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1855" r:id="rId2"/>
    <p:sldId id="1663" r:id="rId3"/>
    <p:sldId id="1674" r:id="rId4"/>
    <p:sldId id="1399" r:id="rId5"/>
    <p:sldId id="1677" r:id="rId6"/>
    <p:sldId id="193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Tharwat Abed El Sater" initials="TAES" lastIdx="404" clrIdx="1">
    <p:extLst>
      <p:ext uri="{19B8F6BF-5375-455C-9EA6-DF929625EA0E}">
        <p15:presenceInfo xmlns:p15="http://schemas.microsoft.com/office/powerpoint/2012/main" userId="S::tharwat.abedelsater@qitabi.org::6baf5795-2fa8-499c-92f8-225bd53537dc" providerId="AD"/>
      </p:ext>
    </p:extLst>
  </p:cmAuthor>
  <p:cmAuthor id="4" name="Fatima Kammoun" initials="FK" lastIdx="45" clrIdx="0">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5FE69E-CDDB-4B40-AAC6-084AF337BA67}"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FDAE62-9654-4B84-9C5A-CE19EC381236}" type="slidenum">
              <a:rPr lang="en-US" smtClean="0"/>
              <a:t>‹#›</a:t>
            </a:fld>
            <a:endParaRPr lang="en-US"/>
          </a:p>
        </p:txBody>
      </p:sp>
    </p:spTree>
    <p:extLst>
      <p:ext uri="{BB962C8B-B14F-4D97-AF65-F5344CB8AC3E}">
        <p14:creationId xmlns:p14="http://schemas.microsoft.com/office/powerpoint/2010/main" val="2324645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التَّعْبيرُ الشَّفَويُّ</a:t>
            </a:r>
          </a:p>
          <a:p>
            <a:pPr algn="r" rtl="1" eaLnBrk="1" latinLnBrk="0" hangingPunct="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حصص التّعبير الشّفويّ تقدّم في التّعليم الحضوري و/أو المتزامن.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dirty="0">
              <a:cs typeface="Adobe Arabic" panose="02040503050201020203" pitchFamily="18" charset="-78"/>
            </a:endParaRPr>
          </a:p>
        </p:txBody>
      </p:sp>
    </p:spTree>
    <p:extLst>
      <p:ext uri="{BB962C8B-B14F-4D97-AF65-F5344CB8AC3E}">
        <p14:creationId xmlns:p14="http://schemas.microsoft.com/office/powerpoint/2010/main" val="3786222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 تعلمنا أن للقصة عناصر هي:</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الشخصيات، نسأل عنها بكلمة "من؟".</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الزمان، نسأل عنه بكلمة "متى؟".</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المكان نسأل عنه بكلمة "أين؟".</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المشكلة، نسأل عنها بكلمة "ماذا؟"، أي ما المشكلة التي حدثت مع الشخصيات.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الحل، نسأل عنه بكلمة "ماذا أيضًا"، أي ماذا حدث في النهاية،وكيف تم حل المشكلة.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3088868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لقد أخبرتكم قصة الصوص والخروف وكيف أصبحا صديقين.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أمامكم صورة تبيّن حيوانات أخرى تعيش في المزرعة: الديك، الكلب، الضفدع، والبقرة.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أريدكم أن تختاروا أحد النَّشاطَيْن الآتِيَيْن: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1- النشاط الأول:  أكملوا قصة الصوص والخروف مستفيدين من إدخال شخصيات جديدة من حيوانات المزرعة على القصة نفسها.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2- النشاط الثاني: ألّفوا قصة جديدة مستخدمين شخصيات جديدة من حيوانات المزرعة، وضعوا مشكلة جديدة وحلاًّ مناسبًا لها.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تعليمات للمعلم/ـة: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نقترح هنا نشاطين من مستويين مختلفين من أجل مراعاة الفروق بين مستويات الأداء لدى المتعلمين:</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1- النشاط  الأول: يناسب المتعلمين من المستوى المتوسط والأدنى منه لأن حبكة القصة موجودة، ويتوجب عليهم إكمالها وتفصيلها كما يرغبون.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قد يقدم المعلم بعض المعايير التي تساعد المتعلمين في إنجاز النشاط، وفي إجراء التقويم التكويني، ومنها: </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تحديد عدد الشخصيات التي ستدخل على القصة. </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إنشاء مشكلة جديدة والحل المناسب لها. </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إكمال القصة بأحداث تبرهن عن الصداقة والتعاون بين حيوانات المزرعة.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هذه المعايير تساعد على وضع إطار للعمل مع إبقائه نشاطًا مفتوح الاستجابات إذ يسمح للمتعلمين بالابتكار والابداع.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2- النشاط الثاني: يناسب المتعلمين من المستوى المتوسط والأعلى، لأنه يطلب إنشاء حبكة جديدة تتطلب مستوًى عاليًا من القدرة على الابتكار وربط العناصر المختلفة ببعضها البعض. وهنا أيضًا، يمكن وضع معايير تساعد على تأطير العمل مع الحفاظ على النشاط مفتوح الاستجابات، وإمكانية إجراء التقويم التكويني. من هذه المعايير يمكن تبنّي:</a:t>
            </a:r>
          </a:p>
          <a:p>
            <a:pPr marL="185715" indent="-185715" algn="r" defTabSz="990478" rtl="1" eaLnBrk="1" latinLnBrk="0" hangingPunct="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تحديد عدد الشخصيات التي ستدخل على القصة. </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إنشاء مشكلة جديدة تختلف عما ورد في قصة الصوص والخروف.</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تبني مشكلة وردت في قصة مألوفة للمتعلمين وإنشاء حل جديد لها. </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تبرهن أحداث القصة عن الصداقة والتعاون بين حيوانات المزرعة.  </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p:txBody>
      </p:sp>
    </p:spTree>
    <p:extLst>
      <p:ext uri="{BB962C8B-B14F-4D97-AF65-F5344CB8AC3E}">
        <p14:creationId xmlns:p14="http://schemas.microsoft.com/office/powerpoint/2010/main" val="4095544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 ص:</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أخبروا قصتكم!  </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حددوا: </a:t>
            </a: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عنوان القصّة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مكان القصّة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زمان القصّة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شخصيّات القصّة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المشكلة</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marL="185715" indent="-185715" algn="r" rtl="1" eaLnBrk="1" fontAlgn="t"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الحلّ</a:t>
            </a:r>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توجيهات للمعلِّم/ـة:</a:t>
            </a:r>
          </a:p>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يهدف نشاط التعبير الشفويّ إلى تعزيز قدرة المتعلمين على التحدُّث بلغة عربيّة فصيحة مبسَّطة في الحلقة الأولى. يحتاج المتعلمون في هذه المرحلة إلى الارتكاز إلى مرجع بصريّ، أو إلى خبرة أو تجربة حقيقية مرّوا بها، أو إلى الارتكاز على قصة قرأوها أو سمعوها ليتمكّنوا من توليد الأفكار والتوسُّع فيها، لذا يتوجّب على المعلِّمين تخصيص الوقت الكافي ليقوم المتعلمون بالتعبير شفهيًّا عمّا لاحظوه في الصورة، أو ليخبروا عن الحادثة التي جرت معهم، أو أن يخبروا القصة التي ألفوها من خيالهم. من المهم جدًّا عدم مقاطعة المتعلم خلال كلامه/ـها، وعدم التصحيح لهم لأن هذا سيشعرهم بالإحراج أولاً، وسيقطع تسلسل أفكارهم ثانيًا. بعدما ينهي المتعلم حديثه، يمكن للمعلم تصويب الأفكار عبر طرح الأسئلة، كما تصحيح العثرات اللغوية عبر القول: "أنت تقصد أن تقول... (ونقول الجملة أو العبارة الصحيحة)".    </a:t>
            </a:r>
          </a:p>
          <a:p>
            <a:pPr algn="r" rtl="1" eaLnBrk="1" latinLnBrk="0" hangingPunct="1"/>
            <a:endParaRPr lang="ar-LB" sz="1200" b="0" kern="1200" dirty="0">
              <a:solidFill>
                <a:schemeClr val="tx1"/>
              </a:solidFill>
              <a:latin typeface="Adobe Arabic" panose="02040503050201020203" pitchFamily="18" charset="-78"/>
              <a:ea typeface="+mn-ea"/>
              <a:cs typeface="Adobe Arabic" panose="02040503050201020203" pitchFamily="18" charset="-78"/>
            </a:endParaRPr>
          </a:p>
          <a:p>
            <a:pPr algn="r" defTabSz="990478" rtl="1" eaLnBrk="1" latinLnBrk="0" hangingPunct="1">
              <a:defRPr/>
            </a:pPr>
            <a:r>
              <a:rPr lang="ar-LB" sz="1200" b="0" kern="1200" dirty="0">
                <a:solidFill>
                  <a:schemeClr val="tx1"/>
                </a:solidFill>
                <a:latin typeface="Adobe Arabic" panose="02040503050201020203" pitchFamily="18" charset="-78"/>
                <a:ea typeface="+mn-ea"/>
                <a:cs typeface="Adobe Arabic" panose="02040503050201020203" pitchFamily="18" charset="-78"/>
              </a:rPr>
              <a:t>عندما يحين دور المتعلِّمين للتعبير عمّا يرونه، يجب أن يتمّ هذا الجزء من النشاط في حصّة حضوريّة في الصفّ أو حصّة متزامنة، حينها يقوم المتعلِّمون بالتعبير بعضهم أمام بعضهم الآخر، كما يجب تذكير المتعلِّمين بالمعايير الآتية: </a:t>
            </a:r>
          </a:p>
          <a:p>
            <a:pPr marL="185715" indent="-185715" algn="r" defTabSz="990478" rtl="1" eaLnBrk="1" latinLnBrk="0" hangingPunct="1">
              <a:buFont typeface="Arial" panose="020B0604020202020204" pitchFamily="34" charset="0"/>
              <a:buChar char="•"/>
              <a:defRPr/>
            </a:pPr>
            <a:r>
              <a:rPr lang="ar-LB" sz="1200" b="0" kern="1200" dirty="0">
                <a:solidFill>
                  <a:schemeClr val="tx1"/>
                </a:solidFill>
                <a:latin typeface="Adobe Arabic" panose="02040503050201020203" pitchFamily="18" charset="-78"/>
                <a:ea typeface="+mn-ea"/>
                <a:cs typeface="Adobe Arabic" panose="02040503050201020203" pitchFamily="18" charset="-78"/>
              </a:rPr>
              <a:t>الالتزام بالموضوع.</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التعبير بجُمل واضحة وصحيحة.</a:t>
            </a:r>
          </a:p>
          <a:p>
            <a:pPr marL="185715" indent="-185715" algn="r" rtl="1" eaLnBrk="1" latinLnBrk="0" hangingPunct="1">
              <a:buFont typeface="Arial" panose="020B0604020202020204" pitchFamily="34" charset="0"/>
              <a:buChar char="•"/>
            </a:pPr>
            <a:r>
              <a:rPr lang="ar-LB" sz="1200" b="0" kern="1200" dirty="0">
                <a:solidFill>
                  <a:schemeClr val="tx1"/>
                </a:solidFill>
                <a:latin typeface="Adobe Arabic" panose="02040503050201020203" pitchFamily="18" charset="-78"/>
                <a:ea typeface="+mn-ea"/>
                <a:cs typeface="Adobe Arabic" panose="02040503050201020203" pitchFamily="18" charset="-78"/>
              </a:rPr>
              <a:t>التعبير بالفصحى.</a:t>
            </a:r>
          </a:p>
          <a:p>
            <a:pPr algn="r" rtl="1"/>
            <a:endParaRPr lang="en-US" sz="1200" dirty="0"/>
          </a:p>
          <a:p>
            <a:pPr algn="r" rtl="1"/>
            <a:endParaRPr lang="en-US" sz="1200" dirty="0"/>
          </a:p>
          <a:p>
            <a:pPr algn="r" rtl="1"/>
            <a:endParaRPr lang="en-US" sz="1200" dirty="0"/>
          </a:p>
        </p:txBody>
      </p:sp>
    </p:spTree>
    <p:extLst>
      <p:ext uri="{BB962C8B-B14F-4D97-AF65-F5344CB8AC3E}">
        <p14:creationId xmlns:p14="http://schemas.microsoft.com/office/powerpoint/2010/main" val="1724493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latinLnBrk="0" hangingPunct="1"/>
            <a:r>
              <a:rPr lang="ar-LB" sz="1200" b="0" kern="1200" dirty="0">
                <a:solidFill>
                  <a:schemeClr val="tx1"/>
                </a:solidFill>
                <a:latin typeface="Adobe Arabic" panose="02040503050201020203" pitchFamily="18" charset="-78"/>
                <a:ea typeface="+mn-ea"/>
                <a:cs typeface="Adobe Arabic" panose="02040503050201020203" pitchFamily="18" charset="-78"/>
              </a:rPr>
              <a:t>اطّلِعوا عَلى شَبَكَةِ التّقْويمِ الذّاتيّ لِتَتَحَقّقوا مِن إِجاباتِكُمْ:</a:t>
            </a:r>
          </a:p>
          <a:p>
            <a:pPr algn="r" rtl="1"/>
            <a:endParaRPr lang="en-US" dirty="0"/>
          </a:p>
        </p:txBody>
      </p:sp>
    </p:spTree>
    <p:extLst>
      <p:ext uri="{BB962C8B-B14F-4D97-AF65-F5344CB8AC3E}">
        <p14:creationId xmlns:p14="http://schemas.microsoft.com/office/powerpoint/2010/main" val="14142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40416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7" y="946876"/>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r" defTabSz="914400" rtl="1" eaLnBrk="1" latinLnBrk="0" hangingPunct="1">
              <a:buClr>
                <a:schemeClr val="accent1">
                  <a:lumMod val="50000"/>
                </a:schemeClr>
              </a:buClr>
              <a:buSzPct val="90000"/>
            </a:pP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أهداف المحور</a:t>
            </a:r>
            <a:r>
              <a:rPr lang="en-US" sz="4000" b="1" dirty="0">
                <a:solidFill>
                  <a:schemeClr val="tx2"/>
                </a:solidFill>
                <a:latin typeface="Adobe Arabic" panose="02040503050201090203" pitchFamily="18" charset="-78"/>
                <a:cs typeface="Adobe Arabic" panose="02040503050201090203" pitchFamily="18" charset="-78"/>
              </a:rPr>
              <a:t> </a:t>
            </a:r>
            <a:r>
              <a:rPr lang="ar-LB" sz="4000" b="1" dirty="0">
                <a:solidFill>
                  <a:schemeClr val="tx2"/>
                </a:solidFill>
                <a:latin typeface="Adobe Arabic" panose="02040503050201090203" pitchFamily="18" charset="-78"/>
                <a:cs typeface="Adobe Arabic" panose="02040503050201090203" pitchFamily="18" charset="-78"/>
              </a:rPr>
              <a:t>التربوية </a:t>
            </a:r>
            <a:endParaRPr lang="en-US" sz="1600" kern="1200" dirty="0">
              <a:solidFill>
                <a:schemeClr val="dk1"/>
              </a:solidFill>
              <a:latin typeface="Adobe Arabic" panose="02040503050201090203" pitchFamily="18" charset="-78"/>
              <a:ea typeface="+mn-ea"/>
              <a:cs typeface="Adobe Arabic" panose="02040503050201090203" pitchFamily="18" charset="-78"/>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69" y="2262398"/>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11985"/>
            <a:ext cx="1402672" cy="1069759"/>
          </a:xfrm>
          <a:prstGeom prst="rect">
            <a:avLst/>
          </a:prstGeom>
        </p:spPr>
      </p:pic>
    </p:spTree>
    <p:custDataLst>
      <p:tags r:id="rId1"/>
    </p:custDataLst>
    <p:extLst>
      <p:ext uri="{BB962C8B-B14F-4D97-AF65-F5344CB8AC3E}">
        <p14:creationId xmlns:p14="http://schemas.microsoft.com/office/powerpoint/2010/main" val="1611068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491820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fld id="{809E340D-D49F-4060-B830-48E207260F1E}" type="slidenum">
              <a:rPr lang="en-US" smtClean="0"/>
              <a:t>‹#›</a:t>
            </a:fld>
            <a:endParaRPr lang="en-US"/>
          </a:p>
        </p:txBody>
      </p:sp>
    </p:spTree>
    <p:custDataLst>
      <p:tags r:id="rId1"/>
    </p:custDataLst>
    <p:extLst>
      <p:ext uri="{BB962C8B-B14F-4D97-AF65-F5344CB8AC3E}">
        <p14:creationId xmlns:p14="http://schemas.microsoft.com/office/powerpoint/2010/main" val="1031387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65027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41339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115711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4279375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12" name="Footer Placeholder 4"/>
          <p:cNvSpPr>
            <a:spLocks noGrp="1"/>
          </p:cNvSpPr>
          <p:nvPr>
            <p:ph type="ftr" sz="quarter" idx="11"/>
          </p:nvPr>
        </p:nvSpPr>
        <p:spPr>
          <a:xfrm>
            <a:off x="3659072" y="6196384"/>
            <a:ext cx="5901459" cy="274320"/>
          </a:xfrm>
        </p:spPr>
        <p:txBody>
          <a:bodyPr/>
          <a:lstStyle/>
          <a:p>
            <a:endParaRPr lang="en-US" dirty="0"/>
          </a:p>
        </p:txBody>
      </p:sp>
      <p:sp>
        <p:nvSpPr>
          <p:cNvPr id="13"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313260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3541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7"/>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29" y="6200027"/>
            <a:ext cx="2154143" cy="274320"/>
          </a:xfrm>
        </p:spPr>
        <p:txBody>
          <a:bodyPr/>
          <a:lstStyle/>
          <a:p>
            <a:fld id="{96DFF08F-DC6B-4601-B491-B0F83F6DD2DA}" type="datetimeFigureOut">
              <a:rPr lang="en-US" dirty="0"/>
              <a:t>2/27/2022</a:t>
            </a:fld>
            <a:endParaRPr lang="en-US" dirty="0"/>
          </a:p>
        </p:txBody>
      </p:sp>
      <p:sp>
        <p:nvSpPr>
          <p:cNvPr id="8" name="Footer Placeholder 4"/>
          <p:cNvSpPr>
            <a:spLocks noGrp="1"/>
          </p:cNvSpPr>
          <p:nvPr>
            <p:ph type="ftr" sz="quarter" idx="11"/>
          </p:nvPr>
        </p:nvSpPr>
        <p:spPr>
          <a:xfrm>
            <a:off x="3659072" y="6196384"/>
            <a:ext cx="5901459" cy="274320"/>
          </a:xfrm>
        </p:spPr>
        <p:txBody>
          <a:bodyPr/>
          <a:lstStyle/>
          <a:p>
            <a:endParaRPr lang="en-US" dirty="0"/>
          </a:p>
        </p:txBody>
      </p:sp>
      <p:sp>
        <p:nvSpPr>
          <p:cNvPr id="9" name="Slide Number Placeholder 5"/>
          <p:cNvSpPr>
            <a:spLocks noGrp="1"/>
          </p:cNvSpPr>
          <p:nvPr>
            <p:ph type="sldNum" sz="quarter" idx="12"/>
          </p:nvPr>
        </p:nvSpPr>
        <p:spPr>
          <a:xfrm>
            <a:off x="10536952" y="6334540"/>
            <a:ext cx="630213" cy="273324"/>
          </a:xfrm>
        </p:spPr>
        <p:txBody>
          <a:bodyPr/>
          <a:lstStyle/>
          <a:p>
            <a:fld id="{4FAB73BC-B049-4115-A692-8D63A059BFB8}" type="slidenum">
              <a:rPr lang="en-US" dirty="0"/>
              <a:t>‹#›</a:t>
            </a:fld>
            <a:endParaRPr lang="en-US" dirty="0"/>
          </a:p>
        </p:txBody>
      </p:sp>
      <p:sp>
        <p:nvSpPr>
          <p:cNvPr id="11" name="Picture Placeholder 10"/>
          <p:cNvSpPr>
            <a:spLocks noGrp="1"/>
          </p:cNvSpPr>
          <p:nvPr>
            <p:ph type="pic" sz="quarter" idx="13"/>
          </p:nvPr>
        </p:nvSpPr>
        <p:spPr>
          <a:xfrm>
            <a:off x="7315200" y="2239964"/>
            <a:ext cx="3852333" cy="3736975"/>
          </a:xfrm>
        </p:spPr>
        <p:txBody>
          <a:bodyPr/>
          <a:lstStyle/>
          <a:p>
            <a:r>
              <a:rPr lang="en-US"/>
              <a:t>Click icon to add picture</a:t>
            </a:r>
          </a:p>
        </p:txBody>
      </p:sp>
      <p:sp>
        <p:nvSpPr>
          <p:cNvPr id="12" name="Content Placeholder 2"/>
          <p:cNvSpPr>
            <a:spLocks noGrp="1"/>
          </p:cNvSpPr>
          <p:nvPr>
            <p:ph idx="14"/>
          </p:nvPr>
        </p:nvSpPr>
        <p:spPr>
          <a:xfrm>
            <a:off x="1024128" y="2239964"/>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38829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0250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134236" y="0"/>
            <a:ext cx="1068274" cy="630621"/>
          </a:xfrm>
          <a:prstGeom prst="rect">
            <a:avLst/>
          </a:prstGeom>
        </p:spPr>
      </p:pic>
    </p:spTree>
    <p:custDataLst>
      <p:tags r:id="rId1"/>
    </p:custDataLst>
    <p:extLst>
      <p:ext uri="{BB962C8B-B14F-4D97-AF65-F5344CB8AC3E}">
        <p14:creationId xmlns:p14="http://schemas.microsoft.com/office/powerpoint/2010/main" val="5567735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1689756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 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a:ln>
            <a:noFill/>
          </a:ln>
        </p:spPr>
        <p:txBody>
          <a:bodyPr vert="horz" lIns="0" tIns="0" rIns="640080" bIns="0" rtlCol="0" anchor="ctr" anchorCtr="0">
            <a:noAutofit/>
          </a:bodyPr>
          <a:lstStyle>
            <a:lvl1pPr marL="0" indent="0" algn="r">
              <a:buNone/>
              <a:defRPr lang="en-US" sz="3600" b="1" dirty="0">
                <a:solidFill>
                  <a:schemeClr val="bg1"/>
                </a:solidFill>
              </a:defRPr>
            </a:lvl1pPr>
          </a:lstStyle>
          <a:p>
            <a:pPr marL="228600" lvl="0" indent="-228600" algn="r" rtl="1">
              <a:lnSpc>
                <a:spcPct val="100000"/>
              </a:lnSpc>
              <a:spcBef>
                <a:spcPts val="0"/>
              </a:spcBef>
            </a:pPr>
            <a:endParaRPr lang="en-US" dirty="0"/>
          </a:p>
        </p:txBody>
      </p:sp>
      <p:sp>
        <p:nvSpPr>
          <p:cNvPr id="4" name="Text Placeholder 3">
            <a:extLst>
              <a:ext uri="{FF2B5EF4-FFF2-40B4-BE49-F238E27FC236}">
                <a16:creationId xmlns:a16="http://schemas.microsoft.com/office/drawing/2014/main" id="{B64A1A5B-24B1-42DE-8348-275BD2D964A2}"/>
              </a:ext>
            </a:extLst>
          </p:cNvPr>
          <p:cNvSpPr>
            <a:spLocks noGrp="1"/>
          </p:cNvSpPr>
          <p:nvPr>
            <p:ph type="body" sz="quarter" idx="11"/>
          </p:nvPr>
        </p:nvSpPr>
        <p:spPr>
          <a:xfrm>
            <a:off x="1" y="164714"/>
            <a:ext cx="2364058" cy="274320"/>
          </a:xfrm>
          <a:solidFill>
            <a:schemeClr val="accent5">
              <a:lumMod val="20000"/>
              <a:lumOff val="80000"/>
            </a:schemeClr>
          </a:solidFill>
          <a:ln>
            <a:solidFill>
              <a:schemeClr val="accent5">
                <a:lumMod val="20000"/>
                <a:lumOff val="80000"/>
              </a:schemeClr>
            </a:solidFill>
          </a:ln>
        </p:spPr>
        <p:txBody>
          <a:bodyPr vert="horz" lIns="0" tIns="0" rIns="0" bIns="0" rtlCol="0" anchor="ctr">
            <a:noAutofit/>
          </a:bodyPr>
          <a:lstStyle>
            <a:lvl1pPr marL="0" indent="0" algn="ctr" rtl="1">
              <a:buNone/>
              <a:defRPr lang="en-US" sz="1600" cap="all" spc="100" baseline="0" dirty="0">
                <a:solidFill>
                  <a:schemeClr val="accent5">
                    <a:lumMod val="50000"/>
                  </a:schemeClr>
                </a:solidFill>
                <a:latin typeface="+mj-lt"/>
                <a:ea typeface="+mj-ea"/>
                <a:cs typeface="+mj-cs"/>
              </a:defRPr>
            </a:lvl1pPr>
          </a:lstStyle>
          <a:p>
            <a:pPr marL="57150" lvl="0" indent="-285750" algn="ctr">
              <a:lnSpc>
                <a:spcPct val="80000"/>
              </a:lnSpc>
              <a:spcBef>
                <a:spcPct val="0"/>
              </a:spcBef>
            </a:pPr>
            <a:endParaRPr lang="en-US" dirty="0"/>
          </a:p>
        </p:txBody>
      </p:sp>
    </p:spTree>
    <p:custDataLst>
      <p:tags r:id="rId1"/>
    </p:custDataLst>
    <p:extLst>
      <p:ext uri="{BB962C8B-B14F-4D97-AF65-F5344CB8AC3E}">
        <p14:creationId xmlns:p14="http://schemas.microsoft.com/office/powerpoint/2010/main" val="1522635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3515603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4800" b="1" dirty="0">
                <a:solidFill>
                  <a:schemeClr val="tx2"/>
                </a:solidFill>
                <a:latin typeface="Adobe Arabic" panose="02040503050201090203" pitchFamily="18" charset="-78"/>
                <a:cs typeface="Adobe Arabic" panose="02040503050201090203" pitchFamily="18" charset="-78"/>
              </a:rPr>
              <a:t>أهـــداف المحور</a:t>
            </a:r>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412509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2"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endParaRPr lang="en-US" sz="4800" b="1" dirty="0">
              <a:solidFill>
                <a:schemeClr val="tx2"/>
              </a:solidFill>
              <a:latin typeface="Adobe Arabic" panose="02040503050201090203" pitchFamily="18" charset="-78"/>
              <a:cs typeface="Adobe Arabic" panose="02040503050201090203" pitchFamily="18" charset="-78"/>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2"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ea typeface="+mn-ea"/>
              <a:cs typeface="Adobe Arabic" panose="02040503050201090203" pitchFamily="18" charset="-78"/>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6"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lang="en-US" sz="2400" b="1" kern="1200" dirty="0">
              <a:solidFill>
                <a:schemeClr val="bg1"/>
              </a:solidFill>
              <a:latin typeface="Adobe Arabic" panose="02040503050201090203" pitchFamily="18" charset="-78"/>
              <a:cs typeface="Adobe Arabic" panose="02040503050201090203" pitchFamily="18" charset="-78"/>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2"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defTabSz="914400" rtl="1" eaLnBrk="1" latinLnBrk="0" hangingPunct="1">
              <a:buClr>
                <a:schemeClr val="accent1">
                  <a:lumMod val="50000"/>
                </a:schemeClr>
              </a:buClr>
              <a:buSzPct val="90000"/>
              <a:buFont typeface="Wingdings" panose="05000000000000000000" pitchFamily="2" charset="2"/>
              <a:buNone/>
            </a:pPr>
            <a:endParaRPr lang="en-US" sz="2000" kern="1200" dirty="0">
              <a:solidFill>
                <a:schemeClr val="dk1"/>
              </a:solidFill>
              <a:latin typeface="Adobe Arabic" panose="02040503050201090203" pitchFamily="18" charset="-78"/>
              <a:ea typeface="+mn-ea"/>
              <a:cs typeface="Adobe Arabic" panose="02040503050201090203" pitchFamily="18" charset="-78"/>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1"/>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lgn="ctr"/>
            <a:endParaRPr lang="en-US" sz="1200" b="1" i="1" dirty="0"/>
          </a:p>
          <a:p>
            <a:pPr algn="ctr"/>
            <a:endParaRPr lang="en-US" sz="1200" b="1" dirty="0">
              <a:solidFill>
                <a:srgbClr val="000000"/>
              </a:solidFill>
              <a:latin typeface="Arial Narrow" charset="0"/>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0"/>
            <a:ext cx="2996362"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indent="0" algn="r" rtl="1">
              <a:buClr>
                <a:schemeClr val="accent1">
                  <a:lumMod val="50000"/>
                </a:schemeClr>
              </a:buClr>
              <a:buSzPct val="90000"/>
              <a:buFont typeface="Wingdings" panose="05000000000000000000" pitchFamily="2" charset="2"/>
              <a:buNone/>
            </a:pPr>
            <a:endParaRPr lang="en-US" sz="2000" dirty="0">
              <a:solidFill>
                <a:schemeClr val="dk1"/>
              </a:solidFill>
              <a:latin typeface="Adobe Arabic" panose="02040503050201090203" pitchFamily="18" charset="-78"/>
              <a:cs typeface="Adobe Arabic" panose="02040503050201090203" pitchFamily="18" charset="-78"/>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0"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59"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1"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latin typeface="Adobe Arabic" panose="02040503050201090203" pitchFamily="18" charset="-78"/>
              <a:cs typeface="Adobe Arabic" panose="02040503050201090203" pitchFamily="18" charset="-78"/>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2"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6"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29"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1"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19"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2"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4"/>
            <a:ext cx="2996362"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89"/>
            <a:ext cx="2996362"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0"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b="1" cap="all" spc="100" dirty="0">
                <a:solidFill>
                  <a:schemeClr val="accent1">
                    <a:lumMod val="50000"/>
                  </a:schemeClr>
                </a:solidFill>
                <a:latin typeface="Adobe Arabic" panose="02040503050201090203" pitchFamily="18" charset="-78"/>
                <a:cs typeface="Adobe Arabic" panose="02040503050201090203" pitchFamily="18" charset="-78"/>
              </a:rPr>
              <a:t>المكتسبات السابقة للمحور</a:t>
            </a:r>
            <a:endParaRPr lang="en-US" b="1" cap="all" spc="100" dirty="0">
              <a:solidFill>
                <a:schemeClr val="accent1">
                  <a:lumMod val="50000"/>
                </a:schemeClr>
              </a:solidFill>
              <a:latin typeface="Adobe Arabic" panose="02040503050201090203" pitchFamily="18" charset="-78"/>
              <a:cs typeface="Adobe Arabic" panose="02040503050201090203" pitchFamily="18" charset="-78"/>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1094139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84401"/>
          <a:stretch/>
        </p:blipFill>
        <p:spPr>
          <a:xfrm>
            <a:off x="5414" y="5788240"/>
            <a:ext cx="12181172" cy="1069759"/>
          </a:xfrm>
          <a:prstGeom prst="rect">
            <a:avLst/>
          </a:prstGeom>
        </p:spPr>
      </p:pic>
    </p:spTree>
    <p:custDataLst>
      <p:tags r:id="rId1"/>
    </p:custDataLst>
    <p:extLst>
      <p:ext uri="{BB962C8B-B14F-4D97-AF65-F5344CB8AC3E}">
        <p14:creationId xmlns:p14="http://schemas.microsoft.com/office/powerpoint/2010/main" val="1375765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297674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1785367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a:p>
        </p:txBody>
      </p:sp>
    </p:spTree>
    <p:extLst>
      <p:ext uri="{BB962C8B-B14F-4D97-AF65-F5344CB8AC3E}">
        <p14:creationId xmlns:p14="http://schemas.microsoft.com/office/powerpoint/2010/main" val="3923757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2"/>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a:p>
        </p:txBody>
      </p:sp>
    </p:spTree>
    <p:custDataLst>
      <p:tags r:id="rId23"/>
    </p:custDataLst>
    <p:extLst>
      <p:ext uri="{BB962C8B-B14F-4D97-AF65-F5344CB8AC3E}">
        <p14:creationId xmlns:p14="http://schemas.microsoft.com/office/powerpoint/2010/main" val="159148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sv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0.xml"/><Relationship Id="rId1" Type="http://schemas.openxmlformats.org/officeDocument/2006/relationships/tags" Target="../tags/tag1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20.xml"/><Relationship Id="rId1" Type="http://schemas.openxmlformats.org/officeDocument/2006/relationships/tags" Target="../tags/tag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1.xml"/><Relationship Id="rId1" Type="http://schemas.openxmlformats.org/officeDocument/2006/relationships/tags" Target="../tags/tag14.xml"/><Relationship Id="rId5" Type="http://schemas.openxmlformats.org/officeDocument/2006/relationships/image" Target="../media/image3.sv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0.xml"/><Relationship Id="rId1"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9.xml"/><Relationship Id="rId1" Type="http://schemas.openxmlformats.org/officeDocument/2006/relationships/tags" Target="../tags/tag16.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E2F330C-1F67-4737-BB97-75650B52D4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77686" y="417292"/>
            <a:ext cx="4473179" cy="2811356"/>
          </a:xfrm>
          <a:prstGeom prst="rect">
            <a:avLst/>
          </a:prstGeom>
        </p:spPr>
      </p:pic>
      <p:sp>
        <p:nvSpPr>
          <p:cNvPr id="6" name="Rectangle 16">
            <a:extLst>
              <a:ext uri="{FF2B5EF4-FFF2-40B4-BE49-F238E27FC236}">
                <a16:creationId xmlns:a16="http://schemas.microsoft.com/office/drawing/2014/main" id="{35843CB0-0C0A-4032-933E-E86DD595F7C4}"/>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 التَّعْبيرُ الشَّفَوِيُّ</a:t>
            </a:r>
          </a:p>
        </p:txBody>
      </p:sp>
    </p:spTree>
    <p:custDataLst>
      <p:tags r:id="rId1"/>
    </p:custDataLst>
    <p:extLst>
      <p:ext uri="{BB962C8B-B14F-4D97-AF65-F5344CB8AC3E}">
        <p14:creationId xmlns:p14="http://schemas.microsoft.com/office/powerpoint/2010/main" val="3800456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B950080-5D7A-4873-930E-BBEE33A6AD0A}"/>
              </a:ext>
            </a:extLst>
          </p:cNvPr>
          <p:cNvSpPr/>
          <p:nvPr/>
        </p:nvSpPr>
        <p:spPr>
          <a:xfrm>
            <a:off x="6096000" y="2522798"/>
            <a:ext cx="4476153" cy="1390697"/>
          </a:xfrm>
          <a:custGeom>
            <a:avLst/>
            <a:gdLst/>
            <a:ahLst/>
            <a:cxnLst/>
            <a:rect l="0" t="0" r="0" b="0"/>
            <a:pathLst>
              <a:path>
                <a:moveTo>
                  <a:pt x="0" y="0"/>
                </a:moveTo>
                <a:lnTo>
                  <a:pt x="0" y="1205547"/>
                </a:lnTo>
                <a:lnTo>
                  <a:pt x="4476153" y="1205547"/>
                </a:lnTo>
                <a:lnTo>
                  <a:pt x="4476153" y="1390697"/>
                </a:lnTo>
              </a:path>
            </a:pathLst>
          </a:custGeom>
          <a:noFill/>
          <a:ln w="38100">
            <a:solidFill>
              <a:schemeClr val="accent5">
                <a:lumMod val="75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 name="Freeform: Shape 5">
            <a:extLst>
              <a:ext uri="{FF2B5EF4-FFF2-40B4-BE49-F238E27FC236}">
                <a16:creationId xmlns:a16="http://schemas.microsoft.com/office/drawing/2014/main" id="{1B8DF08B-BB1A-443C-863E-D657F2E65289}"/>
              </a:ext>
            </a:extLst>
          </p:cNvPr>
          <p:cNvSpPr/>
          <p:nvPr/>
        </p:nvSpPr>
        <p:spPr>
          <a:xfrm>
            <a:off x="6096000" y="2522798"/>
            <a:ext cx="2238076" cy="1390697"/>
          </a:xfrm>
          <a:custGeom>
            <a:avLst/>
            <a:gdLst/>
            <a:ahLst/>
            <a:cxnLst/>
            <a:rect l="0" t="0" r="0" b="0"/>
            <a:pathLst>
              <a:path>
                <a:moveTo>
                  <a:pt x="0" y="0"/>
                </a:moveTo>
                <a:lnTo>
                  <a:pt x="0" y="1205547"/>
                </a:lnTo>
                <a:lnTo>
                  <a:pt x="2238076" y="1205547"/>
                </a:lnTo>
                <a:lnTo>
                  <a:pt x="2238076" y="1390697"/>
                </a:lnTo>
              </a:path>
            </a:pathLst>
          </a:custGeom>
          <a:noFill/>
          <a:ln w="38100">
            <a:solidFill>
              <a:schemeClr val="accent5">
                <a:lumMod val="75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 name="Freeform: Shape 6">
            <a:extLst>
              <a:ext uri="{FF2B5EF4-FFF2-40B4-BE49-F238E27FC236}">
                <a16:creationId xmlns:a16="http://schemas.microsoft.com/office/drawing/2014/main" id="{7737DF8C-704C-464E-B895-6BD0CF7D89AC}"/>
              </a:ext>
            </a:extLst>
          </p:cNvPr>
          <p:cNvSpPr/>
          <p:nvPr/>
        </p:nvSpPr>
        <p:spPr>
          <a:xfrm>
            <a:off x="6050279" y="2522798"/>
            <a:ext cx="91440" cy="1390697"/>
          </a:xfrm>
          <a:custGeom>
            <a:avLst/>
            <a:gdLst/>
            <a:ahLst/>
            <a:cxnLst/>
            <a:rect l="0" t="0" r="0" b="0"/>
            <a:pathLst>
              <a:path>
                <a:moveTo>
                  <a:pt x="45720" y="0"/>
                </a:moveTo>
                <a:lnTo>
                  <a:pt x="45720" y="1390697"/>
                </a:lnTo>
              </a:path>
            </a:pathLst>
          </a:custGeom>
          <a:noFill/>
          <a:ln w="38100">
            <a:solidFill>
              <a:schemeClr val="accent5">
                <a:lumMod val="75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 name="Freeform: Shape 7">
            <a:extLst>
              <a:ext uri="{FF2B5EF4-FFF2-40B4-BE49-F238E27FC236}">
                <a16:creationId xmlns:a16="http://schemas.microsoft.com/office/drawing/2014/main" id="{9C62EB49-69CA-46BC-99E2-4A9D95E9808C}"/>
              </a:ext>
            </a:extLst>
          </p:cNvPr>
          <p:cNvSpPr/>
          <p:nvPr/>
        </p:nvSpPr>
        <p:spPr>
          <a:xfrm>
            <a:off x="3857923" y="2522798"/>
            <a:ext cx="2238076" cy="1390697"/>
          </a:xfrm>
          <a:custGeom>
            <a:avLst/>
            <a:gdLst/>
            <a:ahLst/>
            <a:cxnLst/>
            <a:rect l="0" t="0" r="0" b="0"/>
            <a:pathLst>
              <a:path>
                <a:moveTo>
                  <a:pt x="2238076" y="0"/>
                </a:moveTo>
                <a:lnTo>
                  <a:pt x="2238076" y="1205547"/>
                </a:lnTo>
                <a:lnTo>
                  <a:pt x="0" y="1205547"/>
                </a:lnTo>
                <a:lnTo>
                  <a:pt x="0" y="1390697"/>
                </a:lnTo>
              </a:path>
            </a:pathLst>
          </a:custGeom>
          <a:noFill/>
          <a:ln w="38100">
            <a:solidFill>
              <a:schemeClr val="accent5">
                <a:lumMod val="75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 name="Freeform: Shape 8">
            <a:extLst>
              <a:ext uri="{FF2B5EF4-FFF2-40B4-BE49-F238E27FC236}">
                <a16:creationId xmlns:a16="http://schemas.microsoft.com/office/drawing/2014/main" id="{6726502C-38D8-4DDC-9E7E-391B088DDAC4}"/>
              </a:ext>
            </a:extLst>
          </p:cNvPr>
          <p:cNvSpPr/>
          <p:nvPr/>
        </p:nvSpPr>
        <p:spPr>
          <a:xfrm>
            <a:off x="1619846" y="2522798"/>
            <a:ext cx="4476153" cy="1390697"/>
          </a:xfrm>
          <a:custGeom>
            <a:avLst/>
            <a:gdLst/>
            <a:ahLst/>
            <a:cxnLst/>
            <a:rect l="0" t="0" r="0" b="0"/>
            <a:pathLst>
              <a:path>
                <a:moveTo>
                  <a:pt x="4476153" y="0"/>
                </a:moveTo>
                <a:lnTo>
                  <a:pt x="4476153" y="1205547"/>
                </a:lnTo>
                <a:lnTo>
                  <a:pt x="0" y="1205547"/>
                </a:lnTo>
                <a:lnTo>
                  <a:pt x="0" y="1390697"/>
                </a:lnTo>
              </a:path>
            </a:pathLst>
          </a:custGeom>
          <a:noFill/>
          <a:ln w="38100">
            <a:solidFill>
              <a:schemeClr val="accent5">
                <a:lumMod val="75000"/>
              </a:schemeClr>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Shape 9">
            <a:extLst>
              <a:ext uri="{FF2B5EF4-FFF2-40B4-BE49-F238E27FC236}">
                <a16:creationId xmlns:a16="http://schemas.microsoft.com/office/drawing/2014/main" id="{03A36175-A40D-4EAD-9E1F-19B3BEA56A94}"/>
              </a:ext>
            </a:extLst>
          </p:cNvPr>
          <p:cNvSpPr/>
          <p:nvPr/>
        </p:nvSpPr>
        <p:spPr>
          <a:xfrm>
            <a:off x="5214332" y="1641131"/>
            <a:ext cx="1763334" cy="881667"/>
          </a:xfrm>
          <a:custGeom>
            <a:avLst/>
            <a:gdLst>
              <a:gd name="connsiteX0" fmla="*/ 0 w 1763334"/>
              <a:gd name="connsiteY0" fmla="*/ 0 h 881667"/>
              <a:gd name="connsiteX1" fmla="*/ 1763334 w 1763334"/>
              <a:gd name="connsiteY1" fmla="*/ 0 h 881667"/>
              <a:gd name="connsiteX2" fmla="*/ 1763334 w 1763334"/>
              <a:gd name="connsiteY2" fmla="*/ 881667 h 881667"/>
              <a:gd name="connsiteX3" fmla="*/ 0 w 1763334"/>
              <a:gd name="connsiteY3" fmla="*/ 881667 h 881667"/>
              <a:gd name="connsiteX4" fmla="*/ 0 w 1763334"/>
              <a:gd name="connsiteY4" fmla="*/ 0 h 881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334" h="881667">
                <a:moveTo>
                  <a:pt x="0" y="0"/>
                </a:moveTo>
                <a:lnTo>
                  <a:pt x="1763334" y="0"/>
                </a:lnTo>
                <a:lnTo>
                  <a:pt x="1763334" y="881667"/>
                </a:lnTo>
                <a:lnTo>
                  <a:pt x="0" y="881667"/>
                </a:lnTo>
                <a:lnTo>
                  <a:pt x="0" y="0"/>
                </a:lnTo>
                <a:close/>
              </a:path>
            </a:pathLst>
          </a:custGeom>
          <a:solidFill>
            <a:schemeClr val="accent1">
              <a:lumMod val="40000"/>
              <a:lumOff val="6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rtl="1">
              <a:lnSpc>
                <a:spcPct val="90000"/>
              </a:lnSpc>
              <a:spcBef>
                <a:spcPct val="0"/>
              </a:spcBef>
              <a:spcAft>
                <a:spcPct val="35000"/>
              </a:spcAft>
              <a:buNone/>
            </a:pPr>
            <a:r>
              <a:rPr lang="ar-LB" sz="3200" b="1" kern="1200" dirty="0">
                <a:solidFill>
                  <a:schemeClr val="tx1">
                    <a:lumMod val="65000"/>
                    <a:lumOff val="35000"/>
                  </a:schemeClr>
                </a:solidFill>
              </a:rPr>
              <a:t>عَناصِرُ الْقِصَّةِ:</a:t>
            </a:r>
            <a:endParaRPr lang="en-US" sz="3200" b="1" kern="1200" dirty="0">
              <a:solidFill>
                <a:schemeClr val="tx1">
                  <a:lumMod val="65000"/>
                  <a:lumOff val="35000"/>
                </a:schemeClr>
              </a:solidFill>
            </a:endParaRPr>
          </a:p>
        </p:txBody>
      </p:sp>
      <p:sp>
        <p:nvSpPr>
          <p:cNvPr id="11" name="Freeform: Shape 10">
            <a:extLst>
              <a:ext uri="{FF2B5EF4-FFF2-40B4-BE49-F238E27FC236}">
                <a16:creationId xmlns:a16="http://schemas.microsoft.com/office/drawing/2014/main" id="{4F4940E5-4294-44B4-B6BE-C0E836E0D81B}"/>
              </a:ext>
            </a:extLst>
          </p:cNvPr>
          <p:cNvSpPr/>
          <p:nvPr/>
        </p:nvSpPr>
        <p:spPr>
          <a:xfrm>
            <a:off x="685958" y="391349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1">
              <a:lumMod val="20000"/>
              <a:lumOff val="8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ماذا؟</a:t>
            </a:r>
          </a:p>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الْحَلُّ</a:t>
            </a:r>
            <a:endParaRPr lang="en-US" sz="3200" b="0" kern="1200" dirty="0">
              <a:solidFill>
                <a:schemeClr val="tx1">
                  <a:lumMod val="65000"/>
                  <a:lumOff val="35000"/>
                </a:schemeClr>
              </a:solidFill>
            </a:endParaRPr>
          </a:p>
        </p:txBody>
      </p:sp>
      <p:sp>
        <p:nvSpPr>
          <p:cNvPr id="12" name="Freeform: Shape 11">
            <a:extLst>
              <a:ext uri="{FF2B5EF4-FFF2-40B4-BE49-F238E27FC236}">
                <a16:creationId xmlns:a16="http://schemas.microsoft.com/office/drawing/2014/main" id="{A2D59B4E-3BF4-4E3F-8596-4C3BA95D41ED}"/>
              </a:ext>
            </a:extLst>
          </p:cNvPr>
          <p:cNvSpPr/>
          <p:nvPr/>
        </p:nvSpPr>
        <p:spPr>
          <a:xfrm>
            <a:off x="2924035" y="391349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1">
              <a:lumMod val="20000"/>
              <a:lumOff val="8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ماذا؟</a:t>
            </a:r>
          </a:p>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الْمُشْكِلَةُ</a:t>
            </a:r>
            <a:endParaRPr lang="en-US" sz="3200" b="0" kern="1200" dirty="0">
              <a:solidFill>
                <a:schemeClr val="tx1">
                  <a:lumMod val="65000"/>
                  <a:lumOff val="35000"/>
                </a:schemeClr>
              </a:solidFill>
            </a:endParaRPr>
          </a:p>
        </p:txBody>
      </p:sp>
      <p:sp>
        <p:nvSpPr>
          <p:cNvPr id="13" name="Freeform: Shape 12">
            <a:extLst>
              <a:ext uri="{FF2B5EF4-FFF2-40B4-BE49-F238E27FC236}">
                <a16:creationId xmlns:a16="http://schemas.microsoft.com/office/drawing/2014/main" id="{A21F544E-83E8-4224-A02C-643885A5E40A}"/>
              </a:ext>
            </a:extLst>
          </p:cNvPr>
          <p:cNvSpPr/>
          <p:nvPr/>
        </p:nvSpPr>
        <p:spPr>
          <a:xfrm>
            <a:off x="5162111" y="391349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1">
              <a:lumMod val="20000"/>
              <a:lumOff val="8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أَيْنَ؟</a:t>
            </a:r>
          </a:p>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الْمَكانُ</a:t>
            </a:r>
            <a:endParaRPr lang="en-US" sz="3200" b="0" kern="1200" dirty="0">
              <a:solidFill>
                <a:schemeClr val="tx1">
                  <a:lumMod val="65000"/>
                  <a:lumOff val="35000"/>
                </a:schemeClr>
              </a:solidFill>
            </a:endParaRPr>
          </a:p>
        </p:txBody>
      </p:sp>
      <p:sp>
        <p:nvSpPr>
          <p:cNvPr id="14" name="Freeform: Shape 13">
            <a:extLst>
              <a:ext uri="{FF2B5EF4-FFF2-40B4-BE49-F238E27FC236}">
                <a16:creationId xmlns:a16="http://schemas.microsoft.com/office/drawing/2014/main" id="{82EFB6F6-1793-45F7-8186-B927531796E1}"/>
              </a:ext>
            </a:extLst>
          </p:cNvPr>
          <p:cNvSpPr/>
          <p:nvPr/>
        </p:nvSpPr>
        <p:spPr>
          <a:xfrm>
            <a:off x="7400188" y="391349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1">
              <a:lumMod val="20000"/>
              <a:lumOff val="8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مَتى؟</a:t>
            </a:r>
          </a:p>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الزَّمانُ</a:t>
            </a:r>
            <a:endParaRPr lang="en-US" sz="3200" b="0" kern="1200" dirty="0">
              <a:solidFill>
                <a:schemeClr val="tx1">
                  <a:lumMod val="65000"/>
                  <a:lumOff val="35000"/>
                </a:schemeClr>
              </a:solidFill>
            </a:endParaRPr>
          </a:p>
        </p:txBody>
      </p:sp>
      <p:sp>
        <p:nvSpPr>
          <p:cNvPr id="15" name="Freeform: Shape 14">
            <a:extLst>
              <a:ext uri="{FF2B5EF4-FFF2-40B4-BE49-F238E27FC236}">
                <a16:creationId xmlns:a16="http://schemas.microsoft.com/office/drawing/2014/main" id="{42ABAD05-CE9E-49A2-B3A5-D3411F605D42}"/>
              </a:ext>
            </a:extLst>
          </p:cNvPr>
          <p:cNvSpPr/>
          <p:nvPr/>
        </p:nvSpPr>
        <p:spPr>
          <a:xfrm>
            <a:off x="9638265" y="391349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1">
              <a:lumMod val="20000"/>
              <a:lumOff val="8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مَنْ؟</a:t>
            </a:r>
          </a:p>
          <a:p>
            <a:pPr marL="0" lvl="0" indent="0" algn="ctr" defTabSz="1422400">
              <a:lnSpc>
                <a:spcPct val="90000"/>
              </a:lnSpc>
              <a:spcBef>
                <a:spcPct val="0"/>
              </a:spcBef>
              <a:spcAft>
                <a:spcPct val="35000"/>
              </a:spcAft>
              <a:buNone/>
            </a:pPr>
            <a:r>
              <a:rPr lang="ar-LB" sz="3200" b="0" kern="1200" dirty="0">
                <a:solidFill>
                  <a:schemeClr val="tx1">
                    <a:lumMod val="65000"/>
                    <a:lumOff val="35000"/>
                  </a:schemeClr>
                </a:solidFill>
              </a:rPr>
              <a:t>الشَّخْصِيَاتُ</a:t>
            </a:r>
            <a:endParaRPr lang="en-US" sz="3200" b="0" kern="1200" dirty="0">
              <a:solidFill>
                <a:schemeClr val="tx1">
                  <a:lumMod val="65000"/>
                  <a:lumOff val="35000"/>
                </a:schemeClr>
              </a:solidFill>
            </a:endParaRPr>
          </a:p>
        </p:txBody>
      </p:sp>
      <p:sp>
        <p:nvSpPr>
          <p:cNvPr id="2" name="Content Placeholder 1">
            <a:extLst>
              <a:ext uri="{FF2B5EF4-FFF2-40B4-BE49-F238E27FC236}">
                <a16:creationId xmlns:a16="http://schemas.microsoft.com/office/drawing/2014/main" id="{45D33371-5D34-41B2-B0C3-C16E35D0B2E9}"/>
              </a:ext>
            </a:extLst>
          </p:cNvPr>
          <p:cNvSpPr>
            <a:spLocks noGrp="1"/>
          </p:cNvSpPr>
          <p:nvPr>
            <p:ph sz="quarter" idx="10"/>
          </p:nvPr>
        </p:nvSpPr>
        <p:spPr>
          <a:xfrm>
            <a:off x="0" y="730986"/>
            <a:ext cx="12192000" cy="640080"/>
          </a:xfrm>
        </p:spPr>
        <p:txBody>
          <a:bodyPr/>
          <a:lstStyle/>
          <a:p>
            <a:r>
              <a:rPr lang="ar-LB" dirty="0"/>
              <a:t>تَعَلَّمْنا أَنَّ لِلْقِصَّةِ عَناصِرَ هِيَ</a:t>
            </a:r>
            <a:r>
              <a:rPr lang="en-US" dirty="0"/>
              <a:t>:</a:t>
            </a:r>
            <a:endParaRPr lang="fr-FR" dirty="0"/>
          </a:p>
        </p:txBody>
      </p:sp>
    </p:spTree>
    <p:custDataLst>
      <p:tags r:id="rId1"/>
    </p:custDataLst>
    <p:extLst>
      <p:ext uri="{BB962C8B-B14F-4D97-AF65-F5344CB8AC3E}">
        <p14:creationId xmlns:p14="http://schemas.microsoft.com/office/powerpoint/2010/main" val="227539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122CB1-A5BC-4A3E-8B64-EB004937A476}"/>
              </a:ext>
            </a:extLst>
          </p:cNvPr>
          <p:cNvSpPr>
            <a:spLocks noGrp="1"/>
          </p:cNvSpPr>
          <p:nvPr>
            <p:ph sz="quarter" idx="10"/>
          </p:nvPr>
        </p:nvSpPr>
        <p:spPr>
          <a:xfrm>
            <a:off x="0" y="738246"/>
            <a:ext cx="12192000" cy="640080"/>
          </a:xfrm>
        </p:spPr>
        <p:txBody>
          <a:bodyPr/>
          <a:lstStyle/>
          <a:p>
            <a:r>
              <a:rPr lang="ar-LB" dirty="0"/>
              <a:t>أَخْبِرونا قِصَّةً!</a:t>
            </a:r>
            <a:endParaRPr lang="fr-FR" dirty="0"/>
          </a:p>
        </p:txBody>
      </p:sp>
      <p:pic>
        <p:nvPicPr>
          <p:cNvPr id="18" name="Picture 17">
            <a:extLst>
              <a:ext uri="{FF2B5EF4-FFF2-40B4-BE49-F238E27FC236}">
                <a16:creationId xmlns:a16="http://schemas.microsoft.com/office/drawing/2014/main" id="{E0CF0259-3462-4795-83DD-DE2CD7A502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306" y="739307"/>
            <a:ext cx="3878645" cy="3678866"/>
          </a:xfrm>
          <a:prstGeom prst="rect">
            <a:avLst/>
          </a:prstGeom>
        </p:spPr>
      </p:pic>
      <p:pic>
        <p:nvPicPr>
          <p:cNvPr id="19" name="Picture 18">
            <a:extLst>
              <a:ext uri="{FF2B5EF4-FFF2-40B4-BE49-F238E27FC236}">
                <a16:creationId xmlns:a16="http://schemas.microsoft.com/office/drawing/2014/main" id="{C260F2FA-98FE-4577-89E5-1576714FBD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4056" y="826865"/>
            <a:ext cx="3689379" cy="3503750"/>
          </a:xfrm>
          <a:prstGeom prst="rect">
            <a:avLst/>
          </a:prstGeom>
        </p:spPr>
      </p:pic>
      <p:pic>
        <p:nvPicPr>
          <p:cNvPr id="20" name="Picture 19">
            <a:extLst>
              <a:ext uri="{FF2B5EF4-FFF2-40B4-BE49-F238E27FC236}">
                <a16:creationId xmlns:a16="http://schemas.microsoft.com/office/drawing/2014/main" id="{CF467C2F-C6DD-4FC7-8563-0F367B079B3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9154" y="3855313"/>
            <a:ext cx="2722876" cy="2585876"/>
          </a:xfrm>
          <a:prstGeom prst="rect">
            <a:avLst/>
          </a:prstGeom>
        </p:spPr>
      </p:pic>
      <p:pic>
        <p:nvPicPr>
          <p:cNvPr id="21" name="Picture 20">
            <a:extLst>
              <a:ext uri="{FF2B5EF4-FFF2-40B4-BE49-F238E27FC236}">
                <a16:creationId xmlns:a16="http://schemas.microsoft.com/office/drawing/2014/main" id="{3A796CA3-8E74-4211-9766-EBBC56522D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59795" y="1451024"/>
            <a:ext cx="2377914" cy="2255433"/>
          </a:xfrm>
          <a:prstGeom prst="rect">
            <a:avLst/>
          </a:prstGeom>
        </p:spPr>
      </p:pic>
      <p:pic>
        <p:nvPicPr>
          <p:cNvPr id="22" name="Picture 21">
            <a:extLst>
              <a:ext uri="{FF2B5EF4-FFF2-40B4-BE49-F238E27FC236}">
                <a16:creationId xmlns:a16="http://schemas.microsoft.com/office/drawing/2014/main" id="{642D1EB7-6595-4254-BC32-3709C84BFCB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44363" y="3429000"/>
            <a:ext cx="3344944" cy="3172654"/>
          </a:xfrm>
          <a:prstGeom prst="rect">
            <a:avLst/>
          </a:prstGeom>
        </p:spPr>
      </p:pic>
      <p:pic>
        <p:nvPicPr>
          <p:cNvPr id="23" name="Picture 22">
            <a:extLst>
              <a:ext uri="{FF2B5EF4-FFF2-40B4-BE49-F238E27FC236}">
                <a16:creationId xmlns:a16="http://schemas.microsoft.com/office/drawing/2014/main" id="{FC875547-2A6C-4DCB-98A5-5733D14F344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18879" y="3678866"/>
            <a:ext cx="3077640" cy="2922790"/>
          </a:xfrm>
          <a:prstGeom prst="rect">
            <a:avLst/>
          </a:prstGeom>
        </p:spPr>
      </p:pic>
    </p:spTree>
    <p:custDataLst>
      <p:tags r:id="rId1"/>
    </p:custDataLst>
    <p:extLst>
      <p:ext uri="{BB962C8B-B14F-4D97-AF65-F5344CB8AC3E}">
        <p14:creationId xmlns:p14="http://schemas.microsoft.com/office/powerpoint/2010/main" val="3947599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A24C548-D687-46B5-9A4C-F0EBF22EAF6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50923" y="2107039"/>
            <a:ext cx="5490154" cy="3450516"/>
          </a:xfrm>
          <a:prstGeom prst="rect">
            <a:avLst/>
          </a:prstGeom>
        </p:spPr>
      </p:pic>
      <p:sp>
        <p:nvSpPr>
          <p:cNvPr id="4" name="Content Placeholder 3">
            <a:extLst>
              <a:ext uri="{FF2B5EF4-FFF2-40B4-BE49-F238E27FC236}">
                <a16:creationId xmlns:a16="http://schemas.microsoft.com/office/drawing/2014/main" id="{FCF11230-6C94-4D28-83F4-8DFB6D612703}"/>
              </a:ext>
            </a:extLst>
          </p:cNvPr>
          <p:cNvSpPr>
            <a:spLocks noGrp="1"/>
          </p:cNvSpPr>
          <p:nvPr>
            <p:ph sz="quarter" idx="10"/>
          </p:nvPr>
        </p:nvSpPr>
        <p:spPr>
          <a:xfrm>
            <a:off x="0" y="738246"/>
            <a:ext cx="12192000" cy="640080"/>
          </a:xfrm>
        </p:spPr>
        <p:txBody>
          <a:bodyPr/>
          <a:lstStyle/>
          <a:p>
            <a:r>
              <a:rPr lang="ar-LB" dirty="0"/>
              <a:t>أَخْبِروا قِصَّتَكُم!</a:t>
            </a:r>
          </a:p>
        </p:txBody>
      </p:sp>
      <p:sp>
        <p:nvSpPr>
          <p:cNvPr id="8" name="Rectangle 7">
            <a:extLst>
              <a:ext uri="{FF2B5EF4-FFF2-40B4-BE49-F238E27FC236}">
                <a16:creationId xmlns:a16="http://schemas.microsoft.com/office/drawing/2014/main" id="{A5E58ED5-4D45-4BD2-96A9-9094191B6B55}"/>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45688DA-8D0C-47B0-9E5D-67C2956C5A83}"/>
              </a:ext>
            </a:extLst>
          </p:cNvPr>
          <p:cNvSpPr txBox="1"/>
          <p:nvPr/>
        </p:nvSpPr>
        <p:spPr>
          <a:xfrm>
            <a:off x="533553" y="126717"/>
            <a:ext cx="1263163" cy="369332"/>
          </a:xfrm>
          <a:prstGeom prst="rect">
            <a:avLst/>
          </a:prstGeom>
          <a:noFill/>
          <a:ln w="19050">
            <a:noFill/>
          </a:ln>
        </p:spPr>
        <p:txBody>
          <a:bodyPr wrap="square" rtlCol="0">
            <a:spAutoFit/>
          </a:bodyPr>
          <a:lstStyle/>
          <a:p>
            <a:pPr rtl="0"/>
            <a:r>
              <a:rPr lang="ar-LB" dirty="0">
                <a:solidFill>
                  <a:srgbClr val="1F4E79"/>
                </a:solidFill>
                <a:latin typeface="+mn-lt"/>
              </a:rPr>
              <a:t>الْفَهْمُ الشّفَوِيُّ</a:t>
            </a:r>
          </a:p>
        </p:txBody>
      </p:sp>
    </p:spTree>
    <p:custDataLst>
      <p:tags r:id="rId1"/>
    </p:custDataLst>
    <p:extLst>
      <p:ext uri="{BB962C8B-B14F-4D97-AF65-F5344CB8AC3E}">
        <p14:creationId xmlns:p14="http://schemas.microsoft.com/office/powerpoint/2010/main" val="988270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49358" y="1656522"/>
          <a:ext cx="10889499" cy="4509227"/>
        </p:xfrm>
        <a:graphic>
          <a:graphicData uri="http://schemas.openxmlformats.org/drawingml/2006/table">
            <a:tbl>
              <a:tblPr firstRow="1" bandRow="1">
                <a:tableStyleId>{2D5ABB26-0587-4C30-8999-92F81FD0307C}</a:tableStyleId>
              </a:tblPr>
              <a:tblGrid>
                <a:gridCol w="3626678">
                  <a:extLst>
                    <a:ext uri="{9D8B030D-6E8A-4147-A177-3AD203B41FA5}">
                      <a16:colId xmlns:a16="http://schemas.microsoft.com/office/drawing/2014/main" val="13592303"/>
                    </a:ext>
                  </a:extLst>
                </a:gridCol>
                <a:gridCol w="3626678">
                  <a:extLst>
                    <a:ext uri="{9D8B030D-6E8A-4147-A177-3AD203B41FA5}">
                      <a16:colId xmlns:a16="http://schemas.microsoft.com/office/drawing/2014/main" val="338966682"/>
                    </a:ext>
                  </a:extLst>
                </a:gridCol>
                <a:gridCol w="3636143">
                  <a:extLst>
                    <a:ext uri="{9D8B030D-6E8A-4147-A177-3AD203B41FA5}">
                      <a16:colId xmlns:a16="http://schemas.microsoft.com/office/drawing/2014/main" val="1744296630"/>
                    </a:ext>
                  </a:extLst>
                </a:gridCol>
              </a:tblGrid>
              <a:tr h="1018776">
                <a:tc gridSpan="3">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3600" b="1" dirty="0">
                          <a:solidFill>
                            <a:schemeClr val="tx1">
                              <a:lumMod val="65000"/>
                              <a:lumOff val="35000"/>
                            </a:schemeClr>
                          </a:solidFill>
                        </a:rPr>
                        <a:t>شَبَكَةُ التَّقْييمِ الذّاتِيِّ</a:t>
                      </a:r>
                      <a:endParaRPr lang="en-US"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40000"/>
                        <a:lumOff val="60000"/>
                      </a:schemeClr>
                    </a:solidFill>
                  </a:tcPr>
                </a:tc>
                <a:tc hMerge="1">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3600" b="1" dirty="0">
                          <a:solidFill>
                            <a:schemeClr val="accent5">
                              <a:lumMod val="75000"/>
                            </a:schemeClr>
                          </a:solidFill>
                          <a:latin typeface="Adobe Arabic" panose="02040503050201090203" pitchFamily="18" charset="-78"/>
                          <a:cs typeface="Adobe Arabic" panose="02040503050201090203" pitchFamily="18" charset="-78"/>
                        </a:rPr>
                        <a:t>شبكة التقييم الذاتي</a:t>
                      </a:r>
                      <a:endParaRPr lang="en-US" sz="3600" b="1" dirty="0">
                        <a:solidFill>
                          <a:schemeClr val="accent5">
                            <a:lumMod val="75000"/>
                          </a:schemeClr>
                        </a:solidFill>
                        <a:latin typeface="Adobe Arabic" panose="02040503050201090203" pitchFamily="18" charset="-78"/>
                        <a:cs typeface="Adobe Arabic" panose="02040503050201090203" pitchFamily="18" charset="-78"/>
                      </a:endParaRPr>
                    </a:p>
                    <a:p>
                      <a:endParaRPr lang="en-US" dirty="0"/>
                    </a:p>
                  </a:txBody>
                  <a:tcPr/>
                </a:tc>
                <a:tc hMerge="1">
                  <a:txBody>
                    <a:bodyPr/>
                    <a:lstStyle/>
                    <a:p>
                      <a:endParaRPr lang="en-US" dirty="0"/>
                    </a:p>
                  </a:txBody>
                  <a:tcPr/>
                </a:tc>
                <a:extLst>
                  <a:ext uri="{0D108BD9-81ED-4DB2-BD59-A6C34878D82A}">
                    <a16:rowId xmlns:a16="http://schemas.microsoft.com/office/drawing/2014/main" val="178896093"/>
                  </a:ext>
                </a:extLst>
              </a:tr>
              <a:tr h="577307">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عُنْوانَ الْقِصَّةِ</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437283805"/>
                  </a:ext>
                </a:extLst>
              </a:tr>
              <a:tr h="577307">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مَكانَ الْقِصَّةِ</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82001589"/>
                  </a:ext>
                </a:extLst>
              </a:tr>
              <a:tr h="577307">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زَمانَ الْقِصَّةِ</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507131286"/>
                  </a:ext>
                </a:extLst>
              </a:tr>
              <a:tr h="594851">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شَخْصِيّاتِ الْقِصَّةِ</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945575659"/>
                  </a:ext>
                </a:extLst>
              </a:tr>
              <a:tr h="577307">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الْمُشْكِلَةَ</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838369071"/>
                  </a:ext>
                </a:extLst>
              </a:tr>
              <a:tr h="577307">
                <a:tc>
                  <a:txBody>
                    <a:bodyPr/>
                    <a:lstStyle/>
                    <a:p>
                      <a:pPr algn="ctr" rtl="1"/>
                      <a:r>
                        <a:rPr lang="ar-LB" sz="3200" dirty="0">
                          <a:solidFill>
                            <a:schemeClr val="tx1">
                              <a:lumMod val="65000"/>
                              <a:lumOff val="35000"/>
                            </a:schemeClr>
                          </a:solidFill>
                        </a:rPr>
                        <a:t>كَلّا</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ctr" rtl="1"/>
                      <a:r>
                        <a:rPr lang="ar-LB" sz="3200" dirty="0">
                          <a:solidFill>
                            <a:schemeClr val="tx1">
                              <a:lumMod val="65000"/>
                              <a:lumOff val="35000"/>
                            </a:schemeClr>
                          </a:solidFill>
                        </a:rPr>
                        <a:t>نَعَم</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tc>
                  <a:txBody>
                    <a:bodyPr/>
                    <a:lstStyle/>
                    <a:p>
                      <a:pPr algn="r" rtl="1"/>
                      <a:r>
                        <a:rPr lang="ar-LB" sz="3200" dirty="0">
                          <a:solidFill>
                            <a:schemeClr val="tx1">
                              <a:lumMod val="65000"/>
                              <a:lumOff val="35000"/>
                            </a:schemeClr>
                          </a:solidFill>
                        </a:rPr>
                        <a:t>ذَكَرْتُ الْحَلَّ</a:t>
                      </a:r>
                      <a:endParaRPr lang="en-US" sz="3200" dirty="0">
                        <a:solidFill>
                          <a:schemeClr val="tx1">
                            <a:lumMod val="65000"/>
                            <a:lumOff val="35000"/>
                          </a:schemeClr>
                        </a:solidFill>
                      </a:endParaRPr>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297495408"/>
                  </a:ext>
                </a:extLst>
              </a:tr>
            </a:tbl>
          </a:graphicData>
        </a:graphic>
      </p:graphicFrame>
      <p:sp>
        <p:nvSpPr>
          <p:cNvPr id="3" name="Content Placeholder 2">
            <a:extLst>
              <a:ext uri="{FF2B5EF4-FFF2-40B4-BE49-F238E27FC236}">
                <a16:creationId xmlns:a16="http://schemas.microsoft.com/office/drawing/2014/main" id="{DCEB1336-7223-4F6C-BB05-820F2C357ED7}"/>
              </a:ext>
            </a:extLst>
          </p:cNvPr>
          <p:cNvSpPr>
            <a:spLocks noGrp="1"/>
          </p:cNvSpPr>
          <p:nvPr>
            <p:ph sz="quarter" idx="10"/>
          </p:nvPr>
        </p:nvSpPr>
        <p:spPr>
          <a:xfrm>
            <a:off x="0" y="738246"/>
            <a:ext cx="12192000" cy="640080"/>
          </a:xfrm>
        </p:spPr>
        <p:txBody>
          <a:bodyPr/>
          <a:lstStyle/>
          <a:p>
            <a:r>
              <a:rPr lang="ar-LB" dirty="0"/>
              <a:t>اطّلِعوا عَلى شَبَكَةِ التّقْويمِ الذّاتيّ لِتَتَحَقّقوا مِن إِجاباتِكُمْ:</a:t>
            </a:r>
          </a:p>
        </p:txBody>
      </p:sp>
    </p:spTree>
    <p:custDataLst>
      <p:tags r:id="rId1"/>
    </p:custDataLst>
    <p:extLst>
      <p:ext uri="{BB962C8B-B14F-4D97-AF65-F5344CB8AC3E}">
        <p14:creationId xmlns:p14="http://schemas.microsoft.com/office/powerpoint/2010/main" val="3368943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8" name="Straight Connector 7"/>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t="22549"/>
          <a:stretch/>
        </p:blipFill>
        <p:spPr>
          <a:xfrm>
            <a:off x="5414" y="1546412"/>
            <a:ext cx="12181172" cy="5311588"/>
          </a:xfrm>
          <a:prstGeom prst="rect">
            <a:avLst/>
          </a:prstGeom>
        </p:spPr>
      </p:pic>
      <p:pic>
        <p:nvPicPr>
          <p:cNvPr id="5" name="Picture 4">
            <a:extLst>
              <a:ext uri="{FF2B5EF4-FFF2-40B4-BE49-F238E27FC236}">
                <a16:creationId xmlns:a16="http://schemas.microsoft.com/office/drawing/2014/main" id="{08665F19-3DAB-4C86-9216-D64ACB1D91FE}"/>
              </a:ext>
            </a:extLst>
          </p:cNvPr>
          <p:cNvPicPr>
            <a:picLocks noChangeAspect="1"/>
          </p:cNvPicPr>
          <p:nvPr/>
        </p:nvPicPr>
        <p:blipFill>
          <a:blip r:embed="rId6">
            <a:extLst>
              <a:ext uri="{28A0092B-C50C-407E-A947-70E740481C1C}">
                <a14:useLocalDpi xmlns:a14="http://schemas.microsoft.com/office/drawing/2010/main" val="0"/>
              </a:ext>
            </a:extLst>
          </a:blip>
          <a:srcRect l="13" r="13"/>
          <a:stretch/>
        </p:blipFill>
        <p:spPr>
          <a:xfrm>
            <a:off x="10828" y="1546412"/>
            <a:ext cx="12181172" cy="5311588"/>
          </a:xfrm>
          <a:prstGeom prst="rect">
            <a:avLst/>
          </a:prstGeom>
        </p:spPr>
      </p:pic>
    </p:spTree>
    <p:custDataLst>
      <p:tags r:id="rId1"/>
    </p:custDataLst>
    <p:extLst>
      <p:ext uri="{BB962C8B-B14F-4D97-AF65-F5344CB8AC3E}">
        <p14:creationId xmlns:p14="http://schemas.microsoft.com/office/powerpoint/2010/main" val="10082936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678</Words>
  <Application>Microsoft Office PowerPoint</Application>
  <PresentationFormat>Widescreen</PresentationFormat>
  <Paragraphs>90</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Adobe Arabic</vt:lpstr>
      <vt:lpstr>Arial</vt:lpstr>
      <vt:lpstr>Arial Narrow</vt:lpstr>
      <vt:lpstr>Calibri</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Fatima Kammoun</dc:creator>
  <cp:lastModifiedBy>Samia Ghorayeb</cp:lastModifiedBy>
  <cp:revision>2</cp:revision>
  <dcterms:created xsi:type="dcterms:W3CDTF">2021-10-14T14:37:26Z</dcterms:created>
  <dcterms:modified xsi:type="dcterms:W3CDTF">2022-02-27T10:50:25Z</dcterms:modified>
</cp:coreProperties>
</file>