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12.xml" ContentType="application/vnd.openxmlformats-officedocument.presentationml.notesSlide+xml"/>
  <Override PartName="/ppt/tags/tag23.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1421" r:id="rId2"/>
    <p:sldId id="1923" r:id="rId3"/>
    <p:sldId id="1924" r:id="rId4"/>
    <p:sldId id="3436" r:id="rId5"/>
    <p:sldId id="1925" r:id="rId6"/>
    <p:sldId id="1039" r:id="rId7"/>
    <p:sldId id="1695" r:id="rId8"/>
    <p:sldId id="1926" r:id="rId9"/>
    <p:sldId id="1927" r:id="rId10"/>
    <p:sldId id="1928" r:id="rId11"/>
    <p:sldId id="1942" r:id="rId12"/>
    <p:sldId id="1425" r:id="rId13"/>
    <p:sldId id="193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Tharwat Abed El Sater" initials="TAES" lastIdx="362" clrIdx="0">
    <p:extLst>
      <p:ext uri="{19B8F6BF-5375-455C-9EA6-DF929625EA0E}">
        <p15:presenceInfo xmlns:p15="http://schemas.microsoft.com/office/powerpoint/2012/main" userId="S::tharwat.abedelsater@qitabi.org::6baf5795-2fa8-499c-92f8-225bd53537dc" providerId="AD"/>
      </p:ext>
    </p:extLst>
  </p:cmAuthor>
  <p:cmAuthor id="4" name="Fatima Kammoun" initials="FK" lastIdx="52" clrIdx="1">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061862-9C5E-414B-976F-FEE622055761}"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B2A92-B449-48BA-B1EC-DBAA443C9724}" type="slidenum">
              <a:rPr lang="en-US" smtClean="0"/>
              <a:t>‹#›</a:t>
            </a:fld>
            <a:endParaRPr lang="en-US"/>
          </a:p>
        </p:txBody>
      </p:sp>
    </p:spTree>
    <p:extLst>
      <p:ext uri="{BB962C8B-B14F-4D97-AF65-F5344CB8AC3E}">
        <p14:creationId xmlns:p14="http://schemas.microsoft.com/office/powerpoint/2010/main" val="225373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أهداف التعبير الكتابي: </a:t>
            </a:r>
          </a:p>
          <a:p>
            <a:pPr marL="371429" indent="-371429" algn="r" rtl="1">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ملاحظة بعض مبادىء ال</a:t>
            </a:r>
            <a:r>
              <a:rPr lang="ar-LB" sz="1200" b="0" kern="1200" dirty="0">
                <a:solidFill>
                  <a:schemeClr val="tx1"/>
                </a:solidFill>
                <a:latin typeface="Adobe Arabic" panose="02040503050201020203" pitchFamily="18" charset="-78"/>
                <a:ea typeface="+mn-ea"/>
                <a:cs typeface="Adobe Arabic" panose="02040503050201020203" pitchFamily="18" charset="-78"/>
              </a:rPr>
              <a:t>إ</a:t>
            </a:r>
            <a:r>
              <a:rPr lang="ar-SA" sz="1200" b="0" kern="1200" dirty="0">
                <a:solidFill>
                  <a:schemeClr val="tx1"/>
                </a:solidFill>
                <a:latin typeface="Adobe Arabic" panose="02040503050201020203" pitchFamily="18" charset="-78"/>
                <a:ea typeface="+mn-ea"/>
                <a:cs typeface="Adobe Arabic" panose="02040503050201020203" pitchFamily="18" charset="-78"/>
              </a:rPr>
              <a:t>ملاء والقواعد ومحاكاتها في تركيب جملة.</a:t>
            </a: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التدر</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ج في التركيب من الجملة البسيطة </a:t>
            </a:r>
            <a:r>
              <a:rPr lang="ar-LB" sz="1200" b="0" kern="1200" dirty="0">
                <a:solidFill>
                  <a:schemeClr val="tx1"/>
                </a:solidFill>
                <a:latin typeface="Adobe Arabic" panose="02040503050201020203" pitchFamily="18" charset="-78"/>
                <a:ea typeface="+mn-ea"/>
                <a:cs typeface="Adobe Arabic" panose="02040503050201020203" pitchFamily="18" charset="-78"/>
              </a:rPr>
              <a:t>التامّة إ</a:t>
            </a:r>
            <a:r>
              <a:rPr lang="ar-SA" sz="1200" b="0" kern="1200" dirty="0">
                <a:solidFill>
                  <a:schemeClr val="tx1"/>
                </a:solidFill>
                <a:latin typeface="Adobe Arabic" panose="02040503050201020203" pitchFamily="18" charset="-78"/>
                <a:ea typeface="+mn-ea"/>
                <a:cs typeface="Adobe Arabic" panose="02040503050201020203" pitchFamily="18" charset="-78"/>
              </a:rPr>
              <a:t>لى الجملة الموس</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عة</a:t>
            </a:r>
            <a:r>
              <a:rPr lang="ar-LB" sz="1200" b="0" kern="1200" dirty="0">
                <a:solidFill>
                  <a:schemeClr val="tx1"/>
                </a:solidFill>
                <a:latin typeface="Adobe Arabic" panose="02040503050201020203" pitchFamily="18" charset="-78"/>
                <a:ea typeface="+mn-ea"/>
                <a:cs typeface="Adobe Arabic" panose="02040503050201020203" pitchFamily="18" charset="-78"/>
              </a:rPr>
              <a:t> التامّة</a:t>
            </a:r>
            <a:r>
              <a:rPr lang="ar-SA" sz="1200" b="0" kern="1200" dirty="0">
                <a:solidFill>
                  <a:schemeClr val="tx1"/>
                </a:solidFill>
                <a:latin typeface="Adobe Arabic" panose="02040503050201020203" pitchFamily="18" charset="-78"/>
                <a:ea typeface="+mn-ea"/>
                <a:cs typeface="Adobe Arabic" panose="02040503050201020203" pitchFamily="18" charset="-78"/>
              </a:rPr>
              <a:t>.</a:t>
            </a: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a:buFont typeface="Arial" panose="020B0604020202020204" pitchFamily="34" charset="0"/>
              <a:buChar char="•"/>
            </a:pPr>
            <a:r>
              <a:rPr lang="ar-SA" sz="1200" b="0" kern="1200" dirty="0">
                <a:solidFill>
                  <a:schemeClr val="tx1"/>
                </a:solidFill>
                <a:latin typeface="Adobe Arabic" panose="02040503050201020203" pitchFamily="18" charset="-78"/>
                <a:ea typeface="+mn-ea"/>
                <a:cs typeface="Adobe Arabic" panose="02040503050201020203" pitchFamily="18" charset="-78"/>
              </a:rPr>
              <a:t>ا</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ستخدام مفردات مختز</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نة وجديدة في الس</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ياق الملائم من خلال تمارين متنو</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عة</a:t>
            </a:r>
            <a:r>
              <a:rPr lang="ar-LB" sz="1200" b="0" kern="1200" dirty="0">
                <a:solidFill>
                  <a:schemeClr val="tx1"/>
                </a:solidFill>
                <a:latin typeface="Adobe Arabic" panose="02040503050201020203" pitchFamily="18" charset="-78"/>
                <a:ea typeface="+mn-ea"/>
                <a:cs typeface="Adobe Arabic" panose="02040503050201020203" pitchFamily="18" charset="-78"/>
              </a:rPr>
              <a:t>.</a:t>
            </a:r>
          </a:p>
          <a:p>
            <a:pPr marL="371429" indent="-371429" algn="r" rtl="1">
              <a:buFont typeface="Arial" panose="020B0604020202020204" pitchFamily="34" charset="0"/>
              <a:buChar cha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defTabSz="990478" rtl="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التدريب على استخدام "أسرِع ... قبل أن..." لتأليف الجمل التامّة المعنى.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371429" indent="-371429" algn="r" rtl="1">
              <a:buFont typeface="Arial" panose="020B0604020202020204" pitchFamily="34" charset="0"/>
              <a:buChar char="•"/>
            </a:pPr>
            <a:endParaRPr lang="en-US" sz="1200" dirty="0"/>
          </a:p>
        </p:txBody>
      </p:sp>
    </p:spTree>
    <p:extLst>
      <p:ext uri="{BB962C8B-B14F-4D97-AF65-F5344CB8AC3E}">
        <p14:creationId xmlns:p14="http://schemas.microsoft.com/office/powerpoint/2010/main" val="3582499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حانَ دَوْرُكُمْ الْآنَ لِتَكْتُبوا جُمْلَةً تامَّةَ الْمَعْنى عَلى مِثالِ "أسْرِعْ ... قَبْلَ أَنْ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اُنْظُروا إِلى الصُّورَةِ وَاكتبوا الْعِبارَةَ الَّتي تُناسِبُ الصُّورَةَ لِتُكْمِلوا الْجُمْلَةَ.</a:t>
            </a: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اُتركوا وقتًا ليُجيبَ التلامذة وصوِّبوا إجاباتِهِم إنْ لزم الأمر.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2835497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حانَ دَوْرُكُمْ الْآنَ لِتَكْتُبوا جُمْلَةً تامَّةَ الْمَعْنى عَلى مِثالِ "أسْرِعْ ... قَبْلَ أَنْ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اُنْظُروا إِلى الصُّورَةِ وَاكتبوا الْعِبارَةَ الَّتي تُناسِبُ الصُّورَةَ لِتُكْمِلوا الْجُمْلَةَ.</a:t>
            </a: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اُتركوا وقتًا ليُجيبَ التلامذة وصوِّبوا إجاباتِهِم إنْ لزم الأمر.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2639262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في التَّعْليمِ الوُجاهِيِّ أَوِ الْمُتَزامِنِ، يُعْرَضُ جَدْوَلُ التَّقييمِ عَلى التَّلاميذِ لِيَقوموا بِتَقْييمٍ ذاتِيٍّ بَعْدَ أَنْ يُنْهوا كِتابَةَ الْجُمَلِ الْمَطْلوبَةِ مِنْهُمْ. عَلى سَبيلِ الْمِثالِ:</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وَالْآنَ، وَصَلْنا إلى نِهايَةِ دَرْسِنا وَتَحْتاجونَ إِلى الْقِيامِ بِتَقْييمٍ ذاتِيٍّ:</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تَحَقّقوا مِنِ اتِّباعِكُمْ لِقَواعِدِ الْكِتابَةِ الصَّحيحَةِ. لِجُمْلَةٍ تامَّةِ الْمَعْنى.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سسَأَقْرَأُ لَكْمُ الْقاعِدَةَ وَعَلَيْكُمْ أَنْ تَضَعوا إِشارَةَ </a:t>
            </a:r>
            <a:r>
              <a:rPr lang="en-US" sz="1200" b="0" kern="1200" dirty="0">
                <a:solidFill>
                  <a:schemeClr val="tx1"/>
                </a:solidFill>
                <a:latin typeface="Adobe Arabic" panose="02040503050201020203" pitchFamily="18" charset="-78"/>
                <a:ea typeface="+mn-ea"/>
                <a:cs typeface="Adobe Arabic" panose="02040503050201020203" pitchFamily="18" charset="-78"/>
              </a:rPr>
              <a:t>X </a:t>
            </a:r>
            <a:r>
              <a:rPr lang="ar-LB" sz="1200" b="0" kern="1200" dirty="0">
                <a:solidFill>
                  <a:schemeClr val="tx1"/>
                </a:solidFill>
                <a:latin typeface="Adobe Arabic" panose="02040503050201020203" pitchFamily="18" charset="-78"/>
                <a:ea typeface="+mn-ea"/>
                <a:cs typeface="Adobe Arabic" panose="02040503050201020203" pitchFamily="18" charset="-78"/>
              </a:rPr>
              <a:t> (تَظْهَرُ الْإِشارَةُ) في الْعَمودِ بِعُنْوانِ نَعَمْ إذا كُنْتُمْ قَدْ اتَّبَعْتُمُ الْقاعِدَةَ أَوْ في الْعَمودِ بِعُنْوانِ كَلّا في حالِ عَدَمِ اتِّباعِكُمْ لِلْقاعِدَةِ.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أَوَّلًا: اِخْتَرْتُ مُفْرَداتٍ جَديدَةً وَمُلائِمَةً.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ثانِيًا: . اِتَّبَعتُ صيغَةَ ”أَسْرِعْ ... قَبْلَ أَنْ ...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ثالِثًا: اِسْتَخْدَمْتُ عَلاماتِ الْوَقْفِ الْمُناسِبَةَ: النُّقْطَة. </a:t>
            </a: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رابِعًا: </a:t>
            </a:r>
            <a:r>
              <a:rPr lang="ar-SA" sz="1200" b="0" kern="1200" dirty="0">
                <a:solidFill>
                  <a:schemeClr val="tx1"/>
                </a:solidFill>
                <a:latin typeface="Adobe Arabic" panose="02040503050201020203" pitchFamily="18" charset="-78"/>
                <a:ea typeface="+mn-ea"/>
                <a:cs typeface="Adobe Arabic" panose="02040503050201020203" pitchFamily="18" charset="-78"/>
              </a:rPr>
              <a:t>راج</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ع</a:t>
            </a:r>
            <a:r>
              <a:rPr lang="ar-LB" sz="1200" b="0" kern="1200" dirty="0">
                <a:solidFill>
                  <a:schemeClr val="tx1"/>
                </a:solidFill>
                <a:latin typeface="Adobe Arabic" panose="02040503050201020203" pitchFamily="18" charset="-78"/>
                <a:ea typeface="+mn-ea"/>
                <a:cs typeface="Adobe Arabic" panose="02040503050201020203" pitchFamily="18" charset="-78"/>
              </a:rPr>
              <a:t>ْتُ</a:t>
            </a:r>
            <a:r>
              <a:rPr lang="ar-SA" sz="1200" b="0" kern="1200" dirty="0">
                <a:solidFill>
                  <a:schemeClr val="tx1"/>
                </a:solidFill>
                <a:latin typeface="Adobe Arabic" panose="02040503050201020203" pitchFamily="18" charset="-78"/>
                <a:ea typeface="+mn-ea"/>
                <a:cs typeface="Adobe Arabic" panose="02040503050201020203" pitchFamily="18" charset="-78"/>
              </a:rPr>
              <a:t> ما ك</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ت</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ب</a:t>
            </a:r>
            <a:r>
              <a:rPr lang="ar-LB" sz="1200" b="0" kern="1200" dirty="0">
                <a:solidFill>
                  <a:schemeClr val="tx1"/>
                </a:solidFill>
                <a:latin typeface="Adobe Arabic" panose="02040503050201020203" pitchFamily="18" charset="-78"/>
                <a:ea typeface="+mn-ea"/>
                <a:cs typeface="Adobe Arabic" panose="02040503050201020203" pitchFamily="18" charset="-78"/>
              </a:rPr>
              <a:t>ْتُ</a:t>
            </a:r>
            <a:r>
              <a:rPr lang="ar-SA" sz="1200" b="0" kern="1200" dirty="0">
                <a:solidFill>
                  <a:schemeClr val="tx1"/>
                </a:solidFill>
                <a:latin typeface="Adobe Arabic" panose="02040503050201020203" pitchFamily="18" charset="-78"/>
                <a:ea typeface="+mn-ea"/>
                <a:cs typeface="Adobe Arabic" panose="02040503050201020203" pitchFamily="18" charset="-78"/>
              </a:rPr>
              <a:t> 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راع</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يًا </a:t>
            </a:r>
            <a:r>
              <a:rPr lang="ar-LB" sz="1200" b="0" kern="1200" dirty="0">
                <a:solidFill>
                  <a:schemeClr val="tx1"/>
                </a:solidFill>
                <a:latin typeface="Adobe Arabic" panose="02040503050201020203" pitchFamily="18" charset="-78"/>
                <a:ea typeface="+mn-ea"/>
                <a:cs typeface="Adobe Arabic" panose="02040503050201020203" pitchFamily="18" charset="-78"/>
              </a:rPr>
              <a:t>قواعد </a:t>
            </a:r>
            <a:r>
              <a:rPr lang="ar-SA" sz="1200" b="0" kern="1200" dirty="0">
                <a:solidFill>
                  <a:schemeClr val="tx1"/>
                </a:solidFill>
                <a:latin typeface="Adobe Arabic" panose="02040503050201020203" pitchFamily="18" charset="-78"/>
                <a:ea typeface="+mn-ea"/>
                <a:cs typeface="Adobe Arabic" panose="02040503050201020203" pitchFamily="18" charset="-78"/>
              </a:rPr>
              <a:t>ال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إ</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لاء</a:t>
            </a:r>
            <a:r>
              <a:rPr lang="ar-LB" sz="1200" b="0" kern="1200" dirty="0">
                <a:solidFill>
                  <a:schemeClr val="tx1"/>
                </a:solidFill>
                <a:latin typeface="Adobe Arabic" panose="02040503050201020203" pitchFamily="18" charset="-78"/>
                <a:ea typeface="+mn-ea"/>
                <a:cs typeface="Adobe Arabic" panose="02040503050201020203" pitchFamily="18" charset="-78"/>
              </a:rPr>
              <a:t>ِ.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fontAlgn="t"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خامِسًا: </a:t>
            </a:r>
            <a:r>
              <a:rPr lang="ar-SA" sz="1200" b="0" kern="1200" dirty="0">
                <a:solidFill>
                  <a:schemeClr val="tx1"/>
                </a:solidFill>
                <a:latin typeface="Adobe Arabic" panose="02040503050201020203" pitchFamily="18" charset="-78"/>
                <a:ea typeface="+mn-ea"/>
                <a:cs typeface="Adobe Arabic" panose="02040503050201020203" pitchFamily="18" charset="-78"/>
              </a:rPr>
              <a:t>ك</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ت</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ب</a:t>
            </a:r>
            <a:r>
              <a:rPr lang="ar-LB" sz="1200" b="0" kern="1200" dirty="0">
                <a:solidFill>
                  <a:schemeClr val="tx1"/>
                </a:solidFill>
                <a:latin typeface="Adobe Arabic" panose="02040503050201020203" pitchFamily="18" charset="-78"/>
                <a:ea typeface="+mn-ea"/>
                <a:cs typeface="Adobe Arabic" panose="02040503050201020203" pitchFamily="18" charset="-78"/>
              </a:rPr>
              <a:t>ْتُ</a:t>
            </a:r>
            <a:r>
              <a:rPr lang="ar-SA" sz="1200" b="0" kern="1200" dirty="0">
                <a:solidFill>
                  <a:schemeClr val="tx1"/>
                </a:solidFill>
                <a:latin typeface="Adobe Arabic" panose="02040503050201020203" pitchFamily="18" charset="-78"/>
                <a:ea typeface="+mn-ea"/>
                <a:cs typeface="Adobe Arabic" panose="02040503050201020203" pitchFamily="18" charset="-78"/>
              </a:rPr>
              <a:t> ب</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خ</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طّ</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واض</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ح</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و</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ج</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ميل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وراعَيْتُ </a:t>
            </a:r>
            <a:r>
              <a:rPr lang="ar-SA" sz="1200" b="0" kern="1200" dirty="0">
                <a:solidFill>
                  <a:schemeClr val="tx1"/>
                </a:solidFill>
                <a:latin typeface="Adobe Arabic" panose="02040503050201020203" pitchFamily="18" charset="-78"/>
                <a:ea typeface="+mn-ea"/>
                <a:cs typeface="Adobe Arabic" panose="02040503050201020203" pitchFamily="18" charset="-78"/>
              </a:rPr>
              <a:t>ال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سافات</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ال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م</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ناس</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ب</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ة</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ب</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ي</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ن</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 ال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ك</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ل</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مات</a:t>
            </a:r>
            <a:r>
              <a:rPr lang="ar-LB" sz="1200" b="0" kern="1200" dirty="0">
                <a:solidFill>
                  <a:schemeClr val="tx1"/>
                </a:solidFill>
                <a:latin typeface="Adobe Arabic" panose="02040503050201020203" pitchFamily="18" charset="-78"/>
                <a:ea typeface="+mn-ea"/>
                <a:cs typeface="Adobe Arabic" panose="02040503050201020203" pitchFamily="18" charset="-78"/>
              </a:rPr>
              <a:t>ِ</a:t>
            </a:r>
            <a:r>
              <a:rPr lang="ar-SA" sz="1200" b="0" kern="1200" dirty="0">
                <a:solidFill>
                  <a:schemeClr val="tx1"/>
                </a:solidFill>
                <a:latin typeface="Adobe Arabic" panose="02040503050201020203" pitchFamily="18" charset="-78"/>
                <a:ea typeface="+mn-ea"/>
                <a:cs typeface="Adobe Arabic" panose="02040503050201020203" pitchFamily="18" charset="-78"/>
              </a:rPr>
              <a:t>.</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هذِهِ الْقَواعِدُ أَعِزّائي هي أَساسِيَّةٌ في اللُّغَةِ الْعَرَبِيَّةِ، وَمِنَ الْمُهِمِّ أنْ تَتَّبِعوها كُلَّما كَتَبْتُمْ لِأَنَّها تُساعِدُكُمْ لِتُصْبِحوا كُتّابًا بارِعينَ. </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defTabSz="990478" rtl="1">
              <a:buFont typeface="Wingdings" panose="05000000000000000000" pitchFamily="2" charset="2"/>
              <a:buChar char="ü"/>
              <a:defRPr/>
            </a:pPr>
            <a:endParaRPr lang="ar-LB" sz="1200" dirty="0">
              <a:cs typeface="Adobe Arabic" panose="02040503050201020203" pitchFamily="18" charset="-78"/>
            </a:endParaRPr>
          </a:p>
        </p:txBody>
      </p:sp>
    </p:spTree>
    <p:extLst>
      <p:ext uri="{BB962C8B-B14F-4D97-AF65-F5344CB8AC3E}">
        <p14:creationId xmlns:p14="http://schemas.microsoft.com/office/powerpoint/2010/main" val="1813773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41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طابَ يَوْمُكُمْ يا أَعِزائي!</a:t>
            </a:r>
            <a:r>
              <a:rPr lang="en-US" sz="1200" b="0" kern="1200" dirty="0">
                <a:solidFill>
                  <a:schemeClr val="tx1"/>
                </a:solidFill>
                <a:latin typeface="Adobe Arabic" panose="02040503050201020203" pitchFamily="18" charset="-78"/>
                <a:ea typeface="+mn-ea"/>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وَأَهْلًا بِكُمْ في صَّفِّ التعبير الكتابي.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a:endParaRPr lang="en-US" sz="1200" dirty="0"/>
          </a:p>
        </p:txBody>
      </p:sp>
    </p:spTree>
    <p:extLst>
      <p:ext uri="{BB962C8B-B14F-4D97-AF65-F5344CB8AC3E}">
        <p14:creationId xmlns:p14="http://schemas.microsoft.com/office/powerpoint/2010/main" val="4176903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سَتتعلّمونَ اليَوم كيفَ تكتُبونَ  جُملةً تامّةَ المَعْنى عَلى مِثال "أَسْرِع ... قبْلَ أنْ..."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56889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algn="r"/>
            <a:r>
              <a:rPr lang="ar-LB" dirty="0">
                <a:cs typeface="Adobe Arabic" panose="02040503050201020203" pitchFamily="18" charset="-78"/>
              </a:rPr>
              <a:t> </a:t>
            </a:r>
            <a:r>
              <a:rPr lang="ar-LB" sz="1200" b="0" kern="1200" dirty="0">
                <a:solidFill>
                  <a:schemeClr val="tx1"/>
                </a:solidFill>
                <a:latin typeface="Adobe Arabic" panose="02040503050201020203" pitchFamily="18" charset="-78"/>
                <a:ea typeface="+mn-ea"/>
                <a:cs typeface="Adobe Arabic" panose="02040503050201020203" pitchFamily="18" charset="-78"/>
              </a:rPr>
              <a:t>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1278589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sz="1200" dirty="0"/>
              <a:t>. </a:t>
            </a: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 لِنَتَذَكَّر مَعًا: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الْفِعْل؟</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انظروا إلى الصور، وأعطوا كلمة تمثل الصورة.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ت.ص:</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اُنْظُري، رَكَضَ، أَسْرِعْ، يَرْسُمُ، تَقْفِزُ.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نوع هذه الكلمات؟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إنها أفعال. الفعل  هُوَ كِلِمَةٌ تَدُلُّ عَلى عَمَلٍ يَقومُ بِهِ الاِسْمُ.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لماذا نستخدم الفعل؟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نستخدم الفعل لتأليف الْجُمْلَةَ التّامَّةَ المعنى.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اُتركوا وقتًا ليُجيب التلامذة وصوِّبوا إجاباتهم إنْ لزم الأمر.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بدء التدريبات الكتابيّة بأنماطٍ موحَّدة من الجمل البسيطة التي ستكون القاعدة الأساس لتطوير التعبير الكتابيّ في المراحل اللاحقة. </a:t>
            </a: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56889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en-US" sz="1200" dirty="0"/>
              <a:t> </a:t>
            </a: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سنَتَعَلَّمُ الْيَوْمَ تركيبًا جديدًا نحتاجه أحيانًا في تأليف الْجُمْلَةِ التّامَّةِ الْمَعْنى.  </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بدء التدريبات الكتابيّة بأنماط مُوَحَّدة من الجمل البسيطة التي ستكون القاعدة الأساس لتطوير التعبير الكتابيّ في المراحل اللاحقة.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3896352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en-US" sz="1200" dirty="0"/>
              <a:t> </a:t>
            </a:r>
            <a:r>
              <a:rPr lang="ar-LB" sz="1200" b="0" kern="1200" dirty="0">
                <a:solidFill>
                  <a:schemeClr val="tx1"/>
                </a:solidFill>
                <a:latin typeface="Adobe Arabic" panose="02040503050201020203" pitchFamily="18" charset="-78"/>
                <a:ea typeface="+mn-ea"/>
                <a:cs typeface="Adobe Arabic" panose="02040503050201020203" pitchFamily="18" charset="-78"/>
              </a:rPr>
              <a:t>ت. ص: هيا لنفكر معًا:</a:t>
            </a:r>
          </a:p>
          <a:p>
            <a:pPr algn="r" defTabSz="990478" rtl="1">
              <a:defRPr/>
            </a:pP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سأقرأ لكم هذه الجمل، اسمعوا جيّدًا:</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أمسك بالعصفور قَبْلَ أَنْ يطير.</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إشرب الحليب قَبْلَ أَنْ يبرد.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أغلق النّافذة قَبْلَ أَنْ تمطر.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هي الكلمة التي بدأت بها الجملة الأولى؟ أسرع</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هي الكلمة التي بدأت بها الجملة الثانية؟ أسرع</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 هي الكلمة التي بدأت بها الجملة الثالثة؟ أسرع</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اذًا ماذا نلاحظ؟ الجمل بدأت بالكلمة نفسها</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تلاحظون أيضًا في هذه الجمل؟ هل يوجد كلمات تتكرر فيها؟ نعم في كل جملة يوجد قبل أن، قبل أن، قبل أن</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هيا نلاحظ الجملة الأولى:</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أمسك بالعصفور قَبْلَ أَنْ يطير</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لتفعل ماذا؟ لامسك بالعصفور . لماذا؟ قبل أن يطير</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هيا نلاحظ الجملة الثانية:</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إشرب الحليب قَبْلَ أَنْ يبرد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لتفعل ماذا؟ لاشرب الحليب. لماذا؟ قبل أن يبرد</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ماذا نستنتج؟ في كلّ مرّة نستعمل أسرع لنطلب من أحد أن يقوم بفعل قبل أن يحدث شيئا ما</a:t>
            </a: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بدء التدريبات الكتابيّة بأنماط مُوَحَّدة من الجمل البسيطة التي ستكون القاعدة الأساس لتطوير التعبير الكتابيّ في المراحل اللاحقة.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dirty="0"/>
          </a:p>
        </p:txBody>
      </p:sp>
    </p:spTree>
    <p:extLst>
      <p:ext uri="{BB962C8B-B14F-4D97-AF65-F5344CB8AC3E}">
        <p14:creationId xmlns:p14="http://schemas.microsoft.com/office/powerpoint/2010/main" val="2246722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لِنَعْمَلَ مَعًا على كتابة جُمْلَةً تامَّةَ الْمَعْنى عَلى مِثالِ"أَسْرِعْ ... قَبْلَ أَنْ..."</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هَيّا يا أَصْدِقائي، اُنظْروا إلى الصُّورَةِ وَفَكِّروا مَعي بِما نَراهُ فيها: يوجَدُ أَوْلادٌ يَرْكُضونَ خَلْفَ الطّابَةِ، الطّابَةُ تَتَدَحْرَجُ أَمامَهُمْ، وَيوجَدُ صَبِيٌّ يَتَقَدَّمُ عَلى الْأَوْلادِ مُحاوِلًا أَنْ يَلْتَقِطَ الطّابَةَ. ماذا سَيَحْدُثُ إنْ لَمْ يَلْتَقِطِ الطّابَةَ؟ (وَقْتُ انْتِظارٍ...) سَتَتَدَحْرَجُ بَعيدًا، أَوْ تَضيعُ، إذًا عَلَيْهِ أَنْ يَلْتَقِطَها قَبْلَ أَنْ تَتَدَحْرَجَ أَوْ تَضيعَ. ماذا يجِبُ أَنْ نَقولَ لِلْوَلَدِ حَتّى لا تَتَدَحْرَجَ الطّابَةُ بَعيدًا، سَنَقولُ له:</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اِلْتَقِطِ الطّابَةَ قَبْلَ أَنْ تَتَدَحْرَجَ... وَأَضَعُ نُقْطَةً في النِّهايَةِ. </a:t>
            </a:r>
          </a:p>
          <a:p>
            <a:pPr algn="r" rtl="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اتركوا وقتا ليجيب التلامذة وصوّبوا اجاباتهم ان لزم الأمر.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من المهم بدء التدريبات الكتابية بأنماط موحدة من الجمل البسيطة التامّة التي ستكون القاعدة الأساس لتطوير التعبير الكتابي في المراحل اللاحقة، ومن المهم أن يعرفوا أن التعبير الكتابي يرتكز إلى جملة قرارات يأخذها الكاتب عند</a:t>
            </a:r>
          </a:p>
          <a:p>
            <a:pPr algn="r" rtl="1"/>
            <a:r>
              <a:rPr lang="ar-LB" sz="1200" b="0" kern="1200" dirty="0">
                <a:solidFill>
                  <a:schemeClr val="tx1"/>
                </a:solidFill>
                <a:latin typeface="Adobe Arabic" panose="02040503050201020203" pitchFamily="18" charset="-78"/>
                <a:ea typeface="+mn-ea"/>
                <a:cs typeface="Adobe Arabic" panose="02040503050201020203" pitchFamily="18" charset="-78"/>
              </a:rPr>
              <a:t>اختياره الكلمات التي يريدها للمعنى الذي يريدالتعبير عنه. على المعلم أن ينمذج للمتعلمين كيفية اتخاذ هذه القرارات. </a:t>
            </a:r>
          </a:p>
          <a:p>
            <a:pPr algn="r" rtl="1"/>
            <a:endParaRPr lang="en-US" sz="1200" b="0" dirty="0"/>
          </a:p>
        </p:txBody>
      </p:sp>
    </p:spTree>
    <p:extLst>
      <p:ext uri="{BB962C8B-B14F-4D97-AF65-F5344CB8AC3E}">
        <p14:creationId xmlns:p14="http://schemas.microsoft.com/office/powerpoint/2010/main" val="2651037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لِنَعْمَلْ مَعًا وَنَكْتُبُ جُمْلَةً تامّةَ الْمَعْنى عَلى مِثالِ "أَسْرِعْ ... قَبْلَ أَنْ ..."  </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هَيّا أَعِزّائي، اُنْظُروا إلى الصُّورَةِ وَفَكِّروا مَعي بِما نَراهُ: يوجَدُ وَلَدٌ يَتَناوَلُ طَعامَهُ. لِنُفَكِّرْ: ماذا سَيَحْدُثُ إِنْ لَمْ يَتَناوَلْ طَعامَهُ بِسُرْعَةٍ؟ سَيَبْرُدُ الطعام، أَوْ سَيَصِلُ باصُّ الْمَدْرَسَةِ. ماذا يَجِبُ أَنْ نَقولَ لَهُ:</a:t>
            </a:r>
          </a:p>
          <a:p>
            <a:pPr algn="r" defTabSz="990478" rtl="1">
              <a:defRPr/>
            </a:pPr>
            <a:r>
              <a:rPr lang="ar-LB" sz="1200" b="0" kern="1200" dirty="0">
                <a:solidFill>
                  <a:schemeClr val="tx1"/>
                </a:solidFill>
                <a:latin typeface="Adobe Arabic" panose="02040503050201020203" pitchFamily="18" charset="-78"/>
                <a:ea typeface="+mn-ea"/>
                <a:cs typeface="Adobe Arabic" panose="02040503050201020203" pitchFamily="18" charset="-78"/>
              </a:rPr>
              <a:t>أَسْرِعْ، تَناوَلْ طَعامَكَ قَبْلَ أَنْ يَبْرُدَ. </a:t>
            </a:r>
          </a:p>
          <a:p>
            <a:pPr algn="r" defTabSz="990478" rtl="1">
              <a:defRPr/>
            </a:pPr>
            <a:endParaRPr lang="ar-LB" sz="1200" dirty="0">
              <a:cs typeface="Adobe Arabic" panose="02040503050201020203" pitchFamily="18" charset="-78"/>
            </a:endParaRPr>
          </a:p>
        </p:txBody>
      </p:sp>
    </p:spTree>
    <p:extLst>
      <p:ext uri="{BB962C8B-B14F-4D97-AF65-F5344CB8AC3E}">
        <p14:creationId xmlns:p14="http://schemas.microsoft.com/office/powerpoint/2010/main" val="2908867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7" y="946876"/>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defTabSz="914400" rtl="1" eaLnBrk="1" latinLnBrk="0" hangingPunct="1">
              <a:buClr>
                <a:schemeClr val="accent1">
                  <a:lumMod val="50000"/>
                </a:schemeClr>
              </a:buClr>
              <a:buSzPct val="90000"/>
            </a:pP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أهداف المحور</a:t>
            </a: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التربوية </a:t>
            </a:r>
            <a:endParaRPr lang="en-US" sz="1600" kern="1200" dirty="0">
              <a:solidFill>
                <a:schemeClr val="dk1"/>
              </a:solidFill>
              <a:latin typeface="Adobe Arabic" panose="02040503050201090203" pitchFamily="18" charset="-78"/>
              <a:ea typeface="+mn-ea"/>
              <a:cs typeface="Adobe Arabic" panose="02040503050201090203" pitchFamily="18" charset="-78"/>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69" y="2262398"/>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11985"/>
            <a:ext cx="1402672" cy="1069759"/>
          </a:xfrm>
          <a:prstGeom prst="rect">
            <a:avLst/>
          </a:prstGeom>
        </p:spPr>
      </p:pic>
    </p:spTree>
    <p:custDataLst>
      <p:tags r:id="rId1"/>
    </p:custDataLst>
    <p:extLst>
      <p:ext uri="{BB962C8B-B14F-4D97-AF65-F5344CB8AC3E}">
        <p14:creationId xmlns:p14="http://schemas.microsoft.com/office/powerpoint/2010/main" val="1329665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758961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t>‹#›</a:t>
            </a:fld>
            <a:endParaRPr lang="en-US"/>
          </a:p>
        </p:txBody>
      </p:sp>
    </p:spTree>
    <p:custDataLst>
      <p:tags r:id="rId1"/>
    </p:custDataLst>
    <p:extLst>
      <p:ext uri="{BB962C8B-B14F-4D97-AF65-F5344CB8AC3E}">
        <p14:creationId xmlns:p14="http://schemas.microsoft.com/office/powerpoint/2010/main" val="2983825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0063356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6217373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171253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599343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12" name="Footer Placeholder 4"/>
          <p:cNvSpPr>
            <a:spLocks noGrp="1"/>
          </p:cNvSpPr>
          <p:nvPr>
            <p:ph type="ftr" sz="quarter" idx="11"/>
          </p:nvPr>
        </p:nvSpPr>
        <p:spPr>
          <a:xfrm>
            <a:off x="3659072" y="6196384"/>
            <a:ext cx="5901459" cy="274320"/>
          </a:xfrm>
        </p:spPr>
        <p:txBody>
          <a:bodyPr/>
          <a:lstStyle/>
          <a:p>
            <a:endParaRPr lang="en-US" dirty="0"/>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7092737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7366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8" name="Footer Placeholder 4"/>
          <p:cNvSpPr>
            <a:spLocks noGrp="1"/>
          </p:cNvSpPr>
          <p:nvPr>
            <p:ph type="ftr" sz="quarter" idx="11"/>
          </p:nvPr>
        </p:nvSpPr>
        <p:spPr>
          <a:xfrm>
            <a:off x="3659072" y="6196384"/>
            <a:ext cx="5901459" cy="274320"/>
          </a:xfrm>
        </p:spPr>
        <p:txBody>
          <a:bodyPr/>
          <a:lstStyle/>
          <a:p>
            <a:endParaRPr lang="en-US" dirty="0"/>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
        <p:nvSpPr>
          <p:cNvPr id="11" name="Picture Placeholder 10"/>
          <p:cNvSpPr>
            <a:spLocks noGrp="1"/>
          </p:cNvSpPr>
          <p:nvPr>
            <p:ph type="pic" sz="quarter" idx="13"/>
          </p:nvPr>
        </p:nvSpPr>
        <p:spPr>
          <a:xfrm>
            <a:off x="7315200" y="2239964"/>
            <a:ext cx="3852333" cy="3736975"/>
          </a:xfrm>
        </p:spPr>
        <p:txBody>
          <a:bodyPr/>
          <a:lstStyle/>
          <a:p>
            <a:r>
              <a:rPr lang="en-US"/>
              <a:t>Click icon to add picture</a:t>
            </a:r>
          </a:p>
        </p:txBody>
      </p:sp>
      <p:sp>
        <p:nvSpPr>
          <p:cNvPr id="12" name="Content Placeholder 2"/>
          <p:cNvSpPr>
            <a:spLocks noGrp="1"/>
          </p:cNvSpPr>
          <p:nvPr>
            <p:ph idx="14"/>
          </p:nvPr>
        </p:nvSpPr>
        <p:spPr>
          <a:xfrm>
            <a:off x="1024128" y="2239964"/>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3221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420397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134236" y="0"/>
            <a:ext cx="1068274" cy="630621"/>
          </a:xfrm>
          <a:prstGeom prst="rect">
            <a:avLst/>
          </a:prstGeom>
        </p:spPr>
      </p:pic>
    </p:spTree>
    <p:custDataLst>
      <p:tags r:id="rId1"/>
    </p:custDataLst>
    <p:extLst>
      <p:ext uri="{BB962C8B-B14F-4D97-AF65-F5344CB8AC3E}">
        <p14:creationId xmlns:p14="http://schemas.microsoft.com/office/powerpoint/2010/main" val="4285800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2260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29257109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 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a:ln>
            <a:noFill/>
          </a:ln>
        </p:spPr>
        <p:txBody>
          <a:bodyPr vert="horz" lIns="0" tIns="0" rIns="640080" bIns="0" rtlCol="0" anchor="ctr" anchorCtr="0">
            <a:noAutofit/>
          </a:bodyPr>
          <a:lstStyle>
            <a:lvl1pPr marL="0" indent="0" algn="r">
              <a:buNone/>
              <a:defRPr lang="en-US" sz="3600" b="1" dirty="0">
                <a:solidFill>
                  <a:schemeClr val="bg1"/>
                </a:solidFill>
              </a:defRPr>
            </a:lvl1pPr>
          </a:lstStyle>
          <a:p>
            <a:pPr marL="228600" lvl="0" indent="-228600" algn="r" rtl="1">
              <a:lnSpc>
                <a:spcPct val="100000"/>
              </a:lnSpc>
              <a:spcBef>
                <a:spcPts val="0"/>
              </a:spcBef>
            </a:pPr>
            <a:endParaRPr lang="en-US" dirty="0"/>
          </a:p>
        </p:txBody>
      </p:sp>
      <p:sp>
        <p:nvSpPr>
          <p:cNvPr id="4" name="Text Placeholder 3">
            <a:extLst>
              <a:ext uri="{FF2B5EF4-FFF2-40B4-BE49-F238E27FC236}">
                <a16:creationId xmlns:a16="http://schemas.microsoft.com/office/drawing/2014/main" id="{B64A1A5B-24B1-42DE-8348-275BD2D964A2}"/>
              </a:ext>
            </a:extLst>
          </p:cNvPr>
          <p:cNvSpPr>
            <a:spLocks noGrp="1"/>
          </p:cNvSpPr>
          <p:nvPr>
            <p:ph type="body" sz="quarter" idx="11"/>
          </p:nvPr>
        </p:nvSpPr>
        <p:spPr>
          <a:xfrm>
            <a:off x="1" y="164714"/>
            <a:ext cx="2364058" cy="274320"/>
          </a:xfrm>
          <a:solidFill>
            <a:schemeClr val="accent5">
              <a:lumMod val="20000"/>
              <a:lumOff val="80000"/>
            </a:schemeClr>
          </a:solidFill>
          <a:ln>
            <a:solidFill>
              <a:schemeClr val="accent5">
                <a:lumMod val="20000"/>
                <a:lumOff val="80000"/>
              </a:schemeClr>
            </a:solidFill>
          </a:ln>
        </p:spPr>
        <p:txBody>
          <a:bodyPr vert="horz" lIns="0" tIns="0" rIns="0" bIns="0" rtlCol="0" anchor="ctr">
            <a:noAutofit/>
          </a:bodyPr>
          <a:lstStyle>
            <a:lvl1pPr marL="0" indent="0" algn="ctr" rtl="1">
              <a:buNone/>
              <a:defRPr lang="en-US" sz="1600" cap="all" spc="100" baseline="0" dirty="0">
                <a:solidFill>
                  <a:schemeClr val="accent5">
                    <a:lumMod val="50000"/>
                  </a:schemeClr>
                </a:solidFill>
                <a:latin typeface="+mj-lt"/>
                <a:ea typeface="+mj-ea"/>
                <a:cs typeface="+mj-cs"/>
              </a:defRPr>
            </a:lvl1pPr>
          </a:lstStyle>
          <a:p>
            <a:pPr marL="57150" lvl="0" indent="-285750" algn="ctr">
              <a:lnSpc>
                <a:spcPct val="80000"/>
              </a:lnSpc>
              <a:spcBef>
                <a:spcPct val="0"/>
              </a:spcBef>
            </a:pPr>
            <a:endParaRPr lang="en-US" dirty="0"/>
          </a:p>
        </p:txBody>
      </p:sp>
    </p:spTree>
    <p:custDataLst>
      <p:tags r:id="rId1"/>
    </p:custDataLst>
    <p:extLst>
      <p:ext uri="{BB962C8B-B14F-4D97-AF65-F5344CB8AC3E}">
        <p14:creationId xmlns:p14="http://schemas.microsoft.com/office/powerpoint/2010/main" val="921621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778757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chemeClr val="tx2"/>
                </a:solidFill>
                <a:latin typeface="Adobe Arabic" panose="02040503050201090203" pitchFamily="18" charset="-78"/>
                <a:cs typeface="Adobe Arabic" panose="02040503050201090203" pitchFamily="18" charset="-78"/>
              </a:rPr>
              <a:t>أهـــداف المحور</a:t>
            </a:r>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3877000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0"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chemeClr val="accent1">
                    <a:lumMod val="50000"/>
                  </a:schemeClr>
                </a:solidFill>
                <a:latin typeface="Adobe Arabic" panose="02040503050201090203" pitchFamily="18" charset="-78"/>
                <a:cs typeface="Adobe Arabic" panose="02040503050201090203" pitchFamily="18" charset="-78"/>
              </a:rPr>
              <a:t>المكتسبات السابقة للمحور</a:t>
            </a:r>
            <a:endParaRPr lang="en-US" b="1" cap="all" spc="100" dirty="0">
              <a:solidFill>
                <a:schemeClr val="accent1">
                  <a:lumMod val="50000"/>
                </a:schemeClr>
              </a:solidFill>
              <a:latin typeface="Adobe Arabic" panose="02040503050201090203" pitchFamily="18" charset="-78"/>
              <a:cs typeface="Adobe Arabic" panose="02040503050201090203" pitchFamily="18" charset="-78"/>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1449365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401"/>
          <a:stretch/>
        </p:blipFill>
        <p:spPr>
          <a:xfrm>
            <a:off x="5414" y="5788240"/>
            <a:ext cx="12181172" cy="1069759"/>
          </a:xfrm>
          <a:prstGeom prst="rect">
            <a:avLst/>
          </a:prstGeom>
        </p:spPr>
      </p:pic>
    </p:spTree>
    <p:custDataLst>
      <p:tags r:id="rId1"/>
    </p:custDataLst>
    <p:extLst>
      <p:ext uri="{BB962C8B-B14F-4D97-AF65-F5344CB8AC3E}">
        <p14:creationId xmlns:p14="http://schemas.microsoft.com/office/powerpoint/2010/main" val="3624923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98120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791118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947225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2"/>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spTree>
    <p:custDataLst>
      <p:tags r:id="rId24"/>
    </p:custDataLst>
    <p:extLst>
      <p:ext uri="{BB962C8B-B14F-4D97-AF65-F5344CB8AC3E}">
        <p14:creationId xmlns:p14="http://schemas.microsoft.com/office/powerpoint/2010/main" val="572133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1.xml"/><Relationship Id="rId1" Type="http://schemas.openxmlformats.org/officeDocument/2006/relationships/tags" Target="../tags/tag20.xml"/><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1.xml"/><Relationship Id="rId1" Type="http://schemas.openxmlformats.org/officeDocument/2006/relationships/tags" Target="../tags/tag21.xml"/><Relationship Id="rId5" Type="http://schemas.openxmlformats.org/officeDocument/2006/relationships/image" Target="../media/image15.sv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2.xml"/><Relationship Id="rId1" Type="http://schemas.openxmlformats.org/officeDocument/2006/relationships/tags" Target="../tags/tag22.xml"/><Relationship Id="rId5" Type="http://schemas.openxmlformats.org/officeDocument/2006/relationships/image" Target="../media/image17.sv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0.xml"/><Relationship Id="rId1" Type="http://schemas.openxmlformats.org/officeDocument/2006/relationships/tags" Target="../tags/tag23.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1.xml"/><Relationship Id="rId1" Type="http://schemas.openxmlformats.org/officeDocument/2006/relationships/tags" Target="../tags/tag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tags" Target="../tags/tag1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1.xml"/><Relationship Id="rId1" Type="http://schemas.openxmlformats.org/officeDocument/2006/relationships/tags" Target="../tags/tag1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2.xml"/><Relationship Id="rId1" Type="http://schemas.openxmlformats.org/officeDocument/2006/relationships/tags" Target="../tags/tag15.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2.xml"/><Relationship Id="rId1" Type="http://schemas.openxmlformats.org/officeDocument/2006/relationships/tags" Target="../tags/tag16.xml"/><Relationship Id="rId5" Type="http://schemas.openxmlformats.org/officeDocument/2006/relationships/image" Target="../media/image11.sv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1.xml"/><Relationship Id="rId1" Type="http://schemas.openxmlformats.org/officeDocument/2006/relationships/tags" Target="../tags/tag18.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1.xml"/><Relationship Id="rId1" Type="http://schemas.openxmlformats.org/officeDocument/2006/relationships/tags" Target="../tags/tag19.xml"/><Relationship Id="rId5" Type="http://schemas.openxmlformats.org/officeDocument/2006/relationships/image" Target="../media/image13.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
            <a:extLst>
              <a:ext uri="{FF2B5EF4-FFF2-40B4-BE49-F238E27FC236}">
                <a16:creationId xmlns:a16="http://schemas.microsoft.com/office/drawing/2014/main" id="{F28A491D-86AF-44F7-BEF9-13862D3527FF}"/>
              </a:ext>
            </a:extLst>
          </p:cNvPr>
          <p:cNvSpPr>
            <a:spLocks noChangeArrowheads="1"/>
          </p:cNvSpPr>
          <p:nvPr/>
        </p:nvSpPr>
        <p:spPr bwMode="gray">
          <a:xfrm>
            <a:off x="2739239" y="4143759"/>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 التَّعْبيرُ الْكِتابِيُّ</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2" name="Graphic 1">
            <a:extLst>
              <a:ext uri="{FF2B5EF4-FFF2-40B4-BE49-F238E27FC236}">
                <a16:creationId xmlns:a16="http://schemas.microsoft.com/office/drawing/2014/main" id="{31A34D43-A556-486E-9A4E-2F6FCE566B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41496" y="746234"/>
            <a:ext cx="3309007" cy="2481755"/>
          </a:xfrm>
          <a:prstGeom prst="rect">
            <a:avLst/>
          </a:prstGeom>
        </p:spPr>
      </p:pic>
    </p:spTree>
    <p:custDataLst>
      <p:tags r:id="rId1"/>
    </p:custDataLst>
    <p:extLst>
      <p:ext uri="{BB962C8B-B14F-4D97-AF65-F5344CB8AC3E}">
        <p14:creationId xmlns:p14="http://schemas.microsoft.com/office/powerpoint/2010/main" val="1276915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423BC-6107-4022-8C15-2C9B3D6B1CBA}"/>
              </a:ext>
            </a:extLst>
          </p:cNvPr>
          <p:cNvSpPr>
            <a:spLocks noGrp="1"/>
          </p:cNvSpPr>
          <p:nvPr>
            <p:ph sz="quarter" idx="10"/>
          </p:nvPr>
        </p:nvSpPr>
        <p:spPr>
          <a:xfrm>
            <a:off x="0" y="758844"/>
            <a:ext cx="12192000" cy="640080"/>
          </a:xfrm>
        </p:spPr>
        <p:txBody>
          <a:bodyPr/>
          <a:lstStyle/>
          <a:p>
            <a:r>
              <a:rPr lang="ar-LB" dirty="0"/>
              <a:t>اِعْمَلوا بِاسْتِقْلالِيَّةٍ</a:t>
            </a:r>
          </a:p>
        </p:txBody>
      </p:sp>
      <p:pic>
        <p:nvPicPr>
          <p:cNvPr id="12" name="Graphic 11">
            <a:extLst>
              <a:ext uri="{FF2B5EF4-FFF2-40B4-BE49-F238E27FC236}">
                <a16:creationId xmlns:a16="http://schemas.microsoft.com/office/drawing/2014/main" id="{55C24ED0-054C-48FF-B533-908246DB2C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9305" y="2446720"/>
            <a:ext cx="3122792" cy="3749040"/>
          </a:xfrm>
          <a:prstGeom prst="rect">
            <a:avLst/>
          </a:prstGeom>
        </p:spPr>
      </p:pic>
      <p:sp>
        <p:nvSpPr>
          <p:cNvPr id="13" name="Rectangle 12">
            <a:extLst>
              <a:ext uri="{FF2B5EF4-FFF2-40B4-BE49-F238E27FC236}">
                <a16:creationId xmlns:a16="http://schemas.microsoft.com/office/drawing/2014/main" id="{5D0A44F3-0E94-4A9A-A60B-14D2C4632648}"/>
              </a:ext>
            </a:extLst>
          </p:cNvPr>
          <p:cNvSpPr/>
          <p:nvPr/>
        </p:nvSpPr>
        <p:spPr>
          <a:xfrm>
            <a:off x="7505065"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a:solidFill>
                  <a:schemeClr val="tx1">
                    <a:lumMod val="65000"/>
                    <a:lumOff val="35000"/>
                  </a:schemeClr>
                </a:solidFill>
                <a:latin typeface="Adobe Arabic" panose="02040503050201020203" pitchFamily="18" charset="-78"/>
                <a:cs typeface="Adobe Arabic" panose="02040503050201020203" pitchFamily="18" charset="-78"/>
              </a:rPr>
              <a:t>اِغْسِلْ أَسْنانَكَ </a:t>
            </a:r>
            <a:endParaRPr lang="en-US" sz="4000" dirty="0">
              <a:solidFill>
                <a:schemeClr val="tx1">
                  <a:lumMod val="65000"/>
                  <a:lumOff val="35000"/>
                </a:schemeClr>
              </a:solidFill>
            </a:endParaRPr>
          </a:p>
        </p:txBody>
      </p:sp>
      <p:sp>
        <p:nvSpPr>
          <p:cNvPr id="14" name="Rectangle 13">
            <a:extLst>
              <a:ext uri="{FF2B5EF4-FFF2-40B4-BE49-F238E27FC236}">
                <a16:creationId xmlns:a16="http://schemas.microsoft.com/office/drawing/2014/main" id="{BFFC03E2-FC50-4190-909F-42DDECED4A59}"/>
              </a:ext>
            </a:extLst>
          </p:cNvPr>
          <p:cNvSpPr/>
          <p:nvPr/>
        </p:nvSpPr>
        <p:spPr>
          <a:xfrm>
            <a:off x="9668581"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أكْمِلْ فَرْضَكَ</a:t>
            </a:r>
            <a:endParaRPr lang="en-US" sz="4000" dirty="0">
              <a:solidFill>
                <a:schemeClr val="tx1">
                  <a:lumMod val="65000"/>
                  <a:lumOff val="35000"/>
                </a:schemeClr>
              </a:solidFill>
            </a:endParaRPr>
          </a:p>
        </p:txBody>
      </p:sp>
      <p:sp>
        <p:nvSpPr>
          <p:cNvPr id="15" name="Rectangle 14">
            <a:extLst>
              <a:ext uri="{FF2B5EF4-FFF2-40B4-BE49-F238E27FC236}">
                <a16:creationId xmlns:a16="http://schemas.microsoft.com/office/drawing/2014/main" id="{0A1FA37F-6BA5-4255-B925-03C6463AE72B}"/>
              </a:ext>
            </a:extLst>
          </p:cNvPr>
          <p:cNvSpPr/>
          <p:nvPr/>
        </p:nvSpPr>
        <p:spPr>
          <a:xfrm>
            <a:off x="5341548"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a:solidFill>
                  <a:schemeClr val="tx1">
                    <a:lumMod val="65000"/>
                    <a:lumOff val="35000"/>
                  </a:schemeClr>
                </a:solidFill>
                <a:latin typeface="Adobe Arabic" panose="02040503050201020203" pitchFamily="18" charset="-78"/>
                <a:cs typeface="Adobe Arabic" panose="02040503050201020203" pitchFamily="18" charset="-78"/>
              </a:rPr>
              <a:t>تَلْعَبُ</a:t>
            </a:r>
            <a:endParaRPr lang="en-US" sz="4000" dirty="0">
              <a:solidFill>
                <a:schemeClr val="tx1">
                  <a:lumMod val="65000"/>
                  <a:lumOff val="35000"/>
                </a:schemeClr>
              </a:solidFill>
            </a:endParaRPr>
          </a:p>
        </p:txBody>
      </p:sp>
      <p:sp>
        <p:nvSpPr>
          <p:cNvPr id="17" name="Rectangle 16">
            <a:extLst>
              <a:ext uri="{FF2B5EF4-FFF2-40B4-BE49-F238E27FC236}">
                <a16:creationId xmlns:a16="http://schemas.microsoft.com/office/drawing/2014/main" id="{298B95F4-631E-4A9B-AFE4-9B099CED766B}"/>
              </a:ext>
            </a:extLst>
          </p:cNvPr>
          <p:cNvSpPr/>
          <p:nvPr/>
        </p:nvSpPr>
        <p:spPr>
          <a:xfrm>
            <a:off x="3178031"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تَنامُ</a:t>
            </a:r>
            <a:endParaRPr lang="en-US" sz="4000" dirty="0">
              <a:solidFill>
                <a:schemeClr val="tx1">
                  <a:lumMod val="65000"/>
                  <a:lumOff val="35000"/>
                </a:schemeClr>
              </a:solidFill>
            </a:endParaRPr>
          </a:p>
        </p:txBody>
      </p:sp>
      <p:sp>
        <p:nvSpPr>
          <p:cNvPr id="18" name="Rectangle 17">
            <a:extLst>
              <a:ext uri="{FF2B5EF4-FFF2-40B4-BE49-F238E27FC236}">
                <a16:creationId xmlns:a16="http://schemas.microsoft.com/office/drawing/2014/main" id="{F2CB41C5-187C-4385-86F6-11E4BAB8FD9B}"/>
              </a:ext>
            </a:extLst>
          </p:cNvPr>
          <p:cNvSpPr/>
          <p:nvPr/>
        </p:nvSpPr>
        <p:spPr>
          <a:xfrm>
            <a:off x="5188021" y="3321355"/>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
        <p:nvSpPr>
          <p:cNvPr id="19" name="Rectangle 18">
            <a:extLst>
              <a:ext uri="{FF2B5EF4-FFF2-40B4-BE49-F238E27FC236}">
                <a16:creationId xmlns:a16="http://schemas.microsoft.com/office/drawing/2014/main" id="{1B6EC580-D989-477F-8C44-7EF1EEC86C71}"/>
              </a:ext>
            </a:extLst>
          </p:cNvPr>
          <p:cNvSpPr/>
          <p:nvPr/>
        </p:nvSpPr>
        <p:spPr>
          <a:xfrm>
            <a:off x="5098231" y="4286128"/>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
        <p:nvSpPr>
          <p:cNvPr id="20" name="Rectangle 19">
            <a:extLst>
              <a:ext uri="{FF2B5EF4-FFF2-40B4-BE49-F238E27FC236}">
                <a16:creationId xmlns:a16="http://schemas.microsoft.com/office/drawing/2014/main" id="{928A5DE0-3560-4F9C-AB06-769D036FC394}"/>
              </a:ext>
            </a:extLst>
          </p:cNvPr>
          <p:cNvSpPr/>
          <p:nvPr/>
        </p:nvSpPr>
        <p:spPr>
          <a:xfrm>
            <a:off x="5190088" y="5501447"/>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Tree>
    <p:custDataLst>
      <p:tags r:id="rId1"/>
    </p:custDataLst>
    <p:extLst>
      <p:ext uri="{BB962C8B-B14F-4D97-AF65-F5344CB8AC3E}">
        <p14:creationId xmlns:p14="http://schemas.microsoft.com/office/powerpoint/2010/main" val="116297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423BC-6107-4022-8C15-2C9B3D6B1CBA}"/>
              </a:ext>
            </a:extLst>
          </p:cNvPr>
          <p:cNvSpPr>
            <a:spLocks noGrp="1"/>
          </p:cNvSpPr>
          <p:nvPr>
            <p:ph sz="quarter" idx="10"/>
          </p:nvPr>
        </p:nvSpPr>
        <p:spPr>
          <a:xfrm>
            <a:off x="0" y="758844"/>
            <a:ext cx="12192000" cy="640080"/>
          </a:xfrm>
        </p:spPr>
        <p:txBody>
          <a:bodyPr/>
          <a:lstStyle/>
          <a:p>
            <a:r>
              <a:rPr lang="ar-LB" dirty="0"/>
              <a:t>اِعْمَلوا بِاسْتِقْلالِيَّةٍ</a:t>
            </a:r>
          </a:p>
        </p:txBody>
      </p:sp>
      <p:pic>
        <p:nvPicPr>
          <p:cNvPr id="12" name="Graphic 11">
            <a:extLst>
              <a:ext uri="{FF2B5EF4-FFF2-40B4-BE49-F238E27FC236}">
                <a16:creationId xmlns:a16="http://schemas.microsoft.com/office/drawing/2014/main" id="{55C24ED0-054C-48FF-B533-908246DB2C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9305" y="2446720"/>
            <a:ext cx="3122792" cy="3749040"/>
          </a:xfrm>
          <a:prstGeom prst="rect">
            <a:avLst/>
          </a:prstGeom>
        </p:spPr>
      </p:pic>
      <p:sp>
        <p:nvSpPr>
          <p:cNvPr id="13" name="Rectangle 12">
            <a:extLst>
              <a:ext uri="{FF2B5EF4-FFF2-40B4-BE49-F238E27FC236}">
                <a16:creationId xmlns:a16="http://schemas.microsoft.com/office/drawing/2014/main" id="{5D0A44F3-0E94-4A9A-A60B-14D2C4632648}"/>
              </a:ext>
            </a:extLst>
          </p:cNvPr>
          <p:cNvSpPr/>
          <p:nvPr/>
        </p:nvSpPr>
        <p:spPr>
          <a:xfrm>
            <a:off x="7505065"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a:solidFill>
                  <a:schemeClr val="tx1">
                    <a:lumMod val="65000"/>
                    <a:lumOff val="35000"/>
                  </a:schemeClr>
                </a:solidFill>
                <a:latin typeface="Adobe Arabic" panose="02040503050201020203" pitchFamily="18" charset="-78"/>
                <a:cs typeface="Adobe Arabic" panose="02040503050201020203" pitchFamily="18" charset="-78"/>
              </a:rPr>
              <a:t>اِغْسِلْ أَسْنانَكَ </a:t>
            </a:r>
            <a:endParaRPr lang="en-US" sz="4000" dirty="0">
              <a:solidFill>
                <a:schemeClr val="tx1">
                  <a:lumMod val="65000"/>
                  <a:lumOff val="35000"/>
                </a:schemeClr>
              </a:solidFill>
            </a:endParaRPr>
          </a:p>
        </p:txBody>
      </p:sp>
      <p:sp>
        <p:nvSpPr>
          <p:cNvPr id="14" name="Rectangle 13">
            <a:extLst>
              <a:ext uri="{FF2B5EF4-FFF2-40B4-BE49-F238E27FC236}">
                <a16:creationId xmlns:a16="http://schemas.microsoft.com/office/drawing/2014/main" id="{BFFC03E2-FC50-4190-909F-42DDECED4A59}"/>
              </a:ext>
            </a:extLst>
          </p:cNvPr>
          <p:cNvSpPr/>
          <p:nvPr/>
        </p:nvSpPr>
        <p:spPr>
          <a:xfrm>
            <a:off x="9668581"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أكْمِلْ فَرْضَكَ</a:t>
            </a:r>
            <a:endParaRPr lang="en-US" sz="4000" dirty="0">
              <a:solidFill>
                <a:schemeClr val="tx1">
                  <a:lumMod val="65000"/>
                  <a:lumOff val="35000"/>
                </a:schemeClr>
              </a:solidFill>
            </a:endParaRPr>
          </a:p>
        </p:txBody>
      </p:sp>
      <p:sp>
        <p:nvSpPr>
          <p:cNvPr id="15" name="Rectangle 14">
            <a:extLst>
              <a:ext uri="{FF2B5EF4-FFF2-40B4-BE49-F238E27FC236}">
                <a16:creationId xmlns:a16="http://schemas.microsoft.com/office/drawing/2014/main" id="{0A1FA37F-6BA5-4255-B925-03C6463AE72B}"/>
              </a:ext>
            </a:extLst>
          </p:cNvPr>
          <p:cNvSpPr/>
          <p:nvPr/>
        </p:nvSpPr>
        <p:spPr>
          <a:xfrm>
            <a:off x="5341548"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a:solidFill>
                  <a:schemeClr val="tx1">
                    <a:lumMod val="65000"/>
                    <a:lumOff val="35000"/>
                  </a:schemeClr>
                </a:solidFill>
                <a:latin typeface="Adobe Arabic" panose="02040503050201020203" pitchFamily="18" charset="-78"/>
                <a:cs typeface="Adobe Arabic" panose="02040503050201020203" pitchFamily="18" charset="-78"/>
              </a:rPr>
              <a:t>تَلْعَبُ</a:t>
            </a:r>
            <a:endParaRPr lang="en-US" sz="4000" dirty="0">
              <a:solidFill>
                <a:schemeClr val="tx1">
                  <a:lumMod val="65000"/>
                  <a:lumOff val="35000"/>
                </a:schemeClr>
              </a:solidFill>
            </a:endParaRPr>
          </a:p>
        </p:txBody>
      </p:sp>
      <p:sp>
        <p:nvSpPr>
          <p:cNvPr id="17" name="Rectangle 16">
            <a:extLst>
              <a:ext uri="{FF2B5EF4-FFF2-40B4-BE49-F238E27FC236}">
                <a16:creationId xmlns:a16="http://schemas.microsoft.com/office/drawing/2014/main" id="{298B95F4-631E-4A9B-AFE4-9B099CED766B}"/>
              </a:ext>
            </a:extLst>
          </p:cNvPr>
          <p:cNvSpPr/>
          <p:nvPr/>
        </p:nvSpPr>
        <p:spPr>
          <a:xfrm>
            <a:off x="3178031" y="2070460"/>
            <a:ext cx="1920240" cy="73152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تَنامُ</a:t>
            </a:r>
            <a:endParaRPr lang="en-US" sz="4000" dirty="0">
              <a:solidFill>
                <a:schemeClr val="tx1">
                  <a:lumMod val="65000"/>
                  <a:lumOff val="35000"/>
                </a:schemeClr>
              </a:solidFill>
            </a:endParaRPr>
          </a:p>
        </p:txBody>
      </p:sp>
      <p:sp>
        <p:nvSpPr>
          <p:cNvPr id="18" name="Rectangle 17">
            <a:extLst>
              <a:ext uri="{FF2B5EF4-FFF2-40B4-BE49-F238E27FC236}">
                <a16:creationId xmlns:a16="http://schemas.microsoft.com/office/drawing/2014/main" id="{F2CB41C5-187C-4385-86F6-11E4BAB8FD9B}"/>
              </a:ext>
            </a:extLst>
          </p:cNvPr>
          <p:cNvSpPr/>
          <p:nvPr/>
        </p:nvSpPr>
        <p:spPr>
          <a:xfrm>
            <a:off x="5188021" y="3321355"/>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
        <p:nvSpPr>
          <p:cNvPr id="19" name="Rectangle 18">
            <a:extLst>
              <a:ext uri="{FF2B5EF4-FFF2-40B4-BE49-F238E27FC236}">
                <a16:creationId xmlns:a16="http://schemas.microsoft.com/office/drawing/2014/main" id="{1B6EC580-D989-477F-8C44-7EF1EEC86C71}"/>
              </a:ext>
            </a:extLst>
          </p:cNvPr>
          <p:cNvSpPr/>
          <p:nvPr/>
        </p:nvSpPr>
        <p:spPr>
          <a:xfrm>
            <a:off x="5188021" y="4411401"/>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
        <p:nvSpPr>
          <p:cNvPr id="20" name="Rectangle 19">
            <a:extLst>
              <a:ext uri="{FF2B5EF4-FFF2-40B4-BE49-F238E27FC236}">
                <a16:creationId xmlns:a16="http://schemas.microsoft.com/office/drawing/2014/main" id="{928A5DE0-3560-4F9C-AB06-769D036FC394}"/>
              </a:ext>
            </a:extLst>
          </p:cNvPr>
          <p:cNvSpPr/>
          <p:nvPr/>
        </p:nvSpPr>
        <p:spPr>
          <a:xfrm>
            <a:off x="5190088" y="5501447"/>
            <a:ext cx="6400800" cy="91440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r>
              <a:rPr lang="ar-LB" sz="4000" dirty="0">
                <a:solidFill>
                  <a:schemeClr val="bg1">
                    <a:lumMod val="75000"/>
                  </a:schemeClr>
                </a:solidFill>
                <a:latin typeface="Adobe Arabic" panose="02040503050201020203" pitchFamily="18" charset="-78"/>
                <a:cs typeface="Adobe Arabic" panose="02040503050201020203" pitchFamily="18" charset="-78"/>
              </a:rPr>
              <a:t>........</a:t>
            </a:r>
            <a:r>
              <a:rPr lang="en-US" sz="4000" dirty="0">
                <a:solidFill>
                  <a:schemeClr val="bg1">
                    <a:lumMod val="75000"/>
                  </a:schemeClr>
                </a:solidFill>
                <a:latin typeface="Adobe Arabic" panose="02040503050201020203" pitchFamily="18" charset="-78"/>
                <a:cs typeface="Adobe Arabic" panose="02040503050201020203" pitchFamily="18" charset="-78"/>
              </a:rPr>
              <a:t>..................</a:t>
            </a:r>
            <a:r>
              <a:rPr lang="ar-LB" sz="4000" dirty="0">
                <a:solidFill>
                  <a:schemeClr val="bg1">
                    <a:lumMod val="75000"/>
                  </a:schemeClr>
                </a:solidFill>
                <a:latin typeface="Adobe Arabic" panose="02040503050201020203" pitchFamily="18" charset="-78"/>
                <a:cs typeface="Adobe Arabic" panose="02040503050201020203" pitchFamily="18" charset="-78"/>
              </a:rPr>
              <a:t>... </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قَبْلَ أَنْ </a:t>
            </a:r>
            <a:r>
              <a:rPr lang="ar-LB" sz="4000" dirty="0">
                <a:solidFill>
                  <a:schemeClr val="bg1">
                    <a:lumMod val="75000"/>
                  </a:schemeClr>
                </a:solidFill>
                <a:latin typeface="Adobe Arabic" panose="02040503050201020203" pitchFamily="18" charset="-78"/>
                <a:cs typeface="Adobe Arabic" panose="02040503050201020203" pitchFamily="18" charset="-78"/>
              </a:rPr>
              <a:t>.................</a:t>
            </a:r>
            <a:endParaRPr lang="en-US" sz="4000" dirty="0">
              <a:solidFill>
                <a:schemeClr val="bg1">
                  <a:lumMod val="75000"/>
                </a:schemeClr>
              </a:solidFill>
            </a:endParaRPr>
          </a:p>
        </p:txBody>
      </p:sp>
      <p:sp>
        <p:nvSpPr>
          <p:cNvPr id="21" name="Rectangle 20">
            <a:extLst>
              <a:ext uri="{FF2B5EF4-FFF2-40B4-BE49-F238E27FC236}">
                <a16:creationId xmlns:a16="http://schemas.microsoft.com/office/drawing/2014/main" id="{31F6FF32-F150-46E3-9BF6-3EE96D53D27F}"/>
              </a:ext>
            </a:extLst>
          </p:cNvPr>
          <p:cNvSpPr/>
          <p:nvPr/>
        </p:nvSpPr>
        <p:spPr>
          <a:xfrm>
            <a:off x="8465185" y="3366183"/>
            <a:ext cx="1920240"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أكْمِلْ فَرْضَكَ</a:t>
            </a:r>
            <a:endParaRPr lang="en-US" sz="4000" b="1" dirty="0">
              <a:solidFill>
                <a:srgbClr val="74C274"/>
              </a:solidFill>
              <a:latin typeface="Adobe Arabic" panose="02040503050201020203" pitchFamily="18" charset="-78"/>
              <a:cs typeface="Adobe Arabic" panose="02040503050201020203" pitchFamily="18" charset="-78"/>
            </a:endParaRPr>
          </a:p>
        </p:txBody>
      </p:sp>
      <p:sp>
        <p:nvSpPr>
          <p:cNvPr id="22" name="Rectangle 21">
            <a:extLst>
              <a:ext uri="{FF2B5EF4-FFF2-40B4-BE49-F238E27FC236}">
                <a16:creationId xmlns:a16="http://schemas.microsoft.com/office/drawing/2014/main" id="{52445673-6A8A-474C-ADD0-80C00B288757}"/>
              </a:ext>
            </a:extLst>
          </p:cNvPr>
          <p:cNvSpPr/>
          <p:nvPr/>
        </p:nvSpPr>
        <p:spPr>
          <a:xfrm>
            <a:off x="5540054" y="3338177"/>
            <a:ext cx="1920240"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تَلْعَبُ</a:t>
            </a:r>
            <a:endParaRPr lang="en-US" sz="4000" b="1" dirty="0">
              <a:solidFill>
                <a:srgbClr val="74C274"/>
              </a:solidFill>
              <a:latin typeface="Adobe Arabic" panose="02040503050201020203" pitchFamily="18" charset="-78"/>
              <a:cs typeface="Adobe Arabic" panose="02040503050201020203" pitchFamily="18" charset="-78"/>
            </a:endParaRPr>
          </a:p>
        </p:txBody>
      </p:sp>
      <p:sp>
        <p:nvSpPr>
          <p:cNvPr id="24" name="Rectangle 23">
            <a:extLst>
              <a:ext uri="{FF2B5EF4-FFF2-40B4-BE49-F238E27FC236}">
                <a16:creationId xmlns:a16="http://schemas.microsoft.com/office/drawing/2014/main" id="{50D227B4-EBB3-4800-8221-4F0803DF9904}"/>
              </a:ext>
            </a:extLst>
          </p:cNvPr>
          <p:cNvSpPr/>
          <p:nvPr/>
        </p:nvSpPr>
        <p:spPr>
          <a:xfrm>
            <a:off x="8465185" y="4445305"/>
            <a:ext cx="1920240"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أكْمِلْ فَرْضَكَ</a:t>
            </a:r>
            <a:endParaRPr lang="en-US" sz="4000" b="1" dirty="0">
              <a:solidFill>
                <a:srgbClr val="74C274"/>
              </a:solidFill>
              <a:latin typeface="Adobe Arabic" panose="02040503050201020203" pitchFamily="18" charset="-78"/>
              <a:cs typeface="Adobe Arabic" panose="02040503050201020203" pitchFamily="18" charset="-78"/>
            </a:endParaRPr>
          </a:p>
        </p:txBody>
      </p:sp>
      <p:sp>
        <p:nvSpPr>
          <p:cNvPr id="25" name="Rectangle 24">
            <a:extLst>
              <a:ext uri="{FF2B5EF4-FFF2-40B4-BE49-F238E27FC236}">
                <a16:creationId xmlns:a16="http://schemas.microsoft.com/office/drawing/2014/main" id="{073A8FD0-A65D-40D8-9256-A9876394CC6D}"/>
              </a:ext>
            </a:extLst>
          </p:cNvPr>
          <p:cNvSpPr/>
          <p:nvPr/>
        </p:nvSpPr>
        <p:spPr>
          <a:xfrm>
            <a:off x="5584825" y="4476628"/>
            <a:ext cx="1920240"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تَنامُ</a:t>
            </a:r>
            <a:endParaRPr lang="en-US" sz="4000" b="1" dirty="0">
              <a:solidFill>
                <a:srgbClr val="74C274"/>
              </a:solidFill>
              <a:latin typeface="Adobe Arabic" panose="02040503050201020203" pitchFamily="18" charset="-78"/>
              <a:cs typeface="Adobe Arabic" panose="02040503050201020203" pitchFamily="18" charset="-78"/>
            </a:endParaRPr>
          </a:p>
        </p:txBody>
      </p:sp>
      <p:sp>
        <p:nvSpPr>
          <p:cNvPr id="27" name="Rectangle 26">
            <a:extLst>
              <a:ext uri="{FF2B5EF4-FFF2-40B4-BE49-F238E27FC236}">
                <a16:creationId xmlns:a16="http://schemas.microsoft.com/office/drawing/2014/main" id="{519325F3-5158-48E0-9CBE-147704249E7E}"/>
              </a:ext>
            </a:extLst>
          </p:cNvPr>
          <p:cNvSpPr/>
          <p:nvPr/>
        </p:nvSpPr>
        <p:spPr>
          <a:xfrm>
            <a:off x="8465184" y="5542736"/>
            <a:ext cx="2167981"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اِغْسِلْ أَسْنانَكَ </a:t>
            </a:r>
            <a:endParaRPr lang="en-US" sz="4000" b="1" dirty="0">
              <a:solidFill>
                <a:srgbClr val="74C274"/>
              </a:solidFill>
              <a:latin typeface="Adobe Arabic" panose="02040503050201020203" pitchFamily="18" charset="-78"/>
              <a:cs typeface="Adobe Arabic" panose="02040503050201020203" pitchFamily="18" charset="-78"/>
            </a:endParaRPr>
          </a:p>
        </p:txBody>
      </p:sp>
      <p:sp>
        <p:nvSpPr>
          <p:cNvPr id="33" name="Rectangle 32">
            <a:extLst>
              <a:ext uri="{FF2B5EF4-FFF2-40B4-BE49-F238E27FC236}">
                <a16:creationId xmlns:a16="http://schemas.microsoft.com/office/drawing/2014/main" id="{A75B8A7E-5DF4-4D0A-84EA-A3AA7242AB82}"/>
              </a:ext>
            </a:extLst>
          </p:cNvPr>
          <p:cNvSpPr/>
          <p:nvPr/>
        </p:nvSpPr>
        <p:spPr>
          <a:xfrm>
            <a:off x="5584825" y="5570262"/>
            <a:ext cx="1920240" cy="7315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b="1" dirty="0">
                <a:solidFill>
                  <a:srgbClr val="74C274"/>
                </a:solidFill>
                <a:latin typeface="Adobe Arabic" panose="02040503050201020203" pitchFamily="18" charset="-78"/>
                <a:cs typeface="Adobe Arabic" panose="02040503050201020203" pitchFamily="18" charset="-78"/>
              </a:rPr>
              <a:t>تَنامُ</a:t>
            </a:r>
            <a:endParaRPr lang="en-US" sz="4000" b="1" dirty="0">
              <a:solidFill>
                <a:srgbClr val="74C274"/>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228141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par>
                          <p:cTn id="27" fill="hold">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4" grpId="0"/>
      <p:bldP spid="25" grpId="0"/>
      <p:bldP spid="27"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
            <a:extLst>
              <a:ext uri="{FF2B5EF4-FFF2-40B4-BE49-F238E27FC236}">
                <a16:creationId xmlns:a16="http://schemas.microsoft.com/office/drawing/2014/main" id="{D9227C67-3A13-482B-A5C2-D19745EAD1B1}"/>
              </a:ext>
            </a:extLst>
          </p:cNvPr>
          <p:cNvGraphicFramePr>
            <a:graphicFrameLocks noGrp="1"/>
          </p:cNvGraphicFramePr>
          <p:nvPr/>
        </p:nvGraphicFramePr>
        <p:xfrm>
          <a:off x="640082" y="1933303"/>
          <a:ext cx="10933609" cy="4180109"/>
        </p:xfrm>
        <a:graphic>
          <a:graphicData uri="http://schemas.openxmlformats.org/drawingml/2006/table">
            <a:tbl>
              <a:tblPr rtl="1" firstRow="1" firstCol="1" lastCol="1" bandRow="1">
                <a:tableStyleId>{073A0DAA-6AF3-43AB-8588-CEC1D06C72B9}</a:tableStyleId>
              </a:tblPr>
              <a:tblGrid>
                <a:gridCol w="9297851">
                  <a:extLst>
                    <a:ext uri="{9D8B030D-6E8A-4147-A177-3AD203B41FA5}">
                      <a16:colId xmlns:a16="http://schemas.microsoft.com/office/drawing/2014/main" val="880573353"/>
                    </a:ext>
                  </a:extLst>
                </a:gridCol>
                <a:gridCol w="817879">
                  <a:extLst>
                    <a:ext uri="{9D8B030D-6E8A-4147-A177-3AD203B41FA5}">
                      <a16:colId xmlns:a16="http://schemas.microsoft.com/office/drawing/2014/main" val="4062076858"/>
                    </a:ext>
                  </a:extLst>
                </a:gridCol>
                <a:gridCol w="817879">
                  <a:extLst>
                    <a:ext uri="{9D8B030D-6E8A-4147-A177-3AD203B41FA5}">
                      <a16:colId xmlns:a16="http://schemas.microsoft.com/office/drawing/2014/main" val="408210004"/>
                    </a:ext>
                  </a:extLst>
                </a:gridCol>
              </a:tblGrid>
              <a:tr h="756744">
                <a:tc>
                  <a:txBody>
                    <a:bodyPr/>
                    <a:lstStyle/>
                    <a:p>
                      <a:pPr marL="27432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srgbClr val="2F5597"/>
                          </a:solidFill>
                          <a:latin typeface="Adobe Arabic" panose="02040503050201020203" pitchFamily="18" charset="-78"/>
                          <a:cs typeface="Adobe Arabic" panose="02040503050201020203" pitchFamily="18" charset="-78"/>
                        </a:rPr>
                        <a:t>الِكِتابَةُ  الصَّحيحَةُ لِجُمْلَةٍ تامَّةِ الْمَعْنى. </a:t>
                      </a:r>
                      <a:endParaRPr lang="en-US" sz="3600" b="1" dirty="0">
                        <a:solidFill>
                          <a:srgbClr val="2F5597"/>
                        </a:solidFill>
                        <a:latin typeface="Adobe Arabic" panose="02040503050201020203" pitchFamily="18" charset="-78"/>
                        <a:cs typeface="Adobe Arabic" panose="02040503050201020203" pitchFamily="18" charset="-78"/>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3600" b="1" dirty="0">
                          <a:solidFill>
                            <a:srgbClr val="2F5597"/>
                          </a:solidFill>
                        </a:rPr>
                        <a:t>نَعَم</a:t>
                      </a:r>
                      <a:endParaRPr lang="en-US" sz="3600" b="1" dirty="0">
                        <a:solidFill>
                          <a:srgbClr val="2F5597"/>
                        </a:solidFill>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3600" b="1" dirty="0">
                          <a:solidFill>
                            <a:srgbClr val="2F5597"/>
                          </a:solidFill>
                        </a:rPr>
                        <a:t>كَلّا</a:t>
                      </a:r>
                      <a:endParaRPr lang="en-US" sz="3600" b="1" dirty="0">
                        <a:solidFill>
                          <a:srgbClr val="2F5597"/>
                        </a:solidFill>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77876130"/>
                  </a:ext>
                </a:extLst>
              </a:tr>
              <a:tr h="684673">
                <a:tc>
                  <a:txBody>
                    <a:bodyPr/>
                    <a:lstStyle/>
                    <a:p>
                      <a:pPr marL="274320" algn="r" rtl="1"/>
                      <a:r>
                        <a:rPr lang="ar-LB" sz="3200" b="0" dirty="0">
                          <a:solidFill>
                            <a:schemeClr val="tx1">
                              <a:lumMod val="65000"/>
                              <a:lumOff val="35000"/>
                            </a:schemeClr>
                          </a:solidFill>
                          <a:latin typeface="Adobe Arabic" panose="02040503050201020203" pitchFamily="18" charset="-78"/>
                          <a:cs typeface="Adobe Arabic" panose="02040503050201020203" pitchFamily="18" charset="-78"/>
                        </a:rPr>
                        <a:t>أَخْتارُ مُفْرَداتٍ جَديدَةً وَمُلائِمَةً..</a:t>
                      </a:r>
                      <a:endParaRPr lang="en-US" sz="32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en-US" sz="2800" b="0" dirty="0">
                          <a:solidFill>
                            <a:schemeClr val="tx1">
                              <a:lumMod val="65000"/>
                              <a:lumOff val="35000"/>
                            </a:schemeClr>
                          </a:solidFill>
                        </a:rPr>
                        <a:t>X</a:t>
                      </a:r>
                      <a:endParaRPr lang="ar-LB"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ar-LB"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30216838"/>
                  </a:ext>
                </a:extLst>
              </a:tr>
              <a:tr h="684673">
                <a:tc>
                  <a:txBody>
                    <a:bodyPr/>
                    <a:lstStyle/>
                    <a:p>
                      <a:pPr marL="274320" algn="r" rtl="1"/>
                      <a:r>
                        <a:rPr lang="ar-LB" sz="3200" b="0" dirty="0">
                          <a:solidFill>
                            <a:schemeClr val="tx1">
                              <a:lumMod val="65000"/>
                              <a:lumOff val="35000"/>
                            </a:schemeClr>
                          </a:solidFill>
                          <a:latin typeface="Adobe Arabic" panose="02040503050201020203" pitchFamily="18" charset="-78"/>
                          <a:cs typeface="Adobe Arabic" panose="02040503050201020203" pitchFamily="18" charset="-78"/>
                        </a:rPr>
                        <a:t>أَتْبَعُ صيغَةَ "أَسْرِعْ ... قَبْلَ أَنْ ...".</a:t>
                      </a:r>
                      <a:endParaRPr lang="en-US" sz="32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626828"/>
                  </a:ext>
                </a:extLst>
              </a:tr>
              <a:tr h="684673">
                <a:tc>
                  <a:txBody>
                    <a:bodyPr/>
                    <a:lstStyle/>
                    <a:p>
                      <a:pPr marL="274320" algn="r" rtl="1"/>
                      <a:r>
                        <a:rPr lang="ar-LB" sz="3200" b="0" dirty="0">
                          <a:solidFill>
                            <a:schemeClr val="tx1">
                              <a:lumMod val="65000"/>
                              <a:lumOff val="35000"/>
                            </a:schemeClr>
                          </a:solidFill>
                          <a:latin typeface="Adobe Arabic" panose="02040503050201020203" pitchFamily="18" charset="-78"/>
                          <a:cs typeface="Adobe Arabic" panose="02040503050201020203" pitchFamily="18" charset="-78"/>
                        </a:rPr>
                        <a:t>أَسْتَخْدِمُ علامَةَ الْوَقْفِ الْمُناسِبَةَ. </a:t>
                      </a:r>
                      <a:endParaRPr lang="en-US" sz="32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7853098"/>
                  </a:ext>
                </a:extLst>
              </a:tr>
              <a:tr h="684673">
                <a:tc>
                  <a:txBody>
                    <a:bodyPr/>
                    <a:lstStyle/>
                    <a:p>
                      <a:pPr marL="274320" algn="r" rtl="1"/>
                      <a:r>
                        <a:rPr lang="ar-LB" sz="3200" b="0" dirty="0">
                          <a:solidFill>
                            <a:srgbClr val="595959"/>
                          </a:solidFill>
                        </a:rPr>
                        <a:t>أُ</a:t>
                      </a:r>
                      <a:r>
                        <a:rPr lang="ar-SA" sz="3200" b="0" dirty="0">
                          <a:solidFill>
                            <a:srgbClr val="595959"/>
                          </a:solidFill>
                        </a:rPr>
                        <a:t>راج</a:t>
                      </a:r>
                      <a:r>
                        <a:rPr lang="ar-LB" sz="3200" b="0" dirty="0">
                          <a:solidFill>
                            <a:srgbClr val="595959"/>
                          </a:solidFill>
                        </a:rPr>
                        <a:t>ِ</a:t>
                      </a:r>
                      <a:r>
                        <a:rPr lang="ar-SA" sz="3200" b="0" dirty="0">
                          <a:solidFill>
                            <a:srgbClr val="595959"/>
                          </a:solidFill>
                        </a:rPr>
                        <a:t>ع</a:t>
                      </a:r>
                      <a:r>
                        <a:rPr lang="ar-LB" sz="3200" b="0" dirty="0">
                          <a:solidFill>
                            <a:srgbClr val="595959"/>
                          </a:solidFill>
                        </a:rPr>
                        <a:t>ُ</a:t>
                      </a:r>
                      <a:r>
                        <a:rPr lang="ar-SA" sz="3200" b="0" dirty="0">
                          <a:solidFill>
                            <a:srgbClr val="595959"/>
                          </a:solidFill>
                        </a:rPr>
                        <a:t> ما ك</a:t>
                      </a:r>
                      <a:r>
                        <a:rPr lang="ar-LB" sz="3200" b="0" dirty="0">
                          <a:solidFill>
                            <a:srgbClr val="595959"/>
                          </a:solidFill>
                        </a:rPr>
                        <a:t>َ</a:t>
                      </a:r>
                      <a:r>
                        <a:rPr lang="ar-SA" sz="3200" b="0" dirty="0">
                          <a:solidFill>
                            <a:srgbClr val="595959"/>
                          </a:solidFill>
                        </a:rPr>
                        <a:t>ت</a:t>
                      </a:r>
                      <a:r>
                        <a:rPr lang="ar-LB" sz="3200" b="0" dirty="0">
                          <a:solidFill>
                            <a:srgbClr val="595959"/>
                          </a:solidFill>
                        </a:rPr>
                        <a:t>َ</a:t>
                      </a:r>
                      <a:r>
                        <a:rPr lang="ar-SA" sz="3200" b="0" dirty="0">
                          <a:solidFill>
                            <a:srgbClr val="595959"/>
                          </a:solidFill>
                        </a:rPr>
                        <a:t>ب</a:t>
                      </a:r>
                      <a:r>
                        <a:rPr lang="ar-LB" sz="3200" b="0" dirty="0">
                          <a:solidFill>
                            <a:srgbClr val="595959"/>
                          </a:solidFill>
                        </a:rPr>
                        <a:t>ْتُ</a:t>
                      </a:r>
                      <a:r>
                        <a:rPr lang="ar-SA" sz="3200" b="0" dirty="0">
                          <a:solidFill>
                            <a:srgbClr val="595959"/>
                          </a:solidFill>
                        </a:rPr>
                        <a:t> م</a:t>
                      </a:r>
                      <a:r>
                        <a:rPr lang="ar-LB" sz="3200" b="0" dirty="0">
                          <a:solidFill>
                            <a:srgbClr val="595959"/>
                          </a:solidFill>
                        </a:rPr>
                        <a:t>ُ</a:t>
                      </a:r>
                      <a:r>
                        <a:rPr lang="ar-SA" sz="3200" b="0" dirty="0">
                          <a:solidFill>
                            <a:srgbClr val="595959"/>
                          </a:solidFill>
                        </a:rPr>
                        <a:t>راع</a:t>
                      </a:r>
                      <a:r>
                        <a:rPr lang="ar-LB" sz="3200" b="0" dirty="0">
                          <a:solidFill>
                            <a:srgbClr val="595959"/>
                          </a:solidFill>
                        </a:rPr>
                        <a:t>ِ</a:t>
                      </a:r>
                      <a:r>
                        <a:rPr lang="ar-SA" sz="3200" b="0" dirty="0">
                          <a:solidFill>
                            <a:srgbClr val="595959"/>
                          </a:solidFill>
                        </a:rPr>
                        <a:t>يًا </a:t>
                      </a:r>
                      <a:r>
                        <a:rPr lang="ar-LB" sz="3200" b="0" dirty="0">
                          <a:solidFill>
                            <a:srgbClr val="595959"/>
                          </a:solidFill>
                        </a:rPr>
                        <a:t>قواعِدَ </a:t>
                      </a:r>
                      <a:r>
                        <a:rPr lang="ar-SA" sz="3200" b="0" dirty="0">
                          <a:solidFill>
                            <a:srgbClr val="595959"/>
                          </a:solidFill>
                        </a:rPr>
                        <a:t>ال</a:t>
                      </a:r>
                      <a:r>
                        <a:rPr lang="ar-LB" sz="3200" b="0" dirty="0">
                          <a:solidFill>
                            <a:srgbClr val="595959"/>
                          </a:solidFill>
                        </a:rPr>
                        <a:t>ْ</a:t>
                      </a:r>
                      <a:r>
                        <a:rPr lang="ar-SA" sz="3200" b="0" dirty="0">
                          <a:solidFill>
                            <a:srgbClr val="595959"/>
                          </a:solidFill>
                        </a:rPr>
                        <a:t>إ</a:t>
                      </a:r>
                      <a:r>
                        <a:rPr lang="ar-LB" sz="3200" b="0" dirty="0">
                          <a:solidFill>
                            <a:srgbClr val="595959"/>
                          </a:solidFill>
                        </a:rPr>
                        <a:t>ِ</a:t>
                      </a:r>
                      <a:r>
                        <a:rPr lang="ar-SA" sz="3200" b="0" dirty="0">
                          <a:solidFill>
                            <a:srgbClr val="595959"/>
                          </a:solidFill>
                        </a:rPr>
                        <a:t>م</a:t>
                      </a:r>
                      <a:r>
                        <a:rPr lang="ar-LB" sz="3200" b="0" dirty="0">
                          <a:solidFill>
                            <a:srgbClr val="595959"/>
                          </a:solidFill>
                        </a:rPr>
                        <a:t>ْ</a:t>
                      </a:r>
                      <a:r>
                        <a:rPr lang="ar-SA" sz="3200" b="0" dirty="0">
                          <a:solidFill>
                            <a:srgbClr val="595959"/>
                          </a:solidFill>
                        </a:rPr>
                        <a:t>لاء</a:t>
                      </a:r>
                      <a:r>
                        <a:rPr lang="ar-LB" sz="3200" b="0" dirty="0">
                          <a:solidFill>
                            <a:srgbClr val="595959"/>
                          </a:solidFill>
                        </a:rPr>
                        <a:t>ِ.</a:t>
                      </a:r>
                      <a:r>
                        <a:rPr lang="ar-LB" sz="3200" b="0" baseline="0" dirty="0">
                          <a:solidFill>
                            <a:srgbClr val="595959"/>
                          </a:solidFill>
                        </a:rPr>
                        <a:t> </a:t>
                      </a:r>
                      <a:endParaRPr lang="en-US" sz="3200" b="0" dirty="0">
                        <a:solidFill>
                          <a:srgbClr val="595959"/>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31168638"/>
                  </a:ext>
                </a:extLst>
              </a:tr>
              <a:tr h="684673">
                <a:tc>
                  <a:txBody>
                    <a:bodyPr/>
                    <a:lstStyle/>
                    <a:p>
                      <a:pPr marL="274320" algn="r" rtl="1"/>
                      <a:r>
                        <a:rPr lang="ar-LB" sz="3200" b="0" dirty="0">
                          <a:solidFill>
                            <a:srgbClr val="595959"/>
                          </a:solidFill>
                        </a:rPr>
                        <a:t>أَ</a:t>
                      </a:r>
                      <a:r>
                        <a:rPr lang="ar-SA" sz="3200" b="0" dirty="0">
                          <a:solidFill>
                            <a:srgbClr val="595959"/>
                          </a:solidFill>
                        </a:rPr>
                        <a:t>ك</a:t>
                      </a:r>
                      <a:r>
                        <a:rPr lang="ar-LB" sz="3200" b="0" dirty="0">
                          <a:solidFill>
                            <a:srgbClr val="595959"/>
                          </a:solidFill>
                        </a:rPr>
                        <a:t>ْ</a:t>
                      </a:r>
                      <a:r>
                        <a:rPr lang="ar-SA" sz="3200" b="0" dirty="0">
                          <a:solidFill>
                            <a:srgbClr val="595959"/>
                          </a:solidFill>
                        </a:rPr>
                        <a:t>ت</a:t>
                      </a:r>
                      <a:r>
                        <a:rPr lang="ar-LB" sz="3200" b="0" dirty="0">
                          <a:solidFill>
                            <a:srgbClr val="595959"/>
                          </a:solidFill>
                        </a:rPr>
                        <a:t>ُ</a:t>
                      </a:r>
                      <a:r>
                        <a:rPr lang="ar-SA" sz="3200" b="0" dirty="0">
                          <a:solidFill>
                            <a:srgbClr val="595959"/>
                          </a:solidFill>
                        </a:rPr>
                        <a:t>ب</a:t>
                      </a:r>
                      <a:r>
                        <a:rPr lang="ar-LB" sz="3200" b="0" dirty="0">
                          <a:solidFill>
                            <a:srgbClr val="595959"/>
                          </a:solidFill>
                        </a:rPr>
                        <a:t>ُ</a:t>
                      </a:r>
                      <a:r>
                        <a:rPr lang="ar-SA" sz="3200" b="0" dirty="0">
                          <a:solidFill>
                            <a:srgbClr val="595959"/>
                          </a:solidFill>
                        </a:rPr>
                        <a:t> ب</a:t>
                      </a:r>
                      <a:r>
                        <a:rPr lang="ar-LB" sz="3200" b="0" dirty="0">
                          <a:solidFill>
                            <a:srgbClr val="595959"/>
                          </a:solidFill>
                        </a:rPr>
                        <a:t>ِ</a:t>
                      </a:r>
                      <a:r>
                        <a:rPr lang="ar-SA" sz="3200" b="0" dirty="0">
                          <a:solidFill>
                            <a:srgbClr val="595959"/>
                          </a:solidFill>
                        </a:rPr>
                        <a:t>خ</a:t>
                      </a:r>
                      <a:r>
                        <a:rPr lang="ar-LB" sz="3200" b="0" dirty="0">
                          <a:solidFill>
                            <a:srgbClr val="595959"/>
                          </a:solidFill>
                        </a:rPr>
                        <a:t>َ</a:t>
                      </a:r>
                      <a:r>
                        <a:rPr lang="ar-SA" sz="3200" b="0" dirty="0">
                          <a:solidFill>
                            <a:srgbClr val="595959"/>
                          </a:solidFill>
                        </a:rPr>
                        <a:t>طّ</a:t>
                      </a:r>
                      <a:r>
                        <a:rPr lang="ar-LB" sz="3200" b="0" dirty="0">
                          <a:solidFill>
                            <a:srgbClr val="595959"/>
                          </a:solidFill>
                        </a:rPr>
                        <a:t>ٍ</a:t>
                      </a:r>
                      <a:r>
                        <a:rPr lang="ar-SA" sz="3200" b="0" dirty="0">
                          <a:solidFill>
                            <a:srgbClr val="595959"/>
                          </a:solidFill>
                        </a:rPr>
                        <a:t> واض</a:t>
                      </a:r>
                      <a:r>
                        <a:rPr lang="ar-LB" sz="3200" b="0" dirty="0">
                          <a:solidFill>
                            <a:srgbClr val="595959"/>
                          </a:solidFill>
                        </a:rPr>
                        <a:t>ِ</a:t>
                      </a:r>
                      <a:r>
                        <a:rPr lang="ar-SA" sz="3200" b="0" dirty="0">
                          <a:solidFill>
                            <a:srgbClr val="595959"/>
                          </a:solidFill>
                        </a:rPr>
                        <a:t>ح</a:t>
                      </a:r>
                      <a:r>
                        <a:rPr lang="ar-LB" sz="3200" b="0" dirty="0">
                          <a:solidFill>
                            <a:srgbClr val="595959"/>
                          </a:solidFill>
                        </a:rPr>
                        <a:t>ٍ</a:t>
                      </a:r>
                      <a:r>
                        <a:rPr lang="ar-SA" sz="3200" b="0" dirty="0">
                          <a:solidFill>
                            <a:srgbClr val="595959"/>
                          </a:solidFill>
                        </a:rPr>
                        <a:t> و</a:t>
                      </a:r>
                      <a:r>
                        <a:rPr lang="ar-LB" sz="3200" b="0" dirty="0">
                          <a:solidFill>
                            <a:srgbClr val="595959"/>
                          </a:solidFill>
                        </a:rPr>
                        <a:t>َ</a:t>
                      </a:r>
                      <a:r>
                        <a:rPr lang="ar-SA" sz="3200" b="0" dirty="0">
                          <a:solidFill>
                            <a:srgbClr val="595959"/>
                          </a:solidFill>
                        </a:rPr>
                        <a:t>ج</a:t>
                      </a:r>
                      <a:r>
                        <a:rPr lang="ar-LB" sz="3200" b="0" dirty="0">
                          <a:solidFill>
                            <a:srgbClr val="595959"/>
                          </a:solidFill>
                        </a:rPr>
                        <a:t>َ</a:t>
                      </a:r>
                      <a:r>
                        <a:rPr lang="ar-SA" sz="3200" b="0" dirty="0">
                          <a:solidFill>
                            <a:srgbClr val="595959"/>
                          </a:solidFill>
                        </a:rPr>
                        <a:t>ميل</a:t>
                      </a:r>
                      <a:r>
                        <a:rPr lang="ar-LB" sz="3200" b="0" dirty="0">
                          <a:solidFill>
                            <a:srgbClr val="595959"/>
                          </a:solidFill>
                        </a:rPr>
                        <a:t>ٍ</a:t>
                      </a:r>
                      <a:r>
                        <a:rPr lang="ar-SA" sz="3200" b="0" dirty="0">
                          <a:solidFill>
                            <a:srgbClr val="595959"/>
                          </a:solidFill>
                        </a:rPr>
                        <a:t> </a:t>
                      </a:r>
                      <a:r>
                        <a:rPr lang="ar-LB" sz="3200" b="0" dirty="0">
                          <a:solidFill>
                            <a:srgbClr val="595959"/>
                          </a:solidFill>
                        </a:rPr>
                        <a:t>ومُ</a:t>
                      </a:r>
                      <a:r>
                        <a:rPr lang="ar-SA" sz="3200" b="0" dirty="0">
                          <a:solidFill>
                            <a:srgbClr val="595959"/>
                          </a:solidFill>
                        </a:rPr>
                        <a:t>راع</a:t>
                      </a:r>
                      <a:r>
                        <a:rPr lang="ar-LB" sz="3200" b="0" dirty="0">
                          <a:solidFill>
                            <a:srgbClr val="595959"/>
                          </a:solidFill>
                        </a:rPr>
                        <a:t>ِ</a:t>
                      </a:r>
                      <a:r>
                        <a:rPr lang="ar-SA" sz="3200" b="0" dirty="0">
                          <a:solidFill>
                            <a:srgbClr val="595959"/>
                          </a:solidFill>
                        </a:rPr>
                        <a:t>يًّا ال</a:t>
                      </a:r>
                      <a:r>
                        <a:rPr lang="ar-LB" sz="3200" b="0" dirty="0">
                          <a:solidFill>
                            <a:srgbClr val="595959"/>
                          </a:solidFill>
                        </a:rPr>
                        <a:t>ْ</a:t>
                      </a:r>
                      <a:r>
                        <a:rPr lang="ar-SA" sz="3200" b="0" dirty="0">
                          <a:solidFill>
                            <a:srgbClr val="595959"/>
                          </a:solidFill>
                        </a:rPr>
                        <a:t>م</a:t>
                      </a:r>
                      <a:r>
                        <a:rPr lang="ar-LB" sz="3200" b="0" dirty="0">
                          <a:solidFill>
                            <a:srgbClr val="595959"/>
                          </a:solidFill>
                        </a:rPr>
                        <a:t>َ</a:t>
                      </a:r>
                      <a:r>
                        <a:rPr lang="ar-SA" sz="3200" b="0" dirty="0">
                          <a:solidFill>
                            <a:srgbClr val="595959"/>
                          </a:solidFill>
                        </a:rPr>
                        <a:t>سافات</a:t>
                      </a:r>
                      <a:r>
                        <a:rPr lang="ar-LB" sz="3200" b="0" dirty="0">
                          <a:solidFill>
                            <a:srgbClr val="595959"/>
                          </a:solidFill>
                        </a:rPr>
                        <a:t>ِ</a:t>
                      </a:r>
                      <a:r>
                        <a:rPr lang="ar-SA" sz="3200" b="0" dirty="0">
                          <a:solidFill>
                            <a:srgbClr val="595959"/>
                          </a:solidFill>
                        </a:rPr>
                        <a:t> ال</a:t>
                      </a:r>
                      <a:r>
                        <a:rPr lang="ar-LB" sz="3200" b="0" dirty="0">
                          <a:solidFill>
                            <a:srgbClr val="595959"/>
                          </a:solidFill>
                        </a:rPr>
                        <a:t>ْ</a:t>
                      </a:r>
                      <a:r>
                        <a:rPr lang="ar-SA" sz="3200" b="0" dirty="0">
                          <a:solidFill>
                            <a:srgbClr val="595959"/>
                          </a:solidFill>
                        </a:rPr>
                        <a:t>م</a:t>
                      </a:r>
                      <a:r>
                        <a:rPr lang="ar-LB" sz="3200" b="0" dirty="0">
                          <a:solidFill>
                            <a:srgbClr val="595959"/>
                          </a:solidFill>
                        </a:rPr>
                        <a:t>ُ</a:t>
                      </a:r>
                      <a:r>
                        <a:rPr lang="ar-SA" sz="3200" b="0" dirty="0">
                          <a:solidFill>
                            <a:srgbClr val="595959"/>
                          </a:solidFill>
                        </a:rPr>
                        <a:t>ناس</a:t>
                      </a:r>
                      <a:r>
                        <a:rPr lang="ar-LB" sz="3200" b="0" dirty="0">
                          <a:solidFill>
                            <a:srgbClr val="595959"/>
                          </a:solidFill>
                        </a:rPr>
                        <a:t>ِ</a:t>
                      </a:r>
                      <a:r>
                        <a:rPr lang="ar-SA" sz="3200" b="0" dirty="0">
                          <a:solidFill>
                            <a:srgbClr val="595959"/>
                          </a:solidFill>
                        </a:rPr>
                        <a:t>ب</a:t>
                      </a:r>
                      <a:r>
                        <a:rPr lang="ar-LB" sz="3200" b="0" dirty="0">
                          <a:solidFill>
                            <a:srgbClr val="595959"/>
                          </a:solidFill>
                        </a:rPr>
                        <a:t>َ</a:t>
                      </a:r>
                      <a:r>
                        <a:rPr lang="ar-SA" sz="3200" b="0" dirty="0">
                          <a:solidFill>
                            <a:srgbClr val="595959"/>
                          </a:solidFill>
                        </a:rPr>
                        <a:t>ة</a:t>
                      </a:r>
                      <a:r>
                        <a:rPr lang="ar-LB" sz="3200" b="0" dirty="0">
                          <a:solidFill>
                            <a:srgbClr val="595959"/>
                          </a:solidFill>
                        </a:rPr>
                        <a:t>َ</a:t>
                      </a:r>
                      <a:r>
                        <a:rPr lang="ar-SA" sz="3200" b="0" dirty="0">
                          <a:solidFill>
                            <a:srgbClr val="595959"/>
                          </a:solidFill>
                        </a:rPr>
                        <a:t> ب</a:t>
                      </a:r>
                      <a:r>
                        <a:rPr lang="ar-LB" sz="3200" b="0" dirty="0">
                          <a:solidFill>
                            <a:srgbClr val="595959"/>
                          </a:solidFill>
                        </a:rPr>
                        <a:t>َ</a:t>
                      </a:r>
                      <a:r>
                        <a:rPr lang="ar-SA" sz="3200" b="0" dirty="0">
                          <a:solidFill>
                            <a:srgbClr val="595959"/>
                          </a:solidFill>
                        </a:rPr>
                        <a:t>ي</a:t>
                      </a:r>
                      <a:r>
                        <a:rPr lang="ar-LB" sz="3200" b="0" dirty="0">
                          <a:solidFill>
                            <a:srgbClr val="595959"/>
                          </a:solidFill>
                        </a:rPr>
                        <a:t>ْ</a:t>
                      </a:r>
                      <a:r>
                        <a:rPr lang="ar-SA" sz="3200" b="0" dirty="0">
                          <a:solidFill>
                            <a:srgbClr val="595959"/>
                          </a:solidFill>
                        </a:rPr>
                        <a:t>ن</a:t>
                      </a:r>
                      <a:r>
                        <a:rPr lang="ar-LB" sz="3200" b="0" dirty="0">
                          <a:solidFill>
                            <a:srgbClr val="595959"/>
                          </a:solidFill>
                        </a:rPr>
                        <a:t>َ</a:t>
                      </a:r>
                      <a:r>
                        <a:rPr lang="ar-SA" sz="3200" b="0" dirty="0">
                          <a:solidFill>
                            <a:srgbClr val="595959"/>
                          </a:solidFill>
                        </a:rPr>
                        <a:t> ال</a:t>
                      </a:r>
                      <a:r>
                        <a:rPr lang="ar-LB" sz="3200" b="0" dirty="0">
                          <a:solidFill>
                            <a:srgbClr val="595959"/>
                          </a:solidFill>
                        </a:rPr>
                        <a:t>ْ</a:t>
                      </a:r>
                      <a:r>
                        <a:rPr lang="ar-SA" sz="3200" b="0" dirty="0">
                          <a:solidFill>
                            <a:srgbClr val="595959"/>
                          </a:solidFill>
                        </a:rPr>
                        <a:t>ك</a:t>
                      </a:r>
                      <a:r>
                        <a:rPr lang="ar-LB" sz="3200" b="0" dirty="0">
                          <a:solidFill>
                            <a:srgbClr val="595959"/>
                          </a:solidFill>
                        </a:rPr>
                        <a:t>َ</a:t>
                      </a:r>
                      <a:r>
                        <a:rPr lang="ar-SA" sz="3200" b="0" dirty="0">
                          <a:solidFill>
                            <a:srgbClr val="595959"/>
                          </a:solidFill>
                        </a:rPr>
                        <a:t>ل</a:t>
                      </a:r>
                      <a:r>
                        <a:rPr lang="ar-LB" sz="3200" b="0" dirty="0">
                          <a:solidFill>
                            <a:srgbClr val="595959"/>
                          </a:solidFill>
                        </a:rPr>
                        <a:t>ِ</a:t>
                      </a:r>
                      <a:r>
                        <a:rPr lang="ar-SA" sz="3200" b="0" dirty="0">
                          <a:solidFill>
                            <a:srgbClr val="595959"/>
                          </a:solidFill>
                        </a:rPr>
                        <a:t>مات</a:t>
                      </a:r>
                      <a:r>
                        <a:rPr lang="ar-LB" sz="3200" b="0" dirty="0">
                          <a:solidFill>
                            <a:srgbClr val="595959"/>
                          </a:solidFill>
                        </a:rPr>
                        <a:t>ِ</a:t>
                      </a:r>
                      <a:r>
                        <a:rPr lang="ar-SA" sz="3200" b="0" dirty="0">
                          <a:solidFill>
                            <a:srgbClr val="595959"/>
                          </a:solidFill>
                        </a:rPr>
                        <a:t>.</a:t>
                      </a:r>
                      <a:endParaRPr lang="en-US" sz="3200" b="0" dirty="0">
                        <a:solidFill>
                          <a:srgbClr val="595959"/>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rtl="1"/>
                      <a:endParaRPr lang="en-US" sz="2800" b="0" dirty="0">
                        <a:solidFill>
                          <a:schemeClr val="tx1">
                            <a:lumMod val="65000"/>
                            <a:lumOff val="35000"/>
                          </a:schemeClr>
                        </a:solidFill>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89132291"/>
                  </a:ext>
                </a:extLst>
              </a:tr>
            </a:tbl>
          </a:graphicData>
        </a:graphic>
      </p:graphicFrame>
      <p:sp>
        <p:nvSpPr>
          <p:cNvPr id="2" name="Content Placeholder 1">
            <a:extLst>
              <a:ext uri="{FF2B5EF4-FFF2-40B4-BE49-F238E27FC236}">
                <a16:creationId xmlns:a16="http://schemas.microsoft.com/office/drawing/2014/main" id="{A3689C1E-6DE0-40CC-9832-E2B2922FB086}"/>
              </a:ext>
            </a:extLst>
          </p:cNvPr>
          <p:cNvSpPr>
            <a:spLocks noGrp="1"/>
          </p:cNvSpPr>
          <p:nvPr>
            <p:ph sz="quarter" idx="10"/>
          </p:nvPr>
        </p:nvSpPr>
        <p:spPr>
          <a:xfrm>
            <a:off x="0" y="758844"/>
            <a:ext cx="12192000" cy="640080"/>
          </a:xfrm>
        </p:spPr>
        <p:txBody>
          <a:bodyPr/>
          <a:lstStyle/>
          <a:p>
            <a:r>
              <a:rPr lang="ar-LB" dirty="0"/>
              <a:t>	 الْكِتابَةُ  الصَّحيحَةُ لِجُمْلَةٍ تامَّةِ الْمَعْنى. </a:t>
            </a:r>
          </a:p>
        </p:txBody>
      </p:sp>
      <p:pic>
        <p:nvPicPr>
          <p:cNvPr id="5" name="Graphic 4">
            <a:extLst>
              <a:ext uri="{FF2B5EF4-FFF2-40B4-BE49-F238E27FC236}">
                <a16:creationId xmlns:a16="http://schemas.microsoft.com/office/drawing/2014/main" id="{B895E3D8-CDC3-4042-909E-E6CF2A8704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8678" y="272710"/>
            <a:ext cx="695110" cy="1314390"/>
          </a:xfrm>
          <a:prstGeom prst="rect">
            <a:avLst/>
          </a:prstGeom>
        </p:spPr>
      </p:pic>
    </p:spTree>
    <p:custDataLst>
      <p:tags r:id="rId1"/>
    </p:custDataLst>
    <p:extLst>
      <p:ext uri="{BB962C8B-B14F-4D97-AF65-F5344CB8AC3E}">
        <p14:creationId xmlns:p14="http://schemas.microsoft.com/office/powerpoint/2010/main" val="3293355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8" name="Straight Connector 7"/>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pic>
        <p:nvPicPr>
          <p:cNvPr id="5" name="Picture 4">
            <a:extLst>
              <a:ext uri="{FF2B5EF4-FFF2-40B4-BE49-F238E27FC236}">
                <a16:creationId xmlns:a16="http://schemas.microsoft.com/office/drawing/2014/main" id="{08665F19-3DAB-4C86-9216-D64ACB1D91FE}"/>
              </a:ext>
            </a:extLst>
          </p:cNvPr>
          <p:cNvPicPr>
            <a:picLocks noChangeAspect="1"/>
          </p:cNvPicPr>
          <p:nvPr/>
        </p:nvPicPr>
        <p:blipFill>
          <a:blip r:embed="rId6">
            <a:extLst>
              <a:ext uri="{28A0092B-C50C-407E-A947-70E740481C1C}">
                <a14:useLocalDpi xmlns:a14="http://schemas.microsoft.com/office/drawing/2010/main" val="0"/>
              </a:ext>
            </a:extLst>
          </a:blip>
          <a:srcRect l="13" r="13"/>
          <a:stretch/>
        </p:blipFill>
        <p:spPr>
          <a:xfrm>
            <a:off x="10828" y="1546412"/>
            <a:ext cx="12181172" cy="5311588"/>
          </a:xfrm>
          <a:prstGeom prst="rect">
            <a:avLst/>
          </a:prstGeom>
        </p:spPr>
      </p:pic>
    </p:spTree>
    <p:custDataLst>
      <p:tags r:id="rId1"/>
    </p:custDataLst>
    <p:extLst>
      <p:ext uri="{BB962C8B-B14F-4D97-AF65-F5344CB8AC3E}">
        <p14:creationId xmlns:p14="http://schemas.microsoft.com/office/powerpoint/2010/main" val="1008293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8147C49-7EE0-49C4-96CF-687E4C6E54CD}"/>
              </a:ext>
            </a:extLst>
          </p:cNvPr>
          <p:cNvSpPr>
            <a:spLocks noGrp="1"/>
          </p:cNvSpPr>
          <p:nvPr>
            <p:ph sz="quarter" idx="10"/>
          </p:nvPr>
        </p:nvSpPr>
        <p:spPr>
          <a:xfrm>
            <a:off x="0" y="758844"/>
            <a:ext cx="12192000" cy="640080"/>
          </a:xfrm>
        </p:spPr>
        <p:txBody>
          <a:bodyPr/>
          <a:lstStyle/>
          <a:p>
            <a:r>
              <a:rPr lang="ar-LB" dirty="0"/>
              <a:t>تَرْحيبٌ</a:t>
            </a:r>
            <a:endParaRPr lang="fr-FR" dirty="0"/>
          </a:p>
        </p:txBody>
      </p:sp>
      <p:sp>
        <p:nvSpPr>
          <p:cNvPr id="2" name="Title 1">
            <a:extLst>
              <a:ext uri="{FF2B5EF4-FFF2-40B4-BE49-F238E27FC236}">
                <a16:creationId xmlns:a16="http://schemas.microsoft.com/office/drawing/2014/main" id="{08289CB0-D7A8-4E76-BC80-0BE774BB7C6A}"/>
              </a:ext>
            </a:extLst>
          </p:cNvPr>
          <p:cNvSpPr>
            <a:spLocks noGrp="1"/>
          </p:cNvSpPr>
          <p:nvPr>
            <p:ph type="title" idx="4294967295"/>
          </p:nvPr>
        </p:nvSpPr>
        <p:spPr>
          <a:xfrm>
            <a:off x="8281988" y="3321319"/>
            <a:ext cx="3376612" cy="944563"/>
          </a:xfrm>
        </p:spPr>
        <p:txBody>
          <a:bodyPr anchor="ctr">
            <a:noAutofit/>
          </a:bodyPr>
          <a:lstStyle/>
          <a:p>
            <a:pPr algn="ctr" rtl="1">
              <a:lnSpc>
                <a:spcPct val="100000"/>
              </a:lnSpc>
            </a:pPr>
            <a:r>
              <a:rPr lang="ar-LB" sz="4000" dirty="0">
                <a:solidFill>
                  <a:schemeClr val="tx1">
                    <a:lumMod val="65000"/>
                    <a:lumOff val="35000"/>
                  </a:schemeClr>
                </a:solidFill>
              </a:rPr>
              <a:t>طابَ يَوْمُكُمْ يا أَعِزّائي!</a:t>
            </a:r>
            <a:endParaRPr lang="en-US" sz="4000" dirty="0">
              <a:solidFill>
                <a:schemeClr val="tx1">
                  <a:lumMod val="65000"/>
                  <a:lumOff val="35000"/>
                </a:schemeClr>
              </a:solidFill>
            </a:endParaRPr>
          </a:p>
        </p:txBody>
      </p:sp>
      <p:pic>
        <p:nvPicPr>
          <p:cNvPr id="8" name="Google Shape;185;p5">
            <a:extLst>
              <a:ext uri="{FF2B5EF4-FFF2-40B4-BE49-F238E27FC236}">
                <a16:creationId xmlns:a16="http://schemas.microsoft.com/office/drawing/2014/main" id="{FCA224CA-B7BF-4669-97E5-9B1770608120}"/>
              </a:ext>
            </a:extLst>
          </p:cNvPr>
          <p:cNvPicPr preferRelativeResize="0"/>
          <p:nvPr/>
        </p:nvPicPr>
        <p:blipFill>
          <a:blip r:embed="rId4" cstate="print">
            <a:extLst>
              <a:ext uri="{28A0092B-C50C-407E-A947-70E740481C1C}">
                <a14:useLocalDpi xmlns:a14="http://schemas.microsoft.com/office/drawing/2010/main" val="0"/>
              </a:ext>
            </a:extLst>
          </a:blip>
          <a:srcRect/>
          <a:stretch/>
        </p:blipFill>
        <p:spPr>
          <a:xfrm>
            <a:off x="1035537" y="1407657"/>
            <a:ext cx="5069261" cy="4771889"/>
          </a:xfrm>
          <a:prstGeom prst="rect">
            <a:avLst/>
          </a:prstGeom>
          <a:noFill/>
          <a:ln>
            <a:noFill/>
          </a:ln>
        </p:spPr>
      </p:pic>
    </p:spTree>
    <p:custDataLst>
      <p:tags r:id="rId1"/>
    </p:custDataLst>
    <p:extLst>
      <p:ext uri="{BB962C8B-B14F-4D97-AF65-F5344CB8AC3E}">
        <p14:creationId xmlns:p14="http://schemas.microsoft.com/office/powerpoint/2010/main" val="3137506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B1DDC06-2F9D-4F8D-84D8-D332411C7F4A}"/>
              </a:ext>
            </a:extLst>
          </p:cNvPr>
          <p:cNvSpPr txBox="1"/>
          <p:nvPr/>
        </p:nvSpPr>
        <p:spPr>
          <a:xfrm>
            <a:off x="0" y="1420487"/>
            <a:ext cx="12192000" cy="640080"/>
          </a:xfrm>
          <a:prstGeom prst="rect">
            <a:avLst/>
          </a:prstGeom>
          <a:solidFill>
            <a:srgbClr val="658DCD">
              <a:alpha val="50196"/>
            </a:srgbClr>
          </a:solidFill>
          <a:ln w="19050">
            <a:noFill/>
          </a:ln>
        </p:spPr>
        <p:txBody>
          <a:bodyPr wrap="square">
            <a:spAutoFit/>
          </a:bodyPr>
          <a:lstStyle/>
          <a:p>
            <a:pPr marL="457200" algn="r" rtl="1">
              <a:buClr>
                <a:schemeClr val="accent5">
                  <a:lumMod val="75000"/>
                </a:schemeClr>
              </a:buClr>
              <a:buSzPct val="90000"/>
            </a:pPr>
            <a:r>
              <a:rPr lang="ar-LB" sz="3600" cap="all" spc="100" dirty="0">
                <a:solidFill>
                  <a:schemeClr val="tx1">
                    <a:lumMod val="65000"/>
                    <a:lumOff val="35000"/>
                  </a:schemeClr>
                </a:solidFill>
                <a:latin typeface="+mj-lt"/>
                <a:ea typeface="+mj-ea"/>
                <a:cs typeface="+mj-cs"/>
              </a:rPr>
              <a:t>أَتَدَرَّبُ  عَلى اسْتِخْدامِ التَّرْكيبِ "أَسْرِعْ ... قَبْلَ أَنْ..." لِأُؤَلِّفَ جُمَلًا تامَّةَ الْمَعْنى.</a:t>
            </a:r>
          </a:p>
        </p:txBody>
      </p:sp>
      <p:sp>
        <p:nvSpPr>
          <p:cNvPr id="2" name="Content Placeholder 1">
            <a:extLst>
              <a:ext uri="{FF2B5EF4-FFF2-40B4-BE49-F238E27FC236}">
                <a16:creationId xmlns:a16="http://schemas.microsoft.com/office/drawing/2014/main" id="{60A9C3B0-D8AC-4D5B-9D99-5AFD4E25A39C}"/>
              </a:ext>
            </a:extLst>
          </p:cNvPr>
          <p:cNvSpPr>
            <a:spLocks noGrp="1"/>
          </p:cNvSpPr>
          <p:nvPr>
            <p:ph sz="quarter" idx="10"/>
          </p:nvPr>
        </p:nvSpPr>
        <p:spPr>
          <a:xfrm>
            <a:off x="0" y="758844"/>
            <a:ext cx="12192000" cy="640080"/>
          </a:xfrm>
        </p:spPr>
        <p:txBody>
          <a:bodyPr/>
          <a:lstStyle/>
          <a:p>
            <a:r>
              <a:rPr lang="ar-LB" dirty="0"/>
              <a:t>	أَهْدافُ الدَّرْسِ</a:t>
            </a:r>
          </a:p>
        </p:txBody>
      </p:sp>
      <p:pic>
        <p:nvPicPr>
          <p:cNvPr id="10" name="Picture 9" descr="A picture containing graphical user interface&#10;&#10;Description automatically generated">
            <a:extLst>
              <a:ext uri="{FF2B5EF4-FFF2-40B4-BE49-F238E27FC236}">
                <a16:creationId xmlns:a16="http://schemas.microsoft.com/office/drawing/2014/main" id="{99A311C4-8FC2-4437-998E-3D9976D38D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7874" y="1600200"/>
            <a:ext cx="5236253" cy="4966607"/>
          </a:xfrm>
          <a:prstGeom prst="rect">
            <a:avLst/>
          </a:prstGeom>
        </p:spPr>
      </p:pic>
      <p:sp>
        <p:nvSpPr>
          <p:cNvPr id="7" name="Rectangle 6">
            <a:extLst>
              <a:ext uri="{FF2B5EF4-FFF2-40B4-BE49-F238E27FC236}">
                <a16:creationId xmlns:a16="http://schemas.microsoft.com/office/drawing/2014/main" id="{63B8F7CF-F164-4CD7-9A25-93CEA93C90FD}"/>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80AC3CD-2ECE-436E-B4C1-8AAE9D077663}"/>
              </a:ext>
            </a:extLst>
          </p:cNvPr>
          <p:cNvSpPr txBox="1"/>
          <p:nvPr/>
        </p:nvSpPr>
        <p:spPr>
          <a:xfrm>
            <a:off x="497696" y="176314"/>
            <a:ext cx="1572404" cy="348557"/>
          </a:xfrm>
          <a:prstGeom prst="rect">
            <a:avLst/>
          </a:prstGeom>
          <a:noFill/>
          <a:ln w="19050">
            <a:noFill/>
          </a:ln>
        </p:spPr>
        <p:txBody>
          <a:bodyPr wrap="square" rtlCol="0">
            <a:spAutoFit/>
          </a:bodyPr>
          <a:lstStyle/>
          <a:p>
            <a:pPr>
              <a:lnSpc>
                <a:spcPct val="90000"/>
              </a:lnSpc>
              <a:spcBef>
                <a:spcPts val="1000"/>
              </a:spcBef>
            </a:pPr>
            <a:r>
              <a:rPr lang="ar-LB" cap="all" spc="100" dirty="0">
                <a:solidFill>
                  <a:schemeClr val="accent5">
                    <a:lumMod val="50000"/>
                  </a:schemeClr>
                </a:solidFill>
                <a:ea typeface="+mj-ea"/>
                <a:cs typeface="+mj-cs"/>
              </a:rPr>
              <a:t> التَّعْبيرُ الْكِتابِيُّ</a:t>
            </a:r>
          </a:p>
        </p:txBody>
      </p:sp>
    </p:spTree>
    <p:custDataLst>
      <p:tags r:id="rId1"/>
    </p:custDataLst>
    <p:extLst>
      <p:ext uri="{BB962C8B-B14F-4D97-AF65-F5344CB8AC3E}">
        <p14:creationId xmlns:p14="http://schemas.microsoft.com/office/powerpoint/2010/main" val="373694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a:xfrm>
            <a:off x="0" y="758844"/>
            <a:ext cx="12192000" cy="640080"/>
          </a:xfrm>
        </p:spPr>
        <p:txBody>
          <a:bodyPr/>
          <a:lstStyle/>
          <a:p>
            <a:pPr rtl="0">
              <a:lnSpc>
                <a:spcPct val="90000"/>
              </a:lnSpc>
              <a:spcBef>
                <a:spcPts val="1000"/>
              </a:spcBef>
            </a:pPr>
            <a:r>
              <a:rPr lang="ar-LB" dirty="0"/>
              <a:t>الْقِراءَةُ الْجَهْرِيَّةُ</a:t>
            </a:r>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395362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9C3B0-D8AC-4D5B-9D99-5AFD4E25A39C}"/>
              </a:ext>
            </a:extLst>
          </p:cNvPr>
          <p:cNvSpPr>
            <a:spLocks noGrp="1"/>
          </p:cNvSpPr>
          <p:nvPr>
            <p:ph sz="quarter" idx="10"/>
          </p:nvPr>
        </p:nvSpPr>
        <p:spPr>
          <a:xfrm>
            <a:off x="0" y="758844"/>
            <a:ext cx="12192000" cy="640080"/>
          </a:xfrm>
        </p:spPr>
        <p:txBody>
          <a:bodyPr/>
          <a:lstStyle/>
          <a:p>
            <a:r>
              <a:rPr lang="ar-LB" dirty="0"/>
              <a:t> لِنَتَذَكَّرْ مَعًا</a:t>
            </a:r>
          </a:p>
        </p:txBody>
      </p:sp>
      <p:sp>
        <p:nvSpPr>
          <p:cNvPr id="17" name="Rectangle 16">
            <a:extLst>
              <a:ext uri="{FF2B5EF4-FFF2-40B4-BE49-F238E27FC236}">
                <a16:creationId xmlns:a16="http://schemas.microsoft.com/office/drawing/2014/main" id="{64BBFA33-6CA5-4E76-8A90-74D35ED6531D}"/>
              </a:ext>
            </a:extLst>
          </p:cNvPr>
          <p:cNvSpPr/>
          <p:nvPr/>
        </p:nvSpPr>
        <p:spPr>
          <a:xfrm>
            <a:off x="9748447" y="2512831"/>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أَنْظُرُ</a:t>
            </a:r>
            <a:endParaRPr lang="fr-FR" sz="4000" dirty="0">
              <a:solidFill>
                <a:schemeClr val="tx1">
                  <a:lumMod val="65000"/>
                  <a:lumOff val="35000"/>
                </a:schemeClr>
              </a:solidFill>
            </a:endParaRPr>
          </a:p>
        </p:txBody>
      </p:sp>
      <p:pic>
        <p:nvPicPr>
          <p:cNvPr id="312" name="Graphic 311">
            <a:extLst>
              <a:ext uri="{FF2B5EF4-FFF2-40B4-BE49-F238E27FC236}">
                <a16:creationId xmlns:a16="http://schemas.microsoft.com/office/drawing/2014/main" id="{A3055591-520D-44C1-8F57-2563C5B0B763}"/>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81455"/>
          <a:stretch/>
        </p:blipFill>
        <p:spPr>
          <a:xfrm>
            <a:off x="9782533" y="4143098"/>
            <a:ext cx="1732051" cy="1704096"/>
          </a:xfrm>
          <a:prstGeom prst="rect">
            <a:avLst/>
          </a:prstGeom>
        </p:spPr>
      </p:pic>
      <p:sp>
        <p:nvSpPr>
          <p:cNvPr id="13" name="Rectangle 12">
            <a:extLst>
              <a:ext uri="{FF2B5EF4-FFF2-40B4-BE49-F238E27FC236}">
                <a16:creationId xmlns:a16="http://schemas.microsoft.com/office/drawing/2014/main" id="{07D72BA8-4905-4507-9F79-4B37F47609B0}"/>
              </a:ext>
            </a:extLst>
          </p:cNvPr>
          <p:cNvSpPr/>
          <p:nvPr/>
        </p:nvSpPr>
        <p:spPr>
          <a:xfrm>
            <a:off x="654550" y="2512831"/>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a:solidFill>
                  <a:schemeClr val="tx1">
                    <a:lumMod val="65000"/>
                    <a:lumOff val="35000"/>
                  </a:schemeClr>
                </a:solidFill>
                <a:latin typeface="Adobe Arabic" panose="02040503050201020203" pitchFamily="18" charset="-78"/>
                <a:cs typeface="Adobe Arabic" panose="02040503050201020203" pitchFamily="18" charset="-78"/>
              </a:rPr>
              <a:t>تَقْفِزُ</a:t>
            </a:r>
            <a:endParaRPr lang="fr-FR" sz="4000" dirty="0">
              <a:solidFill>
                <a:schemeClr val="tx1">
                  <a:lumMod val="65000"/>
                  <a:lumOff val="35000"/>
                </a:schemeClr>
              </a:solidFill>
            </a:endParaRPr>
          </a:p>
        </p:txBody>
      </p:sp>
      <p:pic>
        <p:nvPicPr>
          <p:cNvPr id="313" name="Graphic 312">
            <a:extLst>
              <a:ext uri="{FF2B5EF4-FFF2-40B4-BE49-F238E27FC236}">
                <a16:creationId xmlns:a16="http://schemas.microsoft.com/office/drawing/2014/main" id="{8686CFB4-1607-40BB-B07C-8502DD0EF514}"/>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r="81455"/>
          <a:stretch/>
        </p:blipFill>
        <p:spPr>
          <a:xfrm>
            <a:off x="737010" y="4143098"/>
            <a:ext cx="1732052" cy="1704096"/>
          </a:xfrm>
          <a:prstGeom prst="rect">
            <a:avLst/>
          </a:prstGeom>
        </p:spPr>
      </p:pic>
      <p:sp>
        <p:nvSpPr>
          <p:cNvPr id="14" name="Rectangle 13">
            <a:extLst>
              <a:ext uri="{FF2B5EF4-FFF2-40B4-BE49-F238E27FC236}">
                <a16:creationId xmlns:a16="http://schemas.microsoft.com/office/drawing/2014/main" id="{2D0DB83F-3E68-442C-8075-BBF63A0087BB}"/>
              </a:ext>
            </a:extLst>
          </p:cNvPr>
          <p:cNvSpPr/>
          <p:nvPr/>
        </p:nvSpPr>
        <p:spPr>
          <a:xfrm>
            <a:off x="2928024" y="2512831"/>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ar-LB" sz="4000">
                <a:solidFill>
                  <a:schemeClr val="tx1">
                    <a:lumMod val="65000"/>
                    <a:lumOff val="35000"/>
                  </a:schemeClr>
                </a:solidFill>
                <a:latin typeface="Adobe Arabic" panose="02040503050201020203" pitchFamily="18" charset="-78"/>
                <a:cs typeface="Adobe Arabic" panose="02040503050201020203" pitchFamily="18" charset="-78"/>
              </a:rPr>
              <a:t>يَرْسُمُ</a:t>
            </a:r>
            <a:endParaRPr lang="en-US" sz="4000" dirty="0">
              <a:solidFill>
                <a:schemeClr val="tx1">
                  <a:lumMod val="65000"/>
                  <a:lumOff val="35000"/>
                </a:schemeClr>
              </a:solidFill>
            </a:endParaRPr>
          </a:p>
        </p:txBody>
      </p:sp>
      <p:pic>
        <p:nvPicPr>
          <p:cNvPr id="314" name="Graphic 313">
            <a:extLst>
              <a:ext uri="{FF2B5EF4-FFF2-40B4-BE49-F238E27FC236}">
                <a16:creationId xmlns:a16="http://schemas.microsoft.com/office/drawing/2014/main" id="{97906E2C-49E1-41B2-BDED-A1F1F9CD6BF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9581" r="61875"/>
          <a:stretch/>
        </p:blipFill>
        <p:spPr>
          <a:xfrm>
            <a:off x="2950890" y="4143098"/>
            <a:ext cx="1732051" cy="1704096"/>
          </a:xfrm>
          <a:prstGeom prst="rect">
            <a:avLst/>
          </a:prstGeom>
        </p:spPr>
      </p:pic>
      <p:sp>
        <p:nvSpPr>
          <p:cNvPr id="16" name="Rectangle 15">
            <a:extLst>
              <a:ext uri="{FF2B5EF4-FFF2-40B4-BE49-F238E27FC236}">
                <a16:creationId xmlns:a16="http://schemas.microsoft.com/office/drawing/2014/main" id="{E94A3ACE-11E9-4B0E-9162-4FA17BFB2E1F}"/>
              </a:ext>
            </a:extLst>
          </p:cNvPr>
          <p:cNvSpPr/>
          <p:nvPr/>
        </p:nvSpPr>
        <p:spPr>
          <a:xfrm>
            <a:off x="7474972" y="2512831"/>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رَكَضَ</a:t>
            </a:r>
            <a:endParaRPr lang="fr-FR" sz="4000" dirty="0">
              <a:solidFill>
                <a:schemeClr val="tx1">
                  <a:lumMod val="65000"/>
                  <a:lumOff val="35000"/>
                </a:schemeClr>
              </a:solidFill>
            </a:endParaRPr>
          </a:p>
        </p:txBody>
      </p:sp>
      <p:pic>
        <p:nvPicPr>
          <p:cNvPr id="316" name="Graphic 315">
            <a:extLst>
              <a:ext uri="{FF2B5EF4-FFF2-40B4-BE49-F238E27FC236}">
                <a16:creationId xmlns:a16="http://schemas.microsoft.com/office/drawing/2014/main" id="{ECF8A760-5816-4921-B535-0B34DDC88E5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61139" r="20316"/>
          <a:stretch/>
        </p:blipFill>
        <p:spPr>
          <a:xfrm>
            <a:off x="7509058" y="4143098"/>
            <a:ext cx="1732051" cy="1704096"/>
          </a:xfrm>
          <a:prstGeom prst="rect">
            <a:avLst/>
          </a:prstGeom>
        </p:spPr>
      </p:pic>
      <p:sp>
        <p:nvSpPr>
          <p:cNvPr id="15" name="Rectangle 14">
            <a:extLst>
              <a:ext uri="{FF2B5EF4-FFF2-40B4-BE49-F238E27FC236}">
                <a16:creationId xmlns:a16="http://schemas.microsoft.com/office/drawing/2014/main" id="{A6F3351C-03C4-4098-B8BF-C190B3A58EE6}"/>
              </a:ext>
            </a:extLst>
          </p:cNvPr>
          <p:cNvSpPr/>
          <p:nvPr/>
        </p:nvSpPr>
        <p:spPr>
          <a:xfrm>
            <a:off x="5201498" y="2512831"/>
            <a:ext cx="1828800" cy="91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أَسْرِعْ</a:t>
            </a:r>
            <a:endParaRPr lang="en-US" sz="4000" dirty="0">
              <a:solidFill>
                <a:schemeClr val="tx1">
                  <a:lumMod val="65000"/>
                  <a:lumOff val="35000"/>
                </a:schemeClr>
              </a:solidFill>
            </a:endParaRPr>
          </a:p>
        </p:txBody>
      </p:sp>
      <p:pic>
        <p:nvPicPr>
          <p:cNvPr id="317" name="Graphic 316">
            <a:extLst>
              <a:ext uri="{FF2B5EF4-FFF2-40B4-BE49-F238E27FC236}">
                <a16:creationId xmlns:a16="http://schemas.microsoft.com/office/drawing/2014/main" id="{BB9988ED-90CF-41FA-95E3-444EBD13BCD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40531" r="40923"/>
          <a:stretch/>
        </p:blipFill>
        <p:spPr>
          <a:xfrm>
            <a:off x="5229974" y="4143098"/>
            <a:ext cx="1732051" cy="1704096"/>
          </a:xfrm>
          <a:prstGeom prst="rect">
            <a:avLst/>
          </a:prstGeom>
        </p:spPr>
      </p:pic>
      <p:pic>
        <p:nvPicPr>
          <p:cNvPr id="18" name="Picture 17">
            <a:extLst>
              <a:ext uri="{FF2B5EF4-FFF2-40B4-BE49-F238E27FC236}">
                <a16:creationId xmlns:a16="http://schemas.microsoft.com/office/drawing/2014/main" id="{328CDA30-DA85-40D7-BC55-5FF62E33E9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260350" flipH="1">
            <a:off x="52704" y="6005733"/>
            <a:ext cx="753307" cy="753307"/>
          </a:xfrm>
          <a:prstGeom prst="rect">
            <a:avLst/>
          </a:prstGeom>
        </p:spPr>
      </p:pic>
    </p:spTree>
    <p:custDataLst>
      <p:tags r:id="rId1"/>
    </p:custDataLst>
    <p:extLst>
      <p:ext uri="{BB962C8B-B14F-4D97-AF65-F5344CB8AC3E}">
        <p14:creationId xmlns:p14="http://schemas.microsoft.com/office/powerpoint/2010/main" val="350151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12"/>
                                        </p:tgtEl>
                                        <p:attrNameLst>
                                          <p:attrName>style.visibility</p:attrName>
                                        </p:attrNameLst>
                                      </p:cBhvr>
                                      <p:to>
                                        <p:strVal val="visible"/>
                                      </p:to>
                                    </p:set>
                                    <p:animEffect transition="in" filter="wipe(left)">
                                      <p:cBhvr>
                                        <p:cTn id="7" dur="500"/>
                                        <p:tgtEl>
                                          <p:spTgt spid="3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16"/>
                                        </p:tgtEl>
                                        <p:attrNameLst>
                                          <p:attrName>style.visibility</p:attrName>
                                        </p:attrNameLst>
                                      </p:cBhvr>
                                      <p:to>
                                        <p:strVal val="visible"/>
                                      </p:to>
                                    </p:set>
                                    <p:animEffect transition="in" filter="wipe(left)">
                                      <p:cBhvr>
                                        <p:cTn id="12" dur="500"/>
                                        <p:tgtEl>
                                          <p:spTgt spid="3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17"/>
                                        </p:tgtEl>
                                        <p:attrNameLst>
                                          <p:attrName>style.visibility</p:attrName>
                                        </p:attrNameLst>
                                      </p:cBhvr>
                                      <p:to>
                                        <p:strVal val="visible"/>
                                      </p:to>
                                    </p:set>
                                    <p:animEffect transition="in" filter="wipe(left)">
                                      <p:cBhvr>
                                        <p:cTn id="17" dur="500"/>
                                        <p:tgtEl>
                                          <p:spTgt spid="3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14"/>
                                        </p:tgtEl>
                                        <p:attrNameLst>
                                          <p:attrName>style.visibility</p:attrName>
                                        </p:attrNameLst>
                                      </p:cBhvr>
                                      <p:to>
                                        <p:strVal val="visible"/>
                                      </p:to>
                                    </p:set>
                                    <p:animEffect transition="in" filter="wipe(left)">
                                      <p:cBhvr>
                                        <p:cTn id="22" dur="500"/>
                                        <p:tgtEl>
                                          <p:spTgt spid="3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13"/>
                                        </p:tgtEl>
                                        <p:attrNameLst>
                                          <p:attrName>style.visibility</p:attrName>
                                        </p:attrNameLst>
                                      </p:cBhvr>
                                      <p:to>
                                        <p:strVal val="visible"/>
                                      </p:to>
                                    </p:set>
                                    <p:animEffect transition="in" filter="wipe(left)">
                                      <p:cBhvr>
                                        <p:cTn id="27" dur="500"/>
                                        <p:tgtEl>
                                          <p:spTgt spid="3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8" restart="whenNotActive" fill="hold" evtFilter="cancelBubble" nodeType="interactiveSeq">
                <p:stCondLst>
                  <p:cond evt="onClick" delay="0">
                    <p:tgtEl>
                      <p:spTgt spid="312"/>
                    </p:tgtEl>
                  </p:cond>
                </p:stCondLst>
                <p:endSync evt="end" delay="0">
                  <p:rtn val="all"/>
                </p:endSync>
                <p:childTnLst>
                  <p:par>
                    <p:cTn id="29" fill="hold">
                      <p:stCondLst>
                        <p:cond delay="0"/>
                      </p:stCondLst>
                      <p:childTnLst>
                        <p:par>
                          <p:cTn id="30" fill="hold">
                            <p:stCondLst>
                              <p:cond delay="0"/>
                            </p:stCondLst>
                            <p:childTnLst>
                              <p:par>
                                <p:cTn id="31" presetID="22" presetClass="entr" presetSubtype="2"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500"/>
                                        <p:tgtEl>
                                          <p:spTgt spid="17"/>
                                        </p:tgtEl>
                                      </p:cBhvr>
                                    </p:animEffect>
                                  </p:childTnLst>
                                </p:cTn>
                              </p:par>
                            </p:childTnLst>
                          </p:cTn>
                        </p:par>
                      </p:childTnLst>
                    </p:cTn>
                  </p:par>
                </p:childTnLst>
              </p:cTn>
              <p:nextCondLst>
                <p:cond evt="onClick" delay="0">
                  <p:tgtEl>
                    <p:spTgt spid="312"/>
                  </p:tgtEl>
                </p:cond>
              </p:nextCondLst>
            </p:seq>
            <p:seq concurrent="1" nextAc="seek">
              <p:cTn id="34" restart="whenNotActive" fill="hold" evtFilter="cancelBubble" nodeType="interactiveSeq">
                <p:stCondLst>
                  <p:cond evt="onClick" delay="0">
                    <p:tgtEl>
                      <p:spTgt spid="316"/>
                    </p:tgtEl>
                  </p:cond>
                </p:stCondLst>
                <p:endSync evt="end" delay="0">
                  <p:rtn val="all"/>
                </p:endSync>
                <p:childTnLst>
                  <p:par>
                    <p:cTn id="35" fill="hold">
                      <p:stCondLst>
                        <p:cond delay="0"/>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childTnLst>
                          </p:cTn>
                        </p:par>
                      </p:childTnLst>
                    </p:cTn>
                  </p:par>
                </p:childTnLst>
              </p:cTn>
              <p:nextCondLst>
                <p:cond evt="onClick" delay="0">
                  <p:tgtEl>
                    <p:spTgt spid="316"/>
                  </p:tgtEl>
                </p:cond>
              </p:nextCondLst>
            </p:seq>
            <p:seq concurrent="1" nextAc="seek">
              <p:cTn id="40" restart="whenNotActive" fill="hold" evtFilter="cancelBubble" nodeType="interactiveSeq">
                <p:stCondLst>
                  <p:cond evt="onClick" delay="0">
                    <p:tgtEl>
                      <p:spTgt spid="317"/>
                    </p:tgtEl>
                  </p:cond>
                </p:stCondLst>
                <p:endSync evt="end" delay="0">
                  <p:rtn val="all"/>
                </p:endSync>
                <p:childTnLst>
                  <p:par>
                    <p:cTn id="41" fill="hold">
                      <p:stCondLst>
                        <p:cond delay="0"/>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childTnLst>
                    </p:cTn>
                  </p:par>
                </p:childTnLst>
              </p:cTn>
              <p:nextCondLst>
                <p:cond evt="onClick" delay="0">
                  <p:tgtEl>
                    <p:spTgt spid="317"/>
                  </p:tgtEl>
                </p:cond>
              </p:nextCondLst>
            </p:seq>
            <p:seq concurrent="1" nextAc="seek">
              <p:cTn id="46" restart="whenNotActive" fill="hold" evtFilter="cancelBubble" nodeType="interactiveSeq">
                <p:stCondLst>
                  <p:cond evt="onClick" delay="0">
                    <p:tgtEl>
                      <p:spTgt spid="314"/>
                    </p:tgtEl>
                  </p:cond>
                </p:stCondLst>
                <p:endSync evt="end" delay="0">
                  <p:rtn val="all"/>
                </p:endSync>
                <p:childTnLst>
                  <p:par>
                    <p:cTn id="47" fill="hold">
                      <p:stCondLst>
                        <p:cond delay="0"/>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500"/>
                                        <p:tgtEl>
                                          <p:spTgt spid="14"/>
                                        </p:tgtEl>
                                      </p:cBhvr>
                                    </p:animEffect>
                                  </p:childTnLst>
                                </p:cTn>
                              </p:par>
                            </p:childTnLst>
                          </p:cTn>
                        </p:par>
                      </p:childTnLst>
                    </p:cTn>
                  </p:par>
                </p:childTnLst>
              </p:cTn>
              <p:nextCondLst>
                <p:cond evt="onClick" delay="0">
                  <p:tgtEl>
                    <p:spTgt spid="314"/>
                  </p:tgtEl>
                </p:cond>
              </p:nextCondLst>
            </p:seq>
            <p:seq concurrent="1" nextAc="seek">
              <p:cTn id="52" restart="whenNotActive" fill="hold" evtFilter="cancelBubble" nodeType="interactiveSeq">
                <p:stCondLst>
                  <p:cond evt="onClick" delay="0">
                    <p:tgtEl>
                      <p:spTgt spid="313"/>
                    </p:tgtEl>
                  </p:cond>
                </p:stCondLst>
                <p:endSync evt="end" delay="0">
                  <p:rtn val="all"/>
                </p:endSync>
                <p:childTnLst>
                  <p:par>
                    <p:cTn id="53" fill="hold">
                      <p:stCondLst>
                        <p:cond delay="0"/>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right)">
                                      <p:cBhvr>
                                        <p:cTn id="57" dur="500"/>
                                        <p:tgtEl>
                                          <p:spTgt spid="13"/>
                                        </p:tgtEl>
                                      </p:cBhvr>
                                    </p:animEffect>
                                  </p:childTnLst>
                                </p:cTn>
                              </p:par>
                            </p:childTnLst>
                          </p:cTn>
                        </p:par>
                      </p:childTnLst>
                    </p:cTn>
                  </p:par>
                </p:childTnLst>
              </p:cTn>
              <p:nextCondLst>
                <p:cond evt="onClick" delay="0">
                  <p:tgtEl>
                    <p:spTgt spid="313"/>
                  </p:tgtEl>
                </p:cond>
              </p:nextCondLst>
            </p:seq>
          </p:childTnLst>
        </p:cTn>
      </p:par>
    </p:tnLst>
    <p:bldLst>
      <p:bldP spid="17" grpId="0" animBg="1"/>
      <p:bldP spid="13" grpId="0" animBg="1"/>
      <p:bldP spid="14" grpId="0" animBg="1"/>
      <p:bldP spid="16"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6305ACD7-F3EF-4652-BC30-DA3658F6E4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62276" y="1599327"/>
            <a:ext cx="4467447" cy="4467447"/>
          </a:xfrm>
          <a:prstGeom prst="rect">
            <a:avLst/>
          </a:prstGeom>
        </p:spPr>
      </p:pic>
      <p:sp>
        <p:nvSpPr>
          <p:cNvPr id="3" name="Content Placeholder 2">
            <a:extLst>
              <a:ext uri="{FF2B5EF4-FFF2-40B4-BE49-F238E27FC236}">
                <a16:creationId xmlns:a16="http://schemas.microsoft.com/office/drawing/2014/main" id="{509077D3-4958-4C04-870B-1F43B7807799}"/>
              </a:ext>
            </a:extLst>
          </p:cNvPr>
          <p:cNvSpPr>
            <a:spLocks noGrp="1"/>
          </p:cNvSpPr>
          <p:nvPr>
            <p:ph sz="quarter" idx="10"/>
          </p:nvPr>
        </p:nvSpPr>
        <p:spPr>
          <a:xfrm>
            <a:off x="0" y="758844"/>
            <a:ext cx="12192000" cy="640080"/>
          </a:xfrm>
        </p:spPr>
        <p:txBody>
          <a:bodyPr/>
          <a:lstStyle/>
          <a:p>
            <a:r>
              <a:rPr lang="ar-LB" dirty="0"/>
              <a:t>سنَتَعَلَّمُ الْيَوْمَ –تَرْكيبًا جَديدًا نَحْتاجُهُ أَحْيانًا في تَأْليفِ الْجُمْلَةِ التّامَّةِ الْمَعْنى. </a:t>
            </a:r>
            <a:endParaRPr lang="fr-FR" dirty="0"/>
          </a:p>
        </p:txBody>
      </p:sp>
    </p:spTree>
    <p:custDataLst>
      <p:tags r:id="rId1"/>
    </p:custDataLst>
    <p:extLst>
      <p:ext uri="{BB962C8B-B14F-4D97-AF65-F5344CB8AC3E}">
        <p14:creationId xmlns:p14="http://schemas.microsoft.com/office/powerpoint/2010/main" val="2376719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423BC-6107-4022-8C15-2C9B3D6B1CBA}"/>
              </a:ext>
            </a:extLst>
          </p:cNvPr>
          <p:cNvSpPr>
            <a:spLocks noGrp="1"/>
          </p:cNvSpPr>
          <p:nvPr>
            <p:ph sz="quarter" idx="10"/>
          </p:nvPr>
        </p:nvSpPr>
        <p:spPr>
          <a:xfrm>
            <a:off x="0" y="758844"/>
            <a:ext cx="12192000" cy="640080"/>
          </a:xfrm>
        </p:spPr>
        <p:txBody>
          <a:bodyPr/>
          <a:lstStyle/>
          <a:p>
            <a:r>
              <a:rPr lang="ar-LB" dirty="0"/>
              <a:t> لِنُفَكِّرْ مَعًا</a:t>
            </a:r>
          </a:p>
        </p:txBody>
      </p:sp>
      <p:sp>
        <p:nvSpPr>
          <p:cNvPr id="9" name="Rectangle 8">
            <a:extLst>
              <a:ext uri="{FF2B5EF4-FFF2-40B4-BE49-F238E27FC236}">
                <a16:creationId xmlns:a16="http://schemas.microsoft.com/office/drawing/2014/main" id="{6A9DC235-13C5-4833-939F-DB350B5ED802}"/>
              </a:ext>
            </a:extLst>
          </p:cNvPr>
          <p:cNvSpPr/>
          <p:nvPr/>
        </p:nvSpPr>
        <p:spPr>
          <a:xfrm>
            <a:off x="5186363" y="2151187"/>
            <a:ext cx="6417842" cy="9144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lang="ar-LB" sz="4000" b="1" dirty="0">
                <a:solidFill>
                  <a:srgbClr val="C00000"/>
                </a:solidFill>
                <a:latin typeface="Adobe Arabic" panose="02040503050201020203" pitchFamily="18" charset="-78"/>
                <a:cs typeface="Adobe Arabic" panose="02040503050201020203" pitchFamily="18" charset="-78"/>
              </a:rPr>
              <a:t>أَسْرِعْ</a:t>
            </a:r>
            <a:r>
              <a:rPr lang="ar-LB" sz="4000" b="1" dirty="0">
                <a:solidFill>
                  <a:schemeClr val="bg1">
                    <a:lumMod val="75000"/>
                  </a:schemeClr>
                </a:solidFill>
                <a:latin typeface="Adobe Arabic" panose="02040503050201020203" pitchFamily="18" charset="-78"/>
                <a:cs typeface="Adobe Arabic" panose="02040503050201020203" pitchFamily="18" charset="-78"/>
              </a:rPr>
              <a:t> ،</a:t>
            </a:r>
            <a:r>
              <a:rPr lang="ar-LB" sz="4000" b="1" dirty="0">
                <a:solidFill>
                  <a:srgbClr val="C00000"/>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أَمْسِكْ بِالْعُصْفورِ </a:t>
            </a:r>
            <a:r>
              <a:rPr lang="ar-LB" sz="4000" b="1" dirty="0">
                <a:solidFill>
                  <a:srgbClr val="C00000"/>
                </a:solidFill>
                <a:latin typeface="Adobe Arabic" panose="02040503050201020203" pitchFamily="18" charset="-78"/>
                <a:cs typeface="Adobe Arabic" panose="02040503050201020203" pitchFamily="18" charset="-78"/>
              </a:rPr>
              <a:t>قَبْلَ أَنْ </a:t>
            </a:r>
            <a:r>
              <a:rPr lang="ar-LB" sz="4000" b="1" dirty="0">
                <a:solidFill>
                  <a:schemeClr val="accent1">
                    <a:lumMod val="75000"/>
                  </a:schemeClr>
                </a:solidFill>
                <a:latin typeface="Adobe Arabic" panose="02040503050201020203" pitchFamily="18" charset="-78"/>
                <a:cs typeface="Adobe Arabic" panose="02040503050201020203" pitchFamily="18" charset="-78"/>
              </a:rPr>
              <a:t>يَطيرَ</a:t>
            </a:r>
            <a:r>
              <a:rPr lang="en-US" sz="4000" b="1" dirty="0">
                <a:solidFill>
                  <a:schemeClr val="accent1">
                    <a:lumMod val="75000"/>
                  </a:schemeClr>
                </a:solidFill>
                <a:latin typeface="Adobe Arabic" panose="02040503050201020203" pitchFamily="18" charset="-78"/>
                <a:cs typeface="Adobe Arabic" panose="02040503050201020203" pitchFamily="18" charset="-78"/>
              </a:rPr>
              <a:t>.</a:t>
            </a:r>
            <a:endParaRPr lang="en-US" sz="4000" dirty="0">
              <a:solidFill>
                <a:schemeClr val="accent1">
                  <a:lumMod val="75000"/>
                </a:schemeClr>
              </a:solidFill>
            </a:endParaRPr>
          </a:p>
        </p:txBody>
      </p:sp>
      <p:sp>
        <p:nvSpPr>
          <p:cNvPr id="10" name="Rectangle 9">
            <a:extLst>
              <a:ext uri="{FF2B5EF4-FFF2-40B4-BE49-F238E27FC236}">
                <a16:creationId xmlns:a16="http://schemas.microsoft.com/office/drawing/2014/main" id="{A61A97E6-CC71-427A-A6E2-008435670E06}"/>
              </a:ext>
            </a:extLst>
          </p:cNvPr>
          <p:cNvSpPr/>
          <p:nvPr/>
        </p:nvSpPr>
        <p:spPr>
          <a:xfrm>
            <a:off x="5186363" y="3424121"/>
            <a:ext cx="6417842" cy="9144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lang="ar-LB" sz="4000" b="1" dirty="0">
                <a:solidFill>
                  <a:srgbClr val="C00000"/>
                </a:solidFill>
                <a:latin typeface="Adobe Arabic" panose="02040503050201020203" pitchFamily="18" charset="-78"/>
                <a:cs typeface="Adobe Arabic" panose="02040503050201020203" pitchFamily="18" charset="-78"/>
              </a:rPr>
              <a:t>أَسْرِعْ</a:t>
            </a:r>
            <a:r>
              <a:rPr lang="ar-LB" sz="4000" b="1" dirty="0">
                <a:solidFill>
                  <a:schemeClr val="bg1">
                    <a:lumMod val="75000"/>
                  </a:schemeClr>
                </a:solidFill>
                <a:latin typeface="Adobe Arabic" panose="02040503050201020203" pitchFamily="18" charset="-78"/>
                <a:cs typeface="Adobe Arabic" panose="02040503050201020203" pitchFamily="18" charset="-78"/>
              </a:rPr>
              <a:t> ،</a:t>
            </a:r>
            <a:r>
              <a:rPr lang="ar-LB" sz="4000" b="1" dirty="0">
                <a:solidFill>
                  <a:srgbClr val="C00000"/>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إِشْرَبِ الْحَليبَ </a:t>
            </a:r>
            <a:r>
              <a:rPr lang="ar-LB" sz="4000" b="1" dirty="0">
                <a:solidFill>
                  <a:srgbClr val="C00000"/>
                </a:solidFill>
                <a:latin typeface="Adobe Arabic" panose="02040503050201020203" pitchFamily="18" charset="-78"/>
                <a:cs typeface="Adobe Arabic" panose="02040503050201020203" pitchFamily="18" charset="-78"/>
              </a:rPr>
              <a:t>قَبْلَ أَنْ </a:t>
            </a:r>
            <a:r>
              <a:rPr lang="ar-LB" sz="4000" b="1" dirty="0">
                <a:solidFill>
                  <a:schemeClr val="accent1">
                    <a:lumMod val="75000"/>
                  </a:schemeClr>
                </a:solidFill>
                <a:latin typeface="Adobe Arabic" panose="02040503050201020203" pitchFamily="18" charset="-78"/>
                <a:cs typeface="Adobe Arabic" panose="02040503050201020203" pitchFamily="18" charset="-78"/>
              </a:rPr>
              <a:t>يَبْرُدَ</a:t>
            </a:r>
            <a:r>
              <a:rPr lang="en-US" sz="4000" b="1" dirty="0">
                <a:solidFill>
                  <a:schemeClr val="accent1">
                    <a:lumMod val="75000"/>
                  </a:schemeClr>
                </a:solidFill>
                <a:latin typeface="Adobe Arabic" panose="02040503050201020203" pitchFamily="18" charset="-78"/>
                <a:cs typeface="Adobe Arabic" panose="02040503050201020203" pitchFamily="18" charset="-78"/>
              </a:rPr>
              <a:t>.</a:t>
            </a:r>
            <a:r>
              <a:rPr lang="ar-LB" sz="4000" b="1" dirty="0">
                <a:solidFill>
                  <a:srgbClr val="C00000"/>
                </a:solidFill>
                <a:latin typeface="Adobe Arabic" panose="02040503050201020203" pitchFamily="18" charset="-78"/>
                <a:cs typeface="Adobe Arabic" panose="02040503050201020203" pitchFamily="18" charset="-78"/>
              </a:rPr>
              <a:t> </a:t>
            </a:r>
            <a:endParaRPr lang="en-US" sz="4000" dirty="0">
              <a:solidFill>
                <a:schemeClr val="bg1">
                  <a:lumMod val="75000"/>
                </a:schemeClr>
              </a:solidFill>
            </a:endParaRPr>
          </a:p>
        </p:txBody>
      </p:sp>
      <p:sp>
        <p:nvSpPr>
          <p:cNvPr id="11" name="Rectangle 10">
            <a:extLst>
              <a:ext uri="{FF2B5EF4-FFF2-40B4-BE49-F238E27FC236}">
                <a16:creationId xmlns:a16="http://schemas.microsoft.com/office/drawing/2014/main" id="{A605EC1E-844B-42E3-A483-217C48F18935}"/>
              </a:ext>
            </a:extLst>
          </p:cNvPr>
          <p:cNvSpPr/>
          <p:nvPr/>
        </p:nvSpPr>
        <p:spPr>
          <a:xfrm>
            <a:off x="5186363" y="4697056"/>
            <a:ext cx="6417842" cy="9144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lang="ar-LB" sz="4000" b="1" dirty="0">
                <a:solidFill>
                  <a:srgbClr val="C00000"/>
                </a:solidFill>
                <a:latin typeface="Adobe Arabic" panose="02040503050201020203" pitchFamily="18" charset="-78"/>
                <a:cs typeface="Adobe Arabic" panose="02040503050201020203" pitchFamily="18" charset="-78"/>
              </a:rPr>
              <a:t>أَسْرِعْ</a:t>
            </a:r>
            <a:r>
              <a:rPr lang="ar-LB" sz="4000" b="1" dirty="0">
                <a:solidFill>
                  <a:schemeClr val="bg1">
                    <a:lumMod val="75000"/>
                  </a:schemeClr>
                </a:solidFill>
                <a:latin typeface="Adobe Arabic" panose="02040503050201020203" pitchFamily="18" charset="-78"/>
                <a:cs typeface="Adobe Arabic" panose="02040503050201020203" pitchFamily="18" charset="-78"/>
              </a:rPr>
              <a:t> ،</a:t>
            </a:r>
            <a:r>
              <a:rPr lang="ar-LB" sz="4000" b="1" dirty="0">
                <a:solidFill>
                  <a:srgbClr val="C00000"/>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أَغْلِقِ النّافِذَةَ </a:t>
            </a:r>
            <a:r>
              <a:rPr lang="ar-LB" sz="4000" b="1" dirty="0">
                <a:solidFill>
                  <a:srgbClr val="C00000"/>
                </a:solidFill>
                <a:latin typeface="Adobe Arabic" panose="02040503050201020203" pitchFamily="18" charset="-78"/>
                <a:cs typeface="Adobe Arabic" panose="02040503050201020203" pitchFamily="18" charset="-78"/>
              </a:rPr>
              <a:t>قَبْلَ أَنْ </a:t>
            </a:r>
            <a:r>
              <a:rPr lang="ar-LB" sz="4000" b="1" dirty="0">
                <a:solidFill>
                  <a:schemeClr val="accent1">
                    <a:lumMod val="75000"/>
                  </a:schemeClr>
                </a:solidFill>
                <a:latin typeface="Adobe Arabic" panose="02040503050201020203" pitchFamily="18" charset="-78"/>
                <a:cs typeface="Adobe Arabic" panose="02040503050201020203" pitchFamily="18" charset="-78"/>
              </a:rPr>
              <a:t>تُمْطِرَ</a:t>
            </a:r>
            <a:r>
              <a:rPr lang="en-US" sz="4000" b="1" dirty="0">
                <a:solidFill>
                  <a:schemeClr val="accent1">
                    <a:lumMod val="75000"/>
                  </a:schemeClr>
                </a:solidFill>
                <a:latin typeface="Adobe Arabic" panose="02040503050201020203" pitchFamily="18" charset="-78"/>
                <a:cs typeface="Adobe Arabic" panose="02040503050201020203" pitchFamily="18" charset="-78"/>
              </a:rPr>
              <a:t>.</a:t>
            </a:r>
          </a:p>
        </p:txBody>
      </p:sp>
    </p:spTree>
    <p:custDataLst>
      <p:tags r:id="rId1"/>
    </p:custDataLst>
    <p:extLst>
      <p:ext uri="{BB962C8B-B14F-4D97-AF65-F5344CB8AC3E}">
        <p14:creationId xmlns:p14="http://schemas.microsoft.com/office/powerpoint/2010/main" val="188211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423BC-6107-4022-8C15-2C9B3D6B1CBA}"/>
              </a:ext>
            </a:extLst>
          </p:cNvPr>
          <p:cNvSpPr>
            <a:spLocks noGrp="1"/>
          </p:cNvSpPr>
          <p:nvPr>
            <p:ph sz="quarter" idx="10"/>
          </p:nvPr>
        </p:nvSpPr>
        <p:spPr>
          <a:xfrm>
            <a:off x="0" y="758844"/>
            <a:ext cx="12192000" cy="640080"/>
          </a:xfrm>
        </p:spPr>
        <p:txBody>
          <a:bodyPr/>
          <a:lstStyle/>
          <a:p>
            <a:r>
              <a:rPr lang="ar-LB" dirty="0"/>
              <a:t> لِنَعْمَلْ مَعًا</a:t>
            </a:r>
          </a:p>
        </p:txBody>
      </p:sp>
      <p:sp>
        <p:nvSpPr>
          <p:cNvPr id="10" name="Rectangle 9">
            <a:extLst>
              <a:ext uri="{FF2B5EF4-FFF2-40B4-BE49-F238E27FC236}">
                <a16:creationId xmlns:a16="http://schemas.microsoft.com/office/drawing/2014/main" id="{A61A97E6-CC71-427A-A6E2-008435670E06}"/>
              </a:ext>
            </a:extLst>
          </p:cNvPr>
          <p:cNvSpPr/>
          <p:nvPr/>
        </p:nvSpPr>
        <p:spPr>
          <a:xfrm>
            <a:off x="5186363" y="3447567"/>
            <a:ext cx="6417842" cy="9144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defRPr/>
            </a:pPr>
            <a:r>
              <a:rPr lang="ar-LB" sz="4000" b="1" dirty="0">
                <a:solidFill>
                  <a:srgbClr val="C00000"/>
                </a:solidFill>
                <a:latin typeface="Adobe Arabic" panose="02040503050201020203" pitchFamily="18" charset="-78"/>
                <a:cs typeface="Adobe Arabic" panose="02040503050201020203" pitchFamily="18" charset="-78"/>
              </a:rPr>
              <a:t>أَسْرِعْ،</a:t>
            </a:r>
            <a:r>
              <a:rPr lang="ar-LB" sz="4000" b="1" dirty="0">
                <a:solidFill>
                  <a:schemeClr val="bg1">
                    <a:lumMod val="85000"/>
                  </a:schemeClr>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اِلْتَقِطِ الطّابَةَ </a:t>
            </a:r>
            <a:r>
              <a:rPr lang="ar-LB" sz="4000" b="1" dirty="0">
                <a:solidFill>
                  <a:srgbClr val="C00000"/>
                </a:solidFill>
                <a:latin typeface="Adobe Arabic" panose="02040503050201020203" pitchFamily="18" charset="-78"/>
                <a:cs typeface="Adobe Arabic" panose="02040503050201020203" pitchFamily="18" charset="-78"/>
              </a:rPr>
              <a:t>قَبْلَ أَنْ </a:t>
            </a:r>
            <a:r>
              <a:rPr lang="ar-LB" sz="4000" b="1" dirty="0">
                <a:solidFill>
                  <a:schemeClr val="accent1">
                    <a:lumMod val="75000"/>
                  </a:schemeClr>
                </a:solidFill>
                <a:latin typeface="Adobe Arabic" panose="02040503050201020203" pitchFamily="18" charset="-78"/>
                <a:cs typeface="Adobe Arabic" panose="02040503050201020203" pitchFamily="18" charset="-78"/>
              </a:rPr>
              <a:t>تَتَدَحْرَجَ. </a:t>
            </a:r>
            <a:endParaRPr lang="en-US" sz="4000" b="1" dirty="0">
              <a:solidFill>
                <a:schemeClr val="accent1">
                  <a:lumMod val="75000"/>
                </a:schemeClr>
              </a:solidFill>
              <a:latin typeface="Adobe Arabic" panose="02040503050201020203" pitchFamily="18" charset="-78"/>
              <a:cs typeface="Adobe Arabic" panose="02040503050201020203" pitchFamily="18" charset="-78"/>
            </a:endParaRPr>
          </a:p>
        </p:txBody>
      </p:sp>
      <p:pic>
        <p:nvPicPr>
          <p:cNvPr id="7" name="Graphic 6">
            <a:extLst>
              <a:ext uri="{FF2B5EF4-FFF2-40B4-BE49-F238E27FC236}">
                <a16:creationId xmlns:a16="http://schemas.microsoft.com/office/drawing/2014/main" id="{422F31ED-5B71-41FE-ADF4-A292439CE47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8911" y="2415934"/>
            <a:ext cx="3657600" cy="3657600"/>
          </a:xfrm>
          <a:prstGeom prst="rect">
            <a:avLst/>
          </a:prstGeom>
        </p:spPr>
      </p:pic>
    </p:spTree>
    <p:custDataLst>
      <p:tags r:id="rId1"/>
    </p:custDataLst>
    <p:extLst>
      <p:ext uri="{BB962C8B-B14F-4D97-AF65-F5344CB8AC3E}">
        <p14:creationId xmlns:p14="http://schemas.microsoft.com/office/powerpoint/2010/main" val="211334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7423BC-6107-4022-8C15-2C9B3D6B1CBA}"/>
              </a:ext>
            </a:extLst>
          </p:cNvPr>
          <p:cNvSpPr>
            <a:spLocks noGrp="1"/>
          </p:cNvSpPr>
          <p:nvPr>
            <p:ph sz="quarter" idx="10"/>
          </p:nvPr>
        </p:nvSpPr>
        <p:spPr>
          <a:xfrm>
            <a:off x="0" y="758844"/>
            <a:ext cx="12192000" cy="640080"/>
          </a:xfrm>
        </p:spPr>
        <p:txBody>
          <a:bodyPr/>
          <a:lstStyle/>
          <a:p>
            <a:r>
              <a:rPr lang="ar-LB" dirty="0"/>
              <a:t>لِنَعْمَلْ مَعًا</a:t>
            </a:r>
          </a:p>
        </p:txBody>
      </p:sp>
      <p:sp>
        <p:nvSpPr>
          <p:cNvPr id="10" name="Rectangle 9">
            <a:extLst>
              <a:ext uri="{FF2B5EF4-FFF2-40B4-BE49-F238E27FC236}">
                <a16:creationId xmlns:a16="http://schemas.microsoft.com/office/drawing/2014/main" id="{A61A97E6-CC71-427A-A6E2-008435670E06}"/>
              </a:ext>
            </a:extLst>
          </p:cNvPr>
          <p:cNvSpPr/>
          <p:nvPr/>
        </p:nvSpPr>
        <p:spPr>
          <a:xfrm>
            <a:off x="5186363" y="3177938"/>
            <a:ext cx="6417842" cy="914400"/>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defRPr/>
            </a:pPr>
            <a:r>
              <a:rPr lang="ar-LB" sz="4000" b="1" dirty="0">
                <a:solidFill>
                  <a:srgbClr val="C00000"/>
                </a:solidFill>
                <a:latin typeface="Adobe Arabic" panose="02040503050201020203" pitchFamily="18" charset="-78"/>
                <a:cs typeface="Adobe Arabic" panose="02040503050201020203" pitchFamily="18" charset="-78"/>
              </a:rPr>
              <a:t>أَسْرِعْ،</a:t>
            </a:r>
            <a:r>
              <a:rPr lang="ar-LB" sz="4000" b="1" dirty="0">
                <a:solidFill>
                  <a:schemeClr val="bg1">
                    <a:lumMod val="85000"/>
                  </a:schemeClr>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تَناوَلْ طَعامَكَ </a:t>
            </a:r>
            <a:r>
              <a:rPr lang="ar-LB" sz="4000" b="1" dirty="0">
                <a:solidFill>
                  <a:srgbClr val="C00000"/>
                </a:solidFill>
                <a:latin typeface="Adobe Arabic" panose="02040503050201020203" pitchFamily="18" charset="-78"/>
                <a:cs typeface="Adobe Arabic" panose="02040503050201020203" pitchFamily="18" charset="-78"/>
              </a:rPr>
              <a:t>قَبْلَ أَنْ</a:t>
            </a:r>
            <a:r>
              <a:rPr lang="ar-LB" sz="4000" b="1" dirty="0">
                <a:solidFill>
                  <a:schemeClr val="tx1"/>
                </a:solidFill>
                <a:latin typeface="Adobe Arabic" panose="02040503050201020203" pitchFamily="18" charset="-78"/>
                <a:cs typeface="Adobe Arabic" panose="02040503050201020203" pitchFamily="18" charset="-78"/>
              </a:rPr>
              <a:t> </a:t>
            </a:r>
            <a:r>
              <a:rPr lang="ar-LB" sz="4000" b="1" dirty="0">
                <a:solidFill>
                  <a:schemeClr val="accent1">
                    <a:lumMod val="75000"/>
                  </a:schemeClr>
                </a:solidFill>
                <a:latin typeface="Adobe Arabic" panose="02040503050201020203" pitchFamily="18" charset="-78"/>
                <a:cs typeface="Adobe Arabic" panose="02040503050201020203" pitchFamily="18" charset="-78"/>
              </a:rPr>
              <a:t>يَبْرُدَ. </a:t>
            </a:r>
            <a:endParaRPr lang="en-US" sz="4000" b="1" dirty="0">
              <a:solidFill>
                <a:schemeClr val="accent1">
                  <a:lumMod val="75000"/>
                </a:schemeClr>
              </a:solidFill>
              <a:latin typeface="Adobe Arabic" panose="02040503050201020203" pitchFamily="18" charset="-78"/>
              <a:cs typeface="Adobe Arabic" panose="02040503050201020203" pitchFamily="18" charset="-78"/>
            </a:endParaRPr>
          </a:p>
        </p:txBody>
      </p:sp>
      <p:pic>
        <p:nvPicPr>
          <p:cNvPr id="7" name="Graphic 6">
            <a:extLst>
              <a:ext uri="{FF2B5EF4-FFF2-40B4-BE49-F238E27FC236}">
                <a16:creationId xmlns:a16="http://schemas.microsoft.com/office/drawing/2014/main" id="{422F31ED-5B71-41FE-ADF4-A292439CE47C}"/>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19178" r="20485"/>
          <a:stretch/>
        </p:blipFill>
        <p:spPr>
          <a:xfrm>
            <a:off x="968795" y="2354978"/>
            <a:ext cx="3735977" cy="3474720"/>
          </a:xfrm>
          <a:prstGeom prst="rect">
            <a:avLst/>
          </a:prstGeom>
        </p:spPr>
      </p:pic>
    </p:spTree>
    <p:custDataLst>
      <p:tags r:id="rId1"/>
    </p:custDataLst>
    <p:extLst>
      <p:ext uri="{BB962C8B-B14F-4D97-AF65-F5344CB8AC3E}">
        <p14:creationId xmlns:p14="http://schemas.microsoft.com/office/powerpoint/2010/main" val="2240193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1339</Words>
  <Application>Microsoft Office PowerPoint</Application>
  <PresentationFormat>Widescreen</PresentationFormat>
  <Paragraphs>154</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Adobe Arabic</vt:lpstr>
      <vt:lpstr>Arial</vt:lpstr>
      <vt:lpstr>Arial Narrow</vt:lpstr>
      <vt:lpstr>Calibri</vt:lpstr>
      <vt:lpstr>Wingdings</vt:lpstr>
      <vt:lpstr>1_Office Theme</vt:lpstr>
      <vt:lpstr>PowerPoint Presentation</vt:lpstr>
      <vt:lpstr>طابَ يَوْمُكُمْ يا أَعِزّائي!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Fatima Kammoun</dc:creator>
  <cp:lastModifiedBy>Samia Ghorayeb</cp:lastModifiedBy>
  <cp:revision>3</cp:revision>
  <dcterms:created xsi:type="dcterms:W3CDTF">2021-10-14T14:43:46Z</dcterms:created>
  <dcterms:modified xsi:type="dcterms:W3CDTF">2022-02-27T10:52:05Z</dcterms:modified>
</cp:coreProperties>
</file>