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notesSlides/notesSlide11.xml" ContentType="application/vnd.openxmlformats-officedocument.presentationml.notesSlide+xml"/>
  <Override PartName="/ppt/tags/tag22.xml" ContentType="application/vnd.openxmlformats-officedocument.presentationml.tags+xml"/>
  <Override PartName="/ppt/notesSlides/notesSlide12.xml" ContentType="application/vnd.openxmlformats-officedocument.presentationml.notesSlide+xml"/>
  <Override PartName="/ppt/tags/tag23.xml" ContentType="application/vnd.openxmlformats-officedocument.presentationml.tags+xml"/>
  <Override PartName="/ppt/notesSlides/notesSlide13.xml" ContentType="application/vnd.openxmlformats-officedocument.presentationml.notesSlide+xml"/>
  <Override PartName="/ppt/tags/tag24.xml" ContentType="application/vnd.openxmlformats-officedocument.presentationml.tags+xml"/>
  <Override PartName="/ppt/notesSlides/notesSlide14.xml" ContentType="application/vnd.openxmlformats-officedocument.presentationml.notesSlide+xml"/>
  <Override PartName="/ppt/tags/tag25.xml" ContentType="application/vnd.openxmlformats-officedocument.presentationml.tags+xml"/>
  <Override PartName="/ppt/notesSlides/notesSlide15.xml" ContentType="application/vnd.openxmlformats-officedocument.presentationml.notesSlide+xml"/>
  <Override PartName="/ppt/tags/tag26.xml" ContentType="application/vnd.openxmlformats-officedocument.presentationml.tags+xml"/>
  <Override PartName="/ppt/notesSlides/notesSlide16.xml" ContentType="application/vnd.openxmlformats-officedocument.presentationml.notesSlide+xml"/>
  <Override PartName="/ppt/tags/tag27.xml" ContentType="application/vnd.openxmlformats-officedocument.presentationml.tags+xml"/>
  <Override PartName="/ppt/notesSlides/notesSlide17.xml" ContentType="application/vnd.openxmlformats-officedocument.presentationml.notesSlide+xml"/>
  <Override PartName="/ppt/tags/tag28.xml" ContentType="application/vnd.openxmlformats-officedocument.presentationml.tags+xml"/>
  <Override PartName="/ppt/notesSlides/notesSlide18.xml" ContentType="application/vnd.openxmlformats-officedocument.presentationml.notesSlide+xml"/>
  <Override PartName="/ppt/tags/tag29.xml" ContentType="application/vnd.openxmlformats-officedocument.presentationml.tags+xml"/>
  <Override PartName="/ppt/notesSlides/notesSlide19.xml" ContentType="application/vnd.openxmlformats-officedocument.presentationml.notesSlide+xml"/>
  <Override PartName="/ppt/tags/tag30.xml" ContentType="application/vnd.openxmlformats-officedocument.presentationml.tags+xml"/>
  <Override PartName="/ppt/notesSlides/notesSlide20.xml" ContentType="application/vnd.openxmlformats-officedocument.presentationml.notesSlide+xml"/>
  <Override PartName="/ppt/tags/tag31.xml" ContentType="application/vnd.openxmlformats-officedocument.presentationml.tags+xml"/>
  <Override PartName="/ppt/notesSlides/notesSlide21.xml" ContentType="application/vnd.openxmlformats-officedocument.presentationml.notesSlide+xml"/>
  <Override PartName="/ppt/tags/tag32.xml" ContentType="application/vnd.openxmlformats-officedocument.presentationml.tags+xml"/>
  <Override PartName="/ppt/notesSlides/notesSlide22.xml" ContentType="application/vnd.openxmlformats-officedocument.presentationml.notesSlide+xml"/>
  <Override PartName="/ppt/tags/tag33.xml" ContentType="application/vnd.openxmlformats-officedocument.presentationml.tags+xml"/>
  <Override PartName="/ppt/notesSlides/notesSlide23.xml" ContentType="application/vnd.openxmlformats-officedocument.presentationml.notesSlide+xml"/>
  <Override PartName="/ppt/tags/tag34.xml" ContentType="application/vnd.openxmlformats-officedocument.presentationml.tags+xml"/>
  <Override PartName="/ppt/notesSlides/notesSlide24.xml" ContentType="application/vnd.openxmlformats-officedocument.presentationml.notesSlide+xml"/>
  <Override PartName="/ppt/tags/tag35.xml" ContentType="application/vnd.openxmlformats-officedocument.presentationml.tags+xml"/>
  <Override PartName="/ppt/notesSlides/notesSlide25.xml" ContentType="application/vnd.openxmlformats-officedocument.presentationml.notesSlide+xml"/>
  <Override PartName="/ppt/tags/tag36.xml" ContentType="application/vnd.openxmlformats-officedocument.presentationml.tags+xml"/>
  <Override PartName="/ppt/notesSlides/notesSlide26.xml" ContentType="application/vnd.openxmlformats-officedocument.presentationml.notesSlide+xml"/>
  <Override PartName="/ppt/tags/tag37.xml" ContentType="application/vnd.openxmlformats-officedocument.presentationml.tags+xml"/>
  <Override PartName="/ppt/notesSlides/notesSlide27.xml" ContentType="application/vnd.openxmlformats-officedocument.presentationml.notesSlide+xml"/>
  <Override PartName="/ppt/tags/tag38.xml" ContentType="application/vnd.openxmlformats-officedocument.presentationml.tags+xml"/>
  <Override PartName="/ppt/notesSlides/notesSlide28.xml" ContentType="application/vnd.openxmlformats-officedocument.presentationml.notesSlide+xml"/>
  <Override PartName="/ppt/tags/tag39.xml" ContentType="application/vnd.openxmlformats-officedocument.presentationml.tags+xml"/>
  <Override PartName="/ppt/notesSlides/notesSlide29.xml" ContentType="application/vnd.openxmlformats-officedocument.presentationml.notesSlide+xml"/>
  <Override PartName="/ppt/tags/tag40.xml" ContentType="application/vnd.openxmlformats-officedocument.presentationml.tags+xml"/>
  <Override PartName="/ppt/notesSlides/notesSlide30.xml" ContentType="application/vnd.openxmlformats-officedocument.presentationml.notesSlide+xml"/>
  <Override PartName="/ppt/tags/tag41.xml" ContentType="application/vnd.openxmlformats-officedocument.presentationml.tags+xml"/>
  <Override PartName="/ppt/notesSlides/notesSlide31.xml" ContentType="application/vnd.openxmlformats-officedocument.presentationml.notesSlide+xml"/>
  <Override PartName="/ppt/tags/tag42.xml" ContentType="application/vnd.openxmlformats-officedocument.presentationml.tags+xml"/>
  <Override PartName="/ppt/notesSlides/notesSlide32.xml" ContentType="application/vnd.openxmlformats-officedocument.presentationml.notesSlide+xml"/>
  <Override PartName="/ppt/tags/tag43.xml" ContentType="application/vnd.openxmlformats-officedocument.presentationml.tags+xml"/>
  <Override PartName="/ppt/notesSlides/notesSlide33.xml" ContentType="application/vnd.openxmlformats-officedocument.presentationml.notesSlide+xml"/>
  <Override PartName="/ppt/tags/tag44.xml" ContentType="application/vnd.openxmlformats-officedocument.presentationml.tags+xml"/>
  <Override PartName="/ppt/notesSlides/notesSlide34.xml" ContentType="application/vnd.openxmlformats-officedocument.presentationml.notesSlide+xml"/>
  <Override PartName="/ppt/tags/tag45.xml" ContentType="application/vnd.openxmlformats-officedocument.presentationml.tags+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774" r:id="rId2"/>
    <p:sldId id="1856" r:id="rId3"/>
    <p:sldId id="1818" r:id="rId4"/>
    <p:sldId id="1857" r:id="rId5"/>
    <p:sldId id="1820" r:id="rId6"/>
    <p:sldId id="1946" r:id="rId7"/>
    <p:sldId id="1243" r:id="rId8"/>
    <p:sldId id="962" r:id="rId9"/>
    <p:sldId id="1401" r:id="rId10"/>
    <p:sldId id="1858" r:id="rId11"/>
    <p:sldId id="1244" r:id="rId12"/>
    <p:sldId id="1252" r:id="rId13"/>
    <p:sldId id="966" r:id="rId14"/>
    <p:sldId id="1859" r:id="rId15"/>
    <p:sldId id="1245" r:id="rId16"/>
    <p:sldId id="1860" r:id="rId17"/>
    <p:sldId id="1861" r:id="rId18"/>
    <p:sldId id="1823" r:id="rId19"/>
    <p:sldId id="1862" r:id="rId20"/>
    <p:sldId id="1863" r:id="rId21"/>
    <p:sldId id="968" r:id="rId22"/>
    <p:sldId id="1733" r:id="rId23"/>
    <p:sldId id="1229" r:id="rId24"/>
    <p:sldId id="1865" r:id="rId25"/>
    <p:sldId id="1866" r:id="rId26"/>
    <p:sldId id="1867" r:id="rId27"/>
    <p:sldId id="1868" r:id="rId28"/>
    <p:sldId id="1869" r:id="rId29"/>
    <p:sldId id="1871" r:id="rId30"/>
    <p:sldId id="1257" r:id="rId31"/>
    <p:sldId id="1872" r:id="rId32"/>
    <p:sldId id="1827" r:id="rId33"/>
    <p:sldId id="1873" r:id="rId34"/>
    <p:sldId id="1675" r:id="rId35"/>
    <p:sldId id="193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Fatima Kammoun" initials="FK" lastIdx="51" clrIdx="0">
    <p:extLst>
      <p:ext uri="{19B8F6BF-5375-455C-9EA6-DF929625EA0E}">
        <p15:presenceInfo xmlns:p15="http://schemas.microsoft.com/office/powerpoint/2012/main" userId="S-1-5-21-748366731-1357122860-3844146377-16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59891" autoAdjust="0"/>
  </p:normalViewPr>
  <p:slideViewPr>
    <p:cSldViewPr snapToGrid="0">
      <p:cViewPr varScale="1">
        <p:scale>
          <a:sx n="48" d="100"/>
          <a:sy n="48" d="100"/>
        </p:scale>
        <p:origin x="2030"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3F16BF-DA93-4468-B70E-14531CCE79DC}"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CE0C2F-EF14-4B82-A2D3-C7BDD4B6DCC3}" type="slidenum">
              <a:rPr lang="en-US" smtClean="0"/>
              <a:t>‹#›</a:t>
            </a:fld>
            <a:endParaRPr lang="en-US"/>
          </a:p>
        </p:txBody>
      </p:sp>
    </p:spTree>
    <p:extLst>
      <p:ext uri="{BB962C8B-B14F-4D97-AF65-F5344CB8AC3E}">
        <p14:creationId xmlns:p14="http://schemas.microsoft.com/office/powerpoint/2010/main" val="4267248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lnSpc>
                <a:spcPct val="107000"/>
              </a:lnSpc>
              <a:spcAft>
                <a:spcPts val="867"/>
              </a:spcAft>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G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lnSpc>
                <a:spcPct val="107000"/>
              </a:lnSpc>
              <a:spcAft>
                <a:spcPts val="867"/>
              </a:spcAft>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lnSpc>
                <a:spcPct val="107000"/>
              </a:lnSpc>
              <a:spcAft>
                <a:spcPts val="867"/>
              </a:spcAft>
            </a:pPr>
            <a:r>
              <a:rPr lang="ar-LB" sz="1200" b="0" kern="1200" dirty="0">
                <a:solidFill>
                  <a:schemeClr val="tx1"/>
                </a:solidFill>
                <a:latin typeface="Adobe Arabic" panose="02040503050201020203" pitchFamily="18" charset="-78"/>
                <a:ea typeface="+mn-ea"/>
                <a:cs typeface="Adobe Arabic" panose="02040503050201020203" pitchFamily="18" charset="-78"/>
              </a:rPr>
              <a:t>القِراءَةُ </a:t>
            </a:r>
            <a:r>
              <a:rPr lang="en-US" sz="1200" b="0" kern="1200" dirty="0">
                <a:solidFill>
                  <a:schemeClr val="tx1"/>
                </a:solidFill>
                <a:latin typeface="Adobe Arabic" panose="02040503050201020203" pitchFamily="18" charset="-78"/>
                <a:ea typeface="+mn-ea"/>
                <a:cs typeface="Adobe Arabic" panose="02040503050201020203" pitchFamily="18" charset="-78"/>
              </a:rPr>
              <a:t>-</a:t>
            </a:r>
            <a:r>
              <a:rPr lang="ar-LB" sz="1200" b="0" kern="1200" dirty="0">
                <a:solidFill>
                  <a:schemeClr val="tx1"/>
                </a:solidFill>
                <a:latin typeface="Adobe Arabic" panose="02040503050201020203" pitchFamily="18" charset="-78"/>
                <a:ea typeface="+mn-ea"/>
                <a:cs typeface="Adobe Arabic" panose="02040503050201020203" pitchFamily="18" charset="-78"/>
              </a:rPr>
              <a:t> الْفَهْمُ القِرائيُّ</a:t>
            </a:r>
            <a:endParaRPr lang="en-G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lnSpc>
                <a:spcPct val="107000"/>
              </a:lnSpc>
              <a:spcAft>
                <a:spcPts val="867"/>
              </a:spcAft>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lnSpc>
                <a:spcPct val="107000"/>
              </a:lnSpc>
              <a:spcAft>
                <a:spcPts val="867"/>
              </a:spcAft>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rtl="1" eaLnBrk="1" latinLnBrk="0" hangingPunct="1">
              <a:lnSpc>
                <a:spcPct val="107000"/>
              </a:lnSpc>
              <a:spcAft>
                <a:spcPts val="867"/>
              </a:spcAft>
            </a:pPr>
            <a:r>
              <a:rPr lang="ar-LB" sz="1200" b="0" kern="1200" dirty="0">
                <a:solidFill>
                  <a:schemeClr val="tx1"/>
                </a:solidFill>
                <a:latin typeface="Adobe Arabic" panose="02040503050201020203" pitchFamily="18" charset="-78"/>
                <a:ea typeface="+mn-ea"/>
                <a:cs typeface="Adobe Arabic" panose="02040503050201020203" pitchFamily="18" charset="-78"/>
              </a:rPr>
              <a:t>الأهداف :</a:t>
            </a:r>
          </a:p>
          <a:p>
            <a:pPr algn="r" rtl="1" eaLnBrk="1" latinLnBrk="0" hangingPunct="1">
              <a:lnSpc>
                <a:spcPct val="107000"/>
              </a:lnSpc>
              <a:spcAft>
                <a:spcPts val="867"/>
              </a:spcAft>
            </a:pPr>
            <a:r>
              <a:rPr lang="ar-LB" sz="1200" b="0" kern="1200" dirty="0">
                <a:solidFill>
                  <a:schemeClr val="tx1"/>
                </a:solidFill>
                <a:latin typeface="Adobe Arabic" panose="02040503050201020203" pitchFamily="18" charset="-78"/>
                <a:ea typeface="+mn-ea"/>
                <a:cs typeface="Adobe Arabic" panose="02040503050201020203" pitchFamily="18" charset="-78"/>
              </a:rPr>
              <a:t>ي</a:t>
            </a:r>
            <a:r>
              <a:rPr lang="ar-SA" sz="1200" b="0" kern="1200" dirty="0">
                <a:solidFill>
                  <a:schemeClr val="tx1"/>
                </a:solidFill>
                <a:latin typeface="Adobe Arabic" panose="02040503050201020203" pitchFamily="18" charset="-78"/>
                <a:ea typeface="+mn-ea"/>
                <a:cs typeface="Adobe Arabic" panose="02040503050201020203" pitchFamily="18" charset="-78"/>
              </a:rPr>
              <a:t>فهم</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 الن</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ص</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 فهمًا مجملًا ثم</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 مفص</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لًا.</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lnSpc>
                <a:spcPct val="107000"/>
              </a:lnSpc>
              <a:spcAft>
                <a:spcPts val="867"/>
              </a:spcAft>
            </a:pPr>
            <a:r>
              <a:rPr lang="ar-LB" sz="1200" b="0" kern="1200" dirty="0">
                <a:solidFill>
                  <a:schemeClr val="tx1"/>
                </a:solidFill>
                <a:latin typeface="Adobe Arabic" panose="02040503050201020203" pitchFamily="18" charset="-78"/>
                <a:ea typeface="+mn-ea"/>
                <a:cs typeface="Adobe Arabic" panose="02040503050201020203" pitchFamily="18" charset="-78"/>
              </a:rPr>
              <a:t>يتوقّع مضمون القصّة من </a:t>
            </a:r>
            <a:r>
              <a:rPr lang="ar-SA" sz="1200" b="0" kern="1200" dirty="0">
                <a:solidFill>
                  <a:schemeClr val="tx1"/>
                </a:solidFill>
                <a:latin typeface="Adobe Arabic" panose="02040503050201020203" pitchFamily="18" charset="-78"/>
                <a:ea typeface="+mn-ea"/>
                <a:cs typeface="Adobe Arabic" panose="02040503050201020203" pitchFamily="18" charset="-78"/>
              </a:rPr>
              <a:t>العنوان والغلاف</a:t>
            </a:r>
            <a:r>
              <a:rPr lang="ar-LB" sz="1200" b="0" kern="1200" dirty="0">
                <a:solidFill>
                  <a:schemeClr val="tx1"/>
                </a:solidFill>
                <a:latin typeface="Adobe Arabic" panose="02040503050201020203" pitchFamily="18" charset="-78"/>
                <a:ea typeface="+mn-ea"/>
                <a:cs typeface="Adobe Arabic" panose="02040503050201020203" pitchFamily="18" charset="-78"/>
              </a:rPr>
              <a:t> مستخدمًا استراتيجيّة التوقُّع.</a:t>
            </a:r>
          </a:p>
          <a:p>
            <a:pPr algn="r" rtl="1" eaLnBrk="1" latinLnBrk="0" hangingPunct="1">
              <a:lnSpc>
                <a:spcPct val="107000"/>
              </a:lnSpc>
              <a:spcAft>
                <a:spcPts val="867"/>
              </a:spcAft>
            </a:pPr>
            <a:r>
              <a:rPr lang="ar-LB" sz="1200" b="0" kern="1200" dirty="0">
                <a:solidFill>
                  <a:schemeClr val="tx1"/>
                </a:solidFill>
                <a:latin typeface="Adobe Arabic" panose="02040503050201020203" pitchFamily="18" charset="-78"/>
                <a:ea typeface="+mn-ea"/>
                <a:cs typeface="Adobe Arabic" panose="02040503050201020203" pitchFamily="18" charset="-78"/>
              </a:rPr>
              <a:t>يتوقّع أحداث النصّ من السِّياق.</a:t>
            </a: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خطوات درس الفهم القرائي:</a:t>
            </a:r>
          </a:p>
          <a:p>
            <a:pPr marL="247620" indent="-247620" algn="r" defTabSz="990478" rtl="1" eaLnBrk="1" latinLnBrk="0" hangingPunct="1">
              <a:buFontTx/>
              <a:buAutoNum type="arabicPeriod"/>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 قبل القراءة:</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قراءة صورة الدرس وتوقُّع مضمونه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2. في أثناء القراءة: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قراءة نموذجيّة من قِبَل المعلِّم/ة للدرس كاملًا ومن ثمّ قراءة مقطعيّة يتخلّلها طرح أسئلة لتوضيح المفردات والمعاني ومضمون الدرس وحثّ المتعلِّمين على التوقُّع من خلال الأحداث وإبداء رأي في الشخصيّات وتحليل الأحداث أو المضمون.</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3. بعد القراءة:</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 يقرأ المتعلِّمون النصّ قراءة صامتة ومن ثمّ يُجيبون عن الأسئلة.</a:t>
            </a:r>
          </a:p>
          <a:p>
            <a:pPr algn="r" rtl="1" eaLnBrk="1" latinLnBrk="0" hangingPunct="1">
              <a:lnSpc>
                <a:spcPct val="150000"/>
              </a:lnSpc>
            </a:pPr>
            <a:r>
              <a:rPr lang="ar-LB" sz="1200" b="0" kern="1200" dirty="0">
                <a:solidFill>
                  <a:schemeClr val="tx1"/>
                </a:solidFill>
                <a:latin typeface="Adobe Arabic" panose="02040503050201020203" pitchFamily="18" charset="-78"/>
                <a:ea typeface="+mn-ea"/>
                <a:cs typeface="Adobe Arabic" panose="02040503050201020203" pitchFamily="18" charset="-78"/>
              </a:rPr>
              <a:t>أمّا بالنسبة للمتعلمين الذين لا يستطيعون القراءة باستقلالية فيمكنهم الاستماع إلى النّصّ المسجّل قبل الإجابة عن الأسئلة، أو أن تقدّموا لهم الدّعم الموجّه في مجموعة صغيرة لمساعدتهم على التّهجئة والقراءة.</a:t>
            </a:r>
          </a:p>
          <a:p>
            <a:pPr algn="r" rtl="1" eaLnBrk="1" latinLnBrk="0" hangingPunct="1">
              <a:lnSpc>
                <a:spcPct val="150000"/>
              </a:lnSpc>
            </a:pPr>
            <a:r>
              <a:rPr lang="ar-LB" sz="1200" b="0" kern="1200" dirty="0">
                <a:solidFill>
                  <a:schemeClr val="tx1"/>
                </a:solidFill>
                <a:latin typeface="Adobe Arabic" panose="02040503050201020203" pitchFamily="18" charset="-78"/>
                <a:ea typeface="+mn-ea"/>
                <a:cs typeface="Adobe Arabic" panose="02040503050201020203" pitchFamily="18" charset="-78"/>
              </a:rPr>
              <a:t>- يقرأ المتعلّمون النّصّ قراءة نموذجيّة (أدائيّة) ويتلقون التّغذيّة الراجعة.</a:t>
            </a:r>
          </a:p>
          <a:p>
            <a:pPr algn="r" rtl="1">
              <a:lnSpc>
                <a:spcPct val="150000"/>
              </a:lnSpc>
            </a:pPr>
            <a:r>
              <a:rPr lang="ar-LB" sz="1200" dirty="0">
                <a:cs typeface="Adobe Arabic" panose="02040503050201020203" pitchFamily="18" charset="-78"/>
              </a:rPr>
              <a:t> </a:t>
            </a:r>
          </a:p>
          <a:p>
            <a:pPr algn="r" rtl="1">
              <a:lnSpc>
                <a:spcPct val="107000"/>
              </a:lnSpc>
              <a:spcAft>
                <a:spcPts val="867"/>
              </a:spcAft>
            </a:pPr>
            <a:endParaRPr lang="en-US" sz="1200" dirty="0"/>
          </a:p>
        </p:txBody>
      </p:sp>
    </p:spTree>
    <p:extLst>
      <p:ext uri="{BB962C8B-B14F-4D97-AF65-F5344CB8AC3E}">
        <p14:creationId xmlns:p14="http://schemas.microsoft.com/office/powerpoint/2010/main" val="1624341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38527955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رَمَتْ لين الْكُرَةَ بَعيدًا وَقالَتْ لِظِلِّها: "أَسْرِعْ، اِلْتَقِطْها قَبْلَ أَنْ تَتَدَحْرَجَ</a:t>
            </a:r>
            <a:r>
              <a:rPr lang="en-US" sz="1200" b="0" kern="1200" dirty="0">
                <a:solidFill>
                  <a:schemeClr val="tx1"/>
                </a:solidFill>
                <a:latin typeface="Adobe Arabic" panose="02040503050201020203" pitchFamily="18" charset="-78"/>
                <a:ea typeface="+mn-ea"/>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الْكُرَةُ في الْوادي الْعَميقِ".</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 مَعْنى تَتَدَحْرَجُ؟</a:t>
            </a:r>
          </a:p>
          <a:p>
            <a:pPr algn="r" rtl="1"/>
            <a:endParaRPr lang="en-US" sz="1200" dirty="0"/>
          </a:p>
        </p:txBody>
      </p:sp>
    </p:spTree>
    <p:extLst>
      <p:ext uri="{BB962C8B-B14F-4D97-AF65-F5344CB8AC3E}">
        <p14:creationId xmlns:p14="http://schemas.microsoft.com/office/powerpoint/2010/main" val="3051416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sz="1200" b="0" kern="1200" dirty="0">
                <a:solidFill>
                  <a:schemeClr val="tx1"/>
                </a:solidFill>
                <a:latin typeface="Adobe Arabic" panose="02040503050201020203" pitchFamily="18" charset="-78"/>
                <a:ea typeface="+mn-ea"/>
                <a:cs typeface="Adobe Arabic" panose="02040503050201020203" pitchFamily="18" charset="-78"/>
              </a:rPr>
              <a:t>أُشيرُ إلى الصّورَةِ الَّتي تَدُلُّ عَلى أَنَّ الْكُرَةَ تَتَدَحْرَجُ:</a:t>
            </a:r>
          </a:p>
          <a:p>
            <a:pPr defTabSz="990478" rtl="1">
              <a:defRPr/>
            </a:pPr>
            <a:endParaRPr lang="en-US" b="1" dirty="0"/>
          </a:p>
        </p:txBody>
      </p:sp>
    </p:spTree>
    <p:extLst>
      <p:ext uri="{BB962C8B-B14F-4D97-AF65-F5344CB8AC3E}">
        <p14:creationId xmlns:p14="http://schemas.microsoft.com/office/powerpoint/2010/main" val="3600855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indent="-356572" algn="r" rtl="1"/>
            <a:r>
              <a:rPr lang="ar-LB" sz="1200" b="0" kern="1200" dirty="0">
                <a:solidFill>
                  <a:schemeClr val="tx1"/>
                </a:solidFill>
                <a:latin typeface="Adobe Arabic" panose="02040503050201020203" pitchFamily="18" charset="-78"/>
                <a:ea typeface="+mn-ea"/>
                <a:cs typeface="Adobe Arabic" panose="02040503050201020203" pitchFamily="18" charset="-78"/>
              </a:rPr>
              <a:t>وَكانَتِ الْمُفاجَأَةُ! "الْكُرَةُ تَعودُ إِلَيْها مِنْ جَديدٍ". هَلْ هذا مَعْقولٌ؟!</a:t>
            </a:r>
          </a:p>
          <a:p>
            <a:pPr indent="-356572" algn="r" rtl="1"/>
            <a:r>
              <a:rPr lang="ar-LB" sz="1200" b="0" kern="1200" dirty="0">
                <a:solidFill>
                  <a:schemeClr val="tx1"/>
                </a:solidFill>
                <a:latin typeface="Adobe Arabic" panose="02040503050201020203" pitchFamily="18" charset="-78"/>
                <a:ea typeface="+mn-ea"/>
                <a:cs typeface="Adobe Arabic" panose="02040503050201020203" pitchFamily="18" charset="-78"/>
              </a:rPr>
              <a:t>اِلْتَقَطَتِ الْكُرَةَ ثُمَّ رَمَتْها بِقُوَّةٍ.</a:t>
            </a:r>
          </a:p>
          <a:p>
            <a:pPr indent="-356572" algn="r" rtl="1"/>
            <a:r>
              <a:rPr lang="ar-LB" sz="1200" b="0" kern="1200" dirty="0">
                <a:solidFill>
                  <a:schemeClr val="tx1"/>
                </a:solidFill>
                <a:latin typeface="Adobe Arabic" panose="02040503050201020203" pitchFamily="18" charset="-78"/>
                <a:ea typeface="+mn-ea"/>
                <a:cs typeface="Adobe Arabic" panose="02040503050201020203" pitchFamily="18" charset="-78"/>
              </a:rPr>
              <a:t>ها هِيَ الْكُرَةُ تَعودُ إِلَيْها مَرَّةً ثانِيَةً.	.</a:t>
            </a:r>
          </a:p>
          <a:p>
            <a:pPr indent="-356572" algn="r" rtl="1"/>
            <a:r>
              <a:rPr lang="ar-LB" sz="1200" b="0" kern="1200" dirty="0">
                <a:solidFill>
                  <a:schemeClr val="tx1"/>
                </a:solidFill>
                <a:latin typeface="Adobe Arabic" panose="02040503050201020203" pitchFamily="18" charset="-78"/>
                <a:ea typeface="+mn-ea"/>
                <a:cs typeface="Adobe Arabic" panose="02040503050201020203" pitchFamily="18" charset="-78"/>
              </a:rPr>
              <a:t>بِرَأْيِكُمْ لِماذا تَعودُ الْكُرَةُ إِلى لين كُلَّما رَمَتْها؟ فَكِّروا قَليلًا.</a:t>
            </a:r>
          </a:p>
          <a:p>
            <a:pPr indent="-356572" algn="r" rtl="1"/>
            <a:r>
              <a:rPr lang="ar-LB" sz="1200" b="0" kern="1200" dirty="0">
                <a:solidFill>
                  <a:schemeClr val="tx1"/>
                </a:solidFill>
                <a:latin typeface="Adobe Arabic" panose="02040503050201020203" pitchFamily="18" charset="-78"/>
                <a:ea typeface="+mn-ea"/>
                <a:cs typeface="Adobe Arabic" panose="02040503050201020203" pitchFamily="18" charset="-78"/>
              </a:rPr>
              <a:t>هل تتدحرج الكرة ذهابًا وإيابًا؟ هل اصطدمتِ الكرة بشيءٍ ما فعادت؟ </a:t>
            </a:r>
          </a:p>
          <a:p>
            <a:pPr indent="-356572" algn="r" rtl="1"/>
            <a:r>
              <a:rPr lang="ar-LB" sz="1200" b="0" kern="1200" dirty="0">
                <a:solidFill>
                  <a:schemeClr val="tx1"/>
                </a:solidFill>
                <a:latin typeface="Adobe Arabic" panose="02040503050201020203" pitchFamily="18" charset="-78"/>
                <a:ea typeface="+mn-ea"/>
                <a:cs typeface="Adobe Arabic" panose="02040503050201020203" pitchFamily="18" charset="-78"/>
              </a:rPr>
              <a:t>	</a:t>
            </a:r>
          </a:p>
          <a:p>
            <a:pPr indent="-356572" algn="r" rtl="1"/>
            <a:r>
              <a:rPr lang="ar-LB" sz="1200" b="0" kern="1200" dirty="0">
                <a:solidFill>
                  <a:schemeClr val="tx1"/>
                </a:solidFill>
                <a:latin typeface="Adobe Arabic" panose="02040503050201020203" pitchFamily="18" charset="-78"/>
                <a:ea typeface="+mn-ea"/>
                <a:cs typeface="Adobe Arabic" panose="02040503050201020203" pitchFamily="18" charset="-78"/>
              </a:rPr>
              <a:t>بُهِتَتْ لين، وَتَسَمَّرَتْ في مَكانِها.</a:t>
            </a:r>
          </a:p>
          <a:p>
            <a:pPr indent="-356572" algn="r" rtl="1"/>
            <a:r>
              <a:rPr lang="ar-LB" sz="1200" b="0" kern="1200" dirty="0">
                <a:solidFill>
                  <a:schemeClr val="tx1"/>
                </a:solidFill>
                <a:latin typeface="Adobe Arabic" panose="02040503050201020203" pitchFamily="18" charset="-78"/>
                <a:ea typeface="+mn-ea"/>
                <a:cs typeface="Adobe Arabic" panose="02040503050201020203" pitchFamily="18" charset="-78"/>
              </a:rPr>
              <a:t>ما مَعْنى تَسَمَّرَتْ في مَكانِها؟ أَجيبوا عَنِ السُّؤالِ.</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للمعلِّم/ـة:</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في حصّة التعليم المتزامن أو الحضوريّ إن كانَ هنالك توقُّع صَحيح من توقعاتِ التلامذة المكتوبةِ على اللّوحِ، أشيروا اليه في أثناء قراءة هذه الشريحة،  وقولوا: " أحسنتم! هذا التوقّعُ صحيحٌ." ثم اسألوا: "ما الدليل على ذلك؟ ما العبارة الواردة في النص التي تؤكد صحة التوقع؟"</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dirty="0"/>
          </a:p>
          <a:p>
            <a:pPr algn="r" rtl="1"/>
            <a:r>
              <a:rPr lang="ar-LB" sz="1200" dirty="0">
                <a:cs typeface="Adobe Arabic" panose="02040503050201020203" pitchFamily="18" charset="-78"/>
              </a:rPr>
              <a:t>  </a:t>
            </a:r>
            <a:endParaRPr lang="en-US" sz="1200" dirty="0"/>
          </a:p>
        </p:txBody>
      </p:sp>
    </p:spTree>
    <p:extLst>
      <p:ext uri="{BB962C8B-B14F-4D97-AF65-F5344CB8AC3E}">
        <p14:creationId xmlns:p14="http://schemas.microsoft.com/office/powerpoint/2010/main" val="447490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Tree>
    <p:extLst>
      <p:ext uri="{BB962C8B-B14F-4D97-AF65-F5344CB8AC3E}">
        <p14:creationId xmlns:p14="http://schemas.microsoft.com/office/powerpoint/2010/main" val="1560259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فَجْأَةً أَطَلَّ عَلَيْها صَبِيٌّ يَتَسَلَّقُ زاوِيَةَ الْجَلِّ: "أَيْنَ طابَتُكِ؟ إنَي أَنْتَظِرُها".</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هل عرفتم كيف عادت الكرة إلى لين؟ ... وقت انتظار... نعم، إته فادي، هو الذي دحرج الكرة صوب لين. كيف عرفنا؟ ....وقت انتظار... لأنه يقول: "أين طابتك؟ إني أنتظرها."</a:t>
            </a:r>
          </a:p>
          <a:p>
            <a:pPr algn="r" rtl="1"/>
            <a:br>
              <a:rPr lang="ar-LB" sz="1200" b="0" kern="1200" dirty="0">
                <a:solidFill>
                  <a:schemeClr val="tx1"/>
                </a:solidFill>
                <a:latin typeface="Adobe Arabic" panose="02040503050201020203" pitchFamily="18" charset="-78"/>
                <a:ea typeface="+mn-ea"/>
                <a:cs typeface="Adobe Arabic" panose="02040503050201020203" pitchFamily="18" charset="-78"/>
              </a:rPr>
            </a:br>
            <a:r>
              <a:rPr lang="ar-LB" sz="1200" b="0" kern="1200" dirty="0">
                <a:solidFill>
                  <a:schemeClr val="tx1"/>
                </a:solidFill>
                <a:latin typeface="Adobe Arabic" panose="02040503050201020203" pitchFamily="18" charset="-78"/>
                <a:ea typeface="+mn-ea"/>
                <a:cs typeface="Adobe Arabic" panose="02040503050201020203" pitchFamily="18" charset="-78"/>
              </a:rPr>
              <a:t>- "مَنْ أَنْتَ؟".</a:t>
            </a:r>
            <a:br>
              <a:rPr lang="ar-LB" sz="1200" b="0" kern="1200" dirty="0">
                <a:solidFill>
                  <a:schemeClr val="tx1"/>
                </a:solidFill>
                <a:latin typeface="Adobe Arabic" panose="02040503050201020203" pitchFamily="18" charset="-78"/>
                <a:ea typeface="+mn-ea"/>
                <a:cs typeface="Adobe Arabic" panose="02040503050201020203" pitchFamily="18" charset="-78"/>
              </a:rPr>
            </a:br>
            <a:r>
              <a:rPr lang="ar-LB" sz="1200" b="0" kern="1200" dirty="0">
                <a:solidFill>
                  <a:schemeClr val="tx1"/>
                </a:solidFill>
                <a:latin typeface="Adobe Arabic" panose="02040503050201020203" pitchFamily="18" charset="-78"/>
                <a:ea typeface="+mn-ea"/>
                <a:cs typeface="Adobe Arabic" panose="02040503050201020203" pitchFamily="18" charset="-78"/>
              </a:rPr>
              <a:t>- "أَنا فادي، أَعيشُ في هذِهِ الْقَرْيَةِ. وَمَنْ أَنْتِ؟". </a:t>
            </a:r>
            <a:br>
              <a:rPr lang="ar-LB" sz="1200" b="0" kern="1200" dirty="0">
                <a:solidFill>
                  <a:schemeClr val="tx1"/>
                </a:solidFill>
                <a:latin typeface="Adobe Arabic" panose="02040503050201020203" pitchFamily="18" charset="-78"/>
                <a:ea typeface="+mn-ea"/>
                <a:cs typeface="Adobe Arabic" panose="02040503050201020203" pitchFamily="18" charset="-78"/>
              </a:rPr>
            </a:br>
            <a:r>
              <a:rPr lang="ar-LB" sz="1200" b="0" kern="1200" dirty="0">
                <a:solidFill>
                  <a:schemeClr val="tx1"/>
                </a:solidFill>
                <a:latin typeface="Adobe Arabic" panose="02040503050201020203" pitchFamily="18" charset="-78"/>
                <a:ea typeface="+mn-ea"/>
                <a:cs typeface="Adobe Arabic" panose="02040503050201020203" pitchFamily="18" charset="-78"/>
              </a:rPr>
              <a:t>- "أنا لين، مِنْ بَيْروتَ. جِئْتُ مَعَ أَهْلي لِنُمْضِيَ الصَّيْفَ هُنا".</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إذًا أَيْنَ تَعيشُ لين عادَةً؟ أجيبوا عَنِ السُّؤالِ.</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28761926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Tree>
    <p:extLst>
      <p:ext uri="{BB962C8B-B14F-4D97-AF65-F5344CB8AC3E}">
        <p14:creationId xmlns:p14="http://schemas.microsoft.com/office/powerpoint/2010/main" val="12469799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Tree>
    <p:extLst>
      <p:ext uri="{BB962C8B-B14F-4D97-AF65-F5344CB8AC3E}">
        <p14:creationId xmlns:p14="http://schemas.microsoft.com/office/powerpoint/2010/main" val="12512641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قِراءَةُ الشَّريحَةِ كَما هِيَ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للمعلِّم/ـة:</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في حصّة التعليم المتزامن أو الحضوريّ إن كانَ هنالك توقُّع صَحيح من توقعاتِ التلامذة المكتوبةِ على اللّوحِ، أشيروا الى التّوقّع في أثناء قراءة هذه الشريحة،  وقولوا: " أحسنتم! هذا التوقّعُ صحيحٌ." ثم اسألوا: "ما الدليل على ذلك؟ ما العبارة الواردة في النص التي تؤكّد صحّة التوقّع؟"</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dirty="0"/>
          </a:p>
        </p:txBody>
      </p:sp>
    </p:spTree>
    <p:extLst>
      <p:ext uri="{BB962C8B-B14F-4D97-AF65-F5344CB8AC3E}">
        <p14:creationId xmlns:p14="http://schemas.microsoft.com/office/powerpoint/2010/main" val="42052224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Tree>
    <p:extLst>
      <p:ext uri="{BB962C8B-B14F-4D97-AF65-F5344CB8AC3E}">
        <p14:creationId xmlns:p14="http://schemas.microsoft.com/office/powerpoint/2010/main" val="1802880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 ص:</a:t>
            </a:r>
            <a:r>
              <a:rPr lang="en-US" sz="1200" b="0" kern="1200" dirty="0">
                <a:solidFill>
                  <a:schemeClr val="tx1"/>
                </a:solidFill>
                <a:latin typeface="Adobe Arabic" panose="02040503050201020203" pitchFamily="18" charset="-78"/>
                <a:ea typeface="+mn-ea"/>
                <a:cs typeface="Adobe Arabic" panose="02040503050201020203" pitchFamily="18" charset="-78"/>
              </a:rPr>
              <a:t>.</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طابَ يَوْمُكُمْ يا أَعِزّائي!</a:t>
            </a:r>
            <a:r>
              <a:rPr lang="en-US" sz="1200" b="0" kern="1200" dirty="0">
                <a:solidFill>
                  <a:schemeClr val="tx1"/>
                </a:solidFill>
                <a:latin typeface="Adobe Arabic" panose="02040503050201020203" pitchFamily="18" charset="-78"/>
                <a:ea typeface="+mn-ea"/>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وَأَهْلًا بِكُمْ في صفِّ الفهم القرائي.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b="0" dirty="0"/>
          </a:p>
        </p:txBody>
      </p:sp>
    </p:spTree>
    <p:extLst>
      <p:ext uri="{BB962C8B-B14F-4D97-AF65-F5344CB8AC3E}">
        <p14:creationId xmlns:p14="http://schemas.microsoft.com/office/powerpoint/2010/main" val="41769039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buClr>
                <a:schemeClr val="accent5">
                  <a:lumMod val="75000"/>
                </a:schemeClr>
              </a:buClr>
              <a:buSzPct val="90000"/>
            </a:pPr>
            <a:r>
              <a:rPr lang="ar-LB" sz="1200" b="0" kern="1200" dirty="0">
                <a:solidFill>
                  <a:schemeClr val="tx1"/>
                </a:solidFill>
                <a:latin typeface="Adobe Arabic" panose="02040503050201020203" pitchFamily="18" charset="-78"/>
                <a:ea typeface="+mn-ea"/>
                <a:cs typeface="Adobe Arabic" panose="02040503050201020203" pitchFamily="18" charset="-78"/>
              </a:rPr>
              <a:t>كيف أَصْبَحَتْ لينُ مِثْلَ أَهْلِ الْقَرْيَةِ؟ </a:t>
            </a:r>
          </a:p>
          <a:p>
            <a:pPr algn="r" rtl="1">
              <a:buClr>
                <a:schemeClr val="accent5">
                  <a:lumMod val="75000"/>
                </a:schemeClr>
              </a:buClr>
              <a:buSzPct val="90000"/>
            </a:pPr>
            <a:r>
              <a:rPr lang="ar-LB" sz="1200" b="0" kern="1200" dirty="0">
                <a:solidFill>
                  <a:schemeClr val="tx1"/>
                </a:solidFill>
                <a:latin typeface="Adobe Arabic" panose="02040503050201020203" pitchFamily="18" charset="-78"/>
                <a:ea typeface="+mn-ea"/>
                <a:cs typeface="Adobe Arabic" panose="02040503050201020203" pitchFamily="18" charset="-78"/>
              </a:rPr>
              <a:t>أَرْبُطُ الْعِباراتِ لِأَحْصَلَ عَلى إِجاباتٍ صَحيحَةٍ</a:t>
            </a:r>
          </a:p>
          <a:p>
            <a:pPr algn="r" rtl="1" eaLnBrk="1" fontAlgn="auto" latinLnBrk="0" hangingPunct="1"/>
            <a:r>
              <a:rPr lang="en-US" sz="1200" b="0" kern="1200" dirty="0">
                <a:solidFill>
                  <a:schemeClr val="tx1"/>
                </a:solidFill>
                <a:latin typeface="Adobe Arabic" panose="02040503050201020203" pitchFamily="18" charset="-78"/>
                <a:ea typeface="+mn-ea"/>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تَقْطُفُ</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fontAlgn="auto"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تَتَسَلَّقُ</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fontAlgn="t"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تَشْرَبُ</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buClr>
                <a:schemeClr val="accent5">
                  <a:lumMod val="75000"/>
                </a:schemeClr>
              </a:buClr>
              <a:buSzPct val="90000"/>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fontAlgn="t"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 الْجِلالَ</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fontAlgn="auto"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الْخُضْراواتِ وَالْفاكِهَةَ</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fontAlgn="auto"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الْحَليبَ الطّازَجَ</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endParaRPr lang="en-US" sz="1200" dirty="0"/>
          </a:p>
        </p:txBody>
      </p:sp>
    </p:spTree>
    <p:extLst>
      <p:ext uri="{BB962C8B-B14F-4D97-AF65-F5344CB8AC3E}">
        <p14:creationId xmlns:p14="http://schemas.microsoft.com/office/powerpoint/2010/main" val="28615296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قِراءَةُ الشَّريحَةِ كَما هِيَ.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lnSpc>
                <a:spcPct val="150000"/>
              </a:lnSpc>
            </a:pPr>
            <a:r>
              <a:rPr lang="ar-LB" sz="1200" b="0" kern="1200" dirty="0">
                <a:solidFill>
                  <a:schemeClr val="tx1"/>
                </a:solidFill>
                <a:latin typeface="Adobe Arabic" panose="02040503050201020203" pitchFamily="18" charset="-78"/>
                <a:ea typeface="+mn-ea"/>
                <a:cs typeface="Adobe Arabic" panose="02040503050201020203" pitchFamily="18" charset="-78"/>
              </a:rPr>
              <a:t>وَالْآنَ أَعِزّائي، سَأَطْرَحُ عَلَيْكُمْ بَعْضَ الْأَسْئِلَةِ عَنِ الْقِصَّةِ. وَلكِنْ قَبْلَ أَنَ تُجيبوا اِقْرَأوا الْقِصَّةَ قِراءَةً صامِتَةً.</a:t>
            </a:r>
          </a:p>
          <a:p>
            <a:pPr algn="r" rtl="1">
              <a:lnSpc>
                <a:spcPct val="150000"/>
              </a:lnSpc>
            </a:pP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lnSpc>
                <a:spcPct val="150000"/>
              </a:lnSpc>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 </a:t>
            </a:r>
          </a:p>
          <a:p>
            <a:pPr algn="r" rtl="1">
              <a:lnSpc>
                <a:spcPct val="150000"/>
              </a:lnSpc>
            </a:pPr>
            <a:r>
              <a:rPr lang="ar-LB" sz="1200" b="0" kern="1200" dirty="0">
                <a:solidFill>
                  <a:schemeClr val="tx1"/>
                </a:solidFill>
                <a:latin typeface="Adobe Arabic" panose="02040503050201020203" pitchFamily="18" charset="-78"/>
                <a:ea typeface="+mn-ea"/>
                <a:cs typeface="Adobe Arabic" panose="02040503050201020203" pitchFamily="18" charset="-78"/>
              </a:rPr>
              <a:t>بالنسبة للمتعلمين الذين لا يستطيعون القراءة باستقلالية يمكنهم الاستماع إلى النّصّ المسجّل قبل الإجابة عن الأسئلة أو يمكنكم أن تقدّموا لهم الدّعم الموجّه في مجموعة صغيرة لمساعدتهم على التّهجئة والقراءة.</a:t>
            </a:r>
          </a:p>
          <a:p>
            <a:pPr algn="r" rtl="1">
              <a:lnSpc>
                <a:spcPct val="150000"/>
              </a:lnSpc>
            </a:pPr>
            <a:r>
              <a:rPr lang="ar-LB" sz="1200" b="0" kern="1200" dirty="0">
                <a:solidFill>
                  <a:schemeClr val="tx1"/>
                </a:solidFill>
                <a:latin typeface="Adobe Arabic" panose="02040503050201020203" pitchFamily="18" charset="-78"/>
                <a:ea typeface="+mn-ea"/>
                <a:cs typeface="Adobe Arabic" panose="02040503050201020203" pitchFamily="18" charset="-78"/>
              </a:rPr>
              <a:t>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1" dirty="0">
              <a:cs typeface="Adobe Arabic" panose="02040503050201020203" pitchFamily="18" charset="-78"/>
            </a:endParaRPr>
          </a:p>
        </p:txBody>
      </p:sp>
    </p:spTree>
    <p:extLst>
      <p:ext uri="{BB962C8B-B14F-4D97-AF65-F5344CB8AC3E}">
        <p14:creationId xmlns:p14="http://schemas.microsoft.com/office/powerpoint/2010/main" val="39917049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ستقرأون النص الآن قراءة صامتة بهدف الإجابة عن بعض الأسئلة. أريدكم أن تفكروا بالزمان، والمكان الذي تحدث فيه القصّة: مَتى خَرَجَتْ لين مِنْ بَيْتِها؟ وإلى أين خرجت لين؟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وقت انتظار للقراءة الصامتة. </a:t>
            </a:r>
          </a:p>
        </p:txBody>
      </p:sp>
    </p:spTree>
    <p:extLst>
      <p:ext uri="{BB962C8B-B14F-4D97-AF65-F5344CB8AC3E}">
        <p14:creationId xmlns:p14="http://schemas.microsoft.com/office/powerpoint/2010/main" val="2779908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أريدكم الآن أن تفكروا بأسئلة لين التي ابتدأ بها هذا النص. ترى إلى من توجه لين هذه الأسئلة؟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وقت انتظار للقراءة الصامتة. </a:t>
            </a:r>
          </a:p>
        </p:txBody>
      </p:sp>
    </p:spTree>
    <p:extLst>
      <p:ext uri="{BB962C8B-B14F-4D97-AF65-F5344CB8AC3E}">
        <p14:creationId xmlns:p14="http://schemas.microsoft.com/office/powerpoint/2010/main" val="28798606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endParaRPr lang="en-US" dirty="0"/>
          </a:p>
        </p:txBody>
      </p:sp>
    </p:spTree>
    <p:extLst>
      <p:ext uri="{BB962C8B-B14F-4D97-AF65-F5344CB8AC3E}">
        <p14:creationId xmlns:p14="http://schemas.microsoft.com/office/powerpoint/2010/main" val="34490407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Tree>
    <p:extLst>
      <p:ext uri="{BB962C8B-B14F-4D97-AF65-F5344CB8AC3E}">
        <p14:creationId xmlns:p14="http://schemas.microsoft.com/office/powerpoint/2010/main" val="11363454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Tree>
    <p:extLst>
      <p:ext uri="{BB962C8B-B14F-4D97-AF65-F5344CB8AC3E}">
        <p14:creationId xmlns:p14="http://schemas.microsoft.com/office/powerpoint/2010/main" val="37523836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Tree>
    <p:extLst>
      <p:ext uri="{BB962C8B-B14F-4D97-AF65-F5344CB8AC3E}">
        <p14:creationId xmlns:p14="http://schemas.microsoft.com/office/powerpoint/2010/main" val="1201208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ar-LB" b="1" dirty="0">
              <a:cs typeface="Adobe Arabic" panose="02040503050201020203" pitchFamily="18" charset="-78"/>
            </a:endParaRPr>
          </a:p>
        </p:txBody>
      </p:sp>
    </p:spTree>
    <p:extLst>
      <p:ext uri="{BB962C8B-B14F-4D97-AF65-F5344CB8AC3E}">
        <p14:creationId xmlns:p14="http://schemas.microsoft.com/office/powerpoint/2010/main" val="1898675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Tree>
    <p:extLst>
      <p:ext uri="{BB962C8B-B14F-4D97-AF65-F5344CB8AC3E}">
        <p14:creationId xmlns:p14="http://schemas.microsoft.com/office/powerpoint/2010/main" val="1343193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 ص1:</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lnSpc>
                <a:spcPct val="106000"/>
              </a:lnSpc>
              <a:spcAft>
                <a:spcPts val="867"/>
              </a:spcAft>
              <a:buClr>
                <a:srgbClr val="000000"/>
              </a:buClr>
              <a:buFont typeface="Arial" panose="020B0604020202020204" pitchFamily="34" charset="0"/>
              <a:buChar char="-"/>
            </a:pPr>
            <a:r>
              <a:rPr lang="ar-SA" sz="1200" b="0" kern="1200" dirty="0">
                <a:solidFill>
                  <a:schemeClr val="tx1"/>
                </a:solidFill>
                <a:latin typeface="Adobe Arabic" panose="02040503050201020203" pitchFamily="18" charset="-78"/>
                <a:ea typeface="+mn-ea"/>
                <a:cs typeface="Adobe Arabic" panose="02040503050201020203" pitchFamily="18" charset="-78"/>
              </a:rPr>
              <a:t>قبل أن نبدأ درسنا اليوم، سأطلبُ منكم أن تقفوا لتنفيذ هذا النّشاط الّذي سيساعدكم على التّركيز والانتباه</a:t>
            </a:r>
            <a:r>
              <a:rPr lang="ar-LB" sz="1200" b="0" kern="1200" dirty="0">
                <a:solidFill>
                  <a:schemeClr val="tx1"/>
                </a:solidFill>
                <a:latin typeface="Adobe Arabic" panose="02040503050201020203" pitchFamily="18" charset="-78"/>
                <a:ea typeface="+mn-ea"/>
                <a:cs typeface="Adobe Arabic" panose="02040503050201020203" pitchFamily="18" charset="-78"/>
              </a:rPr>
              <a:t>.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lnSpc>
                <a:spcPct val="106000"/>
              </a:lnSpc>
              <a:spcAft>
                <a:spcPts val="867"/>
              </a:spcAft>
              <a:buClr>
                <a:srgbClr val="000000"/>
              </a:buClr>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س</a:t>
            </a:r>
            <a:r>
              <a:rPr lang="ar-SA" sz="1200" b="0" kern="1200" dirty="0">
                <a:solidFill>
                  <a:schemeClr val="tx1"/>
                </a:solidFill>
                <a:latin typeface="Adobe Arabic" panose="02040503050201020203" pitchFamily="18" charset="-78"/>
                <a:ea typeface="+mn-ea"/>
                <a:cs typeface="Adobe Arabic" panose="02040503050201020203" pitchFamily="18" charset="-78"/>
              </a:rPr>
              <a:t>أحمل كرتين في</a:t>
            </a:r>
            <a:r>
              <a:rPr lang="ar-LB" sz="1200" b="0" kern="1200" dirty="0">
                <a:solidFill>
                  <a:schemeClr val="tx1"/>
                </a:solidFill>
                <a:latin typeface="Adobe Arabic" panose="02040503050201020203" pitchFamily="18" charset="-78"/>
                <a:ea typeface="+mn-ea"/>
                <a:cs typeface="Adobe Arabic" panose="02040503050201020203" pitchFamily="18" charset="-78"/>
              </a:rPr>
              <a:t> يدي</a:t>
            </a:r>
            <a:r>
              <a:rPr lang="ar-SA" sz="1200" b="0" kern="1200" dirty="0">
                <a:solidFill>
                  <a:schemeClr val="tx1"/>
                </a:solidFill>
                <a:latin typeface="Adobe Arabic" panose="02040503050201020203" pitchFamily="18" charset="-78"/>
                <a:ea typeface="+mn-ea"/>
                <a:cs typeface="Adobe Arabic" panose="02040503050201020203" pitchFamily="18" charset="-78"/>
              </a:rPr>
              <a:t>، إحداهما زرقاء والأخرى حمراء.</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lnSpc>
                <a:spcPct val="106000"/>
              </a:lnSpc>
              <a:spcAft>
                <a:spcPts val="867"/>
              </a:spcAft>
              <a:buClr>
                <a:srgbClr val="000000"/>
              </a:buClr>
              <a:buFont typeface="Arial" panose="020B0604020202020204" pitchFamily="34" charset="0"/>
              <a:buChar char="-"/>
            </a:pPr>
            <a:r>
              <a:rPr lang="ar-SA" sz="1200" b="0" kern="1200" dirty="0">
                <a:solidFill>
                  <a:schemeClr val="tx1"/>
                </a:solidFill>
                <a:latin typeface="Adobe Arabic" panose="02040503050201020203" pitchFamily="18" charset="-78"/>
                <a:ea typeface="+mn-ea"/>
                <a:cs typeface="Adobe Arabic" panose="02040503050201020203" pitchFamily="18" charset="-78"/>
              </a:rPr>
              <a:t>عندما أمسك الكرة الحمراء وأتحرك، </a:t>
            </a:r>
            <a:r>
              <a:rPr lang="ar-LB" sz="1200" b="0" kern="1200" dirty="0">
                <a:solidFill>
                  <a:schemeClr val="tx1"/>
                </a:solidFill>
                <a:latin typeface="Adobe Arabic" panose="02040503050201020203" pitchFamily="18" charset="-78"/>
                <a:ea typeface="+mn-ea"/>
                <a:cs typeface="Adobe Arabic" panose="02040503050201020203" pitchFamily="18" charset="-78"/>
              </a:rPr>
              <a:t>س</a:t>
            </a:r>
            <a:r>
              <a:rPr lang="ar-SA" sz="1200" b="0" kern="1200" dirty="0">
                <a:solidFill>
                  <a:schemeClr val="tx1"/>
                </a:solidFill>
                <a:latin typeface="Adobe Arabic" panose="02040503050201020203" pitchFamily="18" charset="-78"/>
                <a:ea typeface="+mn-ea"/>
                <a:cs typeface="Adobe Arabic" panose="02040503050201020203" pitchFamily="18" charset="-78"/>
              </a:rPr>
              <a:t>تتحركون معي في الاتجاه</a:t>
            </a:r>
            <a:r>
              <a:rPr lang="ar-LB" sz="1200" b="0" kern="1200" dirty="0">
                <a:solidFill>
                  <a:schemeClr val="tx1"/>
                </a:solidFill>
                <a:latin typeface="Adobe Arabic" panose="02040503050201020203" pitchFamily="18" charset="-78"/>
                <a:ea typeface="+mn-ea"/>
                <a:cs typeface="Adobe Arabic" panose="02040503050201020203" pitchFamily="18" charset="-78"/>
              </a:rPr>
              <a:t> ذاته</a:t>
            </a:r>
            <a:r>
              <a:rPr lang="ar-SA" sz="1200" b="0" kern="1200" dirty="0">
                <a:solidFill>
                  <a:schemeClr val="tx1"/>
                </a:solidFill>
                <a:latin typeface="Adobe Arabic" panose="02040503050201020203" pitchFamily="18" charset="-78"/>
                <a:ea typeface="+mn-ea"/>
                <a:cs typeface="Adobe Arabic" panose="02040503050201020203" pitchFamily="18" charset="-78"/>
              </a:rPr>
              <a:t> وأنتم جالس</a:t>
            </a:r>
            <a:r>
              <a:rPr lang="ar-LB" sz="1200" b="0" kern="1200" dirty="0">
                <a:solidFill>
                  <a:schemeClr val="tx1"/>
                </a:solidFill>
                <a:latin typeface="Adobe Arabic" panose="02040503050201020203" pitchFamily="18" charset="-78"/>
                <a:ea typeface="+mn-ea"/>
                <a:cs typeface="Adobe Arabic" panose="02040503050201020203" pitchFamily="18" charset="-78"/>
              </a:rPr>
              <a:t>و</a:t>
            </a:r>
            <a:r>
              <a:rPr lang="ar-SA" sz="1200" b="0" kern="1200" dirty="0">
                <a:solidFill>
                  <a:schemeClr val="tx1"/>
                </a:solidFill>
                <a:latin typeface="Adobe Arabic" panose="02040503050201020203" pitchFamily="18" charset="-78"/>
                <a:ea typeface="+mn-ea"/>
                <a:cs typeface="Adobe Arabic" panose="02040503050201020203" pitchFamily="18" charset="-78"/>
              </a:rPr>
              <a:t>ن في مكانكم ؛</a:t>
            </a:r>
            <a:r>
              <a:rPr lang="ar-LB" sz="1200" b="0" kern="1200" dirty="0">
                <a:solidFill>
                  <a:schemeClr val="tx1"/>
                </a:solidFill>
                <a:latin typeface="Adobe Arabic" panose="02040503050201020203" pitchFamily="18" charset="-78"/>
                <a:ea typeface="+mn-ea"/>
                <a:cs typeface="Adobe Arabic" panose="02040503050201020203" pitchFamily="18" charset="-78"/>
              </a:rPr>
              <a:t> </a:t>
            </a:r>
            <a:r>
              <a:rPr lang="ar-SA" sz="1200" b="0" kern="1200" dirty="0">
                <a:solidFill>
                  <a:schemeClr val="tx1"/>
                </a:solidFill>
                <a:latin typeface="Adobe Arabic" panose="02040503050201020203" pitchFamily="18" charset="-78"/>
                <a:ea typeface="+mn-ea"/>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و</a:t>
            </a:r>
            <a:r>
              <a:rPr lang="ar-SA" sz="1200" b="0" kern="1200" dirty="0">
                <a:solidFill>
                  <a:schemeClr val="tx1"/>
                </a:solidFill>
                <a:latin typeface="Adobe Arabic" panose="02040503050201020203" pitchFamily="18" charset="-78"/>
                <a:ea typeface="+mn-ea"/>
                <a:cs typeface="Adobe Arabic" panose="02040503050201020203" pitchFamily="18" charset="-78"/>
              </a:rPr>
              <a:t>عندما أمسك الكرة الزرقاء وأتحرك بها </a:t>
            </a:r>
            <a:r>
              <a:rPr lang="ar-LB" sz="1200" b="0" kern="1200" dirty="0">
                <a:solidFill>
                  <a:schemeClr val="tx1"/>
                </a:solidFill>
                <a:latin typeface="Adobe Arabic" panose="02040503050201020203" pitchFamily="18" charset="-78"/>
                <a:ea typeface="+mn-ea"/>
                <a:cs typeface="Adobe Arabic" panose="02040503050201020203" pitchFamily="18" charset="-78"/>
              </a:rPr>
              <a:t>س</a:t>
            </a:r>
            <a:r>
              <a:rPr lang="ar-SA" sz="1200" b="0" kern="1200" dirty="0">
                <a:solidFill>
                  <a:schemeClr val="tx1"/>
                </a:solidFill>
                <a:latin typeface="Adobe Arabic" panose="02040503050201020203" pitchFamily="18" charset="-78"/>
                <a:ea typeface="+mn-ea"/>
                <a:cs typeface="Adobe Arabic" panose="02040503050201020203" pitchFamily="18" charset="-78"/>
              </a:rPr>
              <a:t>تتحركون في الاتجاه</a:t>
            </a:r>
            <a:r>
              <a:rPr lang="ar-LB" sz="1200" b="0" kern="1200" dirty="0">
                <a:solidFill>
                  <a:schemeClr val="tx1"/>
                </a:solidFill>
                <a:latin typeface="Adobe Arabic" panose="02040503050201020203" pitchFamily="18" charset="-78"/>
                <a:ea typeface="+mn-ea"/>
                <a:cs typeface="Adobe Arabic" panose="02040503050201020203" pitchFamily="18" charset="-78"/>
              </a:rPr>
              <a:t> ذاته أيضًا</a:t>
            </a:r>
            <a:r>
              <a:rPr lang="ar-SA" sz="1200" b="0" kern="1200" dirty="0">
                <a:solidFill>
                  <a:schemeClr val="tx1"/>
                </a:solidFill>
                <a:latin typeface="Adobe Arabic" panose="02040503050201020203" pitchFamily="18" charset="-78"/>
                <a:ea typeface="+mn-ea"/>
                <a:cs typeface="Adobe Arabic" panose="02040503050201020203" pitchFamily="18" charset="-78"/>
              </a:rPr>
              <a:t> ، لكنكم هذه المرة ستقفون.</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buFont typeface="Times New Roman" panose="02020603050405020304" pitchFamily="18" charset="0"/>
              <a:buChar char="-"/>
              <a:tabLst>
                <a:tab pos="495239" algn="l"/>
              </a:tabLst>
            </a:pPr>
            <a:r>
              <a:rPr lang="ar-SA" sz="1200" b="0" kern="1200" dirty="0">
                <a:solidFill>
                  <a:schemeClr val="tx1"/>
                </a:solidFill>
                <a:latin typeface="Adobe Arabic" panose="02040503050201020203" pitchFamily="18" charset="-78"/>
                <a:ea typeface="+mn-ea"/>
                <a:cs typeface="Adobe Arabic" panose="02040503050201020203" pitchFamily="18" charset="-78"/>
              </a:rPr>
              <a:t>هل أنتم مستعدّون؟ هيّا لنبدأ!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للمعلم/ـة:</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يمكن للمعلم استخدام دائرتين من كرتون أزرق وأحمر كبديل للكرتين في حال عدم وجودهما. </a:t>
            </a:r>
            <a:endParaRPr lang="ar-SA"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التعليمات: </a:t>
            </a:r>
          </a:p>
          <a:p>
            <a:pPr marL="371429" indent="-371429" algn="r" rtl="1" eaLnBrk="1" latinLnBrk="0" hangingPunct="1">
              <a:buFont typeface="Times New Roman" panose="02020603050405020304" pitchFamily="18" charset="0"/>
              <a:buChar char="-"/>
              <a:tabLst>
                <a:tab pos="495239" algn="l"/>
              </a:tabLst>
            </a:pPr>
            <a:r>
              <a:rPr lang="ar-SA" sz="1200" b="0" kern="1200" dirty="0">
                <a:solidFill>
                  <a:schemeClr val="tx1"/>
                </a:solidFill>
                <a:latin typeface="Adobe Arabic" panose="02040503050201020203" pitchFamily="18" charset="-78"/>
                <a:ea typeface="+mn-ea"/>
                <a:cs typeface="Adobe Arabic" panose="02040503050201020203" pitchFamily="18" charset="-78"/>
              </a:rPr>
              <a:t>تحمل المعلمة الكرة الحمراء في يدها وتتحرك إلى اليمين ، يجب على الطلاب اتباعها والتحرك إلى اليمين أثناء الجلوس.</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buFont typeface="Times New Roman" panose="02020603050405020304" pitchFamily="18" charset="0"/>
              <a:buChar char="-"/>
              <a:tabLst>
                <a:tab pos="495239" algn="l"/>
              </a:tabLst>
            </a:pPr>
            <a:r>
              <a:rPr lang="ar-SA" sz="1200" b="0" kern="1200" dirty="0">
                <a:solidFill>
                  <a:schemeClr val="tx1"/>
                </a:solidFill>
                <a:latin typeface="Adobe Arabic" panose="02040503050201020203" pitchFamily="18" charset="-78"/>
                <a:ea typeface="+mn-ea"/>
                <a:cs typeface="Adobe Arabic" panose="02040503050201020203" pitchFamily="18" charset="-78"/>
              </a:rPr>
              <a:t>ثم تمسك بالكرة الزرقاء وتتحرك إلى اليسار ويجب على الطلاب أن يتبعوها أثناء الوقوف.</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buFont typeface="Times New Roman" panose="02020603050405020304" pitchFamily="18" charset="0"/>
              <a:buChar char="-"/>
              <a:tabLst>
                <a:tab pos="495239" algn="l"/>
              </a:tabLst>
            </a:pPr>
            <a:r>
              <a:rPr lang="ar-SA" sz="1200" b="0" kern="1200" dirty="0">
                <a:solidFill>
                  <a:schemeClr val="tx1"/>
                </a:solidFill>
                <a:latin typeface="Adobe Arabic" panose="02040503050201020203" pitchFamily="18" charset="-78"/>
                <a:ea typeface="+mn-ea"/>
                <a:cs typeface="Adobe Arabic" panose="02040503050201020203" pitchFamily="18" charset="-78"/>
              </a:rPr>
              <a:t>تكر</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ر الحركات بألوان مختلفة واتجاهات مختلفة حتى يعتاد ال</a:t>
            </a:r>
            <a:r>
              <a:rPr lang="ar-LB" sz="1200" b="0" kern="1200" dirty="0">
                <a:solidFill>
                  <a:schemeClr val="tx1"/>
                </a:solidFill>
                <a:latin typeface="Adobe Arabic" panose="02040503050201020203" pitchFamily="18" charset="-78"/>
                <a:ea typeface="+mn-ea"/>
                <a:cs typeface="Adobe Arabic" panose="02040503050201020203" pitchFamily="18" charset="-78"/>
              </a:rPr>
              <a:t>تلامذة</a:t>
            </a:r>
            <a:r>
              <a:rPr lang="ar-SA" sz="1200" b="0" kern="1200" dirty="0">
                <a:solidFill>
                  <a:schemeClr val="tx1"/>
                </a:solidFill>
                <a:latin typeface="Adobe Arabic" panose="02040503050201020203" pitchFamily="18" charset="-78"/>
                <a:ea typeface="+mn-ea"/>
                <a:cs typeface="Adobe Arabic" panose="02040503050201020203" pitchFamily="18" charset="-78"/>
              </a:rPr>
              <a:t> على فكرة التركيز</a:t>
            </a:r>
            <a:r>
              <a:rPr lang="ar-LB" sz="1200" b="0" kern="1200" dirty="0">
                <a:solidFill>
                  <a:schemeClr val="tx1"/>
                </a:solidFill>
                <a:latin typeface="Adobe Arabic" panose="02040503050201020203" pitchFamily="18" charset="-78"/>
                <a:ea typeface="+mn-ea"/>
                <a:cs typeface="Adobe Arabic" panose="02040503050201020203" pitchFamily="18" charset="-78"/>
              </a:rPr>
              <a:t>.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13916619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في هذه الفقرة تقول لين: "هل هذا معقول؟!"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ما الذي جعل لين تقول هذه العبارة؟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تعليمات للمعلم/ـة: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في التعليم الحضوريّ، ينتظر المعلم/ـة إجابات المتعلّمين، قبل أن يشرح العبارة ودواعي  استخدامها في سياق سرد القصة.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أما في التعليم من بعد المتزامن وغير المتزامن، فتظهر الشريحة الآتية.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15992656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Tree>
    <p:extLst>
      <p:ext uri="{BB962C8B-B14F-4D97-AF65-F5344CB8AC3E}">
        <p14:creationId xmlns:p14="http://schemas.microsoft.com/office/powerpoint/2010/main" val="672251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اقرأوا قراءة صامتة واكتشفوا كيف تعود الطابة إلى لين.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38649907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Tree>
    <p:extLst>
      <p:ext uri="{BB962C8B-B14F-4D97-AF65-F5344CB8AC3E}">
        <p14:creationId xmlns:p14="http://schemas.microsoft.com/office/powerpoint/2010/main" val="35151531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والآن بعد أن قرأنا درس "ظلي وصاحبي" وفهمنا معناه. اختاروا فقرة لتقرأوها بصوت عال.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حاولوا إيجاد بعض عناصر القصة: الزمان، المكان، الشخصيات، العقدة والحل.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في حال لم تسمح المنصّة للمتعلّمين أن يسجلوا القراءة بصوتهم حتّى يسمعها المعلّم/ة ويقدّم للمتعلّمين التغذيّة الراجعة. اطلبوا منهم </a:t>
            </a:r>
            <a:r>
              <a:rPr lang="ar-LB" sz="1200" b="0" kern="1200">
                <a:solidFill>
                  <a:schemeClr val="tx1"/>
                </a:solidFill>
                <a:latin typeface="Adobe Arabic" panose="02040503050201020203" pitchFamily="18" charset="-78"/>
                <a:ea typeface="+mn-ea"/>
                <a:cs typeface="Adobe Arabic" panose="02040503050201020203" pitchFamily="18" charset="-78"/>
              </a:rPr>
              <a:t>أن يسجّلوا </a:t>
            </a:r>
            <a:r>
              <a:rPr lang="ar-LB" sz="1200" b="0" kern="1200" dirty="0">
                <a:solidFill>
                  <a:schemeClr val="tx1"/>
                </a:solidFill>
                <a:latin typeface="Adobe Arabic" panose="02040503050201020203" pitchFamily="18" charset="-78"/>
                <a:ea typeface="+mn-ea"/>
                <a:cs typeface="Adobe Arabic" panose="02040503050201020203" pitchFamily="18" charset="-78"/>
              </a:rPr>
              <a:t>صوتهم أثناء القراءة على تطبيق وتساب وأن يرسلوا لكم التّسجبل الصّوتي للاستماع إليه وإعطاء التّغذيّة الراجعة.</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بعد الانتهاء من قراءة الدّرس، يمكنكم توجيه المتعلّمين إلى المكتبة الصّفيّة  لمزيد من القراءة سواء في الصّفّ أو في البيت.</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335865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40416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 ص1:</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lnSpc>
                <a:spcPct val="106000"/>
              </a:lnSpc>
              <a:spcAft>
                <a:spcPts val="867"/>
              </a:spcAft>
              <a:buClr>
                <a:srgbClr val="000000"/>
              </a:buClr>
              <a:buFont typeface="Arial" panose="020B0604020202020204" pitchFamily="34" charset="0"/>
              <a:buChar char="-"/>
            </a:pPr>
            <a:r>
              <a:rPr lang="ar-SA" sz="1200" b="0" kern="1200" dirty="0">
                <a:solidFill>
                  <a:schemeClr val="tx1"/>
                </a:solidFill>
                <a:latin typeface="Adobe Arabic" panose="02040503050201020203" pitchFamily="18" charset="-78"/>
                <a:ea typeface="+mn-ea"/>
                <a:cs typeface="Adobe Arabic" panose="02040503050201020203" pitchFamily="18" charset="-78"/>
              </a:rPr>
              <a:t>قبل أن نبدأ درسنا اليوم، سأطلبُ منكم أن تقفوا لتنفيذ هذا النّشاط الّذي سيساعدكم على التّركيز والانتباه</a:t>
            </a:r>
            <a:r>
              <a:rPr lang="ar-LB" sz="1200" b="0" kern="1200" dirty="0">
                <a:solidFill>
                  <a:schemeClr val="tx1"/>
                </a:solidFill>
                <a:latin typeface="Adobe Arabic" panose="02040503050201020203" pitchFamily="18" charset="-78"/>
                <a:ea typeface="+mn-ea"/>
                <a:cs typeface="Adobe Arabic" panose="02040503050201020203" pitchFamily="18" charset="-78"/>
              </a:rPr>
              <a:t>.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lnSpc>
                <a:spcPct val="106000"/>
              </a:lnSpc>
              <a:spcAft>
                <a:spcPts val="867"/>
              </a:spcAft>
              <a:buClr>
                <a:srgbClr val="000000"/>
              </a:buClr>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س</a:t>
            </a:r>
            <a:r>
              <a:rPr lang="ar-SA" sz="1200" b="0" kern="1200" dirty="0">
                <a:solidFill>
                  <a:schemeClr val="tx1"/>
                </a:solidFill>
                <a:latin typeface="Adobe Arabic" panose="02040503050201020203" pitchFamily="18" charset="-78"/>
                <a:ea typeface="+mn-ea"/>
                <a:cs typeface="Adobe Arabic" panose="02040503050201020203" pitchFamily="18" charset="-78"/>
              </a:rPr>
              <a:t>أ</a:t>
            </a:r>
            <a:r>
              <a:rPr lang="ar-LB" sz="1200" b="0" kern="1200" dirty="0">
                <a:solidFill>
                  <a:schemeClr val="tx1"/>
                </a:solidFill>
                <a:latin typeface="Adobe Arabic" panose="02040503050201020203" pitchFamily="18" charset="-78"/>
                <a:ea typeface="+mn-ea"/>
                <a:cs typeface="Adobe Arabic" panose="02040503050201020203" pitchFamily="18" charset="-78"/>
              </a:rPr>
              <a:t>قف مقابلكم و سأ</a:t>
            </a:r>
            <a:r>
              <a:rPr lang="ar-SA" sz="1200" b="0" kern="1200" dirty="0">
                <a:solidFill>
                  <a:schemeClr val="tx1"/>
                </a:solidFill>
                <a:latin typeface="Adobe Arabic" panose="02040503050201020203" pitchFamily="18" charset="-78"/>
                <a:ea typeface="+mn-ea"/>
                <a:cs typeface="Adobe Arabic" panose="02040503050201020203" pitchFamily="18" charset="-78"/>
              </a:rPr>
              <a:t>حمل كرتين في</a:t>
            </a:r>
            <a:r>
              <a:rPr lang="ar-LB" sz="1200" b="0" kern="1200" dirty="0">
                <a:solidFill>
                  <a:schemeClr val="tx1"/>
                </a:solidFill>
                <a:latin typeface="Adobe Arabic" panose="02040503050201020203" pitchFamily="18" charset="-78"/>
                <a:ea typeface="+mn-ea"/>
                <a:cs typeface="Adobe Arabic" panose="02040503050201020203" pitchFamily="18" charset="-78"/>
              </a:rPr>
              <a:t> يدي</a:t>
            </a:r>
            <a:r>
              <a:rPr lang="ar-SA" sz="1200" b="0" kern="1200" dirty="0">
                <a:solidFill>
                  <a:schemeClr val="tx1"/>
                </a:solidFill>
                <a:latin typeface="Adobe Arabic" panose="02040503050201020203" pitchFamily="18" charset="-78"/>
                <a:ea typeface="+mn-ea"/>
                <a:cs typeface="Adobe Arabic" panose="02040503050201020203" pitchFamily="18" charset="-78"/>
              </a:rPr>
              <a:t>، إحداهما زرقاء والأخرى حمراء.</a:t>
            </a:r>
            <a:r>
              <a:rPr lang="en-US" sz="1200" b="0" kern="1200" dirty="0">
                <a:solidFill>
                  <a:schemeClr val="tx1"/>
                </a:solidFill>
                <a:latin typeface="Adobe Arabic" panose="02040503050201020203" pitchFamily="18" charset="-78"/>
                <a:ea typeface="+mn-ea"/>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سوف أطلب منكم أن تعتبروا كأنّني مرآة معروضة أمامكم.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lnSpc>
                <a:spcPct val="106000"/>
              </a:lnSpc>
              <a:spcAft>
                <a:spcPts val="867"/>
              </a:spcAft>
              <a:buClr>
                <a:srgbClr val="000000"/>
              </a:buClr>
              <a:buFont typeface="Arial" panose="020B0604020202020204" pitchFamily="34" charset="0"/>
              <a:buChar char="-"/>
            </a:pPr>
            <a:r>
              <a:rPr lang="ar-SA" sz="1200" b="0" kern="1200" dirty="0">
                <a:solidFill>
                  <a:schemeClr val="tx1"/>
                </a:solidFill>
                <a:latin typeface="Adobe Arabic" panose="02040503050201020203" pitchFamily="18" charset="-78"/>
                <a:ea typeface="+mn-ea"/>
                <a:cs typeface="Adobe Arabic" panose="02040503050201020203" pitchFamily="18" charset="-78"/>
              </a:rPr>
              <a:t>عندما أمسك الكرة الحمراء وأتحر</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ك، </a:t>
            </a:r>
            <a:r>
              <a:rPr lang="ar-LB" sz="1200" b="0" kern="1200" dirty="0">
                <a:solidFill>
                  <a:schemeClr val="tx1"/>
                </a:solidFill>
                <a:latin typeface="Adobe Arabic" panose="02040503050201020203" pitchFamily="18" charset="-78"/>
                <a:ea typeface="+mn-ea"/>
                <a:cs typeface="Adobe Arabic" panose="02040503050201020203" pitchFamily="18" charset="-78"/>
              </a:rPr>
              <a:t>س</a:t>
            </a:r>
            <a:r>
              <a:rPr lang="ar-SA" sz="1200" b="0" kern="1200" dirty="0">
                <a:solidFill>
                  <a:schemeClr val="tx1"/>
                </a:solidFill>
                <a:latin typeface="Adobe Arabic" panose="02040503050201020203" pitchFamily="18" charset="-78"/>
                <a:ea typeface="+mn-ea"/>
                <a:cs typeface="Adobe Arabic" panose="02040503050201020203" pitchFamily="18" charset="-78"/>
              </a:rPr>
              <a:t>تتحر</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كون معي في الاتجاه</a:t>
            </a:r>
            <a:r>
              <a:rPr lang="ar-LB" sz="1200" b="0" kern="1200" dirty="0">
                <a:solidFill>
                  <a:schemeClr val="tx1"/>
                </a:solidFill>
                <a:latin typeface="Adobe Arabic" panose="02040503050201020203" pitchFamily="18" charset="-78"/>
                <a:ea typeface="+mn-ea"/>
                <a:cs typeface="Adobe Arabic" panose="02040503050201020203" pitchFamily="18" charset="-78"/>
              </a:rPr>
              <a:t> ذاته</a:t>
            </a:r>
            <a:r>
              <a:rPr lang="ar-SA" sz="1200" b="0" kern="1200" dirty="0">
                <a:solidFill>
                  <a:schemeClr val="tx1"/>
                </a:solidFill>
                <a:latin typeface="Adobe Arabic" panose="02040503050201020203" pitchFamily="18" charset="-78"/>
                <a:ea typeface="+mn-ea"/>
                <a:cs typeface="Adobe Arabic" panose="02040503050201020203" pitchFamily="18" charset="-78"/>
              </a:rPr>
              <a:t> وأنتم جالس</a:t>
            </a:r>
            <a:r>
              <a:rPr lang="ar-LB" sz="1200" b="0" kern="1200" dirty="0">
                <a:solidFill>
                  <a:schemeClr val="tx1"/>
                </a:solidFill>
                <a:latin typeface="Adobe Arabic" panose="02040503050201020203" pitchFamily="18" charset="-78"/>
                <a:ea typeface="+mn-ea"/>
                <a:cs typeface="Adobe Arabic" panose="02040503050201020203" pitchFamily="18" charset="-78"/>
              </a:rPr>
              <a:t>و</a:t>
            </a:r>
            <a:r>
              <a:rPr lang="ar-SA" sz="1200" b="0" kern="1200" dirty="0">
                <a:solidFill>
                  <a:schemeClr val="tx1"/>
                </a:solidFill>
                <a:latin typeface="Adobe Arabic" panose="02040503050201020203" pitchFamily="18" charset="-78"/>
                <a:ea typeface="+mn-ea"/>
                <a:cs typeface="Adobe Arabic" panose="02040503050201020203" pitchFamily="18" charset="-78"/>
              </a:rPr>
              <a:t>ن في </a:t>
            </a:r>
            <a:r>
              <a:rPr lang="ar-LB" sz="1200" b="0" kern="1200" dirty="0">
                <a:solidFill>
                  <a:schemeClr val="tx1"/>
                </a:solidFill>
                <a:latin typeface="Adobe Arabic" panose="02040503050201020203" pitchFamily="18" charset="-78"/>
                <a:ea typeface="+mn-ea"/>
                <a:cs typeface="Adobe Arabic" panose="02040503050201020203" pitchFamily="18" charset="-78"/>
              </a:rPr>
              <a:t>أمكنتكم</a:t>
            </a:r>
            <a:r>
              <a:rPr lang="ar-SA" sz="1200" b="0" kern="1200" dirty="0">
                <a:solidFill>
                  <a:schemeClr val="tx1"/>
                </a:solidFill>
                <a:latin typeface="Adobe Arabic" panose="02040503050201020203" pitchFamily="18" charset="-78"/>
                <a:ea typeface="+mn-ea"/>
                <a:cs typeface="Adobe Arabic" panose="02040503050201020203" pitchFamily="18" charset="-78"/>
              </a:rPr>
              <a:t>؛</a:t>
            </a:r>
            <a:r>
              <a:rPr lang="ar-LB" sz="1200" b="0" kern="1200" dirty="0">
                <a:solidFill>
                  <a:schemeClr val="tx1"/>
                </a:solidFill>
                <a:latin typeface="Adobe Arabic" panose="02040503050201020203" pitchFamily="18" charset="-78"/>
                <a:ea typeface="+mn-ea"/>
                <a:cs typeface="Adobe Arabic" panose="02040503050201020203" pitchFamily="18" charset="-78"/>
              </a:rPr>
              <a:t> </a:t>
            </a:r>
            <a:r>
              <a:rPr lang="ar-SA" sz="1200" b="0" kern="1200" dirty="0">
                <a:solidFill>
                  <a:schemeClr val="tx1"/>
                </a:solidFill>
                <a:latin typeface="Adobe Arabic" panose="02040503050201020203" pitchFamily="18" charset="-78"/>
                <a:ea typeface="+mn-ea"/>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و</a:t>
            </a:r>
            <a:r>
              <a:rPr lang="ar-SA" sz="1200" b="0" kern="1200" dirty="0">
                <a:solidFill>
                  <a:schemeClr val="tx1"/>
                </a:solidFill>
                <a:latin typeface="Adobe Arabic" panose="02040503050201020203" pitchFamily="18" charset="-78"/>
                <a:ea typeface="+mn-ea"/>
                <a:cs typeface="Adobe Arabic" panose="02040503050201020203" pitchFamily="18" charset="-78"/>
              </a:rPr>
              <a:t>عندما أمسك الكرة الزرقاء وأتحرك بها </a:t>
            </a:r>
            <a:r>
              <a:rPr lang="ar-LB" sz="1200" b="0" kern="1200" dirty="0">
                <a:solidFill>
                  <a:schemeClr val="tx1"/>
                </a:solidFill>
                <a:latin typeface="Adobe Arabic" panose="02040503050201020203" pitchFamily="18" charset="-78"/>
                <a:ea typeface="+mn-ea"/>
                <a:cs typeface="Adobe Arabic" panose="02040503050201020203" pitchFamily="18" charset="-78"/>
              </a:rPr>
              <a:t>س</a:t>
            </a:r>
            <a:r>
              <a:rPr lang="ar-SA" sz="1200" b="0" kern="1200" dirty="0">
                <a:solidFill>
                  <a:schemeClr val="tx1"/>
                </a:solidFill>
                <a:latin typeface="Adobe Arabic" panose="02040503050201020203" pitchFamily="18" charset="-78"/>
                <a:ea typeface="+mn-ea"/>
                <a:cs typeface="Adobe Arabic" panose="02040503050201020203" pitchFamily="18" charset="-78"/>
              </a:rPr>
              <a:t>تتحر</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كون في الات</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جاه</a:t>
            </a:r>
            <a:r>
              <a:rPr lang="ar-LB" sz="1200" b="0" kern="1200" dirty="0">
                <a:solidFill>
                  <a:schemeClr val="tx1"/>
                </a:solidFill>
                <a:latin typeface="Adobe Arabic" panose="02040503050201020203" pitchFamily="18" charset="-78"/>
                <a:ea typeface="+mn-ea"/>
                <a:cs typeface="Adobe Arabic" panose="02040503050201020203" pitchFamily="18" charset="-78"/>
              </a:rPr>
              <a:t> ذاته أيضًا</a:t>
            </a:r>
            <a:r>
              <a:rPr lang="ar-SA" sz="1200" b="0" kern="1200" dirty="0">
                <a:solidFill>
                  <a:schemeClr val="tx1"/>
                </a:solidFill>
                <a:latin typeface="Adobe Arabic" panose="02040503050201020203" pitchFamily="18" charset="-78"/>
                <a:ea typeface="+mn-ea"/>
                <a:cs typeface="Adobe Arabic" panose="02040503050201020203" pitchFamily="18" charset="-78"/>
              </a:rPr>
              <a:t> ، لكن</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كم هذه المرة ستقفون.</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buFont typeface="Times New Roman" panose="02020603050405020304" pitchFamily="18" charset="0"/>
              <a:buChar char="-"/>
              <a:tabLst>
                <a:tab pos="495239" algn="l"/>
              </a:tabLst>
            </a:pPr>
            <a:r>
              <a:rPr lang="ar-SA" sz="1200" b="0" kern="1200" dirty="0">
                <a:solidFill>
                  <a:schemeClr val="tx1"/>
                </a:solidFill>
                <a:latin typeface="Adobe Arabic" panose="02040503050201020203" pitchFamily="18" charset="-78"/>
                <a:ea typeface="+mn-ea"/>
                <a:cs typeface="Adobe Arabic" panose="02040503050201020203" pitchFamily="18" charset="-78"/>
              </a:rPr>
              <a:t>هل أنتم مستعدّون؟ هيّا لنبدأ!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للمعلّم/ـة:</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يمكن للمعلّم استخدام دائرتين من كرتون أزرق وأحمر كبديل للكرتين في حال عدم وجودهما. </a:t>
            </a:r>
            <a:endParaRPr lang="ar-SA"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التعليمات: </a:t>
            </a:r>
          </a:p>
          <a:p>
            <a:pPr marL="371429" indent="-371429" algn="r" rtl="1" eaLnBrk="1" latinLnBrk="0" hangingPunct="1">
              <a:buFont typeface="Times New Roman" panose="02020603050405020304" pitchFamily="18" charset="0"/>
              <a:buChar char="-"/>
              <a:tabLst>
                <a:tab pos="495239" algn="l"/>
              </a:tabLst>
            </a:pPr>
            <a:r>
              <a:rPr lang="ar-SA" sz="1200" b="0" kern="1200" dirty="0">
                <a:solidFill>
                  <a:schemeClr val="tx1"/>
                </a:solidFill>
                <a:latin typeface="Adobe Arabic" panose="02040503050201020203" pitchFamily="18" charset="-78"/>
                <a:ea typeface="+mn-ea"/>
                <a:cs typeface="Adobe Arabic" panose="02040503050201020203" pitchFamily="18" charset="-78"/>
              </a:rPr>
              <a:t>تحمل المعل</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err="1">
                <a:solidFill>
                  <a:schemeClr val="tx1"/>
                </a:solidFill>
                <a:latin typeface="Adobe Arabic" panose="02040503050201020203" pitchFamily="18" charset="-78"/>
                <a:ea typeface="+mn-ea"/>
                <a:cs typeface="Adobe Arabic" panose="02040503050201020203" pitchFamily="18" charset="-78"/>
              </a:rPr>
              <a:t>مة</a:t>
            </a:r>
            <a:r>
              <a:rPr lang="ar-SA" sz="1200" b="0" kern="1200" dirty="0">
                <a:solidFill>
                  <a:schemeClr val="tx1"/>
                </a:solidFill>
                <a:latin typeface="Adobe Arabic" panose="02040503050201020203" pitchFamily="18" charset="-78"/>
                <a:ea typeface="+mn-ea"/>
                <a:cs typeface="Adobe Arabic" panose="02040503050201020203" pitchFamily="18" charset="-78"/>
              </a:rPr>
              <a:t> الكرة الحمراء في يدها وتتحرك إلى اليمين ، يجب على الطلاب اتباعها والتحرك إلى اليمين أثناء الجلوس.</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buFont typeface="Times New Roman" panose="02020603050405020304" pitchFamily="18" charset="0"/>
              <a:buChar char="-"/>
              <a:tabLst>
                <a:tab pos="495239" algn="l"/>
              </a:tabLst>
            </a:pPr>
            <a:r>
              <a:rPr lang="ar-SA" sz="1200" b="0" kern="1200" dirty="0">
                <a:solidFill>
                  <a:schemeClr val="tx1"/>
                </a:solidFill>
                <a:latin typeface="Adobe Arabic" panose="02040503050201020203" pitchFamily="18" charset="-78"/>
                <a:ea typeface="+mn-ea"/>
                <a:cs typeface="Adobe Arabic" panose="02040503050201020203" pitchFamily="18" charset="-78"/>
              </a:rPr>
              <a:t>ثم تمسك بالكرة الزرقاء وتتحرك إلى اليسار ويجب على الطلاب أن يتبعوها أثناء الوقوف.</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eaLnBrk="1" latinLnBrk="0" hangingPunct="1">
              <a:buFont typeface="Times New Roman" panose="02020603050405020304" pitchFamily="18" charset="0"/>
              <a:buChar char="-"/>
              <a:tabLst>
                <a:tab pos="495239" algn="l"/>
              </a:tabLst>
            </a:pPr>
            <a:r>
              <a:rPr lang="ar-SA" sz="1200" b="0" kern="1200" dirty="0">
                <a:solidFill>
                  <a:schemeClr val="tx1"/>
                </a:solidFill>
                <a:latin typeface="Adobe Arabic" panose="02040503050201020203" pitchFamily="18" charset="-78"/>
                <a:ea typeface="+mn-ea"/>
                <a:cs typeface="Adobe Arabic" panose="02040503050201020203" pitchFamily="18" charset="-78"/>
              </a:rPr>
              <a:t>تكر</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ر الحركات بألوان مختلفة واتجاهات مختلفة حتى يعتاد ال</a:t>
            </a:r>
            <a:r>
              <a:rPr lang="ar-LB" sz="1200" b="0" kern="1200" dirty="0">
                <a:solidFill>
                  <a:schemeClr val="tx1"/>
                </a:solidFill>
                <a:latin typeface="Adobe Arabic" panose="02040503050201020203" pitchFamily="18" charset="-78"/>
                <a:ea typeface="+mn-ea"/>
                <a:cs typeface="Adobe Arabic" panose="02040503050201020203" pitchFamily="18" charset="-78"/>
              </a:rPr>
              <a:t>تلامذة</a:t>
            </a:r>
            <a:r>
              <a:rPr lang="ar-SA" sz="1200" b="0" kern="1200" dirty="0">
                <a:solidFill>
                  <a:schemeClr val="tx1"/>
                </a:solidFill>
                <a:latin typeface="Adobe Arabic" panose="02040503050201020203" pitchFamily="18" charset="-78"/>
                <a:ea typeface="+mn-ea"/>
                <a:cs typeface="Adobe Arabic" panose="02040503050201020203" pitchFamily="18" charset="-78"/>
              </a:rPr>
              <a:t> على فكرة التركيز</a:t>
            </a:r>
            <a:r>
              <a:rPr lang="ar-LB" sz="1200" b="0" kern="1200" dirty="0">
                <a:solidFill>
                  <a:schemeClr val="tx1"/>
                </a:solidFill>
                <a:latin typeface="Adobe Arabic" panose="02040503050201020203" pitchFamily="18" charset="-78"/>
                <a:ea typeface="+mn-ea"/>
                <a:cs typeface="Adobe Arabic" panose="02040503050201020203" pitchFamily="18" charset="-78"/>
              </a:rPr>
              <a:t>.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dirty="0">
              <a:effectLst/>
            </a:endParaRPr>
          </a:p>
        </p:txBody>
      </p:sp>
    </p:spTree>
    <p:extLst>
      <p:ext uri="{BB962C8B-B14F-4D97-AF65-F5344CB8AC3E}">
        <p14:creationId xmlns:p14="http://schemas.microsoft.com/office/powerpoint/2010/main" val="30567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rtl="1"/>
            <a:r>
              <a:rPr lang="ar-SA" sz="1200" b="0" kern="1200" dirty="0">
                <a:solidFill>
                  <a:schemeClr val="tx1"/>
                </a:solidFill>
                <a:latin typeface="Adobe Arabic" panose="02040503050201020203" pitchFamily="18" charset="-78"/>
                <a:ea typeface="+mn-ea"/>
                <a:cs typeface="Adobe Arabic" panose="02040503050201020203" pitchFamily="18" charset="-78"/>
              </a:rPr>
              <a:t>والآن، وبعد أن  قمنا بتحديد أمثلة على تركيز الانتباه، سأطلب منكم أن تتخيّلوا بانكم تدرسون لاختبار الرّيّاضيّات، وشقيقتكم في الغرفة المجاورة</a:t>
            </a:r>
            <a:r>
              <a:rPr lang="ar-LB" sz="1200" b="0" kern="1200" dirty="0">
                <a:solidFill>
                  <a:schemeClr val="tx1"/>
                </a:solidFill>
                <a:latin typeface="Adobe Arabic" panose="02040503050201020203" pitchFamily="18" charset="-78"/>
                <a:ea typeface="+mn-ea"/>
                <a:cs typeface="Adobe Arabic" panose="02040503050201020203" pitchFamily="18" charset="-78"/>
              </a:rPr>
              <a:t> تغنّي بصوت عال</a:t>
            </a:r>
            <a:r>
              <a:rPr lang="ar-SA" sz="1200" b="0" kern="1200" dirty="0">
                <a:solidFill>
                  <a:schemeClr val="tx1"/>
                </a:solidFill>
                <a:latin typeface="Adobe Arabic" panose="02040503050201020203" pitchFamily="18" charset="-78"/>
                <a:ea typeface="+mn-ea"/>
                <a:cs typeface="Adobe Arabic" panose="02040503050201020203" pitchFamily="18" charset="-78"/>
              </a:rPr>
              <a:t>ٍ هل سيكون من السّهل عليكم أن تركّزوا انتباهكم على الاختبار؟</a:t>
            </a:r>
          </a:p>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SA" sz="1200" b="0" kern="1200" dirty="0">
                <a:solidFill>
                  <a:schemeClr val="tx1"/>
                </a:solidFill>
                <a:latin typeface="Adobe Arabic" panose="02040503050201020203" pitchFamily="18" charset="-78"/>
                <a:ea typeface="+mn-ea"/>
                <a:cs typeface="Adobe Arabic" panose="02040503050201020203" pitchFamily="18" charset="-78"/>
              </a:rPr>
              <a:t>إذًا، ما الّذي ستفعلونه لتركيز انتباهكم على درسكم؟</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en-US"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كل واحد منكم سوف يرسم </a:t>
            </a:r>
            <a:r>
              <a:rPr lang="ar-LB" sz="1200" b="0" kern="1200" dirty="0">
                <a:solidFill>
                  <a:schemeClr val="tx1"/>
                </a:solidFill>
                <a:latin typeface="Adobe Arabic" panose="02040503050201020203" pitchFamily="18" charset="-78"/>
                <a:ea typeface="+mn-ea"/>
                <a:cs typeface="Adobe Arabic" panose="02040503050201020203" pitchFamily="18" charset="-78"/>
              </a:rPr>
              <a:t>الطّريقة</a:t>
            </a:r>
            <a:r>
              <a:rPr lang="ar-SA" sz="1200" b="0" kern="1200" dirty="0">
                <a:solidFill>
                  <a:schemeClr val="tx1"/>
                </a:solidFill>
                <a:latin typeface="Adobe Arabic" panose="02040503050201020203" pitchFamily="18" charset="-78"/>
                <a:ea typeface="+mn-ea"/>
                <a:cs typeface="Adobe Arabic" panose="02040503050201020203" pitchFamily="18" charset="-78"/>
              </a:rPr>
              <a:t> التي سيختارها لمساعدته على التركيز</a:t>
            </a:r>
            <a:r>
              <a:rPr lang="en-US" sz="1200" b="0" kern="1200" dirty="0">
                <a:solidFill>
                  <a:schemeClr val="tx1"/>
                </a:solidFill>
                <a:latin typeface="Adobe Arabic" panose="02040503050201020203" pitchFamily="18" charset="-78"/>
                <a:ea typeface="+mn-ea"/>
                <a:cs typeface="Adobe Arabic" panose="02040503050201020203" pitchFamily="18" charset="-78"/>
              </a:rPr>
              <a:t>.</a:t>
            </a:r>
            <a:r>
              <a:rPr lang="ar-LB" sz="1200" b="0" kern="1200" dirty="0">
                <a:solidFill>
                  <a:schemeClr val="tx1"/>
                </a:solidFill>
                <a:latin typeface="Adobe Arabic" panose="02040503050201020203" pitchFamily="18" charset="-78"/>
                <a:ea typeface="+mn-ea"/>
                <a:cs typeface="Adobe Arabic" panose="02040503050201020203" pitchFamily="18" charset="-78"/>
              </a:rPr>
              <a:t> </a:t>
            </a:r>
            <a:r>
              <a:rPr lang="ar-SA" sz="1200" b="0" kern="1200" dirty="0">
                <a:solidFill>
                  <a:schemeClr val="tx1"/>
                </a:solidFill>
                <a:latin typeface="Adobe Arabic" panose="02040503050201020203" pitchFamily="18" charset="-78"/>
                <a:ea typeface="+mn-ea"/>
                <a:cs typeface="Adobe Arabic" panose="02040503050201020203" pitchFamily="18" charset="-78"/>
              </a:rPr>
              <a:t>تعطي المعلمة الطلاب ثلاث دقائق للرسم وتطلب من منهم إظهار رسوماتهم.</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dirty="0"/>
          </a:p>
        </p:txBody>
      </p:sp>
    </p:spTree>
    <p:extLst>
      <p:ext uri="{BB962C8B-B14F-4D97-AF65-F5344CB8AC3E}">
        <p14:creationId xmlns:p14="http://schemas.microsoft.com/office/powerpoint/2010/main" val="1035118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تُقرأ هذه القصّة في الصّفّ أو في جلسة متزامنة على مراحل حيث يمكنكم قراءة صفحتين في اليوم الواحد وتكملون القراءة في اليوم التالي وهكذا حتى انتهاء القصّة. حاولوا أن توزّعوا القصّة على أسبوع تعليميّ.</a:t>
            </a:r>
          </a:p>
          <a:p>
            <a:pPr algn="r"/>
            <a:r>
              <a:rPr lang="ar-LB" sz="1200" b="0" kern="1200" dirty="0">
                <a:solidFill>
                  <a:schemeClr val="tx1"/>
                </a:solidFill>
                <a:latin typeface="Adobe Arabic" panose="02040503050201020203" pitchFamily="18" charset="-78"/>
                <a:ea typeface="+mn-ea"/>
                <a:cs typeface="Adobe Arabic" panose="02040503050201020203" pitchFamily="18" charset="-78"/>
              </a:rPr>
              <a:t> يمكنكم الاستعانة بملف القراءة الجهريّة لاختيار قصّة مناسبة من أجل تقديم استراتيجيّة من استراتيجيات الفهم القرائي المناسبة لكلّ محور من المحاور.</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9096952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قراءة الشريحة كما هي</a:t>
            </a:r>
          </a:p>
          <a:p>
            <a:pPr algn="r" rtl="1"/>
            <a:endParaRPr lang="ar-LB" dirty="0">
              <a:cs typeface="Adobe Arabic" panose="02040503050201020203" pitchFamily="18" charset="-78"/>
            </a:endParaRPr>
          </a:p>
          <a:p>
            <a:endParaRPr lang="en-US" dirty="0"/>
          </a:p>
        </p:txBody>
      </p:sp>
    </p:spTree>
    <p:extLst>
      <p:ext uri="{BB962C8B-B14F-4D97-AF65-F5344CB8AC3E}">
        <p14:creationId xmlns:p14="http://schemas.microsoft.com/office/powerpoint/2010/main" val="568899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دَرْسُ الْيَوْم بِعُنْوانِ ظِلّي وَصاحِبي.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يَسْرُدُ لَكُمْ دَرْسَ الْقِراءَةِ قِصَّةً قَصيرَةً. لِكُلِّ قِصَّةٍ عُنْوانٌ وَصُوَرٌ.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ماذا نستطيع أن نعرف عندما نقرأ العنوان وننظر إلى الرّسوم؟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يساعدنا العنوان والرسوم على توقع موضوع القصّة. كيف ذلك؟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(انتظار إجابات المتعلمين..)</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لِنفكر معًا كيف نتوقع من العنوان والرّسوم: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أَقْرَأُ عُنْوانَ الْقِصَّةِ، "ظِلّي وَصاحِبي". أسال نفسي، عَمّا سَتُحَدِّثُني هذِهِ الْقِصَّةُ؟</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أَتَوَقَّعُ أَنَّ الْقِصَّةَ سَتُحَدِّثُني عَنِ الْأَصْحابِ، لأنني قرأت كلمة "صاحبي".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بَعْدَ ذلِكَ أَنْظُرُ إلى الرَّسْمِ جَيِّدًا. ماذا أرى؟ أرى بنتًا تلعب بالطّابة، رُبَّما تتحدَّثُ الْقِصَّةَ عَنْ بِنْتٍ تَلْعَبُ بالطّابَةِ.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أرى أيضًا أنَّ البنت ترمي الطّابة على ظلها، أتوقّع أنها تلعب مع ظلّها.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أنا متحمسة جدًّا لأقرأ الدّرس وأعرف إن كان ما توقعته صحيحًا.</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إذًا ماذا تعلمنا الآن عن التوقع؟</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التوقُّع هو أن نفكِّر بموضوع القصّة، وشخصيّاتها وبعض أحداثها قبل أن نبدأ القراءة.  عندما نتوقّع ما ستخبرنا عنه القصّة، نتمكن من التركيز على فهم القصّة وتحليلها بشكل أفضل.</a:t>
            </a: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للمعلّم/ـة: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يهدف هذا النشاط إلى تقديم استراتيجيّة التوقُّع من غلاف القصّة، من خلال طرح الأسئلة على المتعلمين، وتزويدهم بالتغذية الراجعة، لحثّهم على مزيد من التّفكير وتقديم المزيد من التّوقُّعات خلال سرد القصة.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وعندما يُطلبُ من المتعلمين أن يُراقبوا ويسمعوا، عنذ ذاك يقوم المعلِّم/ـة بتقديم المثال بصوت عالٍ بهدفِ توضيحِ ماهيّة الاستراتيجيّة، ونمذجة تفكيره بصوت مسموع، كما يقدّم المعلم الفائدة التّربويّة من الاستراتيجية، وخطوات تطبيقها بهدف مساعدة المتعلمين على اكتسابها وتطبيقها باستقلاليّة.</a:t>
            </a:r>
          </a:p>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في حال كنتم تقومون بالنشاط بشكل متزامن أو حضوريّ، سجِّلوا توقُّعات المتعليمن على اللّوح من أجل تقديم تغذية راجعة، والتحقُّق لاحقًا من التوقُّعات وتصويبها في أثناء قراءة القصّة وبعدها، وتقديم الأدلة عنها.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كما تجدر الإشارة إلى أنّه في التعليم الحضوري، يمكنكم في فترة العمل المستقلّ أن تطلبوا من المتعلّمين اختيار قصّة من المكتبة الصّفيّة وتطبيق استراتيجية التّوقع حتى يتمرسوا على تطبيقها.</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endParaRPr lang="ar-LB" sz="1200" b="1" dirty="0">
              <a:highlight>
                <a:srgbClr val="FFFF00"/>
              </a:highlight>
              <a:cs typeface="Adobe Arabic" panose="02040503050201020203" pitchFamily="18" charset="-78"/>
            </a:endParaRPr>
          </a:p>
          <a:p>
            <a:pPr algn="r" rtl="1"/>
            <a:endParaRPr lang="en-US" sz="1200" dirty="0"/>
          </a:p>
          <a:p>
            <a:pPr algn="r" defTabSz="990478" rtl="1">
              <a:defRPr/>
            </a:pPr>
            <a:endParaRPr lang="en-US" sz="1200" dirty="0"/>
          </a:p>
          <a:p>
            <a:pPr algn="r" rtl="1"/>
            <a:endParaRPr lang="en-US" sz="1200" dirty="0"/>
          </a:p>
          <a:p>
            <a:pPr algn="r" rtl="1"/>
            <a:endParaRPr lang="en-US" sz="1200" dirty="0"/>
          </a:p>
        </p:txBody>
      </p:sp>
    </p:spTree>
    <p:extLst>
      <p:ext uri="{BB962C8B-B14F-4D97-AF65-F5344CB8AC3E}">
        <p14:creationId xmlns:p14="http://schemas.microsoft.com/office/powerpoint/2010/main" val="132308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بَعْدَ أَنْ تَوَقَّعْنا مَوْضوعَ الدَّرْسِ مِنَ العنوان والصُّورَةِ، سَنَسْتَمِعُ إلى قِراءَةِ النَّصِّ لِنَعْرِفَ عَمَّ يُحَدِّثُنا هذا النَّصُّ وَنَفْهَمَهُ.</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marL="138667" lvl="1" algn="r" rtl="1">
              <a:lnSpc>
                <a:spcPct val="150000"/>
              </a:lnSpc>
            </a:pPr>
            <a:r>
              <a:rPr lang="ar-LB" sz="1200" b="0" kern="1200" dirty="0">
                <a:solidFill>
                  <a:schemeClr val="tx1"/>
                </a:solidFill>
                <a:latin typeface="Adobe Arabic" panose="02040503050201020203" pitchFamily="18" charset="-78"/>
                <a:ea typeface="+mn-ea"/>
                <a:cs typeface="Adobe Arabic" panose="02040503050201020203" pitchFamily="18" charset="-78"/>
              </a:rPr>
              <a:t>ظِلَي وَصاحِبي</a:t>
            </a:r>
          </a:p>
          <a:p>
            <a:pPr marL="138667" lvl="1" algn="r" rtl="1">
              <a:lnSpc>
                <a:spcPct val="120000"/>
              </a:lnSpc>
              <a:spcBef>
                <a:spcPts val="650"/>
              </a:spcBef>
            </a:pPr>
            <a:r>
              <a:rPr lang="ar-LB" sz="1200" b="0" kern="1200" dirty="0">
                <a:solidFill>
                  <a:schemeClr val="tx1"/>
                </a:solidFill>
                <a:latin typeface="Adobe Arabic" panose="02040503050201020203" pitchFamily="18" charset="-78"/>
                <a:ea typeface="+mn-ea"/>
                <a:cs typeface="Adobe Arabic" panose="02040503050201020203" pitchFamily="18" charset="-78"/>
              </a:rPr>
              <a:t> حَمَلَتْ لينُ كُرَتَها الْمُلَوَّنَة، وَخَرَجَتْ في الصَّباحِ الْباكِرِ نَحْوَ بُسْتانٍ قريبٍ. في الطَّريقِ، رَمَتْ لينُ الْكُرَةَ أَرْضًا، وَبَدَأَتْ تَدْفَعُها بِقَدَمِها وَتَرْكُضُ خَلْفَها. </a:t>
            </a:r>
          </a:p>
          <a:p>
            <a:pPr marL="138667" lvl="1" algn="r" rtl="1">
              <a:lnSpc>
                <a:spcPct val="120000"/>
              </a:lnSpc>
              <a:spcBef>
                <a:spcPts val="650"/>
              </a:spcBef>
            </a:pPr>
            <a:r>
              <a:rPr lang="ar-LB" sz="1200" b="0" kern="1200" dirty="0">
                <a:solidFill>
                  <a:schemeClr val="tx1"/>
                </a:solidFill>
                <a:latin typeface="Adobe Arabic" panose="02040503050201020203" pitchFamily="18" charset="-78"/>
                <a:ea typeface="+mn-ea"/>
                <a:cs typeface="Adobe Arabic" panose="02040503050201020203" pitchFamily="18" charset="-78"/>
              </a:rPr>
              <a:t>فَجْأَةً! تَوَقَّفَتْ وَتَلَفَّتَتْ حَوْلَها؛ لا أَحَدَ في الطَّريق!</a:t>
            </a:r>
          </a:p>
          <a:p>
            <a:pPr marL="324382" lvl="1" indent="-185715" algn="r" rtl="1">
              <a:lnSpc>
                <a:spcPct val="120000"/>
              </a:lnSpc>
              <a:spcBef>
                <a:spcPts val="650"/>
              </a:spcBef>
              <a:spcAft>
                <a:spcPts val="650"/>
              </a:spcAft>
              <a:buFontTx/>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"كَمِ السّاعَةُ يا تُرَى؟ مَتى يَخْرُجُ أَوْلادُ هذِهِ الْقَرْيَةِ إِلى اللَّعِبِ؟ هَلْ أَعودُ إِلى الْبَيْتِ؟“</a:t>
            </a:r>
          </a:p>
          <a:p>
            <a:pPr marL="324382" lvl="1" indent="-185715" algn="r" rtl="1">
              <a:lnSpc>
                <a:spcPct val="120000"/>
              </a:lnSpc>
              <a:spcBef>
                <a:spcPts val="650"/>
              </a:spcBef>
              <a:spcAft>
                <a:spcPts val="650"/>
              </a:spcAft>
              <a:buFontTx/>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استَدارَتْ لين بِسُرْعَةٍ لِتَعودَ إِلى الْبَيْتِ، فَلَمَحَتْ ظِلَّها يَمْتَدُّ أَمامَها. ضَحِكَتْ وَقالَتْ لَهُ: "أَيْنَ كُنْتَ مُنْذُ قَليلٍ؟ هَيّا نَلْعَبْ بِالْكُرَةِ مَعًا". </a:t>
            </a:r>
          </a:p>
          <a:p>
            <a:pPr marL="138667" lvl="1" algn="r" rtl="1">
              <a:lnSpc>
                <a:spcPct val="150000"/>
              </a:lnSpc>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marL="138667" lvl="1" algn="r" rtl="1">
              <a:lnSpc>
                <a:spcPct val="150000"/>
              </a:lnSpc>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marL="138667" lvl="1" algn="r" rtl="1">
              <a:lnSpc>
                <a:spcPct val="150000"/>
              </a:lnSpc>
            </a:pPr>
            <a:r>
              <a:rPr lang="ar-LB" sz="1200" b="0" kern="1200" dirty="0">
                <a:solidFill>
                  <a:schemeClr val="tx1"/>
                </a:solidFill>
                <a:latin typeface="Adobe Arabic" panose="02040503050201020203" pitchFamily="18" charset="-78"/>
                <a:ea typeface="+mn-ea"/>
                <a:cs typeface="Adobe Arabic" panose="02040503050201020203" pitchFamily="18" charset="-78"/>
              </a:rPr>
              <a:t>يا تُرَى مَعَ مَنْ تَكَلَّمَتْ لين، أَجيبوا عَنِ السُّؤالِ الآتي:</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للمعلِّم/ـة:</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في حصّة التعليم المتزامن أو الحضوريّ: إن كانَ هنالك توقُّع صَحيح من توقُّعاتِ التلامذة المكتوبةِ على اللّوحِ، أشيروا إلى التّوقّعِ في أثناء قراءة ِهذه الشريحة،  وقولوا: " أحسنتم! هذا التوقّعُ صحيحٌ.</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ممكن للمعلم/ـة الإشارة إلى أن لين تتحدث مع نفسها، وتسأل نفسها أسئلة عديدة، وهذا يندرج ضمن"المناجاة". </a:t>
            </a:r>
          </a:p>
          <a:p>
            <a:pPr algn="r" rtl="1"/>
            <a:endParaRPr lang="en-US" sz="1200" b="0" dirty="0"/>
          </a:p>
        </p:txBody>
      </p:sp>
    </p:spTree>
    <p:extLst>
      <p:ext uri="{BB962C8B-B14F-4D97-AF65-F5344CB8AC3E}">
        <p14:creationId xmlns:p14="http://schemas.microsoft.com/office/powerpoint/2010/main" val="10321350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أهداف المحور - الشريحة الاولى">
    <p:spTree>
      <p:nvGrpSpPr>
        <p:cNvPr id="1" name=""/>
        <p:cNvGrpSpPr/>
        <p:nvPr/>
      </p:nvGrpSpPr>
      <p:grpSpPr>
        <a:xfrm>
          <a:off x="0" y="0"/>
          <a:ext cx="0" cy="0"/>
          <a:chOff x="0" y="0"/>
          <a:chExt cx="0" cy="0"/>
        </a:xfrm>
      </p:grpSpPr>
      <p:sp>
        <p:nvSpPr>
          <p:cNvPr id="8" name="Rectangle 16">
            <a:extLst>
              <a:ext uri="{FF2B5EF4-FFF2-40B4-BE49-F238E27FC236}">
                <a16:creationId xmlns:a16="http://schemas.microsoft.com/office/drawing/2014/main" id="{E6EECAC4-7BA8-4C4C-B5F5-94CE63C206DC}"/>
              </a:ext>
            </a:extLst>
          </p:cNvPr>
          <p:cNvSpPr>
            <a:spLocks noChangeArrowheads="1"/>
          </p:cNvSpPr>
          <p:nvPr userDrawn="1"/>
        </p:nvSpPr>
        <p:spPr bwMode="gray">
          <a:xfrm>
            <a:off x="7016097" y="946876"/>
            <a:ext cx="3206085" cy="65154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defTabSz="914400" rtl="1" eaLnBrk="1" latinLnBrk="0" hangingPunct="1">
              <a:buClr>
                <a:schemeClr val="accent1">
                  <a:lumMod val="50000"/>
                </a:schemeClr>
              </a:buClr>
              <a:buSzPct val="90000"/>
            </a:pPr>
            <a:r>
              <a:rPr lang="en-US" sz="4000" b="1" dirty="0">
                <a:solidFill>
                  <a:schemeClr val="tx2"/>
                </a:solidFill>
                <a:latin typeface="Adobe Arabic" panose="02040503050201090203" pitchFamily="18" charset="-78"/>
                <a:cs typeface="Adobe Arabic" panose="02040503050201090203" pitchFamily="18" charset="-78"/>
              </a:rPr>
              <a:t> </a:t>
            </a:r>
            <a:r>
              <a:rPr lang="ar-LB" sz="4000" b="1" dirty="0">
                <a:solidFill>
                  <a:schemeClr val="tx2"/>
                </a:solidFill>
                <a:latin typeface="Adobe Arabic" panose="02040503050201090203" pitchFamily="18" charset="-78"/>
                <a:cs typeface="Adobe Arabic" panose="02040503050201090203" pitchFamily="18" charset="-78"/>
              </a:rPr>
              <a:t>أهداف المحور</a:t>
            </a:r>
            <a:r>
              <a:rPr lang="en-US" sz="4000" b="1" dirty="0">
                <a:solidFill>
                  <a:schemeClr val="tx2"/>
                </a:solidFill>
                <a:latin typeface="Adobe Arabic" panose="02040503050201090203" pitchFamily="18" charset="-78"/>
                <a:cs typeface="Adobe Arabic" panose="02040503050201090203" pitchFamily="18" charset="-78"/>
              </a:rPr>
              <a:t> </a:t>
            </a:r>
            <a:r>
              <a:rPr lang="ar-LB" sz="4000" b="1" dirty="0">
                <a:solidFill>
                  <a:schemeClr val="tx2"/>
                </a:solidFill>
                <a:latin typeface="Adobe Arabic" panose="02040503050201090203" pitchFamily="18" charset="-78"/>
                <a:cs typeface="Adobe Arabic" panose="02040503050201090203" pitchFamily="18" charset="-78"/>
              </a:rPr>
              <a:t>التربوية </a:t>
            </a:r>
            <a:endParaRPr lang="en-US" sz="1600" kern="1200" dirty="0">
              <a:solidFill>
                <a:schemeClr val="dk1"/>
              </a:solidFill>
              <a:latin typeface="Adobe Arabic" panose="02040503050201090203" pitchFamily="18" charset="-78"/>
              <a:ea typeface="+mn-ea"/>
              <a:cs typeface="Adobe Arabic" panose="02040503050201090203" pitchFamily="18" charset="-78"/>
            </a:endParaRPr>
          </a:p>
        </p:txBody>
      </p:sp>
      <p:sp>
        <p:nvSpPr>
          <p:cNvPr id="3" name="Text Placeholder 2">
            <a:extLst>
              <a:ext uri="{FF2B5EF4-FFF2-40B4-BE49-F238E27FC236}">
                <a16:creationId xmlns:a16="http://schemas.microsoft.com/office/drawing/2014/main" id="{CB023BBC-5ED4-4B8E-A721-FF3BAB7C95CE}"/>
              </a:ext>
            </a:extLst>
          </p:cNvPr>
          <p:cNvSpPr>
            <a:spLocks noGrp="1"/>
          </p:cNvSpPr>
          <p:nvPr>
            <p:ph type="body" sz="quarter" idx="10"/>
          </p:nvPr>
        </p:nvSpPr>
        <p:spPr>
          <a:xfrm>
            <a:off x="1181369" y="2262398"/>
            <a:ext cx="9040813" cy="2951163"/>
          </a:xfrm>
        </p:spPr>
        <p:txBody>
          <a:bodyPr>
            <a:normAutofit/>
          </a:bodyPr>
          <a:lstStyle>
            <a:lvl1pPr algn="r" rtl="1">
              <a:buClr>
                <a:srgbClr val="2F5597"/>
              </a:buClr>
              <a:buFont typeface="Wingdings" panose="05000000000000000000" pitchFamily="2" charset="2"/>
              <a:buChar char="§"/>
              <a:defRPr sz="3200"/>
            </a:lvl1pPr>
            <a:lvl2pPr algn="r" rtl="1">
              <a:defRPr/>
            </a:lvl2pPr>
            <a:lvl3pPr algn="r" rtl="1">
              <a:defRPr/>
            </a:lvl3pPr>
            <a:lvl4pPr algn="r" rtl="1">
              <a:defRPr/>
            </a:lvl4pPr>
            <a:lvl5pPr algn="r" rtl="1">
              <a:defRPr/>
            </a:lvl5pPr>
          </a:lstStyle>
          <a:p>
            <a:pPr lvl="0"/>
            <a:endParaRPr lang="en-US" dirty="0"/>
          </a:p>
        </p:txBody>
      </p:sp>
      <p:pic>
        <p:nvPicPr>
          <p:cNvPr id="6" name="Picture 5">
            <a:extLst>
              <a:ext uri="{FF2B5EF4-FFF2-40B4-BE49-F238E27FC236}">
                <a16:creationId xmlns:a16="http://schemas.microsoft.com/office/drawing/2014/main" id="{438B5B17-ABEB-4EE8-8E8B-63F39778211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11985"/>
            <a:ext cx="1402672" cy="1069759"/>
          </a:xfrm>
          <a:prstGeom prst="rect">
            <a:avLst/>
          </a:prstGeom>
        </p:spPr>
      </p:pic>
    </p:spTree>
    <p:custDataLst>
      <p:tags r:id="rId1"/>
    </p:custDataLst>
    <p:extLst>
      <p:ext uri="{BB962C8B-B14F-4D97-AF65-F5344CB8AC3E}">
        <p14:creationId xmlns:p14="http://schemas.microsoft.com/office/powerpoint/2010/main" val="2799423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436648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3874F22B-460D-4DEF-A5C8-777740DC6121}"/>
              </a:ext>
            </a:extLst>
          </p:cNvPr>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a:extLst>
              <a:ext uri="{FF2B5EF4-FFF2-40B4-BE49-F238E27FC236}">
                <a16:creationId xmlns:a16="http://schemas.microsoft.com/office/drawing/2014/main" id="{5BEB8BF6-D33C-4502-9A70-86A5276E89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4C6E907-4C4D-4571-8597-C6BEA8ED312A}"/>
              </a:ext>
            </a:extLst>
          </p:cNvPr>
          <p:cNvSpPr>
            <a:spLocks noGrp="1"/>
          </p:cNvSpPr>
          <p:nvPr>
            <p:ph type="sldNum" sz="quarter" idx="12"/>
          </p:nvPr>
        </p:nvSpPr>
        <p:spPr/>
        <p:txBody>
          <a:bodyPr/>
          <a:lstStyle/>
          <a:p>
            <a:fld id="{809E340D-D49F-4060-B830-48E207260F1E}" type="slidenum">
              <a:rPr lang="en-US" smtClean="0"/>
              <a:t>‹#›</a:t>
            </a:fld>
            <a:endParaRPr lang="en-US"/>
          </a:p>
        </p:txBody>
      </p:sp>
    </p:spTree>
    <p:custDataLst>
      <p:tags r:id="rId1"/>
    </p:custDataLst>
    <p:extLst>
      <p:ext uri="{BB962C8B-B14F-4D97-AF65-F5344CB8AC3E}">
        <p14:creationId xmlns:p14="http://schemas.microsoft.com/office/powerpoint/2010/main" val="2503562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8577349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7012495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382696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7072546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1024128"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412285"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024128" y="1139687"/>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11" name="Date Placeholder 3"/>
          <p:cNvSpPr>
            <a:spLocks noGrp="1"/>
          </p:cNvSpPr>
          <p:nvPr>
            <p:ph type="dt" sz="half" idx="10"/>
          </p:nvPr>
        </p:nvSpPr>
        <p:spPr>
          <a:xfrm>
            <a:off x="1024129" y="6200027"/>
            <a:ext cx="2154143" cy="274320"/>
          </a:xfrm>
        </p:spPr>
        <p:txBody>
          <a:bodyPr/>
          <a:lstStyle/>
          <a:p>
            <a:fld id="{96DFF08F-DC6B-4601-B491-B0F83F6DD2DA}" type="datetimeFigureOut">
              <a:rPr lang="en-US" dirty="0"/>
              <a:t>2/27/2022</a:t>
            </a:fld>
            <a:endParaRPr lang="en-US" dirty="0"/>
          </a:p>
        </p:txBody>
      </p:sp>
      <p:sp>
        <p:nvSpPr>
          <p:cNvPr id="12" name="Footer Placeholder 4"/>
          <p:cNvSpPr>
            <a:spLocks noGrp="1"/>
          </p:cNvSpPr>
          <p:nvPr>
            <p:ph type="ftr" sz="quarter" idx="11"/>
          </p:nvPr>
        </p:nvSpPr>
        <p:spPr>
          <a:xfrm>
            <a:off x="3659072" y="6196384"/>
            <a:ext cx="5901459" cy="274320"/>
          </a:xfrm>
        </p:spPr>
        <p:txBody>
          <a:bodyPr/>
          <a:lstStyle/>
          <a:p>
            <a:endParaRPr lang="en-US" dirty="0"/>
          </a:p>
        </p:txBody>
      </p:sp>
      <p:sp>
        <p:nvSpPr>
          <p:cNvPr id="13"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602841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Title 1"/>
          <p:cNvSpPr>
            <a:spLocks noGrp="1"/>
          </p:cNvSpPr>
          <p:nvPr>
            <p:ph type="title"/>
          </p:nvPr>
        </p:nvSpPr>
        <p:spPr>
          <a:xfrm>
            <a:off x="1024128" y="1139687"/>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7" name="Date Placeholder 3"/>
          <p:cNvSpPr>
            <a:spLocks noGrp="1"/>
          </p:cNvSpPr>
          <p:nvPr>
            <p:ph type="dt" sz="half" idx="10"/>
          </p:nvPr>
        </p:nvSpPr>
        <p:spPr>
          <a:xfrm>
            <a:off x="1024129" y="6200027"/>
            <a:ext cx="2154143" cy="274320"/>
          </a:xfrm>
        </p:spPr>
        <p:txBody>
          <a:bodyPr/>
          <a:lstStyle/>
          <a:p>
            <a:fld id="{96DFF08F-DC6B-4601-B491-B0F83F6DD2DA}" type="datetimeFigureOut">
              <a:rPr lang="en-US" dirty="0"/>
              <a:t>2/27/2022</a:t>
            </a:fld>
            <a:endParaRPr lang="en-US" dirty="0"/>
          </a:p>
        </p:txBody>
      </p:sp>
      <p:sp>
        <p:nvSpPr>
          <p:cNvPr id="8" name="Footer Placeholder 4"/>
          <p:cNvSpPr>
            <a:spLocks noGrp="1"/>
          </p:cNvSpPr>
          <p:nvPr>
            <p:ph type="ftr" sz="quarter" idx="11"/>
          </p:nvPr>
        </p:nvSpPr>
        <p:spPr>
          <a:xfrm>
            <a:off x="3659072" y="6196384"/>
            <a:ext cx="5901459" cy="274320"/>
          </a:xfrm>
        </p:spPr>
        <p:txBody>
          <a:bodyPr/>
          <a:lstStyle/>
          <a:p>
            <a:endParaRPr lang="en-US" dirty="0"/>
          </a:p>
        </p:txBody>
      </p:sp>
      <p:sp>
        <p:nvSpPr>
          <p:cNvPr id="9"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t>‹#›</a:t>
            </a:fld>
            <a:endParaRPr lang="en-US" dirty="0"/>
          </a:p>
        </p:txBody>
      </p:sp>
      <p:sp>
        <p:nvSpPr>
          <p:cNvPr id="11" name="Picture Placeholder 10"/>
          <p:cNvSpPr>
            <a:spLocks noGrp="1"/>
          </p:cNvSpPr>
          <p:nvPr>
            <p:ph type="pic" sz="quarter" idx="13"/>
          </p:nvPr>
        </p:nvSpPr>
        <p:spPr>
          <a:xfrm>
            <a:off x="7315200" y="2239964"/>
            <a:ext cx="3852333" cy="3736975"/>
          </a:xfrm>
        </p:spPr>
        <p:txBody>
          <a:bodyPr/>
          <a:lstStyle/>
          <a:p>
            <a:r>
              <a:rPr lang="en-US"/>
              <a:t>Click icon to add picture</a:t>
            </a:r>
          </a:p>
        </p:txBody>
      </p:sp>
      <p:sp>
        <p:nvSpPr>
          <p:cNvPr id="12" name="Content Placeholder 2"/>
          <p:cNvSpPr>
            <a:spLocks noGrp="1"/>
          </p:cNvSpPr>
          <p:nvPr>
            <p:ph idx="14"/>
          </p:nvPr>
        </p:nvSpPr>
        <p:spPr>
          <a:xfrm>
            <a:off x="1024128" y="2239964"/>
            <a:ext cx="6043699" cy="3736975"/>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644599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p:spPr>
        <p:txBody>
          <a:bodyPr lIns="0" tIns="0" rIns="640080" bIns="0" anchor="ctr" anchorCtr="0">
            <a:noAutofit/>
          </a:bodyPr>
          <a:lstStyle>
            <a:lvl1pPr marL="0" indent="0" algn="r" rtl="1">
              <a:lnSpc>
                <a:spcPct val="100000"/>
              </a:lnSpc>
              <a:spcBef>
                <a:spcPts val="0"/>
              </a:spcBef>
              <a:buNone/>
              <a:defRPr sz="3600" b="1">
                <a:solidFill>
                  <a:schemeClr val="bg1"/>
                </a:solidFill>
              </a:defRPr>
            </a:lvl1pPr>
          </a:lstStyle>
          <a:p>
            <a:pPr lvl="0"/>
            <a:endParaRPr lang="en-US" dirty="0"/>
          </a:p>
        </p:txBody>
      </p:sp>
      <p:sp>
        <p:nvSpPr>
          <p:cNvPr id="3" name="Content Placeholder 7">
            <a:extLst>
              <a:ext uri="{FF2B5EF4-FFF2-40B4-BE49-F238E27FC236}">
                <a16:creationId xmlns:a16="http://schemas.microsoft.com/office/drawing/2014/main" id="{C3297D86-AFC7-45D4-BFE7-8A13199BA2B8}"/>
              </a:ext>
            </a:extLst>
          </p:cNvPr>
          <p:cNvSpPr>
            <a:spLocks noGrp="1"/>
          </p:cNvSpPr>
          <p:nvPr>
            <p:ph sz="quarter" idx="11"/>
          </p:nvPr>
        </p:nvSpPr>
        <p:spPr>
          <a:xfrm>
            <a:off x="0" y="1225926"/>
            <a:ext cx="12192000" cy="640080"/>
          </a:xfrm>
          <a:solidFill>
            <a:srgbClr val="658DCD">
              <a:alpha val="50196"/>
            </a:srgbClr>
          </a:solidFill>
        </p:spPr>
        <p:txBody>
          <a:bodyPr lIns="0" tIns="0" rIns="640080" bIns="0" anchor="ctr" anchorCtr="0">
            <a:noAutofit/>
          </a:bodyPr>
          <a:lstStyle>
            <a:lvl1pPr marL="0" indent="0" algn="r" rtl="1">
              <a:lnSpc>
                <a:spcPct val="100000"/>
              </a:lnSpc>
              <a:spcBef>
                <a:spcPts val="0"/>
              </a:spcBef>
              <a:buNone/>
              <a:defRPr sz="3600" b="1">
                <a:solidFill>
                  <a:schemeClr val="tx1">
                    <a:lumMod val="65000"/>
                    <a:lumOff val="35000"/>
                  </a:schemeClr>
                </a:solidFill>
              </a:defRPr>
            </a:lvl1pPr>
          </a:lstStyle>
          <a:p>
            <a:pPr lvl="0"/>
            <a:endParaRPr lang="en-US" dirty="0"/>
          </a:p>
        </p:txBody>
      </p:sp>
    </p:spTree>
    <p:custDataLst>
      <p:tags r:id="rId1"/>
    </p:custDataLst>
    <p:extLst>
      <p:ext uri="{BB962C8B-B14F-4D97-AF65-F5344CB8AC3E}">
        <p14:creationId xmlns:p14="http://schemas.microsoft.com/office/powerpoint/2010/main" val="5323956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 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a:ln>
            <a:noFill/>
          </a:ln>
        </p:spPr>
        <p:txBody>
          <a:bodyPr vert="horz" lIns="0" tIns="0" rIns="640080" bIns="0" rtlCol="0" anchor="ctr" anchorCtr="0">
            <a:noAutofit/>
          </a:bodyPr>
          <a:lstStyle>
            <a:lvl1pPr marL="0" indent="0" algn="r">
              <a:buNone/>
              <a:defRPr lang="en-US" sz="3600" b="1" dirty="0">
                <a:solidFill>
                  <a:schemeClr val="bg1"/>
                </a:solidFill>
              </a:defRPr>
            </a:lvl1pPr>
          </a:lstStyle>
          <a:p>
            <a:pPr marL="228600" lvl="0" indent="-228600" algn="r" rtl="1">
              <a:lnSpc>
                <a:spcPct val="100000"/>
              </a:lnSpc>
              <a:spcBef>
                <a:spcPts val="0"/>
              </a:spcBef>
            </a:pPr>
            <a:endParaRPr lang="en-US" dirty="0"/>
          </a:p>
        </p:txBody>
      </p:sp>
      <p:sp>
        <p:nvSpPr>
          <p:cNvPr id="4" name="Text Placeholder 3">
            <a:extLst>
              <a:ext uri="{FF2B5EF4-FFF2-40B4-BE49-F238E27FC236}">
                <a16:creationId xmlns:a16="http://schemas.microsoft.com/office/drawing/2014/main" id="{B64A1A5B-24B1-42DE-8348-275BD2D964A2}"/>
              </a:ext>
            </a:extLst>
          </p:cNvPr>
          <p:cNvSpPr>
            <a:spLocks noGrp="1"/>
          </p:cNvSpPr>
          <p:nvPr>
            <p:ph type="body" sz="quarter" idx="11"/>
          </p:nvPr>
        </p:nvSpPr>
        <p:spPr>
          <a:xfrm>
            <a:off x="1" y="164714"/>
            <a:ext cx="2364058" cy="274320"/>
          </a:xfrm>
          <a:solidFill>
            <a:schemeClr val="accent5">
              <a:lumMod val="20000"/>
              <a:lumOff val="80000"/>
            </a:schemeClr>
          </a:solidFill>
          <a:ln>
            <a:solidFill>
              <a:schemeClr val="accent5">
                <a:lumMod val="20000"/>
                <a:lumOff val="80000"/>
              </a:schemeClr>
            </a:solidFill>
          </a:ln>
        </p:spPr>
        <p:txBody>
          <a:bodyPr vert="horz" lIns="0" tIns="0" rIns="0" bIns="0" rtlCol="0" anchor="ctr">
            <a:noAutofit/>
          </a:bodyPr>
          <a:lstStyle>
            <a:lvl1pPr marL="0" indent="0" algn="ctr" rtl="1">
              <a:buNone/>
              <a:defRPr lang="en-US" sz="1600" cap="all" spc="100" baseline="0" dirty="0">
                <a:solidFill>
                  <a:schemeClr val="accent5">
                    <a:lumMod val="50000"/>
                  </a:schemeClr>
                </a:solidFill>
                <a:latin typeface="+mj-lt"/>
                <a:ea typeface="+mj-ea"/>
                <a:cs typeface="+mj-cs"/>
              </a:defRPr>
            </a:lvl1pPr>
          </a:lstStyle>
          <a:p>
            <a:pPr marL="57150" lvl="0" indent="-285750" algn="ctr">
              <a:lnSpc>
                <a:spcPct val="80000"/>
              </a:lnSpc>
              <a:spcBef>
                <a:spcPct val="0"/>
              </a:spcBef>
            </a:pPr>
            <a:endParaRPr lang="en-US" dirty="0"/>
          </a:p>
        </p:txBody>
      </p:sp>
    </p:spTree>
    <p:custDataLst>
      <p:tags r:id="rId1"/>
    </p:custDataLst>
    <p:extLst>
      <p:ext uri="{BB962C8B-B14F-4D97-AF65-F5344CB8AC3E}">
        <p14:creationId xmlns:p14="http://schemas.microsoft.com/office/powerpoint/2010/main" val="47319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شريحة فارغة">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F289BE-7E1A-427A-94E7-E161F98586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134236" y="0"/>
            <a:ext cx="1068274" cy="630621"/>
          </a:xfrm>
          <a:prstGeom prst="rect">
            <a:avLst/>
          </a:prstGeom>
        </p:spPr>
      </p:pic>
    </p:spTree>
    <p:custDataLst>
      <p:tags r:id="rId1"/>
    </p:custDataLst>
    <p:extLst>
      <p:ext uri="{BB962C8B-B14F-4D97-AF65-F5344CB8AC3E}">
        <p14:creationId xmlns:p14="http://schemas.microsoft.com/office/powerpoint/2010/main" val="3385197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9209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072090" y="62147"/>
            <a:ext cx="1068274" cy="630621"/>
          </a:xfrm>
          <a:prstGeom prst="rect">
            <a:avLst/>
          </a:prstGeom>
        </p:spPr>
      </p:pic>
    </p:spTree>
    <p:custDataLst>
      <p:tags r:id="rId1"/>
    </p:custDataLst>
    <p:extLst>
      <p:ext uri="{BB962C8B-B14F-4D97-AF65-F5344CB8AC3E}">
        <p14:creationId xmlns:p14="http://schemas.microsoft.com/office/powerpoint/2010/main" val="2746538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الاهداف المجالات">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2"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sz="4800" b="1" dirty="0">
                <a:solidFill>
                  <a:schemeClr val="tx2"/>
                </a:solidFill>
                <a:latin typeface="Adobe Arabic" panose="02040503050201090203" pitchFamily="18" charset="-78"/>
                <a:cs typeface="Adobe Arabic" panose="02040503050201090203" pitchFamily="18" charset="-78"/>
              </a:rPr>
              <a:t>أهـــداف المحور</a:t>
            </a:r>
            <a:endParaRPr lang="en-US" sz="4800" b="1" dirty="0">
              <a:solidFill>
                <a:schemeClr val="tx2"/>
              </a:solidFill>
              <a:latin typeface="Adobe Arabic" panose="02040503050201090203" pitchFamily="18" charset="-78"/>
              <a:cs typeface="Adobe Arabic" panose="02040503050201090203" pitchFamily="18" charset="-78"/>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2"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ea typeface="+mn-ea"/>
              <a:cs typeface="Adobe Arabic" panose="02040503050201090203" pitchFamily="18" charset="-78"/>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6"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2"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defTabSz="914400" rtl="1" eaLnBrk="1" latinLnBrk="0" hangingPunct="1">
              <a:buClr>
                <a:schemeClr val="accent1">
                  <a:lumMod val="50000"/>
                </a:schemeClr>
              </a:buClr>
              <a:buSzPct val="90000"/>
              <a:buFont typeface="Wingdings" panose="05000000000000000000" pitchFamily="2" charset="2"/>
              <a:buNone/>
            </a:pPr>
            <a:endParaRPr lang="en-US" sz="2000" kern="1200" dirty="0">
              <a:solidFill>
                <a:schemeClr val="dk1"/>
              </a:solidFill>
              <a:latin typeface="Adobe Arabic" panose="02040503050201090203" pitchFamily="18" charset="-78"/>
              <a:ea typeface="+mn-ea"/>
              <a:cs typeface="Adobe Arabic" panose="02040503050201090203" pitchFamily="18" charset="-78"/>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1"/>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0"/>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rtl="1">
              <a:buClr>
                <a:schemeClr val="accent1">
                  <a:lumMod val="50000"/>
                </a:schemeClr>
              </a:buClr>
              <a:buSzPct val="90000"/>
              <a:buFont typeface="Wingdings" panose="05000000000000000000" pitchFamily="2" charset="2"/>
              <a:buNone/>
            </a:pPr>
            <a:endParaRPr lang="en-US" sz="2000" dirty="0">
              <a:solidFill>
                <a:schemeClr val="dk1"/>
              </a:solidFill>
              <a:latin typeface="Adobe Arabic" panose="02040503050201090203" pitchFamily="18" charset="-78"/>
              <a:cs typeface="Adobe Arabic" panose="02040503050201090203" pitchFamily="18" charset="-78"/>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0"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59"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1"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2"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6"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29"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1"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19"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2"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4"/>
            <a:ext cx="2996362"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89"/>
            <a:ext cx="2996362"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pic>
        <p:nvPicPr>
          <p:cNvPr id="23" name="Picture 22">
            <a:extLst>
              <a:ext uri="{FF2B5EF4-FFF2-40B4-BE49-F238E27FC236}">
                <a16:creationId xmlns:a16="http://schemas.microsoft.com/office/drawing/2014/main" id="{EC823D8B-D423-4B7A-A0CE-4478BA38130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2868159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المكتسبات السابقة">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2"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endParaRPr lang="en-US" sz="4800" b="1" dirty="0">
              <a:solidFill>
                <a:schemeClr val="tx2"/>
              </a:solidFill>
              <a:latin typeface="Adobe Arabic" panose="02040503050201090203" pitchFamily="18" charset="-78"/>
              <a:cs typeface="Adobe Arabic" panose="02040503050201090203" pitchFamily="18" charset="-78"/>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2"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ea typeface="+mn-ea"/>
              <a:cs typeface="Adobe Arabic" panose="02040503050201090203" pitchFamily="18" charset="-78"/>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6"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2"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defTabSz="914400" rtl="1" eaLnBrk="1" latinLnBrk="0" hangingPunct="1">
              <a:buClr>
                <a:schemeClr val="accent1">
                  <a:lumMod val="50000"/>
                </a:schemeClr>
              </a:buClr>
              <a:buSzPct val="90000"/>
              <a:buFont typeface="Wingdings" panose="05000000000000000000" pitchFamily="2" charset="2"/>
              <a:buNone/>
            </a:pPr>
            <a:endParaRPr lang="en-US" sz="2000" kern="1200" dirty="0">
              <a:solidFill>
                <a:schemeClr val="dk1"/>
              </a:solidFill>
              <a:latin typeface="Adobe Arabic" panose="02040503050201090203" pitchFamily="18" charset="-78"/>
              <a:ea typeface="+mn-ea"/>
              <a:cs typeface="Adobe Arabic" panose="02040503050201090203" pitchFamily="18" charset="-78"/>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1"/>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0"/>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rtl="1">
              <a:buClr>
                <a:schemeClr val="accent1">
                  <a:lumMod val="50000"/>
                </a:schemeClr>
              </a:buClr>
              <a:buSzPct val="90000"/>
              <a:buFont typeface="Wingdings" panose="05000000000000000000" pitchFamily="2" charset="2"/>
              <a:buNone/>
            </a:pPr>
            <a:endParaRPr lang="en-US" sz="2000" dirty="0">
              <a:solidFill>
                <a:schemeClr val="dk1"/>
              </a:solidFill>
              <a:latin typeface="Adobe Arabic" panose="02040503050201090203" pitchFamily="18" charset="-78"/>
              <a:cs typeface="Adobe Arabic" panose="02040503050201090203" pitchFamily="18" charset="-78"/>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0"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59"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1"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2"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6"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29"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1"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19"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2"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4"/>
            <a:ext cx="2996362"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89"/>
            <a:ext cx="2996362"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sp>
        <p:nvSpPr>
          <p:cNvPr id="23" name="Title 1">
            <a:extLst>
              <a:ext uri="{FF2B5EF4-FFF2-40B4-BE49-F238E27FC236}">
                <a16:creationId xmlns:a16="http://schemas.microsoft.com/office/drawing/2014/main" id="{86EAC8CE-AF4C-477D-A47D-BBB2CC722453}"/>
              </a:ext>
            </a:extLst>
          </p:cNvPr>
          <p:cNvSpPr txBox="1">
            <a:spLocks/>
          </p:cNvSpPr>
          <p:nvPr userDrawn="1"/>
        </p:nvSpPr>
        <p:spPr>
          <a:xfrm>
            <a:off x="6533350" y="1150736"/>
            <a:ext cx="4719733"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b="1" cap="all" spc="100" dirty="0">
                <a:solidFill>
                  <a:schemeClr val="accent1">
                    <a:lumMod val="50000"/>
                  </a:schemeClr>
                </a:solidFill>
                <a:latin typeface="Adobe Arabic" panose="02040503050201090203" pitchFamily="18" charset="-78"/>
                <a:cs typeface="Adobe Arabic" panose="02040503050201090203" pitchFamily="18" charset="-78"/>
              </a:rPr>
              <a:t>المكتسبات السابقة للمحور</a:t>
            </a:r>
            <a:endParaRPr lang="en-US" b="1" cap="all" spc="100" dirty="0">
              <a:solidFill>
                <a:schemeClr val="accent1">
                  <a:lumMod val="50000"/>
                </a:schemeClr>
              </a:solidFill>
              <a:latin typeface="Adobe Arabic" panose="02040503050201090203" pitchFamily="18" charset="-78"/>
              <a:cs typeface="Adobe Arabic" panose="02040503050201090203" pitchFamily="18" charset="-78"/>
            </a:endParaRPr>
          </a:p>
        </p:txBody>
      </p:sp>
      <p:pic>
        <p:nvPicPr>
          <p:cNvPr id="24" name="Picture 23">
            <a:extLst>
              <a:ext uri="{FF2B5EF4-FFF2-40B4-BE49-F238E27FC236}">
                <a16:creationId xmlns:a16="http://schemas.microsoft.com/office/drawing/2014/main" id="{BF826032-4812-4BE3-8375-B37F5C43BAD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189920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449F3C-3202-4A21-A9C6-75A38177D3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84401"/>
          <a:stretch/>
        </p:blipFill>
        <p:spPr>
          <a:xfrm>
            <a:off x="5414" y="5788240"/>
            <a:ext cx="12181172" cy="1069759"/>
          </a:xfrm>
          <a:prstGeom prst="rect">
            <a:avLst/>
          </a:prstGeom>
        </p:spPr>
      </p:pic>
    </p:spTree>
    <p:custDataLst>
      <p:tags r:id="rId1"/>
    </p:custDataLst>
    <p:extLst>
      <p:ext uri="{BB962C8B-B14F-4D97-AF65-F5344CB8AC3E}">
        <p14:creationId xmlns:p14="http://schemas.microsoft.com/office/powerpoint/2010/main" val="2439803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38554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282989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507558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38492"/>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spTree>
    <p:custDataLst>
      <p:tags r:id="rId22"/>
    </p:custDataLst>
    <p:extLst>
      <p:ext uri="{BB962C8B-B14F-4D97-AF65-F5344CB8AC3E}">
        <p14:creationId xmlns:p14="http://schemas.microsoft.com/office/powerpoint/2010/main" val="6817838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8" r:id="rId17"/>
    <p:sldLayoutId id="2147483680" r:id="rId18"/>
    <p:sldLayoutId id="2147483681" r:id="rId19"/>
    <p:sldLayoutId id="2147483682"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notesSlide" Target="../notesSlides/notesSlide10.xml"/><Relationship Id="rId7" Type="http://schemas.openxmlformats.org/officeDocument/2006/relationships/image" Target="../media/image17.svg"/><Relationship Id="rId2" Type="http://schemas.openxmlformats.org/officeDocument/2006/relationships/slideLayout" Target="../slideLayouts/slideLayout18.xml"/><Relationship Id="rId1" Type="http://schemas.openxmlformats.org/officeDocument/2006/relationships/tags" Target="../tags/tag20.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21.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notesSlide" Target="../notesSlides/notesSlide12.xml"/><Relationship Id="rId7" Type="http://schemas.openxmlformats.org/officeDocument/2006/relationships/image" Target="../media/image14.png"/><Relationship Id="rId2" Type="http://schemas.openxmlformats.org/officeDocument/2006/relationships/slideLayout" Target="../slideLayouts/slideLayout18.xml"/><Relationship Id="rId1" Type="http://schemas.openxmlformats.org/officeDocument/2006/relationships/tags" Target="../tags/tag22.xml"/><Relationship Id="rId6" Type="http://schemas.openxmlformats.org/officeDocument/2006/relationships/image" Target="../media/image20.svg"/><Relationship Id="rId5" Type="http://schemas.openxmlformats.org/officeDocument/2006/relationships/image" Target="../media/image19.png"/><Relationship Id="rId10" Type="http://schemas.openxmlformats.org/officeDocument/2006/relationships/image" Target="../media/image17.svg"/><Relationship Id="rId4" Type="http://schemas.openxmlformats.org/officeDocument/2006/relationships/image" Target="../media/image18.png"/><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7.svg"/><Relationship Id="rId2" Type="http://schemas.openxmlformats.org/officeDocument/2006/relationships/slideLayout" Target="../slideLayouts/slideLayout18.xml"/><Relationship Id="rId1" Type="http://schemas.openxmlformats.org/officeDocument/2006/relationships/tags" Target="../tags/tag24.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25.xml"/><Relationship Id="rId6" Type="http://schemas.microsoft.com/office/2007/relationships/hdphoto" Target="../media/hdphoto1.wdp"/><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16.xml"/><Relationship Id="rId7" Type="http://schemas.openxmlformats.org/officeDocument/2006/relationships/image" Target="../media/image17.svg"/><Relationship Id="rId2" Type="http://schemas.openxmlformats.org/officeDocument/2006/relationships/slideLayout" Target="../slideLayouts/slideLayout18.xml"/><Relationship Id="rId1" Type="http://schemas.openxmlformats.org/officeDocument/2006/relationships/tags" Target="../tags/tag26.xml"/><Relationship Id="rId6" Type="http://schemas.openxmlformats.org/officeDocument/2006/relationships/image" Target="../media/image16.png"/><Relationship Id="rId5" Type="http://schemas.openxmlformats.org/officeDocument/2006/relationships/image" Target="../media/image15.svg"/><Relationship Id="rId10" Type="http://schemas.microsoft.com/office/2007/relationships/hdphoto" Target="../media/hdphoto1.wdp"/><Relationship Id="rId4" Type="http://schemas.openxmlformats.org/officeDocument/2006/relationships/image" Target="../media/image14.png"/><Relationship Id="rId9" Type="http://schemas.openxmlformats.org/officeDocument/2006/relationships/image" Target="../media/image22.png"/></Relationships>
</file>

<file path=ppt/slides/_rels/slide17.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17.xml"/><Relationship Id="rId7" Type="http://schemas.openxmlformats.org/officeDocument/2006/relationships/image" Target="../media/image16.png"/><Relationship Id="rId2" Type="http://schemas.openxmlformats.org/officeDocument/2006/relationships/slideLayout" Target="../slideLayouts/slideLayout18.xml"/><Relationship Id="rId1" Type="http://schemas.openxmlformats.org/officeDocument/2006/relationships/tags" Target="../tags/tag2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2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7.svg"/><Relationship Id="rId2" Type="http://schemas.openxmlformats.org/officeDocument/2006/relationships/slideLayout" Target="../slideLayouts/slideLayout18.xml"/><Relationship Id="rId1" Type="http://schemas.openxmlformats.org/officeDocument/2006/relationships/tags" Target="../tags/tag29.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8.xml"/><Relationship Id="rId1" Type="http://schemas.openxmlformats.org/officeDocument/2006/relationships/tags" Target="../tags/tag1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8.xml"/><Relationship Id="rId1" Type="http://schemas.openxmlformats.org/officeDocument/2006/relationships/tags" Target="../tags/tag3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31.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8.xml"/><Relationship Id="rId1" Type="http://schemas.openxmlformats.org/officeDocument/2006/relationships/tags" Target="../tags/tag3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3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34.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3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ags" Target="../tags/tag36.xml"/><Relationship Id="rId6" Type="http://schemas.microsoft.com/office/2007/relationships/hdphoto" Target="../media/hdphoto1.wdp"/><Relationship Id="rId5" Type="http://schemas.openxmlformats.org/officeDocument/2006/relationships/image" Target="../media/image22.png"/><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3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ags" Target="../tags/tag38.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notesSlide" Target="../notesSlides/notesSlide29.xml"/><Relationship Id="rId7" Type="http://schemas.openxmlformats.org/officeDocument/2006/relationships/image" Target="../media/image17.svg"/><Relationship Id="rId2" Type="http://schemas.openxmlformats.org/officeDocument/2006/relationships/slideLayout" Target="../slideLayouts/slideLayout18.xml"/><Relationship Id="rId1" Type="http://schemas.openxmlformats.org/officeDocument/2006/relationships/tags" Target="../tags/tag39.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8.xml"/><Relationship Id="rId1" Type="http://schemas.openxmlformats.org/officeDocument/2006/relationships/tags" Target="../tags/tag13.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xml"/><Relationship Id="rId1" Type="http://schemas.openxmlformats.org/officeDocument/2006/relationships/tags" Target="../tags/tag40.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image" Target="../media/image17.svg"/><Relationship Id="rId2" Type="http://schemas.openxmlformats.org/officeDocument/2006/relationships/slideLayout" Target="../slideLayouts/slideLayout18.xml"/><Relationship Id="rId1" Type="http://schemas.openxmlformats.org/officeDocument/2006/relationships/tags" Target="../tags/tag41.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xml"/><Relationship Id="rId1" Type="http://schemas.openxmlformats.org/officeDocument/2006/relationships/tags" Target="../tags/tag42.xml"/></Relationships>
</file>

<file path=ppt/slides/_rels/slide3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33.xml"/><Relationship Id="rId7" Type="http://schemas.openxmlformats.org/officeDocument/2006/relationships/image" Target="../media/image17.svg"/><Relationship Id="rId2" Type="http://schemas.openxmlformats.org/officeDocument/2006/relationships/slideLayout" Target="../slideLayouts/slideLayout18.xml"/><Relationship Id="rId1" Type="http://schemas.openxmlformats.org/officeDocument/2006/relationships/tags" Target="../tags/tag43.xml"/><Relationship Id="rId6" Type="http://schemas.openxmlformats.org/officeDocument/2006/relationships/image" Target="../media/image16.png"/><Relationship Id="rId5" Type="http://schemas.openxmlformats.org/officeDocument/2006/relationships/image" Target="../media/image15.svg"/><Relationship Id="rId10" Type="http://schemas.microsoft.com/office/2007/relationships/hdphoto" Target="../media/hdphoto2.wdp"/><Relationship Id="rId4" Type="http://schemas.openxmlformats.org/officeDocument/2006/relationships/image" Target="../media/image14.png"/><Relationship Id="rId9" Type="http://schemas.openxmlformats.org/officeDocument/2006/relationships/image" Target="../media/image24.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9.xml"/><Relationship Id="rId1" Type="http://schemas.openxmlformats.org/officeDocument/2006/relationships/tags" Target="../tags/tag44.xml"/><Relationship Id="rId5" Type="http://schemas.openxmlformats.org/officeDocument/2006/relationships/image" Target="../media/image13.png"/><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0.xml"/><Relationship Id="rId1" Type="http://schemas.openxmlformats.org/officeDocument/2006/relationships/tags" Target="../tags/tag45.xml"/><Relationship Id="rId6" Type="http://schemas.openxmlformats.org/officeDocument/2006/relationships/image" Target="../media/image28.png"/><Relationship Id="rId5" Type="http://schemas.openxmlformats.org/officeDocument/2006/relationships/image" Target="../media/image27.jpg"/><Relationship Id="rId4" Type="http://schemas.openxmlformats.org/officeDocument/2006/relationships/image" Target="../media/image26.jp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8.xml"/><Relationship Id="rId1" Type="http://schemas.openxmlformats.org/officeDocument/2006/relationships/tags" Target="../tags/tag1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8.xml"/><Relationship Id="rId1" Type="http://schemas.openxmlformats.org/officeDocument/2006/relationships/tags" Target="../tags/tag15.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8.xml"/><Relationship Id="rId1" Type="http://schemas.openxmlformats.org/officeDocument/2006/relationships/tags" Target="../tags/tag16.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9.xml"/><Relationship Id="rId1" Type="http://schemas.openxmlformats.org/officeDocument/2006/relationships/tags" Target="../tags/tag17.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8.xml"/><Relationship Id="rId1" Type="http://schemas.openxmlformats.org/officeDocument/2006/relationships/tags" Target="../tags/tag18.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77A16612-6038-44F7-82F3-93525CE1B37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08586" y="774700"/>
            <a:ext cx="1574828" cy="2952802"/>
          </a:xfrm>
          <a:prstGeom prst="rect">
            <a:avLst/>
          </a:prstGeom>
        </p:spPr>
      </p:pic>
      <p:sp>
        <p:nvSpPr>
          <p:cNvPr id="5" name="Rectangle 16">
            <a:extLst>
              <a:ext uri="{FF2B5EF4-FFF2-40B4-BE49-F238E27FC236}">
                <a16:creationId xmlns:a16="http://schemas.microsoft.com/office/drawing/2014/main" id="{0285AE02-8F3A-47E6-82B3-1ED969A6B138}"/>
              </a:ext>
            </a:extLst>
          </p:cNvPr>
          <p:cNvSpPr>
            <a:spLocks noChangeArrowheads="1"/>
          </p:cNvSpPr>
          <p:nvPr/>
        </p:nvSpPr>
        <p:spPr bwMode="gray">
          <a:xfrm>
            <a:off x="2345871" y="41152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algn="ctr" rtl="1">
              <a:buClr>
                <a:schemeClr val="accent5">
                  <a:lumMod val="75000"/>
                </a:schemeClr>
              </a:buClr>
              <a:buSzPct val="90000"/>
            </a:pP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الْمَجالُ: الْقِراءَةُ </a:t>
            </a:r>
            <a:r>
              <a:rPr lang="en-US" sz="5400" dirty="0">
                <a:solidFill>
                  <a:schemeClr val="tx1">
                    <a:lumMod val="65000"/>
                    <a:lumOff val="35000"/>
                  </a:schemeClr>
                </a:solidFill>
                <a:latin typeface="Adobe Arabic" panose="02040503050201090203" pitchFamily="18" charset="-78"/>
                <a:cs typeface="Adobe Arabic" panose="02040503050201090203" pitchFamily="18" charset="-78"/>
              </a:rPr>
              <a:t>-</a:t>
            </a: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 الْفَهْمُ الْقِرائِيُّ</a:t>
            </a:r>
          </a:p>
        </p:txBody>
      </p:sp>
    </p:spTree>
    <p:custDataLst>
      <p:tags r:id="rId1"/>
    </p:custDataLst>
    <p:extLst>
      <p:ext uri="{BB962C8B-B14F-4D97-AF65-F5344CB8AC3E}">
        <p14:creationId xmlns:p14="http://schemas.microsoft.com/office/powerpoint/2010/main" val="3622038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5" name="Content Placeholder 4">
            <a:extLst>
              <a:ext uri="{FF2B5EF4-FFF2-40B4-BE49-F238E27FC236}">
                <a16:creationId xmlns:a16="http://schemas.microsoft.com/office/drawing/2014/main" id="{DA4D0B9E-5C62-4A90-A82B-09977601571A}"/>
              </a:ext>
            </a:extLst>
          </p:cNvPr>
          <p:cNvSpPr>
            <a:spLocks noGrp="1"/>
          </p:cNvSpPr>
          <p:nvPr>
            <p:ph sz="quarter" idx="10"/>
          </p:nvPr>
        </p:nvSpPr>
        <p:spPr>
          <a:xfrm>
            <a:off x="0" y="758844"/>
            <a:ext cx="12192000" cy="640080"/>
          </a:xfrm>
        </p:spPr>
        <p:txBody>
          <a:bodyPr/>
          <a:lstStyle/>
          <a:p>
            <a:r>
              <a:rPr lang="ar-LB" dirty="0"/>
              <a:t>مَعَ مَنْ تَكَلَّمَتْ لينُ؟</a:t>
            </a:r>
          </a:p>
        </p:txBody>
      </p:sp>
      <p:sp>
        <p:nvSpPr>
          <p:cNvPr id="12" name="1ST ANSWER">
            <a:extLst>
              <a:ext uri="{FF2B5EF4-FFF2-40B4-BE49-F238E27FC236}">
                <a16:creationId xmlns:a16="http://schemas.microsoft.com/office/drawing/2014/main" id="{57B9A5F0-F519-4DF5-93DE-9BFD81FA4ADA}"/>
              </a:ext>
            </a:extLst>
          </p:cNvPr>
          <p:cNvSpPr txBox="1">
            <a:spLocks/>
          </p:cNvSpPr>
          <p:nvPr/>
        </p:nvSpPr>
        <p:spPr>
          <a:xfrm>
            <a:off x="7404791" y="1789889"/>
            <a:ext cx="4767918"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تَكَلَّمَتْ لينُ مَعَ الْأَوْلادِ.</a:t>
            </a:r>
          </a:p>
        </p:txBody>
      </p:sp>
      <p:sp>
        <p:nvSpPr>
          <p:cNvPr id="13" name="2ND ANSWER">
            <a:extLst>
              <a:ext uri="{FF2B5EF4-FFF2-40B4-BE49-F238E27FC236}">
                <a16:creationId xmlns:a16="http://schemas.microsoft.com/office/drawing/2014/main" id="{02E2DB6B-F6D3-4769-8570-1F27EBB8D0D5}"/>
              </a:ext>
            </a:extLst>
          </p:cNvPr>
          <p:cNvSpPr txBox="1">
            <a:spLocks/>
          </p:cNvSpPr>
          <p:nvPr/>
        </p:nvSpPr>
        <p:spPr>
          <a:xfrm>
            <a:off x="7400932" y="2819095"/>
            <a:ext cx="4767918"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buSzPct val="80000"/>
            </a:pPr>
            <a:r>
              <a:rPr lang="ar-LB" dirty="0"/>
              <a:t>تَكَلَّمَتْ لينُ مَعَ  الظِّلِّ.</a:t>
            </a:r>
          </a:p>
        </p:txBody>
      </p:sp>
      <p:sp>
        <p:nvSpPr>
          <p:cNvPr id="15" name="3RD ANSWER">
            <a:extLst>
              <a:ext uri="{FF2B5EF4-FFF2-40B4-BE49-F238E27FC236}">
                <a16:creationId xmlns:a16="http://schemas.microsoft.com/office/drawing/2014/main" id="{9DEEA080-8EAF-4C66-9589-EEFA60BC0CED}"/>
              </a:ext>
            </a:extLst>
          </p:cNvPr>
          <p:cNvSpPr txBox="1">
            <a:spLocks/>
          </p:cNvSpPr>
          <p:nvPr/>
        </p:nvSpPr>
        <p:spPr>
          <a:xfrm>
            <a:off x="7412511" y="3848300"/>
            <a:ext cx="4767918"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 تَكَلَّمَتْ لينُ مَعَ الْكُرَةِ.</a:t>
            </a:r>
          </a:p>
        </p:txBody>
      </p:sp>
      <p:pic>
        <p:nvPicPr>
          <p:cNvPr id="9" name="true">
            <a:extLst>
              <a:ext uri="{FF2B5EF4-FFF2-40B4-BE49-F238E27FC236}">
                <a16:creationId xmlns:a16="http://schemas.microsoft.com/office/drawing/2014/main" id="{6110E72F-A29A-4246-A180-030259ACDC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96970" y="2806467"/>
            <a:ext cx="529811" cy="491280"/>
          </a:xfrm>
          <a:prstGeom prst="rect">
            <a:avLst/>
          </a:prstGeom>
        </p:spPr>
      </p:pic>
      <p:pic>
        <p:nvPicPr>
          <p:cNvPr id="10" name="x2">
            <a:extLst>
              <a:ext uri="{FF2B5EF4-FFF2-40B4-BE49-F238E27FC236}">
                <a16:creationId xmlns:a16="http://schemas.microsoft.com/office/drawing/2014/main" id="{A81C41D1-0D17-4034-BACB-729C52A3EAF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602" y="1893409"/>
            <a:ext cx="438641" cy="516108"/>
          </a:xfrm>
          <a:prstGeom prst="rect">
            <a:avLst/>
          </a:prstGeom>
        </p:spPr>
      </p:pic>
      <p:pic>
        <p:nvPicPr>
          <p:cNvPr id="11" name="x2">
            <a:extLst>
              <a:ext uri="{FF2B5EF4-FFF2-40B4-BE49-F238E27FC236}">
                <a16:creationId xmlns:a16="http://schemas.microsoft.com/office/drawing/2014/main" id="{82601AFB-8381-4347-B1F6-9C4273B5E9B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602" y="3905710"/>
            <a:ext cx="438641" cy="516108"/>
          </a:xfrm>
          <a:prstGeom prst="rect">
            <a:avLst/>
          </a:prstGeom>
        </p:spPr>
      </p:pic>
      <p:pic>
        <p:nvPicPr>
          <p:cNvPr id="14" name="Picture 13">
            <a:extLst>
              <a:ext uri="{FF2B5EF4-FFF2-40B4-BE49-F238E27FC236}">
                <a16:creationId xmlns:a16="http://schemas.microsoft.com/office/drawing/2014/main" id="{0906F528-3130-44DB-84AD-A1E70FF22BE7}"/>
              </a:ext>
            </a:extLst>
          </p:cNvPr>
          <p:cNvPicPr>
            <a:picLocks noChangeAspect="1"/>
          </p:cNvPicPr>
          <p:nvPr/>
        </p:nvPicPr>
        <p:blipFill rotWithShape="1">
          <a:blip r:embed="rId8"/>
          <a:srcRect l="4440" t="17546" r="7475" b="6911"/>
          <a:stretch/>
        </p:blipFill>
        <p:spPr>
          <a:xfrm>
            <a:off x="762001" y="2526589"/>
            <a:ext cx="5045586" cy="2719221"/>
          </a:xfrm>
          <a:prstGeom prst="rect">
            <a:avLst/>
          </a:prstGeom>
          <a:ln>
            <a:noFill/>
          </a:ln>
        </p:spPr>
      </p:pic>
    </p:spTree>
    <p:custDataLst>
      <p:tags r:id="rId1"/>
    </p:custDataLst>
    <p:extLst>
      <p:ext uri="{BB962C8B-B14F-4D97-AF65-F5344CB8AC3E}">
        <p14:creationId xmlns:p14="http://schemas.microsoft.com/office/powerpoint/2010/main" val="1111589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5"/>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28" restart="whenNotActive" fill="hold" evtFilter="cancelBubble" nodeType="interactiveSeq">
                <p:stCondLst>
                  <p:cond evt="onClick" delay="0">
                    <p:tgtEl>
                      <p:spTgt spid="13"/>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3" presetClass="emph" presetSubtype="2" fill="hold" grpId="1" nodeType="withEffect">
                                  <p:stCondLst>
                                    <p:cond delay="0"/>
                                  </p:stCondLst>
                                  <p:childTnLst>
                                    <p:animClr clrSpc="rgb" dir="cw">
                                      <p:cBhvr override="childStyle">
                                        <p:cTn id="34" dur="500" fill="hold"/>
                                        <p:tgtEl>
                                          <p:spTgt spid="13">
                                            <p:txEl>
                                              <p:pRg st="0" end="0"/>
                                            </p:txEl>
                                          </p:spTgt>
                                        </p:tgtEl>
                                        <p:attrNameLst>
                                          <p:attrName>style.color</p:attrName>
                                        </p:attrNameLst>
                                      </p:cBhvr>
                                      <p:to>
                                        <a:srgbClr val="74C274"/>
                                      </p:to>
                                    </p:animClr>
                                  </p:childTnLst>
                                </p:cTn>
                              </p:par>
                            </p:childTnLst>
                          </p:cTn>
                        </p:par>
                      </p:childTnLst>
                    </p:cTn>
                  </p:par>
                </p:childTnLst>
              </p:cTn>
              <p:nextCondLst>
                <p:cond evt="onClick" delay="0">
                  <p:tgtEl>
                    <p:spTgt spid="13"/>
                  </p:tgtEl>
                </p:cond>
              </p:nextCondLst>
            </p:seq>
            <p:seq concurrent="1" nextAc="seek">
              <p:cTn id="35" restart="whenNotActive" fill="hold" evtFilter="cancelBubble" nodeType="interactiveSeq">
                <p:stCondLst>
                  <p:cond evt="onClick" delay="0">
                    <p:tgtEl>
                      <p:spTgt spid="12"/>
                    </p:tgtEl>
                  </p:cond>
                </p:stCondLst>
                <p:endSync evt="end" delay="0">
                  <p:rtn val="all"/>
                </p:endSync>
                <p:childTnLst>
                  <p:par>
                    <p:cTn id="36" fill="hold">
                      <p:stCondLst>
                        <p:cond delay="0"/>
                      </p:stCondLst>
                      <p:childTnLst>
                        <p:par>
                          <p:cTn id="37" fill="hold">
                            <p:stCondLst>
                              <p:cond delay="0"/>
                            </p:stCondLst>
                            <p:childTnLst>
                              <p:par>
                                <p:cTn id="38" presetID="1" presetClass="entr" presetSubtype="0" fill="hold" nodeType="withEffect">
                                  <p:stCondLst>
                                    <p:cond delay="0"/>
                                  </p:stCondLst>
                                  <p:childTnLst>
                                    <p:set>
                                      <p:cBhvr>
                                        <p:cTn id="39"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bldLst>
      <p:bldP spid="12" grpId="0" build="p"/>
      <p:bldP spid="13" grpId="0" build="p"/>
      <p:bldP spid="13" grpId="1" build="allAtOnce"/>
      <p:bldP spid="1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DF574450-9C0E-434F-BD78-588405350630}"/>
              </a:ext>
            </a:extLst>
          </p:cNvPr>
          <p:cNvSpPr txBox="1">
            <a:spLocks/>
          </p:cNvSpPr>
          <p:nvPr/>
        </p:nvSpPr>
        <p:spPr>
          <a:xfrm>
            <a:off x="762001" y="1253173"/>
            <a:ext cx="11829640" cy="18819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lgn="r" rtl="1">
              <a:lnSpc>
                <a:spcPct val="150000"/>
              </a:lnSpc>
              <a:buFont typeface="Arial" panose="020B0604020202020204" pitchFamily="34" charset="0"/>
              <a:buNone/>
            </a:pPr>
            <a:r>
              <a:rPr lang="ar-LB" sz="3600" dirty="0">
                <a:solidFill>
                  <a:schemeClr val="tx1">
                    <a:lumMod val="65000"/>
                    <a:lumOff val="35000"/>
                  </a:schemeClr>
                </a:solidFill>
              </a:rPr>
              <a:t>	رَمَتْ لينُ الْكُرَةَ بَعيدًا وَقالَتْ لِظِلِّها: "أَسْرِعْ، الْتَقِطْها قَبْلَ أَنْ تَتَدَحْرَجَ</a:t>
            </a:r>
            <a:r>
              <a:rPr lang="en-US" sz="3600" dirty="0">
                <a:solidFill>
                  <a:schemeClr val="tx1">
                    <a:lumMod val="65000"/>
                    <a:lumOff val="35000"/>
                  </a:schemeClr>
                </a:solidFill>
              </a:rPr>
              <a:t> </a:t>
            </a:r>
            <a:r>
              <a:rPr lang="ar-LB" sz="3600" dirty="0">
                <a:solidFill>
                  <a:schemeClr val="tx1">
                    <a:lumMod val="65000"/>
                    <a:lumOff val="35000"/>
                  </a:schemeClr>
                </a:solidFill>
              </a:rPr>
              <a:t>الْكُرَةُ في الْوادي الْعَميقِ".	</a:t>
            </a:r>
          </a:p>
        </p:txBody>
      </p:sp>
      <p:pic>
        <p:nvPicPr>
          <p:cNvPr id="5" name="Picture 4">
            <a:extLst>
              <a:ext uri="{FF2B5EF4-FFF2-40B4-BE49-F238E27FC236}">
                <a16:creationId xmlns:a16="http://schemas.microsoft.com/office/drawing/2014/main" id="{7B0C325C-C54F-47E6-AA22-F289D350F7B8}"/>
              </a:ext>
            </a:extLst>
          </p:cNvPr>
          <p:cNvPicPr>
            <a:picLocks noChangeAspect="1"/>
          </p:cNvPicPr>
          <p:nvPr/>
        </p:nvPicPr>
        <p:blipFill rotWithShape="1">
          <a:blip r:embed="rId4"/>
          <a:srcRect l="4440" t="17546" r="7475" b="6911"/>
          <a:stretch/>
        </p:blipFill>
        <p:spPr>
          <a:xfrm>
            <a:off x="762001" y="2526589"/>
            <a:ext cx="5045586" cy="2719221"/>
          </a:xfrm>
          <a:prstGeom prst="rect">
            <a:avLst/>
          </a:prstGeom>
          <a:ln>
            <a:noFill/>
          </a:ln>
        </p:spPr>
      </p:pic>
    </p:spTree>
    <p:custDataLst>
      <p:tags r:id="rId1"/>
    </p:custDataLst>
    <p:extLst>
      <p:ext uri="{BB962C8B-B14F-4D97-AF65-F5344CB8AC3E}">
        <p14:creationId xmlns:p14="http://schemas.microsoft.com/office/powerpoint/2010/main" val="3660090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C30EFE0B-6786-45C6-8C49-6F7F65E7C914}"/>
              </a:ext>
            </a:extLst>
          </p:cNvPr>
          <p:cNvPicPr>
            <a:picLocks noChangeAspect="1"/>
          </p:cNvPicPr>
          <p:nvPr/>
        </p:nvPicPr>
        <p:blipFill>
          <a:blip r:embed="rId4">
            <a:extLst>
              <a:ext uri="{28A0092B-C50C-407E-A947-70E740481C1C}">
                <a14:useLocalDpi xmlns:a14="http://schemas.microsoft.com/office/drawing/2010/main" val="0"/>
              </a:ext>
            </a:extLst>
          </a:blip>
          <a:srcRect t="3221" b="3221"/>
          <a:stretch/>
        </p:blipFill>
        <p:spPr>
          <a:xfrm>
            <a:off x="6650182" y="1626170"/>
            <a:ext cx="3616036" cy="3212881"/>
          </a:xfrm>
          <a:prstGeom prst="rect">
            <a:avLst/>
          </a:prstGeom>
        </p:spPr>
      </p:pic>
      <p:sp>
        <p:nvSpPr>
          <p:cNvPr id="3" name="Content Placeholder 2">
            <a:extLst>
              <a:ext uri="{FF2B5EF4-FFF2-40B4-BE49-F238E27FC236}">
                <a16:creationId xmlns:a16="http://schemas.microsoft.com/office/drawing/2014/main" id="{1D00645A-7F76-4861-AA7E-6D022DD05CC9}"/>
              </a:ext>
            </a:extLst>
          </p:cNvPr>
          <p:cNvSpPr>
            <a:spLocks noGrp="1"/>
          </p:cNvSpPr>
          <p:nvPr>
            <p:ph sz="quarter" idx="10"/>
          </p:nvPr>
        </p:nvSpPr>
        <p:spPr>
          <a:xfrm>
            <a:off x="0" y="758844"/>
            <a:ext cx="12192000" cy="640080"/>
          </a:xfrm>
        </p:spPr>
        <p:txBody>
          <a:bodyPr/>
          <a:lstStyle/>
          <a:p>
            <a:r>
              <a:rPr lang="ar-LB" dirty="0"/>
              <a:t>أُشيرُ إلى الصّورَةِ الَّتي تَدُلُّ عَلى أَنَّ الْكُرَةَ تَتَدَحْرَجُ:</a:t>
            </a:r>
          </a:p>
        </p:txBody>
      </p:sp>
      <p:pic>
        <p:nvPicPr>
          <p:cNvPr id="6" name="Graphic 5">
            <a:extLst>
              <a:ext uri="{FF2B5EF4-FFF2-40B4-BE49-F238E27FC236}">
                <a16:creationId xmlns:a16="http://schemas.microsoft.com/office/drawing/2014/main" id="{BCB01D8D-E722-4474-9841-E0CCC913ECCC}"/>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r="66900"/>
          <a:stretch/>
        </p:blipFill>
        <p:spPr>
          <a:xfrm>
            <a:off x="1925782" y="1626169"/>
            <a:ext cx="3091267" cy="3212881"/>
          </a:xfrm>
          <a:prstGeom prst="rect">
            <a:avLst/>
          </a:prstGeom>
        </p:spPr>
      </p:pic>
      <p:pic>
        <p:nvPicPr>
          <p:cNvPr id="7" name="true">
            <a:extLst>
              <a:ext uri="{FF2B5EF4-FFF2-40B4-BE49-F238E27FC236}">
                <a16:creationId xmlns:a16="http://schemas.microsoft.com/office/drawing/2014/main" id="{1E10CCF0-B500-46D2-AE42-7B64C7F89A2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8125691" y="4839050"/>
            <a:ext cx="986115" cy="914400"/>
          </a:xfrm>
          <a:prstGeom prst="rect">
            <a:avLst/>
          </a:prstGeom>
        </p:spPr>
      </p:pic>
      <p:pic>
        <p:nvPicPr>
          <p:cNvPr id="9" name="x2">
            <a:extLst>
              <a:ext uri="{FF2B5EF4-FFF2-40B4-BE49-F238E27FC236}">
                <a16:creationId xmlns:a16="http://schemas.microsoft.com/office/drawing/2014/main" id="{2329611F-063A-4529-B434-764327D9C30A}"/>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3082840" y="4839050"/>
            <a:ext cx="777150" cy="914400"/>
          </a:xfrm>
          <a:prstGeom prst="rect">
            <a:avLst/>
          </a:prstGeom>
        </p:spPr>
      </p:pic>
    </p:spTree>
    <p:custDataLst>
      <p:tags r:id="rId1"/>
    </p:custDataLst>
    <p:extLst>
      <p:ext uri="{BB962C8B-B14F-4D97-AF65-F5344CB8AC3E}">
        <p14:creationId xmlns:p14="http://schemas.microsoft.com/office/powerpoint/2010/main" val="1477035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9"/>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childTnLst>
              </p:cTn>
              <p:nextCondLst>
                <p:cond evt="onClick" delay="0">
                  <p:tgtEl>
                    <p:spTgt spid="2"/>
                  </p:tgtEl>
                </p:cond>
              </p:nextCondLst>
            </p:seq>
            <p:seq concurrent="1" nextAc="seek">
              <p:cTn id="14" restart="whenNotActive" fill="hold" evtFilter="cancelBubble" nodeType="interactiveSeq">
                <p:stCondLst>
                  <p:cond evt="onClick" delay="0">
                    <p:tgtEl>
                      <p:spTgt spid="6"/>
                    </p:tgtEl>
                  </p:cond>
                </p:stCondLst>
                <p:endSync evt="end" delay="0">
                  <p:rtn val="all"/>
                </p:endSync>
                <p:childTnLst>
                  <p:par>
                    <p:cTn id="15" fill="hold">
                      <p:stCondLst>
                        <p:cond delay="0"/>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nextCondLst>
                <p:cond evt="onClick" delay="0">
                  <p:tgtEl>
                    <p:spTgt spid="6"/>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2CB3E0E-6463-4268-B342-180FC23CAFD4}"/>
              </a:ext>
            </a:extLst>
          </p:cNvPr>
          <p:cNvSpPr txBox="1"/>
          <p:nvPr/>
        </p:nvSpPr>
        <p:spPr>
          <a:xfrm>
            <a:off x="596900" y="4967624"/>
            <a:ext cx="3695700" cy="1200329"/>
          </a:xfrm>
          <a:prstGeom prst="rect">
            <a:avLst/>
          </a:prstGeom>
          <a:solidFill>
            <a:schemeClr val="accent6">
              <a:lumMod val="20000"/>
              <a:lumOff val="80000"/>
            </a:schemeClr>
          </a:solidFill>
          <a:ln>
            <a:noFill/>
          </a:ln>
        </p:spPr>
        <p:txBody>
          <a:bodyPr wrap="square" rtlCol="0">
            <a:spAutoFit/>
          </a:bodyPr>
          <a:lstStyle/>
          <a:p>
            <a:pPr algn="r" rtl="1"/>
            <a:r>
              <a:rPr lang="ar-LB" sz="2400" b="1" dirty="0"/>
              <a:t>قاموسُ الْمَعاني</a:t>
            </a:r>
          </a:p>
          <a:p>
            <a:pPr algn="r" rtl="1"/>
            <a:r>
              <a:rPr lang="ar-LB" sz="2400" dirty="0"/>
              <a:t>بُهِتَت = تَفاجَأَت</a:t>
            </a:r>
          </a:p>
          <a:p>
            <a:pPr algn="r" rtl="1"/>
            <a:r>
              <a:rPr lang="ar-LB" sz="2400" dirty="0"/>
              <a:t>تَسَمَّرَتْ في مَكانِها= وَقَفَتْ في مَكانَها.</a:t>
            </a:r>
            <a:endParaRPr lang="en-US" sz="2400" dirty="0"/>
          </a:p>
        </p:txBody>
      </p:sp>
      <p:sp>
        <p:nvSpPr>
          <p:cNvPr id="6" name="Content Placeholder 2">
            <a:extLst>
              <a:ext uri="{FF2B5EF4-FFF2-40B4-BE49-F238E27FC236}">
                <a16:creationId xmlns:a16="http://schemas.microsoft.com/office/drawing/2014/main" id="{68BCF74F-9AE5-43A6-A6A8-7449A3AF5B56}"/>
              </a:ext>
            </a:extLst>
          </p:cNvPr>
          <p:cNvSpPr txBox="1">
            <a:spLocks/>
          </p:cNvSpPr>
          <p:nvPr/>
        </p:nvSpPr>
        <p:spPr>
          <a:xfrm>
            <a:off x="438151" y="879217"/>
            <a:ext cx="12192000" cy="49149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016" lvl="1"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	وَكانَتِ الْمُفاجَأَةُ! "الْكُرَةُ تَعودُ إِلَيْها مِنْ جَديدٍ". هَلْ هذا مَعْقولٌ؟!</a:t>
            </a:r>
          </a:p>
          <a:p>
            <a:pPr marL="0"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	اِلْتَقَطَتِ الْكُرَةَ ثُمَّ رَمَتْها بِقُوَّةٍ.</a:t>
            </a:r>
          </a:p>
          <a:p>
            <a:pPr marL="128016" lvl="1"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	ها هِيَ الْكُرَةُ تَعودُ إِلَيْها مَرَّةً ثانِيَةً.</a:t>
            </a:r>
          </a:p>
          <a:p>
            <a:pPr marL="128016" lvl="1"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	بُهِتَتْ لينُ، وَتَسَمَّرَتْ في مَكانِها. 	</a:t>
            </a:r>
          </a:p>
        </p:txBody>
      </p:sp>
    </p:spTree>
    <p:custDataLst>
      <p:tags r:id="rId1"/>
    </p:custDataLst>
    <p:extLst>
      <p:ext uri="{BB962C8B-B14F-4D97-AF65-F5344CB8AC3E}">
        <p14:creationId xmlns:p14="http://schemas.microsoft.com/office/powerpoint/2010/main" val="204622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5" name="Content Placeholder 4">
            <a:extLst>
              <a:ext uri="{FF2B5EF4-FFF2-40B4-BE49-F238E27FC236}">
                <a16:creationId xmlns:a16="http://schemas.microsoft.com/office/drawing/2014/main" id="{DA4D0B9E-5C62-4A90-A82B-09977601571A}"/>
              </a:ext>
            </a:extLst>
          </p:cNvPr>
          <p:cNvSpPr>
            <a:spLocks noGrp="1"/>
          </p:cNvSpPr>
          <p:nvPr>
            <p:ph sz="quarter" idx="10"/>
          </p:nvPr>
        </p:nvSpPr>
        <p:spPr>
          <a:xfrm>
            <a:off x="0" y="758844"/>
            <a:ext cx="12192000" cy="640080"/>
          </a:xfrm>
        </p:spPr>
        <p:txBody>
          <a:bodyPr/>
          <a:lstStyle/>
          <a:p>
            <a:r>
              <a:rPr lang="ar-LB" dirty="0"/>
              <a:t>ما مَعْنى تَسَمَّرَتْ في مَكانِها؟</a:t>
            </a:r>
          </a:p>
        </p:txBody>
      </p:sp>
      <p:sp>
        <p:nvSpPr>
          <p:cNvPr id="12" name="1ST ANSWER">
            <a:extLst>
              <a:ext uri="{FF2B5EF4-FFF2-40B4-BE49-F238E27FC236}">
                <a16:creationId xmlns:a16="http://schemas.microsoft.com/office/drawing/2014/main" id="{57B9A5F0-F519-4DF5-93DE-9BFD81FA4ADA}"/>
              </a:ext>
            </a:extLst>
          </p:cNvPr>
          <p:cNvSpPr txBox="1">
            <a:spLocks/>
          </p:cNvSpPr>
          <p:nvPr/>
        </p:nvSpPr>
        <p:spPr>
          <a:xfrm>
            <a:off x="6096000" y="1789889"/>
            <a:ext cx="6076709"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وَقَفَتْ في مَكانِها.</a:t>
            </a:r>
          </a:p>
        </p:txBody>
      </p:sp>
      <p:sp>
        <p:nvSpPr>
          <p:cNvPr id="13" name="2ND ANSWER">
            <a:extLst>
              <a:ext uri="{FF2B5EF4-FFF2-40B4-BE49-F238E27FC236}">
                <a16:creationId xmlns:a16="http://schemas.microsoft.com/office/drawing/2014/main" id="{02E2DB6B-F6D3-4769-8570-1F27EBB8D0D5}"/>
              </a:ext>
            </a:extLst>
          </p:cNvPr>
          <p:cNvSpPr txBox="1">
            <a:spLocks/>
          </p:cNvSpPr>
          <p:nvPr/>
        </p:nvSpPr>
        <p:spPr>
          <a:xfrm>
            <a:off x="6288066" y="2819095"/>
            <a:ext cx="5880784"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buSzPct val="80000"/>
            </a:pPr>
            <a:r>
              <a:rPr lang="ar-LB" dirty="0"/>
              <a:t> وَقَعَتْ في مَكانِها.</a:t>
            </a:r>
          </a:p>
        </p:txBody>
      </p:sp>
      <p:sp>
        <p:nvSpPr>
          <p:cNvPr id="15" name="3RD ANSWER">
            <a:extLst>
              <a:ext uri="{FF2B5EF4-FFF2-40B4-BE49-F238E27FC236}">
                <a16:creationId xmlns:a16="http://schemas.microsoft.com/office/drawing/2014/main" id="{9DEEA080-8EAF-4C66-9589-EEFA60BC0CED}"/>
              </a:ext>
            </a:extLst>
          </p:cNvPr>
          <p:cNvSpPr txBox="1">
            <a:spLocks/>
          </p:cNvSpPr>
          <p:nvPr/>
        </p:nvSpPr>
        <p:spPr>
          <a:xfrm>
            <a:off x="6643396" y="3848300"/>
            <a:ext cx="5537033"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اِرْتاحَتْ في مَكانِها.</a:t>
            </a:r>
          </a:p>
        </p:txBody>
      </p:sp>
      <p:pic>
        <p:nvPicPr>
          <p:cNvPr id="9" name="true">
            <a:extLst>
              <a:ext uri="{FF2B5EF4-FFF2-40B4-BE49-F238E27FC236}">
                <a16:creationId xmlns:a16="http://schemas.microsoft.com/office/drawing/2014/main" id="{6110E72F-A29A-4246-A180-030259ACDC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47246" y="1776870"/>
            <a:ext cx="529811" cy="491280"/>
          </a:xfrm>
          <a:prstGeom prst="rect">
            <a:avLst/>
          </a:prstGeom>
        </p:spPr>
      </p:pic>
      <p:pic>
        <p:nvPicPr>
          <p:cNvPr id="10" name="x2">
            <a:extLst>
              <a:ext uri="{FF2B5EF4-FFF2-40B4-BE49-F238E27FC236}">
                <a16:creationId xmlns:a16="http://schemas.microsoft.com/office/drawing/2014/main" id="{A81C41D1-0D17-4034-BACB-729C52A3EAF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602" y="2912892"/>
            <a:ext cx="438641" cy="516108"/>
          </a:xfrm>
          <a:prstGeom prst="rect">
            <a:avLst/>
          </a:prstGeom>
        </p:spPr>
      </p:pic>
      <p:pic>
        <p:nvPicPr>
          <p:cNvPr id="11" name="x2">
            <a:extLst>
              <a:ext uri="{FF2B5EF4-FFF2-40B4-BE49-F238E27FC236}">
                <a16:creationId xmlns:a16="http://schemas.microsoft.com/office/drawing/2014/main" id="{82601AFB-8381-4347-B1F6-9C4273B5E9B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599" y="3951291"/>
            <a:ext cx="438641" cy="516108"/>
          </a:xfrm>
          <a:prstGeom prst="rect">
            <a:avLst/>
          </a:prstGeom>
        </p:spPr>
      </p:pic>
    </p:spTree>
    <p:custDataLst>
      <p:tags r:id="rId1"/>
    </p:custDataLst>
    <p:extLst>
      <p:ext uri="{BB962C8B-B14F-4D97-AF65-F5344CB8AC3E}">
        <p14:creationId xmlns:p14="http://schemas.microsoft.com/office/powerpoint/2010/main" val="1006573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3"/>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8" restart="whenNotActive" fill="hold" evtFilter="cancelBubble" nodeType="interactiveSeq">
                <p:stCondLst>
                  <p:cond evt="onClick" delay="0">
                    <p:tgtEl>
                      <p:spTgt spid="15"/>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33" restart="whenNotActive" fill="hold" evtFilter="cancelBubble" nodeType="interactiveSeq">
                <p:stCondLst>
                  <p:cond evt="onClick" delay="0">
                    <p:tgtEl>
                      <p:spTgt spid="12"/>
                    </p:tgtEl>
                  </p:cond>
                </p:stCondLst>
                <p:endSync evt="end" delay="0">
                  <p:rtn val="all"/>
                </p:endSync>
                <p:childTnLst>
                  <p:par>
                    <p:cTn id="34" fill="hold">
                      <p:stCondLst>
                        <p:cond delay="0"/>
                      </p:stCondLst>
                      <p:childTnLst>
                        <p:par>
                          <p:cTn id="35" fill="hold">
                            <p:stCondLst>
                              <p:cond delay="0"/>
                            </p:stCondLst>
                            <p:childTnLst>
                              <p:par>
                                <p:cTn id="36" presetID="3" presetClass="emph" presetSubtype="2" fill="hold" grpId="1" nodeType="withEffect">
                                  <p:stCondLst>
                                    <p:cond delay="0"/>
                                  </p:stCondLst>
                                  <p:childTnLst>
                                    <p:animClr clrSpc="rgb" dir="cw">
                                      <p:cBhvr override="childStyle">
                                        <p:cTn id="37" dur="500" fill="hold"/>
                                        <p:tgtEl>
                                          <p:spTgt spid="12">
                                            <p:txEl>
                                              <p:pRg st="0" end="0"/>
                                            </p:txEl>
                                          </p:spTgt>
                                        </p:tgtEl>
                                        <p:attrNameLst>
                                          <p:attrName>style.color</p:attrName>
                                        </p:attrNameLst>
                                      </p:cBhvr>
                                      <p:to>
                                        <a:srgbClr val="74C274"/>
                                      </p:to>
                                    </p:animClr>
                                  </p:childTnLst>
                                </p:cTn>
                              </p:par>
                              <p:par>
                                <p:cTn id="38" presetID="1"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bldLst>
      <p:bldP spid="12" grpId="0" build="p"/>
      <p:bldP spid="12" grpId="1" build="allAtOnce"/>
      <p:bldP spid="13" grpId="0" build="p"/>
      <p:bldP spid="1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141A3E2-DFED-4936-BDC6-88B96244EA66}"/>
              </a:ext>
            </a:extLst>
          </p:cNvPr>
          <p:cNvGrpSpPr/>
          <p:nvPr/>
        </p:nvGrpSpPr>
        <p:grpSpPr>
          <a:xfrm>
            <a:off x="594905" y="1525172"/>
            <a:ext cx="4632959" cy="3419729"/>
            <a:chOff x="375772" y="1525136"/>
            <a:chExt cx="4632959" cy="3419729"/>
          </a:xfrm>
        </p:grpSpPr>
        <p:pic>
          <p:nvPicPr>
            <p:cNvPr id="6" name="Picture 5">
              <a:extLst>
                <a:ext uri="{FF2B5EF4-FFF2-40B4-BE49-F238E27FC236}">
                  <a16:creationId xmlns:a16="http://schemas.microsoft.com/office/drawing/2014/main" id="{0103AD92-9BD6-412D-9658-F70E067AB5E9}"/>
                </a:ext>
              </a:extLst>
            </p:cNvPr>
            <p:cNvPicPr>
              <a:picLocks noChangeAspect="1"/>
            </p:cNvPicPr>
            <p:nvPr/>
          </p:nvPicPr>
          <p:blipFill rotWithShape="1">
            <a:blip r:embed="rId4">
              <a:extLst>
                <a:ext uri="{28A0092B-C50C-407E-A947-70E740481C1C}">
                  <a14:useLocalDpi xmlns:a14="http://schemas.microsoft.com/office/drawing/2010/main" val="0"/>
                </a:ext>
              </a:extLst>
            </a:blip>
            <a:srcRect t="6027" r="19614"/>
            <a:stretch/>
          </p:blipFill>
          <p:spPr>
            <a:xfrm>
              <a:off x="375772" y="1525136"/>
              <a:ext cx="4632959" cy="3419729"/>
            </a:xfrm>
            <a:prstGeom prst="rect">
              <a:avLst/>
            </a:prstGeom>
          </p:spPr>
        </p:pic>
        <p:pic>
          <p:nvPicPr>
            <p:cNvPr id="7" name="Picture 2" descr="CLOTH COVERED BALLOON BALL - bishopsport.co.uk">
              <a:extLst>
                <a:ext uri="{FF2B5EF4-FFF2-40B4-BE49-F238E27FC236}">
                  <a16:creationId xmlns:a16="http://schemas.microsoft.com/office/drawing/2014/main" id="{7A485619-09B1-40E1-8CA5-86D1B5517604}"/>
                </a:ext>
              </a:extLst>
            </p:cNvPr>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4395" b="74219" l="12500" r="84082"/>
                      </a14:imgEffect>
                    </a14:imgLayer>
                  </a14:imgProps>
                </a:ext>
                <a:ext uri="{28A0092B-C50C-407E-A947-70E740481C1C}">
                  <a14:useLocalDpi xmlns:a14="http://schemas.microsoft.com/office/drawing/2010/main" val="0"/>
                </a:ext>
              </a:extLst>
            </a:blip>
            <a:srcRect l="13423" t="4224" r="15605" b="24510"/>
            <a:stretch/>
          </p:blipFill>
          <p:spPr bwMode="auto">
            <a:xfrm rot="10602714">
              <a:off x="4143870" y="3767584"/>
              <a:ext cx="607092" cy="609600"/>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Content Placeholder 2">
            <a:extLst>
              <a:ext uri="{FF2B5EF4-FFF2-40B4-BE49-F238E27FC236}">
                <a16:creationId xmlns:a16="http://schemas.microsoft.com/office/drawing/2014/main" id="{70E0F910-642F-4958-BC3D-9ABA5E63DB06}"/>
              </a:ext>
            </a:extLst>
          </p:cNvPr>
          <p:cNvSpPr txBox="1">
            <a:spLocks/>
          </p:cNvSpPr>
          <p:nvPr/>
        </p:nvSpPr>
        <p:spPr>
          <a:xfrm>
            <a:off x="5387352" y="1135910"/>
            <a:ext cx="6369231" cy="45861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17475" lvl="3" indent="0" algn="r" rtl="1">
              <a:lnSpc>
                <a:spcPct val="120000"/>
              </a:lnSpc>
              <a:spcBef>
                <a:spcPts val="600"/>
              </a:spcBef>
              <a:spcAft>
                <a:spcPts val="600"/>
              </a:spcAft>
              <a:buClr>
                <a:schemeClr val="accent1"/>
              </a:buClr>
              <a:buNone/>
            </a:pPr>
            <a:r>
              <a:rPr lang="ar-LB" sz="3600" kern="1200" dirty="0">
                <a:solidFill>
                  <a:schemeClr val="tx1">
                    <a:lumMod val="65000"/>
                    <a:lumOff val="35000"/>
                  </a:schemeClr>
                </a:solidFill>
              </a:rPr>
              <a:t>فَجْأَةً أَطَلَّ عَلَيْها صَبِيٌّ يَتَسَلَّقُ </a:t>
            </a:r>
            <a:r>
              <a:rPr lang="ar-LB" sz="3600" dirty="0">
                <a:solidFill>
                  <a:srgbClr val="595959"/>
                </a:solidFill>
              </a:rPr>
              <a:t>زاوِيَ</a:t>
            </a:r>
            <a:r>
              <a:rPr lang="ar-LB" sz="3600" kern="1200" dirty="0">
                <a:solidFill>
                  <a:srgbClr val="595959"/>
                </a:solidFill>
              </a:rPr>
              <a:t>ةَ  الْجَلِّ</a:t>
            </a:r>
            <a:r>
              <a:rPr lang="ar-LB" sz="3600" kern="1200" dirty="0">
                <a:solidFill>
                  <a:schemeClr val="tx1">
                    <a:lumMod val="65000"/>
                    <a:lumOff val="35000"/>
                  </a:schemeClr>
                </a:solidFill>
              </a:rPr>
              <a:t>:</a:t>
            </a:r>
            <a:endParaRPr lang="en-US" sz="3600" dirty="0">
              <a:solidFill>
                <a:schemeClr val="tx1">
                  <a:lumMod val="65000"/>
                  <a:lumOff val="35000"/>
                </a:schemeClr>
              </a:solidFill>
            </a:endParaRPr>
          </a:p>
          <a:p>
            <a:pPr marL="114300" lvl="3" indent="0" algn="r" rtl="1">
              <a:lnSpc>
                <a:spcPct val="120000"/>
              </a:lnSpc>
              <a:spcBef>
                <a:spcPts val="600"/>
              </a:spcBef>
              <a:spcAft>
                <a:spcPts val="600"/>
              </a:spcAft>
              <a:buClr>
                <a:schemeClr val="accent1"/>
              </a:buClr>
              <a:buNone/>
            </a:pPr>
            <a:r>
              <a:rPr lang="en-US" sz="3600" dirty="0">
                <a:solidFill>
                  <a:schemeClr val="tx1">
                    <a:lumMod val="65000"/>
                    <a:lumOff val="35000"/>
                  </a:schemeClr>
                </a:solidFill>
              </a:rPr>
              <a:t>-</a:t>
            </a:r>
            <a:r>
              <a:rPr lang="ar-LB" sz="3600" dirty="0">
                <a:solidFill>
                  <a:schemeClr val="tx1">
                    <a:lumMod val="65000"/>
                    <a:lumOff val="35000"/>
                  </a:schemeClr>
                </a:solidFill>
              </a:rPr>
              <a:t>"أَيْنَ</a:t>
            </a:r>
            <a:r>
              <a:rPr lang="en-US" sz="3600" dirty="0">
                <a:solidFill>
                  <a:schemeClr val="tx1">
                    <a:lumMod val="65000"/>
                    <a:lumOff val="35000"/>
                  </a:schemeClr>
                </a:solidFill>
              </a:rPr>
              <a:t> </a:t>
            </a:r>
            <a:r>
              <a:rPr lang="ar-LB" sz="3600" dirty="0">
                <a:solidFill>
                  <a:schemeClr val="tx1">
                    <a:lumMod val="65000"/>
                    <a:lumOff val="35000"/>
                  </a:schemeClr>
                </a:solidFill>
              </a:rPr>
              <a:t>طابَتُكِ؟ إِنّي أَنْتَظِرُها".</a:t>
            </a:r>
            <a:endParaRPr lang="en-US" sz="3600" dirty="0">
              <a:solidFill>
                <a:schemeClr val="tx1">
                  <a:lumMod val="65000"/>
                  <a:lumOff val="35000"/>
                </a:schemeClr>
              </a:solidFill>
            </a:endParaRPr>
          </a:p>
          <a:p>
            <a:pPr marL="128016" lvl="1" indent="0" algn="r" rtl="1">
              <a:lnSpc>
                <a:spcPct val="120000"/>
              </a:lnSpc>
              <a:spcBef>
                <a:spcPts val="600"/>
              </a:spcBef>
              <a:spcAft>
                <a:spcPts val="600"/>
              </a:spcAft>
              <a:buClr>
                <a:schemeClr val="accent1"/>
              </a:buClr>
              <a:buNone/>
            </a:pPr>
            <a:r>
              <a:rPr lang="ar-LB" sz="3600" kern="1200" dirty="0">
                <a:solidFill>
                  <a:schemeClr val="tx1">
                    <a:lumMod val="65000"/>
                    <a:lumOff val="35000"/>
                  </a:schemeClr>
                </a:solidFill>
              </a:rPr>
              <a:t>- "مَنْ أَنْتَ؟".</a:t>
            </a:r>
            <a:endParaRPr lang="en-US" sz="3600" kern="1200" dirty="0">
              <a:solidFill>
                <a:schemeClr val="tx1">
                  <a:lumMod val="65000"/>
                  <a:lumOff val="35000"/>
                </a:schemeClr>
              </a:solidFill>
            </a:endParaRPr>
          </a:p>
          <a:p>
            <a:pPr marL="128016" lvl="1" indent="0" algn="r" rtl="1">
              <a:lnSpc>
                <a:spcPct val="120000"/>
              </a:lnSpc>
              <a:spcBef>
                <a:spcPts val="600"/>
              </a:spcBef>
              <a:spcAft>
                <a:spcPts val="600"/>
              </a:spcAft>
              <a:buClr>
                <a:schemeClr val="accent1"/>
              </a:buClr>
              <a:buNone/>
            </a:pPr>
            <a:r>
              <a:rPr lang="ar-LB" sz="3600" kern="1200" dirty="0">
                <a:solidFill>
                  <a:schemeClr val="tx1">
                    <a:lumMod val="65000"/>
                    <a:lumOff val="35000"/>
                  </a:schemeClr>
                </a:solidFill>
              </a:rPr>
              <a:t>- "أَنا فادي، أَعيشُ في هذِهِ الْقَرْيَةِ. وَمَنْ أَنْتِ؟". </a:t>
            </a:r>
            <a:endParaRPr lang="en-US" sz="3600" kern="1200" dirty="0">
              <a:solidFill>
                <a:schemeClr val="tx1">
                  <a:lumMod val="65000"/>
                  <a:lumOff val="35000"/>
                </a:schemeClr>
              </a:solidFill>
            </a:endParaRPr>
          </a:p>
          <a:p>
            <a:pPr marL="128016" lvl="1" indent="0" algn="r" rtl="1">
              <a:lnSpc>
                <a:spcPct val="120000"/>
              </a:lnSpc>
              <a:spcBef>
                <a:spcPts val="600"/>
              </a:spcBef>
              <a:spcAft>
                <a:spcPts val="600"/>
              </a:spcAft>
              <a:buClr>
                <a:schemeClr val="accent1"/>
              </a:buClr>
              <a:buNone/>
            </a:pPr>
            <a:r>
              <a:rPr lang="ar-LB" sz="3600" kern="1200" dirty="0">
                <a:solidFill>
                  <a:schemeClr val="tx1">
                    <a:lumMod val="65000"/>
                    <a:lumOff val="35000"/>
                  </a:schemeClr>
                </a:solidFill>
              </a:rPr>
              <a:t>- "أَنا لينُ، مِنْ بَيْروتَ. جِئْتُ مَعَ أَهْلي</a:t>
            </a:r>
            <a:r>
              <a:rPr lang="en-US" sz="3600" kern="1200" dirty="0">
                <a:solidFill>
                  <a:schemeClr val="tx1">
                    <a:lumMod val="65000"/>
                    <a:lumOff val="35000"/>
                  </a:schemeClr>
                </a:solidFill>
              </a:rPr>
              <a:t> </a:t>
            </a:r>
            <a:r>
              <a:rPr lang="ar-LB" sz="3600" kern="1200" dirty="0">
                <a:solidFill>
                  <a:schemeClr val="tx1">
                    <a:lumMod val="65000"/>
                    <a:lumOff val="35000"/>
                  </a:schemeClr>
                </a:solidFill>
              </a:rPr>
              <a:t>لِنُمْضِيَ</a:t>
            </a:r>
            <a:r>
              <a:rPr lang="en-US" sz="3600" kern="1200" dirty="0">
                <a:solidFill>
                  <a:schemeClr val="tx1">
                    <a:lumMod val="65000"/>
                    <a:lumOff val="35000"/>
                  </a:schemeClr>
                </a:solidFill>
              </a:rPr>
              <a:t> </a:t>
            </a:r>
            <a:r>
              <a:rPr lang="ar-LB" sz="3600" kern="1200" dirty="0">
                <a:solidFill>
                  <a:schemeClr val="tx1">
                    <a:lumMod val="65000"/>
                    <a:lumOff val="35000"/>
                  </a:schemeClr>
                </a:solidFill>
              </a:rPr>
              <a:t>الصَّيْفَ     هُنا".</a:t>
            </a:r>
            <a:r>
              <a:rPr lang="ar-LB" sz="3600" dirty="0">
                <a:solidFill>
                  <a:schemeClr val="tx1">
                    <a:lumMod val="65000"/>
                    <a:lumOff val="35000"/>
                  </a:schemeClr>
                </a:solidFill>
              </a:rPr>
              <a:t>	</a:t>
            </a:r>
          </a:p>
        </p:txBody>
      </p:sp>
    </p:spTree>
    <p:custDataLst>
      <p:tags r:id="rId1"/>
    </p:custDataLst>
    <p:extLst>
      <p:ext uri="{BB962C8B-B14F-4D97-AF65-F5344CB8AC3E}">
        <p14:creationId xmlns:p14="http://schemas.microsoft.com/office/powerpoint/2010/main" val="3042304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5" name="Content Placeholder 4">
            <a:extLst>
              <a:ext uri="{FF2B5EF4-FFF2-40B4-BE49-F238E27FC236}">
                <a16:creationId xmlns:a16="http://schemas.microsoft.com/office/drawing/2014/main" id="{DA4D0B9E-5C62-4A90-A82B-09977601571A}"/>
              </a:ext>
            </a:extLst>
          </p:cNvPr>
          <p:cNvSpPr>
            <a:spLocks noGrp="1"/>
          </p:cNvSpPr>
          <p:nvPr>
            <p:ph sz="quarter" idx="10"/>
          </p:nvPr>
        </p:nvSpPr>
        <p:spPr>
          <a:xfrm>
            <a:off x="0" y="758844"/>
            <a:ext cx="12192000" cy="640080"/>
          </a:xfrm>
        </p:spPr>
        <p:txBody>
          <a:bodyPr/>
          <a:lstStyle/>
          <a:p>
            <a:r>
              <a:rPr lang="ar-LB" dirty="0"/>
              <a:t>أَيْنَ تَعيشُ لينُ عادَةً؟</a:t>
            </a:r>
          </a:p>
        </p:txBody>
      </p:sp>
      <p:sp>
        <p:nvSpPr>
          <p:cNvPr id="12" name="1ST ANSWER">
            <a:extLst>
              <a:ext uri="{FF2B5EF4-FFF2-40B4-BE49-F238E27FC236}">
                <a16:creationId xmlns:a16="http://schemas.microsoft.com/office/drawing/2014/main" id="{57B9A5F0-F519-4DF5-93DE-9BFD81FA4ADA}"/>
              </a:ext>
            </a:extLst>
          </p:cNvPr>
          <p:cNvSpPr txBox="1">
            <a:spLocks/>
          </p:cNvSpPr>
          <p:nvPr/>
        </p:nvSpPr>
        <p:spPr>
          <a:xfrm>
            <a:off x="6096000" y="1789889"/>
            <a:ext cx="6076709"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تَعيشُ لينُ في بَيْروتَ.</a:t>
            </a:r>
          </a:p>
        </p:txBody>
      </p:sp>
      <p:sp>
        <p:nvSpPr>
          <p:cNvPr id="13" name="2ND ANSWER">
            <a:extLst>
              <a:ext uri="{FF2B5EF4-FFF2-40B4-BE49-F238E27FC236}">
                <a16:creationId xmlns:a16="http://schemas.microsoft.com/office/drawing/2014/main" id="{02E2DB6B-F6D3-4769-8570-1F27EBB8D0D5}"/>
              </a:ext>
            </a:extLst>
          </p:cNvPr>
          <p:cNvSpPr txBox="1">
            <a:spLocks/>
          </p:cNvSpPr>
          <p:nvPr/>
        </p:nvSpPr>
        <p:spPr>
          <a:xfrm>
            <a:off x="6288066" y="2819095"/>
            <a:ext cx="5880784"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buSzPct val="80000"/>
            </a:pPr>
            <a:r>
              <a:rPr lang="ar-LB" dirty="0"/>
              <a:t>تَعيشُ لينُ في الْقَرْيَةِ.</a:t>
            </a:r>
          </a:p>
        </p:txBody>
      </p:sp>
      <p:sp>
        <p:nvSpPr>
          <p:cNvPr id="15" name="3RD ANSWER">
            <a:extLst>
              <a:ext uri="{FF2B5EF4-FFF2-40B4-BE49-F238E27FC236}">
                <a16:creationId xmlns:a16="http://schemas.microsoft.com/office/drawing/2014/main" id="{9DEEA080-8EAF-4C66-9589-EEFA60BC0CED}"/>
              </a:ext>
            </a:extLst>
          </p:cNvPr>
          <p:cNvSpPr txBox="1">
            <a:spLocks/>
          </p:cNvSpPr>
          <p:nvPr/>
        </p:nvSpPr>
        <p:spPr>
          <a:xfrm>
            <a:off x="6643396" y="3848300"/>
            <a:ext cx="5537033"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تَعيشُ لينُ في الْحَيِّ.</a:t>
            </a:r>
          </a:p>
        </p:txBody>
      </p:sp>
      <p:pic>
        <p:nvPicPr>
          <p:cNvPr id="9" name="true">
            <a:extLst>
              <a:ext uri="{FF2B5EF4-FFF2-40B4-BE49-F238E27FC236}">
                <a16:creationId xmlns:a16="http://schemas.microsoft.com/office/drawing/2014/main" id="{6110E72F-A29A-4246-A180-030259ACDC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47246" y="1776870"/>
            <a:ext cx="529811" cy="491280"/>
          </a:xfrm>
          <a:prstGeom prst="rect">
            <a:avLst/>
          </a:prstGeom>
        </p:spPr>
      </p:pic>
      <p:pic>
        <p:nvPicPr>
          <p:cNvPr id="10" name="x2">
            <a:extLst>
              <a:ext uri="{FF2B5EF4-FFF2-40B4-BE49-F238E27FC236}">
                <a16:creationId xmlns:a16="http://schemas.microsoft.com/office/drawing/2014/main" id="{A81C41D1-0D17-4034-BACB-729C52A3EAF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602" y="2912892"/>
            <a:ext cx="438641" cy="516108"/>
          </a:xfrm>
          <a:prstGeom prst="rect">
            <a:avLst/>
          </a:prstGeom>
        </p:spPr>
      </p:pic>
      <p:pic>
        <p:nvPicPr>
          <p:cNvPr id="11" name="x2">
            <a:extLst>
              <a:ext uri="{FF2B5EF4-FFF2-40B4-BE49-F238E27FC236}">
                <a16:creationId xmlns:a16="http://schemas.microsoft.com/office/drawing/2014/main" id="{82601AFB-8381-4347-B1F6-9C4273B5E9B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599" y="3951291"/>
            <a:ext cx="438641" cy="516108"/>
          </a:xfrm>
          <a:prstGeom prst="rect">
            <a:avLst/>
          </a:prstGeom>
        </p:spPr>
      </p:pic>
      <p:pic>
        <p:nvPicPr>
          <p:cNvPr id="18" name="Picture 17">
            <a:extLst>
              <a:ext uri="{FF2B5EF4-FFF2-40B4-BE49-F238E27FC236}">
                <a16:creationId xmlns:a16="http://schemas.microsoft.com/office/drawing/2014/main" id="{1247D61B-9DF5-4C7C-A090-FED1E8C35DA8}"/>
              </a:ext>
            </a:extLst>
          </p:cNvPr>
          <p:cNvPicPr>
            <a:picLocks noChangeAspect="1"/>
          </p:cNvPicPr>
          <p:nvPr/>
        </p:nvPicPr>
        <p:blipFill rotWithShape="1">
          <a:blip r:embed="rId8">
            <a:extLst>
              <a:ext uri="{28A0092B-C50C-407E-A947-70E740481C1C}">
                <a14:useLocalDpi xmlns:a14="http://schemas.microsoft.com/office/drawing/2010/main" val="0"/>
              </a:ext>
            </a:extLst>
          </a:blip>
          <a:srcRect t="6027" r="19614"/>
          <a:stretch/>
        </p:blipFill>
        <p:spPr>
          <a:xfrm>
            <a:off x="594905" y="1525172"/>
            <a:ext cx="4632959" cy="3419729"/>
          </a:xfrm>
          <a:prstGeom prst="rect">
            <a:avLst/>
          </a:prstGeom>
        </p:spPr>
      </p:pic>
      <p:pic>
        <p:nvPicPr>
          <p:cNvPr id="20" name="Picture 2" descr="CLOTH COVERED BALLOON BALL - bishopsport.co.uk">
            <a:extLst>
              <a:ext uri="{FF2B5EF4-FFF2-40B4-BE49-F238E27FC236}">
                <a16:creationId xmlns:a16="http://schemas.microsoft.com/office/drawing/2014/main" id="{D31257BB-2CDC-4F98-9D0F-73134DBB6860}"/>
              </a:ext>
            </a:extLst>
          </p:cNvPr>
          <p:cNvPicPr>
            <a:picLocks noChangeAspect="1" noChangeArrowheads="1"/>
          </p:cNvPicPr>
          <p:nvPr/>
        </p:nvPicPr>
        <p:blipFill rotWithShape="1">
          <a:blip r:embed="rId9" cstate="print">
            <a:extLst>
              <a:ext uri="{BEBA8EAE-BF5A-486C-A8C5-ECC9F3942E4B}">
                <a14:imgProps xmlns:a14="http://schemas.microsoft.com/office/drawing/2010/main">
                  <a14:imgLayer r:embed="rId10">
                    <a14:imgEffect>
                      <a14:backgroundRemoval t="4395" b="74219" l="12500" r="84082"/>
                    </a14:imgEffect>
                  </a14:imgLayer>
                </a14:imgProps>
              </a:ext>
              <a:ext uri="{28A0092B-C50C-407E-A947-70E740481C1C}">
                <a14:useLocalDpi xmlns:a14="http://schemas.microsoft.com/office/drawing/2010/main" val="0"/>
              </a:ext>
            </a:extLst>
          </a:blip>
          <a:srcRect l="13423" t="4224" r="15605" b="24510"/>
          <a:stretch/>
        </p:blipFill>
        <p:spPr bwMode="auto">
          <a:xfrm rot="10602714">
            <a:off x="4363003" y="3767620"/>
            <a:ext cx="607092" cy="6096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8986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3"/>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8" restart="whenNotActive" fill="hold" evtFilter="cancelBubble" nodeType="interactiveSeq">
                <p:stCondLst>
                  <p:cond evt="onClick" delay="0">
                    <p:tgtEl>
                      <p:spTgt spid="15"/>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33" restart="whenNotActive" fill="hold" evtFilter="cancelBubble" nodeType="interactiveSeq">
                <p:stCondLst>
                  <p:cond evt="onClick" delay="0">
                    <p:tgtEl>
                      <p:spTgt spid="12"/>
                    </p:tgtEl>
                  </p:cond>
                </p:stCondLst>
                <p:endSync evt="end" delay="0">
                  <p:rtn val="all"/>
                </p:endSync>
                <p:childTnLst>
                  <p:par>
                    <p:cTn id="34" fill="hold">
                      <p:stCondLst>
                        <p:cond delay="0"/>
                      </p:stCondLst>
                      <p:childTnLst>
                        <p:par>
                          <p:cTn id="35" fill="hold">
                            <p:stCondLst>
                              <p:cond delay="0"/>
                            </p:stCondLst>
                            <p:childTnLst>
                              <p:par>
                                <p:cTn id="36" presetID="3" presetClass="emph" presetSubtype="2" fill="hold" grpId="1" nodeType="withEffect">
                                  <p:stCondLst>
                                    <p:cond delay="0"/>
                                  </p:stCondLst>
                                  <p:childTnLst>
                                    <p:animClr clrSpc="rgb" dir="cw">
                                      <p:cBhvr override="childStyle">
                                        <p:cTn id="37" dur="500" fill="hold"/>
                                        <p:tgtEl>
                                          <p:spTgt spid="12">
                                            <p:txEl>
                                              <p:pRg st="0" end="0"/>
                                            </p:txEl>
                                          </p:spTgt>
                                        </p:tgtEl>
                                        <p:attrNameLst>
                                          <p:attrName>style.color</p:attrName>
                                        </p:attrNameLst>
                                      </p:cBhvr>
                                      <p:to>
                                        <a:srgbClr val="74C274"/>
                                      </p:to>
                                    </p:animClr>
                                  </p:childTnLst>
                                </p:cTn>
                              </p:par>
                              <p:par>
                                <p:cTn id="38" presetID="1"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bldLst>
      <p:bldP spid="12" grpId="0" build="p"/>
      <p:bldP spid="12" grpId="1" build="allAtOnce"/>
      <p:bldP spid="13" grpId="0" build="p"/>
      <p:bldP spid="1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E4EAFBFB-F2BF-42CB-BDB5-2606A2DB293F}"/>
              </a:ext>
            </a:extLst>
          </p:cNvPr>
          <p:cNvPicPr>
            <a:picLocks noChangeAspect="1"/>
          </p:cNvPicPr>
          <p:nvPr/>
        </p:nvPicPr>
        <p:blipFill rotWithShape="1">
          <a:blip r:embed="rId4"/>
          <a:srcRect l="4440" t="17546" r="7475" b="6911"/>
          <a:stretch/>
        </p:blipFill>
        <p:spPr>
          <a:xfrm>
            <a:off x="588117" y="2195935"/>
            <a:ext cx="4953701" cy="3134596"/>
          </a:xfrm>
          <a:prstGeom prst="rect">
            <a:avLst/>
          </a:prstGeom>
          <a:ln>
            <a:noFill/>
          </a:ln>
        </p:spPr>
      </p:pic>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5" name="Content Placeholder 4">
            <a:extLst>
              <a:ext uri="{FF2B5EF4-FFF2-40B4-BE49-F238E27FC236}">
                <a16:creationId xmlns:a16="http://schemas.microsoft.com/office/drawing/2014/main" id="{DA4D0B9E-5C62-4A90-A82B-09977601571A}"/>
              </a:ext>
            </a:extLst>
          </p:cNvPr>
          <p:cNvSpPr>
            <a:spLocks noGrp="1"/>
          </p:cNvSpPr>
          <p:nvPr>
            <p:ph sz="quarter" idx="10"/>
          </p:nvPr>
        </p:nvSpPr>
        <p:spPr>
          <a:xfrm>
            <a:off x="0" y="758844"/>
            <a:ext cx="12192000" cy="640080"/>
          </a:xfrm>
        </p:spPr>
        <p:txBody>
          <a:bodyPr/>
          <a:lstStyle/>
          <a:p>
            <a:r>
              <a:rPr lang="ar-LB" dirty="0"/>
              <a:t>لِماذا تَذْهَبُ لينُ إِلى الْقَرْيَةِ؟</a:t>
            </a:r>
          </a:p>
        </p:txBody>
      </p:sp>
      <p:sp>
        <p:nvSpPr>
          <p:cNvPr id="12" name="1ST ANSWER">
            <a:extLst>
              <a:ext uri="{FF2B5EF4-FFF2-40B4-BE49-F238E27FC236}">
                <a16:creationId xmlns:a16="http://schemas.microsoft.com/office/drawing/2014/main" id="{57B9A5F0-F519-4DF5-93DE-9BFD81FA4ADA}"/>
              </a:ext>
            </a:extLst>
          </p:cNvPr>
          <p:cNvSpPr txBox="1">
            <a:spLocks/>
          </p:cNvSpPr>
          <p:nvPr/>
        </p:nvSpPr>
        <p:spPr>
          <a:xfrm>
            <a:off x="5541818" y="1789889"/>
            <a:ext cx="6630891"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تَذْهَبُ لينُ إِلى الْقَرْيَةِ لِتُمْضِيَ عُطْلَةَ الصَّيْفِ.</a:t>
            </a:r>
          </a:p>
        </p:txBody>
      </p:sp>
      <p:sp>
        <p:nvSpPr>
          <p:cNvPr id="13" name="2ND ANSWER">
            <a:extLst>
              <a:ext uri="{FF2B5EF4-FFF2-40B4-BE49-F238E27FC236}">
                <a16:creationId xmlns:a16="http://schemas.microsoft.com/office/drawing/2014/main" id="{02E2DB6B-F6D3-4769-8570-1F27EBB8D0D5}"/>
              </a:ext>
            </a:extLst>
          </p:cNvPr>
          <p:cNvSpPr txBox="1">
            <a:spLocks/>
          </p:cNvSpPr>
          <p:nvPr/>
        </p:nvSpPr>
        <p:spPr>
          <a:xfrm>
            <a:off x="6288066" y="2819095"/>
            <a:ext cx="5880784"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buSzPct val="80000"/>
            </a:pPr>
            <a:r>
              <a:rPr lang="ar-LB" dirty="0"/>
              <a:t>تَذْهَبُ لينُ إِلى الْقَرْيَةِ لِتَزورَ جَدَّتَها.</a:t>
            </a:r>
          </a:p>
        </p:txBody>
      </p:sp>
      <p:sp>
        <p:nvSpPr>
          <p:cNvPr id="15" name="3RD ANSWER">
            <a:extLst>
              <a:ext uri="{FF2B5EF4-FFF2-40B4-BE49-F238E27FC236}">
                <a16:creationId xmlns:a16="http://schemas.microsoft.com/office/drawing/2014/main" id="{9DEEA080-8EAF-4C66-9589-EEFA60BC0CED}"/>
              </a:ext>
            </a:extLst>
          </p:cNvPr>
          <p:cNvSpPr txBox="1">
            <a:spLocks/>
          </p:cNvSpPr>
          <p:nvPr/>
        </p:nvSpPr>
        <p:spPr>
          <a:xfrm>
            <a:off x="5860474" y="3848300"/>
            <a:ext cx="6319956"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تَذْهَبُ لينُ إِلى الْقَرْيَةِ لِتَلْعَبَ مَعْ فادي. </a:t>
            </a:r>
          </a:p>
        </p:txBody>
      </p:sp>
      <p:pic>
        <p:nvPicPr>
          <p:cNvPr id="9" name="true">
            <a:extLst>
              <a:ext uri="{FF2B5EF4-FFF2-40B4-BE49-F238E27FC236}">
                <a16:creationId xmlns:a16="http://schemas.microsoft.com/office/drawing/2014/main" id="{6110E72F-A29A-4246-A180-030259ACDC5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347246" y="1776870"/>
            <a:ext cx="529811" cy="491280"/>
          </a:xfrm>
          <a:prstGeom prst="rect">
            <a:avLst/>
          </a:prstGeom>
        </p:spPr>
      </p:pic>
      <p:pic>
        <p:nvPicPr>
          <p:cNvPr id="10" name="x2">
            <a:extLst>
              <a:ext uri="{FF2B5EF4-FFF2-40B4-BE49-F238E27FC236}">
                <a16:creationId xmlns:a16="http://schemas.microsoft.com/office/drawing/2014/main" id="{A81C41D1-0D17-4034-BACB-729C52A3EAF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313602" y="2912892"/>
            <a:ext cx="438641" cy="516108"/>
          </a:xfrm>
          <a:prstGeom prst="rect">
            <a:avLst/>
          </a:prstGeom>
        </p:spPr>
      </p:pic>
      <p:pic>
        <p:nvPicPr>
          <p:cNvPr id="11" name="x2">
            <a:extLst>
              <a:ext uri="{FF2B5EF4-FFF2-40B4-BE49-F238E27FC236}">
                <a16:creationId xmlns:a16="http://schemas.microsoft.com/office/drawing/2014/main" id="{82601AFB-8381-4347-B1F6-9C4273B5E9B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313599" y="3951291"/>
            <a:ext cx="438641" cy="516108"/>
          </a:xfrm>
          <a:prstGeom prst="rect">
            <a:avLst/>
          </a:prstGeom>
        </p:spPr>
      </p:pic>
    </p:spTree>
    <p:custDataLst>
      <p:tags r:id="rId1"/>
    </p:custDataLst>
    <p:extLst>
      <p:ext uri="{BB962C8B-B14F-4D97-AF65-F5344CB8AC3E}">
        <p14:creationId xmlns:p14="http://schemas.microsoft.com/office/powerpoint/2010/main" val="779980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3"/>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8" restart="whenNotActive" fill="hold" evtFilter="cancelBubble" nodeType="interactiveSeq">
                <p:stCondLst>
                  <p:cond evt="onClick" delay="0">
                    <p:tgtEl>
                      <p:spTgt spid="15"/>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33" restart="whenNotActive" fill="hold" evtFilter="cancelBubble" nodeType="interactiveSeq">
                <p:stCondLst>
                  <p:cond evt="onClick" delay="0">
                    <p:tgtEl>
                      <p:spTgt spid="12"/>
                    </p:tgtEl>
                  </p:cond>
                </p:stCondLst>
                <p:endSync evt="end" delay="0">
                  <p:rtn val="all"/>
                </p:endSync>
                <p:childTnLst>
                  <p:par>
                    <p:cTn id="34" fill="hold">
                      <p:stCondLst>
                        <p:cond delay="0"/>
                      </p:stCondLst>
                      <p:childTnLst>
                        <p:par>
                          <p:cTn id="35" fill="hold">
                            <p:stCondLst>
                              <p:cond delay="0"/>
                            </p:stCondLst>
                            <p:childTnLst>
                              <p:par>
                                <p:cTn id="36" presetID="3" presetClass="emph" presetSubtype="2" fill="hold" grpId="1" nodeType="withEffect">
                                  <p:stCondLst>
                                    <p:cond delay="0"/>
                                  </p:stCondLst>
                                  <p:childTnLst>
                                    <p:animClr clrSpc="rgb" dir="cw">
                                      <p:cBhvr override="childStyle">
                                        <p:cTn id="37" dur="500" fill="hold"/>
                                        <p:tgtEl>
                                          <p:spTgt spid="12">
                                            <p:txEl>
                                              <p:pRg st="0" end="0"/>
                                            </p:txEl>
                                          </p:spTgt>
                                        </p:tgtEl>
                                        <p:attrNameLst>
                                          <p:attrName>style.color</p:attrName>
                                        </p:attrNameLst>
                                      </p:cBhvr>
                                      <p:to>
                                        <a:srgbClr val="74C274"/>
                                      </p:to>
                                    </p:animClr>
                                  </p:childTnLst>
                                </p:cTn>
                              </p:par>
                              <p:par>
                                <p:cTn id="38" presetID="1"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bldLst>
      <p:bldP spid="12" grpId="0" build="p"/>
      <p:bldP spid="12" grpId="1" build="allAtOnce"/>
      <p:bldP spid="13" grpId="0" build="p"/>
      <p:bldP spid="1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5120" y="712513"/>
            <a:ext cx="12439650" cy="5071863"/>
          </a:xfrm>
        </p:spPr>
        <p:txBody>
          <a:bodyPr>
            <a:noAutofit/>
          </a:bodyPr>
          <a:lstStyle/>
          <a:p>
            <a:pPr marL="128016" lvl="1" indent="0" algn="r" rtl="1">
              <a:lnSpc>
                <a:spcPct val="120000"/>
              </a:lnSpc>
              <a:spcBef>
                <a:spcPts val="600"/>
              </a:spcBef>
              <a:spcAft>
                <a:spcPts val="600"/>
              </a:spcAft>
              <a:buNone/>
            </a:pPr>
            <a:r>
              <a:rPr lang="ar-LB" sz="3600" dirty="0">
                <a:solidFill>
                  <a:schemeClr val="tx1">
                    <a:lumMod val="65000"/>
                    <a:lumOff val="35000"/>
                  </a:schemeClr>
                </a:solidFill>
              </a:rPr>
              <a:t>	- "أَهْلًا بِكِ. هَيّا نَلْعَبْ مَعًا". </a:t>
            </a:r>
          </a:p>
          <a:p>
            <a:pPr marL="128016" lvl="1" indent="0" algn="r" rtl="1">
              <a:lnSpc>
                <a:spcPct val="120000"/>
              </a:lnSpc>
              <a:spcBef>
                <a:spcPts val="600"/>
              </a:spcBef>
              <a:spcAft>
                <a:spcPts val="600"/>
              </a:spcAft>
              <a:buNone/>
            </a:pPr>
            <a:r>
              <a:rPr lang="ar-LB" sz="3600" dirty="0">
                <a:solidFill>
                  <a:schemeClr val="tx1">
                    <a:lumMod val="65000"/>
                    <a:lumOff val="35000"/>
                  </a:schemeClr>
                </a:solidFill>
              </a:rPr>
              <a:t>	وَتَوالَتِ الْأَيّامُ، وَهُما يَلْعَبانِ مَعًا، وَيَتَنَزَّهان ِمَعًا...</a:t>
            </a:r>
          </a:p>
          <a:p>
            <a:pPr marL="128016" lvl="1" indent="0" algn="r" rtl="1">
              <a:lnSpc>
                <a:spcPct val="120000"/>
              </a:lnSpc>
              <a:spcBef>
                <a:spcPts val="600"/>
              </a:spcBef>
              <a:spcAft>
                <a:spcPts val="600"/>
              </a:spcAft>
              <a:buNone/>
            </a:pPr>
            <a:r>
              <a:rPr lang="ar-LB" sz="3600" dirty="0">
                <a:solidFill>
                  <a:schemeClr val="tx1">
                    <a:lumMod val="65000"/>
                    <a:lumOff val="35000"/>
                  </a:schemeClr>
                </a:solidFill>
              </a:rPr>
              <a:t>	صارَتْ لينُ مِثْلَ أَهْلِ الْقَرْيَةِ، تَقْطُفُ الْخُضْرَواتِ وَالْفاكِهَةَ النَّدِيَّةَ، تَغْسِلُها مِنْ مِياهِ الْعَيْنِ الْبارِدَةِ، 	وَتَأْكُلُها بِشَهِيَّةٍ، وَتَشْرَبُ الْحَليبَ الطّازَجَ...</a:t>
            </a:r>
          </a:p>
          <a:p>
            <a:pPr marL="128016" lvl="1" indent="0" algn="r" rtl="1">
              <a:lnSpc>
                <a:spcPct val="120000"/>
              </a:lnSpc>
              <a:spcBef>
                <a:spcPts val="600"/>
              </a:spcBef>
              <a:spcAft>
                <a:spcPts val="600"/>
              </a:spcAft>
              <a:buNone/>
            </a:pPr>
            <a:r>
              <a:rPr lang="ar-LB" sz="3600" dirty="0">
                <a:solidFill>
                  <a:schemeClr val="tx1">
                    <a:lumMod val="65000"/>
                    <a:lumOff val="35000"/>
                  </a:schemeClr>
                </a:solidFill>
              </a:rPr>
              <a:t>	كَمْ تَعَثَّرَتْ لينُ وَوَقَعَتْ وَهِيَ تَتَسَلَّقُ الْجِلالَ خَلْفَ فادي! وَكَمْ رافَقَتْهُ إِلى بَيْتِ خالَتِهِ أُمِّ هاني</a:t>
            </a:r>
            <a:r>
              <a:rPr lang="en-GB" sz="3600" dirty="0">
                <a:solidFill>
                  <a:schemeClr val="tx1">
                    <a:lumMod val="65000"/>
                    <a:lumOff val="35000"/>
                  </a:schemeClr>
                </a:solidFill>
              </a:rPr>
              <a:t> </a:t>
            </a:r>
            <a:r>
              <a:rPr lang="ar-LB" sz="3600" dirty="0">
                <a:solidFill>
                  <a:schemeClr val="tx1">
                    <a:lumMod val="65000"/>
                    <a:lumOff val="35000"/>
                  </a:schemeClr>
                </a:solidFill>
              </a:rPr>
              <a:t>لِصُنْعِ 	مَناقيشِ الْمَرْقوقِ اللَّذيذَةِ!</a:t>
            </a:r>
            <a:endParaRPr lang="en-US" sz="3600" dirty="0">
              <a:solidFill>
                <a:schemeClr val="tx1">
                  <a:lumMod val="65000"/>
                  <a:lumOff val="35000"/>
                </a:schemeClr>
              </a:solidFill>
            </a:endParaRPr>
          </a:p>
        </p:txBody>
      </p:sp>
      <p:sp>
        <p:nvSpPr>
          <p:cNvPr id="6" name="TextBox 5">
            <a:extLst>
              <a:ext uri="{FF2B5EF4-FFF2-40B4-BE49-F238E27FC236}">
                <a16:creationId xmlns:a16="http://schemas.microsoft.com/office/drawing/2014/main" id="{CEC703BF-9A11-4C98-92AE-DE8CF6B49916}"/>
              </a:ext>
            </a:extLst>
          </p:cNvPr>
          <p:cNvSpPr txBox="1"/>
          <p:nvPr/>
        </p:nvSpPr>
        <p:spPr>
          <a:xfrm>
            <a:off x="596901" y="4575827"/>
            <a:ext cx="3683000" cy="1569660"/>
          </a:xfrm>
          <a:prstGeom prst="rect">
            <a:avLst/>
          </a:prstGeom>
          <a:solidFill>
            <a:schemeClr val="accent6">
              <a:lumMod val="20000"/>
              <a:lumOff val="80000"/>
            </a:schemeClr>
          </a:solidFill>
          <a:ln>
            <a:noFill/>
          </a:ln>
        </p:spPr>
        <p:txBody>
          <a:bodyPr wrap="square" rtlCol="0">
            <a:spAutoFit/>
          </a:bodyPr>
          <a:lstStyle/>
          <a:p>
            <a:pPr algn="r" rtl="1"/>
            <a:r>
              <a:rPr lang="ar-LB" sz="2400" b="1" dirty="0"/>
              <a:t>قاموسُ الْمَعاني</a:t>
            </a:r>
          </a:p>
          <a:p>
            <a:pPr algn="r" rtl="1"/>
            <a:r>
              <a:rPr lang="ar-LB" sz="2400" dirty="0"/>
              <a:t>تَوالَتْ = مَرَّت</a:t>
            </a:r>
          </a:p>
          <a:p>
            <a:pPr algn="r" rtl="1"/>
            <a:r>
              <a:rPr lang="ar-LB" sz="2400" dirty="0"/>
              <a:t>النَّدِيَّةِ =  الرَّطِبَةِ</a:t>
            </a:r>
          </a:p>
          <a:p>
            <a:pPr algn="r" rtl="1"/>
            <a:r>
              <a:rPr lang="ar-LB" sz="2400" dirty="0"/>
              <a:t>تَعَثَّرَتْ = زَلَّتْ قَدَمَها.</a:t>
            </a:r>
            <a:endParaRPr lang="en-US" sz="2400" dirty="0"/>
          </a:p>
        </p:txBody>
      </p:sp>
    </p:spTree>
    <p:custDataLst>
      <p:tags r:id="rId1"/>
    </p:custDataLst>
    <p:extLst>
      <p:ext uri="{BB962C8B-B14F-4D97-AF65-F5344CB8AC3E}">
        <p14:creationId xmlns:p14="http://schemas.microsoft.com/office/powerpoint/2010/main" val="384699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5" name="Content Placeholder 4">
            <a:extLst>
              <a:ext uri="{FF2B5EF4-FFF2-40B4-BE49-F238E27FC236}">
                <a16:creationId xmlns:a16="http://schemas.microsoft.com/office/drawing/2014/main" id="{DA4D0B9E-5C62-4A90-A82B-09977601571A}"/>
              </a:ext>
            </a:extLst>
          </p:cNvPr>
          <p:cNvSpPr>
            <a:spLocks noGrp="1"/>
          </p:cNvSpPr>
          <p:nvPr>
            <p:ph sz="quarter" idx="10"/>
          </p:nvPr>
        </p:nvSpPr>
        <p:spPr>
          <a:xfrm>
            <a:off x="0" y="758844"/>
            <a:ext cx="12192000" cy="640080"/>
          </a:xfrm>
        </p:spPr>
        <p:txBody>
          <a:bodyPr/>
          <a:lstStyle/>
          <a:p>
            <a:r>
              <a:rPr lang="ar-LB" dirty="0"/>
              <a:t> ما مَعْنى تَوالَتِ الْأَيّامُ؟ </a:t>
            </a:r>
          </a:p>
        </p:txBody>
      </p:sp>
      <p:sp>
        <p:nvSpPr>
          <p:cNvPr id="12" name="1ST ANSWER">
            <a:extLst>
              <a:ext uri="{FF2B5EF4-FFF2-40B4-BE49-F238E27FC236}">
                <a16:creationId xmlns:a16="http://schemas.microsoft.com/office/drawing/2014/main" id="{57B9A5F0-F519-4DF5-93DE-9BFD81FA4ADA}"/>
              </a:ext>
            </a:extLst>
          </p:cNvPr>
          <p:cNvSpPr txBox="1">
            <a:spLocks/>
          </p:cNvSpPr>
          <p:nvPr/>
        </p:nvSpPr>
        <p:spPr>
          <a:xfrm>
            <a:off x="5541818" y="1789889"/>
            <a:ext cx="6630891"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تَتابَعَتِ الْأَيّامُ.</a:t>
            </a:r>
          </a:p>
        </p:txBody>
      </p:sp>
      <p:sp>
        <p:nvSpPr>
          <p:cNvPr id="13" name="2ND ANSWER">
            <a:extLst>
              <a:ext uri="{FF2B5EF4-FFF2-40B4-BE49-F238E27FC236}">
                <a16:creationId xmlns:a16="http://schemas.microsoft.com/office/drawing/2014/main" id="{02E2DB6B-F6D3-4769-8570-1F27EBB8D0D5}"/>
              </a:ext>
            </a:extLst>
          </p:cNvPr>
          <p:cNvSpPr txBox="1">
            <a:spLocks/>
          </p:cNvSpPr>
          <p:nvPr/>
        </p:nvSpPr>
        <p:spPr>
          <a:xfrm>
            <a:off x="6288066" y="2819095"/>
            <a:ext cx="5880784"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buSzPct val="80000"/>
            </a:pPr>
            <a:r>
              <a:rPr lang="ar-LB" dirty="0"/>
              <a:t>اِنْقَضَتِ الْأَيّامُ.</a:t>
            </a:r>
          </a:p>
        </p:txBody>
      </p:sp>
      <p:sp>
        <p:nvSpPr>
          <p:cNvPr id="15" name="3RD ANSWER">
            <a:extLst>
              <a:ext uri="{FF2B5EF4-FFF2-40B4-BE49-F238E27FC236}">
                <a16:creationId xmlns:a16="http://schemas.microsoft.com/office/drawing/2014/main" id="{9DEEA080-8EAF-4C66-9589-EEFA60BC0CED}"/>
              </a:ext>
            </a:extLst>
          </p:cNvPr>
          <p:cNvSpPr txBox="1">
            <a:spLocks/>
          </p:cNvSpPr>
          <p:nvPr/>
        </p:nvSpPr>
        <p:spPr>
          <a:xfrm>
            <a:off x="5860474" y="3848300"/>
            <a:ext cx="6319956"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تَباعَدَتِ الْأَيّامُ.</a:t>
            </a:r>
          </a:p>
        </p:txBody>
      </p:sp>
      <p:pic>
        <p:nvPicPr>
          <p:cNvPr id="9" name="true">
            <a:extLst>
              <a:ext uri="{FF2B5EF4-FFF2-40B4-BE49-F238E27FC236}">
                <a16:creationId xmlns:a16="http://schemas.microsoft.com/office/drawing/2014/main" id="{6110E72F-A29A-4246-A180-030259ACDC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47246" y="1776870"/>
            <a:ext cx="529811" cy="491280"/>
          </a:xfrm>
          <a:prstGeom prst="rect">
            <a:avLst/>
          </a:prstGeom>
        </p:spPr>
      </p:pic>
      <p:pic>
        <p:nvPicPr>
          <p:cNvPr id="10" name="x2">
            <a:extLst>
              <a:ext uri="{FF2B5EF4-FFF2-40B4-BE49-F238E27FC236}">
                <a16:creationId xmlns:a16="http://schemas.microsoft.com/office/drawing/2014/main" id="{A81C41D1-0D17-4034-BACB-729C52A3EAF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602" y="2912892"/>
            <a:ext cx="438641" cy="516108"/>
          </a:xfrm>
          <a:prstGeom prst="rect">
            <a:avLst/>
          </a:prstGeom>
        </p:spPr>
      </p:pic>
      <p:pic>
        <p:nvPicPr>
          <p:cNvPr id="11" name="x2">
            <a:extLst>
              <a:ext uri="{FF2B5EF4-FFF2-40B4-BE49-F238E27FC236}">
                <a16:creationId xmlns:a16="http://schemas.microsoft.com/office/drawing/2014/main" id="{82601AFB-8381-4347-B1F6-9C4273B5E9B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599" y="3951291"/>
            <a:ext cx="438641" cy="516108"/>
          </a:xfrm>
          <a:prstGeom prst="rect">
            <a:avLst/>
          </a:prstGeom>
        </p:spPr>
      </p:pic>
    </p:spTree>
    <p:custDataLst>
      <p:tags r:id="rId1"/>
    </p:custDataLst>
    <p:extLst>
      <p:ext uri="{BB962C8B-B14F-4D97-AF65-F5344CB8AC3E}">
        <p14:creationId xmlns:p14="http://schemas.microsoft.com/office/powerpoint/2010/main" val="2783525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3"/>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8" restart="whenNotActive" fill="hold" evtFilter="cancelBubble" nodeType="interactiveSeq">
                <p:stCondLst>
                  <p:cond evt="onClick" delay="0">
                    <p:tgtEl>
                      <p:spTgt spid="15"/>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33" restart="whenNotActive" fill="hold" evtFilter="cancelBubble" nodeType="interactiveSeq">
                <p:stCondLst>
                  <p:cond evt="onClick" delay="0">
                    <p:tgtEl>
                      <p:spTgt spid="12"/>
                    </p:tgtEl>
                  </p:cond>
                </p:stCondLst>
                <p:endSync evt="end" delay="0">
                  <p:rtn val="all"/>
                </p:endSync>
                <p:childTnLst>
                  <p:par>
                    <p:cTn id="34" fill="hold">
                      <p:stCondLst>
                        <p:cond delay="0"/>
                      </p:stCondLst>
                      <p:childTnLst>
                        <p:par>
                          <p:cTn id="35" fill="hold">
                            <p:stCondLst>
                              <p:cond delay="0"/>
                            </p:stCondLst>
                            <p:childTnLst>
                              <p:par>
                                <p:cTn id="36" presetID="3" presetClass="emph" presetSubtype="2" fill="hold" grpId="1" nodeType="withEffect">
                                  <p:stCondLst>
                                    <p:cond delay="0"/>
                                  </p:stCondLst>
                                  <p:childTnLst>
                                    <p:animClr clrSpc="rgb" dir="cw">
                                      <p:cBhvr override="childStyle">
                                        <p:cTn id="37" dur="500" fill="hold"/>
                                        <p:tgtEl>
                                          <p:spTgt spid="12">
                                            <p:txEl>
                                              <p:pRg st="0" end="0"/>
                                            </p:txEl>
                                          </p:spTgt>
                                        </p:tgtEl>
                                        <p:attrNameLst>
                                          <p:attrName>style.color</p:attrName>
                                        </p:attrNameLst>
                                      </p:cBhvr>
                                      <p:to>
                                        <a:srgbClr val="74C274"/>
                                      </p:to>
                                    </p:animClr>
                                  </p:childTnLst>
                                </p:cTn>
                              </p:par>
                              <p:par>
                                <p:cTn id="38" presetID="1"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bldLst>
      <p:bldP spid="12" grpId="0" build="p"/>
      <p:bldP spid="12" grpId="1" build="allAtOnce"/>
      <p:bldP spid="13" grpId="0" build="p"/>
      <p:bldP spid="1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8147C49-7EE0-49C4-96CF-687E4C6E54CD}"/>
              </a:ext>
            </a:extLst>
          </p:cNvPr>
          <p:cNvSpPr>
            <a:spLocks noGrp="1"/>
          </p:cNvSpPr>
          <p:nvPr>
            <p:ph sz="quarter" idx="10"/>
          </p:nvPr>
        </p:nvSpPr>
        <p:spPr>
          <a:xfrm>
            <a:off x="0" y="738246"/>
            <a:ext cx="12192000" cy="640080"/>
          </a:xfrm>
        </p:spPr>
        <p:txBody>
          <a:bodyPr/>
          <a:lstStyle/>
          <a:p>
            <a:r>
              <a:rPr lang="ar-LB" dirty="0"/>
              <a:t>تَرْحيبٌ</a:t>
            </a:r>
            <a:endParaRPr lang="fr-FR" dirty="0"/>
          </a:p>
        </p:txBody>
      </p:sp>
      <p:sp>
        <p:nvSpPr>
          <p:cNvPr id="2" name="Title 1">
            <a:extLst>
              <a:ext uri="{FF2B5EF4-FFF2-40B4-BE49-F238E27FC236}">
                <a16:creationId xmlns:a16="http://schemas.microsoft.com/office/drawing/2014/main" id="{08289CB0-D7A8-4E76-BC80-0BE774BB7C6A}"/>
              </a:ext>
            </a:extLst>
          </p:cNvPr>
          <p:cNvSpPr>
            <a:spLocks noGrp="1"/>
          </p:cNvSpPr>
          <p:nvPr>
            <p:ph type="title" idx="4294967295"/>
          </p:nvPr>
        </p:nvSpPr>
        <p:spPr>
          <a:xfrm>
            <a:off x="8571548" y="2956718"/>
            <a:ext cx="3376612" cy="944563"/>
          </a:xfrm>
        </p:spPr>
        <p:txBody>
          <a:bodyPr anchor="ctr">
            <a:noAutofit/>
          </a:bodyPr>
          <a:lstStyle/>
          <a:p>
            <a:pPr algn="ctr" rtl="1">
              <a:lnSpc>
                <a:spcPct val="100000"/>
              </a:lnSpc>
            </a:pPr>
            <a:r>
              <a:rPr lang="ar-LB" sz="4000" dirty="0">
                <a:solidFill>
                  <a:schemeClr val="tx1">
                    <a:lumMod val="65000"/>
                    <a:lumOff val="35000"/>
                  </a:schemeClr>
                </a:solidFill>
              </a:rPr>
              <a:t>طابَ يَوْمُكُمْ يا أَعِزّائي!</a:t>
            </a:r>
            <a:endParaRPr lang="en-US" sz="4000" dirty="0">
              <a:solidFill>
                <a:schemeClr val="tx1">
                  <a:lumMod val="65000"/>
                  <a:lumOff val="35000"/>
                </a:schemeClr>
              </a:solidFill>
            </a:endParaRPr>
          </a:p>
        </p:txBody>
      </p:sp>
      <p:pic>
        <p:nvPicPr>
          <p:cNvPr id="8" name="Google Shape;185;p5">
            <a:extLst>
              <a:ext uri="{FF2B5EF4-FFF2-40B4-BE49-F238E27FC236}">
                <a16:creationId xmlns:a16="http://schemas.microsoft.com/office/drawing/2014/main" id="{FCA224CA-B7BF-4669-97E5-9B1770608120}"/>
              </a:ext>
            </a:extLst>
          </p:cNvPr>
          <p:cNvPicPr preferRelativeResize="0"/>
          <p:nvPr/>
        </p:nvPicPr>
        <p:blipFill>
          <a:blip r:embed="rId4" cstate="print">
            <a:extLst>
              <a:ext uri="{28A0092B-C50C-407E-A947-70E740481C1C}">
                <a14:useLocalDpi xmlns:a14="http://schemas.microsoft.com/office/drawing/2010/main" val="0"/>
              </a:ext>
            </a:extLst>
          </a:blip>
          <a:srcRect/>
          <a:stretch/>
        </p:blipFill>
        <p:spPr>
          <a:xfrm>
            <a:off x="1035537" y="1538283"/>
            <a:ext cx="5069261" cy="4771889"/>
          </a:xfrm>
          <a:prstGeom prst="rect">
            <a:avLst/>
          </a:prstGeom>
          <a:noFill/>
          <a:ln>
            <a:noFill/>
          </a:ln>
        </p:spPr>
      </p:pic>
    </p:spTree>
    <p:custDataLst>
      <p:tags r:id="rId1"/>
    </p:custDataLst>
    <p:extLst>
      <p:ext uri="{BB962C8B-B14F-4D97-AF65-F5344CB8AC3E}">
        <p14:creationId xmlns:p14="http://schemas.microsoft.com/office/powerpoint/2010/main" val="28025672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Straight Connector 27">
            <a:extLst>
              <a:ext uri="{FF2B5EF4-FFF2-40B4-BE49-F238E27FC236}">
                <a16:creationId xmlns:a16="http://schemas.microsoft.com/office/drawing/2014/main" id="{EFA55129-9F4C-474D-A3CB-261DDAA04D22}"/>
              </a:ext>
            </a:extLst>
          </p:cNvPr>
          <p:cNvCxnSpPr>
            <a:cxnSpLocks/>
            <a:stCxn id="18" idx="6"/>
            <a:endCxn id="25" idx="2"/>
          </p:cNvCxnSpPr>
          <p:nvPr/>
        </p:nvCxnSpPr>
        <p:spPr>
          <a:xfrm flipV="1">
            <a:off x="4677843" y="3041952"/>
            <a:ext cx="2784750" cy="1173813"/>
          </a:xfrm>
          <a:prstGeom prst="line">
            <a:avLst/>
          </a:prstGeom>
          <a:ln w="38100">
            <a:solidFill>
              <a:srgbClr val="74C274"/>
            </a:solidFill>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9608282-15EA-4D6A-ACA6-9D3A08F5B769}"/>
              </a:ext>
            </a:extLst>
          </p:cNvPr>
          <p:cNvCxnSpPr>
            <a:cxnSpLocks/>
            <a:stCxn id="17" idx="6"/>
            <a:endCxn id="26" idx="2"/>
          </p:cNvCxnSpPr>
          <p:nvPr/>
        </p:nvCxnSpPr>
        <p:spPr>
          <a:xfrm>
            <a:off x="4677843" y="3041952"/>
            <a:ext cx="2784750" cy="1173813"/>
          </a:xfrm>
          <a:prstGeom prst="line">
            <a:avLst/>
          </a:prstGeom>
          <a:ln w="38100">
            <a:solidFill>
              <a:srgbClr val="74C274"/>
            </a:solidFill>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F307FFF-124F-48BD-9E9E-DDADCA2A7F16}"/>
              </a:ext>
            </a:extLst>
          </p:cNvPr>
          <p:cNvCxnSpPr>
            <a:cxnSpLocks/>
            <a:stCxn id="19" idx="6"/>
            <a:endCxn id="27" idx="2"/>
          </p:cNvCxnSpPr>
          <p:nvPr/>
        </p:nvCxnSpPr>
        <p:spPr>
          <a:xfrm>
            <a:off x="4677843" y="5389578"/>
            <a:ext cx="2784750" cy="0"/>
          </a:xfrm>
          <a:prstGeom prst="line">
            <a:avLst/>
          </a:prstGeom>
          <a:ln w="38100">
            <a:solidFill>
              <a:srgbClr val="74C274"/>
            </a:solidFill>
          </a:ln>
          <a:effectLst>
            <a:glow rad="635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CAD4745-329A-45E8-86E1-479A63CFF4EA}"/>
              </a:ext>
            </a:extLst>
          </p:cNvPr>
          <p:cNvSpPr>
            <a:spLocks noGrp="1"/>
          </p:cNvSpPr>
          <p:nvPr>
            <p:ph sz="quarter" idx="10"/>
          </p:nvPr>
        </p:nvSpPr>
        <p:spPr>
          <a:xfrm>
            <a:off x="0" y="734130"/>
            <a:ext cx="12192000" cy="640080"/>
          </a:xfrm>
        </p:spPr>
        <p:txBody>
          <a:bodyPr/>
          <a:lstStyle/>
          <a:p>
            <a:r>
              <a:rPr lang="ar-LB" dirty="0"/>
              <a:t>كَيْفَ أَصْبَحَتْ لينُ مِثْلَ أَهْلِ الْقَرْيَةِ؟ </a:t>
            </a:r>
          </a:p>
        </p:txBody>
      </p:sp>
      <p:sp>
        <p:nvSpPr>
          <p:cNvPr id="9" name="Rectangle 8">
            <a:extLst>
              <a:ext uri="{FF2B5EF4-FFF2-40B4-BE49-F238E27FC236}">
                <a16:creationId xmlns:a16="http://schemas.microsoft.com/office/drawing/2014/main" id="{3819EDD7-5A8D-499D-A9CE-71677F231E3C}"/>
              </a:ext>
            </a:extLst>
          </p:cNvPr>
          <p:cNvSpPr/>
          <p:nvPr/>
        </p:nvSpPr>
        <p:spPr>
          <a:xfrm>
            <a:off x="1565750" y="2554481"/>
            <a:ext cx="2743200" cy="10058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b="0" kern="1200" dirty="0">
                <a:solidFill>
                  <a:schemeClr val="tx1">
                    <a:lumMod val="65000"/>
                    <a:lumOff val="35000"/>
                  </a:schemeClr>
                </a:solidFill>
                <a:latin typeface="Adobe Arabic" panose="02040503050201090203" pitchFamily="18" charset="-78"/>
                <a:ea typeface="+mn-ea"/>
                <a:cs typeface="Adobe Arabic" panose="02040503050201090203" pitchFamily="18" charset="-78"/>
              </a:rPr>
              <a:t>الْجِلالَ</a:t>
            </a:r>
            <a:endParaRPr lang="fr-FR" sz="3600" dirty="0">
              <a:solidFill>
                <a:schemeClr val="tx1">
                  <a:lumMod val="65000"/>
                  <a:lumOff val="35000"/>
                </a:schemeClr>
              </a:solidFill>
            </a:endParaRPr>
          </a:p>
        </p:txBody>
      </p:sp>
      <p:sp>
        <p:nvSpPr>
          <p:cNvPr id="10" name="Rectangle 9">
            <a:extLst>
              <a:ext uri="{FF2B5EF4-FFF2-40B4-BE49-F238E27FC236}">
                <a16:creationId xmlns:a16="http://schemas.microsoft.com/office/drawing/2014/main" id="{D049A2E9-A29D-4C16-BC10-31D03ABA917C}"/>
              </a:ext>
            </a:extLst>
          </p:cNvPr>
          <p:cNvSpPr/>
          <p:nvPr/>
        </p:nvSpPr>
        <p:spPr>
          <a:xfrm>
            <a:off x="1565750" y="3720569"/>
            <a:ext cx="2743200" cy="10058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altLang="en-US" sz="3600" b="0" kern="1200" dirty="0">
                <a:solidFill>
                  <a:schemeClr val="tx1">
                    <a:lumMod val="65000"/>
                    <a:lumOff val="35000"/>
                  </a:schemeClr>
                </a:solidFill>
                <a:latin typeface="Adobe Arabic" panose="02040503050201090203" pitchFamily="18" charset="-78"/>
                <a:ea typeface="+mn-ea"/>
                <a:cs typeface="Adobe Arabic" panose="02040503050201090203" pitchFamily="18" charset="-78"/>
              </a:rPr>
              <a:t> الْخُضْرَواتِ وَالْفاكِهَةَ</a:t>
            </a:r>
          </a:p>
        </p:txBody>
      </p:sp>
      <p:sp>
        <p:nvSpPr>
          <p:cNvPr id="11" name="Rectangle 10">
            <a:extLst>
              <a:ext uri="{FF2B5EF4-FFF2-40B4-BE49-F238E27FC236}">
                <a16:creationId xmlns:a16="http://schemas.microsoft.com/office/drawing/2014/main" id="{BA02AC15-6CA8-4A23-B196-AB933A925CC8}"/>
              </a:ext>
            </a:extLst>
          </p:cNvPr>
          <p:cNvSpPr/>
          <p:nvPr/>
        </p:nvSpPr>
        <p:spPr>
          <a:xfrm>
            <a:off x="1565750" y="4886658"/>
            <a:ext cx="2743200" cy="10058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altLang="en-US" sz="3600" b="0" kern="1200" dirty="0">
                <a:solidFill>
                  <a:schemeClr val="tx1">
                    <a:lumMod val="65000"/>
                    <a:lumOff val="35000"/>
                  </a:schemeClr>
                </a:solidFill>
                <a:latin typeface="Adobe Arabic" panose="02040503050201090203" pitchFamily="18" charset="-78"/>
                <a:ea typeface="+mn-ea"/>
                <a:cs typeface="Adobe Arabic" panose="02040503050201090203" pitchFamily="18" charset="-78"/>
              </a:rPr>
              <a:t> الْحَليبَ الطّازَجَ</a:t>
            </a:r>
          </a:p>
        </p:txBody>
      </p:sp>
      <p:sp>
        <p:nvSpPr>
          <p:cNvPr id="13" name="Rectangle 12">
            <a:extLst>
              <a:ext uri="{FF2B5EF4-FFF2-40B4-BE49-F238E27FC236}">
                <a16:creationId xmlns:a16="http://schemas.microsoft.com/office/drawing/2014/main" id="{92D02378-BF4E-43BF-B380-D15F083CB15E}"/>
              </a:ext>
            </a:extLst>
          </p:cNvPr>
          <p:cNvSpPr/>
          <p:nvPr/>
        </p:nvSpPr>
        <p:spPr>
          <a:xfrm>
            <a:off x="7883050" y="2531307"/>
            <a:ext cx="2743200" cy="10058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b="0" kern="1200" baseline="0" dirty="0">
                <a:solidFill>
                  <a:schemeClr val="tx1">
                    <a:lumMod val="65000"/>
                    <a:lumOff val="35000"/>
                  </a:schemeClr>
                </a:solidFill>
                <a:latin typeface="Adobe Arabic" panose="02040503050201090203" pitchFamily="18" charset="-78"/>
                <a:ea typeface="+mn-ea"/>
                <a:cs typeface="Adobe Arabic" panose="02040503050201090203" pitchFamily="18" charset="-78"/>
              </a:rPr>
              <a:t>تَقْطُفُ</a:t>
            </a:r>
            <a:endParaRPr lang="fr-FR" sz="3600" dirty="0">
              <a:solidFill>
                <a:schemeClr val="tx1">
                  <a:lumMod val="65000"/>
                  <a:lumOff val="35000"/>
                </a:schemeClr>
              </a:solidFill>
            </a:endParaRPr>
          </a:p>
        </p:txBody>
      </p:sp>
      <p:sp>
        <p:nvSpPr>
          <p:cNvPr id="14" name="Rectangle 13">
            <a:extLst>
              <a:ext uri="{FF2B5EF4-FFF2-40B4-BE49-F238E27FC236}">
                <a16:creationId xmlns:a16="http://schemas.microsoft.com/office/drawing/2014/main" id="{A2D42D18-C972-4657-B711-49F7F4D3DD5F}"/>
              </a:ext>
            </a:extLst>
          </p:cNvPr>
          <p:cNvSpPr/>
          <p:nvPr/>
        </p:nvSpPr>
        <p:spPr>
          <a:xfrm>
            <a:off x="7883050" y="3697395"/>
            <a:ext cx="2743200" cy="10058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b="0" kern="1200" dirty="0">
                <a:solidFill>
                  <a:schemeClr val="tx1">
                    <a:lumMod val="65000"/>
                    <a:lumOff val="35000"/>
                  </a:schemeClr>
                </a:solidFill>
                <a:latin typeface="Adobe Arabic" panose="02040503050201090203" pitchFamily="18" charset="-78"/>
                <a:ea typeface="+mn-ea"/>
                <a:cs typeface="Adobe Arabic" panose="02040503050201090203" pitchFamily="18" charset="-78"/>
              </a:rPr>
              <a:t>تَتَسَلَّقُ</a:t>
            </a:r>
            <a:endParaRPr lang="fr-FR" sz="3600" dirty="0">
              <a:solidFill>
                <a:schemeClr val="tx1">
                  <a:lumMod val="65000"/>
                  <a:lumOff val="35000"/>
                </a:schemeClr>
              </a:solidFill>
            </a:endParaRPr>
          </a:p>
        </p:txBody>
      </p:sp>
      <p:sp>
        <p:nvSpPr>
          <p:cNvPr id="15" name="Rectangle 14">
            <a:extLst>
              <a:ext uri="{FF2B5EF4-FFF2-40B4-BE49-F238E27FC236}">
                <a16:creationId xmlns:a16="http://schemas.microsoft.com/office/drawing/2014/main" id="{B81B105B-9272-40B2-A1F4-1F1D12E952C6}"/>
              </a:ext>
            </a:extLst>
          </p:cNvPr>
          <p:cNvSpPr/>
          <p:nvPr/>
        </p:nvSpPr>
        <p:spPr>
          <a:xfrm>
            <a:off x="7883050" y="4863484"/>
            <a:ext cx="2743200" cy="10058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b="0" dirty="0">
                <a:solidFill>
                  <a:schemeClr val="tx1">
                    <a:lumMod val="65000"/>
                    <a:lumOff val="35000"/>
                  </a:schemeClr>
                </a:solidFill>
                <a:latin typeface="Adobe Arabic" panose="02040503050201090203" pitchFamily="18" charset="-78"/>
                <a:cs typeface="Adobe Arabic" panose="02040503050201090203" pitchFamily="18" charset="-78"/>
              </a:rPr>
              <a:t>تَشْرَبُ</a:t>
            </a:r>
            <a:endParaRPr lang="fr-FR" sz="3600" dirty="0">
              <a:solidFill>
                <a:schemeClr val="tx1">
                  <a:lumMod val="65000"/>
                  <a:lumOff val="35000"/>
                </a:schemeClr>
              </a:solidFill>
            </a:endParaRPr>
          </a:p>
        </p:txBody>
      </p:sp>
      <p:sp>
        <p:nvSpPr>
          <p:cNvPr id="17" name="Oval 16">
            <a:extLst>
              <a:ext uri="{FF2B5EF4-FFF2-40B4-BE49-F238E27FC236}">
                <a16:creationId xmlns:a16="http://schemas.microsoft.com/office/drawing/2014/main" id="{04B50E99-8A51-4C83-85AD-8B75F8D4CFAD}"/>
              </a:ext>
            </a:extLst>
          </p:cNvPr>
          <p:cNvSpPr/>
          <p:nvPr/>
        </p:nvSpPr>
        <p:spPr>
          <a:xfrm>
            <a:off x="4403523" y="2904792"/>
            <a:ext cx="274320" cy="274320"/>
          </a:xfrm>
          <a:prstGeom prst="ellipse">
            <a:avLst/>
          </a:prstGeom>
          <a:solidFill>
            <a:srgbClr val="658DCD"/>
          </a:solidFill>
          <a:ln>
            <a:solidFill>
              <a:srgbClr val="658D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31621ABD-ADE0-45A3-AAFC-36ACA6D39818}"/>
              </a:ext>
            </a:extLst>
          </p:cNvPr>
          <p:cNvSpPr/>
          <p:nvPr/>
        </p:nvSpPr>
        <p:spPr>
          <a:xfrm>
            <a:off x="4403523" y="4078605"/>
            <a:ext cx="274320" cy="274320"/>
          </a:xfrm>
          <a:prstGeom prst="ellipse">
            <a:avLst/>
          </a:prstGeom>
          <a:solidFill>
            <a:srgbClr val="658DCD"/>
          </a:solidFill>
          <a:ln>
            <a:solidFill>
              <a:srgbClr val="658D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F6D4EACE-4F98-43D8-B29C-8D26430C8C47}"/>
              </a:ext>
            </a:extLst>
          </p:cNvPr>
          <p:cNvSpPr/>
          <p:nvPr/>
        </p:nvSpPr>
        <p:spPr>
          <a:xfrm>
            <a:off x="4403523" y="5252418"/>
            <a:ext cx="274320" cy="274320"/>
          </a:xfrm>
          <a:prstGeom prst="ellipse">
            <a:avLst/>
          </a:prstGeom>
          <a:solidFill>
            <a:srgbClr val="658DCD"/>
          </a:solidFill>
          <a:ln>
            <a:solidFill>
              <a:srgbClr val="658D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2F1EEBB9-3995-4275-9191-AC035F67352A}"/>
              </a:ext>
            </a:extLst>
          </p:cNvPr>
          <p:cNvSpPr/>
          <p:nvPr/>
        </p:nvSpPr>
        <p:spPr>
          <a:xfrm>
            <a:off x="7462593" y="2904792"/>
            <a:ext cx="274320" cy="274320"/>
          </a:xfrm>
          <a:prstGeom prst="ellipse">
            <a:avLst/>
          </a:prstGeom>
          <a:solidFill>
            <a:srgbClr val="658DCD"/>
          </a:solidFill>
          <a:ln>
            <a:solidFill>
              <a:srgbClr val="658D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7572A56F-621D-41EB-BFB3-C640EF33693C}"/>
              </a:ext>
            </a:extLst>
          </p:cNvPr>
          <p:cNvSpPr/>
          <p:nvPr/>
        </p:nvSpPr>
        <p:spPr>
          <a:xfrm>
            <a:off x="7462593" y="4078605"/>
            <a:ext cx="274320" cy="274320"/>
          </a:xfrm>
          <a:prstGeom prst="ellipse">
            <a:avLst/>
          </a:prstGeom>
          <a:solidFill>
            <a:srgbClr val="658DCD"/>
          </a:solidFill>
          <a:ln>
            <a:solidFill>
              <a:srgbClr val="658D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86BFBDE7-B83C-412F-9BBA-04DB70790B33}"/>
              </a:ext>
            </a:extLst>
          </p:cNvPr>
          <p:cNvSpPr/>
          <p:nvPr/>
        </p:nvSpPr>
        <p:spPr>
          <a:xfrm>
            <a:off x="7462593" y="5252418"/>
            <a:ext cx="274320" cy="274320"/>
          </a:xfrm>
          <a:prstGeom prst="ellipse">
            <a:avLst/>
          </a:prstGeom>
          <a:solidFill>
            <a:srgbClr val="658DCD"/>
          </a:solidFill>
          <a:ln>
            <a:solidFill>
              <a:srgbClr val="658D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Content Placeholder 2">
            <a:extLst>
              <a:ext uri="{FF2B5EF4-FFF2-40B4-BE49-F238E27FC236}">
                <a16:creationId xmlns:a16="http://schemas.microsoft.com/office/drawing/2014/main" id="{34811B4C-C8E6-4E2C-9FAB-5DB7152E21BF}"/>
              </a:ext>
            </a:extLst>
          </p:cNvPr>
          <p:cNvSpPr txBox="1">
            <a:spLocks/>
          </p:cNvSpPr>
          <p:nvPr/>
        </p:nvSpPr>
        <p:spPr>
          <a:xfrm>
            <a:off x="-1" y="1380487"/>
            <a:ext cx="12192000" cy="640080"/>
          </a:xfrm>
          <a:prstGeom prst="rect">
            <a:avLst/>
          </a:prstGeom>
          <a:solidFill>
            <a:srgbClr val="658DCD">
              <a:alpha val="50196"/>
            </a:srgbClr>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ar-LB" dirty="0">
                <a:solidFill>
                  <a:schemeClr val="tx1">
                    <a:lumMod val="65000"/>
                    <a:lumOff val="35000"/>
                  </a:schemeClr>
                </a:solidFill>
              </a:rPr>
              <a:t>أَرْبُطُ الْعِباراتِ لِأَحْصَلَ عَلى إِجاباتٍ صَحيحَةٍ</a:t>
            </a:r>
            <a:r>
              <a:rPr lang="en-US" dirty="0">
                <a:solidFill>
                  <a:schemeClr val="tx1">
                    <a:lumMod val="65000"/>
                    <a:lumOff val="35000"/>
                  </a:schemeClr>
                </a:solidFill>
              </a:rPr>
              <a:t>:</a:t>
            </a:r>
            <a:endParaRPr lang="ar-LB" dirty="0">
              <a:solidFill>
                <a:schemeClr val="tx1">
                  <a:lumMod val="65000"/>
                  <a:lumOff val="35000"/>
                </a:schemeClr>
              </a:solidFill>
            </a:endParaRPr>
          </a:p>
        </p:txBody>
      </p:sp>
    </p:spTree>
    <p:custDataLst>
      <p:tags r:id="rId1"/>
    </p:custDataLst>
    <p:extLst>
      <p:ext uri="{BB962C8B-B14F-4D97-AF65-F5344CB8AC3E}">
        <p14:creationId xmlns:p14="http://schemas.microsoft.com/office/powerpoint/2010/main" val="475750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right)">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right)">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right)">
                                      <p:cBhvr>
                                        <p:cTn id="1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69138" y="918757"/>
            <a:ext cx="10406553" cy="4780055"/>
          </a:xfrm>
        </p:spPr>
        <p:txBody>
          <a:bodyPr>
            <a:noAutofit/>
          </a:bodyPr>
          <a:lstStyle/>
          <a:p>
            <a:pPr marL="310896" lvl="2" indent="0" algn="r" rtl="1">
              <a:lnSpc>
                <a:spcPct val="120000"/>
              </a:lnSpc>
              <a:spcBef>
                <a:spcPts val="600"/>
              </a:spcBef>
              <a:spcAft>
                <a:spcPts val="600"/>
              </a:spcAft>
              <a:buNone/>
            </a:pPr>
            <a:r>
              <a:rPr lang="ar-LB" sz="3600" dirty="0">
                <a:solidFill>
                  <a:schemeClr val="tx1">
                    <a:lumMod val="65000"/>
                    <a:lumOff val="35000"/>
                  </a:schemeClr>
                </a:solidFill>
              </a:rPr>
              <a:t>مَضى الصَّيْفُ، وَوَقَفَ فادي أَمامَ بابِ الدّارِ، يُوَدِّعُ لينَ، وَهِيَ تَرْكَبُ سَيّارَةَ والِدِها في طَريقِ الْعَوْدَةِ إِلى بَيْروتَ.</a:t>
            </a:r>
          </a:p>
          <a:p>
            <a:pPr marL="339725" lvl="2" indent="0" algn="r" rtl="1">
              <a:lnSpc>
                <a:spcPct val="120000"/>
              </a:lnSpc>
              <a:spcBef>
                <a:spcPts val="600"/>
              </a:spcBef>
              <a:spcAft>
                <a:spcPts val="600"/>
              </a:spcAft>
              <a:buNone/>
            </a:pPr>
            <a:r>
              <a:rPr lang="ar-LB" sz="3600" dirty="0">
                <a:solidFill>
                  <a:schemeClr val="tx1">
                    <a:lumMod val="65000"/>
                    <a:lumOff val="35000"/>
                  </a:schemeClr>
                </a:solidFill>
              </a:rPr>
              <a:t>-"لا تَنْسَ يا فادي أَنْ تَهْتَمَّ بِشَجَرَتي الصَّغيرَةِ".</a:t>
            </a:r>
          </a:p>
          <a:p>
            <a:pPr marL="339725" lvl="2" indent="0" algn="r" rtl="1">
              <a:lnSpc>
                <a:spcPct val="120000"/>
              </a:lnSpc>
              <a:spcBef>
                <a:spcPts val="600"/>
              </a:spcBef>
              <a:spcAft>
                <a:spcPts val="600"/>
              </a:spcAft>
              <a:buNone/>
            </a:pPr>
            <a:r>
              <a:rPr lang="ar-LB" sz="3600" dirty="0">
                <a:solidFill>
                  <a:schemeClr val="tx1">
                    <a:lumMod val="65000"/>
                    <a:lumOff val="35000"/>
                  </a:schemeClr>
                </a:solidFill>
              </a:rPr>
              <a:t>-"وَأَنْتِ يا لينُ اِهْتَمّي بِالْكَنارِيِّ الَّذي أُحِبُّ". </a:t>
            </a:r>
          </a:p>
          <a:p>
            <a:pPr marL="339725" lvl="2" indent="0" algn="r" rtl="1">
              <a:lnSpc>
                <a:spcPct val="120000"/>
              </a:lnSpc>
              <a:spcBef>
                <a:spcPts val="600"/>
              </a:spcBef>
              <a:spcAft>
                <a:spcPts val="600"/>
              </a:spcAft>
              <a:buNone/>
            </a:pPr>
            <a:r>
              <a:rPr lang="ar-LB" sz="3600" dirty="0">
                <a:solidFill>
                  <a:schemeClr val="tx1">
                    <a:lumMod val="65000"/>
                    <a:lumOff val="35000"/>
                  </a:schemeClr>
                </a:solidFill>
              </a:rPr>
              <a:t>-"إِلى اللِّقاءِ يا فادي". </a:t>
            </a:r>
          </a:p>
          <a:p>
            <a:pPr marL="339725" lvl="2" indent="0" algn="r" rtl="1">
              <a:lnSpc>
                <a:spcPct val="120000"/>
              </a:lnSpc>
              <a:spcBef>
                <a:spcPts val="600"/>
              </a:spcBef>
              <a:spcAft>
                <a:spcPts val="600"/>
              </a:spcAft>
              <a:buNone/>
            </a:pPr>
            <a:r>
              <a:rPr lang="ar-LB" sz="3600" dirty="0">
                <a:solidFill>
                  <a:schemeClr val="tx1">
                    <a:lumMod val="65000"/>
                    <a:lumOff val="35000"/>
                  </a:schemeClr>
                </a:solidFill>
              </a:rPr>
              <a:t>-"إلى اللِّقاءِ قريبًا".  </a:t>
            </a:r>
            <a:endParaRPr lang="en-US" sz="3600" dirty="0">
              <a:solidFill>
                <a:schemeClr val="tx1">
                  <a:lumMod val="65000"/>
                  <a:lumOff val="35000"/>
                </a:schemeClr>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2256692"/>
            <a:ext cx="5016283" cy="2592026"/>
          </a:xfrm>
          <a:prstGeom prst="rect">
            <a:avLst/>
          </a:prstGeom>
        </p:spPr>
      </p:pic>
    </p:spTree>
    <p:custDataLst>
      <p:tags r:id="rId1"/>
    </p:custDataLst>
    <p:extLst>
      <p:ext uri="{BB962C8B-B14F-4D97-AF65-F5344CB8AC3E}">
        <p14:creationId xmlns:p14="http://schemas.microsoft.com/office/powerpoint/2010/main" val="4105680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1D99BF1E-4FCE-4B0C-BAAF-E540B8AAA49E}"/>
              </a:ext>
            </a:extLst>
          </p:cNvPr>
          <p:cNvSpPr txBox="1">
            <a:spLocks/>
          </p:cNvSpPr>
          <p:nvPr/>
        </p:nvSpPr>
        <p:spPr>
          <a:xfrm>
            <a:off x="357811" y="1225926"/>
            <a:ext cx="11834189" cy="47980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ctr" rtl="1">
              <a:lnSpc>
                <a:spcPct val="150000"/>
              </a:lnSpc>
              <a:buNone/>
            </a:pPr>
            <a:r>
              <a:rPr lang="ar-LB" sz="2800" dirty="0">
                <a:solidFill>
                  <a:schemeClr val="tx1">
                    <a:lumMod val="65000"/>
                    <a:lumOff val="35000"/>
                  </a:schemeClr>
                </a:solidFill>
              </a:rPr>
              <a:t>	</a:t>
            </a: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ظِلّي وَصاحِبي</a:t>
            </a:r>
            <a:endParaRPr lang="en-US" sz="3600" b="1" dirty="0">
              <a:solidFill>
                <a:schemeClr val="tx1">
                  <a:lumMod val="65000"/>
                  <a:lumOff val="35000"/>
                </a:schemeClr>
              </a:solidFill>
              <a:latin typeface="Adobe Arabic" panose="02040503050201020203" pitchFamily="18" charset="-78"/>
              <a:cs typeface="Adobe Arabic" panose="02040503050201020203" pitchFamily="18" charset="-78"/>
            </a:endParaRPr>
          </a:p>
          <a:p>
            <a:pPr marL="457200" lvl="1" indent="0" algn="r" rtl="1">
              <a:lnSpc>
                <a:spcPct val="120000"/>
              </a:lnSpc>
              <a:spcBef>
                <a:spcPts val="600"/>
              </a:spcBef>
              <a:buNone/>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حَمَلَتْ لينُ كُرَتَها الْمُلَوَّنَةَ، وَخَرَجَتْ في الصَّباحِ الْباكِرِ نَحْوَ بُسْتانٍ قَريبٍ. في الطَّريقِ، رَمَتْ لينُ الْكُرَةَ أَرْضًا، وَبَدَأَتْ تَدْفَعُها بِقَدَمِها وَتَرْكُضُ خَلْفَها. </a:t>
            </a:r>
          </a:p>
          <a:p>
            <a:pPr marL="457200" lvl="1" indent="0" algn="r" rtl="1">
              <a:lnSpc>
                <a:spcPct val="120000"/>
              </a:lnSpc>
              <a:spcBef>
                <a:spcPts val="600"/>
              </a:spcBef>
              <a:buNone/>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فَجْأَةً! تَوَقَّفَتْ وَتَلَفَّتَتْ حَوْلَها؛ لا أَحَدَ في الطَّريق!</a:t>
            </a:r>
          </a:p>
          <a:p>
            <a:pPr marL="457200" lvl="1" indent="0" algn="r" rtl="1">
              <a:lnSpc>
                <a:spcPct val="150000"/>
              </a:lnSpc>
              <a:buFont typeface="Arial" panose="020B0604020202020204" pitchFamily="34" charset="0"/>
              <a:buNone/>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	</a:t>
            </a:r>
          </a:p>
        </p:txBody>
      </p:sp>
      <p:sp>
        <p:nvSpPr>
          <p:cNvPr id="2" name="Content Placeholder 1">
            <a:extLst>
              <a:ext uri="{FF2B5EF4-FFF2-40B4-BE49-F238E27FC236}">
                <a16:creationId xmlns:a16="http://schemas.microsoft.com/office/drawing/2014/main" id="{E639CC59-1234-4C7A-A128-9D269DF468DD}"/>
              </a:ext>
            </a:extLst>
          </p:cNvPr>
          <p:cNvSpPr>
            <a:spLocks noGrp="1"/>
          </p:cNvSpPr>
          <p:nvPr>
            <p:ph sz="quarter" idx="10"/>
          </p:nvPr>
        </p:nvSpPr>
        <p:spPr>
          <a:xfrm>
            <a:off x="0" y="758844"/>
            <a:ext cx="12192000" cy="640080"/>
          </a:xfrm>
        </p:spPr>
        <p:txBody>
          <a:bodyPr/>
          <a:lstStyle/>
          <a:p>
            <a:r>
              <a:rPr lang="ar-LB" dirty="0"/>
              <a:t>قِراءَةٌ صامِتَةٌ قَبْلَ الْإِجابَةِ عَنِ الْأَسْئِلَةِ:</a:t>
            </a:r>
          </a:p>
        </p:txBody>
      </p:sp>
    </p:spTree>
    <p:custDataLst>
      <p:tags r:id="rId1"/>
    </p:custDataLst>
    <p:extLst>
      <p:ext uri="{BB962C8B-B14F-4D97-AF65-F5344CB8AC3E}">
        <p14:creationId xmlns:p14="http://schemas.microsoft.com/office/powerpoint/2010/main" val="23107017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1D99BF1E-4FCE-4B0C-BAAF-E540B8AAA49E}"/>
              </a:ext>
            </a:extLst>
          </p:cNvPr>
          <p:cNvSpPr txBox="1">
            <a:spLocks/>
          </p:cNvSpPr>
          <p:nvPr/>
        </p:nvSpPr>
        <p:spPr>
          <a:xfrm>
            <a:off x="438150" y="1562100"/>
            <a:ext cx="12192000" cy="47980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016" lvl="1" indent="0" algn="ctr" rtl="1">
              <a:lnSpc>
                <a:spcPct val="150000"/>
              </a:lnSpc>
              <a:buFont typeface="Arial" panose="020B0604020202020204" pitchFamily="34" charset="0"/>
              <a:buNone/>
            </a:pPr>
            <a:r>
              <a:rPr lang="ar-LB" dirty="0">
                <a:solidFill>
                  <a:schemeClr val="tx1">
                    <a:lumMod val="65000"/>
                    <a:lumOff val="35000"/>
                  </a:schemeClr>
                </a:solidFill>
              </a:rPr>
              <a:t>	</a:t>
            </a:r>
            <a:endParaRPr lang="ar-LB" sz="2800" dirty="0">
              <a:solidFill>
                <a:schemeClr val="tx1">
                  <a:lumMod val="65000"/>
                  <a:lumOff val="35000"/>
                </a:schemeClr>
              </a:solidFill>
            </a:endParaRPr>
          </a:p>
          <a:p>
            <a:pPr marL="128016" lvl="1" indent="0" algn="r" rtl="1">
              <a:lnSpc>
                <a:spcPct val="120000"/>
              </a:lnSpc>
              <a:spcBef>
                <a:spcPts val="600"/>
              </a:spcBef>
              <a:buFont typeface="Arial" panose="020B0604020202020204" pitchFamily="34" charset="0"/>
              <a:buNone/>
            </a:pPr>
            <a:r>
              <a:rPr lang="ar-LB" sz="2800" dirty="0">
                <a:solidFill>
                  <a:schemeClr val="tx1">
                    <a:lumMod val="65000"/>
                    <a:lumOff val="35000"/>
                  </a:schemeClr>
                </a:solidFill>
              </a:rPr>
              <a:t>	- </a:t>
            </a:r>
            <a:r>
              <a:rPr lang="ar-LB" sz="3600" dirty="0">
                <a:solidFill>
                  <a:schemeClr val="tx1">
                    <a:lumMod val="65000"/>
                    <a:lumOff val="35000"/>
                  </a:schemeClr>
                </a:solidFill>
              </a:rPr>
              <a:t>"كَمِ السّاعَةُ يا تُرَى؟ مَتى يَخْرُجُ أَوْلادُ هذِهِ الْقَرْيَةِ إِلى اللَّعِبِ؟ هَلْ أَعودُ إِلى الْبَيْتِ؟“</a:t>
            </a:r>
            <a:endParaRPr lang="en-US" sz="3600" dirty="0">
              <a:solidFill>
                <a:schemeClr val="tx1">
                  <a:lumMod val="65000"/>
                  <a:lumOff val="35000"/>
                </a:schemeClr>
              </a:solidFill>
            </a:endParaRPr>
          </a:p>
          <a:p>
            <a:pPr marL="128016" lvl="1" indent="0" algn="r" rtl="1">
              <a:lnSpc>
                <a:spcPct val="120000"/>
              </a:lnSpc>
              <a:spcBef>
                <a:spcPts val="600"/>
              </a:spcBef>
              <a:buFont typeface="Arial" panose="020B0604020202020204" pitchFamily="34" charset="0"/>
              <a:buNone/>
            </a:pPr>
            <a:r>
              <a:rPr lang="en-US" sz="3600" dirty="0">
                <a:solidFill>
                  <a:schemeClr val="tx1">
                    <a:lumMod val="65000"/>
                    <a:lumOff val="35000"/>
                  </a:schemeClr>
                </a:solidFill>
              </a:rPr>
              <a:t>	</a:t>
            </a:r>
            <a:r>
              <a:rPr lang="ar-LB" sz="3600" dirty="0">
                <a:solidFill>
                  <a:schemeClr val="tx1">
                    <a:lumMod val="65000"/>
                    <a:lumOff val="35000"/>
                  </a:schemeClr>
                </a:solidFill>
              </a:rPr>
              <a:t>اِسْتَدارَتْ لينُ بِسُرْعَةٍ لِتَعودَ إِلى الْبَيْتِ، فَلَمَحَتْ ظِلَّها يَمْتَدُّ أَمامَها. ضَحِكَتْ وَقالَتْ لَهُ: "أَيْنَ كُنْتَ 	مُنْذُ قَليلٍ؟ هَيّا نَلْعَبْ بِالْكُرَةِ مَعًا". </a:t>
            </a:r>
          </a:p>
          <a:p>
            <a:pPr marL="128016" lvl="1" indent="0" algn="r" rtl="1">
              <a:lnSpc>
                <a:spcPct val="150000"/>
              </a:lnSpc>
              <a:buFont typeface="Arial" panose="020B0604020202020204" pitchFamily="34" charset="0"/>
              <a:buNone/>
            </a:pPr>
            <a:r>
              <a:rPr lang="ar-LB" dirty="0">
                <a:solidFill>
                  <a:schemeClr val="tx1">
                    <a:lumMod val="65000"/>
                    <a:lumOff val="35000"/>
                  </a:schemeClr>
                </a:solidFill>
              </a:rPr>
              <a:t>	</a:t>
            </a:r>
          </a:p>
        </p:txBody>
      </p:sp>
    </p:spTree>
    <p:custDataLst>
      <p:tags r:id="rId1"/>
    </p:custDataLst>
    <p:extLst>
      <p:ext uri="{BB962C8B-B14F-4D97-AF65-F5344CB8AC3E}">
        <p14:creationId xmlns:p14="http://schemas.microsoft.com/office/powerpoint/2010/main" val="628204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DF574450-9C0E-434F-BD78-588405350630}"/>
              </a:ext>
            </a:extLst>
          </p:cNvPr>
          <p:cNvSpPr txBox="1">
            <a:spLocks/>
          </p:cNvSpPr>
          <p:nvPr/>
        </p:nvSpPr>
        <p:spPr>
          <a:xfrm>
            <a:off x="882502" y="887413"/>
            <a:ext cx="11709549" cy="9032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016" lvl="1" indent="0" algn="r" rtl="1">
              <a:lnSpc>
                <a:spcPct val="150000"/>
              </a:lnSpc>
              <a:buFont typeface="Arial" panose="020B0604020202020204" pitchFamily="34" charset="0"/>
              <a:buNone/>
            </a:pPr>
            <a:r>
              <a:rPr lang="ar-LB" sz="3600" dirty="0">
                <a:solidFill>
                  <a:schemeClr val="tx1">
                    <a:lumMod val="65000"/>
                    <a:lumOff val="35000"/>
                  </a:schemeClr>
                </a:solidFill>
              </a:rPr>
              <a:t>	رَمَتْ لينُ الْكُرَةَ بَعيدًا وَقالَتْ لِظِلِّها: "أَسْرِعْ، الْتَقِطْها قَبْلَ أَنْ تَتَدَحْرَجَ</a:t>
            </a:r>
            <a:r>
              <a:rPr lang="en-US" sz="3600" dirty="0">
                <a:solidFill>
                  <a:schemeClr val="tx1">
                    <a:lumMod val="65000"/>
                    <a:lumOff val="35000"/>
                  </a:schemeClr>
                </a:solidFill>
              </a:rPr>
              <a:t> </a:t>
            </a:r>
            <a:r>
              <a:rPr lang="ar-LB" sz="3600" dirty="0">
                <a:solidFill>
                  <a:schemeClr val="tx1">
                    <a:lumMod val="65000"/>
                    <a:lumOff val="35000"/>
                  </a:schemeClr>
                </a:solidFill>
              </a:rPr>
              <a:t>الْكُرَةُ في الْوادي الْعَميقِ".	</a:t>
            </a:r>
          </a:p>
        </p:txBody>
      </p:sp>
      <p:pic>
        <p:nvPicPr>
          <p:cNvPr id="4" name="Picture 3">
            <a:extLst>
              <a:ext uri="{FF2B5EF4-FFF2-40B4-BE49-F238E27FC236}">
                <a16:creationId xmlns:a16="http://schemas.microsoft.com/office/drawing/2014/main" id="{9CB4464F-5F8F-4E2F-8E74-7A4F212CEA25}"/>
              </a:ext>
            </a:extLst>
          </p:cNvPr>
          <p:cNvPicPr>
            <a:picLocks noChangeAspect="1"/>
          </p:cNvPicPr>
          <p:nvPr/>
        </p:nvPicPr>
        <p:blipFill rotWithShape="1">
          <a:blip r:embed="rId4"/>
          <a:srcRect l="4440" t="17546" r="7475" b="6911"/>
          <a:stretch/>
        </p:blipFill>
        <p:spPr>
          <a:xfrm>
            <a:off x="990600" y="2274901"/>
            <a:ext cx="6372807" cy="3434501"/>
          </a:xfrm>
          <a:prstGeom prst="rect">
            <a:avLst/>
          </a:prstGeom>
          <a:ln>
            <a:noFill/>
          </a:ln>
        </p:spPr>
      </p:pic>
    </p:spTree>
    <p:custDataLst>
      <p:tags r:id="rId1"/>
    </p:custDataLst>
    <p:extLst>
      <p:ext uri="{BB962C8B-B14F-4D97-AF65-F5344CB8AC3E}">
        <p14:creationId xmlns:p14="http://schemas.microsoft.com/office/powerpoint/2010/main" val="16994110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2CB3E0E-6463-4268-B342-180FC23CAFD4}"/>
              </a:ext>
            </a:extLst>
          </p:cNvPr>
          <p:cNvSpPr txBox="1"/>
          <p:nvPr/>
        </p:nvSpPr>
        <p:spPr>
          <a:xfrm>
            <a:off x="634111" y="4954924"/>
            <a:ext cx="3645789" cy="1200329"/>
          </a:xfrm>
          <a:prstGeom prst="rect">
            <a:avLst/>
          </a:prstGeom>
          <a:solidFill>
            <a:schemeClr val="accent6">
              <a:lumMod val="20000"/>
              <a:lumOff val="80000"/>
            </a:schemeClr>
          </a:solidFill>
          <a:ln>
            <a:noFill/>
          </a:ln>
        </p:spPr>
        <p:txBody>
          <a:bodyPr wrap="square" rtlCol="0">
            <a:spAutoFit/>
          </a:bodyPr>
          <a:lstStyle/>
          <a:p>
            <a:pPr algn="r" rtl="1"/>
            <a:r>
              <a:rPr lang="ar-LB" sz="2400" b="1" dirty="0"/>
              <a:t>قاموسُ الْمَعاني</a:t>
            </a:r>
          </a:p>
          <a:p>
            <a:pPr algn="r" rtl="1"/>
            <a:r>
              <a:rPr lang="ar-LB" sz="2400" dirty="0"/>
              <a:t>بُهِتَت = تَفاجَأَت</a:t>
            </a:r>
          </a:p>
          <a:p>
            <a:pPr algn="r" rtl="1"/>
            <a:r>
              <a:rPr lang="ar-LB" sz="2400" dirty="0"/>
              <a:t>تَسَمَّرَتْ في مَكانِها= وَقَفَتْ في مَكانَها.</a:t>
            </a:r>
            <a:endParaRPr lang="en-US" sz="2400" dirty="0"/>
          </a:p>
        </p:txBody>
      </p:sp>
      <p:sp>
        <p:nvSpPr>
          <p:cNvPr id="6" name="Content Placeholder 2">
            <a:extLst>
              <a:ext uri="{FF2B5EF4-FFF2-40B4-BE49-F238E27FC236}">
                <a16:creationId xmlns:a16="http://schemas.microsoft.com/office/drawing/2014/main" id="{68BCF74F-9AE5-43A6-A6A8-7449A3AF5B56}"/>
              </a:ext>
            </a:extLst>
          </p:cNvPr>
          <p:cNvSpPr txBox="1">
            <a:spLocks/>
          </p:cNvSpPr>
          <p:nvPr/>
        </p:nvSpPr>
        <p:spPr>
          <a:xfrm>
            <a:off x="457201" y="887413"/>
            <a:ext cx="12192000" cy="49149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016" lvl="1"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	وَكانَتِ الْمُفاجَأَةُ! "الْكُرَةُ تَعودُ إِلَيْها مِنْ جَديدٍ". هَلْ هذا مَعْقولٌ؟!</a:t>
            </a:r>
          </a:p>
          <a:p>
            <a:pPr marL="0"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	اِلْتَقَطَتِ الْكُرَةَ ثُمَّ رَمَتْها بِقُوَّةٍ.</a:t>
            </a:r>
          </a:p>
          <a:p>
            <a:pPr marL="128016" lvl="1"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	ها هِيَ الْكُرَةُ تَعودُ إِلَيْها مَرَّةً ثانِيَةً.</a:t>
            </a:r>
          </a:p>
          <a:p>
            <a:pPr marL="128016" lvl="1"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	بُهِتَتْ لينُ، وَتَسَمَّرَتْ في مَكانِها. 	</a:t>
            </a:r>
          </a:p>
        </p:txBody>
      </p:sp>
    </p:spTree>
    <p:custDataLst>
      <p:tags r:id="rId1"/>
    </p:custDataLst>
    <p:extLst>
      <p:ext uri="{BB962C8B-B14F-4D97-AF65-F5344CB8AC3E}">
        <p14:creationId xmlns:p14="http://schemas.microsoft.com/office/powerpoint/2010/main" val="2377909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141A3E2-DFED-4936-BDC6-88B96244EA66}"/>
              </a:ext>
            </a:extLst>
          </p:cNvPr>
          <p:cNvGrpSpPr/>
          <p:nvPr/>
        </p:nvGrpSpPr>
        <p:grpSpPr>
          <a:xfrm>
            <a:off x="594905" y="1525172"/>
            <a:ext cx="4632959" cy="3419729"/>
            <a:chOff x="375772" y="1525136"/>
            <a:chExt cx="4632959" cy="3419729"/>
          </a:xfrm>
        </p:grpSpPr>
        <p:pic>
          <p:nvPicPr>
            <p:cNvPr id="6" name="Picture 5">
              <a:extLst>
                <a:ext uri="{FF2B5EF4-FFF2-40B4-BE49-F238E27FC236}">
                  <a16:creationId xmlns:a16="http://schemas.microsoft.com/office/drawing/2014/main" id="{0103AD92-9BD6-412D-9658-F70E067AB5E9}"/>
                </a:ext>
              </a:extLst>
            </p:cNvPr>
            <p:cNvPicPr>
              <a:picLocks noChangeAspect="1"/>
            </p:cNvPicPr>
            <p:nvPr/>
          </p:nvPicPr>
          <p:blipFill rotWithShape="1">
            <a:blip r:embed="rId4">
              <a:extLst>
                <a:ext uri="{28A0092B-C50C-407E-A947-70E740481C1C}">
                  <a14:useLocalDpi xmlns:a14="http://schemas.microsoft.com/office/drawing/2010/main" val="0"/>
                </a:ext>
              </a:extLst>
            </a:blip>
            <a:srcRect t="6027" r="19614"/>
            <a:stretch/>
          </p:blipFill>
          <p:spPr>
            <a:xfrm>
              <a:off x="375772" y="1525136"/>
              <a:ext cx="4632959" cy="3419729"/>
            </a:xfrm>
            <a:prstGeom prst="rect">
              <a:avLst/>
            </a:prstGeom>
          </p:spPr>
        </p:pic>
        <p:pic>
          <p:nvPicPr>
            <p:cNvPr id="7" name="Picture 2" descr="CLOTH COVERED BALLOON BALL - bishopsport.co.uk">
              <a:extLst>
                <a:ext uri="{FF2B5EF4-FFF2-40B4-BE49-F238E27FC236}">
                  <a16:creationId xmlns:a16="http://schemas.microsoft.com/office/drawing/2014/main" id="{7A485619-09B1-40E1-8CA5-86D1B5517604}"/>
                </a:ext>
              </a:extLst>
            </p:cNvPr>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4395" b="74219" l="12500" r="84082"/>
                      </a14:imgEffect>
                    </a14:imgLayer>
                  </a14:imgProps>
                </a:ext>
                <a:ext uri="{28A0092B-C50C-407E-A947-70E740481C1C}">
                  <a14:useLocalDpi xmlns:a14="http://schemas.microsoft.com/office/drawing/2010/main" val="0"/>
                </a:ext>
              </a:extLst>
            </a:blip>
            <a:srcRect l="13423" t="4224" r="15605" b="24510"/>
            <a:stretch/>
          </p:blipFill>
          <p:spPr bwMode="auto">
            <a:xfrm rot="10602714">
              <a:off x="4205981" y="3778217"/>
              <a:ext cx="607092" cy="609600"/>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Content Placeholder 2">
            <a:extLst>
              <a:ext uri="{FF2B5EF4-FFF2-40B4-BE49-F238E27FC236}">
                <a16:creationId xmlns:a16="http://schemas.microsoft.com/office/drawing/2014/main" id="{70E0F910-642F-4958-BC3D-9ABA5E63DB06}"/>
              </a:ext>
            </a:extLst>
          </p:cNvPr>
          <p:cNvSpPr txBox="1">
            <a:spLocks/>
          </p:cNvSpPr>
          <p:nvPr/>
        </p:nvSpPr>
        <p:spPr>
          <a:xfrm>
            <a:off x="5364662" y="1135909"/>
            <a:ext cx="7262206" cy="45861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016" lvl="1"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	</a:t>
            </a:r>
            <a:r>
              <a:rPr lang="ar-LB" sz="3600" kern="1200" dirty="0">
                <a:solidFill>
                  <a:schemeClr val="tx1">
                    <a:lumMod val="65000"/>
                    <a:lumOff val="35000"/>
                  </a:schemeClr>
                </a:solidFill>
                <a:latin typeface="+mn-lt"/>
                <a:ea typeface="+mn-ea"/>
                <a:cs typeface="+mn-cs"/>
              </a:rPr>
              <a:t>فَجْأَةً أَطَلَّ عَلَيْها صَبِيٌّ يَتَسَلَّقُ </a:t>
            </a:r>
            <a:r>
              <a:rPr lang="ar-LB" sz="3600" dirty="0">
                <a:solidFill>
                  <a:srgbClr val="595959"/>
                </a:solidFill>
              </a:rPr>
              <a:t>زاوِيَ</a:t>
            </a:r>
            <a:r>
              <a:rPr lang="ar-LB" sz="3600" kern="1200" dirty="0">
                <a:solidFill>
                  <a:srgbClr val="595959"/>
                </a:solidFill>
                <a:latin typeface="+mn-lt"/>
                <a:ea typeface="+mn-ea"/>
                <a:cs typeface="+mn-cs"/>
              </a:rPr>
              <a:t>ةَ  الْجَلِّ</a:t>
            </a:r>
            <a:r>
              <a:rPr lang="ar-LB" sz="3600" kern="1200" dirty="0">
                <a:solidFill>
                  <a:schemeClr val="tx1">
                    <a:lumMod val="65000"/>
                    <a:lumOff val="35000"/>
                  </a:schemeClr>
                </a:solidFill>
                <a:latin typeface="+mn-lt"/>
                <a:ea typeface="+mn-ea"/>
                <a:cs typeface="+mn-cs"/>
              </a:rPr>
              <a:t>: "أَيْنَ 	طابَتُكِ؟ إِنّي أَنْتَظِرُها".</a:t>
            </a:r>
            <a:endParaRPr lang="en-US" sz="3600" kern="1200" dirty="0">
              <a:solidFill>
                <a:schemeClr val="tx1">
                  <a:lumMod val="65000"/>
                  <a:lumOff val="35000"/>
                </a:schemeClr>
              </a:solidFill>
              <a:latin typeface="+mn-lt"/>
              <a:ea typeface="+mn-ea"/>
              <a:cs typeface="+mn-cs"/>
            </a:endParaRPr>
          </a:p>
          <a:p>
            <a:pPr marL="128016" lvl="1" indent="0" algn="r" rtl="1">
              <a:lnSpc>
                <a:spcPct val="120000"/>
              </a:lnSpc>
              <a:spcBef>
                <a:spcPts val="600"/>
              </a:spcBef>
              <a:spcAft>
                <a:spcPts val="600"/>
              </a:spcAft>
              <a:buClr>
                <a:schemeClr val="accent1"/>
              </a:buClr>
              <a:buNone/>
            </a:pPr>
            <a:r>
              <a:rPr lang="ar-LB" sz="3600" kern="1200" dirty="0">
                <a:solidFill>
                  <a:schemeClr val="tx1">
                    <a:lumMod val="65000"/>
                    <a:lumOff val="35000"/>
                  </a:schemeClr>
                </a:solidFill>
                <a:latin typeface="+mn-lt"/>
                <a:ea typeface="+mn-ea"/>
                <a:cs typeface="+mn-cs"/>
              </a:rPr>
              <a:t>	- "مَنْ أَنْتَ؟".</a:t>
            </a:r>
            <a:endParaRPr lang="en-US" sz="3600" kern="1200" dirty="0">
              <a:solidFill>
                <a:schemeClr val="tx1">
                  <a:lumMod val="65000"/>
                  <a:lumOff val="35000"/>
                </a:schemeClr>
              </a:solidFill>
              <a:latin typeface="+mn-lt"/>
              <a:ea typeface="+mn-ea"/>
              <a:cs typeface="+mn-cs"/>
            </a:endParaRPr>
          </a:p>
          <a:p>
            <a:pPr marL="128016" lvl="1" indent="0" algn="r" rtl="1">
              <a:lnSpc>
                <a:spcPct val="120000"/>
              </a:lnSpc>
              <a:spcBef>
                <a:spcPts val="600"/>
              </a:spcBef>
              <a:spcAft>
                <a:spcPts val="600"/>
              </a:spcAft>
              <a:buClr>
                <a:schemeClr val="accent1"/>
              </a:buClr>
              <a:buNone/>
            </a:pPr>
            <a:r>
              <a:rPr lang="ar-LB" sz="3600" kern="1200" dirty="0">
                <a:solidFill>
                  <a:schemeClr val="tx1">
                    <a:lumMod val="65000"/>
                    <a:lumOff val="35000"/>
                  </a:schemeClr>
                </a:solidFill>
                <a:latin typeface="+mn-lt"/>
                <a:ea typeface="+mn-ea"/>
                <a:cs typeface="+mn-cs"/>
              </a:rPr>
              <a:t>	- "أَنا فادي، أَعيشُ في هذِهِ الْقَرْيَةِ. وَمَنْ أَنْتِ؟". </a:t>
            </a:r>
            <a:endParaRPr lang="en-US" sz="3600" kern="1200" dirty="0">
              <a:solidFill>
                <a:schemeClr val="tx1">
                  <a:lumMod val="65000"/>
                  <a:lumOff val="35000"/>
                </a:schemeClr>
              </a:solidFill>
              <a:latin typeface="+mn-lt"/>
              <a:ea typeface="+mn-ea"/>
              <a:cs typeface="+mn-cs"/>
            </a:endParaRPr>
          </a:p>
          <a:p>
            <a:pPr marL="128016" lvl="1" indent="0" algn="r" rtl="1">
              <a:lnSpc>
                <a:spcPct val="120000"/>
              </a:lnSpc>
              <a:spcBef>
                <a:spcPts val="600"/>
              </a:spcBef>
              <a:spcAft>
                <a:spcPts val="600"/>
              </a:spcAft>
              <a:buClr>
                <a:schemeClr val="accent1"/>
              </a:buClr>
              <a:buNone/>
            </a:pPr>
            <a:r>
              <a:rPr lang="ar-LB" sz="3600" kern="1200" dirty="0">
                <a:solidFill>
                  <a:schemeClr val="tx1">
                    <a:lumMod val="65000"/>
                    <a:lumOff val="35000"/>
                  </a:schemeClr>
                </a:solidFill>
                <a:latin typeface="+mn-lt"/>
                <a:ea typeface="+mn-ea"/>
                <a:cs typeface="+mn-cs"/>
              </a:rPr>
              <a:t>	- "أَنا لينُ، مِنْ بَيْروتَ. جِئْتُ مَعَ أَهْلي لِنُمْضِيَ  الصَّيْفَ 	هُنا".</a:t>
            </a:r>
            <a:r>
              <a:rPr lang="ar-LB" sz="3600" dirty="0">
                <a:solidFill>
                  <a:schemeClr val="tx1">
                    <a:lumMod val="65000"/>
                    <a:lumOff val="35000"/>
                  </a:schemeClr>
                </a:solidFill>
              </a:rPr>
              <a:t>	</a:t>
            </a:r>
          </a:p>
        </p:txBody>
      </p:sp>
    </p:spTree>
    <p:custDataLst>
      <p:tags r:id="rId1"/>
    </p:custDataLst>
    <p:extLst>
      <p:ext uri="{BB962C8B-B14F-4D97-AF65-F5344CB8AC3E}">
        <p14:creationId xmlns:p14="http://schemas.microsoft.com/office/powerpoint/2010/main" val="399922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634076" y="712513"/>
            <a:ext cx="10195973" cy="5071863"/>
          </a:xfrm>
        </p:spPr>
        <p:txBody>
          <a:bodyPr>
            <a:noAutofit/>
          </a:bodyPr>
          <a:lstStyle/>
          <a:p>
            <a:pPr marL="128016" lvl="1" indent="0" algn="r" rtl="1">
              <a:lnSpc>
                <a:spcPct val="120000"/>
              </a:lnSpc>
              <a:spcBef>
                <a:spcPts val="600"/>
              </a:spcBef>
              <a:spcAft>
                <a:spcPts val="600"/>
              </a:spcAft>
              <a:buNone/>
            </a:pPr>
            <a:r>
              <a:rPr lang="ar-LB" sz="3600" dirty="0">
                <a:solidFill>
                  <a:schemeClr val="tx1">
                    <a:lumMod val="65000"/>
                    <a:lumOff val="35000"/>
                  </a:schemeClr>
                </a:solidFill>
              </a:rPr>
              <a:t>- "أَهْلًا بِكِ. هَيّا نَلْعَبْ مَعًا". </a:t>
            </a:r>
          </a:p>
          <a:p>
            <a:pPr marL="128016" lvl="1" indent="0" algn="r" rtl="1">
              <a:lnSpc>
                <a:spcPct val="120000"/>
              </a:lnSpc>
              <a:spcBef>
                <a:spcPts val="600"/>
              </a:spcBef>
              <a:spcAft>
                <a:spcPts val="600"/>
              </a:spcAft>
              <a:buNone/>
            </a:pPr>
            <a:r>
              <a:rPr lang="ar-LB" sz="3600" dirty="0">
                <a:solidFill>
                  <a:schemeClr val="tx1">
                    <a:lumMod val="65000"/>
                    <a:lumOff val="35000"/>
                  </a:schemeClr>
                </a:solidFill>
              </a:rPr>
              <a:t>وَتَوالَتِ الْأَيّامُ، وَهُما يَلْعَبانِ مَعًا، وَيَتَنَزَّهان ِمَعًا...</a:t>
            </a:r>
          </a:p>
          <a:p>
            <a:pPr marL="128016" lvl="1" indent="0" algn="r" rtl="1">
              <a:lnSpc>
                <a:spcPct val="120000"/>
              </a:lnSpc>
              <a:spcBef>
                <a:spcPts val="600"/>
              </a:spcBef>
              <a:spcAft>
                <a:spcPts val="600"/>
              </a:spcAft>
              <a:buNone/>
            </a:pPr>
            <a:r>
              <a:rPr lang="ar-LB" sz="3600" dirty="0">
                <a:solidFill>
                  <a:schemeClr val="tx1">
                    <a:lumMod val="65000"/>
                    <a:lumOff val="35000"/>
                  </a:schemeClr>
                </a:solidFill>
              </a:rPr>
              <a:t>صارَتْ لينُ مِثْلَ أَهْلِ الْقَرْيَةِ، تَقْطُفُ الْخُضْرَواتِ وَالْفاكِهَةَ النَّدِيَّةَ، تَغْسِلُها مِنْ مِياهِ الْعَيْنِ </a:t>
            </a:r>
            <a:r>
              <a:rPr lang="en-GB" sz="3600" dirty="0">
                <a:solidFill>
                  <a:schemeClr val="tx1">
                    <a:lumMod val="65000"/>
                    <a:lumOff val="35000"/>
                  </a:schemeClr>
                </a:solidFill>
              </a:rPr>
              <a:t> </a:t>
            </a:r>
            <a:r>
              <a:rPr lang="ar-LB" sz="3600" dirty="0">
                <a:solidFill>
                  <a:schemeClr val="tx1">
                    <a:lumMod val="65000"/>
                    <a:lumOff val="35000"/>
                  </a:schemeClr>
                </a:solidFill>
              </a:rPr>
              <a:t>الْبارِدَةِ، 	وَتَأْكُلُها بِشَهِيَّةٍ، وَتَشْرَبُ الْحَليبَ الطّازَجَ...</a:t>
            </a:r>
          </a:p>
          <a:p>
            <a:pPr marL="128016" lvl="1" indent="0" algn="r" rtl="1">
              <a:lnSpc>
                <a:spcPct val="120000"/>
              </a:lnSpc>
              <a:spcBef>
                <a:spcPts val="600"/>
              </a:spcBef>
              <a:spcAft>
                <a:spcPts val="600"/>
              </a:spcAft>
              <a:buNone/>
            </a:pPr>
            <a:r>
              <a:rPr lang="ar-LB" sz="3600" dirty="0">
                <a:solidFill>
                  <a:schemeClr val="tx1">
                    <a:lumMod val="65000"/>
                    <a:lumOff val="35000"/>
                  </a:schemeClr>
                </a:solidFill>
              </a:rPr>
              <a:t>كَمْ تَعَثَّرَتْ لينُ وَوَقَعَتْ وَهِيَ تَتَسَلَّقُ الْجِلالَ خَلْفَ فادي! وَكَمْ رافَقَتْهُ إِلى بَيْتِ خالَتِهِ أُمِّ هاني لِصُنْعِ مَناقيشِ الْمَرْقوقِ اللَّذيذَةِ!</a:t>
            </a:r>
            <a:endParaRPr lang="en-US" sz="3600" dirty="0">
              <a:solidFill>
                <a:schemeClr val="tx1">
                  <a:lumMod val="65000"/>
                  <a:lumOff val="35000"/>
                </a:schemeClr>
              </a:solidFill>
            </a:endParaRPr>
          </a:p>
        </p:txBody>
      </p:sp>
      <p:sp>
        <p:nvSpPr>
          <p:cNvPr id="6" name="TextBox 5">
            <a:extLst>
              <a:ext uri="{FF2B5EF4-FFF2-40B4-BE49-F238E27FC236}">
                <a16:creationId xmlns:a16="http://schemas.microsoft.com/office/drawing/2014/main" id="{CEC703BF-9A11-4C98-92AE-DE8CF6B49916}"/>
              </a:ext>
            </a:extLst>
          </p:cNvPr>
          <p:cNvSpPr txBox="1"/>
          <p:nvPr/>
        </p:nvSpPr>
        <p:spPr>
          <a:xfrm>
            <a:off x="621411" y="4588527"/>
            <a:ext cx="3645789" cy="1569660"/>
          </a:xfrm>
          <a:prstGeom prst="rect">
            <a:avLst/>
          </a:prstGeom>
          <a:solidFill>
            <a:schemeClr val="accent6">
              <a:lumMod val="20000"/>
              <a:lumOff val="80000"/>
            </a:schemeClr>
          </a:solidFill>
          <a:ln>
            <a:noFill/>
          </a:ln>
        </p:spPr>
        <p:txBody>
          <a:bodyPr wrap="square" rtlCol="0">
            <a:spAutoFit/>
          </a:bodyPr>
          <a:lstStyle/>
          <a:p>
            <a:pPr algn="r" rtl="1"/>
            <a:r>
              <a:rPr lang="ar-LB" sz="2400" b="1" dirty="0"/>
              <a:t>قاموسُ الْمَعاني</a:t>
            </a:r>
          </a:p>
          <a:p>
            <a:pPr algn="r" rtl="1"/>
            <a:r>
              <a:rPr lang="ar-LB" sz="2400" dirty="0"/>
              <a:t>والَتْ = مَرَّت</a:t>
            </a:r>
          </a:p>
          <a:p>
            <a:pPr algn="r" rtl="1"/>
            <a:r>
              <a:rPr lang="ar-LB" sz="2400" dirty="0"/>
              <a:t>النَّدِيَّةِ =  الرَّطِبَةِ</a:t>
            </a:r>
          </a:p>
          <a:p>
            <a:pPr algn="r" rtl="1"/>
            <a:r>
              <a:rPr lang="ar-LB" sz="2400" dirty="0"/>
              <a:t>تَعَثَّرَتْ = زَلَّتْ قَدَمَها.</a:t>
            </a:r>
            <a:endParaRPr lang="en-US" sz="2400" dirty="0"/>
          </a:p>
        </p:txBody>
      </p:sp>
    </p:spTree>
    <p:custDataLst>
      <p:tags r:id="rId1"/>
    </p:custDataLst>
    <p:extLst>
      <p:ext uri="{BB962C8B-B14F-4D97-AF65-F5344CB8AC3E}">
        <p14:creationId xmlns:p14="http://schemas.microsoft.com/office/powerpoint/2010/main" val="941557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948295" y="712278"/>
            <a:ext cx="10072256" cy="4780055"/>
          </a:xfrm>
        </p:spPr>
        <p:txBody>
          <a:bodyPr>
            <a:noAutofit/>
          </a:bodyPr>
          <a:lstStyle/>
          <a:p>
            <a:pPr marL="310896" lvl="2" indent="0" algn="r" rtl="1">
              <a:lnSpc>
                <a:spcPct val="120000"/>
              </a:lnSpc>
              <a:spcBef>
                <a:spcPts val="600"/>
              </a:spcBef>
              <a:spcAft>
                <a:spcPts val="600"/>
              </a:spcAft>
              <a:buNone/>
            </a:pPr>
            <a:r>
              <a:rPr lang="ar-LB" sz="3600" dirty="0">
                <a:solidFill>
                  <a:schemeClr val="tx1">
                    <a:lumMod val="65000"/>
                    <a:lumOff val="35000"/>
                  </a:schemeClr>
                </a:solidFill>
              </a:rPr>
              <a:t>مَضى الصَّيْفُ، وَوَقَفَ فادي أَمامَ بابِ الدّارِ، يُوَدِّعُ لينَ، وَهِيَ تَرْكَبُ سَيّارَةَ والِدِها في طَريقِ الْعَوْدَةِ إِلى بَيْروتَ.</a:t>
            </a:r>
          </a:p>
          <a:p>
            <a:pPr marL="404813" lvl="2" indent="0" algn="r" rtl="1">
              <a:lnSpc>
                <a:spcPct val="120000"/>
              </a:lnSpc>
              <a:spcBef>
                <a:spcPts val="600"/>
              </a:spcBef>
              <a:spcAft>
                <a:spcPts val="600"/>
              </a:spcAft>
              <a:buNone/>
            </a:pPr>
            <a:r>
              <a:rPr lang="ar-LB" sz="3600" dirty="0">
                <a:solidFill>
                  <a:schemeClr val="tx1">
                    <a:lumMod val="65000"/>
                    <a:lumOff val="35000"/>
                  </a:schemeClr>
                </a:solidFill>
              </a:rPr>
              <a:t>-"لا تَنْسَ يا فادي أَنْ تَهْتَمَّ بِشَجَرَتي الصَّغيرَةِ".</a:t>
            </a:r>
          </a:p>
          <a:p>
            <a:pPr marL="404813" lvl="2" indent="0" algn="r" rtl="1">
              <a:lnSpc>
                <a:spcPct val="120000"/>
              </a:lnSpc>
              <a:spcBef>
                <a:spcPts val="600"/>
              </a:spcBef>
              <a:spcAft>
                <a:spcPts val="600"/>
              </a:spcAft>
              <a:buNone/>
            </a:pPr>
            <a:r>
              <a:rPr lang="ar-LB" sz="3600" dirty="0">
                <a:solidFill>
                  <a:schemeClr val="tx1">
                    <a:lumMod val="65000"/>
                    <a:lumOff val="35000"/>
                  </a:schemeClr>
                </a:solidFill>
              </a:rPr>
              <a:t>-"وَأَنْتِ يا لينُ اِهْتَمّي بِالْكَنارِيِّ الَّذي أُحِبُّ". </a:t>
            </a:r>
          </a:p>
          <a:p>
            <a:pPr marL="404813" lvl="2" indent="0" algn="r" rtl="1">
              <a:lnSpc>
                <a:spcPct val="120000"/>
              </a:lnSpc>
              <a:spcBef>
                <a:spcPts val="600"/>
              </a:spcBef>
              <a:spcAft>
                <a:spcPts val="600"/>
              </a:spcAft>
              <a:buNone/>
            </a:pPr>
            <a:r>
              <a:rPr lang="ar-LB" sz="3600" dirty="0">
                <a:solidFill>
                  <a:schemeClr val="tx1">
                    <a:lumMod val="65000"/>
                    <a:lumOff val="35000"/>
                  </a:schemeClr>
                </a:solidFill>
              </a:rPr>
              <a:t>-"إِلى اللِّقاءِ يا فادي". </a:t>
            </a:r>
          </a:p>
          <a:p>
            <a:pPr marL="404813" lvl="2" indent="0" algn="r" rtl="1">
              <a:lnSpc>
                <a:spcPct val="120000"/>
              </a:lnSpc>
              <a:spcBef>
                <a:spcPts val="600"/>
              </a:spcBef>
              <a:spcAft>
                <a:spcPts val="600"/>
              </a:spcAft>
              <a:buNone/>
            </a:pPr>
            <a:r>
              <a:rPr lang="ar-LB" sz="3600" dirty="0">
                <a:solidFill>
                  <a:schemeClr val="tx1">
                    <a:lumMod val="65000"/>
                    <a:lumOff val="35000"/>
                  </a:schemeClr>
                </a:solidFill>
              </a:rPr>
              <a:t>-"إلى اللِّقاءِ قريبًا".  </a:t>
            </a:r>
            <a:endParaRPr lang="en-US" sz="3600" dirty="0">
              <a:solidFill>
                <a:schemeClr val="tx1">
                  <a:lumMod val="65000"/>
                  <a:lumOff val="35000"/>
                </a:schemeClr>
              </a:solidFill>
            </a:endParaRPr>
          </a:p>
        </p:txBody>
      </p:sp>
      <p:pic>
        <p:nvPicPr>
          <p:cNvPr id="4" name="Picture 3">
            <a:extLst>
              <a:ext uri="{FF2B5EF4-FFF2-40B4-BE49-F238E27FC236}">
                <a16:creationId xmlns:a16="http://schemas.microsoft.com/office/drawing/2014/main" id="{8ABC2A24-70FB-4AA9-8BB1-0DC7FD40C9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250" y="2387579"/>
            <a:ext cx="5016283" cy="2592026"/>
          </a:xfrm>
          <a:prstGeom prst="rect">
            <a:avLst/>
          </a:prstGeom>
        </p:spPr>
      </p:pic>
    </p:spTree>
    <p:custDataLst>
      <p:tags r:id="rId1"/>
    </p:custDataLst>
    <p:extLst>
      <p:ext uri="{BB962C8B-B14F-4D97-AF65-F5344CB8AC3E}">
        <p14:creationId xmlns:p14="http://schemas.microsoft.com/office/powerpoint/2010/main" val="1465218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5" name="Content Placeholder 4">
            <a:extLst>
              <a:ext uri="{FF2B5EF4-FFF2-40B4-BE49-F238E27FC236}">
                <a16:creationId xmlns:a16="http://schemas.microsoft.com/office/drawing/2014/main" id="{DA4D0B9E-5C62-4A90-A82B-09977601571A}"/>
              </a:ext>
            </a:extLst>
          </p:cNvPr>
          <p:cNvSpPr>
            <a:spLocks noGrp="1"/>
          </p:cNvSpPr>
          <p:nvPr>
            <p:ph sz="quarter" idx="10"/>
          </p:nvPr>
        </p:nvSpPr>
        <p:spPr>
          <a:xfrm>
            <a:off x="0" y="758844"/>
            <a:ext cx="12192000" cy="640080"/>
          </a:xfrm>
        </p:spPr>
        <p:txBody>
          <a:bodyPr/>
          <a:lstStyle/>
          <a:p>
            <a:r>
              <a:rPr lang="ar-LB" dirty="0"/>
              <a:t>ماذا لَمَحَتْ لينُ فَجْأَةً؟</a:t>
            </a:r>
          </a:p>
        </p:txBody>
      </p:sp>
      <p:sp>
        <p:nvSpPr>
          <p:cNvPr id="12" name="1ST ANSWER">
            <a:extLst>
              <a:ext uri="{FF2B5EF4-FFF2-40B4-BE49-F238E27FC236}">
                <a16:creationId xmlns:a16="http://schemas.microsoft.com/office/drawing/2014/main" id="{57B9A5F0-F519-4DF5-93DE-9BFD81FA4ADA}"/>
              </a:ext>
            </a:extLst>
          </p:cNvPr>
          <p:cNvSpPr txBox="1">
            <a:spLocks/>
          </p:cNvSpPr>
          <p:nvPr/>
        </p:nvSpPr>
        <p:spPr>
          <a:xfrm>
            <a:off x="6096000" y="1789889"/>
            <a:ext cx="6076709"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لَمَحَتْ لينُ ظِلَّ الْكُرَةِ.</a:t>
            </a:r>
          </a:p>
        </p:txBody>
      </p:sp>
      <p:sp>
        <p:nvSpPr>
          <p:cNvPr id="13" name="2ND ANSWER">
            <a:extLst>
              <a:ext uri="{FF2B5EF4-FFF2-40B4-BE49-F238E27FC236}">
                <a16:creationId xmlns:a16="http://schemas.microsoft.com/office/drawing/2014/main" id="{02E2DB6B-F6D3-4769-8570-1F27EBB8D0D5}"/>
              </a:ext>
            </a:extLst>
          </p:cNvPr>
          <p:cNvSpPr txBox="1">
            <a:spLocks/>
          </p:cNvSpPr>
          <p:nvPr/>
        </p:nvSpPr>
        <p:spPr>
          <a:xfrm>
            <a:off x="6288066" y="2819095"/>
            <a:ext cx="5880784"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buSzPct val="80000"/>
            </a:pPr>
            <a:r>
              <a:rPr lang="ar-LB" dirty="0"/>
              <a:t>لَمَحَتْ لينُ ظِلَّ الشَّجَرَةِ يَمْتَدُّ أَمامَها. </a:t>
            </a:r>
          </a:p>
        </p:txBody>
      </p:sp>
      <p:sp>
        <p:nvSpPr>
          <p:cNvPr id="15" name="3RD ANSWER">
            <a:extLst>
              <a:ext uri="{FF2B5EF4-FFF2-40B4-BE49-F238E27FC236}">
                <a16:creationId xmlns:a16="http://schemas.microsoft.com/office/drawing/2014/main" id="{9DEEA080-8EAF-4C66-9589-EEFA60BC0CED}"/>
              </a:ext>
            </a:extLst>
          </p:cNvPr>
          <p:cNvSpPr txBox="1">
            <a:spLocks/>
          </p:cNvSpPr>
          <p:nvPr/>
        </p:nvSpPr>
        <p:spPr>
          <a:xfrm>
            <a:off x="6643396" y="3848300"/>
            <a:ext cx="5537033"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لَمَحَتْ لينُ ظِلَّها يَمْتَدُّ أَمامَها. </a:t>
            </a:r>
          </a:p>
        </p:txBody>
      </p:sp>
      <p:pic>
        <p:nvPicPr>
          <p:cNvPr id="9" name="true">
            <a:extLst>
              <a:ext uri="{FF2B5EF4-FFF2-40B4-BE49-F238E27FC236}">
                <a16:creationId xmlns:a16="http://schemas.microsoft.com/office/drawing/2014/main" id="{6110E72F-A29A-4246-A180-030259ACDC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96970" y="3810219"/>
            <a:ext cx="529811" cy="491280"/>
          </a:xfrm>
          <a:prstGeom prst="rect">
            <a:avLst/>
          </a:prstGeom>
        </p:spPr>
      </p:pic>
      <p:pic>
        <p:nvPicPr>
          <p:cNvPr id="10" name="x2">
            <a:extLst>
              <a:ext uri="{FF2B5EF4-FFF2-40B4-BE49-F238E27FC236}">
                <a16:creationId xmlns:a16="http://schemas.microsoft.com/office/drawing/2014/main" id="{A81C41D1-0D17-4034-BACB-729C52A3EAF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602" y="2912892"/>
            <a:ext cx="438641" cy="516108"/>
          </a:xfrm>
          <a:prstGeom prst="rect">
            <a:avLst/>
          </a:prstGeom>
        </p:spPr>
      </p:pic>
      <p:pic>
        <p:nvPicPr>
          <p:cNvPr id="11" name="x2">
            <a:extLst>
              <a:ext uri="{FF2B5EF4-FFF2-40B4-BE49-F238E27FC236}">
                <a16:creationId xmlns:a16="http://schemas.microsoft.com/office/drawing/2014/main" id="{82601AFB-8381-4347-B1F6-9C4273B5E9B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601" y="1871471"/>
            <a:ext cx="438641" cy="516108"/>
          </a:xfrm>
          <a:prstGeom prst="rect">
            <a:avLst/>
          </a:prstGeom>
        </p:spPr>
      </p:pic>
      <p:pic>
        <p:nvPicPr>
          <p:cNvPr id="14" name="Picture 13">
            <a:extLst>
              <a:ext uri="{FF2B5EF4-FFF2-40B4-BE49-F238E27FC236}">
                <a16:creationId xmlns:a16="http://schemas.microsoft.com/office/drawing/2014/main" id="{A3581410-B8C1-41C1-9E5E-165D1C2E16C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9250" y="2387579"/>
            <a:ext cx="5016283" cy="2592026"/>
          </a:xfrm>
          <a:prstGeom prst="rect">
            <a:avLst/>
          </a:prstGeom>
        </p:spPr>
      </p:pic>
    </p:spTree>
    <p:custDataLst>
      <p:tags r:id="rId1"/>
    </p:custDataLst>
    <p:extLst>
      <p:ext uri="{BB962C8B-B14F-4D97-AF65-F5344CB8AC3E}">
        <p14:creationId xmlns:p14="http://schemas.microsoft.com/office/powerpoint/2010/main" val="292048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3"/>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8" restart="whenNotActive" fill="hold" evtFilter="cancelBubble" nodeType="interactiveSeq">
                <p:stCondLst>
                  <p:cond evt="onClick" delay="0">
                    <p:tgtEl>
                      <p:spTgt spid="12"/>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33" restart="whenNotActive" fill="hold" evtFilter="cancelBubble" nodeType="interactiveSeq">
                <p:stCondLst>
                  <p:cond evt="onClick" delay="0">
                    <p:tgtEl>
                      <p:spTgt spid="15"/>
                    </p:tgtEl>
                  </p:cond>
                </p:stCondLst>
                <p:endSync evt="end" delay="0">
                  <p:rtn val="all"/>
                </p:endSync>
                <p:childTnLst>
                  <p:par>
                    <p:cTn id="34" fill="hold">
                      <p:stCondLst>
                        <p:cond delay="0"/>
                      </p:stCondLst>
                      <p:childTnLst>
                        <p:par>
                          <p:cTn id="35" fill="hold">
                            <p:stCondLst>
                              <p:cond delay="0"/>
                            </p:stCondLst>
                            <p:childTnLst>
                              <p:par>
                                <p:cTn id="36" presetID="3" presetClass="emph" presetSubtype="2" fill="hold" grpId="1" nodeType="withEffect">
                                  <p:stCondLst>
                                    <p:cond delay="0"/>
                                  </p:stCondLst>
                                  <p:childTnLst>
                                    <p:animClr clrSpc="rgb" dir="cw">
                                      <p:cBhvr override="childStyle">
                                        <p:cTn id="37" dur="500" fill="hold"/>
                                        <p:tgtEl>
                                          <p:spTgt spid="15">
                                            <p:txEl>
                                              <p:pRg st="0" end="0"/>
                                            </p:txEl>
                                          </p:spTgt>
                                        </p:tgtEl>
                                        <p:attrNameLst>
                                          <p:attrName>style.color</p:attrName>
                                        </p:attrNameLst>
                                      </p:cBhvr>
                                      <p:to>
                                        <a:srgbClr val="74C274"/>
                                      </p:to>
                                    </p:animClr>
                                  </p:childTnLst>
                                </p:cTn>
                              </p:par>
                              <p:par>
                                <p:cTn id="38" presetID="1"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12" grpId="0" build="p"/>
      <p:bldP spid="13" grpId="0" build="p"/>
      <p:bldP spid="15" grpId="0" build="p"/>
      <p:bldP spid="15" grpId="1"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4" cstate="print">
            <a:extLst>
              <a:ext uri="{28A0092B-C50C-407E-A947-70E740481C1C}">
                <a14:useLocalDpi xmlns:a14="http://schemas.microsoft.com/office/drawing/2010/main" val="0"/>
              </a:ext>
            </a:extLst>
          </a:blip>
          <a:srcRect/>
          <a:stretch/>
        </p:blipFill>
        <p:spPr bwMode="auto">
          <a:xfrm>
            <a:off x="7683544" y="2490921"/>
            <a:ext cx="3118104" cy="2962656"/>
          </a:xfrm>
          <a:prstGeom prst="rect">
            <a:avLst/>
          </a:prstGeom>
          <a:noFill/>
        </p:spPr>
      </p:pic>
      <p:pic>
        <p:nvPicPr>
          <p:cNvPr id="9" name="Picture 8"/>
          <p:cNvPicPr/>
          <p:nvPr/>
        </p:nvPicPr>
        <p:blipFill>
          <a:blip r:embed="rId5" cstate="print">
            <a:extLst>
              <a:ext uri="{28A0092B-C50C-407E-A947-70E740481C1C}">
                <a14:useLocalDpi xmlns:a14="http://schemas.microsoft.com/office/drawing/2010/main" val="0"/>
              </a:ext>
            </a:extLst>
          </a:blip>
          <a:srcRect/>
          <a:stretch/>
        </p:blipFill>
        <p:spPr bwMode="auto">
          <a:xfrm>
            <a:off x="1623470" y="2490921"/>
            <a:ext cx="3121705" cy="2960914"/>
          </a:xfrm>
          <a:prstGeom prst="rect">
            <a:avLst/>
          </a:prstGeom>
          <a:noFill/>
        </p:spPr>
      </p:pic>
      <p:sp>
        <p:nvSpPr>
          <p:cNvPr id="2" name="Content Placeholder 1">
            <a:extLst>
              <a:ext uri="{FF2B5EF4-FFF2-40B4-BE49-F238E27FC236}">
                <a16:creationId xmlns:a16="http://schemas.microsoft.com/office/drawing/2014/main" id="{EA469D1B-BEF6-4E82-80D7-1CCD5ADD7252}"/>
              </a:ext>
            </a:extLst>
          </p:cNvPr>
          <p:cNvSpPr>
            <a:spLocks noGrp="1"/>
          </p:cNvSpPr>
          <p:nvPr>
            <p:ph sz="quarter" idx="10"/>
          </p:nvPr>
        </p:nvSpPr>
        <p:spPr>
          <a:xfrm>
            <a:off x="0" y="738246"/>
            <a:ext cx="12192000" cy="640080"/>
          </a:xfrm>
        </p:spPr>
        <p:txBody>
          <a:bodyPr/>
          <a:lstStyle/>
          <a:p>
            <a:r>
              <a:rPr lang="ar-LB" dirty="0"/>
              <a:t>تَحْديدُ ما قَدْ يُشَتِّتُ انْتِباهَنا في الصَّفِّ:</a:t>
            </a:r>
          </a:p>
        </p:txBody>
      </p:sp>
    </p:spTree>
    <p:custDataLst>
      <p:tags r:id="rId1"/>
    </p:custDataLst>
    <p:extLst>
      <p:ext uri="{BB962C8B-B14F-4D97-AF65-F5344CB8AC3E}">
        <p14:creationId xmlns:p14="http://schemas.microsoft.com/office/powerpoint/2010/main" val="13093943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EC5E4921-2773-4353-8DED-8BFE2D305D09}"/>
              </a:ext>
            </a:extLst>
          </p:cNvPr>
          <p:cNvSpPr txBox="1">
            <a:spLocks/>
          </p:cNvSpPr>
          <p:nvPr/>
        </p:nvSpPr>
        <p:spPr>
          <a:xfrm>
            <a:off x="-341127" y="1119834"/>
            <a:ext cx="12192000" cy="49149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69863" lvl="1" indent="0" algn="r" rtl="1">
              <a:lnSpc>
                <a:spcPct val="120000"/>
              </a:lnSpc>
              <a:spcBef>
                <a:spcPts val="600"/>
              </a:spcBef>
              <a:spcAft>
                <a:spcPts val="600"/>
              </a:spcAft>
              <a:buNone/>
            </a:pPr>
            <a:r>
              <a:rPr lang="ar-LB" sz="3600" dirty="0">
                <a:solidFill>
                  <a:schemeClr val="tx1">
                    <a:lumMod val="65000"/>
                    <a:lumOff val="35000"/>
                  </a:schemeClr>
                </a:solidFill>
              </a:rPr>
              <a:t> رَمَتْ لينُ الْكُرَةَ بَعيدًا وَقالَتْ لِظِلِّها: "أَسْرِعْ، اِلْتَقِطْها قَبْلَ أَنْ تَتَدَحْرَجَ</a:t>
            </a:r>
            <a:r>
              <a:rPr lang="en-US" sz="3600" dirty="0">
                <a:solidFill>
                  <a:schemeClr val="tx1">
                    <a:lumMod val="65000"/>
                    <a:lumOff val="35000"/>
                  </a:schemeClr>
                </a:solidFill>
              </a:rPr>
              <a:t> </a:t>
            </a:r>
            <a:r>
              <a:rPr lang="ar-LB" sz="3600" dirty="0">
                <a:solidFill>
                  <a:schemeClr val="tx1">
                    <a:lumMod val="65000"/>
                    <a:lumOff val="35000"/>
                  </a:schemeClr>
                </a:solidFill>
              </a:rPr>
              <a:t>الْكُرَةُ في الْوادي الْعَميقِ".</a:t>
            </a:r>
          </a:p>
          <a:p>
            <a:pPr marL="169863" lvl="1"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وَكانَتِ الْمُفاجَأَةُ! "الْكُرَةُ تَعودُ إِلَيْها مِنْ جَديدٍ". </a:t>
            </a:r>
            <a:r>
              <a:rPr lang="ar-LB" sz="3600" b="1" dirty="0">
                <a:solidFill>
                  <a:schemeClr val="accent5">
                    <a:lumMod val="75000"/>
                  </a:schemeClr>
                </a:solidFill>
              </a:rPr>
              <a:t>"هَلْ هذا مَعْقولٌ؟!"</a:t>
            </a:r>
          </a:p>
          <a:p>
            <a:pPr marL="169863"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اِلْتَقَطَتِ الْكُرَةُ ثُمَّ رَمَتْها بِقُوَّةٍ.</a:t>
            </a:r>
          </a:p>
          <a:p>
            <a:pPr marL="169863" lvl="1"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ها هِيَ الْكُرَةُ تَعودُ إِلَيْها مَرَّةً ثانِيَةً.</a:t>
            </a:r>
          </a:p>
          <a:p>
            <a:pPr marL="169863" lvl="1" indent="0" algn="r" rtl="1">
              <a:lnSpc>
                <a:spcPct val="120000"/>
              </a:lnSpc>
              <a:spcBef>
                <a:spcPts val="600"/>
              </a:spcBef>
              <a:spcAft>
                <a:spcPts val="600"/>
              </a:spcAft>
              <a:buClr>
                <a:schemeClr val="accent1"/>
              </a:buClr>
              <a:buNone/>
            </a:pPr>
            <a:r>
              <a:rPr lang="ar-LB" sz="3600" dirty="0">
                <a:solidFill>
                  <a:schemeClr val="tx1">
                    <a:lumMod val="65000"/>
                    <a:lumOff val="35000"/>
                  </a:schemeClr>
                </a:solidFill>
              </a:rPr>
              <a:t>بُهِتَتْ لينُ، وَتَسَمَّرَتْ في مَكانِها. 	</a:t>
            </a:r>
          </a:p>
          <a:p>
            <a:pPr marL="128016" lvl="1" indent="0" algn="r" rtl="1">
              <a:lnSpc>
                <a:spcPct val="120000"/>
              </a:lnSpc>
              <a:spcBef>
                <a:spcPts val="600"/>
              </a:spcBef>
              <a:spcAft>
                <a:spcPts val="600"/>
              </a:spcAft>
              <a:buNone/>
            </a:pPr>
            <a:r>
              <a:rPr lang="ar-LB" sz="3600" dirty="0">
                <a:solidFill>
                  <a:schemeClr val="tx1">
                    <a:lumMod val="65000"/>
                    <a:lumOff val="35000"/>
                  </a:schemeClr>
                </a:solidFill>
              </a:rPr>
              <a:t>		</a:t>
            </a:r>
          </a:p>
        </p:txBody>
      </p:sp>
    </p:spTree>
    <p:custDataLst>
      <p:tags r:id="rId1"/>
    </p:custDataLst>
    <p:extLst>
      <p:ext uri="{BB962C8B-B14F-4D97-AF65-F5344CB8AC3E}">
        <p14:creationId xmlns:p14="http://schemas.microsoft.com/office/powerpoint/2010/main" val="41962661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5" name="Content Placeholder 4">
            <a:extLst>
              <a:ext uri="{FF2B5EF4-FFF2-40B4-BE49-F238E27FC236}">
                <a16:creationId xmlns:a16="http://schemas.microsoft.com/office/drawing/2014/main" id="{DA4D0B9E-5C62-4A90-A82B-09977601571A}"/>
              </a:ext>
            </a:extLst>
          </p:cNvPr>
          <p:cNvSpPr>
            <a:spLocks noGrp="1"/>
          </p:cNvSpPr>
          <p:nvPr>
            <p:ph sz="quarter" idx="10"/>
          </p:nvPr>
        </p:nvSpPr>
        <p:spPr>
          <a:xfrm>
            <a:off x="0" y="758844"/>
            <a:ext cx="12192000" cy="640080"/>
          </a:xfrm>
        </p:spPr>
        <p:txBody>
          <a:bodyPr/>
          <a:lstStyle/>
          <a:p>
            <a:r>
              <a:rPr lang="ar-LB" dirty="0"/>
              <a:t>اِسْتَخْدَمَتْ لينُ عِبارَةَ "هَلْ هذا مَعْقولٌ؟!" لِأَنَّ: </a:t>
            </a:r>
          </a:p>
        </p:txBody>
      </p:sp>
      <p:sp>
        <p:nvSpPr>
          <p:cNvPr id="12" name="1ST ANSWER">
            <a:extLst>
              <a:ext uri="{FF2B5EF4-FFF2-40B4-BE49-F238E27FC236}">
                <a16:creationId xmlns:a16="http://schemas.microsoft.com/office/drawing/2014/main" id="{57B9A5F0-F519-4DF5-93DE-9BFD81FA4ADA}"/>
              </a:ext>
            </a:extLst>
          </p:cNvPr>
          <p:cNvSpPr txBox="1">
            <a:spLocks/>
          </p:cNvSpPr>
          <p:nvPr/>
        </p:nvSpPr>
        <p:spPr>
          <a:xfrm>
            <a:off x="2978728" y="1789889"/>
            <a:ext cx="9193982"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لَيْسَ مِنَ الْمُعْتادِ  أَنْ تَعودَ الطّابَةُ مِنْ تَلْقاءِ نَفْسِها إِلى لينَ. </a:t>
            </a:r>
          </a:p>
        </p:txBody>
      </p:sp>
      <p:sp>
        <p:nvSpPr>
          <p:cNvPr id="13" name="2ND ANSWER">
            <a:extLst>
              <a:ext uri="{FF2B5EF4-FFF2-40B4-BE49-F238E27FC236}">
                <a16:creationId xmlns:a16="http://schemas.microsoft.com/office/drawing/2014/main" id="{02E2DB6B-F6D3-4769-8570-1F27EBB8D0D5}"/>
              </a:ext>
            </a:extLst>
          </p:cNvPr>
          <p:cNvSpPr txBox="1">
            <a:spLocks/>
          </p:cNvSpPr>
          <p:nvPr/>
        </p:nvSpPr>
        <p:spPr>
          <a:xfrm>
            <a:off x="6288066" y="2819095"/>
            <a:ext cx="5880784"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buSzPct val="80000"/>
            </a:pPr>
            <a:r>
              <a:rPr lang="ar-LB" dirty="0"/>
              <a:t>لَمْ تَفْهَمْ لينُ ماذا جَرى لِلطّابَةِ. </a:t>
            </a:r>
          </a:p>
        </p:txBody>
      </p:sp>
      <p:sp>
        <p:nvSpPr>
          <p:cNvPr id="15" name="3RD ANSWER">
            <a:extLst>
              <a:ext uri="{FF2B5EF4-FFF2-40B4-BE49-F238E27FC236}">
                <a16:creationId xmlns:a16="http://schemas.microsoft.com/office/drawing/2014/main" id="{9DEEA080-8EAF-4C66-9589-EEFA60BC0CED}"/>
              </a:ext>
            </a:extLst>
          </p:cNvPr>
          <p:cNvSpPr txBox="1">
            <a:spLocks/>
          </p:cNvSpPr>
          <p:nvPr/>
        </p:nvSpPr>
        <p:spPr>
          <a:xfrm>
            <a:off x="5860474" y="3848300"/>
            <a:ext cx="6319956"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 الطّابَةُ عادَتْ مِنْ تَلْقاءِ نَفْسِها مَرَّةً ثانِيَةً. </a:t>
            </a:r>
          </a:p>
        </p:txBody>
      </p:sp>
      <p:pic>
        <p:nvPicPr>
          <p:cNvPr id="9" name="true">
            <a:extLst>
              <a:ext uri="{FF2B5EF4-FFF2-40B4-BE49-F238E27FC236}">
                <a16:creationId xmlns:a16="http://schemas.microsoft.com/office/drawing/2014/main" id="{6110E72F-A29A-4246-A180-030259ACDC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47246" y="1776870"/>
            <a:ext cx="529811" cy="491280"/>
          </a:xfrm>
          <a:prstGeom prst="rect">
            <a:avLst/>
          </a:prstGeom>
        </p:spPr>
      </p:pic>
      <p:pic>
        <p:nvPicPr>
          <p:cNvPr id="10" name="x2">
            <a:extLst>
              <a:ext uri="{FF2B5EF4-FFF2-40B4-BE49-F238E27FC236}">
                <a16:creationId xmlns:a16="http://schemas.microsoft.com/office/drawing/2014/main" id="{A81C41D1-0D17-4034-BACB-729C52A3EAF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602" y="2912892"/>
            <a:ext cx="438641" cy="516108"/>
          </a:xfrm>
          <a:prstGeom prst="rect">
            <a:avLst/>
          </a:prstGeom>
        </p:spPr>
      </p:pic>
      <p:pic>
        <p:nvPicPr>
          <p:cNvPr id="11" name="x2">
            <a:extLst>
              <a:ext uri="{FF2B5EF4-FFF2-40B4-BE49-F238E27FC236}">
                <a16:creationId xmlns:a16="http://schemas.microsoft.com/office/drawing/2014/main" id="{82601AFB-8381-4347-B1F6-9C4273B5E9B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599" y="3951291"/>
            <a:ext cx="438641" cy="516108"/>
          </a:xfrm>
          <a:prstGeom prst="rect">
            <a:avLst/>
          </a:prstGeom>
        </p:spPr>
      </p:pic>
    </p:spTree>
    <p:custDataLst>
      <p:tags r:id="rId1"/>
    </p:custDataLst>
    <p:extLst>
      <p:ext uri="{BB962C8B-B14F-4D97-AF65-F5344CB8AC3E}">
        <p14:creationId xmlns:p14="http://schemas.microsoft.com/office/powerpoint/2010/main" val="149208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3"/>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8" restart="whenNotActive" fill="hold" evtFilter="cancelBubble" nodeType="interactiveSeq">
                <p:stCondLst>
                  <p:cond evt="onClick" delay="0">
                    <p:tgtEl>
                      <p:spTgt spid="15"/>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33" restart="whenNotActive" fill="hold" evtFilter="cancelBubble" nodeType="interactiveSeq">
                <p:stCondLst>
                  <p:cond evt="onClick" delay="0">
                    <p:tgtEl>
                      <p:spTgt spid="12"/>
                    </p:tgtEl>
                  </p:cond>
                </p:stCondLst>
                <p:endSync evt="end" delay="0">
                  <p:rtn val="all"/>
                </p:endSync>
                <p:childTnLst>
                  <p:par>
                    <p:cTn id="34" fill="hold">
                      <p:stCondLst>
                        <p:cond delay="0"/>
                      </p:stCondLst>
                      <p:childTnLst>
                        <p:par>
                          <p:cTn id="35" fill="hold">
                            <p:stCondLst>
                              <p:cond delay="0"/>
                            </p:stCondLst>
                            <p:childTnLst>
                              <p:par>
                                <p:cTn id="36" presetID="3" presetClass="emph" presetSubtype="2" fill="hold" grpId="1" nodeType="withEffect">
                                  <p:stCondLst>
                                    <p:cond delay="0"/>
                                  </p:stCondLst>
                                  <p:childTnLst>
                                    <p:animClr clrSpc="rgb" dir="cw">
                                      <p:cBhvr override="childStyle">
                                        <p:cTn id="37" dur="500" fill="hold"/>
                                        <p:tgtEl>
                                          <p:spTgt spid="12">
                                            <p:txEl>
                                              <p:pRg st="0" end="0"/>
                                            </p:txEl>
                                          </p:spTgt>
                                        </p:tgtEl>
                                        <p:attrNameLst>
                                          <p:attrName>style.color</p:attrName>
                                        </p:attrNameLst>
                                      </p:cBhvr>
                                      <p:to>
                                        <a:srgbClr val="74C274"/>
                                      </p:to>
                                    </p:animClr>
                                  </p:childTnLst>
                                </p:cTn>
                              </p:par>
                              <p:par>
                                <p:cTn id="38" presetID="1"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bldLst>
      <p:bldP spid="12" grpId="0" build="p"/>
      <p:bldP spid="12" grpId="1" build="allAtOnce"/>
      <p:bldP spid="13" grpId="0" build="p"/>
      <p:bldP spid="1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EC5E4921-2773-4353-8DED-8BFE2D305D09}"/>
              </a:ext>
            </a:extLst>
          </p:cNvPr>
          <p:cNvSpPr txBox="1">
            <a:spLocks/>
          </p:cNvSpPr>
          <p:nvPr/>
        </p:nvSpPr>
        <p:spPr>
          <a:xfrm>
            <a:off x="438150" y="971550"/>
            <a:ext cx="12192000" cy="49149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016" lvl="1" indent="0" algn="r" rtl="1">
              <a:lnSpc>
                <a:spcPct val="120000"/>
              </a:lnSpc>
              <a:spcBef>
                <a:spcPts val="600"/>
              </a:spcBef>
              <a:spcAft>
                <a:spcPts val="600"/>
              </a:spcAft>
              <a:buNone/>
            </a:pPr>
            <a:r>
              <a:rPr lang="ar-LB" sz="3600" dirty="0">
                <a:solidFill>
                  <a:schemeClr val="tx1">
                    <a:lumMod val="65000"/>
                    <a:lumOff val="35000"/>
                  </a:schemeClr>
                </a:solidFill>
              </a:rPr>
              <a:t>	</a:t>
            </a:r>
            <a:r>
              <a:rPr lang="ar-LB" sz="3600" kern="1200" dirty="0">
                <a:solidFill>
                  <a:schemeClr val="tx1">
                    <a:lumMod val="65000"/>
                    <a:lumOff val="35000"/>
                  </a:schemeClr>
                </a:solidFill>
                <a:latin typeface="+mn-lt"/>
                <a:ea typeface="+mn-ea"/>
                <a:cs typeface="+mn-cs"/>
              </a:rPr>
              <a:t>فَجْأَةً أَطَلَّ عَلَيْها صَبِيٌّ يَتَسَلَّقُ زاوِيَةَ الْجَلِّ: "أَيْنَ طابَتُكِ؟ إِنّي أَنْتَظِرُها".</a:t>
            </a:r>
            <a:br>
              <a:rPr lang="ar-LB" sz="3600" kern="1200" dirty="0">
                <a:solidFill>
                  <a:schemeClr val="tx1">
                    <a:lumMod val="65000"/>
                    <a:lumOff val="35000"/>
                  </a:schemeClr>
                </a:solidFill>
                <a:latin typeface="+mn-lt"/>
                <a:ea typeface="+mn-ea"/>
                <a:cs typeface="+mn-cs"/>
              </a:rPr>
            </a:br>
            <a:r>
              <a:rPr lang="ar-LB" sz="3600" kern="1200" dirty="0">
                <a:solidFill>
                  <a:schemeClr val="tx1">
                    <a:lumMod val="65000"/>
                    <a:lumOff val="35000"/>
                  </a:schemeClr>
                </a:solidFill>
                <a:latin typeface="+mn-lt"/>
                <a:ea typeface="+mn-ea"/>
                <a:cs typeface="+mn-cs"/>
              </a:rPr>
              <a:t>	- "مَنْ أَنْتَ؟".</a:t>
            </a:r>
            <a:br>
              <a:rPr lang="ar-LB" sz="3600" kern="1200" dirty="0">
                <a:solidFill>
                  <a:schemeClr val="tx1">
                    <a:lumMod val="65000"/>
                    <a:lumOff val="35000"/>
                  </a:schemeClr>
                </a:solidFill>
                <a:latin typeface="+mn-lt"/>
                <a:ea typeface="+mn-ea"/>
                <a:cs typeface="+mn-cs"/>
              </a:rPr>
            </a:br>
            <a:r>
              <a:rPr lang="ar-LB" sz="3600" kern="1200" dirty="0">
                <a:solidFill>
                  <a:schemeClr val="tx1">
                    <a:lumMod val="65000"/>
                    <a:lumOff val="35000"/>
                  </a:schemeClr>
                </a:solidFill>
                <a:latin typeface="+mn-lt"/>
                <a:ea typeface="+mn-ea"/>
                <a:cs typeface="+mn-cs"/>
              </a:rPr>
              <a:t>	- "أَنا فاديُ، أَعيشُ في هذِهِ الْقَرْيَةِ. وَمَنْ أَنْتِ؟". </a:t>
            </a:r>
            <a:br>
              <a:rPr lang="ar-LB" sz="3600" kern="1200" dirty="0">
                <a:solidFill>
                  <a:schemeClr val="tx1">
                    <a:lumMod val="65000"/>
                    <a:lumOff val="35000"/>
                  </a:schemeClr>
                </a:solidFill>
                <a:latin typeface="+mn-lt"/>
                <a:ea typeface="+mn-ea"/>
                <a:cs typeface="+mn-cs"/>
              </a:rPr>
            </a:br>
            <a:r>
              <a:rPr lang="ar-LB" sz="3600" kern="1200" dirty="0">
                <a:solidFill>
                  <a:schemeClr val="tx1">
                    <a:lumMod val="65000"/>
                    <a:lumOff val="35000"/>
                  </a:schemeClr>
                </a:solidFill>
                <a:latin typeface="+mn-lt"/>
                <a:ea typeface="+mn-ea"/>
                <a:cs typeface="+mn-cs"/>
              </a:rPr>
              <a:t>	- "أَنا لين</a:t>
            </a:r>
            <a:r>
              <a:rPr lang="ar-LB" sz="3600" dirty="0">
                <a:solidFill>
                  <a:schemeClr val="tx1">
                    <a:lumMod val="65000"/>
                    <a:lumOff val="35000"/>
                  </a:schemeClr>
                </a:solidFill>
              </a:rPr>
              <a:t>ُ،</a:t>
            </a:r>
            <a:r>
              <a:rPr lang="ar-LB" sz="3600" kern="1200" dirty="0">
                <a:solidFill>
                  <a:schemeClr val="tx1">
                    <a:lumMod val="65000"/>
                    <a:lumOff val="35000"/>
                  </a:schemeClr>
                </a:solidFill>
                <a:latin typeface="+mn-lt"/>
                <a:ea typeface="+mn-ea"/>
                <a:cs typeface="+mn-cs"/>
              </a:rPr>
              <a:t> مِنْ بَيْروتَ. جِئْتُ مَعْ أَهْلي لِنُمْضِيَ الصَّيْفَ هُنا".	</a:t>
            </a:r>
          </a:p>
          <a:p>
            <a:pPr marL="128016" lvl="1" indent="0" algn="r" rtl="1">
              <a:lnSpc>
                <a:spcPct val="120000"/>
              </a:lnSpc>
              <a:spcBef>
                <a:spcPts val="600"/>
              </a:spcBef>
              <a:spcAft>
                <a:spcPts val="600"/>
              </a:spcAft>
              <a:buNone/>
            </a:pPr>
            <a:r>
              <a:rPr lang="ar-LB" sz="3600" dirty="0">
                <a:solidFill>
                  <a:schemeClr val="tx1">
                    <a:lumMod val="65000"/>
                    <a:lumOff val="35000"/>
                  </a:schemeClr>
                </a:solidFill>
              </a:rPr>
              <a:t>	-"أَهْلًا بِكِ. هَيّا نَلْعَبْ مَعًا". </a:t>
            </a:r>
          </a:p>
          <a:p>
            <a:pPr marL="128016" lvl="1" indent="0" algn="r" rtl="1">
              <a:lnSpc>
                <a:spcPct val="120000"/>
              </a:lnSpc>
              <a:spcBef>
                <a:spcPts val="600"/>
              </a:spcBef>
              <a:spcAft>
                <a:spcPts val="600"/>
              </a:spcAft>
              <a:buNone/>
            </a:pPr>
            <a:r>
              <a:rPr lang="ar-LB" sz="3600" dirty="0">
                <a:solidFill>
                  <a:schemeClr val="tx1">
                    <a:lumMod val="65000"/>
                    <a:lumOff val="35000"/>
                  </a:schemeClr>
                </a:solidFill>
              </a:rPr>
              <a:t>		</a:t>
            </a:r>
          </a:p>
        </p:txBody>
      </p:sp>
    </p:spTree>
    <p:custDataLst>
      <p:tags r:id="rId1"/>
    </p:custDataLst>
    <p:extLst>
      <p:ext uri="{BB962C8B-B14F-4D97-AF65-F5344CB8AC3E}">
        <p14:creationId xmlns:p14="http://schemas.microsoft.com/office/powerpoint/2010/main" val="28222359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5" name="Content Placeholder 4">
            <a:extLst>
              <a:ext uri="{FF2B5EF4-FFF2-40B4-BE49-F238E27FC236}">
                <a16:creationId xmlns:a16="http://schemas.microsoft.com/office/drawing/2014/main" id="{DA4D0B9E-5C62-4A90-A82B-09977601571A}"/>
              </a:ext>
            </a:extLst>
          </p:cNvPr>
          <p:cNvSpPr>
            <a:spLocks noGrp="1"/>
          </p:cNvSpPr>
          <p:nvPr>
            <p:ph sz="quarter" idx="10"/>
          </p:nvPr>
        </p:nvSpPr>
        <p:spPr>
          <a:xfrm>
            <a:off x="0" y="758844"/>
            <a:ext cx="12192000" cy="640080"/>
          </a:xfrm>
        </p:spPr>
        <p:txBody>
          <a:bodyPr/>
          <a:lstStyle/>
          <a:p>
            <a:r>
              <a:rPr lang="ar-LB" dirty="0"/>
              <a:t>مَنْ أَعادَ الْكُرَةَ إِلى لينَ؟ </a:t>
            </a:r>
          </a:p>
        </p:txBody>
      </p:sp>
      <p:sp>
        <p:nvSpPr>
          <p:cNvPr id="12" name="1ST ANSWER">
            <a:extLst>
              <a:ext uri="{FF2B5EF4-FFF2-40B4-BE49-F238E27FC236}">
                <a16:creationId xmlns:a16="http://schemas.microsoft.com/office/drawing/2014/main" id="{57B9A5F0-F519-4DF5-93DE-9BFD81FA4ADA}"/>
              </a:ext>
            </a:extLst>
          </p:cNvPr>
          <p:cNvSpPr txBox="1">
            <a:spLocks/>
          </p:cNvSpPr>
          <p:nvPr/>
        </p:nvSpPr>
        <p:spPr>
          <a:xfrm>
            <a:off x="2978728" y="1789889"/>
            <a:ext cx="9193982"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أَعادَ فادي الْكُرَةَ إِلى لينَ.</a:t>
            </a:r>
          </a:p>
        </p:txBody>
      </p:sp>
      <p:sp>
        <p:nvSpPr>
          <p:cNvPr id="13" name="2ND ANSWER">
            <a:extLst>
              <a:ext uri="{FF2B5EF4-FFF2-40B4-BE49-F238E27FC236}">
                <a16:creationId xmlns:a16="http://schemas.microsoft.com/office/drawing/2014/main" id="{02E2DB6B-F6D3-4769-8570-1F27EBB8D0D5}"/>
              </a:ext>
            </a:extLst>
          </p:cNvPr>
          <p:cNvSpPr txBox="1">
            <a:spLocks/>
          </p:cNvSpPr>
          <p:nvPr/>
        </p:nvSpPr>
        <p:spPr>
          <a:xfrm>
            <a:off x="6288066" y="2819095"/>
            <a:ext cx="5880784" cy="722091"/>
          </a:xfrm>
          <a:prstGeom prst="rect">
            <a:avLst/>
          </a:prstGeom>
        </p:spPr>
        <p:txBody>
          <a:bodyPr vert="horz" lIns="91440" tIns="45720" rIns="91440" bIns="45720" rtlCol="0" anchor="t" anchorCtr="0">
            <a:noAutofit/>
          </a:bodyPr>
          <a:lstStyle>
            <a:defPPr>
              <a:defRPr lang="en-US"/>
            </a:defPPr>
            <a:lvl1pPr marL="914400" indent="-457200" algn="r" rtl="1">
              <a:lnSpc>
                <a:spcPct val="100000"/>
              </a:lnSpc>
              <a:spcBef>
                <a:spcPts val="0"/>
              </a:spcBef>
              <a:buClr>
                <a:schemeClr val="accent5">
                  <a:lumMod val="75000"/>
                </a:schemeClr>
              </a:buClr>
              <a:buFont typeface="Courier New" panose="02070309020205020404" pitchFamily="49" charset="0"/>
              <a:buChar char="o"/>
              <a:defRPr sz="3600" cap="all" spc="100">
                <a:solidFill>
                  <a:schemeClr val="tx1">
                    <a:lumMod val="65000"/>
                    <a:lumOff val="35000"/>
                  </a:schemeClr>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buSzPct val="80000"/>
            </a:pPr>
            <a:r>
              <a:rPr lang="ar-LB" dirty="0"/>
              <a:t>أَعادَ الْأَبُ الْكُرَةَ إِلى لينَ. </a:t>
            </a:r>
          </a:p>
        </p:txBody>
      </p:sp>
      <p:sp>
        <p:nvSpPr>
          <p:cNvPr id="15" name="3RD ANSWER">
            <a:extLst>
              <a:ext uri="{FF2B5EF4-FFF2-40B4-BE49-F238E27FC236}">
                <a16:creationId xmlns:a16="http://schemas.microsoft.com/office/drawing/2014/main" id="{9DEEA080-8EAF-4C66-9589-EEFA60BC0CED}"/>
              </a:ext>
            </a:extLst>
          </p:cNvPr>
          <p:cNvSpPr txBox="1">
            <a:spLocks/>
          </p:cNvSpPr>
          <p:nvPr/>
        </p:nvSpPr>
        <p:spPr>
          <a:xfrm>
            <a:off x="5860474" y="3848300"/>
            <a:ext cx="6319956" cy="722091"/>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indent="-457200" algn="r" rtl="1">
              <a:lnSpc>
                <a:spcPct val="100000"/>
              </a:lnSpc>
              <a:spcBef>
                <a:spcPts val="0"/>
              </a:spcBef>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أَعادَ الْكَلْبُ الْكُرَةَ إِلى لينَ.</a:t>
            </a:r>
          </a:p>
        </p:txBody>
      </p:sp>
      <p:pic>
        <p:nvPicPr>
          <p:cNvPr id="9" name="true">
            <a:extLst>
              <a:ext uri="{FF2B5EF4-FFF2-40B4-BE49-F238E27FC236}">
                <a16:creationId xmlns:a16="http://schemas.microsoft.com/office/drawing/2014/main" id="{6110E72F-A29A-4246-A180-030259ACDC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47246" y="1776870"/>
            <a:ext cx="529811" cy="491280"/>
          </a:xfrm>
          <a:prstGeom prst="rect">
            <a:avLst/>
          </a:prstGeom>
        </p:spPr>
      </p:pic>
      <p:pic>
        <p:nvPicPr>
          <p:cNvPr id="10" name="x2">
            <a:extLst>
              <a:ext uri="{FF2B5EF4-FFF2-40B4-BE49-F238E27FC236}">
                <a16:creationId xmlns:a16="http://schemas.microsoft.com/office/drawing/2014/main" id="{A81C41D1-0D17-4034-BACB-729C52A3EAF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602" y="2912892"/>
            <a:ext cx="438641" cy="516108"/>
          </a:xfrm>
          <a:prstGeom prst="rect">
            <a:avLst/>
          </a:prstGeom>
        </p:spPr>
      </p:pic>
      <p:pic>
        <p:nvPicPr>
          <p:cNvPr id="11" name="x2">
            <a:extLst>
              <a:ext uri="{FF2B5EF4-FFF2-40B4-BE49-F238E27FC236}">
                <a16:creationId xmlns:a16="http://schemas.microsoft.com/office/drawing/2014/main" id="{82601AFB-8381-4347-B1F6-9C4273B5E9B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13599" y="3951291"/>
            <a:ext cx="438641" cy="516108"/>
          </a:xfrm>
          <a:prstGeom prst="rect">
            <a:avLst/>
          </a:prstGeom>
        </p:spPr>
      </p:pic>
      <p:grpSp>
        <p:nvGrpSpPr>
          <p:cNvPr id="14" name="Group 13">
            <a:extLst>
              <a:ext uri="{FF2B5EF4-FFF2-40B4-BE49-F238E27FC236}">
                <a16:creationId xmlns:a16="http://schemas.microsoft.com/office/drawing/2014/main" id="{9ADDC275-C197-4D4B-9FA1-5063555C496B}"/>
              </a:ext>
            </a:extLst>
          </p:cNvPr>
          <p:cNvGrpSpPr/>
          <p:nvPr/>
        </p:nvGrpSpPr>
        <p:grpSpPr>
          <a:xfrm>
            <a:off x="837730" y="2483321"/>
            <a:ext cx="4075110" cy="3007964"/>
            <a:chOff x="375772" y="1525136"/>
            <a:chExt cx="4632959" cy="3419729"/>
          </a:xfrm>
        </p:grpSpPr>
        <p:pic>
          <p:nvPicPr>
            <p:cNvPr id="17" name="Picture 16">
              <a:extLst>
                <a:ext uri="{FF2B5EF4-FFF2-40B4-BE49-F238E27FC236}">
                  <a16:creationId xmlns:a16="http://schemas.microsoft.com/office/drawing/2014/main" id="{DD310B64-8529-4E53-921E-A8A45EEAE655}"/>
                </a:ext>
              </a:extLst>
            </p:cNvPr>
            <p:cNvPicPr>
              <a:picLocks noChangeAspect="1"/>
            </p:cNvPicPr>
            <p:nvPr/>
          </p:nvPicPr>
          <p:blipFill rotWithShape="1">
            <a:blip r:embed="rId8">
              <a:extLst>
                <a:ext uri="{28A0092B-C50C-407E-A947-70E740481C1C}">
                  <a14:useLocalDpi xmlns:a14="http://schemas.microsoft.com/office/drawing/2010/main" val="0"/>
                </a:ext>
              </a:extLst>
            </a:blip>
            <a:srcRect t="6027" r="19614"/>
            <a:stretch/>
          </p:blipFill>
          <p:spPr>
            <a:xfrm>
              <a:off x="375772" y="1525136"/>
              <a:ext cx="4632959" cy="3419729"/>
            </a:xfrm>
            <a:prstGeom prst="rect">
              <a:avLst/>
            </a:prstGeom>
            <a:ln>
              <a:noFill/>
            </a:ln>
            <a:effectLst>
              <a:softEdge rad="112500"/>
            </a:effectLst>
          </p:spPr>
        </p:pic>
        <p:pic>
          <p:nvPicPr>
            <p:cNvPr id="18" name="Picture 2" descr="CLOTH COVERED BALLOON BALL - bishopsport.co.uk">
              <a:extLst>
                <a:ext uri="{FF2B5EF4-FFF2-40B4-BE49-F238E27FC236}">
                  <a16:creationId xmlns:a16="http://schemas.microsoft.com/office/drawing/2014/main" id="{3B8F0377-BD93-432D-A0B2-6B27666E8DA9}"/>
                </a:ext>
              </a:extLst>
            </p:cNvPr>
            <p:cNvPicPr>
              <a:picLocks noChangeAspect="1" noChangeArrowheads="1"/>
            </p:cNvPicPr>
            <p:nvPr/>
          </p:nvPicPr>
          <p:blipFill rotWithShape="1">
            <a:blip r:embed="rId9" cstate="print">
              <a:extLst>
                <a:ext uri="{BEBA8EAE-BF5A-486C-A8C5-ECC9F3942E4B}">
                  <a14:imgProps xmlns:a14="http://schemas.microsoft.com/office/drawing/2010/main">
                    <a14:imgLayer r:embed="rId10">
                      <a14:imgEffect>
                        <a14:backgroundRemoval t="4395" b="74219" l="12500" r="84082"/>
                      </a14:imgEffect>
                    </a14:imgLayer>
                  </a14:imgProps>
                </a:ext>
                <a:ext uri="{28A0092B-C50C-407E-A947-70E740481C1C}">
                  <a14:useLocalDpi xmlns:a14="http://schemas.microsoft.com/office/drawing/2010/main" val="0"/>
                </a:ext>
              </a:extLst>
            </a:blip>
            <a:srcRect l="13423" t="4224" r="15605" b="24510"/>
            <a:stretch/>
          </p:blipFill>
          <p:spPr bwMode="auto">
            <a:xfrm rot="10602714">
              <a:off x="4205981" y="3778217"/>
              <a:ext cx="607092" cy="609600"/>
            </a:xfrm>
            <a:prstGeom prst="rect">
              <a:avLst/>
            </a:prstGeom>
            <a:noFill/>
            <a:extLst>
              <a:ext uri="{909E8E84-426E-40DD-AFC4-6F175D3DCCD1}">
                <a14:hiddenFill xmlns:a14="http://schemas.microsoft.com/office/drawing/2010/main">
                  <a:solidFill>
                    <a:srgbClr val="FFFFFF"/>
                  </a:solidFill>
                </a14:hiddenFill>
              </a:ext>
            </a:extLst>
          </p:spPr>
        </p:pic>
      </p:grpSp>
    </p:spTree>
    <p:custDataLst>
      <p:tags r:id="rId1"/>
    </p:custDataLst>
    <p:extLst>
      <p:ext uri="{BB962C8B-B14F-4D97-AF65-F5344CB8AC3E}">
        <p14:creationId xmlns:p14="http://schemas.microsoft.com/office/powerpoint/2010/main" val="1968449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3"/>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8" restart="whenNotActive" fill="hold" evtFilter="cancelBubble" nodeType="interactiveSeq">
                <p:stCondLst>
                  <p:cond evt="onClick" delay="0">
                    <p:tgtEl>
                      <p:spTgt spid="15"/>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33" restart="whenNotActive" fill="hold" evtFilter="cancelBubble" nodeType="interactiveSeq">
                <p:stCondLst>
                  <p:cond evt="onClick" delay="0">
                    <p:tgtEl>
                      <p:spTgt spid="12"/>
                    </p:tgtEl>
                  </p:cond>
                </p:stCondLst>
                <p:endSync evt="end" delay="0">
                  <p:rtn val="all"/>
                </p:endSync>
                <p:childTnLst>
                  <p:par>
                    <p:cTn id="34" fill="hold">
                      <p:stCondLst>
                        <p:cond delay="0"/>
                      </p:stCondLst>
                      <p:childTnLst>
                        <p:par>
                          <p:cTn id="35" fill="hold">
                            <p:stCondLst>
                              <p:cond delay="0"/>
                            </p:stCondLst>
                            <p:childTnLst>
                              <p:par>
                                <p:cTn id="36" presetID="3" presetClass="emph" presetSubtype="2" fill="hold" grpId="1" nodeType="withEffect">
                                  <p:stCondLst>
                                    <p:cond delay="0"/>
                                  </p:stCondLst>
                                  <p:childTnLst>
                                    <p:animClr clrSpc="rgb" dir="cw">
                                      <p:cBhvr override="childStyle">
                                        <p:cTn id="37" dur="500" fill="hold"/>
                                        <p:tgtEl>
                                          <p:spTgt spid="12">
                                            <p:txEl>
                                              <p:pRg st="0" end="0"/>
                                            </p:txEl>
                                          </p:spTgt>
                                        </p:tgtEl>
                                        <p:attrNameLst>
                                          <p:attrName>style.color</p:attrName>
                                        </p:attrNameLst>
                                      </p:cBhvr>
                                      <p:to>
                                        <a:srgbClr val="74C274"/>
                                      </p:to>
                                    </p:animClr>
                                  </p:childTnLst>
                                </p:cTn>
                              </p:par>
                              <p:par>
                                <p:cTn id="38" presetID="1"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childTnLst>
        </p:cTn>
      </p:par>
    </p:tnLst>
    <p:bldLst>
      <p:bldP spid="12" grpId="0" build="p"/>
      <p:bldP spid="12" grpId="1" build="allAtOnce"/>
      <p:bldP spid="13" grpId="0" build="p"/>
      <p:bldP spid="15"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0188F5-B12F-41EA-A2B0-21AAA665B9B8}"/>
              </a:ext>
            </a:extLst>
          </p:cNvPr>
          <p:cNvSpPr>
            <a:spLocks noGrp="1"/>
          </p:cNvSpPr>
          <p:nvPr>
            <p:ph sz="quarter" idx="10"/>
          </p:nvPr>
        </p:nvSpPr>
        <p:spPr>
          <a:xfrm>
            <a:off x="0" y="758844"/>
            <a:ext cx="12192000" cy="640080"/>
          </a:xfrm>
        </p:spPr>
        <p:txBody>
          <a:bodyPr/>
          <a:lstStyle/>
          <a:p>
            <a:r>
              <a:rPr lang="ar-LB" dirty="0"/>
              <a:t>أَقْرَأُ بِاسْتِقْلالِيَّةٍ</a:t>
            </a:r>
            <a:endParaRPr lang="fr-FR" dirty="0"/>
          </a:p>
        </p:txBody>
      </p:sp>
      <p:sp>
        <p:nvSpPr>
          <p:cNvPr id="7" name="Rectangle 6">
            <a:extLst>
              <a:ext uri="{FF2B5EF4-FFF2-40B4-BE49-F238E27FC236}">
                <a16:creationId xmlns:a16="http://schemas.microsoft.com/office/drawing/2014/main" id="{1F4A258D-CDAA-4617-8772-95FEB6719BFD}"/>
              </a:ext>
            </a:extLst>
          </p:cNvPr>
          <p:cNvSpPr/>
          <p:nvPr/>
        </p:nvSpPr>
        <p:spPr>
          <a:xfrm>
            <a:off x="0" y="115339"/>
            <a:ext cx="3316942" cy="399529"/>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37C17E8-7081-4129-BF05-F454189FC362}"/>
              </a:ext>
            </a:extLst>
          </p:cNvPr>
          <p:cNvSpPr txBox="1"/>
          <p:nvPr/>
        </p:nvSpPr>
        <p:spPr>
          <a:xfrm>
            <a:off x="0" y="147739"/>
            <a:ext cx="3316942" cy="348557"/>
          </a:xfrm>
          <a:prstGeom prst="rect">
            <a:avLst/>
          </a:prstGeom>
          <a:noFill/>
          <a:ln w="19050">
            <a:noFill/>
          </a:ln>
        </p:spPr>
        <p:txBody>
          <a:bodyPr wrap="square" rtlCol="0">
            <a:spAutoFit/>
          </a:bodyPr>
          <a:lstStyle/>
          <a:p>
            <a:pPr algn="ctr">
              <a:lnSpc>
                <a:spcPct val="90000"/>
              </a:lnSpc>
              <a:spcBef>
                <a:spcPts val="1000"/>
              </a:spcBef>
            </a:pPr>
            <a:r>
              <a:rPr lang="ar-LB" cap="all" spc="100" dirty="0">
                <a:solidFill>
                  <a:schemeClr val="accent5">
                    <a:lumMod val="50000"/>
                  </a:schemeClr>
                </a:solidFill>
                <a:ea typeface="+mj-ea"/>
                <a:cs typeface="+mj-cs"/>
              </a:rPr>
              <a:t>(التَّدَرُّبُ عَلى مَهاراتِ الْقِراءَةِ الْأَدائِيَّةِ) </a:t>
            </a:r>
          </a:p>
        </p:txBody>
      </p:sp>
      <p:pic>
        <p:nvPicPr>
          <p:cNvPr id="10" name="Picture 9" descr="A picture containing toy, vector graphics, doll&#10;&#10;Description automatically generated">
            <a:extLst>
              <a:ext uri="{FF2B5EF4-FFF2-40B4-BE49-F238E27FC236}">
                <a16:creationId xmlns:a16="http://schemas.microsoft.com/office/drawing/2014/main" id="{29536196-5536-4AEF-8604-D29A5C8E72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0028" y="915627"/>
            <a:ext cx="6251944" cy="5937381"/>
          </a:xfrm>
          <a:prstGeom prst="rect">
            <a:avLst/>
          </a:prstGeom>
        </p:spPr>
      </p:pic>
      <p:pic>
        <p:nvPicPr>
          <p:cNvPr id="6" name="Picture 5">
            <a:extLst>
              <a:ext uri="{FF2B5EF4-FFF2-40B4-BE49-F238E27FC236}">
                <a16:creationId xmlns:a16="http://schemas.microsoft.com/office/drawing/2014/main" id="{E5DD1892-5B27-4525-B11F-F41FD935F7FC}"/>
              </a:ext>
            </a:extLst>
          </p:cNvPr>
          <p:cNvPicPr>
            <a:picLocks noChangeAspect="1"/>
          </p:cNvPicPr>
          <p:nvPr/>
        </p:nvPicPr>
        <p:blipFill rotWithShape="1">
          <a:blip r:embed="rId5"/>
          <a:srcRect l="4440" t="17546" r="7475" b="6911"/>
          <a:stretch/>
        </p:blipFill>
        <p:spPr>
          <a:xfrm>
            <a:off x="366170" y="3780263"/>
            <a:ext cx="4056730" cy="2186296"/>
          </a:xfrm>
          <a:prstGeom prst="rect">
            <a:avLst/>
          </a:prstGeom>
          <a:ln>
            <a:noFill/>
          </a:ln>
        </p:spPr>
      </p:pic>
      <p:sp>
        <p:nvSpPr>
          <p:cNvPr id="8" name="Rectangle 7">
            <a:extLst>
              <a:ext uri="{FF2B5EF4-FFF2-40B4-BE49-F238E27FC236}">
                <a16:creationId xmlns:a16="http://schemas.microsoft.com/office/drawing/2014/main" id="{D4F783B0-92F4-4992-9DF2-0D27ECC8A3DB}"/>
              </a:ext>
            </a:extLst>
          </p:cNvPr>
          <p:cNvSpPr/>
          <p:nvPr/>
        </p:nvSpPr>
        <p:spPr>
          <a:xfrm>
            <a:off x="669982" y="2029216"/>
            <a:ext cx="2888166" cy="5798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8016" lvl="1" indent="0" algn="ctr" rtl="1">
              <a:lnSpc>
                <a:spcPct val="150000"/>
              </a:lnSpc>
              <a:buNone/>
            </a:pPr>
            <a:r>
              <a:rPr lang="ar-LB" sz="4000" b="1" dirty="0">
                <a:solidFill>
                  <a:schemeClr val="tx1">
                    <a:lumMod val="65000"/>
                    <a:lumOff val="35000"/>
                  </a:schemeClr>
                </a:solidFill>
              </a:rPr>
              <a:t>ظِلّي وَصاحِبي</a:t>
            </a:r>
            <a:endParaRPr lang="en-US" sz="4000" b="1" dirty="0">
              <a:solidFill>
                <a:schemeClr val="tx1">
                  <a:lumMod val="65000"/>
                  <a:lumOff val="35000"/>
                </a:schemeClr>
              </a:solidFill>
            </a:endParaRPr>
          </a:p>
        </p:txBody>
      </p:sp>
    </p:spTree>
    <p:custDataLst>
      <p:tags r:id="rId1"/>
    </p:custDataLst>
    <p:extLst>
      <p:ext uri="{BB962C8B-B14F-4D97-AF65-F5344CB8AC3E}">
        <p14:creationId xmlns:p14="http://schemas.microsoft.com/office/powerpoint/2010/main" val="36174667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8" name="Straight Connector 7"/>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t="22549"/>
          <a:stretch/>
        </p:blipFill>
        <p:spPr>
          <a:xfrm>
            <a:off x="5414" y="1546412"/>
            <a:ext cx="12181172" cy="5311588"/>
          </a:xfrm>
          <a:prstGeom prst="rect">
            <a:avLst/>
          </a:prstGeom>
        </p:spPr>
      </p:pic>
      <p:pic>
        <p:nvPicPr>
          <p:cNvPr id="5" name="Picture 4">
            <a:extLst>
              <a:ext uri="{FF2B5EF4-FFF2-40B4-BE49-F238E27FC236}">
                <a16:creationId xmlns:a16="http://schemas.microsoft.com/office/drawing/2014/main" id="{08665F19-3DAB-4C86-9216-D64ACB1D91FE}"/>
              </a:ext>
            </a:extLst>
          </p:cNvPr>
          <p:cNvPicPr>
            <a:picLocks noChangeAspect="1"/>
          </p:cNvPicPr>
          <p:nvPr/>
        </p:nvPicPr>
        <p:blipFill>
          <a:blip r:embed="rId6">
            <a:extLst>
              <a:ext uri="{28A0092B-C50C-407E-A947-70E740481C1C}">
                <a14:useLocalDpi xmlns:a14="http://schemas.microsoft.com/office/drawing/2010/main" val="0"/>
              </a:ext>
            </a:extLst>
          </a:blip>
          <a:srcRect l="13" r="13"/>
          <a:stretch/>
        </p:blipFill>
        <p:spPr>
          <a:xfrm>
            <a:off x="10828" y="1546412"/>
            <a:ext cx="12181172" cy="5311588"/>
          </a:xfrm>
          <a:prstGeom prst="rect">
            <a:avLst/>
          </a:prstGeom>
        </p:spPr>
      </p:pic>
    </p:spTree>
    <p:custDataLst>
      <p:tags r:id="rId1"/>
    </p:custDataLst>
    <p:extLst>
      <p:ext uri="{BB962C8B-B14F-4D97-AF65-F5344CB8AC3E}">
        <p14:creationId xmlns:p14="http://schemas.microsoft.com/office/powerpoint/2010/main" val="1008293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A469D1B-BEF6-4E82-80D7-1CCD5ADD7252}"/>
              </a:ext>
            </a:extLst>
          </p:cNvPr>
          <p:cNvSpPr>
            <a:spLocks noGrp="1"/>
          </p:cNvSpPr>
          <p:nvPr>
            <p:ph sz="quarter" idx="10"/>
          </p:nvPr>
        </p:nvSpPr>
        <p:spPr>
          <a:xfrm>
            <a:off x="0" y="738246"/>
            <a:ext cx="12192000" cy="640080"/>
          </a:xfrm>
        </p:spPr>
        <p:txBody>
          <a:bodyPr/>
          <a:lstStyle/>
          <a:p>
            <a:r>
              <a:rPr lang="ar-LB" dirty="0"/>
              <a:t>تَحْديدُ ما قَدْ يُشَتِّتُ انْتِباهَنا في الصَّفِّ:</a:t>
            </a:r>
          </a:p>
        </p:txBody>
      </p:sp>
      <p:pic>
        <p:nvPicPr>
          <p:cNvPr id="9" name="Picture 8" descr="Graphical user interface, diagram&#10;&#10;Description automatically generated">
            <a:extLst>
              <a:ext uri="{FF2B5EF4-FFF2-40B4-BE49-F238E27FC236}">
                <a16:creationId xmlns:a16="http://schemas.microsoft.com/office/drawing/2014/main" id="{4D969876-B2BD-4419-A390-B0D7CC393E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0094" y="2418267"/>
            <a:ext cx="3380434" cy="3180583"/>
          </a:xfrm>
          <a:prstGeom prst="rect">
            <a:avLst/>
          </a:prstGeom>
        </p:spPr>
      </p:pic>
      <p:pic>
        <p:nvPicPr>
          <p:cNvPr id="11" name="Picture 10" descr="Graphical user interface, diagram, application&#10;&#10;Description automatically generated">
            <a:extLst>
              <a:ext uri="{FF2B5EF4-FFF2-40B4-BE49-F238E27FC236}">
                <a16:creationId xmlns:a16="http://schemas.microsoft.com/office/drawing/2014/main" id="{4E1C2C1F-1AD5-486E-AD82-A7D0537E1BA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51793" y="2414558"/>
            <a:ext cx="3405642" cy="3204301"/>
          </a:xfrm>
          <a:prstGeom prst="rect">
            <a:avLst/>
          </a:prstGeom>
        </p:spPr>
      </p:pic>
      <p:pic>
        <p:nvPicPr>
          <p:cNvPr id="7" name="Picture 6" descr="Graphical user interface, diagram&#10;&#10;Description automatically generated">
            <a:extLst>
              <a:ext uri="{FF2B5EF4-FFF2-40B4-BE49-F238E27FC236}">
                <a16:creationId xmlns:a16="http://schemas.microsoft.com/office/drawing/2014/main" id="{718B7B4B-4269-4C13-86E7-A360C101BE2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7683" y="2413749"/>
            <a:ext cx="3411146" cy="3209478"/>
          </a:xfrm>
          <a:prstGeom prst="rect">
            <a:avLst/>
          </a:prstGeom>
        </p:spPr>
      </p:pic>
    </p:spTree>
    <p:custDataLst>
      <p:tags r:id="rId1"/>
    </p:custDataLst>
    <p:extLst>
      <p:ext uri="{BB962C8B-B14F-4D97-AF65-F5344CB8AC3E}">
        <p14:creationId xmlns:p14="http://schemas.microsoft.com/office/powerpoint/2010/main" val="166128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50"/>
                                        <p:tgtEl>
                                          <p:spTgt spid="9"/>
                                        </p:tgtEl>
                                      </p:cBhvr>
                                    </p:animEffect>
                                    <p:set>
                                      <p:cBhvr>
                                        <p:cTn id="12" dur="1" fill="hold">
                                          <p:stCondLst>
                                            <p:cond delay="249"/>
                                          </p:stCondLst>
                                        </p:cTn>
                                        <p:tgtEl>
                                          <p:spTgt spid="9"/>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11"/>
                                        </p:tgtEl>
                                      </p:cBhvr>
                                    </p:animEffect>
                                    <p:set>
                                      <p:cBhvr>
                                        <p:cTn id="20" dur="1" fill="hold">
                                          <p:stCondLst>
                                            <p:cond delay="499"/>
                                          </p:stCondLst>
                                        </p:cTn>
                                        <p:tgtEl>
                                          <p:spTgt spid="11"/>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948F4D-B235-4A03-861A-A7AE977E1602}"/>
              </a:ext>
            </a:extLst>
          </p:cNvPr>
          <p:cNvSpPr>
            <a:spLocks noGrp="1"/>
          </p:cNvSpPr>
          <p:nvPr>
            <p:ph sz="quarter" idx="10"/>
          </p:nvPr>
        </p:nvSpPr>
        <p:spPr>
          <a:xfrm>
            <a:off x="0" y="758844"/>
            <a:ext cx="12192000" cy="640080"/>
          </a:xfrm>
        </p:spPr>
        <p:txBody>
          <a:bodyPr/>
          <a:lstStyle/>
          <a:p>
            <a:r>
              <a:rPr lang="ar-LB" dirty="0"/>
              <a:t>تَحْديدُ ما قَدْ يُشَتِّتُ انْتِباهَنا في الصَّفِّ:</a:t>
            </a:r>
          </a:p>
        </p:txBody>
      </p:sp>
      <p:pic>
        <p:nvPicPr>
          <p:cNvPr id="9" name="Picture 8">
            <a:extLst>
              <a:ext uri="{FF2B5EF4-FFF2-40B4-BE49-F238E27FC236}">
                <a16:creationId xmlns:a16="http://schemas.microsoft.com/office/drawing/2014/main" id="{05F92B89-F1BB-4FAE-BC44-622894962B1C}"/>
              </a:ext>
            </a:extLst>
          </p:cNvPr>
          <p:cNvPicPr>
            <a:picLocks noChangeAspect="1"/>
          </p:cNvPicPr>
          <p:nvPr/>
        </p:nvPicPr>
        <p:blipFill rotWithShape="1">
          <a:blip r:embed="rId4">
            <a:extLst>
              <a:ext uri="{28A0092B-C50C-407E-A947-70E740481C1C}">
                <a14:useLocalDpi xmlns:a14="http://schemas.microsoft.com/office/drawing/2010/main" val="0"/>
              </a:ext>
            </a:extLst>
          </a:blip>
          <a:srcRect l="1997" r="1997"/>
          <a:stretch/>
        </p:blipFill>
        <p:spPr>
          <a:xfrm>
            <a:off x="858913" y="1658048"/>
            <a:ext cx="10474173" cy="4625941"/>
          </a:xfrm>
          <a:prstGeom prst="rect">
            <a:avLst/>
          </a:prstGeom>
        </p:spPr>
      </p:pic>
    </p:spTree>
    <p:custDataLst>
      <p:tags r:id="rId1"/>
    </p:custDataLst>
    <p:extLst>
      <p:ext uri="{BB962C8B-B14F-4D97-AF65-F5344CB8AC3E}">
        <p14:creationId xmlns:p14="http://schemas.microsoft.com/office/powerpoint/2010/main" val="4289781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F25C08-0E4C-4EFD-800C-3DC87AA15A42}"/>
              </a:ext>
            </a:extLst>
          </p:cNvPr>
          <p:cNvSpPr>
            <a:spLocks noGrp="1"/>
          </p:cNvSpPr>
          <p:nvPr>
            <p:ph sz="quarter" idx="10"/>
          </p:nvPr>
        </p:nvSpPr>
        <p:spPr>
          <a:xfrm>
            <a:off x="0" y="758844"/>
            <a:ext cx="12192000" cy="640080"/>
          </a:xfrm>
        </p:spPr>
        <p:txBody>
          <a:bodyPr/>
          <a:lstStyle/>
          <a:p>
            <a:r>
              <a:rPr lang="ar-LB" dirty="0"/>
              <a:t>الْقِراءَةُ الْجَهْرِيَّةُ</a:t>
            </a:r>
            <a:endParaRPr lang="en-US" dirty="0"/>
          </a:p>
        </p:txBody>
      </p:sp>
      <p:pic>
        <p:nvPicPr>
          <p:cNvPr id="5" name="Picture 2">
            <a:extLst>
              <a:ext uri="{FF2B5EF4-FFF2-40B4-BE49-F238E27FC236}">
                <a16:creationId xmlns:a16="http://schemas.microsoft.com/office/drawing/2014/main" id="{5411BDC3-43A3-424E-910A-62FD80CA4F9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74834" y="2016337"/>
            <a:ext cx="7105018" cy="403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525838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B1DDC06-2F9D-4F8D-84D8-D332411C7F4A}"/>
              </a:ext>
            </a:extLst>
          </p:cNvPr>
          <p:cNvSpPr txBox="1"/>
          <p:nvPr/>
        </p:nvSpPr>
        <p:spPr>
          <a:xfrm>
            <a:off x="0" y="1386620"/>
            <a:ext cx="12192000" cy="640080"/>
          </a:xfrm>
          <a:prstGeom prst="rect">
            <a:avLst/>
          </a:prstGeom>
          <a:solidFill>
            <a:srgbClr val="658DCD">
              <a:alpha val="50196"/>
            </a:srgbClr>
          </a:solidFill>
          <a:ln w="19050">
            <a:noFill/>
          </a:ln>
        </p:spPr>
        <p:txBody>
          <a:bodyPr wrap="square">
            <a:spAutoFit/>
          </a:bodyPr>
          <a:lstStyle/>
          <a:p>
            <a:pPr marL="457200" algn="r" rtl="1">
              <a:buClr>
                <a:schemeClr val="accent5">
                  <a:lumMod val="75000"/>
                </a:schemeClr>
              </a:buClr>
              <a:buSzPct val="90000"/>
            </a:pPr>
            <a:r>
              <a:rPr lang="ar-LB" sz="3600" cap="all" spc="100" dirty="0">
                <a:solidFill>
                  <a:schemeClr val="tx1">
                    <a:lumMod val="65000"/>
                    <a:lumOff val="35000"/>
                  </a:schemeClr>
                </a:solidFill>
                <a:latin typeface="+mj-lt"/>
                <a:ea typeface="+mj-ea"/>
                <a:cs typeface="+mj-cs"/>
              </a:rPr>
              <a:t>أَقْرَأُ النَّصَّ وَأُجيبُ عَنِ الْأَسْئِلَةِ:</a:t>
            </a:r>
            <a:endParaRPr lang="ar-LB" sz="3600" dirty="0">
              <a:solidFill>
                <a:schemeClr val="tx1">
                  <a:lumMod val="65000"/>
                  <a:lumOff val="35000"/>
                </a:schemeClr>
              </a:solidFill>
            </a:endParaRPr>
          </a:p>
        </p:txBody>
      </p:sp>
      <p:sp>
        <p:nvSpPr>
          <p:cNvPr id="2" name="Content Placeholder 1">
            <a:extLst>
              <a:ext uri="{FF2B5EF4-FFF2-40B4-BE49-F238E27FC236}">
                <a16:creationId xmlns:a16="http://schemas.microsoft.com/office/drawing/2014/main" id="{60A9C3B0-D8AC-4D5B-9D99-5AFD4E25A39C}"/>
              </a:ext>
            </a:extLst>
          </p:cNvPr>
          <p:cNvSpPr>
            <a:spLocks noGrp="1"/>
          </p:cNvSpPr>
          <p:nvPr>
            <p:ph sz="quarter" idx="10"/>
          </p:nvPr>
        </p:nvSpPr>
        <p:spPr>
          <a:xfrm>
            <a:off x="0" y="758844"/>
            <a:ext cx="12192000" cy="640080"/>
          </a:xfrm>
        </p:spPr>
        <p:txBody>
          <a:bodyPr/>
          <a:lstStyle/>
          <a:p>
            <a:r>
              <a:rPr lang="ar-LB" dirty="0"/>
              <a:t>	أَهْدافُ الدَّرْسِ</a:t>
            </a:r>
          </a:p>
        </p:txBody>
      </p:sp>
      <p:pic>
        <p:nvPicPr>
          <p:cNvPr id="10" name="Picture 9">
            <a:extLst>
              <a:ext uri="{FF2B5EF4-FFF2-40B4-BE49-F238E27FC236}">
                <a16:creationId xmlns:a16="http://schemas.microsoft.com/office/drawing/2014/main" id="{44FDD6A8-94B1-4993-BF3C-FEE612D760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9581" y="1862855"/>
            <a:ext cx="4852838" cy="4602879"/>
          </a:xfrm>
          <a:prstGeom prst="rect">
            <a:avLst/>
          </a:prstGeom>
        </p:spPr>
      </p:pic>
      <p:sp>
        <p:nvSpPr>
          <p:cNvPr id="7" name="Rectangle 6">
            <a:extLst>
              <a:ext uri="{FF2B5EF4-FFF2-40B4-BE49-F238E27FC236}">
                <a16:creationId xmlns:a16="http://schemas.microsoft.com/office/drawing/2014/main" id="{FB08A3F0-E6AE-44FC-BEBC-AE6BFDF44ECB}"/>
              </a:ext>
            </a:extLst>
          </p:cNvPr>
          <p:cNvSpPr/>
          <p:nvPr/>
        </p:nvSpPr>
        <p:spPr>
          <a:xfrm>
            <a:off x="0" y="128920"/>
            <a:ext cx="2976880" cy="385948"/>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F0E12534-11EE-45CD-AB1B-667369A6946C}"/>
              </a:ext>
            </a:extLst>
          </p:cNvPr>
          <p:cNvSpPr txBox="1"/>
          <p:nvPr/>
        </p:nvSpPr>
        <p:spPr>
          <a:xfrm>
            <a:off x="533553" y="126717"/>
            <a:ext cx="1263163" cy="348557"/>
          </a:xfrm>
          <a:prstGeom prst="rect">
            <a:avLst/>
          </a:prstGeom>
          <a:noFill/>
          <a:ln w="19050">
            <a:noFill/>
          </a:ln>
        </p:spPr>
        <p:txBody>
          <a:bodyPr wrap="square" rtlCol="0">
            <a:spAutoFit/>
          </a:bodyPr>
          <a:lstStyle/>
          <a:p>
            <a:pPr>
              <a:lnSpc>
                <a:spcPct val="90000"/>
              </a:lnSpc>
              <a:spcBef>
                <a:spcPts val="1000"/>
              </a:spcBef>
            </a:pPr>
            <a:r>
              <a:rPr lang="ar-LB" cap="all" spc="100" dirty="0">
                <a:solidFill>
                  <a:schemeClr val="accent5">
                    <a:lumMod val="50000"/>
                  </a:schemeClr>
                </a:solidFill>
                <a:ea typeface="+mj-ea"/>
                <a:cs typeface="+mj-cs"/>
              </a:rPr>
              <a:t>الْفَهْمُ الْقِرائِيُّ</a:t>
            </a:r>
          </a:p>
        </p:txBody>
      </p:sp>
    </p:spTree>
    <p:custDataLst>
      <p:tags r:id="rId1"/>
    </p:custDataLst>
    <p:extLst>
      <p:ext uri="{BB962C8B-B14F-4D97-AF65-F5344CB8AC3E}">
        <p14:creationId xmlns:p14="http://schemas.microsoft.com/office/powerpoint/2010/main" val="1456462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4"/>
          <a:srcRect l="4440" t="17546" r="7475" b="6911"/>
          <a:stretch/>
        </p:blipFill>
        <p:spPr>
          <a:xfrm>
            <a:off x="366169" y="2532058"/>
            <a:ext cx="6372807" cy="3434501"/>
          </a:xfrm>
          <a:prstGeom prst="rect">
            <a:avLst/>
          </a:prstGeom>
          <a:ln>
            <a:noFill/>
          </a:ln>
        </p:spPr>
      </p:pic>
      <p:sp>
        <p:nvSpPr>
          <p:cNvPr id="7" name="TextBox 6">
            <a:extLst>
              <a:ext uri="{FF2B5EF4-FFF2-40B4-BE49-F238E27FC236}">
                <a16:creationId xmlns:a16="http://schemas.microsoft.com/office/drawing/2014/main" id="{F2C9E1A1-D90B-4FBC-B129-B011BB4EAA6A}"/>
              </a:ext>
            </a:extLst>
          </p:cNvPr>
          <p:cNvSpPr txBox="1"/>
          <p:nvPr/>
        </p:nvSpPr>
        <p:spPr>
          <a:xfrm>
            <a:off x="7017272" y="1885727"/>
            <a:ext cx="4565838" cy="646331"/>
          </a:xfrm>
          <a:prstGeom prst="rect">
            <a:avLst/>
          </a:prstGeom>
          <a:noFill/>
          <a:ln w="19050">
            <a:solidFill>
              <a:schemeClr val="bg1"/>
            </a:solidFill>
          </a:ln>
        </p:spPr>
        <p:txBody>
          <a:bodyPr wrap="square">
            <a:spAutoFit/>
          </a:bodyPr>
          <a:lstStyle/>
          <a:p>
            <a:pPr algn="r" rtl="1">
              <a:buClr>
                <a:schemeClr val="accent5">
                  <a:lumMod val="75000"/>
                </a:schemeClr>
              </a:buClr>
              <a:buSzPct val="90000"/>
            </a:pPr>
            <a:r>
              <a:rPr lang="ar-LB" sz="3600" dirty="0">
                <a:solidFill>
                  <a:schemeClr val="tx1">
                    <a:lumMod val="65000"/>
                    <a:lumOff val="35000"/>
                  </a:schemeClr>
                </a:solidFill>
              </a:rPr>
              <a:t>ماذا أَتَوَقَّعُ مِنَ الْعُنْوانِ وَالصُّورَةِ؟</a:t>
            </a:r>
            <a:endParaRPr lang="en-US" sz="3600" dirty="0">
              <a:solidFill>
                <a:schemeClr val="tx1">
                  <a:lumMod val="65000"/>
                  <a:lumOff val="35000"/>
                </a:schemeClr>
              </a:solidFill>
            </a:endParaRPr>
          </a:p>
        </p:txBody>
      </p:sp>
      <p:sp>
        <p:nvSpPr>
          <p:cNvPr id="6" name="Rectangle 5">
            <a:extLst>
              <a:ext uri="{FF2B5EF4-FFF2-40B4-BE49-F238E27FC236}">
                <a16:creationId xmlns:a16="http://schemas.microsoft.com/office/drawing/2014/main" id="{7A8381E6-EEB0-4EB1-BEA3-C271F1B167DE}"/>
              </a:ext>
            </a:extLst>
          </p:cNvPr>
          <p:cNvSpPr/>
          <p:nvPr/>
        </p:nvSpPr>
        <p:spPr>
          <a:xfrm>
            <a:off x="2108489" y="1716982"/>
            <a:ext cx="2888166" cy="5798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8016" lvl="1" indent="0" algn="ctr" rtl="1">
              <a:lnSpc>
                <a:spcPct val="150000"/>
              </a:lnSpc>
              <a:buNone/>
            </a:pPr>
            <a:r>
              <a:rPr lang="ar-LB" sz="4000" b="1" dirty="0">
                <a:solidFill>
                  <a:schemeClr val="tx1">
                    <a:lumMod val="65000"/>
                    <a:lumOff val="35000"/>
                  </a:schemeClr>
                </a:solidFill>
              </a:rPr>
              <a:t>ظِلّي وَصاحِبي</a:t>
            </a:r>
            <a:endParaRPr lang="en-US" sz="4000" b="1" dirty="0">
              <a:solidFill>
                <a:schemeClr val="tx1">
                  <a:lumMod val="65000"/>
                  <a:lumOff val="35000"/>
                </a:schemeClr>
              </a:solidFill>
            </a:endParaRPr>
          </a:p>
        </p:txBody>
      </p:sp>
      <p:sp>
        <p:nvSpPr>
          <p:cNvPr id="3" name="Content Placeholder 2">
            <a:extLst>
              <a:ext uri="{FF2B5EF4-FFF2-40B4-BE49-F238E27FC236}">
                <a16:creationId xmlns:a16="http://schemas.microsoft.com/office/drawing/2014/main" id="{384068EC-B1EC-4A52-9939-32F07977F5C2}"/>
              </a:ext>
            </a:extLst>
          </p:cNvPr>
          <p:cNvSpPr>
            <a:spLocks noGrp="1"/>
          </p:cNvSpPr>
          <p:nvPr>
            <p:ph sz="quarter" idx="10"/>
          </p:nvPr>
        </p:nvSpPr>
        <p:spPr>
          <a:xfrm>
            <a:off x="0" y="758844"/>
            <a:ext cx="12192000" cy="640080"/>
          </a:xfrm>
        </p:spPr>
        <p:txBody>
          <a:bodyPr/>
          <a:lstStyle/>
          <a:p>
            <a:r>
              <a:rPr lang="ar-LB" dirty="0"/>
              <a:t>لِنُفَكِّرْ مَعًا</a:t>
            </a:r>
          </a:p>
        </p:txBody>
      </p:sp>
    </p:spTree>
    <p:custDataLst>
      <p:tags r:id="rId1"/>
    </p:custDataLst>
    <p:extLst>
      <p:ext uri="{BB962C8B-B14F-4D97-AF65-F5344CB8AC3E}">
        <p14:creationId xmlns:p14="http://schemas.microsoft.com/office/powerpoint/2010/main" val="3394841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9600" y="739205"/>
            <a:ext cx="11582400" cy="5777156"/>
          </a:xfrm>
        </p:spPr>
        <p:txBody>
          <a:bodyPr>
            <a:noAutofit/>
          </a:bodyPr>
          <a:lstStyle/>
          <a:p>
            <a:pPr marL="128016" lvl="1" indent="0" algn="ctr" rtl="1">
              <a:lnSpc>
                <a:spcPct val="150000"/>
              </a:lnSpc>
              <a:buNone/>
            </a:pPr>
            <a:r>
              <a:rPr lang="ar-LB" sz="4000" dirty="0">
                <a:solidFill>
                  <a:schemeClr val="tx1">
                    <a:lumMod val="65000"/>
                    <a:lumOff val="35000"/>
                  </a:schemeClr>
                </a:solidFill>
              </a:rPr>
              <a:t>	</a:t>
            </a:r>
            <a:r>
              <a:rPr lang="ar-LB" sz="4000" b="1" dirty="0">
                <a:solidFill>
                  <a:schemeClr val="tx1">
                    <a:lumMod val="65000"/>
                    <a:lumOff val="35000"/>
                  </a:schemeClr>
                </a:solidFill>
              </a:rPr>
              <a:t>ظِلّي وَصاحِبي</a:t>
            </a:r>
            <a:endParaRPr lang="en-US" sz="4000" b="1" dirty="0">
              <a:solidFill>
                <a:schemeClr val="tx1">
                  <a:lumMod val="65000"/>
                  <a:lumOff val="35000"/>
                </a:schemeClr>
              </a:solidFill>
            </a:endParaRPr>
          </a:p>
          <a:p>
            <a:pPr marL="457200" lvl="1" indent="0" algn="r" rtl="1">
              <a:lnSpc>
                <a:spcPct val="120000"/>
              </a:lnSpc>
              <a:spcBef>
                <a:spcPts val="600"/>
              </a:spcBef>
              <a:buNone/>
            </a:pPr>
            <a:r>
              <a:rPr lang="ar-LB" sz="3600" dirty="0">
                <a:solidFill>
                  <a:schemeClr val="tx1">
                    <a:lumMod val="65000"/>
                    <a:lumOff val="35000"/>
                  </a:schemeClr>
                </a:solidFill>
              </a:rPr>
              <a:t>حَمَلَتْ لينُ كُرَتَها الْمُلَوَّنَةَ، وَخَرَجَتْ في الصَّباحِ الْباكِرِ نَحْوَ بُسْتانٍ قَريبٍ. في الطَّريقِ، رَمَتْ لينُ الْكُرَةَ أَرْضًا، وَبَدَأَتْ تَدْفَعُها بِقَدَمِها وَتَرْكُضُ خَلْفَها. </a:t>
            </a:r>
          </a:p>
          <a:p>
            <a:pPr marL="457200" lvl="1" indent="0" algn="r" rtl="1">
              <a:lnSpc>
                <a:spcPct val="120000"/>
              </a:lnSpc>
              <a:spcBef>
                <a:spcPts val="600"/>
              </a:spcBef>
              <a:buNone/>
            </a:pPr>
            <a:r>
              <a:rPr lang="ar-LB" sz="3600" dirty="0">
                <a:solidFill>
                  <a:schemeClr val="tx1">
                    <a:lumMod val="65000"/>
                    <a:lumOff val="35000"/>
                  </a:schemeClr>
                </a:solidFill>
              </a:rPr>
              <a:t>فَجْأَةً! تَوَقَّفَتْ وَتَلَفَّتَتْ حَوْلَها؛ لا أَحَدَ في الطَّريقِ!</a:t>
            </a:r>
          </a:p>
          <a:p>
            <a:pPr marL="457200" lvl="1" indent="0" algn="r" rtl="1">
              <a:lnSpc>
                <a:spcPct val="120000"/>
              </a:lnSpc>
              <a:spcBef>
                <a:spcPts val="600"/>
              </a:spcBef>
              <a:spcAft>
                <a:spcPts val="600"/>
              </a:spcAft>
              <a:buNone/>
            </a:pPr>
            <a:r>
              <a:rPr lang="ar-LB" sz="3600" dirty="0">
                <a:solidFill>
                  <a:schemeClr val="tx1">
                    <a:lumMod val="65000"/>
                    <a:lumOff val="35000"/>
                  </a:schemeClr>
                </a:solidFill>
              </a:rPr>
              <a:t>- "كَمِ السّاعَةُ يا تُرَى؟ مَتى يَخْرُجُ أَوْلادُ هذِهِ الْقَرْيَةِ إِلى اللَّعِبِ؟ هَلْ أَعودُ إِلى الْبَيْتِ؟“</a:t>
            </a:r>
            <a:endParaRPr lang="en-US" sz="3600" dirty="0">
              <a:solidFill>
                <a:schemeClr val="tx1">
                  <a:lumMod val="65000"/>
                  <a:lumOff val="35000"/>
                </a:schemeClr>
              </a:solidFill>
            </a:endParaRPr>
          </a:p>
          <a:p>
            <a:pPr marL="457200" lvl="1" indent="0" algn="r" rtl="1">
              <a:lnSpc>
                <a:spcPct val="120000"/>
              </a:lnSpc>
              <a:spcBef>
                <a:spcPts val="600"/>
              </a:spcBef>
              <a:spcAft>
                <a:spcPts val="600"/>
              </a:spcAft>
              <a:buNone/>
            </a:pPr>
            <a:r>
              <a:rPr lang="ar-LB" sz="3600" dirty="0">
                <a:solidFill>
                  <a:schemeClr val="tx1">
                    <a:lumMod val="65000"/>
                    <a:lumOff val="35000"/>
                  </a:schemeClr>
                </a:solidFill>
              </a:rPr>
              <a:t>اِسْتَدارَتْ لينُ بِسُرْعَةٍ لِتَعودَ إِلى الْبَيْتِ، فَلَمَحَتْ ظِلَّها يَمْتَدُّ أَمامَها. ضَحِكَتْ وَقالَتْ لَهُ: "أَيْنَ كُنْتَ م</a:t>
            </a:r>
            <a:r>
              <a:rPr lang="ar-LB" sz="3600" dirty="0">
                <a:solidFill>
                  <a:schemeClr val="tx1">
                    <a:lumMod val="65000"/>
                    <a:lumOff val="35000"/>
                  </a:schemeClr>
                </a:solidFill>
                <a:latin typeface="+mj-lt"/>
              </a:rPr>
              <a:t>ُنْذُ قَليلٍ؟ هَيّا نَلْعَبْ بِالْكُرَةِ مَعًا". </a:t>
            </a:r>
          </a:p>
        </p:txBody>
      </p:sp>
    </p:spTree>
    <p:custDataLst>
      <p:tags r:id="rId1"/>
    </p:custDataLst>
    <p:extLst>
      <p:ext uri="{BB962C8B-B14F-4D97-AF65-F5344CB8AC3E}">
        <p14:creationId xmlns:p14="http://schemas.microsoft.com/office/powerpoint/2010/main" val="3057991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Adobe Arabic"/>
        <a:ea typeface=""/>
        <a:cs typeface="Adobe Arabic"/>
      </a:majorFont>
      <a:minorFont>
        <a:latin typeface="Adobe Arabic"/>
        <a:ea typeface=""/>
        <a:cs typeface="Adobe Arabic"/>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w="19050">
          <a:solidFill>
            <a:schemeClr val="accent5">
              <a:lumMod val="75000"/>
            </a:schemeClr>
          </a:solidFill>
        </a:ln>
      </a:spPr>
      <a:bodyPr vert="horz" lIns="91440" tIns="45720" rIns="91440" bIns="45720" rtlCol="0" anchor="ctr">
        <a:normAutofit fontScale="90000" lnSpcReduction="10000"/>
      </a:bodyPr>
      <a:lstStyle>
        <a:defPPr algn="ctr" rtl="1">
          <a:defRPr sz="3600" b="1" dirty="0" smtClean="0">
            <a:solidFill>
              <a:schemeClr val="accent5">
                <a:lumMod val="75000"/>
              </a:schemeClr>
            </a:solidFill>
            <a:latin typeface="Adobe Arabic" panose="02040503050201090203" pitchFamily="18" charset="-78"/>
            <a:cs typeface="Adobe Arabic" panose="02040503050201090203" pitchFamily="18" charset="-7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2994</Words>
  <Application>Microsoft Office PowerPoint</Application>
  <PresentationFormat>Widescreen</PresentationFormat>
  <Paragraphs>305</Paragraphs>
  <Slides>35</Slides>
  <Notes>35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Adobe Arabic</vt:lpstr>
      <vt:lpstr>Arial</vt:lpstr>
      <vt:lpstr>Arial Narrow</vt:lpstr>
      <vt:lpstr>Calibri</vt:lpstr>
      <vt:lpstr>Courier New</vt:lpstr>
      <vt:lpstr>Times New Roman</vt:lpstr>
      <vt:lpstr>Wingdings</vt:lpstr>
      <vt:lpstr>1_Office Theme</vt:lpstr>
      <vt:lpstr>PowerPoint Presentation</vt:lpstr>
      <vt:lpstr>طابَ يَوْمُكُمْ يا أَعِزّائي!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طابَ يَوْمُكُمْ يا أَعِزّائي!</dc:title>
  <dc:creator>Fatima Kammoun</dc:creator>
  <cp:lastModifiedBy>Samia Ghorayeb</cp:lastModifiedBy>
  <cp:revision>4</cp:revision>
  <dcterms:created xsi:type="dcterms:W3CDTF">2021-10-14T14:39:04Z</dcterms:created>
  <dcterms:modified xsi:type="dcterms:W3CDTF">2022-02-27T11:09:33Z</dcterms:modified>
</cp:coreProperties>
</file>