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1782" r:id="rId2"/>
    <p:sldId id="1783" r:id="rId3"/>
    <p:sldId id="1686" r:id="rId4"/>
    <p:sldId id="1784" r:id="rId5"/>
    <p:sldId id="1785" r:id="rId6"/>
    <p:sldId id="1786" r:id="rId7"/>
    <p:sldId id="1787" r:id="rId8"/>
    <p:sldId id="1788" r:id="rId9"/>
    <p:sldId id="1789" r:id="rId10"/>
    <p:sldId id="1790" r:id="rId11"/>
    <p:sldId id="1791" r:id="rId12"/>
    <p:sldId id="1792" r:id="rId13"/>
    <p:sldId id="1793" r:id="rId14"/>
    <p:sldId id="1794" r:id="rId15"/>
    <p:sldId id="1795" r:id="rId16"/>
    <p:sldId id="1796" r:id="rId17"/>
    <p:sldId id="1797" r:id="rId18"/>
    <p:sldId id="1798" r:id="rId19"/>
    <p:sldId id="1799" r:id="rId20"/>
    <p:sldId id="1800" r:id="rId21"/>
    <p:sldId id="1801" r:id="rId22"/>
    <p:sldId id="1802" r:id="rId23"/>
    <p:sldId id="1803" r:id="rId24"/>
    <p:sldId id="1804" r:id="rId25"/>
    <p:sldId id="1805" r:id="rId26"/>
    <p:sldId id="1806" r:id="rId27"/>
    <p:sldId id="167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biha Kaiss" initials="NK" lastIdx="32" clrIdx="0">
    <p:extLst>
      <p:ext uri="{19B8F6BF-5375-455C-9EA6-DF929625EA0E}">
        <p15:presenceInfo xmlns:p15="http://schemas.microsoft.com/office/powerpoint/2012/main" userId="S-1-5-21-748366731-1357122860-3844146377-12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246" autoAdjust="0"/>
  </p:normalViewPr>
  <p:slideViewPr>
    <p:cSldViewPr snapToGrid="0">
      <p:cViewPr varScale="1">
        <p:scale>
          <a:sx n="60" d="100"/>
          <a:sy n="60" d="100"/>
        </p:scale>
        <p:origin x="155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4FEEE-AA22-47A2-B7DD-DFE46E30F736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83C6F-89DD-493C-B7B9-08A88B62D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74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dirty="0"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336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ارسموا دائرة حول حرف  دال د في آخر الكلمة.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ولد   انتظار.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يد  انتظار.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ورد  –انتظار.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دار انتظار.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595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ارسموا دائرة حول حرف  دال د في وسط الكلمة.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ضفدع    انتظار.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مدرسة   انتظار.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ديك  –انتظار.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حديقة انتظار.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5950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اربطوا الكلمة بصوت الحرف المناسب ( دَ دُ دِ)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دُبٌّ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دَرَجٌ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دِرْبَكَةٌ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يُفَضَّلُ أَنْ يَعْرِضَ الْمُعَلِّمُ الْإجابَةَ الصَّحيحَةَ وَيُزَوِّدَ الْمُتَعَلِّمَ بِالتَّغْذِيَةِ الرّاجِعَةِ الْمُفيدَةِ.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59786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ارسموا دائرة حول حرف د في أول الكلمة، وسطها وآخرها.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مدرسة درّاق  اسد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دجاج ورد بدر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038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:سنستمع إلى اسم الصور، ثم عليكم أن تكتبوا الحرف النّاقص لتكملوا الكلمة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---راجة( انتظار)  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ت ص 2 : درّاجة . </a:t>
            </a: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116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 ولـ---( انتظار)  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ت ص 2 : ولدٌ </a:t>
            </a: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1169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 :  ضفـ--- عٌ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ضفدعٌ. </a:t>
            </a: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1169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 ور----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(انتظار)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وردٌ.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116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 :  والآن هيّا نتذكّر ما تعلّمناه سابقًا 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noProof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اِ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سْمَعوا الْكَلِمَةَ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وَمَيِّزوا المقاطِعَ الصَّوْتِيَّةَ فيها</a:t>
            </a:r>
            <a:r>
              <a:rPr lang="ar-LB" sz="1200" kern="1200" noProof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: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درج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رَ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جٌ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2434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أسد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أَ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سَـ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ـدٌ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11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V.O.</a:t>
            </a:r>
          </a:p>
          <a:p>
            <a:pPr marL="0" algn="r" defTabSz="914400" rtl="1" eaLnBrk="1" latinLnBrk="0" hangingPunct="1"/>
            <a:r>
              <a:rPr lang="en-US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سَنَتَعَرَّفُ الْآنَ إِلى شَكْلِ الحَرْفِ دال وَنَكْتُبُهُ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وسنتعرّف إِلى شَكْلِ  أصوات الحرف دال مع الحركات ومع أحرف المدّ.</a:t>
            </a: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116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 ولد  . وَ  لَـ  ـدٌ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عدس   عَـ   ـدَ سٌ,</a:t>
            </a: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9428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دمية : دُمْـ /ـيَـ/ ـةٌ.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دَجاجٌ : دَ/ جا/ جٌ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3: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دِرْعٌ:  دِرْ/عٌ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الخانات الموجودة تحت كل صورة تمثّل عدد المقاطع الصّوتية للكلمة.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69857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1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وداد: و/دا/د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دولاب: دو/لا/بٌ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3: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ديك: دي / كٌ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5297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الآن سنقرأ كلمات نسمع في لفظها الحرف دال د.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دُبٌّ - دُمْيَة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دَفّ – دجاج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دِرْعٌ  _ دِربكة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الآن حاولوا أن تقرأوها لوحدكم.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74117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وَداد -  دار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دولاب -  صندوق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حديقة  - ديك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2 : الآن حاولوا أن تقرأوها لوحدكم.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D8BBE-30F2-43A2-B8D2-21B24AC86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7411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 : اكتبوا على ورقة ثلاثة أسماء من أسماء رفاقكم أو من أسماء أفراد عائلتكم تحوي الحرف دال.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مثال دانا – فادي.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82158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ت ص : حَضِّروا بِطاقَةَ حَرْفِ دْ: </a:t>
            </a:r>
          </a:p>
          <a:p>
            <a:pPr marL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اُرْسُموا عَلى وَرَقَةٍ قِردًا أَوْ ديكًا، وَاكْتُبوا حَرْفَ د:</a:t>
            </a:r>
            <a:endParaRPr lang="en-US" sz="1200" kern="1200" dirty="0"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4A66AC"/>
              </a:buClr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اِحْتَفِظوا بِالْبِطاقَةِ في عُلْبَةٍ أَوْ كيسٍ</a:t>
            </a:r>
          </a:p>
          <a:p>
            <a:pPr marL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4A66AC"/>
              </a:buClr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 لِأَنَّنا سنكتب ونرسم  في كُلِّ مَرَّةٍ </a:t>
            </a:r>
          </a:p>
          <a:p>
            <a:pPr marL="0" algn="r" defTabSz="914400" rtl="1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4A66AC"/>
              </a:buClr>
            </a:pPr>
            <a:r>
              <a:rPr lang="ar-LB" sz="1200" kern="1200" dirty="0">
                <a:latin typeface="+mj-lt"/>
                <a:ea typeface="+mn-ea"/>
                <a:cs typeface="Adobe Arabic" panose="02040503050201020203" pitchFamily="18" charset="-78"/>
              </a:rPr>
              <a:t>بِطاقَةً جَديدَةً لِحَرْفٍ جَديدٍ.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821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قراءة الشريحة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6E482A-DDB3-40FF-89A4-23361A5A5CF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9348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طابِقوا بَيْنَ صَوْتِ الْحَرْفِ وَشَكْلِهِ الْمَطْبوعِ واقرأوه: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السكون : د سكون دْ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الحركات: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الفتحة ــَــ(صوت الحركة)  دَ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الضمة ــُــ دُ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الكسرة  ــِــ  دِ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أحرف المدّ  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حرف المدّ ا  دا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حرف المدّ و  دو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حرف المدّ ي  دي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170B41-7337-4FAF-A7E8-BC8D20A2F0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832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بعد أن تعرّفنا إلى شكل الحرف دال، سنقرأه: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مع السّكون دْ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مع الحركات: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الفتحة ــَــ دَ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الضمة ــُــ دُ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الكسرة  ــِــ  دِ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أحرف المدّ  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حرف المدّ ا  دا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حرف المدّ و  دو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حرف المدّ ي  دي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170B41-7337-4FAF-A7E8-BC8D20A2F0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718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:هيّا نقرأ معًا الحَرْفَ دال مَعَ الحركات ومع أحرف المدّ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 دُ دِ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دا دو دي.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</a:t>
            </a: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548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والآن اقرأوا بمفردكم.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دَ  دُ دِ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دا دو دي.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548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تعرّفوا أشكال حرف د.: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د : دار.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ـد : حديقة.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   رداء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ـد ولد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 ورد</a:t>
            </a:r>
          </a:p>
          <a:p>
            <a:pPr marL="0" algn="r" defTabSz="914400" rtl="1" eaLnBrk="1" latinLnBrk="0" hangingPunct="1"/>
            <a:endParaRPr lang="ar-LB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توجيهات للمعلّم/ـة: المربّعات الموجودة تحت كل كلمة تمثّل عدد المقاطع الصّوتيّة  للكلمة.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8E603A-2523-4420-A394-28C5B8FD76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774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ارسموا دائرة حول حرف  دال د في أول الكلمة.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دجاج –  انتظار.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أسد انتظار.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درج –انتظار. </a:t>
            </a:r>
          </a:p>
          <a:p>
            <a:pPr marL="0" algn="r" defTabSz="914400" rtl="1" eaLnBrk="1" latinLnBrk="0" hangingPunct="1"/>
            <a:r>
              <a:rPr lang="ar-LB" sz="1200" kern="120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 درّاق انتظار. </a:t>
            </a:r>
            <a:endParaRPr lang="en-US" sz="1200" kern="120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595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48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0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631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0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295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67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0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8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4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480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65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83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5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33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6" Type="http://schemas.openxmlformats.org/officeDocument/2006/relationships/image" Target="../media/image18.jpg"/><Relationship Id="rId5" Type="http://schemas.openxmlformats.org/officeDocument/2006/relationships/image" Target="../media/image24.png"/><Relationship Id="rId4" Type="http://schemas.openxmlformats.org/officeDocument/2006/relationships/image" Target="../media/image17.png"/><Relationship Id="rId9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>
            <a:extLst>
              <a:ext uri="{FF2B5EF4-FFF2-40B4-BE49-F238E27FC236}">
                <a16:creationId xmlns:a16="http://schemas.microsoft.com/office/drawing/2014/main" id="{0B19E855-3485-4276-9F57-AF12D87AE9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739243" y="3592295"/>
            <a:ext cx="7271658" cy="19680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الْقِراءَةُ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مَهاراتُ الصَّوْتِيّاتِ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613D674-4879-4A75-B5D1-2BA094A04D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92870" y="593903"/>
            <a:ext cx="2806263" cy="26740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2700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>
            <a:extLst>
              <a:ext uri="{FF2B5EF4-FFF2-40B4-BE49-F238E27FC236}">
                <a16:creationId xmlns:a16="http://schemas.microsoft.com/office/drawing/2014/main" id="{DAA15BF6-6CC8-4B2C-A865-1D831D8EF345}"/>
              </a:ext>
            </a:extLst>
          </p:cNvPr>
          <p:cNvGrpSpPr/>
          <p:nvPr/>
        </p:nvGrpSpPr>
        <p:grpSpPr>
          <a:xfrm>
            <a:off x="7303700" y="3605869"/>
            <a:ext cx="938064" cy="803182"/>
            <a:chOff x="194245" y="1066049"/>
            <a:chExt cx="1538287" cy="1268442"/>
          </a:xfrm>
          <a:solidFill>
            <a:schemeClr val="bg1"/>
          </a:solidFill>
        </p:grpSpPr>
        <p:sp>
          <p:nvSpPr>
            <p:cNvPr id="37" name="Rounded Rectangle 17">
              <a:extLst>
                <a:ext uri="{FF2B5EF4-FFF2-40B4-BE49-F238E27FC236}">
                  <a16:creationId xmlns:a16="http://schemas.microsoft.com/office/drawing/2014/main" id="{C9FE4668-69F8-41E8-9069-727663E116E5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endParaRPr>
            </a:p>
          </p:txBody>
        </p:sp>
        <p:sp>
          <p:nvSpPr>
            <p:cNvPr id="38" name="Rounded Rectangle 4">
              <a:extLst>
                <a:ext uri="{FF2B5EF4-FFF2-40B4-BE49-F238E27FC236}">
                  <a16:creationId xmlns:a16="http://schemas.microsoft.com/office/drawing/2014/main" id="{87E36A74-166A-475F-A4AC-782BCD8A97F1}"/>
                </a:ext>
              </a:extLst>
            </p:cNvPr>
            <p:cNvSpPr txBox="1"/>
            <p:nvPr/>
          </p:nvSpPr>
          <p:spPr>
            <a:xfrm>
              <a:off x="228502" y="1066049"/>
              <a:ext cx="1433322" cy="12341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7306760" y="2417197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3953960" y="2371477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7245799" y="4596517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E0347D0-C8D8-4B8D-AD2B-D2D9730D286D}"/>
              </a:ext>
            </a:extLst>
          </p:cNvPr>
          <p:cNvGraphicFramePr>
            <a:graphicFrameLocks noGrp="1"/>
          </p:cNvGraphicFramePr>
          <p:nvPr/>
        </p:nvGraphicFramePr>
        <p:xfrm>
          <a:off x="2922507" y="2013448"/>
          <a:ext cx="6343937" cy="41547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7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1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9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يَـدٌ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وَلَدٌ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816914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دارٌ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وَرْدٌ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A4D6380C-B701-48F0-8B72-E81CC6AF3B8D}"/>
              </a:ext>
            </a:extLst>
          </p:cNvPr>
          <p:cNvSpPr/>
          <p:nvPr/>
        </p:nvSpPr>
        <p:spPr>
          <a:xfrm>
            <a:off x="7355363" y="4964555"/>
            <a:ext cx="350291" cy="91440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4D6380C-B701-48F0-8B72-E81CC6AF3B8D}"/>
              </a:ext>
            </a:extLst>
          </p:cNvPr>
          <p:cNvSpPr/>
          <p:nvPr/>
        </p:nvSpPr>
        <p:spPr>
          <a:xfrm>
            <a:off x="7377946" y="2353621"/>
            <a:ext cx="358351" cy="91440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4D6380C-B701-48F0-8B72-E81CC6AF3B8D}"/>
              </a:ext>
            </a:extLst>
          </p:cNvPr>
          <p:cNvSpPr/>
          <p:nvPr/>
        </p:nvSpPr>
        <p:spPr>
          <a:xfrm>
            <a:off x="4108948" y="2401138"/>
            <a:ext cx="358351" cy="914400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9AC146F-7006-4908-BB66-FDB80B26FDF3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990B43-9618-4E5C-8AF7-E27A818F4927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أَرْسُمُ دائِرَةً حَوْلَ الْحَرْفِ دال في آخِرِ الْكَلِمَةِ: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188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>
            <a:extLst>
              <a:ext uri="{FF2B5EF4-FFF2-40B4-BE49-F238E27FC236}">
                <a16:creationId xmlns:a16="http://schemas.microsoft.com/office/drawing/2014/main" id="{DAA15BF6-6CC8-4B2C-A865-1D831D8EF345}"/>
              </a:ext>
            </a:extLst>
          </p:cNvPr>
          <p:cNvGrpSpPr/>
          <p:nvPr/>
        </p:nvGrpSpPr>
        <p:grpSpPr>
          <a:xfrm>
            <a:off x="7303700" y="3716319"/>
            <a:ext cx="938064" cy="803182"/>
            <a:chOff x="194245" y="1066049"/>
            <a:chExt cx="1538287" cy="1268442"/>
          </a:xfrm>
          <a:solidFill>
            <a:schemeClr val="bg1"/>
          </a:solidFill>
        </p:grpSpPr>
        <p:sp>
          <p:nvSpPr>
            <p:cNvPr id="37" name="Rounded Rectangle 17">
              <a:extLst>
                <a:ext uri="{FF2B5EF4-FFF2-40B4-BE49-F238E27FC236}">
                  <a16:creationId xmlns:a16="http://schemas.microsoft.com/office/drawing/2014/main" id="{C9FE4668-69F8-41E8-9069-727663E116E5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endParaRPr>
            </a:p>
          </p:txBody>
        </p:sp>
        <p:sp>
          <p:nvSpPr>
            <p:cNvPr id="38" name="Rounded Rectangle 4">
              <a:extLst>
                <a:ext uri="{FF2B5EF4-FFF2-40B4-BE49-F238E27FC236}">
                  <a16:creationId xmlns:a16="http://schemas.microsoft.com/office/drawing/2014/main" id="{87E36A74-166A-475F-A4AC-782BCD8A97F1}"/>
                </a:ext>
              </a:extLst>
            </p:cNvPr>
            <p:cNvSpPr txBox="1"/>
            <p:nvPr/>
          </p:nvSpPr>
          <p:spPr>
            <a:xfrm>
              <a:off x="228502" y="1066049"/>
              <a:ext cx="1433322" cy="12341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7276280" y="2436207"/>
            <a:ext cx="466344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2C3F135-1EA4-4DA9-98D9-FFAC4DA53E2D}"/>
              </a:ext>
            </a:extLst>
          </p:cNvPr>
          <p:cNvGraphicFramePr>
            <a:graphicFrameLocks noGrp="1"/>
          </p:cNvGraphicFramePr>
          <p:nvPr/>
        </p:nvGraphicFramePr>
        <p:xfrm>
          <a:off x="2922507" y="1992991"/>
          <a:ext cx="6343937" cy="41547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7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1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9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مَـدْرَسَةٌ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ضِفْـدَعٌ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GB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حَـديقَةٌ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ديكٌ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FA818AA6-AB03-474F-97C9-EF6D570D5476}"/>
              </a:ext>
            </a:extLst>
          </p:cNvPr>
          <p:cNvSpPr/>
          <p:nvPr/>
        </p:nvSpPr>
        <p:spPr>
          <a:xfrm>
            <a:off x="7370233" y="2244602"/>
            <a:ext cx="372616" cy="1235947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A818AA6-AB03-474F-97C9-EF6D570D5476}"/>
              </a:ext>
            </a:extLst>
          </p:cNvPr>
          <p:cNvSpPr/>
          <p:nvPr/>
        </p:nvSpPr>
        <p:spPr>
          <a:xfrm>
            <a:off x="4440016" y="2226240"/>
            <a:ext cx="416406" cy="1235947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818AA6-AB03-474F-97C9-EF6D570D5476}"/>
              </a:ext>
            </a:extLst>
          </p:cNvPr>
          <p:cNvSpPr/>
          <p:nvPr/>
        </p:nvSpPr>
        <p:spPr>
          <a:xfrm>
            <a:off x="4364599" y="4814381"/>
            <a:ext cx="350763" cy="1235947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190785-D72B-4A51-8739-483E9B80C903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3D55DE-7EDE-48E3-A7D6-18727956FCCD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أَرْسُمُ دائِرَةً حَوْلَ الْحَرْفِ دال في وَسَطِ الْكَلِمَةِ: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424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395833" y="2063973"/>
            <a:ext cx="8453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دُبٌّ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358955" y="3412018"/>
            <a:ext cx="91908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دَرَجٌ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185783" y="4760064"/>
            <a:ext cx="12654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دِرْبَكَّةٌ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87F088-C327-4EBD-ACA0-56EEE5D2AB8D}"/>
              </a:ext>
            </a:extLst>
          </p:cNvPr>
          <p:cNvSpPr/>
          <p:nvPr/>
        </p:nvSpPr>
        <p:spPr>
          <a:xfrm>
            <a:off x="2813081" y="2436606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A63DCD-7E5A-4BFA-87C6-D49A8F8A97E1}"/>
              </a:ext>
            </a:extLst>
          </p:cNvPr>
          <p:cNvSpPr/>
          <p:nvPr/>
        </p:nvSpPr>
        <p:spPr>
          <a:xfrm>
            <a:off x="2813081" y="3784651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9A63DCD-7E5A-4BFA-87C6-D49A8F8A97E1}"/>
              </a:ext>
            </a:extLst>
          </p:cNvPr>
          <p:cNvSpPr/>
          <p:nvPr/>
        </p:nvSpPr>
        <p:spPr>
          <a:xfrm>
            <a:off x="2813081" y="5132697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graphicFrame>
        <p:nvGraphicFramePr>
          <p:cNvPr id="26" name="Content Placeholder 6"/>
          <p:cNvGraphicFramePr>
            <a:graphicFrameLocks/>
          </p:cNvGraphicFramePr>
          <p:nvPr/>
        </p:nvGraphicFramePr>
        <p:xfrm>
          <a:off x="574543" y="1648874"/>
          <a:ext cx="3803640" cy="4166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6667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دَ</a:t>
                      </a:r>
                      <a:endParaRPr lang="ar-LB" sz="4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دُ</a:t>
                      </a:r>
                      <a:endParaRPr lang="ar-LB" sz="44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دِ</a:t>
                      </a:r>
                      <a:endParaRPr lang="en-US" sz="44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EF4C085-6303-4780-BA01-A7C52D3A45C8}"/>
              </a:ext>
            </a:extLst>
          </p:cNvPr>
          <p:cNvCxnSpPr>
            <a:cxnSpLocks/>
          </p:cNvCxnSpPr>
          <p:nvPr/>
        </p:nvCxnSpPr>
        <p:spPr>
          <a:xfrm flipH="1">
            <a:off x="3178337" y="2583805"/>
            <a:ext cx="5644774" cy="1325191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9983EC-9E86-4082-AC6E-42BA1A6E2F9B}"/>
              </a:ext>
            </a:extLst>
          </p:cNvPr>
          <p:cNvCxnSpPr>
            <a:cxnSpLocks/>
          </p:cNvCxnSpPr>
          <p:nvPr/>
        </p:nvCxnSpPr>
        <p:spPr>
          <a:xfrm flipH="1" flipV="1">
            <a:off x="3226505" y="2608125"/>
            <a:ext cx="5596606" cy="129062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15102A-3A60-4482-A89D-5D13FCDFCFC9}"/>
              </a:ext>
            </a:extLst>
          </p:cNvPr>
          <p:cNvCxnSpPr>
            <a:cxnSpLocks/>
          </p:cNvCxnSpPr>
          <p:nvPr/>
        </p:nvCxnSpPr>
        <p:spPr>
          <a:xfrm flipH="1">
            <a:off x="3147445" y="5209126"/>
            <a:ext cx="5675666" cy="2506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24F0F265-698A-4CD6-9AA1-02C2598B2F9F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4F5A48-3AEE-4D81-A6EE-9F7752A44BE4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أَرْبُطُ الْكَلِمَةَ بِصَوْتِ الْحَرْفِ الْمُناسِبِ (دَ  </a:t>
            </a:r>
            <a:r>
              <a:rPr lang="ar-LB" sz="3600" b="1" dirty="0" err="1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دُ</a:t>
            </a: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  دِ):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FE96512-E156-4AC3-8782-7D83AA73828C}"/>
              </a:ext>
            </a:extLst>
          </p:cNvPr>
          <p:cNvSpPr/>
          <p:nvPr/>
        </p:nvSpPr>
        <p:spPr>
          <a:xfrm>
            <a:off x="8965496" y="2436606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A37964-F7EB-4E03-B9AD-36BCCEA7C095}"/>
              </a:ext>
            </a:extLst>
          </p:cNvPr>
          <p:cNvSpPr/>
          <p:nvPr/>
        </p:nvSpPr>
        <p:spPr>
          <a:xfrm>
            <a:off x="8965496" y="3784651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F9C91D-26BF-48D0-B02B-8E53FD1F43B6}"/>
              </a:ext>
            </a:extLst>
          </p:cNvPr>
          <p:cNvSpPr/>
          <p:nvPr/>
        </p:nvSpPr>
        <p:spPr>
          <a:xfrm>
            <a:off x="8965496" y="5132697"/>
            <a:ext cx="251074" cy="27265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28575" cap="flat" cmpd="sng" algn="ctr">
            <a:solidFill>
              <a:srgbClr val="4472C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19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1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1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9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1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7137" y="2653380"/>
            <a:ext cx="2323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أَسَدٌ</a:t>
            </a:r>
            <a:endParaRPr kumimoji="0" lang="ar-LB" sz="4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0" y="4352390"/>
            <a:ext cx="7954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وَرْدٌ</a:t>
            </a:r>
            <a:endParaRPr kumimoji="0" lang="ar-LB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42" y="2557845"/>
            <a:ext cx="11929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دُرّاقٌ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26315" y="4325205"/>
            <a:ext cx="13035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دَجاجٌ </a:t>
            </a:r>
            <a:endParaRPr kumimoji="0" lang="ar-LB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32605" y="2653380"/>
            <a:ext cx="2040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مَدْرَسَةٌ 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21DE0C-732F-404F-9BD3-9057533B8205}"/>
              </a:ext>
            </a:extLst>
          </p:cNvPr>
          <p:cNvSpPr/>
          <p:nvPr/>
        </p:nvSpPr>
        <p:spPr>
          <a:xfrm>
            <a:off x="1619956" y="4352390"/>
            <a:ext cx="2484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بَدْرٌ</a:t>
            </a:r>
            <a:endParaRPr kumimoji="0" lang="ar-LB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833D487-B4F4-4110-8EB0-36AD302BEE11}"/>
              </a:ext>
            </a:extLst>
          </p:cNvPr>
          <p:cNvSpPr/>
          <p:nvPr/>
        </p:nvSpPr>
        <p:spPr>
          <a:xfrm>
            <a:off x="2582053" y="2766905"/>
            <a:ext cx="339189" cy="76742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BE977C-B51C-42CB-92E6-51A0C855534A}"/>
              </a:ext>
            </a:extLst>
          </p:cNvPr>
          <p:cNvSpPr/>
          <p:nvPr/>
        </p:nvSpPr>
        <p:spPr>
          <a:xfrm>
            <a:off x="6560463" y="2833620"/>
            <a:ext cx="339189" cy="633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C32EAD-9458-4577-B138-2246A82ED4FE}"/>
              </a:ext>
            </a:extLst>
          </p:cNvPr>
          <p:cNvSpPr/>
          <p:nvPr/>
        </p:nvSpPr>
        <p:spPr>
          <a:xfrm>
            <a:off x="2747495" y="4469873"/>
            <a:ext cx="339189" cy="633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B4AC61C-9202-42AD-A168-7AA901A9CE20}"/>
              </a:ext>
            </a:extLst>
          </p:cNvPr>
          <p:cNvSpPr/>
          <p:nvPr/>
        </p:nvSpPr>
        <p:spPr>
          <a:xfrm>
            <a:off x="6096000" y="4450891"/>
            <a:ext cx="339189" cy="633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D5183DE-815C-42FE-85A2-2B250B6606AA}"/>
              </a:ext>
            </a:extLst>
          </p:cNvPr>
          <p:cNvSpPr/>
          <p:nvPr/>
        </p:nvSpPr>
        <p:spPr>
          <a:xfrm>
            <a:off x="9953076" y="2765394"/>
            <a:ext cx="339189" cy="633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0F3DC5-D992-46C7-B39D-8C94356F492C}"/>
              </a:ext>
            </a:extLst>
          </p:cNvPr>
          <p:cNvSpPr/>
          <p:nvPr/>
        </p:nvSpPr>
        <p:spPr>
          <a:xfrm>
            <a:off x="10090688" y="4449380"/>
            <a:ext cx="339189" cy="633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696D08-DEB2-4D29-866E-0EE0315FF62F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FD1A20-44AF-4A6D-B84C-591048EE82AA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اُرْسُمُ دائِرَةً حَوْلَ الْحَرْفِ د في أَوَّلِ الْكَلِمَةِ، وَسَطِها، وَآخِرِها: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424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4029" y="2341961"/>
            <a:ext cx="4070921" cy="305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3" t="6342" r="15203" b="6342"/>
          <a:stretch>
            <a:fillRect/>
          </a:stretch>
        </p:blipFill>
        <p:spPr>
          <a:xfrm>
            <a:off x="7977321" y="2441361"/>
            <a:ext cx="2743200" cy="27498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65723" y="5224705"/>
            <a:ext cx="3039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.....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رّاجَةٌ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7D22B2-C01F-421B-92DB-F533BEBA80D1}"/>
              </a:ext>
            </a:extLst>
          </p:cNvPr>
          <p:cNvSpPr txBox="1"/>
          <p:nvPr/>
        </p:nvSpPr>
        <p:spPr>
          <a:xfrm>
            <a:off x="9565969" y="5224705"/>
            <a:ext cx="625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96512" y="3012389"/>
            <a:ext cx="2336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marR="0" lvl="0" indent="-8572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ـــد</a:t>
            </a:r>
          </a:p>
          <a:p>
            <a:pPr marL="685800" marR="0" lvl="0" indent="-6858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43166B-F4E9-4E62-969B-7D94BD0CA0C3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0358D5-1FFF-407F-938D-C37C5B3230A4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58A85B-E105-4903-946E-8807569D7EB8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94A389-88B6-4AD0-83DF-A23B336B9029}"/>
              </a:ext>
            </a:extLst>
          </p:cNvPr>
          <p:cNvSpPr txBox="1"/>
          <p:nvPr/>
        </p:nvSpPr>
        <p:spPr>
          <a:xfrm>
            <a:off x="3263152" y="1348301"/>
            <a:ext cx="8395447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مِثالٌ: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4ABC59-20F9-4752-BDCF-69013663D948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BECB12-0404-4022-897B-982259D951B1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أَكْتُبُ الْحَرْفَ النّاقِصَ لِأُكْمِلَ الْكَلِمَةَ: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328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00478" y="5325684"/>
            <a:ext cx="1682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وَلَـ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02C156-FED5-40CA-898D-4287021F165D}"/>
              </a:ext>
            </a:extLst>
          </p:cNvPr>
          <p:cNvSpPr txBox="1"/>
          <p:nvPr/>
        </p:nvSpPr>
        <p:spPr>
          <a:xfrm>
            <a:off x="8445796" y="5325684"/>
            <a:ext cx="857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ـدٌ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614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31490" y="243763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4351" y="2582484"/>
            <a:ext cx="4248185" cy="31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653739" y="3150802"/>
            <a:ext cx="267535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marR="0" lvl="0" indent="-8572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ـــد</a:t>
            </a:r>
          </a:p>
          <a:p>
            <a:pPr marL="685800" marR="0" lvl="0" indent="-6858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DCB0C9-0006-4D1E-97DD-3AFF9F8AD1BC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54524D-EB68-4FBB-A641-4426AE797668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55573F-8231-4830-A0AE-E8A093647ECD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E48F2A-59F6-4314-9C54-7AE9D71E0355}"/>
              </a:ext>
            </a:extLst>
          </p:cNvPr>
          <p:cNvSpPr txBox="1"/>
          <p:nvPr/>
        </p:nvSpPr>
        <p:spPr>
          <a:xfrm>
            <a:off x="3263152" y="1348301"/>
            <a:ext cx="8395447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مِثالٌ: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507C05-ADD3-48B4-BD27-503F06ABCC14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A5A05C-53C6-4F6F-A56A-1E88F448709C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أَكْتُبُ الْحَرْفَ النّاقِصَ لِأُكْمِلَ الْكَلِمَةَ: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879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4D44DC3-11FF-40B4-8087-BE165BA3AA78}"/>
              </a:ext>
            </a:extLst>
          </p:cNvPr>
          <p:cNvSpPr txBox="1"/>
          <p:nvPr/>
        </p:nvSpPr>
        <p:spPr>
          <a:xfrm>
            <a:off x="7447896" y="5409728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ضِفـْـ...عٌ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036A04-9A6C-4049-9746-AAFCCEC42E92}"/>
              </a:ext>
            </a:extLst>
          </p:cNvPr>
          <p:cNvSpPr txBox="1"/>
          <p:nvPr/>
        </p:nvSpPr>
        <p:spPr>
          <a:xfrm>
            <a:off x="8403293" y="5409728"/>
            <a:ext cx="1147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ـدَ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717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96446" y="255087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1411" y="2550870"/>
            <a:ext cx="4160646" cy="312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1775723" y="3049139"/>
            <a:ext cx="2563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marR="0" lvl="0" indent="-8572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ـــد</a:t>
            </a:r>
          </a:p>
          <a:p>
            <a:pPr marL="685800" marR="0" lvl="0" indent="-6858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D566E4-4579-4AC6-ABE6-7D725CEF5FE4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A64BE6-4713-49E4-BB96-D6D589389B59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18A138-3919-4E65-9E54-3EC59BAB8C8B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599CD9-7B61-449F-B3BF-0E6AA2BFDBD5}"/>
              </a:ext>
            </a:extLst>
          </p:cNvPr>
          <p:cNvSpPr txBox="1"/>
          <p:nvPr/>
        </p:nvSpPr>
        <p:spPr>
          <a:xfrm>
            <a:off x="3263152" y="1348301"/>
            <a:ext cx="8395447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مِثالٌ: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F547B-254F-4DA5-903C-0BC105A78370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CB21DE-9C52-4E4E-9344-D61FDED68E2B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أَكْتُبُ الْحَرْفَ النّاقِصَ لِأُكْمِلَ الْكَلِمَةَ: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152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0727D71-DCA4-4505-AE5E-4071A08B17CC}"/>
              </a:ext>
            </a:extLst>
          </p:cNvPr>
          <p:cNvSpPr txBox="1"/>
          <p:nvPr/>
        </p:nvSpPr>
        <p:spPr>
          <a:xfrm>
            <a:off x="7456226" y="5243488"/>
            <a:ext cx="36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وَرْ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...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F5EDEC-E2CB-495F-9D0E-C0A8C5AE059C}"/>
              </a:ext>
            </a:extLst>
          </p:cNvPr>
          <p:cNvSpPr txBox="1"/>
          <p:nvPr/>
        </p:nvSpPr>
        <p:spPr>
          <a:xfrm>
            <a:off x="8673060" y="5209962"/>
            <a:ext cx="7952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84148" y="3082903"/>
            <a:ext cx="27438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marR="0" lvl="0" indent="-8572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ـــد</a:t>
            </a:r>
          </a:p>
          <a:p>
            <a:pPr marL="685800" marR="0" lvl="0" indent="-6858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</a:p>
        </p:txBody>
      </p:sp>
      <p:pic>
        <p:nvPicPr>
          <p:cNvPr id="16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4776" y="2493997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27073" y="2485859"/>
            <a:ext cx="4587745" cy="344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B1963C4-04D1-4A6B-BCE3-EF685C7363C5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49F2B3-6F69-4BFD-BB51-ECF34DE90429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93D143-E546-42F1-8BE9-27E69725837C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2D28B2-22ED-4D3C-BA20-95A9198B4400}"/>
              </a:ext>
            </a:extLst>
          </p:cNvPr>
          <p:cNvSpPr txBox="1"/>
          <p:nvPr/>
        </p:nvSpPr>
        <p:spPr>
          <a:xfrm>
            <a:off x="3263152" y="1348301"/>
            <a:ext cx="8395447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مِثالٌ: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979670-ABC8-43E5-92AC-E4C9D3CDE9E4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421D45-0E28-4737-83FF-0E574615A79B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أَكْتُبُ الْحَرْفَ النّاقِصَ لِأُكْمِلَ الْكَلِمَةَ: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423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5373513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7202313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3544713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جٌ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</p:txBody>
      </p:sp>
      <p:pic>
        <p:nvPicPr>
          <p:cNvPr id="7" name="Picture 2"/>
          <p:cNvPicPr>
            <a:picLocks noChangeArrowheads="1"/>
          </p:cNvPicPr>
          <p:nvPr/>
        </p:nvPicPr>
        <p:blipFill>
          <a:blip r:embed="rId4" cstate="print"/>
          <a:srcRect l="15228" t="6329" r="15228" b="6329"/>
          <a:stretch>
            <a:fillRect/>
          </a:stretch>
        </p:blipFill>
        <p:spPr bwMode="auto">
          <a:xfrm>
            <a:off x="4692234" y="1393877"/>
            <a:ext cx="3080226" cy="313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5290827" y="4377477"/>
            <a:ext cx="202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دَرَجٌ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39AA563-F7E6-4CAA-A491-3E8D64B50E89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D0B50A-1746-44B0-BC9C-DCEE04635BF1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6563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5576146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سَـ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7404946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3747346" y="5291080"/>
            <a:ext cx="154178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ـدٌ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7956" y="1472444"/>
            <a:ext cx="2818673" cy="279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245104" y="4335941"/>
            <a:ext cx="2024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أَسَدٌ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A85F63-9244-42D4-B0C0-F2756C5A3515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D3B1B6-A747-4198-8AA9-5DB87DEF800F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676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D996B2-B81B-43BF-BD95-9CD0BEA292DD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2229ED-BE3B-405B-8F39-2529924789C1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C963AC-84C9-4D5C-B81C-146B9EC7E911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FEF975-D06A-4D55-BCF0-9D060BEC86AE}"/>
              </a:ext>
            </a:extLst>
          </p:cNvPr>
          <p:cNvSpPr txBox="1"/>
          <p:nvPr/>
        </p:nvSpPr>
        <p:spPr>
          <a:xfrm>
            <a:off x="3263152" y="1348301"/>
            <a:ext cx="8395447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أَتَعَرَّفُ إِلى شَكْلِ الْحَرْفِ دال (كِتابَةً)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ABB70D-7B66-4EA9-86D3-9E180B348E27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522981-153A-4B19-AA0B-8AB39F84BA4E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أَتَعَرَّفُ إِلى شَكْلِ  أَصْواتِ الْحَرْفِ دال مَعَ الْحَركاتِ وَمَعْ أَحْرُفِ  الْمَدِّ.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7757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037606" y="4779006"/>
            <a:ext cx="1076541" cy="8406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لَـ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0257495" y="4760507"/>
            <a:ext cx="1047640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3472049" y="4757670"/>
            <a:ext cx="863598" cy="8455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عَـ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D3D2CA-F08E-485D-A29C-5B52F6300C40}"/>
              </a:ext>
            </a:extLst>
          </p:cNvPr>
          <p:cNvSpPr/>
          <p:nvPr/>
        </p:nvSpPr>
        <p:spPr>
          <a:xfrm>
            <a:off x="2352417" y="3941002"/>
            <a:ext cx="9671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عَدَسٌ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15AD355-1AD5-4DB9-B367-3540DF1ED16A}"/>
              </a:ext>
            </a:extLst>
          </p:cNvPr>
          <p:cNvSpPr/>
          <p:nvPr/>
        </p:nvSpPr>
        <p:spPr>
          <a:xfrm>
            <a:off x="9061194" y="3941002"/>
            <a:ext cx="9304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وَلَدٌ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7859787" y="4769975"/>
            <a:ext cx="1034471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ـدٌ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2346041" y="4765155"/>
            <a:ext cx="1011380" cy="8455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ـدَ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371248" y="4747265"/>
            <a:ext cx="860165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سٌ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0224" y="1837923"/>
            <a:ext cx="200702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2497" y="1837923"/>
            <a:ext cx="200702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5F60F1B-26DC-405B-899D-1F2CC48F18E1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B91216-E9F8-45F2-B96A-75559EDCDEFC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476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8643411" y="5220721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ـةٌ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5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7173484" y="5220721"/>
            <a:ext cx="788759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6042138" y="5220721"/>
            <a:ext cx="877438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جا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847274" y="5220721"/>
            <a:ext cx="960902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عٌ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2065922" y="5220721"/>
            <a:ext cx="919791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دِ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رْ 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7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4985349" y="5220721"/>
            <a:ext cx="877438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جٌ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741329" y="5220721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ـيَـ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0740223" y="5220721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دُ</a:t>
            </a: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مْـ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B5C849-410E-45C5-9FFC-888ABC7BE3E2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B434FF-6B24-404E-B2FB-556C94495D8B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أَسْمَعُ الْكَلِمَةَ وَأُمَيِّزُ المقاطِعَ الصَّوْتِيَّةَ فيها: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7C577BEF-69F3-402A-AEC4-CCC42C5BFEED}"/>
              </a:ext>
            </a:extLst>
          </p:cNvPr>
          <p:cNvSpPr txBox="1">
            <a:spLocks/>
          </p:cNvSpPr>
          <p:nvPr/>
        </p:nvSpPr>
        <p:spPr>
          <a:xfrm>
            <a:off x="5775958" y="4277377"/>
            <a:ext cx="1442547" cy="73802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دَ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جاجٌ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246E7A9C-3F82-4369-954C-66850713D359}"/>
              </a:ext>
            </a:extLst>
          </p:cNvPr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8607" y="1778399"/>
            <a:ext cx="2472591" cy="2400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FBB15A97-2356-43B6-9139-9AA444A090B4}"/>
              </a:ext>
            </a:extLst>
          </p:cNvPr>
          <p:cNvSpPr txBox="1">
            <a:spLocks/>
          </p:cNvSpPr>
          <p:nvPr/>
        </p:nvSpPr>
        <p:spPr>
          <a:xfrm>
            <a:off x="1352722" y="4178935"/>
            <a:ext cx="1374912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دِ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رْع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ٌ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702DA6B-6CF8-4C33-AA57-0279F9C1F1C2}"/>
              </a:ext>
            </a:extLst>
          </p:cNvPr>
          <p:cNvSpPr txBox="1">
            <a:spLocks/>
          </p:cNvSpPr>
          <p:nvPr/>
        </p:nvSpPr>
        <p:spPr>
          <a:xfrm>
            <a:off x="9632385" y="4277377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دُ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مْيَةٌ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31" name="Picture 30" descr="A.G1.U1.L1.SLIDE67-71-72-pic3.png">
            <a:extLst>
              <a:ext uri="{FF2B5EF4-FFF2-40B4-BE49-F238E27FC236}">
                <a16:creationId xmlns:a16="http://schemas.microsoft.com/office/drawing/2014/main" id="{F32F9E42-DF95-4F9B-9CAD-C960CACB7D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38456" t="27437" r="39593" b="43867"/>
          <a:stretch/>
        </p:blipFill>
        <p:spPr>
          <a:xfrm>
            <a:off x="9242844" y="1796970"/>
            <a:ext cx="2274113" cy="2339010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C02C810-37A9-4FFA-A6C9-FDCEEEDBE9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65" y="1874230"/>
            <a:ext cx="2274113" cy="2304705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194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معلومات رائعة عن عصفور الدوري بالصور - سحر الكون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6837909" y="5291080"/>
            <a:ext cx="934993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دو 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8785559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4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0809202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وَ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6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1139749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ـكٌ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8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2358096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ديـ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19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5681892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لا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0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4536535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بٌ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3592A44C-0E99-43B0-80C1-DF7F114D6DE4}"/>
              </a:ext>
            </a:extLst>
          </p:cNvPr>
          <p:cNvSpPr txBox="1"/>
          <p:nvPr/>
        </p:nvSpPr>
        <p:spPr>
          <a:xfrm>
            <a:off x="9801916" y="5291080"/>
            <a:ext cx="887306" cy="8634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9220" tIns="81915" rIns="109220" bIns="81915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91135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دا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7A58C3-6303-4814-9FE0-8C024BE7164E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C91BAD-7F40-4875-A621-D251FFB5CCA7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كَلِماتٍ فيها حَرْفُ </a:t>
            </a:r>
            <a:r>
              <a:rPr lang="ar-LB" sz="3600" b="1" dirty="0">
                <a:solidFill>
                  <a:srgbClr val="C00000"/>
                </a:solidFill>
                <a:latin typeface="Adobe Arabic"/>
                <a:ea typeface="+mn-ea"/>
                <a:cs typeface="Adobe Arabic"/>
              </a:rPr>
              <a:t>د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C64960C-6CD2-4323-AE81-2980BC35C1A8}"/>
              </a:ext>
            </a:extLst>
          </p:cNvPr>
          <p:cNvSpPr txBox="1">
            <a:spLocks/>
          </p:cNvSpPr>
          <p:nvPr/>
        </p:nvSpPr>
        <p:spPr>
          <a:xfrm>
            <a:off x="1227230" y="4383724"/>
            <a:ext cx="1442547" cy="105460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ديـ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كٌ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3E19E3D2-5C3C-4955-B2CE-CC563FA776EF}"/>
              </a:ext>
            </a:extLst>
          </p:cNvPr>
          <p:cNvSpPr txBox="1">
            <a:spLocks/>
          </p:cNvSpPr>
          <p:nvPr/>
        </p:nvSpPr>
        <p:spPr>
          <a:xfrm>
            <a:off x="5408544" y="4340700"/>
            <a:ext cx="1374912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دو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لابٌ 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0026C50C-F537-4669-A918-A427EF3709B1}"/>
              </a:ext>
            </a:extLst>
          </p:cNvPr>
          <p:cNvSpPr txBox="1">
            <a:spLocks/>
          </p:cNvSpPr>
          <p:nvPr/>
        </p:nvSpPr>
        <p:spPr>
          <a:xfrm>
            <a:off x="9550783" y="4340699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وَ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002D0B0-EFEF-4B8A-B34A-A9C7A726F9C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559" y="1734804"/>
            <a:ext cx="2566125" cy="256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62A2A03-78E2-4EB9-B0AE-688E7E94C6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35" y="1483316"/>
            <a:ext cx="3048508" cy="3048508"/>
          </a:xfrm>
          <a:prstGeom prst="rect">
            <a:avLst/>
          </a:prstGeom>
        </p:spPr>
      </p:pic>
      <p:pic>
        <p:nvPicPr>
          <p:cNvPr id="29" name="Picture 4" descr="إيقاف الديك عن الصياح - wikiHow">
            <a:extLst>
              <a:ext uri="{FF2B5EF4-FFF2-40B4-BE49-F238E27FC236}">
                <a16:creationId xmlns:a16="http://schemas.microsoft.com/office/drawing/2014/main" id="{BFE59ADF-323A-4E78-AF4C-DFA4FAF40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16" y="1888079"/>
            <a:ext cx="2282704" cy="226482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36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FA371CAA-A6B5-4C3F-8638-8A8F8F3462A6}"/>
              </a:ext>
            </a:extLst>
          </p:cNvPr>
          <p:cNvSpPr txBox="1">
            <a:spLocks/>
          </p:cNvSpPr>
          <p:nvPr/>
        </p:nvSpPr>
        <p:spPr>
          <a:xfrm>
            <a:off x="1129921" y="5640907"/>
            <a:ext cx="1442547" cy="105460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دِ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رْبَكَّةٌ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001EB01-8C60-4DDB-A30B-7C237742EAFD}"/>
              </a:ext>
            </a:extLst>
          </p:cNvPr>
          <p:cNvSpPr txBox="1">
            <a:spLocks/>
          </p:cNvSpPr>
          <p:nvPr/>
        </p:nvSpPr>
        <p:spPr>
          <a:xfrm>
            <a:off x="1032604" y="3221169"/>
            <a:ext cx="1374912" cy="6824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دَ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فٌّ 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2C89517-ADE0-46F9-BE85-6D1CF6EF8757}"/>
              </a:ext>
            </a:extLst>
          </p:cNvPr>
          <p:cNvSpPr txBox="1">
            <a:spLocks/>
          </p:cNvSpPr>
          <p:nvPr/>
        </p:nvSpPr>
        <p:spPr>
          <a:xfrm>
            <a:off x="9247427" y="2960817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ُ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بٌّ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66B1E58-F5C4-4387-BDC5-395D48A6DE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900" y="1514148"/>
            <a:ext cx="1779568" cy="1653021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66C08E8D-6C6F-4477-BC58-090467EBD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7013" r="-15630"/>
          <a:stretch/>
        </p:blipFill>
        <p:spPr bwMode="auto">
          <a:xfrm>
            <a:off x="822943" y="3903668"/>
            <a:ext cx="1858630" cy="1821792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أميركا ترفع &amp;quot;الدب الرمادي&amp;quot; عن قائمة الكائنات المهددة بالانقراض!">
            <a:extLst>
              <a:ext uri="{FF2B5EF4-FFF2-40B4-BE49-F238E27FC236}">
                <a16:creationId xmlns:a16="http://schemas.microsoft.com/office/drawing/2014/main" id="{50CB0572-6944-4BF6-A61D-77EE7B850C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r="19875"/>
          <a:stretch/>
        </p:blipFill>
        <p:spPr bwMode="auto">
          <a:xfrm>
            <a:off x="9354860" y="1549358"/>
            <a:ext cx="1561171" cy="155664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0717937A-C2B8-4E8B-A597-EF5880B597A4}"/>
              </a:ext>
            </a:extLst>
          </p:cNvPr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89909" y="3870235"/>
            <a:ext cx="1842127" cy="186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B42944-D76A-4CB9-B1A9-944041D2C425}"/>
              </a:ext>
            </a:extLst>
          </p:cNvPr>
          <p:cNvSpPr txBox="1"/>
          <p:nvPr/>
        </p:nvSpPr>
        <p:spPr>
          <a:xfrm>
            <a:off x="5389019" y="3100794"/>
            <a:ext cx="13774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دُ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مْيَةٌ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B57413-9B88-41E8-A999-8774B50FAF4F}"/>
              </a:ext>
            </a:extLst>
          </p:cNvPr>
          <p:cNvSpPr txBox="1"/>
          <p:nvPr/>
        </p:nvSpPr>
        <p:spPr>
          <a:xfrm>
            <a:off x="9354861" y="5597914"/>
            <a:ext cx="1561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دَ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جاج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ٌ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69C69E6-239C-4826-913C-F00777C354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6933" y="3893208"/>
            <a:ext cx="1798133" cy="182179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BF5A487-A877-4A1D-8AC6-E51899A6CF7C}"/>
              </a:ext>
            </a:extLst>
          </p:cNvPr>
          <p:cNvSpPr txBox="1"/>
          <p:nvPr/>
        </p:nvSpPr>
        <p:spPr>
          <a:xfrm>
            <a:off x="5484642" y="5592235"/>
            <a:ext cx="1377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دِ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رْع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ٌ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D1B5EE9-3C58-4910-946B-612C85B2D879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F4345FE-EFEF-4E39-8EB2-C1D68864621E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كَلِماتٍ فيها حَرْفُ </a:t>
            </a:r>
            <a:r>
              <a:rPr lang="ar-LB" sz="3600" b="1" dirty="0">
                <a:solidFill>
                  <a:srgbClr val="C00000"/>
                </a:solidFill>
                <a:latin typeface="Adobe Arabic"/>
                <a:ea typeface="+mn-ea"/>
                <a:cs typeface="Adobe Arabic"/>
              </a:rPr>
              <a:t>د</a:t>
            </a:r>
          </a:p>
        </p:txBody>
      </p:sp>
      <p:pic>
        <p:nvPicPr>
          <p:cNvPr id="30" name="Picture 29" descr="A.G1.U1.L1.SLIDE67-71-72-pic3.png">
            <a:extLst>
              <a:ext uri="{FF2B5EF4-FFF2-40B4-BE49-F238E27FC236}">
                <a16:creationId xmlns:a16="http://schemas.microsoft.com/office/drawing/2014/main" id="{94E5C345-F49C-4AA1-B28B-03EB4911A3A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/>
          <a:srcRect l="38456" t="27437" r="39593" b="43867"/>
          <a:stretch/>
        </p:blipFill>
        <p:spPr>
          <a:xfrm>
            <a:off x="5408543" y="1615552"/>
            <a:ext cx="1453568" cy="149504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contourClr>
              <a:srgbClr val="333333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787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4662A88A-83FA-46A7-8B1A-A5E6C410DC13}"/>
              </a:ext>
            </a:extLst>
          </p:cNvPr>
          <p:cNvSpPr txBox="1">
            <a:spLocks/>
          </p:cNvSpPr>
          <p:nvPr/>
        </p:nvSpPr>
        <p:spPr>
          <a:xfrm>
            <a:off x="1047424" y="5684503"/>
            <a:ext cx="1442547" cy="6159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ديـ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كٌ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F27AC17C-8082-4F36-8766-79BDB8A752EB}"/>
              </a:ext>
            </a:extLst>
          </p:cNvPr>
          <p:cNvSpPr txBox="1">
            <a:spLocks/>
          </p:cNvSpPr>
          <p:nvPr/>
        </p:nvSpPr>
        <p:spPr>
          <a:xfrm>
            <a:off x="1145790" y="2949432"/>
            <a:ext cx="1374912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دو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لابٌ </a:t>
            </a:r>
            <a:endParaRPr kumimoji="0" lang="en-US" sz="44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7843EC6-E05E-462C-B41A-B1E1AE32C251}"/>
              </a:ext>
            </a:extLst>
          </p:cNvPr>
          <p:cNvSpPr txBox="1">
            <a:spLocks/>
          </p:cNvSpPr>
          <p:nvPr/>
        </p:nvSpPr>
        <p:spPr>
          <a:xfrm>
            <a:off x="9657293" y="2971073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وَ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520D6D4-F7E6-4C2A-B033-34FE6B115CC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6627" y="1461865"/>
            <a:ext cx="1714861" cy="1722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161A2B71-BA53-4C5D-8C57-BD0B0741E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46730" y="4121969"/>
            <a:ext cx="1463075" cy="14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6" descr="معلومات رائعة عن عصفور الدوري بالصور - سحر الكون">
            <a:extLst>
              <a:ext uri="{FF2B5EF4-FFF2-40B4-BE49-F238E27FC236}">
                <a16:creationId xmlns:a16="http://schemas.microsoft.com/office/drawing/2014/main" id="{A7347C22-3EB7-4B62-A1D4-F6580765DB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B763803-CF08-448C-BCC9-004B6FA7F1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1" b="11023"/>
          <a:stretch/>
        </p:blipFill>
        <p:spPr>
          <a:xfrm>
            <a:off x="840640" y="1518532"/>
            <a:ext cx="2143125" cy="1640077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A1561A7E-B015-424F-97B9-27D9294773C3}"/>
              </a:ext>
            </a:extLst>
          </p:cNvPr>
          <p:cNvSpPr txBox="1">
            <a:spLocks/>
          </p:cNvSpPr>
          <p:nvPr/>
        </p:nvSpPr>
        <p:spPr>
          <a:xfrm>
            <a:off x="5561552" y="5707772"/>
            <a:ext cx="1442547" cy="70404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حَ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دي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قَةٌ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CF8F471A-1C5E-4A69-A915-967F70D189CC}"/>
              </a:ext>
            </a:extLst>
          </p:cNvPr>
          <p:cNvSpPr txBox="1">
            <a:spLocks/>
          </p:cNvSpPr>
          <p:nvPr/>
        </p:nvSpPr>
        <p:spPr>
          <a:xfrm>
            <a:off x="5342391" y="2971072"/>
            <a:ext cx="1442547" cy="10546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 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دا</a:t>
            </a:r>
            <a:r>
              <a:rPr kumimoji="0" lang="ar-LB" sz="4400" b="0" i="0" u="none" strike="noStrike" kern="1200" cap="all" spc="1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رٌ</a:t>
            </a:r>
            <a:endParaRPr kumimoji="0" lang="en-US" sz="4000" b="0" i="0" u="none" strike="noStrike" kern="1200" cap="all" spc="1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8775C46-7979-46E0-8863-259AC93785FC}"/>
              </a:ext>
            </a:extLst>
          </p:cNvPr>
          <p:cNvSpPr txBox="1">
            <a:spLocks/>
          </p:cNvSpPr>
          <p:nvPr/>
        </p:nvSpPr>
        <p:spPr>
          <a:xfrm>
            <a:off x="9470524" y="5726090"/>
            <a:ext cx="1674052" cy="70404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صُنْ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دو</a:t>
            </a:r>
            <a:r>
              <a:rPr kumimoji="0" lang="ar-LB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قٌ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3E5430A3-3449-4DDA-A365-04E3C176FD02}"/>
              </a:ext>
            </a:extLst>
          </p:cNvPr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88732" y="4121970"/>
            <a:ext cx="1451525" cy="14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>
            <a:extLst>
              <a:ext uri="{FF2B5EF4-FFF2-40B4-BE49-F238E27FC236}">
                <a16:creationId xmlns:a16="http://schemas.microsoft.com/office/drawing/2014/main" id="{217B8B64-9880-475E-B6E1-CCF2A48F50C5}"/>
              </a:ext>
            </a:extLst>
          </p:cNvPr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72843" y="4121971"/>
            <a:ext cx="1489883" cy="145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1E4EA86-513F-4DCB-B7AB-78FBDFE4EA6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112"/>
          <a:stretch/>
        </p:blipFill>
        <p:spPr>
          <a:xfrm>
            <a:off x="5535390" y="1564127"/>
            <a:ext cx="1630096" cy="1548885"/>
          </a:xfrm>
          <a:prstGeom prst="ellipse">
            <a:avLst/>
          </a:prstGeom>
          <a:ln w="3175" cap="rnd">
            <a:solidFill>
              <a:schemeClr val="bg1">
                <a:lumMod val="75000"/>
              </a:schemeClr>
            </a:solidFill>
          </a:ln>
          <a:effectLst/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B495F7A-B41B-47BF-84CE-EB2D556B9074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1AC939-BEA1-47E8-966A-35981A47AEED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كَلِماتٍ فيها حَرْفُ </a:t>
            </a:r>
            <a:r>
              <a:rPr lang="ar-LB" sz="3600" b="1" dirty="0">
                <a:solidFill>
                  <a:srgbClr val="C00000"/>
                </a:solidFill>
                <a:latin typeface="Adobe Arabic"/>
                <a:ea typeface="+mn-ea"/>
                <a:cs typeface="Adobe Arabic"/>
              </a:rPr>
              <a:t>د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360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>
            <a:extLst>
              <a:ext uri="{FF2B5EF4-FFF2-40B4-BE49-F238E27FC236}">
                <a16:creationId xmlns:a16="http://schemas.microsoft.com/office/drawing/2014/main" id="{0DDB29FE-DA5B-4D78-A91F-7B21B6BE1784}"/>
              </a:ext>
            </a:extLst>
          </p:cNvPr>
          <p:cNvGrpSpPr/>
          <p:nvPr/>
        </p:nvGrpSpPr>
        <p:grpSpPr>
          <a:xfrm>
            <a:off x="10838098" y="3975521"/>
            <a:ext cx="772012" cy="760696"/>
            <a:chOff x="194245" y="1132589"/>
            <a:chExt cx="1538287" cy="1201902"/>
          </a:xfrm>
          <a:solidFill>
            <a:schemeClr val="accent1">
              <a:lumMod val="50000"/>
            </a:schemeClr>
          </a:solidFill>
        </p:grpSpPr>
        <p:sp>
          <p:nvSpPr>
            <p:cNvPr id="51" name="Rounded Rectangle 24">
              <a:extLst>
                <a:ext uri="{FF2B5EF4-FFF2-40B4-BE49-F238E27FC236}">
                  <a16:creationId xmlns:a16="http://schemas.microsoft.com/office/drawing/2014/main" id="{62ACC8B9-92DA-49BD-9DC5-BBA15B7B25A3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endParaRPr>
            </a:p>
          </p:txBody>
        </p:sp>
        <p:sp>
          <p:nvSpPr>
            <p:cNvPr id="52" name="Rounded Rectangle 4">
              <a:extLst>
                <a:ext uri="{FF2B5EF4-FFF2-40B4-BE49-F238E27FC236}">
                  <a16:creationId xmlns:a16="http://schemas.microsoft.com/office/drawing/2014/main" id="{74AE3410-4D31-4185-AF43-88FB390BD916}"/>
                </a:ext>
              </a:extLst>
            </p:cNvPr>
            <p:cNvSpPr txBox="1"/>
            <p:nvPr/>
          </p:nvSpPr>
          <p:spPr>
            <a:xfrm>
              <a:off x="214699" y="1132589"/>
              <a:ext cx="1433324" cy="12013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40503050201020203" pitchFamily="18" charset="-78"/>
                  <a:ea typeface="+mn-ea"/>
                  <a:cs typeface="Adobe Arabic" panose="02040503050201020203" pitchFamily="18" charset="-78"/>
                </a:rPr>
                <a:t>2</a:t>
              </a:r>
            </a:p>
          </p:txBody>
        </p:sp>
      </p:grpSp>
      <p:grpSp>
        <p:nvGrpSpPr>
          <p:cNvPr id="3" name="Group 52">
            <a:extLst>
              <a:ext uri="{FF2B5EF4-FFF2-40B4-BE49-F238E27FC236}">
                <a16:creationId xmlns:a16="http://schemas.microsoft.com/office/drawing/2014/main" id="{FFC19205-F797-472F-AB5C-58BF2B5E25F5}"/>
              </a:ext>
            </a:extLst>
          </p:cNvPr>
          <p:cNvGrpSpPr/>
          <p:nvPr/>
        </p:nvGrpSpPr>
        <p:grpSpPr>
          <a:xfrm>
            <a:off x="10838098" y="4974002"/>
            <a:ext cx="772012" cy="707886"/>
            <a:chOff x="194245" y="1066049"/>
            <a:chExt cx="1538287" cy="1268442"/>
          </a:xfrm>
          <a:solidFill>
            <a:schemeClr val="accent1">
              <a:lumMod val="50000"/>
            </a:schemeClr>
          </a:solidFill>
        </p:grpSpPr>
        <p:sp>
          <p:nvSpPr>
            <p:cNvPr id="54" name="Rounded Rectangle 27">
              <a:extLst>
                <a:ext uri="{FF2B5EF4-FFF2-40B4-BE49-F238E27FC236}">
                  <a16:creationId xmlns:a16="http://schemas.microsoft.com/office/drawing/2014/main" id="{3878E4E5-AC44-47D4-BDCB-06825DC5DA92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endParaRPr>
            </a:p>
          </p:txBody>
        </p:sp>
        <p:sp>
          <p:nvSpPr>
            <p:cNvPr id="55" name="Rounded Rectangle 4">
              <a:extLst>
                <a:ext uri="{FF2B5EF4-FFF2-40B4-BE49-F238E27FC236}">
                  <a16:creationId xmlns:a16="http://schemas.microsoft.com/office/drawing/2014/main" id="{4CEF850F-DC9F-47C8-B78A-67897BF1E394}"/>
                </a:ext>
              </a:extLst>
            </p:cNvPr>
            <p:cNvSpPr txBox="1"/>
            <p:nvPr/>
          </p:nvSpPr>
          <p:spPr>
            <a:xfrm>
              <a:off x="228502" y="1066049"/>
              <a:ext cx="1433322" cy="12341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40503050201020203" pitchFamily="18" charset="-78"/>
                  <a:ea typeface="+mn-ea"/>
                  <a:cs typeface="Adobe Arabic" panose="02040503050201020203" pitchFamily="18" charset="-78"/>
                </a:rPr>
                <a:t>3</a:t>
              </a:r>
            </a:p>
          </p:txBody>
        </p:sp>
      </p:grpSp>
      <p:grpSp>
        <p:nvGrpSpPr>
          <p:cNvPr id="4" name="Group 55">
            <a:extLst>
              <a:ext uri="{FF2B5EF4-FFF2-40B4-BE49-F238E27FC236}">
                <a16:creationId xmlns:a16="http://schemas.microsoft.com/office/drawing/2014/main" id="{8BA87072-0F10-49D2-B924-13E9EC09DB8C}"/>
              </a:ext>
            </a:extLst>
          </p:cNvPr>
          <p:cNvGrpSpPr/>
          <p:nvPr/>
        </p:nvGrpSpPr>
        <p:grpSpPr>
          <a:xfrm>
            <a:off x="7858414" y="3951875"/>
            <a:ext cx="2432996" cy="813187"/>
            <a:chOff x="194245" y="1164878"/>
            <a:chExt cx="1538287" cy="1169613"/>
          </a:xfrm>
          <a:solidFill>
            <a:schemeClr val="bg1"/>
          </a:solidFill>
        </p:grpSpPr>
        <p:sp>
          <p:nvSpPr>
            <p:cNvPr id="57" name="Rounded Rectangle 3">
              <a:extLst>
                <a:ext uri="{FF2B5EF4-FFF2-40B4-BE49-F238E27FC236}">
                  <a16:creationId xmlns:a16="http://schemas.microsoft.com/office/drawing/2014/main" id="{0290A2E7-AE16-472A-A864-809F5FC091AD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Rounded Rectangle 4">
              <a:extLst>
                <a:ext uri="{FF2B5EF4-FFF2-40B4-BE49-F238E27FC236}">
                  <a16:creationId xmlns:a16="http://schemas.microsoft.com/office/drawing/2014/main" id="{1200BBC3-0459-4EE4-9E84-BF103A7B34B9}"/>
                </a:ext>
              </a:extLst>
            </p:cNvPr>
            <p:cNvSpPr txBox="1"/>
            <p:nvPr/>
          </p:nvSpPr>
          <p:spPr>
            <a:xfrm>
              <a:off x="228502" y="1199135"/>
              <a:ext cx="1469773" cy="11010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/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dobe Arabic" panose="02040503050201020203" pitchFamily="18" charset="-78"/>
                  <a:ea typeface="+mn-ea"/>
                  <a:cs typeface="Adobe Arabic" panose="02040503050201020203" pitchFamily="18" charset="-78"/>
                </a:rPr>
                <a:t>-----------</a:t>
              </a:r>
            </a:p>
          </p:txBody>
        </p:sp>
      </p:grpSp>
      <p:grpSp>
        <p:nvGrpSpPr>
          <p:cNvPr id="7" name="Group 130">
            <a:extLst>
              <a:ext uri="{FF2B5EF4-FFF2-40B4-BE49-F238E27FC236}">
                <a16:creationId xmlns:a16="http://schemas.microsoft.com/office/drawing/2014/main" id="{6D9875CC-5129-46E6-9930-09F7A607B576}"/>
              </a:ext>
            </a:extLst>
          </p:cNvPr>
          <p:cNvGrpSpPr/>
          <p:nvPr/>
        </p:nvGrpSpPr>
        <p:grpSpPr>
          <a:xfrm>
            <a:off x="10838098" y="2977041"/>
            <a:ext cx="772012" cy="760695"/>
            <a:chOff x="194245" y="1132590"/>
            <a:chExt cx="1538287" cy="1201901"/>
          </a:xfrm>
          <a:solidFill>
            <a:schemeClr val="accent1">
              <a:lumMod val="50000"/>
            </a:schemeClr>
          </a:solidFill>
        </p:grpSpPr>
        <p:sp>
          <p:nvSpPr>
            <p:cNvPr id="132" name="Rounded Rectangle 24">
              <a:extLst>
                <a:ext uri="{FF2B5EF4-FFF2-40B4-BE49-F238E27FC236}">
                  <a16:creationId xmlns:a16="http://schemas.microsoft.com/office/drawing/2014/main" id="{F393F1CD-31F1-49C6-B0EA-016D15CBD12C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endParaRPr>
            </a:p>
          </p:txBody>
        </p:sp>
        <p:sp>
          <p:nvSpPr>
            <p:cNvPr id="133" name="Rounded Rectangle 4">
              <a:extLst>
                <a:ext uri="{FF2B5EF4-FFF2-40B4-BE49-F238E27FC236}">
                  <a16:creationId xmlns:a16="http://schemas.microsoft.com/office/drawing/2014/main" id="{56211EA8-CA95-4E2A-8CC9-DA6AADF97F0A}"/>
                </a:ext>
              </a:extLst>
            </p:cNvPr>
            <p:cNvSpPr txBox="1"/>
            <p:nvPr/>
          </p:nvSpPr>
          <p:spPr>
            <a:xfrm>
              <a:off x="214699" y="1132590"/>
              <a:ext cx="1433323" cy="12013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 panose="02040503050201020203" pitchFamily="18" charset="-78"/>
                  <a:ea typeface="+mn-ea"/>
                  <a:cs typeface="Adobe Arabic" panose="02040503050201020203" pitchFamily="18" charset="-78"/>
                </a:rPr>
                <a:t>1</a:t>
              </a:r>
            </a:p>
          </p:txBody>
        </p:sp>
      </p:grpSp>
      <p:grpSp>
        <p:nvGrpSpPr>
          <p:cNvPr id="22" name="Group 55">
            <a:extLst>
              <a:ext uri="{FF2B5EF4-FFF2-40B4-BE49-F238E27FC236}">
                <a16:creationId xmlns:a16="http://schemas.microsoft.com/office/drawing/2014/main" id="{8BA87072-0F10-49D2-B924-13E9EC09DB8C}"/>
              </a:ext>
            </a:extLst>
          </p:cNvPr>
          <p:cNvGrpSpPr/>
          <p:nvPr/>
        </p:nvGrpSpPr>
        <p:grpSpPr>
          <a:xfrm>
            <a:off x="7837394" y="2984924"/>
            <a:ext cx="2432996" cy="813187"/>
            <a:chOff x="194245" y="1164878"/>
            <a:chExt cx="1538287" cy="1169613"/>
          </a:xfrm>
          <a:solidFill>
            <a:schemeClr val="bg1"/>
          </a:solidFill>
        </p:grpSpPr>
        <p:sp>
          <p:nvSpPr>
            <p:cNvPr id="23" name="Rounded Rectangle 3">
              <a:extLst>
                <a:ext uri="{FF2B5EF4-FFF2-40B4-BE49-F238E27FC236}">
                  <a16:creationId xmlns:a16="http://schemas.microsoft.com/office/drawing/2014/main" id="{0290A2E7-AE16-472A-A864-809F5FC091AD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>
              <a:extLst>
                <a:ext uri="{FF2B5EF4-FFF2-40B4-BE49-F238E27FC236}">
                  <a16:creationId xmlns:a16="http://schemas.microsoft.com/office/drawing/2014/main" id="{1200BBC3-0459-4EE4-9E84-BF103A7B34B9}"/>
                </a:ext>
              </a:extLst>
            </p:cNvPr>
            <p:cNvSpPr txBox="1"/>
            <p:nvPr/>
          </p:nvSpPr>
          <p:spPr>
            <a:xfrm>
              <a:off x="228502" y="1199135"/>
              <a:ext cx="1469773" cy="11010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/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dobe Arabic" panose="02040503050201020203" pitchFamily="18" charset="-78"/>
                  <a:ea typeface="+mn-ea"/>
                  <a:cs typeface="Adobe Arabic" panose="02040503050201020203" pitchFamily="18" charset="-78"/>
                </a:rPr>
                <a:t>-----------</a:t>
              </a:r>
            </a:p>
          </p:txBody>
        </p:sp>
      </p:grpSp>
      <p:grpSp>
        <p:nvGrpSpPr>
          <p:cNvPr id="25" name="Group 55">
            <a:extLst>
              <a:ext uri="{FF2B5EF4-FFF2-40B4-BE49-F238E27FC236}">
                <a16:creationId xmlns:a16="http://schemas.microsoft.com/office/drawing/2014/main" id="{8BA87072-0F10-49D2-B924-13E9EC09DB8C}"/>
              </a:ext>
            </a:extLst>
          </p:cNvPr>
          <p:cNvGrpSpPr/>
          <p:nvPr/>
        </p:nvGrpSpPr>
        <p:grpSpPr>
          <a:xfrm>
            <a:off x="7863668" y="4918827"/>
            <a:ext cx="2432996" cy="813187"/>
            <a:chOff x="194245" y="1164878"/>
            <a:chExt cx="1538287" cy="1169613"/>
          </a:xfrm>
          <a:solidFill>
            <a:schemeClr val="bg1"/>
          </a:solidFill>
        </p:grpSpPr>
        <p:sp>
          <p:nvSpPr>
            <p:cNvPr id="26" name="Rounded Rectangle 3">
              <a:extLst>
                <a:ext uri="{FF2B5EF4-FFF2-40B4-BE49-F238E27FC236}">
                  <a16:creationId xmlns:a16="http://schemas.microsoft.com/office/drawing/2014/main" id="{0290A2E7-AE16-472A-A864-809F5FC091AD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4">
              <a:extLst>
                <a:ext uri="{FF2B5EF4-FFF2-40B4-BE49-F238E27FC236}">
                  <a16:creationId xmlns:a16="http://schemas.microsoft.com/office/drawing/2014/main" id="{1200BBC3-0459-4EE4-9E84-BF103A7B34B9}"/>
                </a:ext>
              </a:extLst>
            </p:cNvPr>
            <p:cNvSpPr txBox="1"/>
            <p:nvPr/>
          </p:nvSpPr>
          <p:spPr>
            <a:xfrm>
              <a:off x="228502" y="1199135"/>
              <a:ext cx="1469773" cy="11010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/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dobe Arabic" panose="02040503050201020203" pitchFamily="18" charset="-78"/>
                  <a:ea typeface="+mn-ea"/>
                  <a:cs typeface="Adobe Arabic" panose="02040503050201020203" pitchFamily="18" charset="-78"/>
                </a:rPr>
                <a:t>-----------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91797252-7B82-43A6-910B-3ED352FFCAAF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D03B0A0-F784-4F04-94F3-23424518E70D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43EDE2B-4429-4643-BE5F-3B49F187EF97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AA7AFF-AA22-40E7-9F90-F606AD3F6F03}"/>
              </a:ext>
            </a:extLst>
          </p:cNvPr>
          <p:cNvSpPr txBox="1"/>
          <p:nvPr/>
        </p:nvSpPr>
        <p:spPr>
          <a:xfrm>
            <a:off x="135466" y="1348301"/>
            <a:ext cx="11523133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00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0" cap="all" spc="10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أَكْتُبُ عَلى وَرَقَةٍ، ثَلاثَةَ أَسْماءٍ مِنْ أَسْماءِ رِفاقي أَوْ مِنْ أَسْماءِ أَفْرادِ عائِلَتي تَحْوي الْحَرْفَ دال: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5214CB-CDD2-4C5C-998E-7B6D5F6D7426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0BBBF1-1698-471B-BE22-12E83024DD86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مَشْروعي الصَّغيرُ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08323A6-5A97-4DDC-A209-6498FD96AEEB}"/>
              </a:ext>
            </a:extLst>
          </p:cNvPr>
          <p:cNvSpPr txBox="1"/>
          <p:nvPr/>
        </p:nvSpPr>
        <p:spPr>
          <a:xfrm>
            <a:off x="5219699" y="2174594"/>
            <a:ext cx="6096000" cy="707886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algn="r"/>
            <a:r>
              <a:rPr kumimoji="0" lang="ar-L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مِثالٌ: دانا - فادي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73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5"/>
    </mc:Choice>
    <mc:Fallback xmlns="">
      <p:transition spd="slow" advTm="2125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B6771E9-276E-4ECF-8722-994DB235CC4E}"/>
              </a:ext>
            </a:extLst>
          </p:cNvPr>
          <p:cNvSpPr txBox="1"/>
          <p:nvPr/>
        </p:nvSpPr>
        <p:spPr>
          <a:xfrm>
            <a:off x="3" y="1370589"/>
            <a:ext cx="11655969" cy="4662815"/>
          </a:xfrm>
          <a:prstGeom prst="rect">
            <a:avLst/>
          </a:prstGeom>
          <a:noFill/>
          <a:ln w="19050">
            <a:solidFill>
              <a:schemeClr val="bg1">
                <a:lumMod val="9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حَضِّروا بِطاقَةَ حَرْفِ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دْ</a:t>
            </a: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: </a:t>
            </a:r>
          </a:p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اُرْسُموا عَلى وَرَقَةٍ قِرْدًا أَوْ ديكًا، وَاكْتُبوا حَرْفَ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: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4A66AC"/>
              </a:buClr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اِحْتَفِظوا بِالْبِطاقَةِ في عُلْبَةٍ أَوْ كيسٍ</a:t>
            </a:r>
          </a:p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4A66AC"/>
              </a:buClr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لِأَنَّنا سَنَكْتُبُ وَنَرْسُمُ  في كُلِّ مَرَّةٍ </a:t>
            </a:r>
          </a:p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4A66AC"/>
              </a:buClr>
              <a:buSzTx/>
              <a:buFontTx/>
              <a:buNone/>
              <a:tabLst/>
              <a:defRPr/>
            </a:pPr>
            <a:r>
              <a:rPr kumimoji="0" lang="ar-LB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بِطاقَةً جَديدَةً لِحَرْفٍ جَديدٍ.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LB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pic>
        <p:nvPicPr>
          <p:cNvPr id="8194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5050" y="148834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8224" y="316474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6250" y="148834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FCB306E-A1BF-4570-9561-85D258A5E097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E8F900-017C-4BDF-B8CC-8EF329375406}"/>
              </a:ext>
            </a:extLst>
          </p:cNvPr>
          <p:cNvSpPr txBox="1"/>
          <p:nvPr/>
        </p:nvSpPr>
        <p:spPr>
          <a:xfrm>
            <a:off x="4876800" y="709965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en-US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C7A535-813E-4633-897B-12B5990F14A0}"/>
              </a:ext>
            </a:extLst>
          </p:cNvPr>
          <p:cNvSpPr txBox="1"/>
          <p:nvPr/>
        </p:nvSpPr>
        <p:spPr>
          <a:xfrm>
            <a:off x="4876800" y="691182"/>
            <a:ext cx="67817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98A48A-D096-4DCC-B367-E3B0DCA0096D}"/>
              </a:ext>
            </a:extLst>
          </p:cNvPr>
          <p:cNvSpPr txBox="1"/>
          <p:nvPr/>
        </p:nvSpPr>
        <p:spPr>
          <a:xfrm>
            <a:off x="2580640" y="689788"/>
            <a:ext cx="9029470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5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مَشْروعي الصَّغيرُ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617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5"/>
    </mc:Choice>
    <mc:Fallback xmlns="">
      <p:transition spd="slow" advTm="2125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9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15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55EBD808-1D48-4792-9802-ED44EBAEF2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922" y="1437389"/>
            <a:ext cx="5983885" cy="503606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9C70721-2AF9-4C23-87EF-0386035545FD}"/>
              </a:ext>
            </a:extLst>
          </p:cNvPr>
          <p:cNvSpPr txBox="1">
            <a:spLocks/>
          </p:cNvSpPr>
          <p:nvPr/>
        </p:nvSpPr>
        <p:spPr>
          <a:xfrm>
            <a:off x="7270595" y="2901536"/>
            <a:ext cx="4371276" cy="944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r" rtl="1" fontAlgn="auto">
              <a:lnSpc>
                <a:spcPct val="90000"/>
              </a:lnSpc>
              <a:spcAft>
                <a:spcPts val="20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ar-LB" sz="5900" b="1" dirty="0">
                <a:solidFill>
                  <a:srgbClr val="2E75B6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طابَ يَوْمُكُمْ يا أَعِزّائي!</a:t>
            </a:r>
            <a:endParaRPr lang="en-US" sz="5900" b="1" dirty="0">
              <a:solidFill>
                <a:srgbClr val="2E75B6"/>
              </a:solidFill>
              <a:latin typeface="Adobe Arabic" panose="02040503050201090203" pitchFamily="18" charset="-78"/>
              <a:cs typeface="Adobe Arabic" panose="02040503050201090203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63F65E-315C-4202-9729-68148211541E}"/>
              </a:ext>
            </a:extLst>
          </p:cNvPr>
          <p:cNvSpPr/>
          <p:nvPr/>
        </p:nvSpPr>
        <p:spPr>
          <a:xfrm>
            <a:off x="0" y="128920"/>
            <a:ext cx="1148863" cy="385948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6950E3-448D-4F40-821D-A5B180B38EDB}"/>
              </a:ext>
            </a:extLst>
          </p:cNvPr>
          <p:cNvSpPr txBox="1"/>
          <p:nvPr/>
        </p:nvSpPr>
        <p:spPr>
          <a:xfrm>
            <a:off x="345985" y="158003"/>
            <a:ext cx="802878" cy="3277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R="0" lvl="0" indent="0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>
                <a:solidFill>
                  <a:schemeClr val="accent5">
                    <a:lumMod val="50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ترحيبٌ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856DDC-0AE8-4B0F-90D9-60D6E4257490}"/>
              </a:ext>
            </a:extLst>
          </p:cNvPr>
          <p:cNvSpPr txBox="1"/>
          <p:nvPr/>
        </p:nvSpPr>
        <p:spPr>
          <a:xfrm>
            <a:off x="3065203" y="2226368"/>
            <a:ext cx="3672913" cy="1350336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0000" lnSpcReduction="10000"/>
          </a:bodyPr>
          <a:lstStyle/>
          <a:p>
            <a:pPr algn="ctr" rtl="1">
              <a:lnSpc>
                <a:spcPct val="110000"/>
              </a:lnSpc>
              <a:defRPr/>
            </a:pPr>
            <a:r>
              <a:rPr lang="ar-LB" sz="4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/>
                <a:cs typeface="Adobe Arabic"/>
              </a:rPr>
              <a:t>أُمَيِّزُ أَصْواتَ الْحَرْفِ دال مَعَ الْحَرَكاتِ وَمَعْ أَحْرُفِ  الْمَدِّ.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E8FC22-EAEA-447C-9538-13AC400B5265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r" rtl="1"/>
            <a:r>
              <a:rPr kumimoji="0" lang="ar-LB" sz="3500" b="1" i="0" u="none" strike="noStrike" kern="1200" cap="all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تَرْحيبٌ :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76604298-9DC2-4815-817A-14E67A2A0C34}"/>
              </a:ext>
            </a:extLst>
          </p:cNvPr>
          <p:cNvSpPr txBox="1"/>
          <p:nvPr/>
        </p:nvSpPr>
        <p:spPr>
          <a:xfrm>
            <a:off x="6095999" y="1960623"/>
            <a:ext cx="940526" cy="264687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6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16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9D49C5-1945-4FD1-AEF8-19ABA6C1C456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33017F-E3C0-412E-8DEB-9E91CF9FA402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 أُطابِقُ بَيْنَ صَوْتِ الْحَرْفِ الّذي سَمِعْتُهُ وَشَكْلِهِ الْمَطْبوعِ: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675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CC706F4F-C99A-47A9-BE2D-9DAD7ECE660C}"/>
              </a:ext>
            </a:extLst>
          </p:cNvPr>
          <p:cNvGrpSpPr/>
          <p:nvPr/>
        </p:nvGrpSpPr>
        <p:grpSpPr>
          <a:xfrm>
            <a:off x="8405649" y="3311246"/>
            <a:ext cx="2266069" cy="1482487"/>
            <a:chOff x="8010538" y="3891683"/>
            <a:chExt cx="2266069" cy="111124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DEBC156-0B76-4824-84C1-262B5E9AE6FC}"/>
                </a:ext>
              </a:extLst>
            </p:cNvPr>
            <p:cNvGrpSpPr/>
            <p:nvPr/>
          </p:nvGrpSpPr>
          <p:grpSpPr>
            <a:xfrm>
              <a:off x="8010538" y="3891683"/>
              <a:ext cx="2266069" cy="1111244"/>
              <a:chOff x="8010538" y="3891683"/>
              <a:chExt cx="2266069" cy="1111244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70B9097A-E2A0-49AE-8E67-DD45E84D7DCD}"/>
                  </a:ext>
                </a:extLst>
              </p:cNvPr>
              <p:cNvSpPr/>
              <p:nvPr/>
            </p:nvSpPr>
            <p:spPr>
              <a:xfrm>
                <a:off x="8010538" y="3891683"/>
                <a:ext cx="2266069" cy="11112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rgbClr val="18428F"/>
                </a:solidFill>
              </a:ln>
              <a:scene3d>
                <a:camera prst="perspectiveRelaxedModerately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dobe Arabic"/>
                  <a:ea typeface="+mn-ea"/>
                  <a:cs typeface="Adobe Arabic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C5CC35D-4D2C-4014-AFAA-1866C0839607}"/>
                  </a:ext>
                </a:extLst>
              </p:cNvPr>
              <p:cNvSpPr/>
              <p:nvPr/>
            </p:nvSpPr>
            <p:spPr>
              <a:xfrm>
                <a:off x="8616436" y="3954029"/>
                <a:ext cx="1268746" cy="761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ar-LB" sz="6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Adobe Arabic" panose="02040503050201020203" pitchFamily="18" charset="-78"/>
                    <a:ea typeface="+mn-ea"/>
                    <a:cs typeface="Adobe Arabic" panose="02040503050201020203" pitchFamily="18" charset="-78"/>
                  </a:rPr>
                  <a:t> َ  ُ  ِ</a:t>
                </a:r>
                <a:endPara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dobe Arabic" panose="02040503050201020203" pitchFamily="18" charset="-78"/>
                  <a:ea typeface="+mn-ea"/>
                  <a:cs typeface="Adobe Arabic" panose="02040503050201020203" pitchFamily="18" charset="-78"/>
                </a:endParaRPr>
              </a:p>
            </p:txBody>
          </p:sp>
        </p:grp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0AC946E-C318-48D9-8348-606E76B603B5}"/>
                </a:ext>
              </a:extLst>
            </p:cNvPr>
            <p:cNvCxnSpPr/>
            <p:nvPr/>
          </p:nvCxnSpPr>
          <p:spPr>
            <a:xfrm>
              <a:off x="8137728" y="4712450"/>
              <a:ext cx="1747455" cy="109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313D4195-F2F5-48BE-8F4C-AA25F358B4C3}"/>
              </a:ext>
            </a:extLst>
          </p:cNvPr>
          <p:cNvSpPr/>
          <p:nvPr/>
        </p:nvSpPr>
        <p:spPr>
          <a:xfrm>
            <a:off x="6406030" y="2321004"/>
            <a:ext cx="470000" cy="110799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6600" b="0" i="0" u="none" strike="noStrike" kern="1200" cap="none" spc="0" normalizeH="0" baseline="0" noProof="0" dirty="0">
                <a:ln>
                  <a:noFill/>
                </a:ln>
                <a:solidFill>
                  <a:srgbClr val="19428F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دْ</a:t>
            </a: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srgbClr val="19428F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EAB5C7-C70C-4F04-BEC6-09982C68D5F9}"/>
              </a:ext>
            </a:extLst>
          </p:cNvPr>
          <p:cNvSpPr txBox="1"/>
          <p:nvPr/>
        </p:nvSpPr>
        <p:spPr>
          <a:xfrm>
            <a:off x="6346973" y="961976"/>
            <a:ext cx="940526" cy="144655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8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4" name="Rounded Rectangle 31">
            <a:extLst>
              <a:ext uri="{FF2B5EF4-FFF2-40B4-BE49-F238E27FC236}">
                <a16:creationId xmlns:a16="http://schemas.microsoft.com/office/drawing/2014/main" id="{0DFA97A4-B953-451C-9ED1-76CCDBAA1D63}"/>
              </a:ext>
            </a:extLst>
          </p:cNvPr>
          <p:cNvSpPr/>
          <p:nvPr/>
        </p:nvSpPr>
        <p:spPr>
          <a:xfrm>
            <a:off x="8231043" y="4856079"/>
            <a:ext cx="2645549" cy="1294584"/>
          </a:xfrm>
          <a:prstGeom prst="round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دَ دُ دِ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5" name="Rounded Rectangle 30">
            <a:extLst>
              <a:ext uri="{FF2B5EF4-FFF2-40B4-BE49-F238E27FC236}">
                <a16:creationId xmlns:a16="http://schemas.microsoft.com/office/drawing/2014/main" id="{55F59DE4-4575-4B35-8BD1-F2931330999D}"/>
              </a:ext>
            </a:extLst>
          </p:cNvPr>
          <p:cNvSpPr/>
          <p:nvPr/>
        </p:nvSpPr>
        <p:spPr>
          <a:xfrm>
            <a:off x="1540677" y="4834385"/>
            <a:ext cx="3350497" cy="1316278"/>
          </a:xfrm>
          <a:prstGeom prst="roundRect">
            <a:avLst/>
          </a:prstGeom>
          <a:solidFill>
            <a:srgbClr val="0070C0"/>
          </a:solidFill>
          <a:ln>
            <a:solidFill>
              <a:srgbClr val="18428F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دا    دو   دي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E312E8E-50DA-4153-8749-53CFA3D44428}"/>
              </a:ext>
            </a:extLst>
          </p:cNvPr>
          <p:cNvSpPr/>
          <p:nvPr/>
        </p:nvSpPr>
        <p:spPr>
          <a:xfrm>
            <a:off x="2251391" y="3158438"/>
            <a:ext cx="2090582" cy="16300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18428F"/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 و ي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EDFDF5E-84CC-41CD-98D3-EF082DFDDCBD}"/>
              </a:ext>
            </a:extLst>
          </p:cNvPr>
          <p:cNvCxnSpPr>
            <a:cxnSpLocks/>
          </p:cNvCxnSpPr>
          <p:nvPr/>
        </p:nvCxnSpPr>
        <p:spPr>
          <a:xfrm flipH="1">
            <a:off x="4315448" y="2986268"/>
            <a:ext cx="1780552" cy="517226"/>
          </a:xfrm>
          <a:prstGeom prst="straightConnector1">
            <a:avLst/>
          </a:prstGeom>
          <a:ln w="38100"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7189664-ABF6-4D93-AF10-602B43515B20}"/>
              </a:ext>
            </a:extLst>
          </p:cNvPr>
          <p:cNvCxnSpPr>
            <a:cxnSpLocks/>
          </p:cNvCxnSpPr>
          <p:nvPr/>
        </p:nvCxnSpPr>
        <p:spPr>
          <a:xfrm>
            <a:off x="6585945" y="2071172"/>
            <a:ext cx="0" cy="326951"/>
          </a:xfrm>
          <a:prstGeom prst="straightConnector1">
            <a:avLst/>
          </a:prstGeom>
          <a:ln w="38100"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7FF31A4-6684-4871-A87E-5AEFB29E13F5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E179FA-D732-4B2D-B47F-F40683F2FB8B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 أُطابِقُ بَيْنَ صَوْتِ الْحَرْفِ الّذي سَمِعْتُهُ وَشَكْلِهِ الْمَطْبوعِ: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B64E2EC-7B3E-4300-9822-32725B33B47F}"/>
              </a:ext>
            </a:extLst>
          </p:cNvPr>
          <p:cNvCxnSpPr>
            <a:cxnSpLocks/>
          </p:cNvCxnSpPr>
          <p:nvPr/>
        </p:nvCxnSpPr>
        <p:spPr>
          <a:xfrm>
            <a:off x="7073025" y="2941422"/>
            <a:ext cx="1332623" cy="517226"/>
          </a:xfrm>
          <a:prstGeom prst="straightConnector1">
            <a:avLst/>
          </a:prstGeom>
          <a:ln w="38100">
            <a:solidFill>
              <a:srgbClr val="1842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30472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0"/>
    </mc:Choice>
    <mc:Fallback xmlns="">
      <p:transition spd="slow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89F44CA-CAA4-4C02-9D4F-432052CC3640}"/>
              </a:ext>
            </a:extLst>
          </p:cNvPr>
          <p:cNvGraphicFramePr>
            <a:graphicFrameLocks noGrp="1"/>
          </p:cNvGraphicFramePr>
          <p:nvPr/>
        </p:nvGraphicFramePr>
        <p:xfrm>
          <a:off x="1811591" y="2420975"/>
          <a:ext cx="8501807" cy="2825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358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8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0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113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64093"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rgbClr val="C00000"/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ي</a:t>
                      </a:r>
                      <a:endParaRPr lang="en-US" sz="4400" b="1" dirty="0">
                        <a:solidFill>
                          <a:srgbClr val="C00000"/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rgbClr val="C00000"/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و</a:t>
                      </a:r>
                      <a:endParaRPr lang="en-US" sz="4400" b="1" dirty="0">
                        <a:solidFill>
                          <a:srgbClr val="C00000"/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rgbClr val="C00000"/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ا</a:t>
                      </a:r>
                      <a:endParaRPr lang="en-US" sz="4400" b="1" dirty="0">
                        <a:solidFill>
                          <a:srgbClr val="C00000"/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ِ</a:t>
                      </a:r>
                      <a:endParaRPr lang="en-US" sz="4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ُ</a:t>
                      </a:r>
                      <a:endParaRPr lang="en-US" sz="4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َ</a:t>
                      </a:r>
                      <a:endParaRPr lang="en-US" sz="4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13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د</a:t>
                      </a:r>
                      <a:r>
                        <a:rPr lang="ar-LB" sz="4400" b="1" dirty="0">
                          <a:solidFill>
                            <a:srgbClr val="C00000"/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ي</a:t>
                      </a:r>
                      <a:endParaRPr lang="en-US" sz="4400" b="1" dirty="0">
                        <a:solidFill>
                          <a:srgbClr val="C00000"/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د</a:t>
                      </a:r>
                      <a:r>
                        <a:rPr lang="ar-LB" sz="4400" b="1" dirty="0">
                          <a:solidFill>
                            <a:srgbClr val="C00000"/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و</a:t>
                      </a:r>
                      <a:endParaRPr lang="en-US" sz="4400" b="1" dirty="0">
                        <a:solidFill>
                          <a:srgbClr val="C00000"/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د</a:t>
                      </a:r>
                      <a:r>
                        <a:rPr lang="ar-LB" sz="4400" b="1" dirty="0">
                          <a:solidFill>
                            <a:srgbClr val="C00000"/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ا</a:t>
                      </a:r>
                      <a:endParaRPr lang="en-US" sz="4400" b="1" dirty="0">
                        <a:solidFill>
                          <a:srgbClr val="C00000"/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دِ</a:t>
                      </a:r>
                      <a:endParaRPr lang="en-US" sz="4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دُ</a:t>
                      </a:r>
                      <a:endParaRPr lang="en-US" sz="4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4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itchFamily="18" charset="-78"/>
                          <a:cs typeface="Adobe Arabic" panose="02040503050201020203"/>
                        </a:rPr>
                        <a:t>دَ</a:t>
                      </a:r>
                      <a:endParaRPr lang="en-US" sz="4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itchFamily="18" charset="-78"/>
                        <a:cs typeface="Adobe Arabic" panose="02040503050201020203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BC4922-CEE8-478F-898B-31D9CB73EAE1}"/>
              </a:ext>
            </a:extLst>
          </p:cNvPr>
          <p:cNvCxnSpPr/>
          <p:nvPr/>
        </p:nvCxnSpPr>
        <p:spPr>
          <a:xfrm flipH="1">
            <a:off x="10313398" y="4412594"/>
            <a:ext cx="1383110" cy="1824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4130003-E929-4DD3-B120-823AFB8AD1BC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4A84EC-7089-4529-AE8F-7D57FCA7E013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نَقْرَأُ معًا الْحَرْفَ </a:t>
            </a:r>
            <a:r>
              <a:rPr lang="ar-LB" sz="3600" b="1" dirty="0">
                <a:solidFill>
                  <a:srgbClr val="C00000"/>
                </a:solidFill>
                <a:latin typeface="Adobe Arabic"/>
                <a:ea typeface="+mn-ea"/>
                <a:cs typeface="Adobe Arabic"/>
              </a:rPr>
              <a:t>دال</a:t>
            </a: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 مَعَ الْحَرَكاتِ وَمَعْ أَحْرُفِ الْمَدِّ: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677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E694B5-64B2-4C43-8646-9379C12B832A}"/>
              </a:ext>
            </a:extLst>
          </p:cNvPr>
          <p:cNvGraphicFramePr>
            <a:graphicFrameLocks noGrp="1"/>
          </p:cNvGraphicFramePr>
          <p:nvPr/>
        </p:nvGraphicFramePr>
        <p:xfrm>
          <a:off x="3882426" y="2528661"/>
          <a:ext cx="4424100" cy="26881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74700">
                  <a:extLst>
                    <a:ext uri="{9D8B030D-6E8A-4147-A177-3AD203B41FA5}">
                      <a16:colId xmlns:a16="http://schemas.microsoft.com/office/drawing/2014/main" val="3657880651"/>
                    </a:ext>
                  </a:extLst>
                </a:gridCol>
                <a:gridCol w="1474700">
                  <a:extLst>
                    <a:ext uri="{9D8B030D-6E8A-4147-A177-3AD203B41FA5}">
                      <a16:colId xmlns:a16="http://schemas.microsoft.com/office/drawing/2014/main" val="2188082677"/>
                    </a:ext>
                  </a:extLst>
                </a:gridCol>
                <a:gridCol w="1474700">
                  <a:extLst>
                    <a:ext uri="{9D8B030D-6E8A-4147-A177-3AD203B41FA5}">
                      <a16:colId xmlns:a16="http://schemas.microsoft.com/office/drawing/2014/main" val="2875121880"/>
                    </a:ext>
                  </a:extLst>
                </a:gridCol>
              </a:tblGrid>
              <a:tr h="1344091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LB" sz="80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دِ</a:t>
                      </a:r>
                      <a:endParaRPr lang="en-US" sz="8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8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دُ</a:t>
                      </a:r>
                      <a:endParaRPr lang="en-US" sz="8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8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cs typeface="Adobe Arabic" panose="02040503050201020203" pitchFamily="18" charset="-78"/>
                        </a:rPr>
                        <a:t>دَ</a:t>
                      </a:r>
                      <a:endParaRPr lang="en-US" sz="8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593670"/>
                  </a:ext>
                </a:extLst>
              </a:tr>
              <a:tr h="1344091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LB" sz="8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ي</a:t>
                      </a:r>
                      <a:endParaRPr lang="en-US" sz="8000" b="1" kern="12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LB" sz="8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و</a:t>
                      </a:r>
                      <a:endParaRPr lang="en-US" sz="8000" b="1" kern="12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LB" sz="80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8000" b="1" dirty="0">
                          <a:solidFill>
                            <a:srgbClr val="C0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</a:t>
                      </a:r>
                      <a:endParaRPr lang="en-US" sz="8000" b="1" kern="1200" dirty="0">
                        <a:solidFill>
                          <a:srgbClr val="C00000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77734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F40325B5-6471-438A-A433-29A6C37CC45A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04B1D-DF96-46C5-82EB-1B6D13B550C7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أَقْرَأُ بِمُفْرَدي: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903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79BD63F-1401-4EDC-B81D-AB5327F46272}"/>
              </a:ext>
            </a:extLst>
          </p:cNvPr>
          <p:cNvGraphicFramePr>
            <a:graphicFrameLocks noGrp="1"/>
          </p:cNvGraphicFramePr>
          <p:nvPr/>
        </p:nvGraphicFramePr>
        <p:xfrm>
          <a:off x="604065" y="2036930"/>
          <a:ext cx="10980821" cy="298734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574848">
                  <a:extLst>
                    <a:ext uri="{9D8B030D-6E8A-4147-A177-3AD203B41FA5}">
                      <a16:colId xmlns:a16="http://schemas.microsoft.com/office/drawing/2014/main" val="873041125"/>
                    </a:ext>
                  </a:extLst>
                </a:gridCol>
                <a:gridCol w="4051987">
                  <a:extLst>
                    <a:ext uri="{9D8B030D-6E8A-4147-A177-3AD203B41FA5}">
                      <a16:colId xmlns:a16="http://schemas.microsoft.com/office/drawing/2014/main" val="3870439183"/>
                    </a:ext>
                  </a:extLst>
                </a:gridCol>
                <a:gridCol w="4353986">
                  <a:extLst>
                    <a:ext uri="{9D8B030D-6E8A-4147-A177-3AD203B41FA5}">
                      <a16:colId xmlns:a16="http://schemas.microsoft.com/office/drawing/2014/main" val="2963479474"/>
                    </a:ext>
                  </a:extLst>
                </a:gridCol>
              </a:tblGrid>
              <a:tr h="429259"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1" i="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1" i="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ـد</a:t>
                      </a:r>
                      <a:r>
                        <a:rPr lang="ar-LB" sz="4000" b="1" i="0" kern="1200" baseline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     </a:t>
                      </a:r>
                      <a:r>
                        <a:rPr lang="ar-LB" sz="4000" b="1" i="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endParaRPr lang="ar-SA" sz="4000" b="1" i="0" kern="12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4000" b="1" i="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ـــ</a:t>
                      </a:r>
                      <a:r>
                        <a:rPr lang="ar-LB" sz="4000" b="1" i="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4000" b="1" i="0" kern="1200" baseline="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        د</a:t>
                      </a:r>
                      <a:endParaRPr lang="ar-SA" sz="4000" b="1" i="0" kern="1200" dirty="0">
                        <a:solidFill>
                          <a:srgbClr val="C00000"/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459243"/>
                  </a:ext>
                </a:extLst>
              </a:tr>
              <a:tr h="91197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4000" b="0" kern="1200" dirty="0">
                          <a:solidFill>
                            <a:srgbClr val="C00000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دارٌ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4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حَديقَةٌ              رِداءٌ</a:t>
                      </a:r>
                      <a:endParaRPr lang="en-US" sz="4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4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وَلَدٌ</a:t>
                      </a:r>
                      <a:r>
                        <a:rPr lang="ar-LB" sz="4000" b="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  </a:t>
                      </a:r>
                      <a:r>
                        <a:rPr lang="ar-LB" sz="4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           وَرْدٌ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610988"/>
                  </a:ext>
                </a:extLst>
              </a:tr>
              <a:tr h="1423098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400" b="0" kern="1200" noProof="0" dirty="0">
                        <a:solidFill>
                          <a:srgbClr val="002060"/>
                        </a:solidFill>
                        <a:effectLst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1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kern="12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011911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DD21968F-4677-41B8-8E26-0B0587D23F8F}"/>
              </a:ext>
            </a:extLst>
          </p:cNvPr>
          <p:cNvGraphicFramePr>
            <a:graphicFrameLocks noGrp="1"/>
          </p:cNvGraphicFramePr>
          <p:nvPr/>
        </p:nvGraphicFramePr>
        <p:xfrm>
          <a:off x="720328" y="4007569"/>
          <a:ext cx="194240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468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1294936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A83CD2F2-9698-4A88-9584-B2DCD91DF7EA}"/>
              </a:ext>
            </a:extLst>
          </p:cNvPr>
          <p:cNvGraphicFramePr>
            <a:graphicFrameLocks noGrp="1"/>
          </p:cNvGraphicFramePr>
          <p:nvPr/>
        </p:nvGraphicFramePr>
        <p:xfrm>
          <a:off x="9377024" y="4007569"/>
          <a:ext cx="182605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371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608685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LB" sz="32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dirty="0">
                          <a:solidFill>
                            <a:srgbClr val="C0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EE1C3E8B-539C-441A-8570-03E1FE1FA869}"/>
              </a:ext>
            </a:extLst>
          </p:cNvPr>
          <p:cNvGraphicFramePr>
            <a:graphicFrameLocks noGrp="1"/>
          </p:cNvGraphicFramePr>
          <p:nvPr/>
        </p:nvGraphicFramePr>
        <p:xfrm>
          <a:off x="6851786" y="4007569"/>
          <a:ext cx="200656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680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406988446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493282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EE1C3E8B-539C-441A-8570-03E1FE1FA869}"/>
              </a:ext>
            </a:extLst>
          </p:cNvPr>
          <p:cNvGraphicFramePr>
            <a:graphicFrameLocks noGrp="1"/>
          </p:cNvGraphicFramePr>
          <p:nvPr/>
        </p:nvGraphicFramePr>
        <p:xfrm>
          <a:off x="5156953" y="4007569"/>
          <a:ext cx="158540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469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503739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553200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graphicFrame>
        <p:nvGraphicFramePr>
          <p:cNvPr id="20" name="Table 5">
            <a:extLst>
              <a:ext uri="{FF2B5EF4-FFF2-40B4-BE49-F238E27FC236}">
                <a16:creationId xmlns:a16="http://schemas.microsoft.com/office/drawing/2014/main" id="{EE1C3E8B-539C-441A-8570-03E1FE1FA869}"/>
              </a:ext>
            </a:extLst>
          </p:cNvPr>
          <p:cNvGraphicFramePr>
            <a:graphicFrameLocks noGrp="1"/>
          </p:cNvGraphicFramePr>
          <p:nvPr/>
        </p:nvGraphicFramePr>
        <p:xfrm>
          <a:off x="3061632" y="4007569"/>
          <a:ext cx="159777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592">
                  <a:extLst>
                    <a:ext uri="{9D8B030D-6E8A-4147-A177-3AD203B41FA5}">
                      <a16:colId xmlns:a16="http://schemas.microsoft.com/office/drawing/2014/main" val="2033773620"/>
                    </a:ext>
                  </a:extLst>
                </a:gridCol>
                <a:gridCol w="532592">
                  <a:extLst>
                    <a:ext uri="{9D8B030D-6E8A-4147-A177-3AD203B41FA5}">
                      <a16:colId xmlns:a16="http://schemas.microsoft.com/office/drawing/2014/main" val="3654220152"/>
                    </a:ext>
                  </a:extLst>
                </a:gridCol>
                <a:gridCol w="532592">
                  <a:extLst>
                    <a:ext uri="{9D8B030D-6E8A-4147-A177-3AD203B41FA5}">
                      <a16:colId xmlns:a16="http://schemas.microsoft.com/office/drawing/2014/main" val="3211308897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49931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AE0B71B-9AA0-4DF6-B8D4-FF46716F2717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799E07-92C0-4213-88B5-EE5414BFECA0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 أَتَعَرَّفُ أَشْكالَ حَرْفِ </a:t>
            </a:r>
            <a:r>
              <a:rPr lang="ar-LB" sz="3600" b="1" dirty="0">
                <a:solidFill>
                  <a:srgbClr val="C00000"/>
                </a:solidFill>
                <a:latin typeface="Adobe Arabic"/>
                <a:ea typeface="+mn-ea"/>
                <a:cs typeface="Adobe Arabic"/>
              </a:rPr>
              <a:t>د</a:t>
            </a: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03A6FD-37F2-48CE-BED9-CC755031BF5F}"/>
              </a:ext>
            </a:extLst>
          </p:cNvPr>
          <p:cNvSpPr/>
          <p:nvPr/>
        </p:nvSpPr>
        <p:spPr>
          <a:xfrm>
            <a:off x="0" y="128920"/>
            <a:ext cx="2976880" cy="385948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ar-LB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الصَّوتيات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34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>
            <a:extLst>
              <a:ext uri="{FF2B5EF4-FFF2-40B4-BE49-F238E27FC236}">
                <a16:creationId xmlns:a16="http://schemas.microsoft.com/office/drawing/2014/main" id="{DAA15BF6-6CC8-4B2C-A865-1D831D8EF345}"/>
              </a:ext>
            </a:extLst>
          </p:cNvPr>
          <p:cNvGrpSpPr/>
          <p:nvPr/>
        </p:nvGrpSpPr>
        <p:grpSpPr>
          <a:xfrm>
            <a:off x="7327805" y="3501991"/>
            <a:ext cx="938064" cy="803182"/>
            <a:chOff x="194245" y="1066049"/>
            <a:chExt cx="1538287" cy="1268442"/>
          </a:xfrm>
          <a:solidFill>
            <a:schemeClr val="bg1"/>
          </a:solidFill>
        </p:grpSpPr>
        <p:sp>
          <p:nvSpPr>
            <p:cNvPr id="37" name="Rounded Rectangle 17">
              <a:extLst>
                <a:ext uri="{FF2B5EF4-FFF2-40B4-BE49-F238E27FC236}">
                  <a16:creationId xmlns:a16="http://schemas.microsoft.com/office/drawing/2014/main" id="{C9FE4668-69F8-41E8-9069-727663E116E5}"/>
                </a:ext>
              </a:extLst>
            </p:cNvPr>
            <p:cNvSpPr/>
            <p:nvPr/>
          </p:nvSpPr>
          <p:spPr>
            <a:xfrm>
              <a:off x="194245" y="1164878"/>
              <a:ext cx="1538287" cy="116961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endParaRPr>
            </a:p>
          </p:txBody>
        </p:sp>
        <p:sp>
          <p:nvSpPr>
            <p:cNvPr id="38" name="Rounded Rectangle 4">
              <a:extLst>
                <a:ext uri="{FF2B5EF4-FFF2-40B4-BE49-F238E27FC236}">
                  <a16:creationId xmlns:a16="http://schemas.microsoft.com/office/drawing/2014/main" id="{87E36A74-166A-475F-A4AC-782BCD8A97F1}"/>
                </a:ext>
              </a:extLst>
            </p:cNvPr>
            <p:cNvSpPr txBox="1"/>
            <p:nvPr/>
          </p:nvSpPr>
          <p:spPr>
            <a:xfrm>
              <a:off x="228502" y="1066049"/>
              <a:ext cx="1433322" cy="12341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9220" tIns="81915" rIns="109220" bIns="81915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911350" rtl="1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endParaRPr>
            </a:p>
          </p:txBody>
        </p:sp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5849AD2-6CAD-48ED-9339-38EB8396C616}"/>
              </a:ext>
            </a:extLst>
          </p:cNvPr>
          <p:cNvGraphicFramePr>
            <a:graphicFrameLocks noGrp="1"/>
          </p:cNvGraphicFramePr>
          <p:nvPr/>
        </p:nvGraphicFramePr>
        <p:xfrm>
          <a:off x="3002442" y="2013448"/>
          <a:ext cx="6343937" cy="41547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024607">
                  <a:extLst>
                    <a:ext uri="{9D8B030D-6E8A-4147-A177-3AD203B41FA5}">
                      <a16:colId xmlns:a16="http://schemas.microsoft.com/office/drawing/2014/main" val="526493973"/>
                    </a:ext>
                  </a:extLst>
                </a:gridCol>
                <a:gridCol w="301551">
                  <a:extLst>
                    <a:ext uri="{9D8B030D-6E8A-4147-A177-3AD203B41FA5}">
                      <a16:colId xmlns:a16="http://schemas.microsoft.com/office/drawing/2014/main" val="488954881"/>
                    </a:ext>
                  </a:extLst>
                </a:gridCol>
                <a:gridCol w="3017779">
                  <a:extLst>
                    <a:ext uri="{9D8B030D-6E8A-4147-A177-3AD203B41FA5}">
                      <a16:colId xmlns:a16="http://schemas.microsoft.com/office/drawing/2014/main" val="3860378573"/>
                    </a:ext>
                  </a:extLst>
                </a:gridCol>
              </a:tblGrid>
              <a:tr h="158979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أَسَدٌ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5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54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دَجاجٌ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12728"/>
                  </a:ext>
                </a:extLst>
              </a:tr>
              <a:tr h="440250">
                <a:tc gridSpan="3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GB" sz="5400" b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627191"/>
                  </a:ext>
                </a:extLst>
              </a:tr>
              <a:tr h="1592979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دُرَّاقٌ</a:t>
                      </a:r>
                      <a:endParaRPr lang="en-US" sz="54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 </a:t>
                      </a:r>
                      <a:endParaRPr lang="en-GB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dobe Arabic" panose="02040503050201020203" pitchFamily="18" charset="-78"/>
                        <a:ea typeface="Calibri" panose="020F0502020204030204" pitchFamily="34" charset="0"/>
                        <a:cs typeface="Adobe Arabic" panose="02040503050201020203" pitchFamily="18" charset="-7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5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دَرَجٌ</a:t>
                      </a:r>
                      <a:endParaRPr lang="en-US" sz="5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039260"/>
                  </a:ext>
                </a:extLst>
              </a:tr>
            </a:tbl>
          </a:graphicData>
        </a:graphic>
      </p:graphicFrame>
      <p:sp>
        <p:nvSpPr>
          <p:cNvPr id="18" name="Oval 17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8058102" y="2392796"/>
            <a:ext cx="310441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4735512" y="4911971"/>
            <a:ext cx="350022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5B661CB-EDA3-4533-B59C-53E767DCD81C}"/>
              </a:ext>
            </a:extLst>
          </p:cNvPr>
          <p:cNvSpPr/>
          <p:nvPr/>
        </p:nvSpPr>
        <p:spPr>
          <a:xfrm>
            <a:off x="7915847" y="4911971"/>
            <a:ext cx="350022" cy="878689"/>
          </a:xfrm>
          <a:prstGeom prst="ellipse">
            <a:avLst/>
          </a:pr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475ACE-9978-4435-ACF0-1BAFEE0D95A2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5F18B-37BA-49B9-B4EE-37F1B39ABCC3}"/>
              </a:ext>
            </a:extLst>
          </p:cNvPr>
          <p:cNvSpPr txBox="1"/>
          <p:nvPr/>
        </p:nvSpPr>
        <p:spPr>
          <a:xfrm>
            <a:off x="0" y="689788"/>
            <a:ext cx="11696508" cy="70408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 rtl="1">
              <a:lnSpc>
                <a:spcPct val="110000"/>
              </a:lnSpc>
              <a:defRPr/>
            </a:pPr>
            <a:r>
              <a:rPr lang="ar-LB" sz="3600" b="1" dirty="0">
                <a:solidFill>
                  <a:srgbClr val="A5A5A5">
                    <a:lumMod val="50000"/>
                  </a:srgbClr>
                </a:solidFill>
                <a:latin typeface="Adobe Arabic"/>
                <a:ea typeface="+mn-ea"/>
                <a:cs typeface="Adobe Arabic"/>
              </a:rPr>
              <a:t>أَرْسُمُ دائِرَةً حَوْلَ الْحَرْفِ دال في أَوَّلِ الْكَلِمَةِ: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583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dobe Arabic"/>
        <a:ea typeface=""/>
        <a:cs typeface="Adobe Arabic"/>
      </a:majorFont>
      <a:minorFont>
        <a:latin typeface="Adobe Arabic"/>
        <a:ea typeface=""/>
        <a:cs typeface="Adobe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1102</Words>
  <Application>Microsoft Office PowerPoint</Application>
  <PresentationFormat>Widescreen</PresentationFormat>
  <Paragraphs>340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Adobe Arabic</vt:lpstr>
      <vt:lpstr>Arial</vt:lpstr>
      <vt:lpstr>Calibri</vt:lpstr>
      <vt:lpstr>Calibri Light</vt:lpstr>
      <vt:lpstr>Courier New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Tharwat Abed El Sater</dc:creator>
  <cp:lastModifiedBy>Samia Ghorayeb</cp:lastModifiedBy>
  <cp:revision>7</cp:revision>
  <dcterms:created xsi:type="dcterms:W3CDTF">2021-10-05T10:02:30Z</dcterms:created>
  <dcterms:modified xsi:type="dcterms:W3CDTF">2022-02-27T10:26:10Z</dcterms:modified>
</cp:coreProperties>
</file>