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1426" r:id="rId2"/>
    <p:sldId id="1709" r:id="rId3"/>
    <p:sldId id="1683" r:id="rId4"/>
    <p:sldId id="1710" r:id="rId5"/>
    <p:sldId id="1685" r:id="rId6"/>
    <p:sldId id="1686" r:id="rId7"/>
    <p:sldId id="1687" r:id="rId8"/>
    <p:sldId id="1688" r:id="rId9"/>
    <p:sldId id="1689" r:id="rId10"/>
    <p:sldId id="1690" r:id="rId11"/>
    <p:sldId id="1692" r:id="rId12"/>
    <p:sldId id="1693" r:id="rId13"/>
    <p:sldId id="1694" r:id="rId14"/>
    <p:sldId id="1695" r:id="rId15"/>
    <p:sldId id="169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arwat Abed El Sater" initials="TAES" lastIdx="1" clrIdx="0">
    <p:extLst>
      <p:ext uri="{19B8F6BF-5375-455C-9EA6-DF929625EA0E}">
        <p15:presenceInfo xmlns:p15="http://schemas.microsoft.com/office/powerpoint/2012/main" userId="S::tharwat.abedelsater@qitabi.org::6baf5795-2fa8-499c-92f8-225bd53537dc" providerId="AD"/>
      </p:ext>
    </p:extLst>
  </p:cmAuthor>
  <p:cmAuthor id="2" name="Nabiha Kaiss" initials="NK" lastIdx="18" clrIdx="1">
    <p:extLst>
      <p:ext uri="{19B8F6BF-5375-455C-9EA6-DF929625EA0E}">
        <p15:presenceInfo xmlns:p15="http://schemas.microsoft.com/office/powerpoint/2012/main" userId="S-1-5-21-748366731-1357122860-3844146377-121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1" d="100"/>
          <a:sy n="81" d="100"/>
        </p:scale>
        <p:origin x="754"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29F0BA-5DE1-49B6-8B7E-C9F92BCE2060}" type="datetimeFigureOut">
              <a:rPr lang="en-US" smtClean="0"/>
              <a:t>2/27/2022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06DE2E-7180-458F-91F4-471F7D866043}" type="slidenum">
              <a:rPr lang="en-US" smtClean="0"/>
              <a:t>‹#›</a:t>
            </a:fld>
            <a:endParaRPr lang="en-US"/>
          </a:p>
        </p:txBody>
      </p:sp>
    </p:spTree>
    <p:extLst>
      <p:ext uri="{BB962C8B-B14F-4D97-AF65-F5344CB8AC3E}">
        <p14:creationId xmlns:p14="http://schemas.microsoft.com/office/powerpoint/2010/main" val="20594835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indent="-342900" algn="r" rtl="1">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824997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ت ص : </a:t>
            </a:r>
            <a:endParaRPr lang="en-US" baseline="0" dirty="0"/>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الْآنَ سَتَعْمَلونَ باستقلاليّة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أربطوا بَيْنَ الصُّورَةِ وَالكلمة الّتي تدلّ على لونها الصّحيح. </a:t>
            </a:r>
            <a:endParaRPr lang="en-US" dirty="0"/>
          </a:p>
          <a:p>
            <a:pPr marL="0" marR="0" lvl="0" indent="0" algn="r" defTabSz="914400" rtl="1" eaLnBrk="1" fontAlgn="auto" latinLnBrk="0" hangingPunct="1">
              <a:lnSpc>
                <a:spcPct val="100000"/>
              </a:lnSpc>
              <a:spcBef>
                <a:spcPts val="0"/>
              </a:spcBef>
              <a:spcAft>
                <a:spcPts val="0"/>
              </a:spcAft>
              <a:buClrTx/>
              <a:buSzTx/>
              <a:buFontTx/>
              <a:buNone/>
              <a:tabLst/>
              <a:defRPr/>
            </a:pPr>
            <a:endParaRPr lang="ar-LB" baseline="0" dirty="0"/>
          </a:p>
          <a:p>
            <a:pPr algn="r" rtl="1"/>
            <a:r>
              <a:rPr lang="ar-LB" dirty="0"/>
              <a:t>غيمة</a:t>
            </a:r>
            <a:r>
              <a:rPr lang="ar-LB" baseline="0" dirty="0"/>
              <a:t> </a:t>
            </a:r>
            <a:r>
              <a:rPr lang="ar-LB" dirty="0"/>
              <a:t>: ذهبي، فضّيّة أو رماديّة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dirty="0"/>
              <a:t>بالونٌ: ذهبي، فضّيّة أو أزرق.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dirty="0"/>
              <a:t>صينِيَّةٌ: ذهبي، فضّيّة أو أزرق. </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ت ص : تحقّقوا من إجاباتكم. </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baseline="0" dirty="0"/>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غيمة رماديّة(يَظْهَرُ السَّهْمُ واللّون )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بالونٌ ذَهَبِيٌّ (يَظْهَرُ السَّهْمُ واللّون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صينِيَّةٌ فِضِّيَّةٌ (يَظْهَرُ السَّهْمُ واللّون)</a:t>
            </a:r>
          </a:p>
          <a:p>
            <a:pPr marL="0" marR="0" lvl="0" indent="0" algn="r" defTabSz="914400" rtl="1"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761974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ت ص : </a:t>
            </a:r>
            <a:endParaRPr lang="en-US" baseline="0" dirty="0"/>
          </a:p>
          <a:p>
            <a:pPr marL="0" marR="0" lvl="0" indent="0" algn="r" defTabSz="914400" rtl="1" eaLnBrk="1" fontAlgn="auto" latinLnBrk="0" hangingPunct="1">
              <a:lnSpc>
                <a:spcPct val="100000"/>
              </a:lnSpc>
              <a:spcBef>
                <a:spcPts val="0"/>
              </a:spcBef>
              <a:spcAft>
                <a:spcPts val="0"/>
              </a:spcAft>
              <a:buClrTx/>
              <a:buSzTx/>
              <a:buFontTx/>
              <a:buNone/>
              <a:tabLst/>
              <a:defRPr/>
            </a:pPr>
            <a:r>
              <a:rPr lang="ar-LB" dirty="0"/>
              <a:t>تَعَلَّمْنا</a:t>
            </a:r>
            <a:r>
              <a:rPr lang="ar-LB" baseline="0" dirty="0"/>
              <a:t> الْيَوْمَ مُفْرَداتٍ جَديدَةً سَنُضيفُها إِلى مَخْزونِنا اللُّغَوِيِّ أَيْ سَنُضيفُها إِلى الْمُفْرَداتِ الَّتي تَعَلَّمْناها وَنَعْرِفُها وَتعلّمنا أيضًا كيف نلفظ أسماء الألوان بشكل صحيح يتناسب مع الأشياء الّتي نريد أن نحدّد لونها.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الْمُفْرَداتُ الْكَثيرَةُ تُساعِدُنا عَلى التَّعْبيرِ بِطَريقَةٍ صَحيحَةٍ وَسَتُساعِدُنا لاحِقًا في الْكِتابَةِ لِنَصِفَ الْأَشْياءَ من حولنا.</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الْيَوْمَ تَعَلَّمْنا الْكَلِماتِ  الآتية: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أسمر – رغيف أسمر.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سمراء- عجينة سمراء.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فِضِّيٌ - تاجٌ فِضِّيٌّ</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.فِضِّيَّةٌ - نَجْمَةٌ فِضِّيَّةٌ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 ذَهَبِيٌّ - كَأْسٌ ذَهَبِيٌّ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ذَهَبِيَّةٌ - سَمَكَةٌ ذَهَبِيَّةٌ </a:t>
            </a:r>
          </a:p>
          <a:p>
            <a:pPr algn="r" rtl="1"/>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564296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ت ص : </a:t>
            </a:r>
            <a:endParaRPr lang="en-US" baseline="0" dirty="0"/>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أَشْقَرُ </a:t>
            </a:r>
            <a:r>
              <a:rPr lang="en-US" baseline="0" dirty="0"/>
              <a:t>-</a:t>
            </a:r>
            <a:r>
              <a:rPr lang="ar-LB" baseline="0" dirty="0"/>
              <a:t> شَعْرٌ أَشْقَرُ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 شَقْراءُ </a:t>
            </a:r>
            <a:r>
              <a:rPr lang="en-US" baseline="0" dirty="0"/>
              <a:t>-</a:t>
            </a:r>
            <a:r>
              <a:rPr lang="ar-LB" baseline="0" dirty="0"/>
              <a:t>  ضَفيرَةٌ شَقْراءُ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رَمادِيٌّ </a:t>
            </a:r>
            <a:r>
              <a:rPr lang="en-US" baseline="0" dirty="0"/>
              <a:t>-</a:t>
            </a:r>
            <a:r>
              <a:rPr lang="ar-LB" baseline="0" dirty="0"/>
              <a:t> دُبٌّ رَمادِيٌّ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رَمادِيَّةٌ </a:t>
            </a:r>
            <a:r>
              <a:rPr lang="en-US" baseline="0" dirty="0"/>
              <a:t>-</a:t>
            </a:r>
            <a:r>
              <a:rPr lang="ar-LB" baseline="0" dirty="0"/>
              <a:t> غَيْمَةٌ رَمادِيَّةٌ.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تَذَكَّروا دائِمًا أَنَّ الْمُفْرَداتِ الْكَثيرَةَ تُساعِدُنا عَلى التَّعْبيرِ. يُمْكِنُكُمُ الْآنَ أَنْ تُفَتِّشوا عَنْ كَلِماتٍ مُشابِهَةٍ في الْقِصَصِ الّتي تَسْمَعونَها أَوْ تَقْرَؤُونَها وَتَكْتُبُوا هذِهِ الْمُفْرَداتِ عَلى دَفْتَرٍ خاصٍّ لِاسْتِخْدامِها لاحِقًا  في تحديد لون الأشياء التّي ترونها.</a:t>
            </a:r>
          </a:p>
          <a:p>
            <a:pPr algn="r" rtl="1"/>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581539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r" rtl="1"/>
            <a:r>
              <a:rPr lang="ar-LB" dirty="0"/>
              <a:t>ت</a:t>
            </a:r>
            <a:r>
              <a:rPr lang="ar-LB" baseline="0" dirty="0"/>
              <a:t> ص : </a:t>
            </a:r>
            <a:endParaRPr lang="en-US" dirty="0"/>
          </a:p>
          <a:p>
            <a:pPr algn="r" rtl="1"/>
            <a:r>
              <a:rPr lang="ar-LB" dirty="0"/>
              <a:t>أربطوا الكلمات في العمود بما يناسبها من  ألوان في العمود الثاني. </a:t>
            </a:r>
          </a:p>
          <a:p>
            <a:pPr algn="r" rtl="1"/>
            <a:r>
              <a:rPr lang="ar-LB" dirty="0"/>
              <a:t>يمكنكم</a:t>
            </a:r>
            <a:r>
              <a:rPr lang="ar-LB" baseline="0" dirty="0"/>
              <a:t> أن تختاروا أكثر من لون للإسم. </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453358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r" rtl="1"/>
            <a:r>
              <a:rPr lang="ar-LB" dirty="0"/>
              <a:t>ملاحظة</a:t>
            </a:r>
            <a:r>
              <a:rPr lang="ar-LB" baseline="0" dirty="0"/>
              <a:t> : يمكن للمتعلّم أن يختار أكثر من لونٍ للإسم. </a:t>
            </a:r>
          </a:p>
          <a:p>
            <a:pPr algn="r" rtl="1"/>
            <a:r>
              <a:rPr lang="ar-LB" baseline="0" dirty="0"/>
              <a:t>ت ص تحقّقوا من إجاباتكم.</a:t>
            </a:r>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89106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ت ص : أربطوا بين الصّورة والكلمة الّتي تدلّ على اللّون الصّحيح،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قلم ( زرقاء، أصفر، أو حمراء). (انتظار)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درّاجة ( زرقاء ، أصفر أو حمراء). (انتظار)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تفّاحة (زرقاء، أصفر أو حمراء) . (انتظار)</a:t>
            </a:r>
            <a:endParaRPr lang="en-US" sz="1200" kern="120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ar-LB" baseline="0" dirty="0"/>
          </a:p>
          <a:p>
            <a:pPr marL="0" marR="0" lvl="0" indent="0" algn="r" defTabSz="914400" rtl="1" eaLnBrk="1" fontAlgn="auto" latinLnBrk="0" hangingPunct="1">
              <a:lnSpc>
                <a:spcPct val="100000"/>
              </a:lnSpc>
              <a:spcBef>
                <a:spcPts val="0"/>
              </a:spcBef>
              <a:spcAft>
                <a:spcPts val="0"/>
              </a:spcAft>
              <a:buClrTx/>
              <a:buSzTx/>
              <a:buFontTx/>
              <a:buNone/>
              <a:tabLst/>
              <a:defRPr/>
            </a:pPr>
            <a:endParaRPr lang="ar-LB" baseline="0" dirty="0"/>
          </a:p>
          <a:p>
            <a:pPr marL="0" marR="0" lvl="0" indent="0" algn="r" defTabSz="914400" rtl="1" eaLnBrk="1" fontAlgn="auto" latinLnBrk="0" hangingPunct="1">
              <a:lnSpc>
                <a:spcPct val="100000"/>
              </a:lnSpc>
              <a:spcBef>
                <a:spcPts val="0"/>
              </a:spcBef>
              <a:spcAft>
                <a:spcPts val="0"/>
              </a:spcAft>
              <a:buClrTx/>
              <a:buSzTx/>
              <a:buFontTx/>
              <a:buNone/>
              <a:tabLst/>
              <a:defRPr/>
            </a:pPr>
            <a:endParaRPr lang="ar-LB" baseline="0" dirty="0"/>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ت ص : تحقّقوا من إجاباتكم.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أقرأوا اسم الصورة مع اللون المناسب بطريقة صحيحة:</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baseline="0" dirty="0"/>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قلم أصفر.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درّاجة زرقاء.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تفّاحة حمراء .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49067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r" rtl="1"/>
            <a:r>
              <a:rPr lang="ar-LB" dirty="0"/>
              <a:t>ت</a:t>
            </a:r>
            <a:r>
              <a:rPr lang="ar-LB" baseline="0" dirty="0"/>
              <a:t> ص: </a:t>
            </a:r>
            <a:endParaRPr lang="ar-LB" dirty="0"/>
          </a:p>
          <a:p>
            <a:pPr algn="r" rtl="1"/>
            <a:r>
              <a:rPr lang="ar-LB" baseline="0" dirty="0"/>
              <a:t>درسنا اليوم هو معرفة المزيد من المفردات الدّالة على الألوان والّتي ستساعدنا على تحديد ألوان الأشياء، والتّمييز بينها ووصفها وصفًا دقيقًا.  </a:t>
            </a:r>
            <a:endParaRPr lang="ar-LB" dirty="0"/>
          </a:p>
          <a:p>
            <a:pPr algn="r" rtl="1"/>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288424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r" rtl="1"/>
            <a:r>
              <a:rPr lang="ar-LB" dirty="0"/>
              <a:t>ت ص : </a:t>
            </a:r>
            <a:endParaRPr lang="en-US" dirty="0"/>
          </a:p>
          <a:p>
            <a:pPr algn="r" rtl="1"/>
            <a:r>
              <a:rPr lang="ar-LB" dirty="0"/>
              <a:t>تَعَلَّمْنا سابِقًا أَسْماءَ  بعض الْأَلْوانِ بِاللُّغَةِ الْعَرَبِيَّةِ. </a:t>
            </a:r>
            <a:endParaRPr lang="en-US" dirty="0"/>
          </a:p>
          <a:p>
            <a:pPr algn="r" rtl="1"/>
            <a:r>
              <a:rPr lang="ar-LB" dirty="0"/>
              <a:t>أزرق</a:t>
            </a:r>
            <a:r>
              <a:rPr lang="ar-LB" baseline="0" dirty="0"/>
              <a:t> _ أصفر- أحمر _  أخضر- برتقاليّ – زهريّ- أبيض -  أسود -بنيّ.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وَهَذِهِ الْأَلْوانُ مَوْجودَةٌ حَوْلَنا في كُلِّ مَكانٍ. </a:t>
            </a:r>
            <a:endParaRPr lang="en-US" dirty="0"/>
          </a:p>
          <a:p>
            <a:pPr algn="r" rtl="1"/>
            <a:endParaRPr lang="ar-L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467C1-6FB2-4A73-A497-41901D705B2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17079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lang="en-US" baseline="0" dirty="0"/>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تَعَلَّمْنا أَيْضًا أَنْ نستخدم اسْمَ اللَّوْنِ بلفظه الصّحيح لنصّف ألوان  الأشياء الّتي نراها حولنا.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مثالَ : موْزٌ أَصْفَرُ  - خَيْمَةٌ صَفْراءُ أَقولُ أَصْفَرَ لِلْمَوْزِ، وَأَقولُ صَفْراءَ لِلْخَيْمَةِ.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لَوْزٌ أَخْضَرُ - سَيّارَةٌ خَضْراءُ.  أَقولُ أَخْضَرَ لِلَّوْزِ، وَأَقولُ خَضْراءَ لِلسِّيَارَةِ. </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381859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r" rtl="1"/>
            <a:r>
              <a:rPr lang="ar-LB" dirty="0"/>
              <a:t>ت ص: </a:t>
            </a:r>
          </a:p>
          <a:p>
            <a:pPr algn="r" rtl="1"/>
            <a:r>
              <a:rPr lang="ar-LB" dirty="0"/>
              <a:t>سنَتَعَلَّمُ الْيَوْمَ أَسْماءَ </a:t>
            </a:r>
            <a:r>
              <a:rPr lang="ar-LB" b="1" dirty="0">
                <a:solidFill>
                  <a:srgbClr val="00B050"/>
                </a:solidFill>
              </a:rPr>
              <a:t>ألوانٍ جديدةٍ:</a:t>
            </a:r>
            <a:r>
              <a:rPr lang="ar-LB" b="1" baseline="0" dirty="0">
                <a:solidFill>
                  <a:srgbClr val="00B050"/>
                </a:solidFill>
              </a:rPr>
              <a:t> </a:t>
            </a:r>
            <a:r>
              <a:rPr lang="ar-LB" dirty="0"/>
              <a:t>فِضِّيٌّ، ذَهَبِيٌّ،  رمادي أَشْقَرُ، أَسْمَرُ،</a:t>
            </a:r>
          </a:p>
          <a:p>
            <a:pPr algn="r" rtl="1"/>
            <a:r>
              <a:rPr lang="en-US" dirty="0"/>
              <a:t>  </a:t>
            </a:r>
            <a:r>
              <a:rPr lang="ar-LB" dirty="0"/>
              <a:t>وسنتعلّم</a:t>
            </a:r>
            <a:r>
              <a:rPr lang="ar-LB" baseline="0" dirty="0"/>
              <a:t> كيف نستخدم اسْمَ اللَّوْنِ بلفظه الصّحيح لنصّف ألوان الأشياء الّتي نراها حولنا. </a:t>
            </a:r>
            <a:r>
              <a:rPr lang="en-US" dirty="0"/>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675948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ت ص : </a:t>
            </a:r>
            <a:endParaRPr lang="en-US" baseline="0" dirty="0"/>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أصغوا جَيِّدًا  ولنفكّر معًا:</a:t>
            </a:r>
            <a:br>
              <a:rPr lang="ar-LB" baseline="0" dirty="0"/>
            </a:br>
            <a:r>
              <a:rPr lang="ar-LB" baseline="0" dirty="0"/>
              <a:t>هذا اللّون هو اللّون الفضّي. سنستخدم  لفظ اسم اللّون  بالشّكل الصّحيح والمتناسب مع الإسم لنصف لونه.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(تظهر صورة تاج)</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هذا تاجٌ. هل أقول تاج فضّي  أو تاج فضّية؟ (انتظار)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صحيح أقول تاج فضيّ. . ألفظ اسم اللّون بالشّكل الصّحيح والمتناسب  مع كلمة تاج.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فأقول تاج فضّيّ.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(تظهر صورة نجمة)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هذه نجمة . هل أقول نجمة فضيّ أو نجمة فضّية؟ ( انتظار) .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أحسنتم هذه نجمة فضّيّة. ألفظ اسم اللّون بالشّكل الصّحيح والمتناسب مع كلمة نجمة.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أقول نجمة فضّيّة.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تاج فضيّ  نجمة فضّيّة. </a:t>
            </a:r>
          </a:p>
          <a:p>
            <a:pPr algn="r" rtl="1"/>
            <a:r>
              <a:rPr lang="ar-LB" baseline="0" dirty="0"/>
              <a:t>يظهر اللّون الذّهبي. </a:t>
            </a:r>
          </a:p>
          <a:p>
            <a:pPr algn="r" rtl="1"/>
            <a:r>
              <a:rPr lang="ar-LB" baseline="0" dirty="0"/>
              <a:t>هذا اللّون هو اللّون الذّهبيّ . سنستخدم  لفظ اسم اللّون بالشّكل الصّحيح والمتناسب  مع الإسم لنصف لونه. </a:t>
            </a:r>
          </a:p>
          <a:p>
            <a:pPr algn="r" rtl="1"/>
            <a:r>
              <a:rPr lang="ar-LB" baseline="0" dirty="0"/>
              <a:t>تظهر صورة الكأس . </a:t>
            </a:r>
          </a:p>
          <a:p>
            <a:pPr algn="r" rtl="1"/>
            <a:r>
              <a:rPr lang="ar-LB" baseline="0" dirty="0"/>
              <a:t>هل أقول كأس ذهبيّ أو كأس ذهبيّة؟(انتظار)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صحيح أقول كأس ذهبيّ. . ألفظ اسم اللّون بالشّكل الصّحيح والمتناسب  مع كلمة كأس. </a:t>
            </a:r>
          </a:p>
          <a:p>
            <a:pPr algn="r" rtl="1"/>
            <a:r>
              <a:rPr lang="ar-LB" baseline="0" dirty="0"/>
              <a:t>فأقول : كَأْسٌ ذَهَبِيُّ – </a:t>
            </a:r>
          </a:p>
          <a:p>
            <a:pPr algn="r" rtl="1"/>
            <a:r>
              <a:rPr lang="ar-LB" baseline="0" dirty="0"/>
              <a:t>تظهر السّمكة. هل أقول سمكة ذهبيّ أو سمكة ذهبيّة؟ (انتظار)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صحيح أقول سمكة ذهبيّة. . ألفظ اسم اللّون بالشّكل الصّحيح والمتناسب  مع كلمة سمكة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فأقول سمكة ذهبيّة. . </a:t>
            </a:r>
          </a:p>
          <a:p>
            <a:pPr algn="r" rtl="1"/>
            <a:r>
              <a:rPr lang="ar-LB" baseline="0" dirty="0"/>
              <a:t>كأس ذهبيّ- سمكة ذهبيّة. </a:t>
            </a:r>
          </a:p>
          <a:p>
            <a:pPr algn="r" rtl="1"/>
            <a:r>
              <a:rPr lang="ar-LB" baseline="0" dirty="0"/>
              <a:t>والآن نقرأ معًا </a:t>
            </a:r>
          </a:p>
          <a:p>
            <a:pPr algn="r" rtl="1"/>
            <a:r>
              <a:rPr lang="ar-LB" baseline="0" dirty="0"/>
              <a:t>تاجٌ فِضِّيٌّ - نَجْمَةٌ فِضِّيَّةٌ (انتظار) </a:t>
            </a:r>
          </a:p>
          <a:p>
            <a:pPr algn="r" rtl="1"/>
            <a:r>
              <a:rPr lang="ar-LB" baseline="0" dirty="0"/>
              <a:t>كَأْسٌ ذَهَبِيٌّ - سَمَكَةٌ ذَهَبِيَّةٌ. ( انتظار).</a:t>
            </a:r>
            <a:endParaRPr lang="en-US" dirty="0"/>
          </a:p>
          <a:p>
            <a:pPr algn="r" rtl="1"/>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579617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ت ص: </a:t>
            </a:r>
            <a:endParaRPr lang="en-US" baseline="0" dirty="0"/>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وَالْآنَ ماذا أَرَى؟ (انتظار)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أَرَى رَغيفًا مِنَ الْخُبْزِ الْأَسْمَرِ .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هل أقول: رغيف أسمر أو رغيف سمراء. ( انتظار)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أحسنتم أقول:  هذا رغيف أسمر .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تذكّروا دائما، ألفظ اسم اللّون  بالشّكل الصّحيح والمتناسب مع الإسم</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الصّورة الثانية. هذه عجينة. ما لونها ؟ لونها أسمر. هل أقول هذه عجينة سمراء أم عجينة أسمر؟ (انتظار).</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أحسنتم هذه عجينة سمراء . ألفظ اسم اللّون بالشّكل الصّحيح والمتناسب مع الإسم.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رغيف أسمر. عجينة سمراء. </a:t>
            </a:r>
            <a:endParaRPr lang="en-US" dirty="0"/>
          </a:p>
          <a:p>
            <a:pPr algn="r" rtl="1"/>
            <a:r>
              <a:rPr lang="ar-LB" baseline="0" dirty="0"/>
              <a:t>تظهر صورة الشّعر. </a:t>
            </a:r>
          </a:p>
          <a:p>
            <a:pPr algn="r" rtl="1"/>
            <a:r>
              <a:rPr lang="ar-LB" baseline="0" dirty="0"/>
              <a:t>ما هذا؟ (انتظار) هذا شَعْرٌ، ما لَوْنُهُ؟( انتظار)  أَشْقَرُ.  ماذا أَقولُ: ( انتظار) أحسنتم هذا شعرٌ أشقر. </a:t>
            </a:r>
          </a:p>
          <a:p>
            <a:pPr algn="r" rtl="1"/>
            <a:r>
              <a:rPr lang="ar-LB" baseline="0" dirty="0"/>
              <a:t>تظهر صورة الدّمية. </a:t>
            </a:r>
          </a:p>
          <a:p>
            <a:pPr algn="r" rtl="1"/>
            <a:r>
              <a:rPr lang="ar-LB" baseline="0" dirty="0"/>
              <a:t>وما هذِهِ؟  دُمْيَةٌ، ما لَوْنُها؟ لَوْنُها أَشْقَرُ. أَقولُ: </a:t>
            </a:r>
            <a:r>
              <a:rPr lang="ar-LB" sz="1200" dirty="0"/>
              <a:t>هذه دُمْيَة  أشقر أم دميّة شَقْراء؟(انتظار). </a:t>
            </a:r>
            <a:endParaRPr lang="ar-LB" baseline="0" dirty="0"/>
          </a:p>
          <a:p>
            <a:pPr algn="r" rtl="1"/>
            <a:r>
              <a:rPr lang="ar-LB" baseline="0" dirty="0"/>
              <a:t>  أحسنتم أقول هذه دمية شقراء. ألفظ اسم اللّون بالشّكل الصّحيح والمتناسب مع الإسم. </a:t>
            </a:r>
          </a:p>
          <a:p>
            <a:pPr algn="r" rtl="1"/>
            <a:r>
              <a:rPr lang="ar-LB" baseline="0" dirty="0"/>
              <a:t>لنقرأ معًا: رَغيفٌ أَسْمَر - عَجينَةسَمْراء- ( انتظار). </a:t>
            </a:r>
          </a:p>
          <a:p>
            <a:pPr algn="r" rtl="1"/>
            <a:r>
              <a:rPr lang="ar-LB" baseline="0" dirty="0"/>
              <a:t>شَعْر أشْقَرَ - </a:t>
            </a:r>
            <a:r>
              <a:rPr lang="ar-LB" sz="1200" dirty="0"/>
              <a:t>دُمْيَة شَقْراء. ( انتظار) </a:t>
            </a:r>
            <a:endParaRPr lang="en-US" sz="1200" dirty="0"/>
          </a:p>
          <a:p>
            <a:pPr algn="r" rtl="1"/>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14531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ت ص : </a:t>
            </a:r>
            <a:endParaRPr lang="en-US" baseline="0" dirty="0"/>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وَالْآنَ لِنَعْمَلْ مَعًا عَلى اسْتِخْدامِ أَلْوانِ جَديدَةٍ واستخدام لفظها بشكل صحيح ومتناسب مع الأسماء الّتي نصفها:</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ماذا أَرَى ؟ (وَقْتُ انْتِظار)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 أرى ُدبًّا رَمادِيًّا.  هل أقول دبّ رماديّ أم دبّ رماديّة؟ (انتظار) . أحسنتم، هذا دبّ رماديٌّ.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 الصّورة الثّانية : ماذا أَرَى؟( انتظار) أرى هِرَّةً . ما لونها؟ ( انتظار) رَمادِيٌّ هل أقول هرّة رماديّة أم هرّ رمادي؟ (انتظار).</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أحسنتم،  هذه هرّةٌ رماديّةٌ.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لِنَقْرَأْ مَعًا مَرَّةً ثانِيَةً: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دُبٌّ رَمادِيٌّ. (انتظار)</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هِرَّةٌ رَمادِيَّةٌ( انتظار)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t>أحسنتم.</a:t>
            </a:r>
          </a:p>
          <a:p>
            <a:pPr algn="r" rtl="1"/>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33127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1" y="213042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1"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57498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45703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0"/>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195705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شريحة فارغة">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55269-41AE-4EEE-9803-B53009A7918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b="3525"/>
          <a:stretch/>
        </p:blipFill>
        <p:spPr>
          <a:xfrm rot="10800000">
            <a:off x="11072089" y="62150"/>
            <a:ext cx="1068274" cy="630621"/>
          </a:xfrm>
          <a:prstGeom prst="rect">
            <a:avLst/>
          </a:prstGeom>
        </p:spPr>
      </p:pic>
    </p:spTree>
    <p:custDataLst>
      <p:tags r:id="rId1"/>
    </p:custDataLst>
    <p:extLst>
      <p:ext uri="{BB962C8B-B14F-4D97-AF65-F5344CB8AC3E}">
        <p14:creationId xmlns:p14="http://schemas.microsoft.com/office/powerpoint/2010/main" val="23199182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47199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28882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19212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441472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04492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55191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89000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8"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14895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1"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2"/>
            <a:ext cx="10972801"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2/27/2022</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1" y="635635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1" y="6356352"/>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233155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2.xml"/><Relationship Id="rId5" Type="http://schemas.openxmlformats.org/officeDocument/2006/relationships/image" Target="../media/image3.sv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tags" Target="../tags/tag11.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notesSlide" Target="../notesSlides/notesSlide11.xml"/><Relationship Id="rId7" Type="http://schemas.openxmlformats.org/officeDocument/2006/relationships/image" Target="../media/image23.png"/><Relationship Id="rId2" Type="http://schemas.openxmlformats.org/officeDocument/2006/relationships/slideLayout" Target="../slideLayouts/slideLayout12.xml"/><Relationship Id="rId1" Type="http://schemas.openxmlformats.org/officeDocument/2006/relationships/tags" Target="../tags/tag12.xml"/><Relationship Id="rId6" Type="http://schemas.openxmlformats.org/officeDocument/2006/relationships/image" Target="../media/image24.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27.png"/><Relationship Id="rId2" Type="http://schemas.openxmlformats.org/officeDocument/2006/relationships/slideLayout" Target="../slideLayouts/slideLayout12.xml"/><Relationship Id="rId1" Type="http://schemas.openxmlformats.org/officeDocument/2006/relationships/tags" Target="../tags/tag13.xml"/><Relationship Id="rId6" Type="http://schemas.openxmlformats.org/officeDocument/2006/relationships/image" Target="../media/image33.png"/><Relationship Id="rId5" Type="http://schemas.openxmlformats.org/officeDocument/2006/relationships/image" Target="../media/image26.png"/><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37.png"/><Relationship Id="rId2" Type="http://schemas.openxmlformats.org/officeDocument/2006/relationships/slideLayout" Target="../slideLayouts/slideLayout12.xml"/><Relationship Id="rId1" Type="http://schemas.openxmlformats.org/officeDocument/2006/relationships/tags" Target="../tags/tag14.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39.png"/><Relationship Id="rId2" Type="http://schemas.openxmlformats.org/officeDocument/2006/relationships/slideLayout" Target="../slideLayouts/slideLayout12.xml"/><Relationship Id="rId1" Type="http://schemas.openxmlformats.org/officeDocument/2006/relationships/tags" Target="../tags/tag15.xml"/><Relationship Id="rId6" Type="http://schemas.openxmlformats.org/officeDocument/2006/relationships/image" Target="../media/image38.png"/><Relationship Id="rId5" Type="http://schemas.openxmlformats.org/officeDocument/2006/relationships/image" Target="../media/image36.png"/><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3.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4.xml"/><Relationship Id="rId5" Type="http://schemas.openxmlformats.org/officeDocument/2006/relationships/image" Target="../media/image8.jpg"/><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5.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3.png"/><Relationship Id="rId2" Type="http://schemas.openxmlformats.org/officeDocument/2006/relationships/slideLayout" Target="../slideLayouts/slideLayout12.xml"/><Relationship Id="rId1" Type="http://schemas.openxmlformats.org/officeDocument/2006/relationships/tags" Target="../tags/tag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18.jpg"/><Relationship Id="rId3" Type="http://schemas.openxmlformats.org/officeDocument/2006/relationships/notesSlide" Target="../notesSlides/notesSlide6.xml"/><Relationship Id="rId7" Type="http://schemas.openxmlformats.org/officeDocument/2006/relationships/image" Target="../media/image17.jpg"/><Relationship Id="rId2" Type="http://schemas.openxmlformats.org/officeDocument/2006/relationships/slideLayout" Target="../slideLayouts/slideLayout12.xml"/><Relationship Id="rId1" Type="http://schemas.openxmlformats.org/officeDocument/2006/relationships/tags" Target="../tags/tag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g"/></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notesSlide" Target="../notesSlides/notesSlide7.xml"/><Relationship Id="rId7" Type="http://schemas.openxmlformats.org/officeDocument/2006/relationships/image" Target="../media/image22.png"/><Relationship Id="rId2" Type="http://schemas.openxmlformats.org/officeDocument/2006/relationships/slideLayout" Target="../slideLayouts/slideLayout12.xml"/><Relationship Id="rId1" Type="http://schemas.openxmlformats.org/officeDocument/2006/relationships/tags" Target="../tags/tag8.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14.jp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26.png"/><Relationship Id="rId2" Type="http://schemas.openxmlformats.org/officeDocument/2006/relationships/slideLayout" Target="../slideLayouts/slideLayout12.xml"/><Relationship Id="rId1" Type="http://schemas.openxmlformats.org/officeDocument/2006/relationships/tags" Target="../tags/tag9.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tags" Target="../tags/tag10.xml"/><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6">
            <a:extLst>
              <a:ext uri="{FF2B5EF4-FFF2-40B4-BE49-F238E27FC236}">
                <a16:creationId xmlns:a16="http://schemas.microsoft.com/office/drawing/2014/main" id="{F28A491D-86AF-44F7-BEF9-13862D3527FF}"/>
              </a:ext>
            </a:extLst>
          </p:cNvPr>
          <p:cNvSpPr>
            <a:spLocks noChangeArrowheads="1"/>
          </p:cNvSpPr>
          <p:nvPr/>
        </p:nvSpPr>
        <p:spPr bwMode="gray">
          <a:xfrm>
            <a:off x="2739240" y="3592289"/>
            <a:ext cx="7271658" cy="1968007"/>
          </a:xfrm>
          <a:prstGeom prst="rect">
            <a:avLst/>
          </a:prstGeom>
          <a:solidFill>
            <a:schemeClr val="accent5">
              <a:lumMod val="20000"/>
              <a:lumOff val="80000"/>
            </a:schemeClr>
          </a:solidFill>
          <a:ln w="9525">
            <a:solidFill>
              <a:schemeClr val="accent5">
                <a:lumMod val="40000"/>
                <a:lumOff val="60000"/>
              </a:schemeClr>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marR="0" lvl="0" indent="0" algn="ctr" defTabSz="914400" rtl="1" eaLnBrk="1" fontAlgn="auto" latinLnBrk="0" hangingPunct="1">
              <a:lnSpc>
                <a:spcPct val="100000"/>
              </a:lnSpc>
              <a:spcBef>
                <a:spcPts val="0"/>
              </a:spcBef>
              <a:spcAft>
                <a:spcPts val="0"/>
              </a:spcAft>
              <a:buClr>
                <a:srgbClr val="4BACC6">
                  <a:lumMod val="75000"/>
                </a:srgbClr>
              </a:buClr>
              <a:buSzPct val="90000"/>
              <a:buFontTx/>
              <a:buNone/>
              <a:tabLst/>
              <a:defRPr/>
            </a:pPr>
            <a:r>
              <a:rPr kumimoji="0" lang="ar-LB" sz="5400" b="0"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rPr>
              <a:t>الْمَجالُ: التَّعْبيرُ الْكِتابِيُّ</a:t>
            </a:r>
            <a:endParaRPr kumimoji="0" lang="en-US" sz="5400" b="0"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endParaRPr>
          </a:p>
        </p:txBody>
      </p:sp>
      <p:pic>
        <p:nvPicPr>
          <p:cNvPr id="2" name="Graphic 1">
            <a:extLst>
              <a:ext uri="{FF2B5EF4-FFF2-40B4-BE49-F238E27FC236}">
                <a16:creationId xmlns:a16="http://schemas.microsoft.com/office/drawing/2014/main" id="{31A34D43-A556-486E-9A4E-2F6FCE566BBB}"/>
              </a:ext>
            </a:extLst>
          </p:cNvPr>
          <p:cNvPicPr>
            <a:picLocks noChangeAspect="1"/>
          </p:cNvPicPr>
          <p:nvPr/>
        </p:nvPicPr>
        <p:blipFill>
          <a:blip r:embed="rId4" cstate="print">
            <a:extLst>
              <a:ext uri="{96DAC541-7B7A-43D3-8B79-37D633B846F1}">
                <asvg:svgBlip xmlns:asvg="http://schemas.microsoft.com/office/drawing/2016/SVG/main" r:embed="rId5"/>
              </a:ext>
            </a:extLst>
          </a:blip>
          <a:stretch>
            <a:fillRect/>
          </a:stretch>
        </p:blipFill>
        <p:spPr>
          <a:xfrm>
            <a:off x="4441499" y="746235"/>
            <a:ext cx="3309007" cy="2481755"/>
          </a:xfrm>
          <a:prstGeom prst="rect">
            <a:avLst/>
          </a:prstGeom>
        </p:spPr>
      </p:pic>
    </p:spTree>
    <p:custDataLst>
      <p:tags r:id="rId1"/>
    </p:custDataLst>
    <p:extLst>
      <p:ext uri="{BB962C8B-B14F-4D97-AF65-F5344CB8AC3E}">
        <p14:creationId xmlns:p14="http://schemas.microsoft.com/office/powerpoint/2010/main" val="12769158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E387F088-C327-4EBD-ACA0-56EEE5D2AB8D}"/>
              </a:ext>
            </a:extLst>
          </p:cNvPr>
          <p:cNvSpPr/>
          <p:nvPr/>
        </p:nvSpPr>
        <p:spPr>
          <a:xfrm>
            <a:off x="4664353" y="2663004"/>
            <a:ext cx="251075" cy="272656"/>
          </a:xfrm>
          <a:prstGeom prst="rect">
            <a:avLst/>
          </a:prstGeom>
          <a:solidFill>
            <a:srgbClr val="4472C4">
              <a:lumMod val="60000"/>
              <a:lumOff val="40000"/>
            </a:srgbClr>
          </a:solidFill>
          <a:ln w="28575" cap="flat" cmpd="sng" algn="ctr">
            <a:solidFill>
              <a:srgbClr val="4472C4">
                <a:lumMod val="40000"/>
                <a:lumOff val="6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ysClr val="windowText" lastClr="000000">
                  <a:lumMod val="65000"/>
                  <a:lumOff val="35000"/>
                </a:sysClr>
              </a:solidFill>
              <a:effectLst/>
              <a:uLnTx/>
              <a:uFillTx/>
              <a:latin typeface="Adobe Arabic"/>
              <a:ea typeface="+mn-ea"/>
              <a:cs typeface="Adobe Arabic"/>
            </a:endParaRPr>
          </a:p>
        </p:txBody>
      </p:sp>
      <p:sp>
        <p:nvSpPr>
          <p:cNvPr id="39" name="Title 1">
            <a:extLst>
              <a:ext uri="{FF2B5EF4-FFF2-40B4-BE49-F238E27FC236}">
                <a16:creationId xmlns:a16="http://schemas.microsoft.com/office/drawing/2014/main" id="{1BC31E65-C7A0-49B0-9663-5BDB211C445A}"/>
              </a:ext>
            </a:extLst>
          </p:cNvPr>
          <p:cNvSpPr txBox="1">
            <a:spLocks/>
          </p:cNvSpPr>
          <p:nvPr/>
        </p:nvSpPr>
        <p:spPr>
          <a:xfrm>
            <a:off x="2" y="1371604"/>
            <a:ext cx="12192000" cy="646331"/>
          </a:xfrm>
          <a:prstGeom prst="rect">
            <a:avLst/>
          </a:prstGeom>
          <a:solidFill>
            <a:schemeClr val="bg1"/>
          </a:solidFill>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1" eaLnBrk="1" fontAlgn="auto" latinLnBrk="0" hangingPunct="1">
              <a:lnSpc>
                <a:spcPct val="90000"/>
              </a:lnSpc>
              <a:spcBef>
                <a:spcPct val="0"/>
              </a:spcBef>
              <a:spcAft>
                <a:spcPts val="0"/>
              </a:spcAft>
              <a:buClr>
                <a:srgbClr val="4BACC6">
                  <a:lumMod val="75000"/>
                </a:srgbClr>
              </a:buClr>
              <a:buSzPct val="90000"/>
              <a:buFontTx/>
              <a:buNone/>
              <a:tabLst/>
              <a:defRPr/>
            </a:pPr>
            <a:r>
              <a:rPr kumimoji="0" lang="ar-LB" sz="3700" b="0" i="0" u="none" strike="noStrike" kern="1200" cap="all" spc="10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	</a:t>
            </a:r>
            <a:r>
              <a:rPr kumimoji="0" lang="ar-LB" sz="37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اِعْمَلوا بِاسْتِقْلالِيَّةٍ:</a:t>
            </a:r>
            <a:endParaRPr kumimoji="0" lang="en-US" sz="37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endParaRPr>
          </a:p>
          <a:p>
            <a:pPr marL="0" marR="0" lvl="0" indent="0" algn="r" defTabSz="914400" rtl="1" eaLnBrk="1" fontAlgn="auto" latinLnBrk="0" hangingPunct="1">
              <a:lnSpc>
                <a:spcPct val="90000"/>
              </a:lnSpc>
              <a:spcBef>
                <a:spcPct val="0"/>
              </a:spcBef>
              <a:spcAft>
                <a:spcPts val="0"/>
              </a:spcAft>
              <a:buClr>
                <a:srgbClr val="4BACC6">
                  <a:lumMod val="75000"/>
                </a:srgbClr>
              </a:buClr>
              <a:buSzPct val="90000"/>
              <a:buFontTx/>
              <a:buNone/>
              <a:tabLst/>
              <a:defRPr/>
            </a:pPr>
            <a:endParaRPr kumimoji="0" lang="en-US" sz="41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endParaRPr>
          </a:p>
          <a:p>
            <a:pPr marL="0" marR="0" lvl="0" indent="0" algn="r" defTabSz="914400" rtl="1" eaLnBrk="1" fontAlgn="auto" latinLnBrk="0" hangingPunct="1">
              <a:lnSpc>
                <a:spcPct val="90000"/>
              </a:lnSpc>
              <a:spcBef>
                <a:spcPct val="0"/>
              </a:spcBef>
              <a:spcAft>
                <a:spcPts val="0"/>
              </a:spcAft>
              <a:buClr>
                <a:srgbClr val="4BACC6">
                  <a:lumMod val="75000"/>
                </a:srgbClr>
              </a:buClr>
              <a:buSzPct val="90000"/>
              <a:buFontTx/>
              <a:buNone/>
              <a:tabLst/>
              <a:defRPr/>
            </a:pPr>
            <a:endParaRPr kumimoji="0" lang="en-US" sz="4400" b="1" i="0" u="none" strike="noStrike" kern="1200" cap="none" spc="0" normalizeH="0" baseline="0" noProof="0" dirty="0">
              <a:ln>
                <a:noFill/>
              </a:ln>
              <a:solidFill>
                <a:prstClr val="black"/>
              </a:solidFill>
              <a:effectLst/>
              <a:uLnTx/>
              <a:uFillTx/>
              <a:latin typeface="Adobe Arabic" panose="02040503050201020203" pitchFamily="18" charset="-78"/>
              <a:ea typeface="+mj-ea"/>
              <a:cs typeface="Adobe Arabic" panose="02040503050201020203" pitchFamily="18" charset="-78"/>
            </a:endParaRPr>
          </a:p>
        </p:txBody>
      </p:sp>
      <p:sp>
        <p:nvSpPr>
          <p:cNvPr id="22" name="Title 1">
            <a:extLst>
              <a:ext uri="{FF2B5EF4-FFF2-40B4-BE49-F238E27FC236}">
                <a16:creationId xmlns:a16="http://schemas.microsoft.com/office/drawing/2014/main" id="{3968912A-3621-4D59-B7D5-D8AE9B2F7A3A}"/>
              </a:ext>
            </a:extLst>
          </p:cNvPr>
          <p:cNvSpPr txBox="1">
            <a:spLocks/>
          </p:cNvSpPr>
          <p:nvPr/>
        </p:nvSpPr>
        <p:spPr>
          <a:xfrm>
            <a:off x="1133061" y="565172"/>
            <a:ext cx="10681254" cy="762000"/>
          </a:xfrm>
          <a:prstGeom prst="rect">
            <a:avLst/>
          </a:prstGeom>
          <a:solidFill>
            <a:schemeClr val="bg1">
              <a:lumMod val="95000"/>
            </a:schemeClr>
          </a:solidFill>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SA" sz="4000" b="1" i="0" u="none" strike="noStrike" kern="1200" cap="none" spc="0" normalizeH="0" baseline="0" noProof="0" dirty="0">
                <a:ln>
                  <a:noFill/>
                </a:ln>
                <a:solidFill>
                  <a:prstClr val="black">
                    <a:lumMod val="65000"/>
                    <a:lumOff val="35000"/>
                  </a:prstClr>
                </a:solidFill>
                <a:effectLst/>
                <a:uLnTx/>
                <a:uFillTx/>
                <a:latin typeface="Adobe Arabic" pitchFamily="18" charset="-78"/>
                <a:ea typeface="+mj-ea"/>
                <a:cs typeface="Adobe Arabic" pitchFamily="18" charset="-78"/>
              </a:rPr>
              <a:t>	</a:t>
            </a:r>
            <a:r>
              <a:rPr kumimoji="0" lang="ar-LB" sz="4100" b="1" i="0" u="none" strike="noStrike" kern="1200" cap="none" spc="0" normalizeH="0" baseline="0" noProof="0" dirty="0">
                <a:ln>
                  <a:noFill/>
                </a:ln>
                <a:solidFill>
                  <a:prstClr val="black">
                    <a:lumMod val="65000"/>
                    <a:lumOff val="35000"/>
                  </a:prstClr>
                </a:solidFill>
                <a:effectLst/>
                <a:uLnTx/>
                <a:uFillTx/>
                <a:latin typeface="Adobe Arabic" pitchFamily="18" charset="-78"/>
                <a:ea typeface="+mj-ea"/>
                <a:cs typeface="Adobe Arabic" pitchFamily="18" charset="-78"/>
              </a:rPr>
              <a:t>أَرْبُطُ بَيْنَ الصُّورَةِ وَالْكَلِمَةِ الَّتي تَدُلُّ عَلى لَوْنِها الصَّحيحِ: </a:t>
            </a:r>
            <a:endParaRPr kumimoji="0" lang="en-US" sz="4100" b="1" i="0" u="none" strike="noStrike" kern="1200" cap="none" spc="0" normalizeH="0" baseline="0" noProof="0" dirty="0">
              <a:ln>
                <a:noFill/>
              </a:ln>
              <a:solidFill>
                <a:prstClr val="black">
                  <a:lumMod val="65000"/>
                  <a:lumOff val="35000"/>
                </a:prstClr>
              </a:solidFill>
              <a:effectLst/>
              <a:uLnTx/>
              <a:uFillTx/>
              <a:latin typeface="Adobe Arabic" pitchFamily="18" charset="-78"/>
              <a:ea typeface="+mj-ea"/>
              <a:cs typeface="Adobe Arabic" pitchFamily="18" charset="-78"/>
            </a:endParaRPr>
          </a:p>
        </p:txBody>
      </p:sp>
      <p:sp>
        <p:nvSpPr>
          <p:cNvPr id="13" name="TextBox 12">
            <a:extLst>
              <a:ext uri="{FF2B5EF4-FFF2-40B4-BE49-F238E27FC236}">
                <a16:creationId xmlns:a16="http://schemas.microsoft.com/office/drawing/2014/main" id="{085637C7-A660-47B6-B76C-83D3D0B737C3}"/>
              </a:ext>
            </a:extLst>
          </p:cNvPr>
          <p:cNvSpPr txBox="1"/>
          <p:nvPr/>
        </p:nvSpPr>
        <p:spPr>
          <a:xfrm rot="10800000" flipV="1">
            <a:off x="3048001" y="2379071"/>
            <a:ext cx="1364249" cy="830997"/>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48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ذَهَبِيٌّ   </a:t>
            </a:r>
            <a:endParaRPr kumimoji="0" lang="en-US" sz="48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14" name="TextBox 13">
            <a:extLst>
              <a:ext uri="{FF2B5EF4-FFF2-40B4-BE49-F238E27FC236}">
                <a16:creationId xmlns:a16="http://schemas.microsoft.com/office/drawing/2014/main" id="{AA07D3BB-2B32-40E6-B2D4-792959F7790E}"/>
              </a:ext>
            </a:extLst>
          </p:cNvPr>
          <p:cNvSpPr txBox="1"/>
          <p:nvPr/>
        </p:nvSpPr>
        <p:spPr>
          <a:xfrm flipH="1">
            <a:off x="1766454" y="3737401"/>
            <a:ext cx="2538249" cy="830997"/>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48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فِضِّيَّةٌ</a:t>
            </a:r>
            <a:endParaRPr kumimoji="0" lang="en-US" sz="48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15" name="TextBox 14">
            <a:extLst>
              <a:ext uri="{FF2B5EF4-FFF2-40B4-BE49-F238E27FC236}">
                <a16:creationId xmlns:a16="http://schemas.microsoft.com/office/drawing/2014/main" id="{CCEA8E79-BED5-4610-9D2C-F669EE047B24}"/>
              </a:ext>
            </a:extLst>
          </p:cNvPr>
          <p:cNvSpPr txBox="1"/>
          <p:nvPr/>
        </p:nvSpPr>
        <p:spPr>
          <a:xfrm rot="10800000" flipV="1">
            <a:off x="1776217" y="5095731"/>
            <a:ext cx="2239477" cy="830997"/>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48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رَمادِيَّةٌ</a:t>
            </a:r>
            <a:endParaRPr kumimoji="0" lang="en-US" sz="48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17" name="Rectangle 16">
            <a:extLst>
              <a:ext uri="{FF2B5EF4-FFF2-40B4-BE49-F238E27FC236}">
                <a16:creationId xmlns:a16="http://schemas.microsoft.com/office/drawing/2014/main" id="{51D8ED10-FA45-47AC-ADFB-09EE73E69AE0}"/>
              </a:ext>
            </a:extLst>
          </p:cNvPr>
          <p:cNvSpPr/>
          <p:nvPr/>
        </p:nvSpPr>
        <p:spPr>
          <a:xfrm>
            <a:off x="4673602" y="4035834"/>
            <a:ext cx="251074" cy="272656"/>
          </a:xfrm>
          <a:prstGeom prst="rect">
            <a:avLst/>
          </a:prstGeom>
          <a:solidFill>
            <a:srgbClr val="8FAADC"/>
          </a:solidFill>
          <a:ln w="28575">
            <a:solidFill>
              <a:srgbClr val="B4C7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18" name="Rectangle 17">
            <a:extLst>
              <a:ext uri="{FF2B5EF4-FFF2-40B4-BE49-F238E27FC236}">
                <a16:creationId xmlns:a16="http://schemas.microsoft.com/office/drawing/2014/main" id="{12536405-1459-45F6-83B6-06898AD895C0}"/>
              </a:ext>
            </a:extLst>
          </p:cNvPr>
          <p:cNvSpPr/>
          <p:nvPr/>
        </p:nvSpPr>
        <p:spPr>
          <a:xfrm>
            <a:off x="4670759" y="5374902"/>
            <a:ext cx="251074" cy="272656"/>
          </a:xfrm>
          <a:prstGeom prst="rect">
            <a:avLst/>
          </a:prstGeom>
          <a:solidFill>
            <a:srgbClr val="8FAADC"/>
          </a:solidFill>
          <a:ln w="28575">
            <a:solidFill>
              <a:srgbClr val="B4C7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dobe Arabic"/>
              <a:ea typeface="+mn-ea"/>
              <a:cs typeface="Adobe Arabic"/>
            </a:endParaRPr>
          </a:p>
        </p:txBody>
      </p:sp>
      <p:pic>
        <p:nvPicPr>
          <p:cNvPr id="21" name="Picture 20"/>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7928708" y="4961758"/>
            <a:ext cx="1371600" cy="1371600"/>
          </a:xfrm>
          <a:prstGeom prst="rect">
            <a:avLst/>
          </a:prstGeom>
          <a:noFill/>
          <a:ln>
            <a:noFill/>
          </a:ln>
        </p:spPr>
      </p:pic>
      <p:pic>
        <p:nvPicPr>
          <p:cNvPr id="25" name="Picture 24"/>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60191" y="3353561"/>
            <a:ext cx="1371600" cy="1371600"/>
          </a:xfrm>
          <a:prstGeom prst="rect">
            <a:avLst/>
          </a:prstGeom>
          <a:noFill/>
          <a:ln>
            <a:noFill/>
          </a:ln>
        </p:spPr>
      </p:pic>
      <p:pic>
        <p:nvPicPr>
          <p:cNvPr id="16" name="Picture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37858" y="1898091"/>
            <a:ext cx="1816266" cy="1385168"/>
          </a:xfrm>
          <a:prstGeom prst="ellipse">
            <a:avLst/>
          </a:prstGeom>
        </p:spPr>
      </p:pic>
      <p:cxnSp>
        <p:nvCxnSpPr>
          <p:cNvPr id="19" name="Straight Arrow Connector 18">
            <a:extLst>
              <a:ext uri="{FF2B5EF4-FFF2-40B4-BE49-F238E27FC236}">
                <a16:creationId xmlns:a16="http://schemas.microsoft.com/office/drawing/2014/main" id="{C9C4B5E1-B910-4F0B-A404-1B5913816BEF}"/>
              </a:ext>
            </a:extLst>
          </p:cNvPr>
          <p:cNvCxnSpPr>
            <a:cxnSpLocks/>
          </p:cNvCxnSpPr>
          <p:nvPr/>
        </p:nvCxnSpPr>
        <p:spPr>
          <a:xfrm flipH="1" flipV="1">
            <a:off x="4545222" y="2722001"/>
            <a:ext cx="3889163" cy="996088"/>
          </a:xfrm>
          <a:prstGeom prst="straightConnector1">
            <a:avLst/>
          </a:prstGeom>
          <a:ln w="28575">
            <a:solidFill>
              <a:srgbClr val="5B9BD5"/>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03A30704-135F-4AD0-9246-BF18A90BD2B0}"/>
              </a:ext>
            </a:extLst>
          </p:cNvPr>
          <p:cNvCxnSpPr>
            <a:cxnSpLocks/>
          </p:cNvCxnSpPr>
          <p:nvPr/>
        </p:nvCxnSpPr>
        <p:spPr>
          <a:xfrm rot="10800000" flipV="1">
            <a:off x="4921834" y="2794570"/>
            <a:ext cx="3002967" cy="2716660"/>
          </a:xfrm>
          <a:prstGeom prst="straightConnector1">
            <a:avLst/>
          </a:prstGeom>
          <a:ln w="28575">
            <a:solidFill>
              <a:srgbClr val="5B9BD5"/>
            </a:solidFill>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AEC18CF7-FF85-412C-9447-E2E02545C11E}"/>
              </a:ext>
            </a:extLst>
          </p:cNvPr>
          <p:cNvCxnSpPr>
            <a:cxnSpLocks/>
          </p:cNvCxnSpPr>
          <p:nvPr/>
        </p:nvCxnSpPr>
        <p:spPr>
          <a:xfrm flipH="1" flipV="1">
            <a:off x="4924676" y="4172162"/>
            <a:ext cx="3248356" cy="1165661"/>
          </a:xfrm>
          <a:prstGeom prst="straightConnector1">
            <a:avLst/>
          </a:prstGeom>
          <a:ln w="28575">
            <a:solidFill>
              <a:srgbClr val="5B9BD5"/>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968019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
            <a:extLst>
              <a:ext uri="{FF2B5EF4-FFF2-40B4-BE49-F238E27FC236}">
                <a16:creationId xmlns:a16="http://schemas.microsoft.com/office/drawing/2014/main" id="{3968912A-3621-4D59-B7D5-D8AE9B2F7A3A}"/>
              </a:ext>
            </a:extLst>
          </p:cNvPr>
          <p:cNvSpPr txBox="1">
            <a:spLocks/>
          </p:cNvSpPr>
          <p:nvPr/>
        </p:nvSpPr>
        <p:spPr>
          <a:xfrm>
            <a:off x="2" y="886821"/>
            <a:ext cx="12192000" cy="712511"/>
          </a:xfrm>
          <a:prstGeom prst="rect">
            <a:avLst/>
          </a:prstGeom>
          <a:solidFill>
            <a:schemeClr val="bg1">
              <a:lumMod val="95000"/>
            </a:schemeClr>
          </a:solidFill>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1" eaLnBrk="1" fontAlgn="auto" latinLnBrk="0" hangingPunct="1">
              <a:lnSpc>
                <a:spcPct val="90000"/>
              </a:lnSpc>
              <a:spcBef>
                <a:spcPct val="0"/>
              </a:spcBef>
              <a:spcAft>
                <a:spcPts val="0"/>
              </a:spcAft>
              <a:buClr>
                <a:srgbClr val="4BACC6">
                  <a:lumMod val="75000"/>
                </a:srgbClr>
              </a:buClr>
              <a:buSzPct val="90000"/>
              <a:buFontTx/>
              <a:buNone/>
              <a:tabLst/>
              <a:defRPr/>
            </a:pPr>
            <a:r>
              <a:rPr kumimoji="0" lang="ar-LB" sz="4100" b="1" i="0" u="none" strike="noStrike" kern="1200" cap="all" spc="10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	</a:t>
            </a:r>
            <a:r>
              <a:rPr kumimoji="0" lang="ar-LB" sz="41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تَعَلَّمْنا الْيَوْمَ</a:t>
            </a:r>
            <a:endParaRPr kumimoji="0" lang="en-US" sz="4400" b="1" i="0" u="none" strike="noStrike" kern="1200" cap="none" spc="0" normalizeH="0" baseline="0" noProof="0" dirty="0">
              <a:ln>
                <a:noFill/>
              </a:ln>
              <a:solidFill>
                <a:prstClr val="black"/>
              </a:solidFill>
              <a:effectLst/>
              <a:uLnTx/>
              <a:uFillTx/>
              <a:latin typeface="Adobe Arabic" panose="02040503050201020203" pitchFamily="18" charset="-78"/>
              <a:ea typeface="+mj-ea"/>
              <a:cs typeface="Adobe Arabic" panose="02040503050201020203" pitchFamily="18" charset="-78"/>
            </a:endParaRPr>
          </a:p>
        </p:txBody>
      </p:sp>
      <p:sp>
        <p:nvSpPr>
          <p:cNvPr id="15" name="TextBox 14">
            <a:extLst>
              <a:ext uri="{FF2B5EF4-FFF2-40B4-BE49-F238E27FC236}">
                <a16:creationId xmlns:a16="http://schemas.microsoft.com/office/drawing/2014/main" id="{3DA9DF29-51A4-453B-9C73-D6CE55A1B6A9}"/>
              </a:ext>
            </a:extLst>
          </p:cNvPr>
          <p:cNvSpPr txBox="1"/>
          <p:nvPr/>
        </p:nvSpPr>
        <p:spPr>
          <a:xfrm flipH="1">
            <a:off x="5033688" y="3464085"/>
            <a:ext cx="1645920" cy="1645920"/>
          </a:xfrm>
          <a:prstGeom prst="rect">
            <a:avLst/>
          </a:prstGeom>
          <a:noFill/>
        </p:spPr>
        <p:txBody>
          <a:bodyPr wrap="square" rtlCol="0">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تاجٌ فِضِّيٌّ</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6" name="TextBox 15">
            <a:extLst>
              <a:ext uri="{FF2B5EF4-FFF2-40B4-BE49-F238E27FC236}">
                <a16:creationId xmlns:a16="http://schemas.microsoft.com/office/drawing/2014/main" id="{8F42A92D-BEFA-4F86-BAA2-EC7FE8AE440D}"/>
              </a:ext>
            </a:extLst>
          </p:cNvPr>
          <p:cNvSpPr txBox="1"/>
          <p:nvPr/>
        </p:nvSpPr>
        <p:spPr>
          <a:xfrm>
            <a:off x="5378361" y="5959812"/>
            <a:ext cx="1645920" cy="1645920"/>
          </a:xfrm>
          <a:prstGeom prst="rect">
            <a:avLst/>
          </a:prstGeom>
          <a:noFill/>
        </p:spPr>
        <p:txBody>
          <a:bodyPr wrap="square" rtlCol="0">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نَجْمَةٌ فِضِّيَّةٌ </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8" name="TextBox 17">
            <a:extLst>
              <a:ext uri="{FF2B5EF4-FFF2-40B4-BE49-F238E27FC236}">
                <a16:creationId xmlns:a16="http://schemas.microsoft.com/office/drawing/2014/main" id="{F3025266-3CB8-4712-A1FB-8A25FEBD2C93}"/>
              </a:ext>
            </a:extLst>
          </p:cNvPr>
          <p:cNvSpPr txBox="1"/>
          <p:nvPr/>
        </p:nvSpPr>
        <p:spPr>
          <a:xfrm>
            <a:off x="1060219" y="3512111"/>
            <a:ext cx="1645920" cy="1645920"/>
          </a:xfrm>
          <a:prstGeom prst="rect">
            <a:avLst/>
          </a:prstGeom>
          <a:noFill/>
        </p:spPr>
        <p:txBody>
          <a:bodyPr wrap="square" rtlCol="0">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كَأْسٌ ذَهَبِيٌّ   </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26" name="TextBox 25">
            <a:extLst>
              <a:ext uri="{FF2B5EF4-FFF2-40B4-BE49-F238E27FC236}">
                <a16:creationId xmlns:a16="http://schemas.microsoft.com/office/drawing/2014/main" id="{B8EAABE9-C407-4D73-B4CD-9C63573F34AD}"/>
              </a:ext>
            </a:extLst>
          </p:cNvPr>
          <p:cNvSpPr txBox="1"/>
          <p:nvPr/>
        </p:nvSpPr>
        <p:spPr>
          <a:xfrm>
            <a:off x="477078" y="5967949"/>
            <a:ext cx="2096522" cy="584775"/>
          </a:xfrm>
          <a:prstGeom prst="rect">
            <a:avLst/>
          </a:prstGeom>
          <a:noFill/>
        </p:spPr>
        <p:txBody>
          <a:bodyPr wrap="square" rtlCol="0">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سَمَكَةٌ ذَهَبِيَّةٌ </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31" name="TextBox 30">
            <a:extLst>
              <a:ext uri="{FF2B5EF4-FFF2-40B4-BE49-F238E27FC236}">
                <a16:creationId xmlns:a16="http://schemas.microsoft.com/office/drawing/2014/main" id="{EA92DABE-114A-4ED2-9272-12F8225E3CD5}"/>
              </a:ext>
            </a:extLst>
          </p:cNvPr>
          <p:cNvSpPr txBox="1"/>
          <p:nvPr/>
        </p:nvSpPr>
        <p:spPr>
          <a:xfrm flipH="1">
            <a:off x="8333509" y="3546826"/>
            <a:ext cx="2766257" cy="58477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رَغيفٌ أَسْمَرُ </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32" name="TextBox 31">
            <a:extLst>
              <a:ext uri="{FF2B5EF4-FFF2-40B4-BE49-F238E27FC236}">
                <a16:creationId xmlns:a16="http://schemas.microsoft.com/office/drawing/2014/main" id="{DD0AF753-A335-4CC3-8587-E502810064AF}"/>
              </a:ext>
            </a:extLst>
          </p:cNvPr>
          <p:cNvSpPr txBox="1"/>
          <p:nvPr/>
        </p:nvSpPr>
        <p:spPr>
          <a:xfrm>
            <a:off x="8562109" y="6035040"/>
            <a:ext cx="2537657" cy="58477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عَجينَةٌ سَمْراءُ</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pic>
        <p:nvPicPr>
          <p:cNvPr id="19" name="Picture 1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61086" y="4095059"/>
            <a:ext cx="1645920" cy="1645920"/>
          </a:xfrm>
          <a:prstGeom prst="rect">
            <a:avLst/>
          </a:prstGeom>
          <a:noFill/>
          <a:ln>
            <a:noFill/>
          </a:ln>
        </p:spPr>
      </p:pic>
      <p:pic>
        <p:nvPicPr>
          <p:cNvPr id="20" name="Picture 19"/>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09288" y="1818165"/>
            <a:ext cx="1645920" cy="1645920"/>
          </a:xfrm>
          <a:prstGeom prst="rect">
            <a:avLst/>
          </a:prstGeom>
          <a:noFill/>
          <a:ln>
            <a:noFill/>
          </a:ln>
        </p:spPr>
      </p:pic>
      <p:pic>
        <p:nvPicPr>
          <p:cNvPr id="21" name="Picture 20"/>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564745" y="1795471"/>
            <a:ext cx="1645920" cy="1645920"/>
          </a:xfrm>
          <a:prstGeom prst="rect">
            <a:avLst/>
          </a:prstGeom>
          <a:noFill/>
          <a:ln>
            <a:noFill/>
          </a:ln>
        </p:spPr>
      </p:pic>
      <p:pic>
        <p:nvPicPr>
          <p:cNvPr id="22" name="Picture 2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716637" y="4634345"/>
            <a:ext cx="1494028" cy="1228169"/>
          </a:xfrm>
          <a:prstGeom prst="rect">
            <a:avLst/>
          </a:prstGeom>
          <a:noFill/>
          <a:ln>
            <a:noFill/>
          </a:ln>
        </p:spPr>
      </p:pic>
      <p:pic>
        <p:nvPicPr>
          <p:cNvPr id="24" name="Picture 23"/>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53831" y="1736194"/>
            <a:ext cx="1645920" cy="1645920"/>
          </a:xfrm>
          <a:prstGeom prst="rect">
            <a:avLst/>
          </a:prstGeom>
          <a:noFill/>
          <a:ln>
            <a:noFill/>
          </a:ln>
        </p:spPr>
      </p:pic>
      <p:pic>
        <p:nvPicPr>
          <p:cNvPr id="25" name="Picture 24"/>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05536" y="4216594"/>
            <a:ext cx="1645920" cy="1645920"/>
          </a:xfrm>
          <a:prstGeom prst="rect">
            <a:avLst/>
          </a:prstGeom>
          <a:noFill/>
          <a:ln>
            <a:noFill/>
          </a:ln>
        </p:spPr>
      </p:pic>
    </p:spTree>
    <p:custDataLst>
      <p:tags r:id="rId1"/>
    </p:custDataLst>
    <p:extLst>
      <p:ext uri="{BB962C8B-B14F-4D97-AF65-F5344CB8AC3E}">
        <p14:creationId xmlns:p14="http://schemas.microsoft.com/office/powerpoint/2010/main" val="29203935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
            <a:extLst>
              <a:ext uri="{FF2B5EF4-FFF2-40B4-BE49-F238E27FC236}">
                <a16:creationId xmlns:a16="http://schemas.microsoft.com/office/drawing/2014/main" id="{3968912A-3621-4D59-B7D5-D8AE9B2F7A3A}"/>
              </a:ext>
            </a:extLst>
          </p:cNvPr>
          <p:cNvSpPr txBox="1">
            <a:spLocks/>
          </p:cNvSpPr>
          <p:nvPr/>
        </p:nvSpPr>
        <p:spPr>
          <a:xfrm>
            <a:off x="2" y="793674"/>
            <a:ext cx="12192000" cy="712511"/>
          </a:xfrm>
          <a:prstGeom prst="rect">
            <a:avLst/>
          </a:prstGeom>
          <a:solidFill>
            <a:schemeClr val="bg1">
              <a:lumMod val="95000"/>
            </a:schemeClr>
          </a:solidFill>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1" eaLnBrk="1" fontAlgn="auto" latinLnBrk="0" hangingPunct="1">
              <a:lnSpc>
                <a:spcPct val="90000"/>
              </a:lnSpc>
              <a:spcBef>
                <a:spcPct val="0"/>
              </a:spcBef>
              <a:spcAft>
                <a:spcPts val="0"/>
              </a:spcAft>
              <a:buClr>
                <a:srgbClr val="4BACC6">
                  <a:lumMod val="75000"/>
                </a:srgbClr>
              </a:buClr>
              <a:buSzPct val="90000"/>
              <a:buFontTx/>
              <a:buNone/>
              <a:tabLst/>
              <a:defRPr/>
            </a:pPr>
            <a:r>
              <a:rPr kumimoji="0" lang="ar-LB" sz="4100" b="1" i="0" u="none" strike="noStrike" kern="1200" cap="all" spc="10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	</a:t>
            </a:r>
            <a:r>
              <a:rPr kumimoji="0" lang="ar-LB" sz="41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تَعَلَّمْنا الْيَوْمَ :</a:t>
            </a:r>
            <a:endParaRPr kumimoji="0" lang="en-US" sz="41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endParaRPr>
          </a:p>
          <a:p>
            <a:pPr marL="0" marR="0" lvl="0" indent="0" algn="r" defTabSz="914400" rtl="1" eaLnBrk="1" fontAlgn="auto" latinLnBrk="0" hangingPunct="1">
              <a:lnSpc>
                <a:spcPct val="90000"/>
              </a:lnSpc>
              <a:spcBef>
                <a:spcPct val="0"/>
              </a:spcBef>
              <a:spcAft>
                <a:spcPts val="0"/>
              </a:spcAft>
              <a:buClr>
                <a:srgbClr val="4BACC6">
                  <a:lumMod val="75000"/>
                </a:srgbClr>
              </a:buClr>
              <a:buSzPct val="90000"/>
              <a:buFontTx/>
              <a:buNone/>
              <a:tabLst/>
              <a:defRPr/>
            </a:pPr>
            <a:endParaRPr kumimoji="0" lang="en-US" sz="4400" b="1" i="0" u="none" strike="noStrike" kern="1200" cap="none" spc="0" normalizeH="0" baseline="0" noProof="0" dirty="0">
              <a:ln>
                <a:noFill/>
              </a:ln>
              <a:solidFill>
                <a:prstClr val="black"/>
              </a:solidFill>
              <a:effectLst/>
              <a:uLnTx/>
              <a:uFillTx/>
              <a:latin typeface="Adobe Arabic" panose="02040503050201020203" pitchFamily="18" charset="-78"/>
              <a:ea typeface="+mj-ea"/>
              <a:cs typeface="Adobe Arabic" panose="02040503050201020203" pitchFamily="18" charset="-78"/>
            </a:endParaRPr>
          </a:p>
        </p:txBody>
      </p:sp>
      <p:sp>
        <p:nvSpPr>
          <p:cNvPr id="29" name="TextBox 28">
            <a:extLst>
              <a:ext uri="{FF2B5EF4-FFF2-40B4-BE49-F238E27FC236}">
                <a16:creationId xmlns:a16="http://schemas.microsoft.com/office/drawing/2014/main" id="{002B8308-B031-46B2-8E45-2D2D42948FB4}"/>
              </a:ext>
            </a:extLst>
          </p:cNvPr>
          <p:cNvSpPr txBox="1"/>
          <p:nvPr/>
        </p:nvSpPr>
        <p:spPr>
          <a:xfrm rot="10800000" flipV="1">
            <a:off x="2549424" y="6124386"/>
            <a:ext cx="2638087" cy="660487"/>
          </a:xfrm>
          <a:prstGeom prst="rect">
            <a:avLst/>
          </a:prstGeom>
          <a:noFill/>
        </p:spPr>
        <p:txBody>
          <a:bodyPr wrap="square" rtlCol="0">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هِرَّةٌ رَمادِيَّةٌ </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0" name="TextBox 29">
            <a:extLst>
              <a:ext uri="{FF2B5EF4-FFF2-40B4-BE49-F238E27FC236}">
                <a16:creationId xmlns:a16="http://schemas.microsoft.com/office/drawing/2014/main" id="{69AA981A-0D24-496F-98E6-CAEE0499EA12}"/>
              </a:ext>
            </a:extLst>
          </p:cNvPr>
          <p:cNvSpPr txBox="1"/>
          <p:nvPr/>
        </p:nvSpPr>
        <p:spPr>
          <a:xfrm>
            <a:off x="7509000" y="3464555"/>
            <a:ext cx="1645920" cy="1645920"/>
          </a:xfrm>
          <a:prstGeom prst="rect">
            <a:avLst/>
          </a:prstGeom>
          <a:noFill/>
        </p:spPr>
        <p:txBody>
          <a:bodyPr wrap="square" rtlCol="0">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شَعْرٌ أَشْقَرُ </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1" name="TextBox 30">
            <a:extLst>
              <a:ext uri="{FF2B5EF4-FFF2-40B4-BE49-F238E27FC236}">
                <a16:creationId xmlns:a16="http://schemas.microsoft.com/office/drawing/2014/main" id="{C0C419EB-4B0F-4DE2-89E0-3DD52276E9E0}"/>
              </a:ext>
            </a:extLst>
          </p:cNvPr>
          <p:cNvSpPr txBox="1"/>
          <p:nvPr/>
        </p:nvSpPr>
        <p:spPr>
          <a:xfrm flipH="1">
            <a:off x="2699800" y="3455012"/>
            <a:ext cx="2676804" cy="660486"/>
          </a:xfrm>
          <a:prstGeom prst="rect">
            <a:avLst/>
          </a:prstGeom>
          <a:noFill/>
        </p:spPr>
        <p:txBody>
          <a:bodyPr wrap="square" rtlCol="0">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دُبٌّ رَمادِيٌّ </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2" name="TextBox 31">
            <a:extLst>
              <a:ext uri="{FF2B5EF4-FFF2-40B4-BE49-F238E27FC236}">
                <a16:creationId xmlns:a16="http://schemas.microsoft.com/office/drawing/2014/main" id="{FF5CB989-1A24-4503-A6EA-B56AEFD498A0}"/>
              </a:ext>
            </a:extLst>
          </p:cNvPr>
          <p:cNvSpPr txBox="1"/>
          <p:nvPr/>
        </p:nvSpPr>
        <p:spPr>
          <a:xfrm rot="10800000" flipH="1" flipV="1">
            <a:off x="6560730" y="6122931"/>
            <a:ext cx="3119559" cy="646331"/>
          </a:xfrm>
          <a:prstGeom prst="rect">
            <a:avLst/>
          </a:prstGeom>
          <a:noFill/>
        </p:spPr>
        <p:txBody>
          <a:bodyPr wrap="square" rtlCol="0">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ضَفيرَةٌ شَقْراءُ</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pic>
        <p:nvPicPr>
          <p:cNvPr id="15" name="Picture 1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675" y="4287515"/>
            <a:ext cx="1645920" cy="1645920"/>
          </a:xfrm>
          <a:prstGeom prst="rect">
            <a:avLst/>
          </a:prstGeom>
          <a:noFill/>
          <a:ln>
            <a:noFill/>
          </a:ln>
        </p:spPr>
      </p:pic>
      <p:pic>
        <p:nvPicPr>
          <p:cNvPr id="16" name="Picture 15"/>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65038" y="1662410"/>
            <a:ext cx="1645920" cy="1645920"/>
          </a:xfrm>
          <a:prstGeom prst="rect">
            <a:avLst/>
          </a:prstGeom>
          <a:noFill/>
          <a:ln>
            <a:noFill/>
          </a:ln>
        </p:spPr>
      </p:pic>
      <p:pic>
        <p:nvPicPr>
          <p:cNvPr id="17" name="Picture 16"/>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41591" y="1818635"/>
            <a:ext cx="1645920" cy="1645920"/>
          </a:xfrm>
          <a:prstGeom prst="rect">
            <a:avLst/>
          </a:prstGeom>
          <a:noFill/>
          <a:ln>
            <a:noFill/>
          </a:ln>
        </p:spPr>
      </p:pic>
      <p:pic>
        <p:nvPicPr>
          <p:cNvPr id="18" name="Picture 17"/>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473581" y="4287515"/>
            <a:ext cx="1645920" cy="1645920"/>
          </a:xfrm>
          <a:prstGeom prst="rect">
            <a:avLst/>
          </a:prstGeom>
          <a:noFill/>
          <a:ln>
            <a:noFill/>
          </a:ln>
        </p:spPr>
      </p:pic>
    </p:spTree>
    <p:custDataLst>
      <p:tags r:id="rId1"/>
    </p:custDataLst>
    <p:extLst>
      <p:ext uri="{BB962C8B-B14F-4D97-AF65-F5344CB8AC3E}">
        <p14:creationId xmlns:p14="http://schemas.microsoft.com/office/powerpoint/2010/main" val="15707741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4">
            <a:extLst>
              <a:ext uri="{FF2B5EF4-FFF2-40B4-BE49-F238E27FC236}">
                <a16:creationId xmlns:a16="http://schemas.microsoft.com/office/drawing/2014/main" id="{DEF75DC3-D297-4936-906B-3A6D8D8EB2CA}"/>
              </a:ext>
            </a:extLst>
          </p:cNvPr>
          <p:cNvGraphicFramePr>
            <a:graphicFrameLocks noGrp="1"/>
          </p:cNvGraphicFramePr>
          <p:nvPr/>
        </p:nvGraphicFramePr>
        <p:xfrm>
          <a:off x="2636156" y="2397345"/>
          <a:ext cx="6491516" cy="3529389"/>
        </p:xfrm>
        <a:graphic>
          <a:graphicData uri="http://schemas.openxmlformats.org/drawingml/2006/table">
            <a:tbl>
              <a:tblPr firstRow="1" bandRow="1">
                <a:tableStyleId>{5C22544A-7EE6-4342-B048-85BDC9FD1C3A}</a:tableStyleId>
              </a:tblPr>
              <a:tblGrid>
                <a:gridCol w="2163838">
                  <a:extLst>
                    <a:ext uri="{9D8B030D-6E8A-4147-A177-3AD203B41FA5}">
                      <a16:colId xmlns:a16="http://schemas.microsoft.com/office/drawing/2014/main" val="1052028524"/>
                    </a:ext>
                  </a:extLst>
                </a:gridCol>
                <a:gridCol w="499423">
                  <a:extLst>
                    <a:ext uri="{9D8B030D-6E8A-4147-A177-3AD203B41FA5}">
                      <a16:colId xmlns:a16="http://schemas.microsoft.com/office/drawing/2014/main" val="1836154619"/>
                    </a:ext>
                  </a:extLst>
                </a:gridCol>
                <a:gridCol w="3828255">
                  <a:extLst>
                    <a:ext uri="{9D8B030D-6E8A-4147-A177-3AD203B41FA5}">
                      <a16:colId xmlns:a16="http://schemas.microsoft.com/office/drawing/2014/main" val="557608878"/>
                    </a:ext>
                  </a:extLst>
                </a:gridCol>
              </a:tblGrid>
              <a:tr h="857869">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رَمادِيٌّ</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3600" b="0" dirty="0">
                        <a:solidFill>
                          <a:schemeClr val="tx1"/>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سَيّارَةٌ</a:t>
                      </a:r>
                      <a:endParaRPr lang="en-G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75533427"/>
                  </a:ext>
                </a:extLst>
              </a:tr>
              <a:tr h="955782">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حَمْراءُ</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3600" b="0" dirty="0">
                        <a:solidFill>
                          <a:schemeClr val="tx1"/>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دُبٌّ</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91273483"/>
                  </a:ext>
                </a:extLst>
              </a:tr>
              <a:tr h="857869">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خَضْراءُ</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3600" b="0" dirty="0">
                        <a:solidFill>
                          <a:schemeClr val="tx1"/>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طابَةٌ</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48466220"/>
                  </a:ext>
                </a:extLst>
              </a:tr>
              <a:tr h="857869">
                <a:tc>
                  <a:txBody>
                    <a:bodyPr/>
                    <a:lstStyle/>
                    <a:p>
                      <a:pPr algn="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ذَهَبِيٌّ</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3600" b="0" dirty="0">
                        <a:solidFill>
                          <a:schemeClr val="tx1"/>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كَأْسٌ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28359935"/>
                  </a:ext>
                </a:extLst>
              </a:tr>
            </a:tbl>
          </a:graphicData>
        </a:graphic>
      </p:graphicFrame>
      <p:sp>
        <p:nvSpPr>
          <p:cNvPr id="5" name="Rectangle 4">
            <a:extLst>
              <a:ext uri="{FF2B5EF4-FFF2-40B4-BE49-F238E27FC236}">
                <a16:creationId xmlns:a16="http://schemas.microsoft.com/office/drawing/2014/main" id="{E387F088-C327-4EBD-ACA0-56EEE5D2AB8D}"/>
              </a:ext>
            </a:extLst>
          </p:cNvPr>
          <p:cNvSpPr/>
          <p:nvPr/>
        </p:nvSpPr>
        <p:spPr>
          <a:xfrm>
            <a:off x="5035873" y="2689736"/>
            <a:ext cx="251074" cy="272656"/>
          </a:xfrm>
          <a:prstGeom prst="rect">
            <a:avLst/>
          </a:prstGeom>
          <a:solidFill>
            <a:srgbClr val="8FAADC"/>
          </a:solidFill>
          <a:ln w="28575">
            <a:solidFill>
              <a:srgbClr val="B4C7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8" name="TextBox 7">
            <a:extLst>
              <a:ext uri="{FF2B5EF4-FFF2-40B4-BE49-F238E27FC236}">
                <a16:creationId xmlns:a16="http://schemas.microsoft.com/office/drawing/2014/main" id="{10AF3D56-C039-4DD6-993F-A8BC6FB579B8}"/>
              </a:ext>
            </a:extLst>
          </p:cNvPr>
          <p:cNvSpPr txBox="1"/>
          <p:nvPr/>
        </p:nvSpPr>
        <p:spPr>
          <a:xfrm>
            <a:off x="2" y="891441"/>
            <a:ext cx="12192000" cy="707886"/>
          </a:xfrm>
          <a:prstGeom prst="rect">
            <a:avLst/>
          </a:prstGeom>
          <a:solidFill>
            <a:schemeClr val="bg1">
              <a:lumMod val="95000"/>
            </a:schemeClr>
          </a:solidFill>
          <a:ln w="19050">
            <a:solidFill>
              <a:schemeClr val="bg1">
                <a:lumMod val="95000"/>
              </a:schemeClr>
            </a:solidFill>
          </a:ln>
        </p:spPr>
        <p:txBody>
          <a:bodyPr wrap="square">
            <a:spAutoFit/>
          </a:bodyPr>
          <a:lstStyle/>
          <a:p>
            <a:pPr marL="0" marR="0" lvl="0" indent="0" algn="r" defTabSz="914400" rtl="1" eaLnBrk="1" fontAlgn="auto" latinLnBrk="0" hangingPunct="1">
              <a:lnSpc>
                <a:spcPct val="100000"/>
              </a:lnSpc>
              <a:spcBef>
                <a:spcPts val="0"/>
              </a:spcBef>
              <a:spcAft>
                <a:spcPts val="0"/>
              </a:spcAft>
              <a:buClr>
                <a:srgbClr val="4BACC6">
                  <a:lumMod val="75000"/>
                </a:srgbClr>
              </a:buClr>
              <a:buSzPct val="90000"/>
              <a:buFontTx/>
              <a:buNone/>
              <a:tabLst/>
              <a:defRPr/>
            </a:pPr>
            <a:r>
              <a:rPr kumimoji="0" lang="ar-LB" altLang="en-US" sz="4000" b="1" i="0" u="none" strike="noStrike" kern="1200" cap="all" spc="100" normalizeH="0" baseline="0" noProof="0" dirty="0">
                <a:ln>
                  <a:noFill/>
                </a:ln>
                <a:solidFill>
                  <a:prstClr val="black">
                    <a:lumMod val="65000"/>
                    <a:lumOff val="35000"/>
                  </a:prstClr>
                </a:solidFill>
                <a:effectLst/>
                <a:uLnTx/>
                <a:uFillTx/>
                <a:latin typeface="Adobe Arabic" pitchFamily="18" charset="-78"/>
                <a:ea typeface="+mn-ea"/>
                <a:cs typeface="Adobe Arabic" pitchFamily="18" charset="-78"/>
              </a:rPr>
              <a:t>	</a:t>
            </a:r>
            <a:r>
              <a:rPr kumimoji="0" lang="ar-LB" sz="4000" b="1" i="0" u="none" strike="noStrike" kern="1200" cap="none" spc="0" normalizeH="0" baseline="0" noProof="0" dirty="0">
                <a:ln>
                  <a:noFill/>
                </a:ln>
                <a:solidFill>
                  <a:prstClr val="black">
                    <a:lumMod val="65000"/>
                    <a:lumOff val="35000"/>
                  </a:prstClr>
                </a:solidFill>
                <a:effectLst/>
                <a:uLnTx/>
                <a:uFillTx/>
                <a:latin typeface="Adobe Arabic" pitchFamily="18" charset="-78"/>
                <a:ea typeface="+mn-ea"/>
                <a:cs typeface="Adobe Arabic" pitchFamily="18" charset="-78"/>
              </a:rPr>
              <a:t>أَرْبُطُ الْكَلِماتِ في الْعَمودِ بِما يُناسِبُها مِنْ أَلْوانٍ في الْعَمودِ الثّاني:</a:t>
            </a:r>
            <a:endParaRPr kumimoji="0" lang="en-US" sz="4000" b="1" i="0" u="none" strike="noStrike" kern="1200" cap="none" spc="0" normalizeH="0" baseline="0" noProof="0" dirty="0">
              <a:ln>
                <a:noFill/>
              </a:ln>
              <a:solidFill>
                <a:prstClr val="black">
                  <a:lumMod val="65000"/>
                  <a:lumOff val="35000"/>
                </a:prstClr>
              </a:solidFill>
              <a:effectLst/>
              <a:uLnTx/>
              <a:uFillTx/>
              <a:latin typeface="Adobe Arabic" pitchFamily="18" charset="-78"/>
              <a:ea typeface="+mn-ea"/>
              <a:cs typeface="Adobe Arabic" pitchFamily="18" charset="-78"/>
            </a:endParaRPr>
          </a:p>
        </p:txBody>
      </p:sp>
      <p:sp>
        <p:nvSpPr>
          <p:cNvPr id="10" name="Rectangle 9">
            <a:extLst>
              <a:ext uri="{FF2B5EF4-FFF2-40B4-BE49-F238E27FC236}">
                <a16:creationId xmlns:a16="http://schemas.microsoft.com/office/drawing/2014/main" id="{E94CD796-F0B6-4C5B-B567-F6124B12203A}"/>
              </a:ext>
            </a:extLst>
          </p:cNvPr>
          <p:cNvSpPr/>
          <p:nvPr/>
        </p:nvSpPr>
        <p:spPr>
          <a:xfrm>
            <a:off x="5161410" y="5216197"/>
            <a:ext cx="251074" cy="272656"/>
          </a:xfrm>
          <a:prstGeom prst="rect">
            <a:avLst/>
          </a:prstGeom>
          <a:solidFill>
            <a:srgbClr val="8FAADC"/>
          </a:solidFill>
          <a:ln w="28575">
            <a:solidFill>
              <a:srgbClr val="B4C7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12" name="Rectangle 11">
            <a:extLst>
              <a:ext uri="{FF2B5EF4-FFF2-40B4-BE49-F238E27FC236}">
                <a16:creationId xmlns:a16="http://schemas.microsoft.com/office/drawing/2014/main" id="{52C79A82-8E8C-47EC-AD07-B0ACBA5A4BAB}"/>
              </a:ext>
            </a:extLst>
          </p:cNvPr>
          <p:cNvSpPr/>
          <p:nvPr/>
        </p:nvSpPr>
        <p:spPr>
          <a:xfrm>
            <a:off x="5035873" y="3487754"/>
            <a:ext cx="251074" cy="272656"/>
          </a:xfrm>
          <a:prstGeom prst="rect">
            <a:avLst/>
          </a:prstGeom>
          <a:solidFill>
            <a:srgbClr val="8FAADC"/>
          </a:solidFill>
          <a:ln w="28575">
            <a:solidFill>
              <a:srgbClr val="B4C7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11" name="Rectangle 10">
            <a:extLst>
              <a:ext uri="{FF2B5EF4-FFF2-40B4-BE49-F238E27FC236}">
                <a16:creationId xmlns:a16="http://schemas.microsoft.com/office/drawing/2014/main" id="{3AEE8D10-EBAE-4EB6-9452-11BBCC2A8797}"/>
              </a:ext>
            </a:extLst>
          </p:cNvPr>
          <p:cNvSpPr/>
          <p:nvPr/>
        </p:nvSpPr>
        <p:spPr>
          <a:xfrm>
            <a:off x="4910336" y="4422100"/>
            <a:ext cx="251074" cy="272656"/>
          </a:xfrm>
          <a:prstGeom prst="rect">
            <a:avLst/>
          </a:prstGeom>
          <a:solidFill>
            <a:srgbClr val="8FAADC"/>
          </a:solidFill>
          <a:ln w="28575">
            <a:solidFill>
              <a:srgbClr val="B4C7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3" name="TextBox 2"/>
          <p:cNvSpPr txBox="1"/>
          <p:nvPr/>
        </p:nvSpPr>
        <p:spPr>
          <a:xfrm>
            <a:off x="-848999" y="368221"/>
            <a:ext cx="3485155"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LB" sz="2800" b="0" i="0" u="none" strike="noStrike" kern="1200" cap="none" spc="0" normalizeH="0" baseline="0" noProof="0" dirty="0">
                <a:ln>
                  <a:noFill/>
                </a:ln>
                <a:solidFill>
                  <a:prstClr val="black"/>
                </a:solidFill>
                <a:effectLst/>
                <a:uLnTx/>
                <a:uFillTx/>
                <a:latin typeface="Adobe Arabic"/>
                <a:ea typeface="+mn-ea"/>
                <a:cs typeface="Adobe Arabic"/>
              </a:rPr>
              <a:t>تَقْويمٌ تَكْوينِيٌّ</a:t>
            </a:r>
            <a:endParaRPr kumimoji="0" lang="en-US" sz="2800" b="0" i="0" u="none" strike="noStrike" kern="1200" cap="none" spc="0" normalizeH="0" baseline="0" noProof="0" dirty="0">
              <a:ln>
                <a:noFill/>
              </a:ln>
              <a:solidFill>
                <a:prstClr val="black"/>
              </a:solidFill>
              <a:effectLst/>
              <a:uLnTx/>
              <a:uFillTx/>
              <a:latin typeface="Adobe Arabic"/>
              <a:ea typeface="+mn-ea"/>
              <a:cs typeface="Adobe Arabic"/>
            </a:endParaRPr>
          </a:p>
        </p:txBody>
      </p:sp>
      <p:pic>
        <p:nvPicPr>
          <p:cNvPr id="9" name="Pictur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35438" y="5216197"/>
            <a:ext cx="1275364" cy="956707"/>
          </a:xfrm>
          <a:prstGeom prst="rect">
            <a:avLst/>
          </a:prstGeom>
          <a:noFill/>
          <a:ln>
            <a:noFill/>
          </a:ln>
        </p:spPr>
      </p:pic>
      <p:pic>
        <p:nvPicPr>
          <p:cNvPr id="13" name="Picture 12"/>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835438" y="3002755"/>
            <a:ext cx="1149827" cy="1242654"/>
          </a:xfrm>
          <a:prstGeom prst="rect">
            <a:avLst/>
          </a:prstGeom>
          <a:noFill/>
          <a:ln>
            <a:noFill/>
          </a:ln>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35438" y="2318593"/>
            <a:ext cx="1157288" cy="616218"/>
          </a:xfrm>
          <a:prstGeom prst="rect">
            <a:avLst/>
          </a:prstGeom>
        </p:spPr>
      </p:pic>
      <p:pic>
        <p:nvPicPr>
          <p:cNvPr id="15" name="Picture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897233" y="4066596"/>
            <a:ext cx="1213569" cy="807575"/>
          </a:xfrm>
          <a:prstGeom prst="rect">
            <a:avLst/>
          </a:prstGeom>
        </p:spPr>
      </p:pic>
    </p:spTree>
    <p:custDataLst>
      <p:tags r:id="rId1"/>
    </p:custDataLst>
    <p:extLst>
      <p:ext uri="{BB962C8B-B14F-4D97-AF65-F5344CB8AC3E}">
        <p14:creationId xmlns:p14="http://schemas.microsoft.com/office/powerpoint/2010/main" val="36250129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4">
            <a:extLst>
              <a:ext uri="{FF2B5EF4-FFF2-40B4-BE49-F238E27FC236}">
                <a16:creationId xmlns:a16="http://schemas.microsoft.com/office/drawing/2014/main" id="{DEF75DC3-D297-4936-906B-3A6D8D8EB2CA}"/>
              </a:ext>
            </a:extLst>
          </p:cNvPr>
          <p:cNvGraphicFramePr>
            <a:graphicFrameLocks noGrp="1"/>
          </p:cNvGraphicFramePr>
          <p:nvPr/>
        </p:nvGraphicFramePr>
        <p:xfrm>
          <a:off x="2850244" y="2245510"/>
          <a:ext cx="6491516" cy="3529389"/>
        </p:xfrm>
        <a:graphic>
          <a:graphicData uri="http://schemas.openxmlformats.org/drawingml/2006/table">
            <a:tbl>
              <a:tblPr firstRow="1" bandRow="1">
                <a:tableStyleId>{5C22544A-7EE6-4342-B048-85BDC9FD1C3A}</a:tableStyleId>
              </a:tblPr>
              <a:tblGrid>
                <a:gridCol w="2163838">
                  <a:extLst>
                    <a:ext uri="{9D8B030D-6E8A-4147-A177-3AD203B41FA5}">
                      <a16:colId xmlns:a16="http://schemas.microsoft.com/office/drawing/2014/main" val="1052028524"/>
                    </a:ext>
                  </a:extLst>
                </a:gridCol>
                <a:gridCol w="499423">
                  <a:extLst>
                    <a:ext uri="{9D8B030D-6E8A-4147-A177-3AD203B41FA5}">
                      <a16:colId xmlns:a16="http://schemas.microsoft.com/office/drawing/2014/main" val="1836154619"/>
                    </a:ext>
                  </a:extLst>
                </a:gridCol>
                <a:gridCol w="3828255">
                  <a:extLst>
                    <a:ext uri="{9D8B030D-6E8A-4147-A177-3AD203B41FA5}">
                      <a16:colId xmlns:a16="http://schemas.microsoft.com/office/drawing/2014/main" val="557608878"/>
                    </a:ext>
                  </a:extLst>
                </a:gridCol>
              </a:tblGrid>
              <a:tr h="857869">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رَمادِيٌّ</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3600" b="0" dirty="0">
                        <a:solidFill>
                          <a:schemeClr val="tx1"/>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سَيّارَةٌ</a:t>
                      </a:r>
                      <a:endParaRPr lang="en-G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75533427"/>
                  </a:ext>
                </a:extLst>
              </a:tr>
              <a:tr h="955782">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حَمْراء</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3600" b="0" dirty="0">
                        <a:solidFill>
                          <a:schemeClr val="tx1"/>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دُبٌّ</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91273483"/>
                  </a:ext>
                </a:extLst>
              </a:tr>
              <a:tr h="857869">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خَضْراءُ</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3600" b="0" dirty="0">
                        <a:solidFill>
                          <a:schemeClr val="tx1"/>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طابَةٌ</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48466220"/>
                  </a:ext>
                </a:extLst>
              </a:tr>
              <a:tr h="857869">
                <a:tc>
                  <a:txBody>
                    <a:bodyPr/>
                    <a:lstStyle/>
                    <a:p>
                      <a:pPr algn="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ذَهَبِيٌّ</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3600" b="0" dirty="0">
                        <a:solidFill>
                          <a:schemeClr val="tx1"/>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كَأْسٌ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28359935"/>
                  </a:ext>
                </a:extLst>
              </a:tr>
            </a:tbl>
          </a:graphicData>
        </a:graphic>
      </p:graphicFrame>
      <p:sp>
        <p:nvSpPr>
          <p:cNvPr id="5" name="Rectangle 4">
            <a:extLst>
              <a:ext uri="{FF2B5EF4-FFF2-40B4-BE49-F238E27FC236}">
                <a16:creationId xmlns:a16="http://schemas.microsoft.com/office/drawing/2014/main" id="{E387F088-C327-4EBD-ACA0-56EEE5D2AB8D}"/>
              </a:ext>
            </a:extLst>
          </p:cNvPr>
          <p:cNvSpPr/>
          <p:nvPr/>
        </p:nvSpPr>
        <p:spPr>
          <a:xfrm>
            <a:off x="5005441" y="2509486"/>
            <a:ext cx="251074" cy="272656"/>
          </a:xfrm>
          <a:prstGeom prst="rect">
            <a:avLst/>
          </a:prstGeom>
          <a:solidFill>
            <a:srgbClr val="8FAADC"/>
          </a:solidFill>
          <a:ln w="28575">
            <a:solidFill>
              <a:srgbClr val="B4C7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8" name="TextBox 7">
            <a:extLst>
              <a:ext uri="{FF2B5EF4-FFF2-40B4-BE49-F238E27FC236}">
                <a16:creationId xmlns:a16="http://schemas.microsoft.com/office/drawing/2014/main" id="{10AF3D56-C039-4DD6-993F-A8BC6FB579B8}"/>
              </a:ext>
            </a:extLst>
          </p:cNvPr>
          <p:cNvSpPr txBox="1"/>
          <p:nvPr/>
        </p:nvSpPr>
        <p:spPr>
          <a:xfrm>
            <a:off x="2" y="891441"/>
            <a:ext cx="12192000" cy="707886"/>
          </a:xfrm>
          <a:prstGeom prst="rect">
            <a:avLst/>
          </a:prstGeom>
          <a:solidFill>
            <a:schemeClr val="bg1">
              <a:lumMod val="95000"/>
            </a:schemeClr>
          </a:solidFill>
          <a:ln w="19050">
            <a:solidFill>
              <a:schemeClr val="bg1">
                <a:lumMod val="95000"/>
              </a:schemeClr>
            </a:solidFill>
          </a:ln>
        </p:spPr>
        <p:txBody>
          <a:bodyPr wrap="square">
            <a:spAutoFit/>
          </a:bodyPr>
          <a:lstStyle/>
          <a:p>
            <a:pPr marL="0" marR="0" lvl="0" indent="0" algn="r" defTabSz="914400" rtl="1" eaLnBrk="1" fontAlgn="auto" latinLnBrk="0" hangingPunct="1">
              <a:lnSpc>
                <a:spcPct val="100000"/>
              </a:lnSpc>
              <a:spcBef>
                <a:spcPts val="0"/>
              </a:spcBef>
              <a:spcAft>
                <a:spcPts val="0"/>
              </a:spcAft>
              <a:buClr>
                <a:srgbClr val="4BACC6">
                  <a:lumMod val="75000"/>
                </a:srgbClr>
              </a:buClr>
              <a:buSzPct val="90000"/>
              <a:buFontTx/>
              <a:buNone/>
              <a:tabLst/>
              <a:defRPr/>
            </a:pPr>
            <a:r>
              <a:rPr kumimoji="0" lang="ar-LB" altLang="en-US" sz="4000" b="1" i="0" u="none" strike="noStrike" kern="1200" cap="all" spc="100" normalizeH="0" baseline="0" noProof="0" dirty="0">
                <a:ln>
                  <a:noFill/>
                </a:ln>
                <a:solidFill>
                  <a:prstClr val="black">
                    <a:lumMod val="65000"/>
                    <a:lumOff val="35000"/>
                  </a:prstClr>
                </a:solidFill>
                <a:effectLst/>
                <a:uLnTx/>
                <a:uFillTx/>
                <a:latin typeface="Adobe Arabic" pitchFamily="18" charset="-78"/>
                <a:ea typeface="+mn-ea"/>
                <a:cs typeface="Adobe Arabic" pitchFamily="18" charset="-78"/>
              </a:rPr>
              <a:t>	</a:t>
            </a:r>
            <a:r>
              <a:rPr kumimoji="0" lang="ar-LB" sz="4000" b="1" i="0" u="none" strike="noStrike" kern="1200" cap="none" spc="0" normalizeH="0" baseline="0" noProof="0" dirty="0">
                <a:ln>
                  <a:noFill/>
                </a:ln>
                <a:solidFill>
                  <a:prstClr val="black">
                    <a:lumMod val="65000"/>
                    <a:lumOff val="35000"/>
                  </a:prstClr>
                </a:solidFill>
                <a:effectLst/>
                <a:uLnTx/>
                <a:uFillTx/>
                <a:latin typeface="Adobe Arabic" pitchFamily="18" charset="-78"/>
                <a:ea typeface="+mn-ea"/>
                <a:cs typeface="Adobe Arabic" pitchFamily="18" charset="-78"/>
              </a:rPr>
              <a:t>أَرْبُطُ الْكَلِماتِ في الْعَمودِ بِما يُناسِبُها  مِنْ أَلْوانٍ في الْعَمودِ الثّاني:</a:t>
            </a:r>
            <a:endParaRPr kumimoji="0" lang="en-US" sz="4000" b="1" i="0" u="none" strike="noStrike" kern="1200" cap="none" spc="0" normalizeH="0" baseline="0" noProof="0" dirty="0">
              <a:ln>
                <a:noFill/>
              </a:ln>
              <a:solidFill>
                <a:prstClr val="black">
                  <a:lumMod val="65000"/>
                  <a:lumOff val="35000"/>
                </a:prstClr>
              </a:solidFill>
              <a:effectLst/>
              <a:uLnTx/>
              <a:uFillTx/>
              <a:latin typeface="Adobe Arabic" pitchFamily="18" charset="-78"/>
              <a:ea typeface="+mn-ea"/>
              <a:cs typeface="Adobe Arabic" pitchFamily="18" charset="-78"/>
            </a:endParaRPr>
          </a:p>
        </p:txBody>
      </p:sp>
      <p:sp>
        <p:nvSpPr>
          <p:cNvPr id="10" name="Rectangle 9">
            <a:extLst>
              <a:ext uri="{FF2B5EF4-FFF2-40B4-BE49-F238E27FC236}">
                <a16:creationId xmlns:a16="http://schemas.microsoft.com/office/drawing/2014/main" id="{E94CD796-F0B6-4C5B-B567-F6124B12203A}"/>
              </a:ext>
            </a:extLst>
          </p:cNvPr>
          <p:cNvSpPr/>
          <p:nvPr/>
        </p:nvSpPr>
        <p:spPr>
          <a:xfrm>
            <a:off x="5078552" y="5057181"/>
            <a:ext cx="251074" cy="272656"/>
          </a:xfrm>
          <a:prstGeom prst="rect">
            <a:avLst/>
          </a:prstGeom>
          <a:solidFill>
            <a:srgbClr val="8FAADC"/>
          </a:solidFill>
          <a:ln w="28575">
            <a:solidFill>
              <a:srgbClr val="B4C7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12" name="Rectangle 11">
            <a:extLst>
              <a:ext uri="{FF2B5EF4-FFF2-40B4-BE49-F238E27FC236}">
                <a16:creationId xmlns:a16="http://schemas.microsoft.com/office/drawing/2014/main" id="{52C79A82-8E8C-47EC-AD07-B0ACBA5A4BAB}"/>
              </a:ext>
            </a:extLst>
          </p:cNvPr>
          <p:cNvSpPr/>
          <p:nvPr/>
        </p:nvSpPr>
        <p:spPr>
          <a:xfrm>
            <a:off x="5011933" y="3358448"/>
            <a:ext cx="251074" cy="272656"/>
          </a:xfrm>
          <a:prstGeom prst="rect">
            <a:avLst/>
          </a:prstGeom>
          <a:solidFill>
            <a:srgbClr val="8FAADC"/>
          </a:solidFill>
          <a:ln w="28575">
            <a:solidFill>
              <a:srgbClr val="B4C7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dobe Arabic"/>
              <a:ea typeface="+mn-ea"/>
              <a:cs typeface="Adobe Arabic"/>
            </a:endParaRPr>
          </a:p>
        </p:txBody>
      </p:sp>
      <p:cxnSp>
        <p:nvCxnSpPr>
          <p:cNvPr id="13" name="Straight Arrow Connector 12"/>
          <p:cNvCxnSpPr>
            <a:cxnSpLocks/>
          </p:cNvCxnSpPr>
          <p:nvPr/>
        </p:nvCxnSpPr>
        <p:spPr>
          <a:xfrm flipH="1" flipV="1">
            <a:off x="5307361" y="3493024"/>
            <a:ext cx="3093513" cy="889543"/>
          </a:xfrm>
          <a:prstGeom prst="straightConnector1">
            <a:avLst/>
          </a:prstGeom>
          <a:ln w="28575">
            <a:solidFill>
              <a:srgbClr val="5B9BD5"/>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cxnSpLocks/>
            <a:endCxn id="11" idx="0"/>
          </p:cNvCxnSpPr>
          <p:nvPr/>
        </p:nvCxnSpPr>
        <p:spPr>
          <a:xfrm flipH="1">
            <a:off x="5181824" y="2616856"/>
            <a:ext cx="3165000" cy="1510451"/>
          </a:xfrm>
          <a:prstGeom prst="straightConnector1">
            <a:avLst/>
          </a:prstGeom>
          <a:ln w="28575">
            <a:solidFill>
              <a:srgbClr val="5B9BD5"/>
            </a:solidFill>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cxnSpLocks/>
          </p:cNvCxnSpPr>
          <p:nvPr/>
        </p:nvCxnSpPr>
        <p:spPr>
          <a:xfrm flipH="1">
            <a:off x="5505238" y="2629737"/>
            <a:ext cx="2828944" cy="751038"/>
          </a:xfrm>
          <a:prstGeom prst="straightConnector1">
            <a:avLst/>
          </a:prstGeom>
          <a:ln w="28575">
            <a:solidFill>
              <a:srgbClr val="5B9BD5"/>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cxnSpLocks/>
          </p:cNvCxnSpPr>
          <p:nvPr/>
        </p:nvCxnSpPr>
        <p:spPr>
          <a:xfrm flipH="1" flipV="1">
            <a:off x="5272163" y="2625587"/>
            <a:ext cx="3401832" cy="824275"/>
          </a:xfrm>
          <a:prstGeom prst="straightConnector1">
            <a:avLst/>
          </a:prstGeom>
          <a:ln w="28575">
            <a:solidFill>
              <a:srgbClr val="5B9BD5"/>
            </a:solidFill>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cxnSpLocks/>
          </p:cNvCxnSpPr>
          <p:nvPr/>
        </p:nvCxnSpPr>
        <p:spPr>
          <a:xfrm rot="10800000">
            <a:off x="5608616" y="5266387"/>
            <a:ext cx="2914688" cy="29446"/>
          </a:xfrm>
          <a:prstGeom prst="straightConnector1">
            <a:avLst/>
          </a:prstGeom>
          <a:ln w="28575">
            <a:solidFill>
              <a:srgbClr val="5B9BD5"/>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cxnSpLocks/>
            <a:endCxn id="11" idx="3"/>
          </p:cNvCxnSpPr>
          <p:nvPr/>
        </p:nvCxnSpPr>
        <p:spPr>
          <a:xfrm flipH="1" flipV="1">
            <a:off x="5307361" y="4263635"/>
            <a:ext cx="3093513" cy="101490"/>
          </a:xfrm>
          <a:prstGeom prst="straightConnector1">
            <a:avLst/>
          </a:prstGeom>
          <a:ln w="28575">
            <a:solidFill>
              <a:srgbClr val="5B9BD5"/>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3AEE8D10-EBAE-4EB6-9452-11BBCC2A8797}"/>
              </a:ext>
            </a:extLst>
          </p:cNvPr>
          <p:cNvSpPr/>
          <p:nvPr/>
        </p:nvSpPr>
        <p:spPr>
          <a:xfrm>
            <a:off x="5056287" y="4127307"/>
            <a:ext cx="251074" cy="272656"/>
          </a:xfrm>
          <a:prstGeom prst="rect">
            <a:avLst/>
          </a:prstGeom>
          <a:solidFill>
            <a:srgbClr val="8FAADC"/>
          </a:solidFill>
          <a:ln w="28575">
            <a:solidFill>
              <a:srgbClr val="B4C7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dobe Arabic"/>
              <a:ea typeface="+mn-ea"/>
              <a:cs typeface="Adobe Arabic"/>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9727881" y="3947370"/>
            <a:ext cx="950523" cy="63253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48595" y="1833362"/>
            <a:ext cx="1412873" cy="752309"/>
          </a:xfrm>
          <a:prstGeom prst="rect">
            <a:avLst/>
          </a:prstGeom>
        </p:spPr>
      </p:pic>
      <p:pic>
        <p:nvPicPr>
          <p:cNvPr id="19" name="Picture 18"/>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659643" y="2737121"/>
            <a:ext cx="836080" cy="893983"/>
          </a:xfrm>
          <a:prstGeom prst="rect">
            <a:avLst/>
          </a:prstGeom>
          <a:noFill/>
          <a:ln>
            <a:noFill/>
          </a:ln>
        </p:spPr>
      </p:pic>
      <p:pic>
        <p:nvPicPr>
          <p:cNvPr id="20" name="Picture 19"/>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855317" y="4851484"/>
            <a:ext cx="799431" cy="734308"/>
          </a:xfrm>
          <a:prstGeom prst="rect">
            <a:avLst/>
          </a:prstGeom>
          <a:noFill/>
          <a:ln>
            <a:noFill/>
          </a:ln>
        </p:spPr>
      </p:pic>
      <p:sp>
        <p:nvSpPr>
          <p:cNvPr id="21" name="TextBox 20"/>
          <p:cNvSpPr txBox="1"/>
          <p:nvPr/>
        </p:nvSpPr>
        <p:spPr>
          <a:xfrm>
            <a:off x="68568" y="368221"/>
            <a:ext cx="3485155"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LB" sz="2800" b="0" i="0" u="none" strike="noStrike" kern="1200" cap="none" spc="0" normalizeH="0" baseline="0" noProof="0" dirty="0">
                <a:ln>
                  <a:noFill/>
                </a:ln>
                <a:solidFill>
                  <a:prstClr val="black"/>
                </a:solidFill>
                <a:effectLst/>
                <a:uLnTx/>
                <a:uFillTx/>
                <a:latin typeface="Adobe Arabic"/>
                <a:ea typeface="+mn-ea"/>
                <a:cs typeface="Adobe Arabic"/>
              </a:rPr>
              <a:t>تَقْويمٌ تَكْوينِيٌّ</a:t>
            </a:r>
            <a:endParaRPr kumimoji="0" lang="en-US" sz="2800" b="0" i="0" u="none" strike="noStrike" kern="1200" cap="none" spc="0" normalizeH="0" baseline="0" noProof="0" dirty="0">
              <a:ln>
                <a:noFill/>
              </a:ln>
              <a:solidFill>
                <a:prstClr val="black"/>
              </a:solidFill>
              <a:effectLst/>
              <a:uLnTx/>
              <a:uFillTx/>
              <a:latin typeface="Adobe Arabic"/>
              <a:ea typeface="+mn-ea"/>
              <a:cs typeface="Adobe Arabic"/>
            </a:endParaRPr>
          </a:p>
        </p:txBody>
      </p:sp>
    </p:spTree>
    <p:custDataLst>
      <p:tags r:id="rId1"/>
    </p:custDataLst>
    <p:extLst>
      <p:ext uri="{BB962C8B-B14F-4D97-AF65-F5344CB8AC3E}">
        <p14:creationId xmlns:p14="http://schemas.microsoft.com/office/powerpoint/2010/main" val="10968776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4" name="Straight Connector 3"/>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22549"/>
          <a:stretch/>
        </p:blipFill>
        <p:spPr>
          <a:xfrm>
            <a:off x="5414" y="1546412"/>
            <a:ext cx="12181172" cy="5311588"/>
          </a:xfrm>
          <a:prstGeom prst="rect">
            <a:avLst/>
          </a:prstGeom>
        </p:spPr>
      </p:pic>
    </p:spTree>
    <p:extLst>
      <p:ext uri="{BB962C8B-B14F-4D97-AF65-F5344CB8AC3E}">
        <p14:creationId xmlns:p14="http://schemas.microsoft.com/office/powerpoint/2010/main" val="1595065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3968912A-3621-4D59-B7D5-D8AE9B2F7A3A}"/>
              </a:ext>
            </a:extLst>
          </p:cNvPr>
          <p:cNvSpPr txBox="1">
            <a:spLocks/>
          </p:cNvSpPr>
          <p:nvPr/>
        </p:nvSpPr>
        <p:spPr>
          <a:xfrm>
            <a:off x="2" y="609600"/>
            <a:ext cx="12192000" cy="712511"/>
          </a:xfrm>
          <a:prstGeom prst="rect">
            <a:avLst/>
          </a:prstGeom>
          <a:solidFill>
            <a:schemeClr val="bg1">
              <a:lumMod val="95000"/>
            </a:schemeClr>
          </a:solidFill>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SA" sz="4000" b="1" i="0" u="none" strike="noStrike" kern="1200" cap="none" spc="0" normalizeH="0" baseline="0" noProof="0" dirty="0">
                <a:ln>
                  <a:noFill/>
                </a:ln>
                <a:solidFill>
                  <a:prstClr val="black">
                    <a:lumMod val="65000"/>
                    <a:lumOff val="35000"/>
                  </a:prstClr>
                </a:solidFill>
                <a:effectLst/>
                <a:uLnTx/>
                <a:uFillTx/>
                <a:latin typeface="Adobe Arabic" pitchFamily="18" charset="-78"/>
                <a:ea typeface="+mj-ea"/>
                <a:cs typeface="Adobe Arabic" pitchFamily="18" charset="-78"/>
              </a:rPr>
              <a:t>	</a:t>
            </a:r>
            <a:r>
              <a:rPr kumimoji="0" lang="ar-LB" sz="4000" b="0" i="0" u="none" strike="noStrike" kern="1200" cap="none" spc="0" normalizeH="0" baseline="0" noProof="0" dirty="0">
                <a:ln>
                  <a:noFill/>
                </a:ln>
                <a:solidFill>
                  <a:prstClr val="black"/>
                </a:solidFill>
                <a:effectLst/>
                <a:uLnTx/>
                <a:uFillTx/>
                <a:latin typeface="Adobe Arabic"/>
                <a:ea typeface="+mj-ea"/>
                <a:cs typeface="Adobe Arabic"/>
              </a:rPr>
              <a:t> أَرْبُطُ بَيْنَ الصّورَةِ وَالْكَلِمَةِ الَّتي تَدُلُّ عَلى اللَّوْنِ الصَّحيحِ:</a:t>
            </a:r>
          </a:p>
        </p:txBody>
      </p:sp>
      <p:cxnSp>
        <p:nvCxnSpPr>
          <p:cNvPr id="13" name="Straight Arrow Connector 12"/>
          <p:cNvCxnSpPr>
            <a:cxnSpLocks/>
          </p:cNvCxnSpPr>
          <p:nvPr/>
        </p:nvCxnSpPr>
        <p:spPr>
          <a:xfrm flipH="1" flipV="1">
            <a:off x="5022285" y="2886795"/>
            <a:ext cx="3015165" cy="1348650"/>
          </a:xfrm>
          <a:prstGeom prst="straightConnector1">
            <a:avLst/>
          </a:prstGeom>
          <a:ln w="28575">
            <a:solidFill>
              <a:srgbClr val="5B9BD5"/>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cxnSpLocks/>
          </p:cNvCxnSpPr>
          <p:nvPr/>
        </p:nvCxnSpPr>
        <p:spPr>
          <a:xfrm flipH="1">
            <a:off x="5022285" y="2794570"/>
            <a:ext cx="2902517" cy="1241264"/>
          </a:xfrm>
          <a:prstGeom prst="straightConnector1">
            <a:avLst/>
          </a:prstGeom>
          <a:ln w="28575">
            <a:solidFill>
              <a:srgbClr val="5B9BD5"/>
            </a:solidFill>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cxnSpLocks/>
          </p:cNvCxnSpPr>
          <p:nvPr/>
        </p:nvCxnSpPr>
        <p:spPr>
          <a:xfrm flipH="1">
            <a:off x="5088835" y="5337824"/>
            <a:ext cx="3084197" cy="173406"/>
          </a:xfrm>
          <a:prstGeom prst="straightConnector1">
            <a:avLst/>
          </a:prstGeom>
          <a:ln w="28575">
            <a:solidFill>
              <a:srgbClr val="5B9BD5"/>
            </a:solidFill>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5EFBC07D-380D-4D15-BD54-92864217CB6E}"/>
              </a:ext>
            </a:extLst>
          </p:cNvPr>
          <p:cNvSpPr/>
          <p:nvPr/>
        </p:nvSpPr>
        <p:spPr>
          <a:xfrm>
            <a:off x="4663326" y="2658242"/>
            <a:ext cx="251074" cy="272656"/>
          </a:xfrm>
          <a:prstGeom prst="rect">
            <a:avLst/>
          </a:prstGeom>
          <a:solidFill>
            <a:srgbClr val="8FAADC"/>
          </a:solidFill>
          <a:ln w="28575">
            <a:solidFill>
              <a:srgbClr val="B4C7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40" name="Rectangle 39">
            <a:extLst>
              <a:ext uri="{FF2B5EF4-FFF2-40B4-BE49-F238E27FC236}">
                <a16:creationId xmlns:a16="http://schemas.microsoft.com/office/drawing/2014/main" id="{51D8ED10-FA45-47AC-ADFB-09EE73E69AE0}"/>
              </a:ext>
            </a:extLst>
          </p:cNvPr>
          <p:cNvSpPr/>
          <p:nvPr/>
        </p:nvSpPr>
        <p:spPr>
          <a:xfrm>
            <a:off x="4673602" y="4035834"/>
            <a:ext cx="251074" cy="272656"/>
          </a:xfrm>
          <a:prstGeom prst="rect">
            <a:avLst/>
          </a:prstGeom>
          <a:solidFill>
            <a:srgbClr val="8FAADC"/>
          </a:solidFill>
          <a:ln w="28575">
            <a:solidFill>
              <a:srgbClr val="B4C7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41" name="Rectangle 40">
            <a:extLst>
              <a:ext uri="{FF2B5EF4-FFF2-40B4-BE49-F238E27FC236}">
                <a16:creationId xmlns:a16="http://schemas.microsoft.com/office/drawing/2014/main" id="{12536405-1459-45F6-83B6-06898AD895C0}"/>
              </a:ext>
            </a:extLst>
          </p:cNvPr>
          <p:cNvSpPr/>
          <p:nvPr/>
        </p:nvSpPr>
        <p:spPr>
          <a:xfrm>
            <a:off x="4592291" y="5666468"/>
            <a:ext cx="251074" cy="272656"/>
          </a:xfrm>
          <a:prstGeom prst="rect">
            <a:avLst/>
          </a:prstGeom>
          <a:solidFill>
            <a:srgbClr val="8FAADC"/>
          </a:solidFill>
          <a:ln w="28575">
            <a:solidFill>
              <a:srgbClr val="B4C7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17" name="TextBox 16">
            <a:extLst>
              <a:ext uri="{FF2B5EF4-FFF2-40B4-BE49-F238E27FC236}">
                <a16:creationId xmlns:a16="http://schemas.microsoft.com/office/drawing/2014/main" id="{085637C7-A660-47B6-B76C-83D3D0B737C3}"/>
              </a:ext>
            </a:extLst>
          </p:cNvPr>
          <p:cNvSpPr txBox="1"/>
          <p:nvPr/>
        </p:nvSpPr>
        <p:spPr>
          <a:xfrm rot="10800000" flipV="1">
            <a:off x="2538232" y="2379071"/>
            <a:ext cx="1874017" cy="830997"/>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48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زَرْقاءُ    </a:t>
            </a:r>
            <a:endParaRPr kumimoji="0" lang="en-US" sz="48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18" name="TextBox 17">
            <a:extLst>
              <a:ext uri="{FF2B5EF4-FFF2-40B4-BE49-F238E27FC236}">
                <a16:creationId xmlns:a16="http://schemas.microsoft.com/office/drawing/2014/main" id="{AA07D3BB-2B32-40E6-B2D4-792959F7790E}"/>
              </a:ext>
            </a:extLst>
          </p:cNvPr>
          <p:cNvSpPr txBox="1"/>
          <p:nvPr/>
        </p:nvSpPr>
        <p:spPr>
          <a:xfrm flipH="1">
            <a:off x="2468138" y="3737401"/>
            <a:ext cx="1836565" cy="830997"/>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48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أَصْفَرُ</a:t>
            </a:r>
            <a:endParaRPr kumimoji="0" lang="en-US" sz="48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19" name="TextBox 18">
            <a:extLst>
              <a:ext uri="{FF2B5EF4-FFF2-40B4-BE49-F238E27FC236}">
                <a16:creationId xmlns:a16="http://schemas.microsoft.com/office/drawing/2014/main" id="{CCEA8E79-BED5-4610-9D2C-F669EE047B24}"/>
              </a:ext>
            </a:extLst>
          </p:cNvPr>
          <p:cNvSpPr txBox="1"/>
          <p:nvPr/>
        </p:nvSpPr>
        <p:spPr>
          <a:xfrm rot="10800000" flipV="1">
            <a:off x="1955998" y="5380708"/>
            <a:ext cx="2589224" cy="830997"/>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48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حَمْراءُ</a:t>
            </a:r>
            <a:endParaRPr kumimoji="0" lang="en-US" sz="48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0097" y="2100814"/>
            <a:ext cx="1321797" cy="1203679"/>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39582" y="4804245"/>
            <a:ext cx="1448654" cy="1455121"/>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91558" y="3720297"/>
            <a:ext cx="1767574" cy="1083948"/>
          </a:xfrm>
          <a:prstGeom prst="rect">
            <a:avLst/>
          </a:prstGeom>
        </p:spPr>
      </p:pic>
      <p:sp>
        <p:nvSpPr>
          <p:cNvPr id="16" name="TextBox 15">
            <a:extLst>
              <a:ext uri="{FF2B5EF4-FFF2-40B4-BE49-F238E27FC236}">
                <a16:creationId xmlns:a16="http://schemas.microsoft.com/office/drawing/2014/main" id="{2D44F6ED-D9B8-4C93-BF17-9F4BF383B0D4}"/>
              </a:ext>
            </a:extLst>
          </p:cNvPr>
          <p:cNvSpPr txBox="1"/>
          <p:nvPr/>
        </p:nvSpPr>
        <p:spPr>
          <a:xfrm>
            <a:off x="109912" y="114320"/>
            <a:ext cx="3692172" cy="461665"/>
          </a:xfrm>
          <a:prstGeom prst="rect">
            <a:avLst/>
          </a:prstGeom>
          <a:solidFill>
            <a:schemeClr val="accent1">
              <a:lumMod val="60000"/>
              <a:lumOff val="4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LB" sz="2400" b="0" i="0" u="none" strike="noStrike" kern="1200" cap="none" spc="0" normalizeH="0" baseline="0" noProof="0" dirty="0">
                <a:ln>
                  <a:noFill/>
                </a:ln>
                <a:solidFill>
                  <a:prstClr val="black"/>
                </a:solidFill>
                <a:effectLst/>
                <a:uLnTx/>
                <a:uFillTx/>
                <a:latin typeface="Adobe Arabic"/>
                <a:ea typeface="+mn-ea"/>
                <a:cs typeface="Adobe Arabic"/>
              </a:rPr>
              <a:t>نَشاطٌ تَمْهيدِيٌّ</a:t>
            </a:r>
            <a:endParaRPr kumimoji="0" lang="en-US" sz="2400" b="0" i="0" u="none" strike="noStrike" kern="1200" cap="none" spc="0" normalizeH="0" baseline="0" noProof="0" dirty="0">
              <a:ln>
                <a:noFill/>
              </a:ln>
              <a:solidFill>
                <a:prstClr val="black"/>
              </a:solidFill>
              <a:effectLst/>
              <a:uLnTx/>
              <a:uFillTx/>
              <a:latin typeface="Adobe Arabic"/>
              <a:ea typeface="+mn-ea"/>
              <a:cs typeface="Adobe Arabic"/>
            </a:endParaRPr>
          </a:p>
        </p:txBody>
      </p:sp>
    </p:spTree>
    <p:custDataLst>
      <p:tags r:id="rId1"/>
    </p:custDataLst>
    <p:extLst>
      <p:ext uri="{BB962C8B-B14F-4D97-AF65-F5344CB8AC3E}">
        <p14:creationId xmlns:p14="http://schemas.microsoft.com/office/powerpoint/2010/main" val="3434552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7F841815-DAAF-40F5-BE50-3C03F218C538}"/>
              </a:ext>
            </a:extLst>
          </p:cNvPr>
          <p:cNvSpPr txBox="1"/>
          <p:nvPr/>
        </p:nvSpPr>
        <p:spPr>
          <a:xfrm>
            <a:off x="2" y="891441"/>
            <a:ext cx="12192000" cy="707886"/>
          </a:xfrm>
          <a:prstGeom prst="rect">
            <a:avLst/>
          </a:prstGeom>
          <a:solidFill>
            <a:schemeClr val="bg1">
              <a:lumMod val="95000"/>
            </a:schemeClr>
          </a:solidFill>
          <a:ln w="19050">
            <a:solidFill>
              <a:schemeClr val="bg1">
                <a:lumMod val="95000"/>
              </a:schemeClr>
            </a:solidFill>
          </a:ln>
        </p:spPr>
        <p:txBody>
          <a:bodyPr wrap="square">
            <a:spAutoFit/>
          </a:bodyPr>
          <a:lstStyle/>
          <a:p>
            <a:pPr marL="0" marR="0" lvl="0" indent="0" algn="r" defTabSz="914400" rtl="1" eaLnBrk="1" fontAlgn="auto" latinLnBrk="0" hangingPunct="1">
              <a:lnSpc>
                <a:spcPct val="100000"/>
              </a:lnSpc>
              <a:spcBef>
                <a:spcPts val="0"/>
              </a:spcBef>
              <a:spcAft>
                <a:spcPts val="0"/>
              </a:spcAft>
              <a:buClr>
                <a:srgbClr val="4BACC6">
                  <a:lumMod val="75000"/>
                </a:srgbClr>
              </a:buClr>
              <a:buSzPct val="90000"/>
              <a:buFontTx/>
              <a:buNone/>
              <a:tabLst/>
              <a:defRPr/>
            </a:pPr>
            <a:r>
              <a:rPr kumimoji="0" lang="en-US"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الْأَلْوانُ</a:t>
            </a:r>
            <a:r>
              <a:rPr kumimoji="0" lang="en-US"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a:t>
            </a:r>
          </a:p>
        </p:txBody>
      </p: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b="13069"/>
          <a:stretch/>
        </p:blipFill>
        <p:spPr>
          <a:xfrm>
            <a:off x="536713" y="2176392"/>
            <a:ext cx="6698973" cy="3986464"/>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74892" y="2176392"/>
            <a:ext cx="3424619" cy="3409399"/>
          </a:xfrm>
          <a:prstGeom prst="rect">
            <a:avLst/>
          </a:prstGeom>
        </p:spPr>
      </p:pic>
    </p:spTree>
    <p:custDataLst>
      <p:tags r:id="rId1"/>
    </p:custDataLst>
    <p:extLst>
      <p:ext uri="{BB962C8B-B14F-4D97-AF65-F5344CB8AC3E}">
        <p14:creationId xmlns:p14="http://schemas.microsoft.com/office/powerpoint/2010/main" val="169067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2E1213A-7EF1-438C-82DC-F6E2CA2D7A51}"/>
              </a:ext>
            </a:extLst>
          </p:cNvPr>
          <p:cNvSpPr txBox="1"/>
          <p:nvPr/>
        </p:nvSpPr>
        <p:spPr>
          <a:xfrm>
            <a:off x="2" y="773453"/>
            <a:ext cx="12192000" cy="707886"/>
          </a:xfrm>
          <a:prstGeom prst="rect">
            <a:avLst/>
          </a:prstGeom>
          <a:solidFill>
            <a:schemeClr val="bg1">
              <a:lumMod val="95000"/>
            </a:schemeClr>
          </a:solidFill>
          <a:ln w="19050">
            <a:noFill/>
          </a:ln>
        </p:spPr>
        <p:txBody>
          <a:bodyPr wrap="square">
            <a:spAutoFit/>
          </a:bodyPr>
          <a:lstStyle/>
          <a:p>
            <a:pPr marL="0" marR="0" lvl="0" indent="0" algn="just" defTabSz="914400" rtl="1" eaLnBrk="1" fontAlgn="auto" latinLnBrk="0" hangingPunct="1">
              <a:lnSpc>
                <a:spcPct val="100000"/>
              </a:lnSpc>
              <a:spcBef>
                <a:spcPts val="0"/>
              </a:spcBef>
              <a:spcAft>
                <a:spcPts val="0"/>
              </a:spcAft>
              <a:buClr>
                <a:srgbClr val="4BACC6">
                  <a:lumMod val="75000"/>
                </a:srgbClr>
              </a:buClr>
              <a:buSzPct val="90000"/>
              <a:buFontTx/>
              <a:buNone/>
              <a:tabLst/>
              <a:defRPr/>
            </a:pPr>
            <a:r>
              <a:rPr kumimoji="0" lang="ar-LB" sz="4000" b="1" i="0" u="none" strike="noStrike" kern="1200" cap="all" spc="100" normalizeH="0" baseline="0" noProof="0" dirty="0">
                <a:ln>
                  <a:noFill/>
                </a:ln>
                <a:solidFill>
                  <a:prstClr val="black">
                    <a:lumMod val="65000"/>
                    <a:lumOff val="35000"/>
                  </a:prstClr>
                </a:solidFill>
                <a:effectLst/>
                <a:uLnTx/>
                <a:uFillTx/>
                <a:latin typeface="Adobe Arabic" pitchFamily="18" charset="-78"/>
                <a:ea typeface="+mn-ea"/>
                <a:cs typeface="Adobe Arabic" pitchFamily="18" charset="-78"/>
              </a:rPr>
              <a:t>	</a:t>
            </a:r>
            <a:r>
              <a:rPr kumimoji="0" lang="ar-LB" sz="4000" b="1" i="0" u="none" strike="noStrike" kern="1200" cap="none" spc="0" normalizeH="0" baseline="0" noProof="0" dirty="0">
                <a:ln>
                  <a:noFill/>
                </a:ln>
                <a:solidFill>
                  <a:prstClr val="black">
                    <a:lumMod val="65000"/>
                    <a:lumOff val="35000"/>
                  </a:prstClr>
                </a:solidFill>
                <a:effectLst/>
                <a:uLnTx/>
                <a:uFillTx/>
                <a:latin typeface="Adobe Arabic" pitchFamily="18" charset="-78"/>
                <a:ea typeface="+mn-ea"/>
                <a:cs typeface="Adobe Arabic" pitchFamily="18" charset="-78"/>
              </a:rPr>
              <a:t>لِنَتَذَكَّرْ مَعًا</a:t>
            </a:r>
            <a:endParaRPr kumimoji="0" lang="en-US" sz="4000" b="1" i="0" u="none" strike="noStrike" kern="1200" cap="none" spc="0" normalizeH="0" baseline="0" noProof="0" dirty="0">
              <a:ln>
                <a:noFill/>
              </a:ln>
              <a:solidFill>
                <a:prstClr val="black">
                  <a:lumMod val="65000"/>
                  <a:lumOff val="35000"/>
                </a:prstClr>
              </a:solidFill>
              <a:effectLst/>
              <a:uLnTx/>
              <a:uFillTx/>
              <a:latin typeface="Adobe Arabic" pitchFamily="18" charset="-78"/>
              <a:ea typeface="+mn-ea"/>
              <a:cs typeface="Adobe Arabic" pitchFamily="18" charset="-78"/>
            </a:endParaRPr>
          </a:p>
        </p:txBody>
      </p:sp>
      <p:sp>
        <p:nvSpPr>
          <p:cNvPr id="6" name="TextBox 5">
            <a:extLst>
              <a:ext uri="{FF2B5EF4-FFF2-40B4-BE49-F238E27FC236}">
                <a16:creationId xmlns:a16="http://schemas.microsoft.com/office/drawing/2014/main" id="{E7F97EB3-99E1-4757-87F7-93398EA7B965}"/>
              </a:ext>
            </a:extLst>
          </p:cNvPr>
          <p:cNvSpPr txBox="1"/>
          <p:nvPr/>
        </p:nvSpPr>
        <p:spPr>
          <a:xfrm>
            <a:off x="2" y="1547665"/>
            <a:ext cx="12192000" cy="646331"/>
          </a:xfrm>
          <a:prstGeom prst="rect">
            <a:avLst/>
          </a:prstGeom>
          <a:solidFill>
            <a:schemeClr val="bg1"/>
          </a:solidFill>
          <a:ln w="19050">
            <a:noFill/>
          </a:ln>
        </p:spPr>
        <p:txBody>
          <a:bodyPr wrap="square">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G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أَسْماءَ الْأَلْوانِ. </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pic>
        <p:nvPicPr>
          <p:cNvPr id="27650" name="Picture 2"/>
          <p:cNvPicPr>
            <a:picLocks noChangeAspect="1" noChangeArrowheads="1"/>
          </p:cNvPicPr>
          <p:nvPr/>
        </p:nvPicPr>
        <p:blipFill>
          <a:blip r:embed="rId4" cstate="print"/>
          <a:srcRect/>
          <a:stretch>
            <a:fillRect/>
          </a:stretch>
        </p:blipFill>
        <p:spPr bwMode="auto">
          <a:xfrm>
            <a:off x="1422399" y="2362200"/>
            <a:ext cx="8534401" cy="3600450"/>
          </a:xfrm>
          <a:prstGeom prst="rect">
            <a:avLst/>
          </a:prstGeom>
          <a:noFill/>
          <a:ln w="9525">
            <a:noFill/>
            <a:miter lim="800000"/>
            <a:headEnd/>
            <a:tailEnd/>
          </a:ln>
          <a:effectLst/>
        </p:spPr>
      </p:pic>
    </p:spTree>
    <p:custDataLst>
      <p:tags r:id="rId1"/>
    </p:custDataLst>
    <p:extLst>
      <p:ext uri="{BB962C8B-B14F-4D97-AF65-F5344CB8AC3E}">
        <p14:creationId xmlns:p14="http://schemas.microsoft.com/office/powerpoint/2010/main" val="11889508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a:extLst>
              <a:ext uri="{FF2B5EF4-FFF2-40B4-BE49-F238E27FC236}">
                <a16:creationId xmlns:a16="http://schemas.microsoft.com/office/drawing/2014/main" id="{1A2AAA7D-FC76-49A7-AF2B-D5E5FF802A02}"/>
              </a:ext>
            </a:extLst>
          </p:cNvPr>
          <p:cNvSpPr txBox="1"/>
          <p:nvPr/>
        </p:nvSpPr>
        <p:spPr>
          <a:xfrm flipH="1">
            <a:off x="7024255" y="3430743"/>
            <a:ext cx="2544102" cy="646331"/>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مَوْزٌ أَصْفَرُ </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45" name="TextBox 44">
            <a:extLst>
              <a:ext uri="{FF2B5EF4-FFF2-40B4-BE49-F238E27FC236}">
                <a16:creationId xmlns:a16="http://schemas.microsoft.com/office/drawing/2014/main" id="{71616D99-B84D-4165-AB2B-AFB21A76004F}"/>
              </a:ext>
            </a:extLst>
          </p:cNvPr>
          <p:cNvSpPr txBox="1"/>
          <p:nvPr/>
        </p:nvSpPr>
        <p:spPr>
          <a:xfrm>
            <a:off x="1134169" y="3264815"/>
            <a:ext cx="4292083" cy="646331"/>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خَيْمَةٌ صَفْراءُ </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46" name="TextBox 45">
            <a:extLst>
              <a:ext uri="{FF2B5EF4-FFF2-40B4-BE49-F238E27FC236}">
                <a16:creationId xmlns:a16="http://schemas.microsoft.com/office/drawing/2014/main" id="{D2AA0A1C-7122-450B-A3FE-8B0A76DCD9D4}"/>
              </a:ext>
            </a:extLst>
          </p:cNvPr>
          <p:cNvSpPr txBox="1"/>
          <p:nvPr/>
        </p:nvSpPr>
        <p:spPr>
          <a:xfrm>
            <a:off x="7252855" y="5666517"/>
            <a:ext cx="2216265" cy="646331"/>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لَوْزٌ أَخْضَرُ </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47" name="TextBox 46">
            <a:extLst>
              <a:ext uri="{FF2B5EF4-FFF2-40B4-BE49-F238E27FC236}">
                <a16:creationId xmlns:a16="http://schemas.microsoft.com/office/drawing/2014/main" id="{757FD4AC-4958-44C9-88BB-755F152C1379}"/>
              </a:ext>
            </a:extLst>
          </p:cNvPr>
          <p:cNvSpPr txBox="1"/>
          <p:nvPr/>
        </p:nvSpPr>
        <p:spPr>
          <a:xfrm>
            <a:off x="1986537" y="5638804"/>
            <a:ext cx="2912707" cy="646331"/>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سَيّارَةٌ خَضْراءُ </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48" name="TextBox 47">
            <a:extLst>
              <a:ext uri="{FF2B5EF4-FFF2-40B4-BE49-F238E27FC236}">
                <a16:creationId xmlns:a16="http://schemas.microsoft.com/office/drawing/2014/main" id="{CC77C5B3-3DB2-4AC2-B8C9-79B51AD85EA1}"/>
              </a:ext>
            </a:extLst>
          </p:cNvPr>
          <p:cNvSpPr txBox="1"/>
          <p:nvPr/>
        </p:nvSpPr>
        <p:spPr>
          <a:xfrm>
            <a:off x="0" y="841941"/>
            <a:ext cx="12192000" cy="707886"/>
          </a:xfrm>
          <a:prstGeom prst="rect">
            <a:avLst/>
          </a:prstGeom>
          <a:solidFill>
            <a:schemeClr val="bg1">
              <a:lumMod val="95000"/>
            </a:schemeClr>
          </a:solidFill>
          <a:ln w="19050">
            <a:solidFill>
              <a:schemeClr val="bg1">
                <a:lumMod val="95000"/>
              </a:schemeClr>
            </a:solidFill>
          </a:ln>
        </p:spPr>
        <p:txBody>
          <a:bodyPr wrap="square">
            <a:spAutoFit/>
          </a:bodyPr>
          <a:lstStyle/>
          <a:p>
            <a:pPr marL="0" marR="0" lvl="0" indent="0" algn="just" defTabSz="914400" rtl="1" eaLnBrk="1" fontAlgn="auto" latinLnBrk="0" hangingPunct="1">
              <a:lnSpc>
                <a:spcPct val="100000"/>
              </a:lnSpc>
              <a:spcBef>
                <a:spcPts val="0"/>
              </a:spcBef>
              <a:spcAft>
                <a:spcPts val="0"/>
              </a:spcAft>
              <a:buClr>
                <a:srgbClr val="4BACC6">
                  <a:lumMod val="75000"/>
                </a:srgbClr>
              </a:buClr>
              <a:buSzPct val="90000"/>
              <a:buFontTx/>
              <a:buNone/>
              <a:tabLst/>
              <a:defRPr/>
            </a:pPr>
            <a:r>
              <a:rPr kumimoji="0" lang="ar-LB" sz="4000" b="1" i="0" u="none" strike="noStrike" kern="1200" cap="all" spc="10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4000" b="1" i="0" u="none" strike="noStrike" kern="1200" cap="none" spc="0" normalizeH="0" baseline="0" noProof="0" dirty="0">
                <a:ln>
                  <a:noFill/>
                </a:ln>
                <a:solidFill>
                  <a:prstClr val="black">
                    <a:lumMod val="65000"/>
                    <a:lumOff val="35000"/>
                  </a:prstClr>
                </a:solidFill>
                <a:effectLst/>
                <a:uLnTx/>
                <a:uFillTx/>
                <a:latin typeface="Adobe Arabic" pitchFamily="18" charset="-78"/>
                <a:ea typeface="+mn-ea"/>
                <a:cs typeface="Adobe Arabic" pitchFamily="18" charset="-78"/>
              </a:rPr>
              <a:t>لِنَتَذَكَّرْ مَعًا</a:t>
            </a:r>
            <a:endParaRPr kumimoji="0" lang="en-US" sz="4000" b="1" i="0" u="none" strike="noStrike" kern="1200" cap="none" spc="0" normalizeH="0" baseline="0" noProof="0" dirty="0">
              <a:ln>
                <a:noFill/>
              </a:ln>
              <a:solidFill>
                <a:prstClr val="black">
                  <a:lumMod val="65000"/>
                  <a:lumOff val="35000"/>
                </a:prstClr>
              </a:solidFill>
              <a:effectLst/>
              <a:uLnTx/>
              <a:uFillTx/>
              <a:latin typeface="Adobe Arabic" pitchFamily="18" charset="-78"/>
              <a:ea typeface="+mn-ea"/>
              <a:cs typeface="Adobe Arabic" pitchFamily="18" charset="-78"/>
            </a:endParaRPr>
          </a:p>
        </p:txBody>
      </p:sp>
      <p:pic>
        <p:nvPicPr>
          <p:cNvPr id="11" name="Picture 10" descr="A.G1.U1.L1.SLIDE19-pic4.png"/>
          <p:cNvPicPr>
            <a:picLocks noChangeAspect="1"/>
          </p:cNvPicPr>
          <p:nvPr/>
        </p:nvPicPr>
        <p:blipFill>
          <a:blip r:embed="rId4" cstate="print"/>
          <a:stretch>
            <a:fillRect/>
          </a:stretch>
        </p:blipFill>
        <p:spPr>
          <a:xfrm>
            <a:off x="7823200" y="4077074"/>
            <a:ext cx="1645920" cy="1645920"/>
          </a:xfrm>
          <a:prstGeom prst="rect">
            <a:avLst/>
          </a:prstGeom>
        </p:spPr>
      </p:pic>
      <p:pic>
        <p:nvPicPr>
          <p:cNvPr id="14" name="Picture 13"/>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06614" y="1549827"/>
            <a:ext cx="1739339" cy="1645920"/>
          </a:xfrm>
          <a:prstGeom prst="rect">
            <a:avLst/>
          </a:prstGeom>
          <a:noFill/>
          <a:ln>
            <a:noFill/>
          </a:ln>
        </p:spPr>
      </p:pic>
      <p:pic>
        <p:nvPicPr>
          <p:cNvPr id="15" name="Picture 14"/>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06614" y="3854133"/>
            <a:ext cx="1739339" cy="1645920"/>
          </a:xfrm>
          <a:prstGeom prst="rect">
            <a:avLst/>
          </a:prstGeom>
          <a:noFill/>
          <a:ln>
            <a:noFill/>
          </a:ln>
        </p:spPr>
      </p:pic>
      <p:pic>
        <p:nvPicPr>
          <p:cNvPr id="2" name="Picture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23200" y="1737991"/>
            <a:ext cx="1466059" cy="1200040"/>
          </a:xfrm>
          <a:prstGeom prst="rect">
            <a:avLst/>
          </a:prstGeom>
        </p:spPr>
      </p:pic>
    </p:spTree>
    <p:custDataLst>
      <p:tags r:id="rId1"/>
    </p:custDataLst>
    <p:extLst>
      <p:ext uri="{BB962C8B-B14F-4D97-AF65-F5344CB8AC3E}">
        <p14:creationId xmlns:p14="http://schemas.microsoft.com/office/powerpoint/2010/main" val="4245563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3DEFA12A-C064-4909-A3E4-592959E66CE0}"/>
              </a:ext>
            </a:extLst>
          </p:cNvPr>
          <p:cNvSpPr txBox="1">
            <a:spLocks/>
          </p:cNvSpPr>
          <p:nvPr/>
        </p:nvSpPr>
        <p:spPr>
          <a:xfrm>
            <a:off x="2" y="891446"/>
            <a:ext cx="12192000" cy="698499"/>
          </a:xfrm>
          <a:prstGeom prst="rect">
            <a:avLst/>
          </a:prstGeom>
          <a:solidFill>
            <a:schemeClr val="bg1">
              <a:lumMod val="95000"/>
            </a:schemeClr>
          </a:solidFill>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1" eaLnBrk="1" fontAlgn="auto" latinLnBrk="0" hangingPunct="1">
              <a:lnSpc>
                <a:spcPct val="90000"/>
              </a:lnSpc>
              <a:spcBef>
                <a:spcPct val="0"/>
              </a:spcBef>
              <a:spcAft>
                <a:spcPts val="0"/>
              </a:spcAft>
              <a:buClrTx/>
              <a:buSzTx/>
              <a:buFontTx/>
              <a:buNone/>
              <a:tabLst/>
              <a:defRPr/>
            </a:pPr>
            <a:r>
              <a:rPr kumimoji="0" lang="ar-LB" sz="4000" b="1" i="0" u="none" strike="noStrike" kern="1200" cap="all" spc="10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	</a:t>
            </a:r>
            <a:r>
              <a:rPr kumimoji="0" lang="ar-LB" sz="4000" b="1" i="0" u="none" strike="noStrike" kern="1200" cap="none" spc="0" normalizeH="0" baseline="0" noProof="0" dirty="0">
                <a:ln>
                  <a:noFill/>
                </a:ln>
                <a:solidFill>
                  <a:srgbClr val="6A6A6A"/>
                </a:solidFill>
                <a:effectLst/>
                <a:uLnTx/>
                <a:uFillTx/>
                <a:latin typeface="Adobe Arabic" panose="02040503050201020203" pitchFamily="18" charset="-78"/>
                <a:ea typeface="+mj-ea"/>
                <a:cs typeface="Adobe Arabic" panose="02040503050201020203" pitchFamily="18" charset="-78"/>
              </a:rPr>
              <a:t>سَنَتَعَلَّمُ الْيَوْمَ أَسْماءَ أَلْوانٍ جَديدَةٍ: </a:t>
            </a:r>
            <a:endParaRPr kumimoji="0" lang="en-US" sz="4000" b="1" i="0" u="none" strike="noStrike" kern="1200" cap="none" spc="0" normalizeH="0" baseline="0" noProof="0" dirty="0">
              <a:ln>
                <a:noFill/>
              </a:ln>
              <a:solidFill>
                <a:srgbClr val="6A6A6A"/>
              </a:solidFill>
              <a:effectLst/>
              <a:uLnTx/>
              <a:uFillTx/>
              <a:latin typeface="Adobe Arabic" panose="02040503050201020203" pitchFamily="18" charset="-78"/>
              <a:ea typeface="+mj-ea"/>
              <a:cs typeface="Adobe Arabic" panose="02040503050201020203" pitchFamily="18" charset="-78"/>
            </a:endParaRPr>
          </a:p>
        </p:txBody>
      </p:sp>
      <p:sp>
        <p:nvSpPr>
          <p:cNvPr id="12" name="TextBox 11">
            <a:extLst>
              <a:ext uri="{FF2B5EF4-FFF2-40B4-BE49-F238E27FC236}">
                <a16:creationId xmlns:a16="http://schemas.microsoft.com/office/drawing/2014/main" id="{6156FA7E-59C2-4B58-9ED0-CA3D4BA7A250}"/>
              </a:ext>
            </a:extLst>
          </p:cNvPr>
          <p:cNvSpPr txBox="1"/>
          <p:nvPr/>
        </p:nvSpPr>
        <p:spPr>
          <a:xfrm>
            <a:off x="9832174" y="2770338"/>
            <a:ext cx="1211402" cy="707886"/>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4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فِضِّيٌّ</a:t>
            </a:r>
            <a:endParaRPr kumimoji="0" lang="en-US" sz="4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3" name="TextBox 12">
            <a:extLst>
              <a:ext uri="{FF2B5EF4-FFF2-40B4-BE49-F238E27FC236}">
                <a16:creationId xmlns:a16="http://schemas.microsoft.com/office/drawing/2014/main" id="{A11100E6-D816-44A8-B377-05AC2069DCDA}"/>
              </a:ext>
            </a:extLst>
          </p:cNvPr>
          <p:cNvSpPr txBox="1"/>
          <p:nvPr/>
        </p:nvSpPr>
        <p:spPr>
          <a:xfrm>
            <a:off x="6943975" y="2670297"/>
            <a:ext cx="1369671" cy="707886"/>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4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ذَهَبِيٌّ</a:t>
            </a:r>
            <a:endParaRPr kumimoji="0" lang="en-US" sz="4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4" name="TextBox 13">
            <a:extLst>
              <a:ext uri="{FF2B5EF4-FFF2-40B4-BE49-F238E27FC236}">
                <a16:creationId xmlns:a16="http://schemas.microsoft.com/office/drawing/2014/main" id="{92439241-504B-40A2-92C7-A8B376BB3045}"/>
              </a:ext>
            </a:extLst>
          </p:cNvPr>
          <p:cNvSpPr txBox="1"/>
          <p:nvPr/>
        </p:nvSpPr>
        <p:spPr>
          <a:xfrm>
            <a:off x="2811987" y="2770338"/>
            <a:ext cx="1120619" cy="707886"/>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4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أَشْقَرُ</a:t>
            </a:r>
            <a:endParaRPr kumimoji="0" lang="en-US" sz="4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5" name="TextBox 14">
            <a:extLst>
              <a:ext uri="{FF2B5EF4-FFF2-40B4-BE49-F238E27FC236}">
                <a16:creationId xmlns:a16="http://schemas.microsoft.com/office/drawing/2014/main" id="{7EAAF8E9-211E-4D4A-A265-49D1EB187F23}"/>
              </a:ext>
            </a:extLst>
          </p:cNvPr>
          <p:cNvSpPr txBox="1"/>
          <p:nvPr/>
        </p:nvSpPr>
        <p:spPr>
          <a:xfrm>
            <a:off x="4659003" y="2736147"/>
            <a:ext cx="1435403" cy="707886"/>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4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رَمادِيٌّ</a:t>
            </a:r>
            <a:endParaRPr kumimoji="0" lang="en-US" sz="4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6" name="TextBox 15">
            <a:extLst>
              <a:ext uri="{FF2B5EF4-FFF2-40B4-BE49-F238E27FC236}">
                <a16:creationId xmlns:a16="http://schemas.microsoft.com/office/drawing/2014/main" id="{DE48D079-0695-4B0C-8F35-14A7643019BB}"/>
              </a:ext>
            </a:extLst>
          </p:cNvPr>
          <p:cNvSpPr txBox="1"/>
          <p:nvPr/>
        </p:nvSpPr>
        <p:spPr>
          <a:xfrm>
            <a:off x="630383" y="2770338"/>
            <a:ext cx="1362250" cy="707886"/>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4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أَسْمَرُ</a:t>
            </a:r>
            <a:endParaRPr kumimoji="0" lang="en-US" sz="4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10117" y="4295133"/>
            <a:ext cx="1956610" cy="815254"/>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25641" y="4291916"/>
            <a:ext cx="2122970" cy="1148492"/>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26682" y="3610424"/>
            <a:ext cx="1603114" cy="1512895"/>
          </a:xfrm>
          <a:prstGeom prst="rect">
            <a:avLst/>
          </a:prstGeom>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2303" y="3867582"/>
            <a:ext cx="1972435" cy="998580"/>
          </a:xfrm>
          <a:prstGeom prst="rect">
            <a:avLst/>
          </a:prstGeom>
        </p:spPr>
      </p:pic>
      <p:pic>
        <p:nvPicPr>
          <p:cNvPr id="6" name="Picture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593272" y="3478224"/>
            <a:ext cx="1706352" cy="1632163"/>
          </a:xfrm>
          <a:prstGeom prst="rect">
            <a:avLst/>
          </a:prstGeom>
        </p:spPr>
      </p:pic>
    </p:spTree>
    <p:custDataLst>
      <p:tags r:id="rId1"/>
    </p:custDataLst>
    <p:extLst>
      <p:ext uri="{BB962C8B-B14F-4D97-AF65-F5344CB8AC3E}">
        <p14:creationId xmlns:p14="http://schemas.microsoft.com/office/powerpoint/2010/main" val="2840449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
            <a:extLst>
              <a:ext uri="{FF2B5EF4-FFF2-40B4-BE49-F238E27FC236}">
                <a16:creationId xmlns:a16="http://schemas.microsoft.com/office/drawing/2014/main" id="{3968912A-3621-4D59-B7D5-D8AE9B2F7A3A}"/>
              </a:ext>
            </a:extLst>
          </p:cNvPr>
          <p:cNvSpPr txBox="1">
            <a:spLocks/>
          </p:cNvSpPr>
          <p:nvPr/>
        </p:nvSpPr>
        <p:spPr>
          <a:xfrm>
            <a:off x="2" y="886821"/>
            <a:ext cx="12192000" cy="712511"/>
          </a:xfrm>
          <a:prstGeom prst="rect">
            <a:avLst/>
          </a:prstGeom>
          <a:solidFill>
            <a:schemeClr val="bg1">
              <a:lumMod val="95000"/>
            </a:schemeClr>
          </a:solidFill>
        </p:spPr>
        <p:txBody>
          <a:bodyPr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1" eaLnBrk="1" fontAlgn="auto" latinLnBrk="0" hangingPunct="1">
              <a:lnSpc>
                <a:spcPct val="90000"/>
              </a:lnSpc>
              <a:spcBef>
                <a:spcPct val="0"/>
              </a:spcBef>
              <a:spcAft>
                <a:spcPts val="0"/>
              </a:spcAft>
              <a:buClr>
                <a:srgbClr val="4BACC6">
                  <a:lumMod val="75000"/>
                </a:srgbClr>
              </a:buClr>
              <a:buSzPct val="90000"/>
              <a:buFontTx/>
              <a:buNone/>
              <a:tabLst/>
              <a:defRPr/>
            </a:pPr>
            <a:r>
              <a:rPr kumimoji="0" lang="ar-LB" sz="4000" b="1" i="0" u="none" strike="noStrike" kern="1200" cap="all" spc="10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	</a:t>
            </a:r>
            <a:r>
              <a:rPr kumimoji="0" lang="ar-LB" sz="4100" b="1" i="0" u="none" strike="noStrike" kern="1200" cap="all" spc="10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لِنُفَكِّرْ مَعًا</a:t>
            </a:r>
            <a:endParaRPr kumimoji="0" lang="en-US" sz="41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endParaRPr>
          </a:p>
        </p:txBody>
      </p:sp>
      <p:sp>
        <p:nvSpPr>
          <p:cNvPr id="28" name="TextBox 27">
            <a:extLst>
              <a:ext uri="{FF2B5EF4-FFF2-40B4-BE49-F238E27FC236}">
                <a16:creationId xmlns:a16="http://schemas.microsoft.com/office/drawing/2014/main" id="{3DA9DF29-51A4-453B-9C73-D6CE55A1B6A9}"/>
              </a:ext>
            </a:extLst>
          </p:cNvPr>
          <p:cNvSpPr txBox="1"/>
          <p:nvPr/>
        </p:nvSpPr>
        <p:spPr>
          <a:xfrm flipH="1">
            <a:off x="5915696" y="3341477"/>
            <a:ext cx="1776151" cy="646331"/>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تاجٌ فِضِّيٌّ</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29" name="TextBox 28">
            <a:extLst>
              <a:ext uri="{FF2B5EF4-FFF2-40B4-BE49-F238E27FC236}">
                <a16:creationId xmlns:a16="http://schemas.microsoft.com/office/drawing/2014/main" id="{8F42A92D-BEFA-4F86-BAA2-EC7FE8AE440D}"/>
              </a:ext>
            </a:extLst>
          </p:cNvPr>
          <p:cNvSpPr txBox="1"/>
          <p:nvPr/>
        </p:nvSpPr>
        <p:spPr>
          <a:xfrm>
            <a:off x="2429245" y="3205418"/>
            <a:ext cx="2194430" cy="646331"/>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نَجْمَةٌ فِضِّيَّةٌ </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30" name="TextBox 29">
            <a:extLst>
              <a:ext uri="{FF2B5EF4-FFF2-40B4-BE49-F238E27FC236}">
                <a16:creationId xmlns:a16="http://schemas.microsoft.com/office/drawing/2014/main" id="{F3025266-3CB8-4712-A1FB-8A25FEBD2C93}"/>
              </a:ext>
            </a:extLst>
          </p:cNvPr>
          <p:cNvSpPr txBox="1"/>
          <p:nvPr/>
        </p:nvSpPr>
        <p:spPr>
          <a:xfrm>
            <a:off x="5558247" y="5759673"/>
            <a:ext cx="2133600" cy="646331"/>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كَأْسٌ ذَهَبِيٌّ   </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31" name="TextBox 30">
            <a:extLst>
              <a:ext uri="{FF2B5EF4-FFF2-40B4-BE49-F238E27FC236}">
                <a16:creationId xmlns:a16="http://schemas.microsoft.com/office/drawing/2014/main" id="{B8EAABE9-C407-4D73-B4CD-9C63573F34AD}"/>
              </a:ext>
            </a:extLst>
          </p:cNvPr>
          <p:cNvSpPr txBox="1"/>
          <p:nvPr/>
        </p:nvSpPr>
        <p:spPr>
          <a:xfrm>
            <a:off x="2386579" y="5759673"/>
            <a:ext cx="2279762" cy="646331"/>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سَمَكَةٌ ذَهَبِيَّةٌ </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pic>
        <p:nvPicPr>
          <p:cNvPr id="13" name="Picture 12"/>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88107" y="1599332"/>
            <a:ext cx="1645920" cy="1645920"/>
          </a:xfrm>
          <a:prstGeom prst="rect">
            <a:avLst/>
          </a:prstGeom>
          <a:noFill/>
          <a:ln>
            <a:noFill/>
          </a:ln>
        </p:spPr>
      </p:pic>
      <p:pic>
        <p:nvPicPr>
          <p:cNvPr id="14" name="Picture 13"/>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6002" y="1559498"/>
            <a:ext cx="1645920" cy="1645920"/>
          </a:xfrm>
          <a:prstGeom prst="rect">
            <a:avLst/>
          </a:prstGeom>
          <a:noFill/>
          <a:ln>
            <a:noFill/>
          </a:ln>
        </p:spPr>
      </p:pic>
      <p:pic>
        <p:nvPicPr>
          <p:cNvPr id="15" name="Picture 14"/>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26048" y="3893589"/>
            <a:ext cx="1645920" cy="1645920"/>
          </a:xfrm>
          <a:prstGeom prst="rect">
            <a:avLst/>
          </a:prstGeom>
          <a:noFill/>
          <a:ln>
            <a:noFill/>
          </a:ln>
        </p:spPr>
      </p:pic>
      <p:pic>
        <p:nvPicPr>
          <p:cNvPr id="16" name="Picture 15"/>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788107" y="4074760"/>
            <a:ext cx="1645920" cy="1645920"/>
          </a:xfrm>
          <a:prstGeom prst="rect">
            <a:avLst/>
          </a:prstGeom>
          <a:noFill/>
          <a:ln>
            <a:noFill/>
          </a:ln>
        </p:spPr>
      </p:pic>
      <p:pic>
        <p:nvPicPr>
          <p:cNvPr id="11" name="Picture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283037" y="2056926"/>
            <a:ext cx="2122970" cy="1148492"/>
          </a:xfrm>
          <a:prstGeom prst="rect">
            <a:avLst/>
          </a:prstGeom>
        </p:spPr>
      </p:pic>
      <p:pic>
        <p:nvPicPr>
          <p:cNvPr id="12" name="Pictur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475630" y="4308922"/>
            <a:ext cx="1956610" cy="815254"/>
          </a:xfrm>
          <a:prstGeom prst="rect">
            <a:avLst/>
          </a:prstGeom>
        </p:spPr>
      </p:pic>
      <p:sp>
        <p:nvSpPr>
          <p:cNvPr id="17" name="TextBox 16">
            <a:extLst>
              <a:ext uri="{FF2B5EF4-FFF2-40B4-BE49-F238E27FC236}">
                <a16:creationId xmlns:a16="http://schemas.microsoft.com/office/drawing/2014/main" id="{3DA9DF29-51A4-453B-9C73-D6CE55A1B6A9}"/>
              </a:ext>
            </a:extLst>
          </p:cNvPr>
          <p:cNvSpPr txBox="1"/>
          <p:nvPr/>
        </p:nvSpPr>
        <p:spPr>
          <a:xfrm flipH="1">
            <a:off x="9341632" y="3570423"/>
            <a:ext cx="1776151" cy="646331"/>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فِضِّيٌّ</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8" name="TextBox 17">
            <a:extLst>
              <a:ext uri="{FF2B5EF4-FFF2-40B4-BE49-F238E27FC236}">
                <a16:creationId xmlns:a16="http://schemas.microsoft.com/office/drawing/2014/main" id="{3DA9DF29-51A4-453B-9C73-D6CE55A1B6A9}"/>
              </a:ext>
            </a:extLst>
          </p:cNvPr>
          <p:cNvSpPr txBox="1"/>
          <p:nvPr/>
        </p:nvSpPr>
        <p:spPr>
          <a:xfrm flipH="1">
            <a:off x="9524164" y="5591842"/>
            <a:ext cx="1776151" cy="646331"/>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ذَهَبِيٌّ</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Tree>
    <p:custDataLst>
      <p:tags r:id="rId1"/>
    </p:custDataLst>
    <p:extLst>
      <p:ext uri="{BB962C8B-B14F-4D97-AF65-F5344CB8AC3E}">
        <p14:creationId xmlns:p14="http://schemas.microsoft.com/office/powerpoint/2010/main" val="34753456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a:extLst>
              <a:ext uri="{FF2B5EF4-FFF2-40B4-BE49-F238E27FC236}">
                <a16:creationId xmlns:a16="http://schemas.microsoft.com/office/drawing/2014/main" id="{EA92DABE-114A-4ED2-9272-12F8225E3CD5}"/>
              </a:ext>
            </a:extLst>
          </p:cNvPr>
          <p:cNvSpPr txBox="1"/>
          <p:nvPr/>
        </p:nvSpPr>
        <p:spPr>
          <a:xfrm flipH="1">
            <a:off x="8004480" y="3254101"/>
            <a:ext cx="2235199" cy="646331"/>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رَغيفٌ أَسْمَرُ </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45" name="TextBox 44">
            <a:extLst>
              <a:ext uri="{FF2B5EF4-FFF2-40B4-BE49-F238E27FC236}">
                <a16:creationId xmlns:a16="http://schemas.microsoft.com/office/drawing/2014/main" id="{DD0AF753-A335-4CC3-8587-E502810064AF}"/>
              </a:ext>
            </a:extLst>
          </p:cNvPr>
          <p:cNvSpPr txBox="1"/>
          <p:nvPr/>
        </p:nvSpPr>
        <p:spPr>
          <a:xfrm>
            <a:off x="2485888" y="3221421"/>
            <a:ext cx="2352183" cy="646331"/>
          </a:xfrm>
          <a:prstGeom prst="rect">
            <a:avLst/>
          </a:prstGeom>
          <a:noFill/>
        </p:spPr>
        <p:txBody>
          <a:bodyPr wrap="square" rtlCol="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عَجينَةٌ سَمْراءُ</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46" name="TextBox 45">
            <a:extLst>
              <a:ext uri="{FF2B5EF4-FFF2-40B4-BE49-F238E27FC236}">
                <a16:creationId xmlns:a16="http://schemas.microsoft.com/office/drawing/2014/main" id="{D6FBF6F1-243A-454A-A2FC-96081AB00A1F}"/>
              </a:ext>
            </a:extLst>
          </p:cNvPr>
          <p:cNvSpPr txBox="1"/>
          <p:nvPr/>
        </p:nvSpPr>
        <p:spPr>
          <a:xfrm>
            <a:off x="7971222" y="5960343"/>
            <a:ext cx="1863834" cy="646331"/>
          </a:xfrm>
          <a:prstGeom prst="rect">
            <a:avLst/>
          </a:prstGeom>
          <a:noFill/>
        </p:spPr>
        <p:txBody>
          <a:bodyPr wrap="square" rtlCol="0">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شَعْرٌ  أَشْقَرُ  </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47" name="TextBox 46">
            <a:extLst>
              <a:ext uri="{FF2B5EF4-FFF2-40B4-BE49-F238E27FC236}">
                <a16:creationId xmlns:a16="http://schemas.microsoft.com/office/drawing/2014/main" id="{D2CF3E56-6B5C-4523-8328-AF58CED7C405}"/>
              </a:ext>
            </a:extLst>
          </p:cNvPr>
          <p:cNvSpPr txBox="1"/>
          <p:nvPr/>
        </p:nvSpPr>
        <p:spPr>
          <a:xfrm>
            <a:off x="2457983" y="5960344"/>
            <a:ext cx="2047384" cy="646331"/>
          </a:xfrm>
          <a:prstGeom prst="rect">
            <a:avLst/>
          </a:prstGeom>
          <a:noFill/>
        </p:spPr>
        <p:txBody>
          <a:bodyPr wrap="square" rtlCol="0">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دُمْيَةٌ شَقْراءُ </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1" name="Title 1">
            <a:extLst>
              <a:ext uri="{FF2B5EF4-FFF2-40B4-BE49-F238E27FC236}">
                <a16:creationId xmlns:a16="http://schemas.microsoft.com/office/drawing/2014/main" id="{3968912A-3621-4D59-B7D5-D8AE9B2F7A3A}"/>
              </a:ext>
            </a:extLst>
          </p:cNvPr>
          <p:cNvSpPr txBox="1">
            <a:spLocks/>
          </p:cNvSpPr>
          <p:nvPr/>
        </p:nvSpPr>
        <p:spPr>
          <a:xfrm>
            <a:off x="2" y="886821"/>
            <a:ext cx="12192000" cy="712511"/>
          </a:xfrm>
          <a:prstGeom prst="rect">
            <a:avLst/>
          </a:prstGeom>
          <a:solidFill>
            <a:schemeClr val="bg1">
              <a:lumMod val="95000"/>
            </a:schemeClr>
          </a:solidFill>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1" eaLnBrk="1" fontAlgn="auto" latinLnBrk="0" hangingPunct="1">
              <a:lnSpc>
                <a:spcPct val="90000"/>
              </a:lnSpc>
              <a:spcBef>
                <a:spcPct val="0"/>
              </a:spcBef>
              <a:spcAft>
                <a:spcPts val="0"/>
              </a:spcAft>
              <a:buClr>
                <a:srgbClr val="4BACC6">
                  <a:lumMod val="75000"/>
                </a:srgbClr>
              </a:buClr>
              <a:buSzPct val="90000"/>
              <a:buFontTx/>
              <a:buNone/>
              <a:tabLst/>
              <a:defRPr/>
            </a:pPr>
            <a:r>
              <a:rPr kumimoji="0" lang="ar-LB" sz="4400" b="1" i="0" u="none" strike="noStrike" kern="1200" cap="all" spc="10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	</a:t>
            </a:r>
            <a:r>
              <a:rPr kumimoji="0" lang="ar-LB" sz="4100" b="1" i="0" u="none" strike="noStrike" kern="1200" cap="all" spc="10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لِنُفَكِّرْ مَعًا</a:t>
            </a:r>
            <a:endParaRPr kumimoji="0" lang="en-US" sz="41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endParaRPr>
          </a:p>
        </p:txBody>
      </p:sp>
      <p:pic>
        <p:nvPicPr>
          <p:cNvPr id="14" name="Picture 1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68472" y="1599332"/>
            <a:ext cx="1645920" cy="1645920"/>
          </a:xfrm>
          <a:prstGeom prst="rect">
            <a:avLst/>
          </a:prstGeom>
          <a:noFill/>
          <a:ln>
            <a:noFill/>
          </a:ln>
        </p:spPr>
      </p:pic>
      <p:pic>
        <p:nvPicPr>
          <p:cNvPr id="15" name="Picture 14"/>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28159" y="1599332"/>
            <a:ext cx="1645920" cy="1645920"/>
          </a:xfrm>
          <a:prstGeom prst="rect">
            <a:avLst/>
          </a:prstGeom>
          <a:noFill/>
          <a:ln>
            <a:noFill/>
          </a:ln>
        </p:spPr>
      </p:pic>
      <p:pic>
        <p:nvPicPr>
          <p:cNvPr id="16" name="Picture 15"/>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68472" y="4198137"/>
            <a:ext cx="1645920" cy="1645920"/>
          </a:xfrm>
          <a:prstGeom prst="rect">
            <a:avLst/>
          </a:prstGeom>
          <a:noFill/>
          <a:ln>
            <a:noFill/>
          </a:ln>
        </p:spPr>
      </p:pic>
      <p:pic>
        <p:nvPicPr>
          <p:cNvPr id="17" name="Picture 16"/>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28159" y="4198137"/>
            <a:ext cx="1645920" cy="1645920"/>
          </a:xfrm>
          <a:prstGeom prst="rect">
            <a:avLst/>
          </a:prstGeom>
          <a:noFill/>
          <a:ln>
            <a:noFill/>
          </a:ln>
        </p:spPr>
      </p:pic>
    </p:spTree>
    <p:custDataLst>
      <p:tags r:id="rId1"/>
    </p:custDataLst>
    <p:extLst>
      <p:ext uri="{BB962C8B-B14F-4D97-AF65-F5344CB8AC3E}">
        <p14:creationId xmlns:p14="http://schemas.microsoft.com/office/powerpoint/2010/main" val="13589810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3565CD9D-14A8-40F0-8147-60307EE215D8}"/>
              </a:ext>
            </a:extLst>
          </p:cNvPr>
          <p:cNvSpPr txBox="1"/>
          <p:nvPr/>
        </p:nvSpPr>
        <p:spPr>
          <a:xfrm>
            <a:off x="2233737" y="4969292"/>
            <a:ext cx="2143127"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هِرَّةٌ رَمادِيَّةٌ </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8" name="Title 1">
            <a:extLst>
              <a:ext uri="{FF2B5EF4-FFF2-40B4-BE49-F238E27FC236}">
                <a16:creationId xmlns:a16="http://schemas.microsoft.com/office/drawing/2014/main" id="{3968912A-3621-4D59-B7D5-D8AE9B2F7A3A}"/>
              </a:ext>
            </a:extLst>
          </p:cNvPr>
          <p:cNvSpPr txBox="1">
            <a:spLocks/>
          </p:cNvSpPr>
          <p:nvPr/>
        </p:nvSpPr>
        <p:spPr>
          <a:xfrm>
            <a:off x="2" y="886821"/>
            <a:ext cx="12192000" cy="712511"/>
          </a:xfrm>
          <a:prstGeom prst="rect">
            <a:avLst/>
          </a:prstGeom>
          <a:solidFill>
            <a:schemeClr val="bg1">
              <a:lumMod val="95000"/>
            </a:schemeClr>
          </a:solidFill>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1" eaLnBrk="1" fontAlgn="auto" latinLnBrk="0" hangingPunct="1">
              <a:lnSpc>
                <a:spcPct val="90000"/>
              </a:lnSpc>
              <a:spcBef>
                <a:spcPct val="0"/>
              </a:spcBef>
              <a:spcAft>
                <a:spcPts val="0"/>
              </a:spcAft>
              <a:buClr>
                <a:srgbClr val="4BACC6">
                  <a:lumMod val="75000"/>
                </a:srgbClr>
              </a:buClr>
              <a:buSzPct val="90000"/>
              <a:buFontTx/>
              <a:buNone/>
              <a:tabLst/>
              <a:defRPr/>
            </a:pPr>
            <a:r>
              <a:rPr kumimoji="0" lang="ar-LB" sz="4000" b="1" i="0" u="none" strike="noStrike" kern="1200" cap="all" spc="10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	</a:t>
            </a:r>
            <a:r>
              <a:rPr kumimoji="0" lang="ar-LB" sz="41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لِنَعْمَلْ مَعًا</a:t>
            </a:r>
            <a:endParaRPr kumimoji="0" lang="en-US" sz="41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endParaRPr>
          </a:p>
        </p:txBody>
      </p:sp>
      <p:sp>
        <p:nvSpPr>
          <p:cNvPr id="14" name="TextBox 13">
            <a:extLst>
              <a:ext uri="{FF2B5EF4-FFF2-40B4-BE49-F238E27FC236}">
                <a16:creationId xmlns:a16="http://schemas.microsoft.com/office/drawing/2014/main" id="{07B0B2E4-2A61-4A5B-B363-23E35F4CB0FF}"/>
              </a:ext>
            </a:extLst>
          </p:cNvPr>
          <p:cNvSpPr txBox="1"/>
          <p:nvPr/>
        </p:nvSpPr>
        <p:spPr>
          <a:xfrm>
            <a:off x="7263829" y="4969292"/>
            <a:ext cx="2143125"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دُبٌّ رَمادِيٌّ </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pic>
        <p:nvPicPr>
          <p:cNvPr id="12" name="Picture 1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79483" y="2245100"/>
            <a:ext cx="2743200" cy="2743200"/>
          </a:xfrm>
          <a:prstGeom prst="rect">
            <a:avLst/>
          </a:prstGeom>
          <a:noFill/>
          <a:ln>
            <a:noFill/>
          </a:ln>
        </p:spPr>
      </p:pic>
      <p:pic>
        <p:nvPicPr>
          <p:cNvPr id="13" name="Picture 12"/>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39408" y="2245100"/>
            <a:ext cx="2743200" cy="2743200"/>
          </a:xfrm>
          <a:prstGeom prst="rect">
            <a:avLst/>
          </a:prstGeom>
          <a:noFill/>
          <a:ln>
            <a:noFill/>
          </a:ln>
        </p:spPr>
      </p:pic>
    </p:spTree>
    <p:custDataLst>
      <p:tags r:id="rId1"/>
    </p:custDataLst>
    <p:extLst>
      <p:ext uri="{BB962C8B-B14F-4D97-AF65-F5344CB8AC3E}">
        <p14:creationId xmlns:p14="http://schemas.microsoft.com/office/powerpoint/2010/main" val="384452935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dobe Arabic"/>
        <a:ea typeface=""/>
        <a:cs typeface="Adobe Arabic"/>
      </a:majorFont>
      <a:minorFont>
        <a:latin typeface="Adobe Arabic"/>
        <a:ea typeface=""/>
        <a:cs typeface="Adobe Arab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1162</Words>
  <Application>Microsoft Office PowerPoint</Application>
  <PresentationFormat>Widescreen</PresentationFormat>
  <Paragraphs>197</Paragraphs>
  <Slides>15</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Adobe Arabic</vt:lpstr>
      <vt:lpstr>Arial</vt:lpstr>
      <vt:lpstr>Calibri</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Tharwat Abed El Sater</dc:creator>
  <cp:lastModifiedBy>Samia Ghorayeb</cp:lastModifiedBy>
  <cp:revision>3</cp:revision>
  <dcterms:created xsi:type="dcterms:W3CDTF">2021-10-05T10:07:32Z</dcterms:created>
  <dcterms:modified xsi:type="dcterms:W3CDTF">2022-02-27T10:13:59Z</dcterms:modified>
</cp:coreProperties>
</file>