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1745" r:id="rId2"/>
    <p:sldId id="1746" r:id="rId3"/>
    <p:sldId id="1747" r:id="rId4"/>
    <p:sldId id="1748" r:id="rId5"/>
    <p:sldId id="1749" r:id="rId6"/>
    <p:sldId id="1750" r:id="rId7"/>
    <p:sldId id="1751" r:id="rId8"/>
    <p:sldId id="1752" r:id="rId9"/>
    <p:sldId id="1753" r:id="rId10"/>
    <p:sldId id="1754" r:id="rId11"/>
    <p:sldId id="1755" r:id="rId12"/>
    <p:sldId id="1756" r:id="rId13"/>
    <p:sldId id="1757" r:id="rId14"/>
    <p:sldId id="16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biha Kaiss" initials="NK" lastIdx="11" clrIdx="0">
    <p:extLst>
      <p:ext uri="{19B8F6BF-5375-455C-9EA6-DF929625EA0E}">
        <p15:presenceInfo xmlns:p15="http://schemas.microsoft.com/office/powerpoint/2012/main" userId="S-1-5-21-748366731-1357122860-3844146377-121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7714" autoAdjust="0"/>
  </p:normalViewPr>
  <p:slideViewPr>
    <p:cSldViewPr snapToGrid="0">
      <p:cViewPr varScale="1">
        <p:scale>
          <a:sx n="55" d="100"/>
          <a:sy n="55" d="100"/>
        </p:scale>
        <p:origin x="1742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6520B-8218-4E37-87D5-87B69A1591B8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1746BE-F0F7-4702-B7BF-FEDBAD532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92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توجيهات للمعلم/ـة: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لا بد لِمُعلمي اللغة العربية من معرفة النظام الصوتي للغة العربية ومنظومة الكتابة الهجائية حتّى يتمكّنوا من بناء تمارين الوعي الفونولوجيّ، وتمارين الصوتيّات بطريقة صحيحة. 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النّظام الصّوتي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للّغة العربي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ة: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تحتوي منظومة الكتابة الهجائي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ة على كل من "الحروف، الحركات، الشد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ة، والمد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ة" ال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تي </a:t>
            </a:r>
            <a:r>
              <a:rPr lang="ar-SA" sz="1200" kern="1200" dirty="0" err="1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تمث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ل الأصوات أو الفونيمات في اللغة المنطوقة. وكل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كلمة تتألف من مجموعة من </a:t>
            </a:r>
            <a:r>
              <a:rPr lang="ar-SA" sz="1200" kern="1200" dirty="0" err="1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الفونيمات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مرت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 err="1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بة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على شكل مقاطع صوتي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ة.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عدد الأصواتِ العربيّة الصّامتة أو الصوامت وهي حروف تقبل الحركات ( ـــــَـــ، ــــُـــ، ـــــِـــ)  هو ثمانية وعشرون صوتًا مرتبة من الألف إلى الياء 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(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أ، ب، ت، ...و، ي )، إضافة إلى ستة صوائت 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(Vowels) 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وتقسم إلى نوعين:                                                    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أصواتٌ صائتةٌ قصيرةٌ ( ـــــَـــ، ــــُـــ، ـــــِـــ)  أي الحركات القصيرة.    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السكون لا تعدّ من الحركات إذ أنها صوت الحرف، مثال: الحرف باء وصوته "ب". 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                                      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أصواتٌ صائتةٌ طويلة (ا، و، ي) أي أحرف المدّ.      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وعليه فإنّ مجموع الأصوات العربيّة هو أربعةٌ وثلاثون صوتًا.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أما فيما يخصّ الشدّة، فهي تدل على أن الحرف أصبح مضاعفًا، أي مرّتين، بحيث يكون في المرّة الأولى ساكنًا، والثانية محرك إما بمد طويل أو بمدّ قصير. (مثال: طَيَّارَة: طَيْ – يا – رَة، دَرَّسَ: دَرْ – رَ – سَ)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المبنى المقطعي في اللغة العربية: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يوجد نوعان من المقاطع في اللغة العربي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ة، هما: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المقاطع المفتوحة، وهي نوعان: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طويلة مفتوحة، مثال: با – بو – بي (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cv = consonant + vowel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)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وقصيرة مفتوحة، مثال: بَ – بُ – بِ (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cv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)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المقاطع المغلقة، وهي نوعان أيضًا: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طويلة مغلقة بساكن، مثال: دار- بوق - تين (</a:t>
            </a:r>
            <a:r>
              <a:rPr lang="en-US" sz="1200" kern="1200" dirty="0" err="1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cvc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) وقصيرة مغلقة بساكن، مثال: رَبْ – حُبْ – سِرْ(</a:t>
            </a:r>
            <a:r>
              <a:rPr lang="en-US" sz="1200" kern="1200" dirty="0" err="1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cvc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)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قصيرة مغلقة بساكنين، مثال: شَعْبْ - عُمْقْ – سِرْبْ (</a:t>
            </a:r>
            <a:r>
              <a:rPr lang="en-US" sz="1200" kern="1200" dirty="0" err="1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cvcc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) وفي حالات قليلة، طويلة مغلقة بساكنين، مثال: وادّ (</a:t>
            </a:r>
            <a:r>
              <a:rPr lang="en-US" sz="1200" kern="1200" dirty="0" err="1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cvcc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)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خصائص المقطع الصوتيّ العربيّ: (عبداللطيف زماني، محمد العابدي، عاتقة أبيضار، مساس حسناء، 2019، صفحة 11)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لا وجود للمقطع الصوتي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العربي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دون وجود حرف متحر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ك فيه.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الحرف  المضموم أو المفتوح أو المكسور يعتبر مقطعًا صوتيًّا واحدا، مثال: يَصِلُ = يـَ - ـصـِ - ـلُ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الحرف الساكن يشك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ل مع الحرف الذي قبله مقطعا صوتيا، مثال: يَكْـ في يَكْـتُبُ، مالْ في رِمالْ.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الحرف الممدود بالواو والياء والألف يشكل مع المدّ مقطعا صوتي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ًّ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ا، مثال: دا دو دي با بو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 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الحرف المشدَّد يُفكُّ إدغامه إلى حرفين، </a:t>
            </a:r>
            <a:r>
              <a:rPr lang="ar-SA" sz="1200" kern="1200" dirty="0" err="1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الأو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ل ساكن، والثاني متحر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ك، الحرف الأول الساكن يشك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ل مع الحرف المتحر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ك قبله مقطعا صوتيا واحدا ، مثال: مدَّ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: 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مدْ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- 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دَ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/ 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شكَّ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: 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شكْ 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– 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كَ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 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اللام القمري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ة مع همزة الوصل قبلها يعتبر مقطعا صوتي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ًّ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 واحدا مثال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: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 لفصْ ل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: 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اَلْ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- 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فصْ 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– 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ل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الحرف المُشدَّد بعد "ال الشمسية"  يُفكُّ إدغامه إلى حرفين، </a:t>
            </a:r>
            <a:r>
              <a:rPr lang="ar-SA" sz="1200" kern="1200" dirty="0" err="1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الأو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ل ساكن، والثاني متحر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ك، الحرف </a:t>
            </a:r>
            <a:r>
              <a:rPr lang="ar-SA" sz="1200" kern="1200" dirty="0" err="1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الأو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ل الساكن يشكل مع همزة الوصل قبله مقطعا صوتي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ًّ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 واحدا، والثاني المتحر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ك يشكل مقطعا، مثال: اَلرَّسول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: 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اَلرْ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- 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رَ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– 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سو 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– 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لُ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التنوين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: 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الحرف المُنوَّن يعتبر مقطعا صوتي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ًّ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 واحدا ،مثال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: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عَ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  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لَمٌ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: 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عَ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- 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لَ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- 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مٌ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 </a:t>
            </a:r>
          </a:p>
          <a:p>
            <a:pPr marL="0" algn="r" defTabSz="914400" rtl="1" eaLnBrk="1" latinLnBrk="0" hangingPunct="1"/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نذكِّر أنَّ التدريب على اكتساب مهارات الوعي الفونولوجي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يبدأ في مرحلة الروضات ويمتد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إلى الصف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الأساسي الثاني، حيث يج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در ب</a:t>
            </a:r>
            <a:r>
              <a:rPr lang="ar-SA" sz="1200" kern="1200" dirty="0" err="1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المتعل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ّ</a:t>
            </a:r>
            <a:r>
              <a:rPr lang="ar-SA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مين استخدام المهارات السابقة جميعها وتطبيقها على الكلمات المعروفة لهم، كذلك على الكلمات الجديدة التي يتعرفونها خلال أنشطة القراءة المختلفة.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المصدر: دليل مرجعيّ للمدربين – مشروع كتابي 2 (ص 15)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76194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1 : اسْمَعوا الْكَلِمَةَ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وَمَيِّزوا المقاطِعَ الصَّوْتِيَّةَ فيها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أسد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2 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أَ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سَـ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ـدٌ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62917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1 :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ولد  . و  لَـ  ـدٌ</a:t>
            </a:r>
          </a:p>
          <a:p>
            <a:pPr marL="0" algn="r" defTabSz="914400" rtl="1" eaLnBrk="1" latinLnBrk="0" hangingPunct="1"/>
            <a:endParaRPr lang="ar-LB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2 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عدس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عَـ   ـدَ سٌ,</a:t>
            </a:r>
          </a:p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62917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1 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دمية : دُمْـ /ـيَـ/ ـةٌ.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2: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دَجاجٌ : دَ/ جا/ جٌ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3: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دِرْعٌ:  دِرْ/عٌ</a:t>
            </a:r>
          </a:p>
          <a:p>
            <a:pPr marL="0" algn="r" defTabSz="914400" rtl="1" eaLnBrk="1" latinLnBrk="0" hangingPunct="1"/>
            <a:endParaRPr lang="ar-LB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endParaRPr lang="ar-LB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توجيهات للمعلّم/ـة: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الخانات الموجودة تحت كل صورة تمثّل عدد المقاطع الصّوتية للكلمة مثال: دمية . عدد المقاطع الصوتيّة ثلاثة . دُمْـ  /ـيَـ / ـةٌ.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كلمة درع، عدد المقاطع الصّوتية اثنان : دِرْ/ عٌ .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إذًا عدد المربّعات الموجودة تحت كلّ كلمة تمثّل  التقطيع الصّوتي  للكلمة. </a:t>
            </a:r>
          </a:p>
          <a:p>
            <a:endParaRPr lang="ar-LB" dirty="0">
              <a:solidFill>
                <a:schemeClr val="tx1"/>
              </a:solidFill>
              <a:cs typeface="Adobe Arabic" panose="02040503050201020203" pitchFamily="18" charset="-78"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D8BBE-30F2-43A2-B8D2-21B24AC8649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40324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1 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وداد: و/دا/د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2: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دولاب: دو/لا/بٌ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3: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ديك: دي / كٌ</a:t>
            </a:r>
          </a:p>
          <a:p>
            <a:pPr marL="0" algn="r" defTabSz="914400" rtl="1" eaLnBrk="1" latinLnBrk="0" hangingPunct="1"/>
            <a:endParaRPr lang="ar-LB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endParaRPr lang="ar-LB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توجيهات للمعلّم/ـة: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الخانات الموجودة </a:t>
            </a:r>
            <a:r>
              <a:rPr lang="ar-LB" sz="1200" kern="120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تحت كلّ 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صورة تمثّل عدد المقاطع الصّوتية للكلمة. مثال ديك ديـ/ ـكٌ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D8BBE-30F2-43A2-B8D2-21B24AC8649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7251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ت ص : </a:t>
            </a:r>
            <a:r>
              <a:rPr lang="ar-LB" sz="1200" kern="1200" noProof="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أهلًا بكم أعزّائي .</a:t>
            </a:r>
          </a:p>
          <a:p>
            <a:pPr marL="0" algn="r" defTabSz="914400" rtl="1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اليوم سنتعرّف إلى الحرف دال (اِسْمُهُ وَصَوْتُهُ)</a:t>
            </a:r>
          </a:p>
          <a:p>
            <a:pPr marL="0" algn="r" defTabSz="914400" rtl="1" eaLnBrk="1" latinLnBrk="0" hangingPunct="1"/>
            <a:endParaRPr lang="ar-LB" sz="1200" kern="1200" noProof="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noProof="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هيا لنتعرّف أولًا إلى أصوات الحرف دال، ونُمَيِّزُ أصواته في أوّل الكلمة، وسطها وآخرها.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3933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lvl="1" indent="0" algn="r" defTabSz="914400" rtl="1" eaLnBrk="1" latinLnBrk="0" hangingPunct="1">
              <a:lnSpc>
                <a:spcPct val="150000"/>
              </a:lnSpc>
              <a:spcBef>
                <a:spcPts val="0"/>
              </a:spcBef>
              <a:buNone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وَداد في دُكّانِ اللُّعَبِ</a:t>
            </a:r>
            <a:endParaRPr lang="en-US" sz="1200" kern="1200" noProof="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lvl="1" indent="0" algn="r" defTabSz="914400" rtl="1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وَداد في دُكّانَ اللُّعَبِ.</a:t>
            </a:r>
          </a:p>
          <a:p>
            <a:pPr marL="0" lvl="1" indent="0" algn="r" defTabSz="914400" rtl="1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في دكّان اللّعب دبّ رماديّ.</a:t>
            </a:r>
          </a:p>
          <a:p>
            <a:pPr marL="0" lvl="1" indent="0" algn="r" defTabSz="914400" rtl="1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في دكّان اللّعب دمية شقراء. </a:t>
            </a:r>
          </a:p>
          <a:p>
            <a:pPr marL="0" lvl="1" indent="0" algn="r" defTabSz="914400" rtl="1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في دكّان اللّعب درّاجة بيضاء. </a:t>
            </a:r>
          </a:p>
          <a:p>
            <a:pPr marL="0" lvl="1" indent="0" algn="r" defTabSz="914400" rtl="1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في دكّان اللّعب  دفّ مستدير. </a:t>
            </a:r>
          </a:p>
          <a:p>
            <a:pPr marL="0" lvl="1" indent="0" algn="r" defTabSz="914400" rtl="1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اشترى والد وَداد دمية شقراء لها، دبًّا رماديًّا،  ودفًّا مستديرًا لأخيها عماد . فرحت وَداد. </a:t>
            </a:r>
          </a:p>
          <a:p>
            <a:pPr marL="0" lvl="1" indent="0" algn="r" defTabSz="914400" rtl="1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ar-LB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ت ص : ما هو الحرف الّذي يتكرّر كثيرًا في هذه القصّة؟ (انتظار) </a:t>
            </a:r>
          </a:p>
          <a:p>
            <a:pPr marL="0" lvl="1" indent="0" algn="r" rt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ar-LB" sz="1200" kern="0" dirty="0">
              <a:solidFill>
                <a:schemeClr val="tx1"/>
              </a:solidFill>
              <a:latin typeface="+mj-lt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68164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1 : إنّه الحرف دال . اسمه دال وصوته د.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algn="r" rtl="1"/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170B41-7337-4FAF-A7E8-BC8D20A2F0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7565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ص: سَأقولُ كَلِماتٍ: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إذا سَمِعْتُمْ  الحَرْفَ دال في الْكَلِمَةِ، ارْفَعوا يَدَكُم عَاليًا. 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أسد – درّاجة – حبل – حديقة- دكّان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أحسنتم.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D8BBE-30F2-43A2-B8D2-21B24AC8649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63194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ص: اسْتَمِعوا إِلى أَسْماءِ الصُّوَرِ وَمَيِّزوا الصَوْتَ د في أَوَّلِها: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دبّ – درّاجة- دجاج – دولاب.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توجيهات للمعلّم/ـة: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المربّعات الموجودة تحت كل صورة تمثّل عدد مقاطع الكلمة. مثال  دبٌّ : دُبْـ / ـبٌ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دراجة :  درْ –را – جَـ - ـةٌ  دجاج دَ  جا  جٌ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توجيهات للمعلّم/ـة: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الخانات الموجودة تحت كل صورة تمثّل عدد المقاطع الصّوتية للكلمة مثال: دُبٌّ دُبْـ/ بٌ</a:t>
            </a:r>
          </a:p>
          <a:p>
            <a:pPr algn="r" rtl="1"/>
            <a:endParaRPr lang="en-US" baseline="0" dirty="0">
              <a:solidFill>
                <a:schemeClr val="tx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/>
            <a:endParaRPr lang="en-US" baseline="0" dirty="0">
              <a:solidFill>
                <a:schemeClr val="tx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/>
            <a:endParaRPr lang="ar-LB" baseline="0" dirty="0">
              <a:solidFill>
                <a:schemeClr val="tx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39339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ص: اسْتَمِعوا إِلى أَسْماءِ الصُّوَرِ وَمَيِّزوا الصَوْتَ د في آخرها.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يد – ولد-  أسد -ورد. </a:t>
            </a:r>
          </a:p>
          <a:p>
            <a:pPr marL="0" algn="r" defTabSz="914400" rtl="1" eaLnBrk="1" latinLnBrk="0" hangingPunct="1"/>
            <a:endParaRPr lang="ar-LB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endParaRPr lang="ar-LB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توجيهات للمعلّم/ـة: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الخانات الموجودة تحت كل صورة تمثّل عدد المقاطع الصّوتية للكلمة مثال: يدٌ عدد المقاطع الصوتيّة اثنان  . يَـ/ دٌ/  وكذلك كلمة ورد  ورْ/ دٌ .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39339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اسْتَمِعوا إِلى أَسْماءِ الصُّوَرِ وَمَيِّزوا الصَوْتَ د في وسطها.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حديقة- مدفأة – مدرسة- صندوق. </a:t>
            </a:r>
          </a:p>
          <a:p>
            <a:pPr marL="0" algn="r" defTabSz="914400" rtl="1" eaLnBrk="1" latinLnBrk="0" hangingPunct="1"/>
            <a:endParaRPr lang="ar-LB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endParaRPr lang="ar-LB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توجيهات للمعلّم/ـة: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الخانات الموجودة تحت كل صورة تمثّل عدد المقاطع الصّوتية للكلمة مثال: حديقة عدد المقاطع الصّوتية أربعة: حَـ /ـديـ / ـقـ / ـةٌ.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مدفأة عدد المقاطع الصّوتيّه هي أربعة مدْ /فَـ / أ / ةٌ . كذلك كلمة مدرسة.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لكن وُضع  تحت كلمتي مدفأة ومدرسة  خمس خانات بدلًا من أربع والقصد منها أن  يتعرّف المتعلّم  موقع الحرف  في وسط الكلمة.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إذًا عدد المربّعات الموجودة تحت كلّ كلمة تمثّل  التقطيع الصّوتي  للكلمة باستثناء بعض الكلمات الّتي اضطررنا أن نزيد خانة  قاصدين منها  أن يتعرّف المتعلّم موقع الحرف في الكلمة. </a:t>
            </a:r>
          </a:p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39339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1 : الآن اسْمَعوا الْكَلِمَةَ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وَمَيِّزوا المقاطِعَ الصَّوْتِيَّةَ فيها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درجٌ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2 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دَ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رَ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جٌ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6291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400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590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6180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شريحة فارغ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55269-41AE-4EEE-9803-B53009A791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11072089" y="62150"/>
            <a:ext cx="1068274" cy="63062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04148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691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977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848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639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603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721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45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25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478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Relationship Id="rId6" Type="http://schemas.openxmlformats.org/officeDocument/2006/relationships/image" Target="../media/image25.jpg"/><Relationship Id="rId5" Type="http://schemas.openxmlformats.org/officeDocument/2006/relationships/image" Target="../media/image24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Relationship Id="rId6" Type="http://schemas.openxmlformats.org/officeDocument/2006/relationships/image" Target="../media/image28.jp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>
            <a:extLst>
              <a:ext uri="{FF2B5EF4-FFF2-40B4-BE49-F238E27FC236}">
                <a16:creationId xmlns:a16="http://schemas.microsoft.com/office/drawing/2014/main" id="{0B19E855-3485-4276-9F57-AF12D87AE958}"/>
              </a:ext>
            </a:extLst>
          </p:cNvPr>
          <p:cNvSpPr>
            <a:spLocks noChangeArrowheads="1"/>
          </p:cNvSpPr>
          <p:nvPr/>
        </p:nvSpPr>
        <p:spPr bwMode="gray">
          <a:xfrm>
            <a:off x="2597721" y="3450777"/>
            <a:ext cx="7271658" cy="19680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lIns="72000" tIns="36000" rIns="72000" bIns="3600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itchFamily="18" charset="-78"/>
                <a:ea typeface="+mn-ea"/>
                <a:cs typeface="Adobe Arabic" pitchFamily="18" charset="-78"/>
              </a:rPr>
              <a:t>الْمَجالُ: الْقِراءَةُ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itchFamily="18" charset="-78"/>
                <a:ea typeface="+mn-ea"/>
                <a:cs typeface="Adobe Arabic" pitchFamily="18" charset="-78"/>
              </a:rPr>
              <a:t>- الْوَعْيُ الْفونولوجِيُّ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itchFamily="18" charset="-78"/>
              <a:ea typeface="+mn-ea"/>
              <a:cs typeface="Adobe Arabic" pitchFamily="18" charset="-78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56662523-8BA3-4689-B038-63A141C2BD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92870" y="593903"/>
            <a:ext cx="2806263" cy="26740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33875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5277862" y="5291080"/>
            <a:ext cx="1541783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سَـ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1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7106662" y="5291080"/>
            <a:ext cx="1541783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أَ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3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3449062" y="5291080"/>
            <a:ext cx="1541783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ـدٌ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4098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5139" y="1472444"/>
            <a:ext cx="2818673" cy="2798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082287" y="4335941"/>
            <a:ext cx="20243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أَسَدٌ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A7FA021-4DAC-46A3-BBB6-9B721700D5CF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4F1300-5BF4-4906-80E2-4D312BAC1C12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أَسْمَعُ الْكَلِمَةَ وَأُمَيِّزُ المقاطِعَ الصَّوْتِيَّةَ فيها: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2248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9058484" y="4788039"/>
            <a:ext cx="1076541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لَـ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1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10278373" y="4788039"/>
            <a:ext cx="1047640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وَ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3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2947531" y="4788039"/>
            <a:ext cx="863598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عَ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D3D2CA-F08E-485D-A29C-5B52F6300C40}"/>
              </a:ext>
            </a:extLst>
          </p:cNvPr>
          <p:cNvSpPr/>
          <p:nvPr/>
        </p:nvSpPr>
        <p:spPr>
          <a:xfrm>
            <a:off x="1980348" y="3948745"/>
            <a:ext cx="967183" cy="769441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عَدَسٌ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15AD355-1AD5-4DB9-B367-3540DF1ED16A}"/>
              </a:ext>
            </a:extLst>
          </p:cNvPr>
          <p:cNvSpPr/>
          <p:nvPr/>
        </p:nvSpPr>
        <p:spPr>
          <a:xfrm>
            <a:off x="9204542" y="3948744"/>
            <a:ext cx="93048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وَلَدٌ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7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7880665" y="4788039"/>
            <a:ext cx="1034471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ـدٌ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8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1824956" y="4788039"/>
            <a:ext cx="1011380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ـدَ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9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853596" y="4788039"/>
            <a:ext cx="860165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سٌ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5122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365" y="1672722"/>
            <a:ext cx="202830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82093" y="1649434"/>
            <a:ext cx="202830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629E62D-2DDC-40AA-8151-EE900FF50406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FED1CB0-30E4-4593-8AA5-CCDE27EB9D8A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أَسْمَعُ الْكَلِمَةَ وَأُمَيِّزُ المقاطِعَ الصَّوْتِيَّةَ فيها: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43872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4C149-E153-433A-8CDE-BCEC9C714B14}"/>
              </a:ext>
            </a:extLst>
          </p:cNvPr>
          <p:cNvSpPr txBox="1">
            <a:spLocks/>
          </p:cNvSpPr>
          <p:nvPr/>
        </p:nvSpPr>
        <p:spPr>
          <a:xfrm>
            <a:off x="5545566" y="4250766"/>
            <a:ext cx="1442547" cy="105460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دَ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جاج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ٌ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9E7D520-0A4D-4057-8789-83843A5C4D7F}"/>
              </a:ext>
            </a:extLst>
          </p:cNvPr>
          <p:cNvSpPr txBox="1">
            <a:spLocks/>
          </p:cNvSpPr>
          <p:nvPr/>
        </p:nvSpPr>
        <p:spPr>
          <a:xfrm>
            <a:off x="1352722" y="4178935"/>
            <a:ext cx="1374912" cy="1054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دِ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رْع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ٌ</a:t>
            </a:r>
            <a:endParaRPr kumimoji="0" lang="en-US" sz="4400" b="0" i="0" u="none" strike="noStrike" kern="1200" cap="all" spc="1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69F6595-68E0-43D1-BEB1-3020D3E11D3B}"/>
              </a:ext>
            </a:extLst>
          </p:cNvPr>
          <p:cNvSpPr txBox="1">
            <a:spLocks/>
          </p:cNvSpPr>
          <p:nvPr/>
        </p:nvSpPr>
        <p:spPr>
          <a:xfrm>
            <a:off x="9632385" y="4277377"/>
            <a:ext cx="1442547" cy="1054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دُ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مْيَةٌ</a:t>
            </a:r>
            <a:endParaRPr kumimoji="0" lang="en-US" sz="4000" b="0" i="0" u="none" strike="noStrike" kern="1200" cap="all" spc="10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10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8705128" y="5291080"/>
            <a:ext cx="887306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ـةٌ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5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6788904" y="5291080"/>
            <a:ext cx="788759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دَ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6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5657558" y="5291080"/>
            <a:ext cx="877438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جا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8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990766" y="5304727"/>
            <a:ext cx="960902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عٌ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9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2209414" y="5304727"/>
            <a:ext cx="919791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ِ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رْ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7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4600769" y="5291080"/>
            <a:ext cx="877438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جٌ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0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9803046" y="5291080"/>
            <a:ext cx="887306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ـيَـ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1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10809202" y="5291080"/>
            <a:ext cx="887306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ُ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مْـ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777AA09-E626-4893-9EE0-ED484061D78D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88708B3-CF9C-4C58-8F1E-85BD466C7DA6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أَسْمَعُ الْكَلِمَةَ وَأُمَيِّزُ المقاطِعَ الصَّوْتِيَّةَ فيها:</a:t>
            </a:r>
          </a:p>
        </p:txBody>
      </p:sp>
      <p:pic>
        <p:nvPicPr>
          <p:cNvPr id="25" name="Picture 2">
            <a:extLst>
              <a:ext uri="{FF2B5EF4-FFF2-40B4-BE49-F238E27FC236}">
                <a16:creationId xmlns:a16="http://schemas.microsoft.com/office/drawing/2014/main" id="{FEE46432-FC4F-41C7-A5E6-D6FBEDE02417}"/>
              </a:ext>
            </a:extLst>
          </p:cNvPr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4888" y="1911865"/>
            <a:ext cx="2443905" cy="244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26" descr="A.G1.U1.L1.SLIDE67-71-72-pic3.png">
            <a:extLst>
              <a:ext uri="{FF2B5EF4-FFF2-40B4-BE49-F238E27FC236}">
                <a16:creationId xmlns:a16="http://schemas.microsoft.com/office/drawing/2014/main" id="{E8C76356-DE87-4784-AB1C-00E194B4B75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l="38456" t="27437" r="39593" b="43867"/>
          <a:stretch/>
        </p:blipFill>
        <p:spPr>
          <a:xfrm>
            <a:off x="9145622" y="1911865"/>
            <a:ext cx="2322206" cy="2388475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85EC1E3-BC4B-4ADD-B3B1-C164944581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166" y="1995635"/>
            <a:ext cx="2274113" cy="2304705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36952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69F6595-68E0-43D1-BEB1-3020D3E11D3B}"/>
              </a:ext>
            </a:extLst>
          </p:cNvPr>
          <p:cNvSpPr txBox="1">
            <a:spLocks/>
          </p:cNvSpPr>
          <p:nvPr/>
        </p:nvSpPr>
        <p:spPr>
          <a:xfrm>
            <a:off x="9581003" y="5113603"/>
            <a:ext cx="1442547" cy="1054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وَ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دا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</a:t>
            </a:r>
            <a:endParaRPr kumimoji="0" lang="en-US" sz="4000" b="0" i="0" u="none" strike="noStrike" kern="1200" cap="all" spc="1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6" name="AutoShape 6" descr="معلومات رائعة عن عصفور الدوري بالصور - سحر الكون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1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6974888" y="5304727"/>
            <a:ext cx="934993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دو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3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8922538" y="5304727"/>
            <a:ext cx="887306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4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10946181" y="5304727"/>
            <a:ext cx="887306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وَ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6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960628" y="5304727"/>
            <a:ext cx="887306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ـكٌ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8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2178975" y="5304727"/>
            <a:ext cx="887306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ديـ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9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5818871" y="5304727"/>
            <a:ext cx="887306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لا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0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4673514" y="5304727"/>
            <a:ext cx="887306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بٌ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1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9938895" y="5304727"/>
            <a:ext cx="887306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دا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D841A48-B59E-42E9-BE06-CAE2E8695289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D62394-8229-4303-9A26-84AEE3AC9B06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أَقْرَأُ كَلِماتٍ فيها حَرْفُ </a:t>
            </a:r>
            <a:r>
              <a:rPr lang="ar-LB" sz="3600" b="1" dirty="0">
                <a:solidFill>
                  <a:srgbClr val="C00000"/>
                </a:solidFill>
                <a:latin typeface="Adobe Arabic"/>
                <a:ea typeface="+mn-ea"/>
                <a:cs typeface="Adobe Arabic"/>
              </a:rPr>
              <a:t>د</a:t>
            </a: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: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0E06754-4F8B-4568-B393-156BF3FF6F7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985" y="1762250"/>
            <a:ext cx="2468880" cy="2468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4" descr="إيقاف الديك عن الصياح - wikiHow">
            <a:extLst>
              <a:ext uri="{FF2B5EF4-FFF2-40B4-BE49-F238E27FC236}">
                <a16:creationId xmlns:a16="http://schemas.microsoft.com/office/drawing/2014/main" id="{A1C6CA0D-307F-4523-AA3F-CCD2785B1A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316" y="1888079"/>
            <a:ext cx="2282704" cy="2264821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A1755A4-B6F9-426F-9F9F-C4CE60F29D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034" y="1490680"/>
            <a:ext cx="3049937" cy="304993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13920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35"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49"/>
          <a:stretch/>
        </p:blipFill>
        <p:spPr>
          <a:xfrm>
            <a:off x="5414" y="1546412"/>
            <a:ext cx="12181172" cy="531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568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64C11472-C1CC-46B7-AE83-C18A37AF8C00}"/>
              </a:ext>
            </a:extLst>
          </p:cNvPr>
          <p:cNvSpPr txBox="1">
            <a:spLocks/>
          </p:cNvSpPr>
          <p:nvPr/>
        </p:nvSpPr>
        <p:spPr>
          <a:xfrm>
            <a:off x="-1" y="111445"/>
            <a:ext cx="2871216" cy="301752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1800" b="0" i="0" u="none" strike="noStrike" kern="1200" cap="all" spc="100" normalizeH="0" baseline="0" noProof="0" dirty="0">
                <a:ln>
                  <a:noFill/>
                </a:ln>
                <a:solidFill>
                  <a:srgbClr val="203864"/>
                </a:solidFill>
                <a:effectLst/>
                <a:uLnTx/>
                <a:uFillTx/>
                <a:latin typeface="Adobe Arabic"/>
                <a:ea typeface="+mj-ea"/>
                <a:cs typeface="Adobe Arabic"/>
              </a:rPr>
              <a:t>الْوَعْيُ الْفونولوجِيُّ</a:t>
            </a:r>
            <a:endParaRPr kumimoji="0" lang="en-US" sz="1800" b="0" i="0" u="none" strike="noStrike" kern="1200" cap="all" spc="100" normalizeH="0" baseline="0" noProof="0" dirty="0">
              <a:ln>
                <a:noFill/>
              </a:ln>
              <a:solidFill>
                <a:srgbClr val="203864"/>
              </a:solidFill>
              <a:effectLst/>
              <a:highlight>
                <a:srgbClr val="FFFF00"/>
              </a:highlight>
              <a:uLnTx/>
              <a:uFillTx/>
              <a:latin typeface="Adobe Arabic"/>
              <a:ea typeface="+mj-ea"/>
              <a:cs typeface="Adobe Arabic"/>
            </a:endParaRPr>
          </a:p>
        </p:txBody>
      </p:sp>
      <p:sp>
        <p:nvSpPr>
          <p:cNvPr id="5" name="Cloud 4">
            <a:extLst>
              <a:ext uri="{FF2B5EF4-FFF2-40B4-BE49-F238E27FC236}">
                <a16:creationId xmlns:a16="http://schemas.microsoft.com/office/drawing/2014/main" id="{3A9B7AB8-27D2-47A0-9C7F-02C17E671674}"/>
              </a:ext>
            </a:extLst>
          </p:cNvPr>
          <p:cNvSpPr/>
          <p:nvPr/>
        </p:nvSpPr>
        <p:spPr>
          <a:xfrm>
            <a:off x="918650" y="2499780"/>
            <a:ext cx="5630513" cy="2843012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أَهْلًا بِكُم أَعِزّائي. هَيّا نَتَعَرَّفْ إِلى الْحَرْفِ دال، وَنُمَيِّزْ أَصْواتَهُ في أَوَّلِ الْكَلِمَة، وَسَطِها، وَآخِرِها.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53438C-5BA5-4BC9-A25A-30671D10E3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8331514" y="2407805"/>
            <a:ext cx="1270925" cy="373294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B0FE2DB-5D87-4B32-A0B6-F3835A063035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C46930-6960-40AC-A771-A071CA847126}"/>
              </a:ext>
            </a:extLst>
          </p:cNvPr>
          <p:cNvSpPr txBox="1"/>
          <p:nvPr/>
        </p:nvSpPr>
        <p:spPr>
          <a:xfrm>
            <a:off x="4876800" y="709965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en-US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CF42E3-911F-4E19-BE0A-EF1CF7B4584A}"/>
              </a:ext>
            </a:extLst>
          </p:cNvPr>
          <p:cNvSpPr/>
          <p:nvPr/>
        </p:nvSpPr>
        <p:spPr>
          <a:xfrm>
            <a:off x="0" y="1381826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8E90874-C40F-41F4-A301-3BC68A2E1D45}"/>
              </a:ext>
            </a:extLst>
          </p:cNvPr>
          <p:cNvSpPr txBox="1"/>
          <p:nvPr/>
        </p:nvSpPr>
        <p:spPr>
          <a:xfrm>
            <a:off x="3263152" y="1348301"/>
            <a:ext cx="8395447" cy="754855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ar-LB" sz="3600" b="1" i="0" u="none" strike="noStrike" kern="0" cap="all" spc="10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أَتَعَرَّفُ إِلى الْحَرْفِ دال (اِسْمُهُ وَصَوْتُهُ)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BF9FA3-4B7C-4686-B3C1-A944AD27F508}"/>
              </a:ext>
            </a:extLst>
          </p:cNvPr>
          <p:cNvSpPr txBox="1"/>
          <p:nvPr/>
        </p:nvSpPr>
        <p:spPr>
          <a:xfrm>
            <a:off x="4876800" y="691182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ar-LB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35A190-C71E-4EE8-ACA7-DC7860DB463B}"/>
              </a:ext>
            </a:extLst>
          </p:cNvPr>
          <p:cNvSpPr txBox="1"/>
          <p:nvPr/>
        </p:nvSpPr>
        <p:spPr>
          <a:xfrm>
            <a:off x="2966224" y="689789"/>
            <a:ext cx="8643886" cy="692038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r" rtl="1">
              <a:lnSpc>
                <a:spcPct val="90000"/>
              </a:lnSpc>
              <a:spcBef>
                <a:spcPct val="0"/>
              </a:spcBef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35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أَهْدافُ الدَّرْسِ: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5514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.G1.U1.L1.SLIDE67-71-72-pic1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577367" y="1488340"/>
            <a:ext cx="5037265" cy="441270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8F87390-FD45-4DBB-A50D-FEB9B3D97B6E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2542D4-C609-4F59-A6B0-393DFF318AF0}"/>
              </a:ext>
            </a:extLst>
          </p:cNvPr>
          <p:cNvSpPr txBox="1"/>
          <p:nvPr/>
        </p:nvSpPr>
        <p:spPr>
          <a:xfrm>
            <a:off x="4876800" y="709965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en-US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AA0F3B-BD71-4E77-AC72-B7BA66B3F16F}"/>
              </a:ext>
            </a:extLst>
          </p:cNvPr>
          <p:cNvSpPr txBox="1"/>
          <p:nvPr/>
        </p:nvSpPr>
        <p:spPr>
          <a:xfrm>
            <a:off x="4876800" y="691182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ar-LB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FDBB93-C59F-4AE2-A54B-CDDE29F81009}"/>
              </a:ext>
            </a:extLst>
          </p:cNvPr>
          <p:cNvSpPr txBox="1"/>
          <p:nvPr/>
        </p:nvSpPr>
        <p:spPr>
          <a:xfrm>
            <a:off x="2966224" y="689789"/>
            <a:ext cx="8643886" cy="692038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r" rtl="1">
              <a:lnSpc>
                <a:spcPct val="90000"/>
              </a:lnSpc>
              <a:spcBef>
                <a:spcPct val="0"/>
              </a:spcBef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35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وَداد في دُكّانِ اللُّعَبِ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0740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59DE1BA-BD82-40E8-85FC-BCD47B833DFA}"/>
              </a:ext>
            </a:extLst>
          </p:cNvPr>
          <p:cNvSpPr/>
          <p:nvPr/>
        </p:nvSpPr>
        <p:spPr>
          <a:xfrm>
            <a:off x="6484418" y="3014681"/>
            <a:ext cx="597683" cy="494668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+mn-ea"/>
                <a:cs typeface="Adobe Arabic"/>
              </a:rPr>
              <a:t>f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D1170F-284E-4EB1-A9AB-14687F80F1CC}"/>
              </a:ext>
            </a:extLst>
          </p:cNvPr>
          <p:cNvSpPr/>
          <p:nvPr/>
        </p:nvSpPr>
        <p:spPr>
          <a:xfrm>
            <a:off x="6015955" y="2591946"/>
            <a:ext cx="522027" cy="448346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+mn-ea"/>
              <a:cs typeface="Adobe Arabic"/>
            </a:endParaRPr>
          </a:p>
        </p:txBody>
      </p:sp>
      <p:pic>
        <p:nvPicPr>
          <p:cNvPr id="18" name="Picture 17" descr="A close up of text on a white surface&#10;&#10;Description automatically generated">
            <a:extLst>
              <a:ext uri="{FF2B5EF4-FFF2-40B4-BE49-F238E27FC236}">
                <a16:creationId xmlns:a16="http://schemas.microsoft.com/office/drawing/2014/main" id="{CBD2525C-A24A-4355-B363-3197AD4390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76" y="2393057"/>
            <a:ext cx="5943600" cy="301752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6B38B70-B6D3-4128-8108-D57558F367A9}"/>
              </a:ext>
            </a:extLst>
          </p:cNvPr>
          <p:cNvSpPr/>
          <p:nvPr/>
        </p:nvSpPr>
        <p:spPr>
          <a:xfrm>
            <a:off x="8142731" y="3124628"/>
            <a:ext cx="923545" cy="769441"/>
          </a:xfrm>
          <a:prstGeom prst="rect">
            <a:avLst/>
          </a:prstGeom>
          <a:solidFill>
            <a:srgbClr val="AFF470"/>
          </a:solidFill>
        </p:spPr>
        <p:txBody>
          <a:bodyPr wrap="square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6D74079-98EE-4B55-9FB3-62D1092B63E8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F7F46F-70A0-4363-9ACC-4B88F0DCB151}"/>
              </a:ext>
            </a:extLst>
          </p:cNvPr>
          <p:cNvSpPr txBox="1"/>
          <p:nvPr/>
        </p:nvSpPr>
        <p:spPr>
          <a:xfrm>
            <a:off x="4876800" y="709965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en-US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120C70-186B-4BE9-9AA7-0CAEF2C6D086}"/>
              </a:ext>
            </a:extLst>
          </p:cNvPr>
          <p:cNvSpPr txBox="1"/>
          <p:nvPr/>
        </p:nvSpPr>
        <p:spPr>
          <a:xfrm>
            <a:off x="4876800" y="691182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ar-LB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3F04E7-11DC-4EB4-A2E6-A182139E5030}"/>
              </a:ext>
            </a:extLst>
          </p:cNvPr>
          <p:cNvSpPr txBox="1"/>
          <p:nvPr/>
        </p:nvSpPr>
        <p:spPr>
          <a:xfrm>
            <a:off x="2966224" y="689789"/>
            <a:ext cx="8643886" cy="692038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r" rtl="1">
              <a:lnSpc>
                <a:spcPct val="90000"/>
              </a:lnSpc>
              <a:spcBef>
                <a:spcPct val="0"/>
              </a:spcBef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35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الْحَرْفُ دال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891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FE8536C-9A55-46FF-AE94-41F4899A90BD}"/>
              </a:ext>
            </a:extLst>
          </p:cNvPr>
          <p:cNvSpPr txBox="1">
            <a:spLocks/>
          </p:cNvSpPr>
          <p:nvPr/>
        </p:nvSpPr>
        <p:spPr>
          <a:xfrm>
            <a:off x="2056554" y="1358762"/>
            <a:ext cx="9602045" cy="163337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LB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سَأَقولُ كَلِماتٍ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LB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إِذا سَمِعْتُمُ الْحَرْفَ دال في الْكَلِمَةِ، اِرْفَعوا يَدَكُم عَالِيًا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TheMixArabic Plain" panose="020B0502050302020203" pitchFamily="34" charset="-78"/>
              <a:ea typeface="+mn-ea"/>
              <a:cs typeface="TheMixArabic Plain" panose="020B0502050302020203" pitchFamily="34" charset="-78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C11162D-9309-43CF-B0C0-839333B1B602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099A2B7-30CF-4B26-AC20-62025FC9E34D}"/>
              </a:ext>
            </a:extLst>
          </p:cNvPr>
          <p:cNvSpPr txBox="1"/>
          <p:nvPr/>
        </p:nvSpPr>
        <p:spPr>
          <a:xfrm>
            <a:off x="4876800" y="709965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en-US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609DF2-F676-4CC4-AD73-874CF9307D62}"/>
              </a:ext>
            </a:extLst>
          </p:cNvPr>
          <p:cNvSpPr txBox="1"/>
          <p:nvPr/>
        </p:nvSpPr>
        <p:spPr>
          <a:xfrm>
            <a:off x="4876800" y="691182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ar-LB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4EA6162-E712-4569-A1D7-17B29D860721}"/>
              </a:ext>
            </a:extLst>
          </p:cNvPr>
          <p:cNvSpPr txBox="1"/>
          <p:nvPr/>
        </p:nvSpPr>
        <p:spPr>
          <a:xfrm>
            <a:off x="2966224" y="689789"/>
            <a:ext cx="8643886" cy="692038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r" rtl="1">
              <a:lnSpc>
                <a:spcPct val="90000"/>
              </a:lnSpc>
              <a:spcBef>
                <a:spcPct val="0"/>
              </a:spcBef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35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نَشاطٌ حِسِّيٌّ حَرَكِيٌّ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D55306-1CC7-475A-8DC8-2437DB5C6E98}"/>
              </a:ext>
            </a:extLst>
          </p:cNvPr>
          <p:cNvSpPr txBox="1"/>
          <p:nvPr/>
        </p:nvSpPr>
        <p:spPr>
          <a:xfrm>
            <a:off x="6599583" y="30745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FF6670-8CEE-452F-B27C-D89177071AD2}"/>
              </a:ext>
            </a:extLst>
          </p:cNvPr>
          <p:cNvSpPr txBox="1"/>
          <p:nvPr/>
        </p:nvSpPr>
        <p:spPr>
          <a:xfrm>
            <a:off x="6473689" y="3163128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D853172-3E80-4AD5-8D7B-2D031F5B74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388" y="3022226"/>
            <a:ext cx="1917425" cy="1917425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</p:spPr>
      </p:pic>
      <p:pic>
        <p:nvPicPr>
          <p:cNvPr id="25" name="Picture 2">
            <a:extLst>
              <a:ext uri="{FF2B5EF4-FFF2-40B4-BE49-F238E27FC236}">
                <a16:creationId xmlns:a16="http://schemas.microsoft.com/office/drawing/2014/main" id="{C80E221F-51CB-4C45-9D66-7B523B1FF660}"/>
              </a:ext>
            </a:extLst>
          </p:cNvPr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87504" y="2992140"/>
            <a:ext cx="2029561" cy="2029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5">
            <a:extLst>
              <a:ext uri="{FF2B5EF4-FFF2-40B4-BE49-F238E27FC236}">
                <a16:creationId xmlns:a16="http://schemas.microsoft.com/office/drawing/2014/main" id="{D11824D5-3167-4A4E-9DB0-5D8DDA96FB0F}"/>
              </a:ext>
            </a:extLst>
          </p:cNvPr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00378" y="2962366"/>
            <a:ext cx="2029561" cy="2029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2">
            <a:extLst>
              <a:ext uri="{FF2B5EF4-FFF2-40B4-BE49-F238E27FC236}">
                <a16:creationId xmlns:a16="http://schemas.microsoft.com/office/drawing/2014/main" id="{ECC3096F-BFC6-4E9F-9DF6-2CC0A32F35EC}"/>
              </a:ext>
            </a:extLst>
          </p:cNvPr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29394" y="3033321"/>
            <a:ext cx="1942732" cy="1917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27" descr="A.G1.U1.L1.SLIDE67-71-72-pic1.png">
            <a:extLst>
              <a:ext uri="{FF2B5EF4-FFF2-40B4-BE49-F238E27FC236}">
                <a16:creationId xmlns:a16="http://schemas.microsoft.com/office/drawing/2014/main" id="{2025B46B-C8B2-4943-ACEF-B3328823E853}"/>
              </a:ext>
            </a:extLst>
          </p:cNvPr>
          <p:cNvPicPr/>
          <p:nvPr/>
        </p:nvPicPr>
        <p:blipFill rotWithShape="1">
          <a:blip r:embed="rId8" cstate="print"/>
          <a:srcRect l="9921" t="8458" r="12666" b="7146"/>
          <a:stretch/>
        </p:blipFill>
        <p:spPr>
          <a:xfrm>
            <a:off x="533401" y="3022226"/>
            <a:ext cx="1942732" cy="1917424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97623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1E4460B-D13B-4A22-86EE-26DADF7D9C04}"/>
              </a:ext>
            </a:extLst>
          </p:cNvPr>
          <p:cNvGraphicFramePr>
            <a:graphicFrameLocks noGrp="1"/>
          </p:cNvGraphicFramePr>
          <p:nvPr/>
        </p:nvGraphicFramePr>
        <p:xfrm>
          <a:off x="9803189" y="4708440"/>
          <a:ext cx="1785673" cy="586994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975841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809832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LB" sz="3200" b="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51E4460B-D13B-4A22-86EE-26DADF7D9C04}"/>
              </a:ext>
            </a:extLst>
          </p:cNvPr>
          <p:cNvGraphicFramePr>
            <a:graphicFrameLocks noGrp="1"/>
          </p:cNvGraphicFramePr>
          <p:nvPr/>
        </p:nvGraphicFramePr>
        <p:xfrm>
          <a:off x="6828367" y="4717412"/>
          <a:ext cx="1702351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681503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482039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38809">
                  <a:extLst>
                    <a:ext uri="{9D8B030D-6E8A-4147-A177-3AD203B41FA5}">
                      <a16:colId xmlns:a16="http://schemas.microsoft.com/office/drawing/2014/main" val="509373859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LB" sz="3200" b="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51E4460B-D13B-4A22-86EE-26DADF7D9C04}"/>
              </a:ext>
            </a:extLst>
          </p:cNvPr>
          <p:cNvGraphicFramePr>
            <a:graphicFrameLocks noGrp="1"/>
          </p:cNvGraphicFramePr>
          <p:nvPr/>
        </p:nvGraphicFramePr>
        <p:xfrm>
          <a:off x="3662879" y="4702026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8495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05836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LB" sz="3200" b="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51E4460B-D13B-4A22-86EE-26DADF7D9C04}"/>
              </a:ext>
            </a:extLst>
          </p:cNvPr>
          <p:cNvGraphicFramePr>
            <a:graphicFrameLocks noGrp="1"/>
          </p:cNvGraphicFramePr>
          <p:nvPr/>
        </p:nvGraphicFramePr>
        <p:xfrm>
          <a:off x="603138" y="4708446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8495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05836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LB" sz="3200" b="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62577" y="2422878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67708" y="2422878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0011" y="2422878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65143" y="2422878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Multiplication Sign 1">
            <a:extLst>
              <a:ext uri="{FF2B5EF4-FFF2-40B4-BE49-F238E27FC236}">
                <a16:creationId xmlns:a16="http://schemas.microsoft.com/office/drawing/2014/main" id="{57419132-8AEB-4329-8951-242BC1CF81CB}"/>
              </a:ext>
            </a:extLst>
          </p:cNvPr>
          <p:cNvSpPr/>
          <p:nvPr/>
        </p:nvSpPr>
        <p:spPr>
          <a:xfrm>
            <a:off x="1785548" y="4708441"/>
            <a:ext cx="599090" cy="567559"/>
          </a:xfrm>
          <a:prstGeom prst="mathMultiply">
            <a:avLst/>
          </a:prstGeom>
          <a:solidFill>
            <a:srgbClr val="C00000"/>
          </a:solidFill>
          <a:ln w="3810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2" name="Multiplication Sign 1">
            <a:extLst>
              <a:ext uri="{FF2B5EF4-FFF2-40B4-BE49-F238E27FC236}">
                <a16:creationId xmlns:a16="http://schemas.microsoft.com/office/drawing/2014/main" id="{57419132-8AEB-4329-8951-242BC1CF81CB}"/>
              </a:ext>
            </a:extLst>
          </p:cNvPr>
          <p:cNvSpPr/>
          <p:nvPr/>
        </p:nvSpPr>
        <p:spPr>
          <a:xfrm>
            <a:off x="10777146" y="4708440"/>
            <a:ext cx="599090" cy="567559"/>
          </a:xfrm>
          <a:prstGeom prst="mathMultiply">
            <a:avLst/>
          </a:prstGeom>
          <a:solidFill>
            <a:srgbClr val="C00000"/>
          </a:solidFill>
          <a:ln w="3810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7" name="Multiplication Sign 1">
            <a:extLst>
              <a:ext uri="{FF2B5EF4-FFF2-40B4-BE49-F238E27FC236}">
                <a16:creationId xmlns:a16="http://schemas.microsoft.com/office/drawing/2014/main" id="{57419132-8AEB-4329-8951-242BC1CF81CB}"/>
              </a:ext>
            </a:extLst>
          </p:cNvPr>
          <p:cNvSpPr/>
          <p:nvPr/>
        </p:nvSpPr>
        <p:spPr>
          <a:xfrm>
            <a:off x="7930377" y="4706898"/>
            <a:ext cx="599090" cy="567559"/>
          </a:xfrm>
          <a:prstGeom prst="mathMultiply">
            <a:avLst/>
          </a:prstGeom>
          <a:solidFill>
            <a:srgbClr val="C00000"/>
          </a:solidFill>
          <a:ln w="3810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8" name="Multiplication Sign 1">
            <a:extLst>
              <a:ext uri="{FF2B5EF4-FFF2-40B4-BE49-F238E27FC236}">
                <a16:creationId xmlns:a16="http://schemas.microsoft.com/office/drawing/2014/main" id="{57419132-8AEB-4329-8951-242BC1CF81CB}"/>
              </a:ext>
            </a:extLst>
          </p:cNvPr>
          <p:cNvSpPr/>
          <p:nvPr/>
        </p:nvSpPr>
        <p:spPr>
          <a:xfrm>
            <a:off x="4828357" y="4702020"/>
            <a:ext cx="599090" cy="567559"/>
          </a:xfrm>
          <a:prstGeom prst="mathMultiply">
            <a:avLst/>
          </a:prstGeom>
          <a:solidFill>
            <a:srgbClr val="C00000"/>
          </a:solidFill>
          <a:ln w="3810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529C7C6-FF66-4198-9753-66461C7EB1F1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9AB4B5-0A73-4DBD-A582-8B551E2A1491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أسْتَمِعُ إِلى أَسْماءِ الصُّوَرِ وَأُمَيِّزُ الصَّوْتَ د في أَوَّلِها: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3474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51E4460B-D13B-4A22-86EE-26DADF7D9C04}"/>
              </a:ext>
            </a:extLst>
          </p:cNvPr>
          <p:cNvGraphicFramePr>
            <a:graphicFrameLocks noGrp="1"/>
          </p:cNvGraphicFramePr>
          <p:nvPr/>
        </p:nvGraphicFramePr>
        <p:xfrm>
          <a:off x="594585" y="4776951"/>
          <a:ext cx="1881267" cy="567580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787922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1093345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675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7748" y="25146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44" y="25146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25452" y="25146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813156" y="25146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Multiplication Sign 1">
            <a:extLst>
              <a:ext uri="{FF2B5EF4-FFF2-40B4-BE49-F238E27FC236}">
                <a16:creationId xmlns:a16="http://schemas.microsoft.com/office/drawing/2014/main" id="{57419132-8AEB-4329-8951-242BC1CF81CB}"/>
              </a:ext>
            </a:extLst>
          </p:cNvPr>
          <p:cNvSpPr/>
          <p:nvPr/>
        </p:nvSpPr>
        <p:spPr>
          <a:xfrm>
            <a:off x="9831214" y="4824247"/>
            <a:ext cx="599090" cy="567559"/>
          </a:xfrm>
          <a:prstGeom prst="mathMultiply">
            <a:avLst/>
          </a:prstGeom>
          <a:solidFill>
            <a:srgbClr val="C00000"/>
          </a:solidFill>
          <a:ln w="3810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2" name="Multiplication Sign 1">
            <a:extLst>
              <a:ext uri="{FF2B5EF4-FFF2-40B4-BE49-F238E27FC236}">
                <a16:creationId xmlns:a16="http://schemas.microsoft.com/office/drawing/2014/main" id="{57419132-8AEB-4329-8951-242BC1CF81CB}"/>
              </a:ext>
            </a:extLst>
          </p:cNvPr>
          <p:cNvSpPr/>
          <p:nvPr/>
        </p:nvSpPr>
        <p:spPr>
          <a:xfrm>
            <a:off x="6760987" y="4829497"/>
            <a:ext cx="599090" cy="567559"/>
          </a:xfrm>
          <a:prstGeom prst="mathMultiply">
            <a:avLst/>
          </a:prstGeom>
          <a:solidFill>
            <a:srgbClr val="C00000"/>
          </a:solidFill>
          <a:ln w="3810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3" name="Multiplication Sign 1">
            <a:extLst>
              <a:ext uri="{FF2B5EF4-FFF2-40B4-BE49-F238E27FC236}">
                <a16:creationId xmlns:a16="http://schemas.microsoft.com/office/drawing/2014/main" id="{57419132-8AEB-4329-8951-242BC1CF81CB}"/>
              </a:ext>
            </a:extLst>
          </p:cNvPr>
          <p:cNvSpPr/>
          <p:nvPr/>
        </p:nvSpPr>
        <p:spPr>
          <a:xfrm>
            <a:off x="3689878" y="4782206"/>
            <a:ext cx="599090" cy="567559"/>
          </a:xfrm>
          <a:prstGeom prst="mathMultiply">
            <a:avLst/>
          </a:prstGeom>
          <a:solidFill>
            <a:srgbClr val="C00000"/>
          </a:solidFill>
          <a:ln w="3810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4" name="Multiplication Sign 1">
            <a:extLst>
              <a:ext uri="{FF2B5EF4-FFF2-40B4-BE49-F238E27FC236}">
                <a16:creationId xmlns:a16="http://schemas.microsoft.com/office/drawing/2014/main" id="{57419132-8AEB-4329-8951-242BC1CF81CB}"/>
              </a:ext>
            </a:extLst>
          </p:cNvPr>
          <p:cNvSpPr/>
          <p:nvPr/>
        </p:nvSpPr>
        <p:spPr>
          <a:xfrm>
            <a:off x="865753" y="4782206"/>
            <a:ext cx="599090" cy="567559"/>
          </a:xfrm>
          <a:prstGeom prst="mathMultiply">
            <a:avLst/>
          </a:prstGeom>
          <a:solidFill>
            <a:srgbClr val="C00000"/>
          </a:solidFill>
          <a:ln w="3810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51E4460B-D13B-4A22-86EE-26DADF7D9C04}"/>
              </a:ext>
            </a:extLst>
          </p:cNvPr>
          <p:cNvGraphicFramePr>
            <a:graphicFrameLocks noGrp="1"/>
          </p:cNvGraphicFramePr>
          <p:nvPr/>
        </p:nvGraphicFramePr>
        <p:xfrm>
          <a:off x="9834719" y="4808487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897465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888208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51E4460B-D13B-4A22-86EE-26DADF7D9C04}"/>
              </a:ext>
            </a:extLst>
          </p:cNvPr>
          <p:cNvGraphicFramePr>
            <a:graphicFrameLocks noGrp="1"/>
          </p:cNvGraphicFramePr>
          <p:nvPr/>
        </p:nvGraphicFramePr>
        <p:xfrm>
          <a:off x="6768579" y="4818992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8495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05836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LB" sz="3200" b="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51E4460B-D13B-4A22-86EE-26DADF7D9C04}"/>
              </a:ext>
            </a:extLst>
          </p:cNvPr>
          <p:cNvGraphicFramePr>
            <a:graphicFrameLocks noGrp="1"/>
          </p:cNvGraphicFramePr>
          <p:nvPr/>
        </p:nvGraphicFramePr>
        <p:xfrm>
          <a:off x="3670027" y="4808487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8495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05836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LB" sz="3200" b="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1D54B57A-F437-4BA9-920A-D6023C0668D4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ABD3DBB-C298-4DAD-8AF0-61C23F06A201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أَسْتَمِعُ إِلى أَسْماءِ الصُّوَرِ وَأُمَيِّزُ الصَّوْتَ د في آخِرِها: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8615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51E4460B-D13B-4A22-86EE-26DADF7D9C04}"/>
              </a:ext>
            </a:extLst>
          </p:cNvPr>
          <p:cNvGraphicFramePr>
            <a:graphicFrameLocks noGrp="1"/>
          </p:cNvGraphicFramePr>
          <p:nvPr/>
        </p:nvGraphicFramePr>
        <p:xfrm>
          <a:off x="639049" y="4797592"/>
          <a:ext cx="1785673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98495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605836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581342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LB" sz="3200" b="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51E4460B-D13B-4A22-86EE-26DADF7D9C04}"/>
              </a:ext>
            </a:extLst>
          </p:cNvPr>
          <p:cNvGraphicFramePr>
            <a:graphicFrameLocks noGrp="1"/>
          </p:cNvGraphicFramePr>
          <p:nvPr/>
        </p:nvGraphicFramePr>
        <p:xfrm>
          <a:off x="6815425" y="4797592"/>
          <a:ext cx="1611758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74716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590253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446789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LB" sz="3200" b="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51E4460B-D13B-4A22-86EE-26DADF7D9C04}"/>
              </a:ext>
            </a:extLst>
          </p:cNvPr>
          <p:cNvGraphicFramePr>
            <a:graphicFrameLocks noGrp="1"/>
          </p:cNvGraphicFramePr>
          <p:nvPr/>
        </p:nvGraphicFramePr>
        <p:xfrm>
          <a:off x="9862101" y="4797592"/>
          <a:ext cx="1690850" cy="55858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64065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701496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425289">
                  <a:extLst>
                    <a:ext uri="{9D8B030D-6E8A-4147-A177-3AD203B41FA5}">
                      <a16:colId xmlns:a16="http://schemas.microsoft.com/office/drawing/2014/main" val="695765210"/>
                    </a:ext>
                  </a:extLst>
                </a:gridCol>
              </a:tblGrid>
              <a:tr h="558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LB" sz="3200" b="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b="0" dirty="0">
                          <a:effectLst/>
                        </a:rPr>
                        <a:t> 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28363" y="2411589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153" y="2411589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84223" y="2411589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06293" y="2411589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Multiplication Sign 1">
            <a:extLst>
              <a:ext uri="{FF2B5EF4-FFF2-40B4-BE49-F238E27FC236}">
                <a16:creationId xmlns:a16="http://schemas.microsoft.com/office/drawing/2014/main" id="{57419132-8AEB-4329-8951-242BC1CF81CB}"/>
              </a:ext>
            </a:extLst>
          </p:cNvPr>
          <p:cNvSpPr/>
          <p:nvPr/>
        </p:nvSpPr>
        <p:spPr>
          <a:xfrm flipV="1">
            <a:off x="4233191" y="4776941"/>
            <a:ext cx="599090" cy="263633"/>
          </a:xfrm>
          <a:prstGeom prst="mathMultiply">
            <a:avLst/>
          </a:prstGeom>
          <a:solidFill>
            <a:srgbClr val="C00000"/>
          </a:solidFill>
          <a:ln w="3810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2" name="Multiplication Sign 1">
            <a:extLst>
              <a:ext uri="{FF2B5EF4-FFF2-40B4-BE49-F238E27FC236}">
                <a16:creationId xmlns:a16="http://schemas.microsoft.com/office/drawing/2014/main" id="{57419132-8AEB-4329-8951-242BC1CF81CB}"/>
              </a:ext>
            </a:extLst>
          </p:cNvPr>
          <p:cNvSpPr/>
          <p:nvPr/>
        </p:nvSpPr>
        <p:spPr>
          <a:xfrm>
            <a:off x="7254403" y="4797592"/>
            <a:ext cx="599090" cy="567559"/>
          </a:xfrm>
          <a:prstGeom prst="mathMultiply">
            <a:avLst/>
          </a:prstGeom>
          <a:solidFill>
            <a:srgbClr val="C00000"/>
          </a:solidFill>
          <a:ln w="3810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8" name="Multiplication Sign 1">
            <a:extLst>
              <a:ext uri="{FF2B5EF4-FFF2-40B4-BE49-F238E27FC236}">
                <a16:creationId xmlns:a16="http://schemas.microsoft.com/office/drawing/2014/main" id="{57419132-8AEB-4329-8951-242BC1CF81CB}"/>
              </a:ext>
            </a:extLst>
          </p:cNvPr>
          <p:cNvSpPr/>
          <p:nvPr/>
        </p:nvSpPr>
        <p:spPr>
          <a:xfrm>
            <a:off x="1238137" y="4797592"/>
            <a:ext cx="599090" cy="567559"/>
          </a:xfrm>
          <a:prstGeom prst="mathMultiply">
            <a:avLst/>
          </a:prstGeom>
          <a:solidFill>
            <a:srgbClr val="C00000"/>
          </a:solidFill>
          <a:ln w="3810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5" name="Multiplication Sign 1">
            <a:extLst>
              <a:ext uri="{FF2B5EF4-FFF2-40B4-BE49-F238E27FC236}">
                <a16:creationId xmlns:a16="http://schemas.microsoft.com/office/drawing/2014/main" id="{57419132-8AEB-4329-8951-242BC1CF81CB}"/>
              </a:ext>
            </a:extLst>
          </p:cNvPr>
          <p:cNvSpPr/>
          <p:nvPr/>
        </p:nvSpPr>
        <p:spPr>
          <a:xfrm>
            <a:off x="10442552" y="4797592"/>
            <a:ext cx="624975" cy="510113"/>
          </a:xfrm>
          <a:prstGeom prst="mathMultiply">
            <a:avLst/>
          </a:prstGeom>
          <a:solidFill>
            <a:srgbClr val="C00000"/>
          </a:solidFill>
          <a:ln w="3810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51E4460B-D13B-4A22-86EE-26DADF7D9C04}"/>
              </a:ext>
            </a:extLst>
          </p:cNvPr>
          <p:cNvGraphicFramePr>
            <a:graphicFrameLocks noGrp="1"/>
          </p:cNvGraphicFramePr>
          <p:nvPr/>
        </p:nvGraphicFramePr>
        <p:xfrm>
          <a:off x="3814194" y="4776941"/>
          <a:ext cx="1611758" cy="487680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574716">
                  <a:extLst>
                    <a:ext uri="{9D8B030D-6E8A-4147-A177-3AD203B41FA5}">
                      <a16:colId xmlns:a16="http://schemas.microsoft.com/office/drawing/2014/main" val="1863938854"/>
                    </a:ext>
                  </a:extLst>
                </a:gridCol>
                <a:gridCol w="590253">
                  <a:extLst>
                    <a:ext uri="{9D8B030D-6E8A-4147-A177-3AD203B41FA5}">
                      <a16:colId xmlns:a16="http://schemas.microsoft.com/office/drawing/2014/main" val="1247546147"/>
                    </a:ext>
                  </a:extLst>
                </a:gridCol>
                <a:gridCol w="446789">
                  <a:extLst>
                    <a:ext uri="{9D8B030D-6E8A-4147-A177-3AD203B41FA5}">
                      <a16:colId xmlns:a16="http://schemas.microsoft.com/office/drawing/2014/main" val="762375184"/>
                    </a:ext>
                  </a:extLst>
                </a:gridCol>
              </a:tblGrid>
              <a:tr h="4003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LB" sz="3200" b="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555541"/>
                  </a:ext>
                </a:extLst>
              </a:tr>
            </a:tbl>
          </a:graphicData>
        </a:graphic>
      </p:graphicFrame>
      <p:sp>
        <p:nvSpPr>
          <p:cNvPr id="19" name="Multiplication Sign 1">
            <a:extLst>
              <a:ext uri="{FF2B5EF4-FFF2-40B4-BE49-F238E27FC236}">
                <a16:creationId xmlns:a16="http://schemas.microsoft.com/office/drawing/2014/main" id="{57419132-8AEB-4329-8951-242BC1CF81CB}"/>
              </a:ext>
            </a:extLst>
          </p:cNvPr>
          <p:cNvSpPr/>
          <p:nvPr/>
        </p:nvSpPr>
        <p:spPr>
          <a:xfrm>
            <a:off x="4253131" y="4715791"/>
            <a:ext cx="599090" cy="609980"/>
          </a:xfrm>
          <a:prstGeom prst="mathMultiply">
            <a:avLst/>
          </a:prstGeom>
          <a:solidFill>
            <a:srgbClr val="C00000"/>
          </a:solidFill>
          <a:ln w="3810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Adobe Arabic"/>
                <a:cs typeface="Adobe Arabic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7A42CB-4229-45B2-BD7E-A6B48CD54959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05E74F-CFC8-48B5-9631-400E80F51A5B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أَسْتَمِعُ إِلى أَسْماءِ الصُّوَرِ وَأُمَيِّزُ الصَّوْتَ د في وَسَطِها: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0641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5476092" y="5291080"/>
            <a:ext cx="1541783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رَ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1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7304892" y="5291080"/>
            <a:ext cx="1541783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دَ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3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3647292" y="5291080"/>
            <a:ext cx="1541783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جٌ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pic>
        <p:nvPicPr>
          <p:cNvPr id="7" name="Picture 2"/>
          <p:cNvPicPr>
            <a:picLocks noChangeArrowheads="1"/>
          </p:cNvPicPr>
          <p:nvPr/>
        </p:nvPicPr>
        <p:blipFill>
          <a:blip r:embed="rId4" cstate="print"/>
          <a:srcRect l="15228" t="6329" r="15228" b="6329"/>
          <a:stretch>
            <a:fillRect/>
          </a:stretch>
        </p:blipFill>
        <p:spPr bwMode="auto">
          <a:xfrm>
            <a:off x="4721578" y="1407523"/>
            <a:ext cx="3142255" cy="3201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5280517" y="4415897"/>
            <a:ext cx="20243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دَرَجٌ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6ED22E2-B929-406F-9C01-3E733A2673DD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62D232-3050-4E19-985A-748A80D79DF9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أَسْمَعُ الْكَلِمَةَ وَأُمَيِّزُ المقاطِعَ الصَّوْتِيَّةَ فيها: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068851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dobe Arabic"/>
        <a:ea typeface=""/>
        <a:cs typeface="Adobe Arabic"/>
      </a:majorFont>
      <a:minorFont>
        <a:latin typeface="Adobe Arabic"/>
        <a:ea typeface=""/>
        <a:cs typeface="Adobe Arab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1464</Words>
  <Application>Microsoft Office PowerPoint</Application>
  <PresentationFormat>Widescreen</PresentationFormat>
  <Paragraphs>205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Adobe Arabic</vt:lpstr>
      <vt:lpstr>Arial</vt:lpstr>
      <vt:lpstr>Calibri</vt:lpstr>
      <vt:lpstr>Calibri Light</vt:lpstr>
      <vt:lpstr>TheMixArabic Plain</vt:lpstr>
      <vt:lpstr>Tw Cen MT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Tharwat Abed El Sater</dc:creator>
  <cp:lastModifiedBy>Samia Ghorayeb</cp:lastModifiedBy>
  <cp:revision>8</cp:revision>
  <dcterms:created xsi:type="dcterms:W3CDTF">2021-10-05T10:01:49Z</dcterms:created>
  <dcterms:modified xsi:type="dcterms:W3CDTF">2022-02-27T10:44:03Z</dcterms:modified>
</cp:coreProperties>
</file>