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1680" r:id="rId2"/>
    <p:sldId id="1681" r:id="rId3"/>
    <p:sldId id="1682" r:id="rId4"/>
    <p:sldId id="1683" r:id="rId5"/>
    <p:sldId id="1684" r:id="rId6"/>
    <p:sldId id="1685" r:id="rId7"/>
    <p:sldId id="1686" r:id="rId8"/>
    <p:sldId id="1687" r:id="rId9"/>
    <p:sldId id="1688" r:id="rId10"/>
    <p:sldId id="193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iha Kaiss" initials="NK" lastIdx="8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58952-DE49-401E-9C5E-241C0EBA9DDA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8B88D-DCCE-41CE-A6B9-616C70A50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الهدف التّعليمي: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تنمية مهارات ما قبل الكتابة عبر تحديد الاتجاهين: يمين – يسار.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تحديد الإتّجاه..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EA0756-4184-4129-9573-976A65A52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521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D7C9DB-90CC-45F6-975A-DF1544CD10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4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الْيَوْمَ سَوْفَ نَقومُ بِتَمْرينٍ رِياضِيٍّ بَسيطٍ . سَيُعَرِّفُنا هذا التَّمْرينُ كَيْفَ نُمَيِّزُ بَيْنَ الْيَمينِ وَالْيَسارِ.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 لاحِظوا مَعي اتِّجاهَ السَّهْمِ –يَمينٌ-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 : لاحِظوا مَعي اتِّجاهَ السَّهْمِ –يَسارٌ -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(مَرَّةً أُخْرَى)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يَمينٌ يَسارٌ ...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يَمينٌ يَسارٌ... 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093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endParaRPr lang="en-US" baseline="0" dirty="0">
              <a:solidFill>
                <a:schemeClr val="tx1"/>
              </a:solidFill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الْآنَ سَأَرْفَعُ يَدي الْيَمينَ. راقِبوني جَيِّدًا: 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كَيْفَ عَرَفْتُ أَنَّها يَدي الْيَمينُ؟( انتظار)  تَذَكَّرْتُ اتِّجاهَ السَّهْمِ الْأَحْمَرِ.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هَيّا بِنا نَرْفَعُ يَدَ الْيَمينِ وَنَعُدُّ لِلْخَمْسَةِ. واحِدٌ يَمينٌ، اِثْنانِ يَمينٌ، ثَلاثَةٌ يَمينٌ، أَرْبَعَةٌ يَمينٌ، خَمْسَةٌ يَمينٌ. أَحْسَنْتُمْ 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تَذَكَّروا أَنَّ بَعْضَكُمْ يَكْتُبُ بِيَدِهِ اليمنى( أي الّتي تكون من جهة اليمين).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30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الْآنَ سَأَرْفَعُ يَدي الْيَسارَ. راقِبُوني جَيِّدًا: 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كَيْفَ عَرَفْتُ أَنَّها يَدي الْيَسارُ؟ تَذَكَّرْتُ  اتِّجاهَ السَّهْمِ الْأَخْضَرِ.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هَيّا بِنا نَرْفَعُ يَدَ الْيَسارِ وَنَعُدُّ لِلْخَمْسَةِ. واحِدٌ يَسارٌ، اِثْنانِ يَسارٌ، ثَلاثَةٌ يَسارٌ، أَرْبَعَةٌ يَسارٌ، خَمْسَةٌ يَسارٌ. أَحْسَنْتُمْ.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تَذَكّروا أَنِّ بَعْضَكُمْ  أَيْضًا يَكْتُبُ بِيَدِهِ اليسرى ( أي الّتي تكون من  جهة اليسار).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594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algn="r" rtl="1"/>
            <a:r>
              <a:rPr lang="ar-LB" dirty="0">
                <a:cs typeface="Adobe Arabic" panose="02040503050201020203" pitchFamily="18" charset="-78"/>
              </a:rPr>
              <a:t>ت ص: </a:t>
            </a:r>
            <a:endParaRPr lang="en-US" dirty="0"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الْآنَ سَنَقومُ مَعًا بِتَمْرينٍ رِياضِيٍّ وَنَرْفَعُ أَيْدينا مَعًا.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عِنْدَما تَسْمَعونَ كَلِمَةَ يَمينٍ تَرْفَعونَ يَدَكُمُ  الْيُمْنى وَعِنْدَما تَسْمَعونَ كَلِمَةَ يَسارٍ تُنْزِلونَ يَدَكُمُ الْيُمْنى، وَتَرْفَعونَ يَدَكُمُ الْيُسْرَى.  هل أنتم جاهزون؟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يَمينٌ ( اِنْتِظار) --  يَسارٌ  اِنْتِظار  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يَمينٌ - يَسارٌ – يَسارٌ -  يَمينٌ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أَحْسَنْتُمْ. </a:t>
            </a:r>
          </a:p>
          <a:p>
            <a:pPr algn="r" rtl="1"/>
            <a:endParaRPr lang="en-US" dirty="0"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412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algn="r" rtl="1"/>
            <a:r>
              <a:rPr lang="ar-LB" dirty="0">
                <a:cs typeface="Adobe Arabic" panose="02040503050201020203" pitchFamily="18" charset="-78"/>
              </a:rPr>
              <a:t> ت ص: هيّا نقوم بتمارين إضافيّة لنميّز بين اتّجاه اليمين واتجاه اليسار.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اتَّبِعوا التَّعْليماتِ لِتُشيروا بِيَدِكُمْ نَحْوَ الِاتِّجاهِ الَّذي تَسْمَعونَ: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يَدي اُلْيُمْنى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يَدي الْيُسْرَى. 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يَدي الْيُسْرى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يَدي الْيُمْنى</a:t>
            </a:r>
          </a:p>
          <a:p>
            <a:pPr algn="r" rtl="1"/>
            <a:r>
              <a:rPr lang="ar-LB" dirty="0">
                <a:cs typeface="Adobe Arabic" panose="02040503050201020203" pitchFamily="18" charset="-78"/>
              </a:rPr>
              <a:t>أَحْسَنْتُمْ. </a:t>
            </a:r>
            <a:endParaRPr lang="en-US" dirty="0">
              <a:cs typeface="Adobe Arabic" panose="02040503050201020203" pitchFamily="18" charset="-78"/>
            </a:endParaRPr>
          </a:p>
          <a:p>
            <a:pPr algn="r" rtl="1"/>
            <a:endParaRPr lang="en-US" dirty="0"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055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أَحْسَنْتُمْ .  تعلّمنا اليوم كيف نميّز اتّجاه اليمين واتّجاه اليسار وقُمْنا بِحَرَكاتٍ رِياضِيَّةٍ مُهِمَّةِ عَلَّمَتْنا كَيْفَ نُمَيِّزُ بَيْنَ جِهَةِ الْيَمينِ وَجِهَةِ الْيَسارِ. كَما ساعَدَتْنا لِتَقْوِيَةِ عَضَلاتِ الْيَدِ.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صِرْتُمْ تَعْرِفونَ جَيِّدًا اتِّجاهَ الْيَمينِ وَاتِّجاهَ الْيَسارِ، وَهذا سَيُساعِدُكُمْ  جيّدًا في معرفة اتّجاه  الْقِراءَةِ. وسيساعدكم في معرفة اتّجاه الكتابة خاصة كتابة الكلمات بداية من جهة اليمين. 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789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حدّدوا مكان  الشّوكة والسّكين . اكتبوا كلمة يمين أو كلمة يسار وضعوها في المكان المناسب.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الشّوكة على ------ الصّحن.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الملعقة على ------- الصّحن. </a:t>
            </a:r>
          </a:p>
          <a:p>
            <a:pPr algn="r" rtl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465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تحقّقوا من إجابتكم.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الشّوكة على يمين  الصّحن.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الملعقة على يسار الصّحن. </a:t>
            </a:r>
          </a:p>
          <a:p>
            <a:pPr algn="r" rtl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33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3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7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6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0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663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9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8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6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0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69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2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4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5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1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8449A-D8DC-4C9D-A135-10A4B5F432F1}"/>
              </a:ext>
            </a:extLst>
          </p:cNvPr>
          <p:cNvSpPr txBox="1">
            <a:spLocks/>
          </p:cNvSpPr>
          <p:nvPr/>
        </p:nvSpPr>
        <p:spPr>
          <a:xfrm>
            <a:off x="950567" y="1837956"/>
            <a:ext cx="10290865" cy="3489463"/>
          </a:xfr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cs typeface="Adobe Arabic" pitchFamily="18" charset="-78"/>
              </a:defRPr>
            </a:lvl1pPr>
          </a:lstStyle>
          <a:p>
            <a:r>
              <a:rPr lang="ar-LB" dirty="0"/>
              <a:t> الْمَجالُ: الْكِتابَةُ</a:t>
            </a:r>
            <a:br>
              <a:rPr lang="ar-LB" dirty="0"/>
            </a:br>
            <a:r>
              <a:rPr lang="ar-LB" dirty="0"/>
              <a:t> مَعْرِفَةُ الْاِتِّجاهاتِ وَالْمَواقِعِ</a:t>
            </a:r>
            <a:br>
              <a:rPr lang="ar-LB" dirty="0"/>
            </a:br>
            <a:r>
              <a:rPr lang="ar-LB" dirty="0"/>
              <a:t>(يَمينٌ - يَسارٌ)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5670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51"/>
          <a:stretch/>
        </p:blipFill>
        <p:spPr>
          <a:xfrm>
            <a:off x="5414" y="0"/>
            <a:ext cx="12181172" cy="98406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91886" y="1070109"/>
            <a:ext cx="1138210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665F19-3DAB-4C86-9216-D64ACB1D91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10828" y="1546412"/>
            <a:ext cx="12181172" cy="5311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708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2FC465CD-5566-40FF-9201-E3C7DB2E4FEB}"/>
              </a:ext>
            </a:extLst>
          </p:cNvPr>
          <p:cNvSpPr txBox="1"/>
          <p:nvPr/>
        </p:nvSpPr>
        <p:spPr>
          <a:xfrm>
            <a:off x="3470048" y="5264422"/>
            <a:ext cx="18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4733BB3-922E-4FFE-8558-6C65191A9BF2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95F7F5-400F-4041-A48C-1322BA672B2B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أُلاحِظُ الْاِتِّجاهَ: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71FDF5-D637-433E-AE6E-D4EDD4BDFF76}"/>
              </a:ext>
            </a:extLst>
          </p:cNvPr>
          <p:cNvSpPr txBox="1"/>
          <p:nvPr/>
        </p:nvSpPr>
        <p:spPr>
          <a:xfrm>
            <a:off x="2410450" y="3471350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b="0" dirty="0"/>
              <a:t> يَسارٌ  </a:t>
            </a:r>
            <a:endParaRPr lang="en-US" b="0" dirty="0"/>
          </a:p>
        </p:txBody>
      </p:sp>
      <p:sp>
        <p:nvSpPr>
          <p:cNvPr id="21" name="Arrow: Left 20">
            <a:extLst>
              <a:ext uri="{FF2B5EF4-FFF2-40B4-BE49-F238E27FC236}">
                <a16:creationId xmlns:a16="http://schemas.microsoft.com/office/drawing/2014/main" id="{4A41C0AA-8265-413C-9B2D-F4D5D80948C3}"/>
              </a:ext>
            </a:extLst>
          </p:cNvPr>
          <p:cNvSpPr/>
          <p:nvPr/>
        </p:nvSpPr>
        <p:spPr>
          <a:xfrm rot="10800000">
            <a:off x="7619201" y="3201864"/>
            <a:ext cx="2398643" cy="1492898"/>
          </a:xfrm>
          <a:prstGeom prst="leftArrow">
            <a:avLst/>
          </a:prstGeom>
          <a:solidFill>
            <a:srgbClr val="74C27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D5996D-BD2E-427C-BF26-C5F3BE62642C}"/>
              </a:ext>
            </a:extLst>
          </p:cNvPr>
          <p:cNvSpPr txBox="1"/>
          <p:nvPr/>
        </p:nvSpPr>
        <p:spPr>
          <a:xfrm>
            <a:off x="7787489" y="343154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يَمينٌ  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633F66BD-1848-4916-925B-26A64E264A68}"/>
              </a:ext>
            </a:extLst>
          </p:cNvPr>
          <p:cNvSpPr/>
          <p:nvPr/>
        </p:nvSpPr>
        <p:spPr>
          <a:xfrm>
            <a:off x="2165251" y="3201864"/>
            <a:ext cx="2398643" cy="1492898"/>
          </a:xfrm>
          <a:prstGeom prst="leftArrow">
            <a:avLst/>
          </a:prstGeom>
          <a:solidFill>
            <a:srgbClr val="F07E7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9103C5-A060-4457-86C0-6E21774BC514}"/>
              </a:ext>
            </a:extLst>
          </p:cNvPr>
          <p:cNvSpPr txBox="1"/>
          <p:nvPr/>
        </p:nvSpPr>
        <p:spPr>
          <a:xfrm>
            <a:off x="2948974" y="3471350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rtl="0"/>
            <a:r>
              <a:rPr lang="ar-LB" b="0" dirty="0"/>
              <a:t> يَسارٌ  </a:t>
            </a:r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800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90A195E-04F8-4CFA-9789-9FCB42F7E82D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E4FBE-3587-4367-9DC8-AEEBF944FB02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أُلاحِظُ الْاِتِّجاهَ:</a:t>
            </a:r>
          </a:p>
        </p:txBody>
      </p:sp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83CDF4F4-F6EB-4BAA-A0F0-AA7159B217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800" y="1920511"/>
            <a:ext cx="2110127" cy="3350183"/>
          </a:xfrm>
          <a:prstGeom prst="rect">
            <a:avLst/>
          </a:prstGeom>
        </p:spPr>
      </p:pic>
      <p:sp>
        <p:nvSpPr>
          <p:cNvPr id="11" name="Arrow: Left 10">
            <a:extLst>
              <a:ext uri="{FF2B5EF4-FFF2-40B4-BE49-F238E27FC236}">
                <a16:creationId xmlns:a16="http://schemas.microsoft.com/office/drawing/2014/main" id="{B01F0E1A-F6F9-49B5-8F60-0354201445A7}"/>
              </a:ext>
            </a:extLst>
          </p:cNvPr>
          <p:cNvSpPr/>
          <p:nvPr/>
        </p:nvSpPr>
        <p:spPr>
          <a:xfrm rot="10800000">
            <a:off x="7619201" y="3201864"/>
            <a:ext cx="2398643" cy="1492898"/>
          </a:xfrm>
          <a:prstGeom prst="leftArrow">
            <a:avLst/>
          </a:prstGeom>
          <a:solidFill>
            <a:srgbClr val="74C27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F1BD0F-30F4-42DD-A5A8-2BCEDD0E9082}"/>
              </a:ext>
            </a:extLst>
          </p:cNvPr>
          <p:cNvSpPr txBox="1"/>
          <p:nvPr/>
        </p:nvSpPr>
        <p:spPr>
          <a:xfrm>
            <a:off x="7787489" y="343154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يَمينٌ  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13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055604-8D2F-417C-BE9F-DEB2349EC9B7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27CE87-2B7A-46BB-B770-7A64B866B0E9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أُلاحِظُ الْاِتِّجاهَ: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DABAFA-EF83-4C12-BA7C-7F3D94B74C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894" y="1993092"/>
            <a:ext cx="2060461" cy="32713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F7AA48-AD91-4620-83CE-D77C5BC33682}"/>
              </a:ext>
            </a:extLst>
          </p:cNvPr>
          <p:cNvSpPr txBox="1"/>
          <p:nvPr/>
        </p:nvSpPr>
        <p:spPr>
          <a:xfrm>
            <a:off x="3470048" y="5264422"/>
            <a:ext cx="18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9ECF0D-0A6C-4258-9878-CD0D0C05EB0C}"/>
              </a:ext>
            </a:extLst>
          </p:cNvPr>
          <p:cNvSpPr txBox="1"/>
          <p:nvPr/>
        </p:nvSpPr>
        <p:spPr>
          <a:xfrm>
            <a:off x="2410450" y="3471350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b="0" dirty="0"/>
              <a:t> يَسارٌ  </a:t>
            </a:r>
            <a:endParaRPr lang="en-US" b="0" dirty="0"/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9C3AD064-79D3-43BB-ADA9-4560559671B9}"/>
              </a:ext>
            </a:extLst>
          </p:cNvPr>
          <p:cNvSpPr/>
          <p:nvPr/>
        </p:nvSpPr>
        <p:spPr>
          <a:xfrm>
            <a:off x="2165251" y="3201864"/>
            <a:ext cx="2398643" cy="1492898"/>
          </a:xfrm>
          <a:prstGeom prst="leftArrow">
            <a:avLst/>
          </a:prstGeom>
          <a:solidFill>
            <a:srgbClr val="F07E7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42D710-88D8-47F9-8A7D-0DEF3D0FCB3C}"/>
              </a:ext>
            </a:extLst>
          </p:cNvPr>
          <p:cNvSpPr txBox="1"/>
          <p:nvPr/>
        </p:nvSpPr>
        <p:spPr>
          <a:xfrm>
            <a:off x="2948974" y="3471350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rtl="0"/>
            <a:r>
              <a:rPr lang="ar-LB" b="0" dirty="0"/>
              <a:t> يَسارٌ  </a:t>
            </a:r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032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37FE921-462D-4E71-AA83-78CB765324FE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A065D4-7D56-4F62-BE03-224EE9B4ABB9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أُلاحِظُ الْاِتِّجاهَ: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A41CE8-31B2-4C11-B462-E68AE666DE8C}"/>
              </a:ext>
            </a:extLst>
          </p:cNvPr>
          <p:cNvSpPr txBox="1"/>
          <p:nvPr/>
        </p:nvSpPr>
        <p:spPr>
          <a:xfrm>
            <a:off x="2708361" y="5494670"/>
            <a:ext cx="188764" cy="378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9" name="Picture 1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F39AA032-883B-4A0F-A552-9AEFDE06C1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696" y="2096781"/>
            <a:ext cx="2110127" cy="33501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AC08FCC-AB38-41A2-91C2-925C65313D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35" y="2096782"/>
            <a:ext cx="2060461" cy="3271330"/>
          </a:xfrm>
          <a:prstGeom prst="rect">
            <a:avLst/>
          </a:prstGeom>
        </p:spPr>
      </p:pic>
      <p:sp>
        <p:nvSpPr>
          <p:cNvPr id="21" name="Arrow: Left 20">
            <a:extLst>
              <a:ext uri="{FF2B5EF4-FFF2-40B4-BE49-F238E27FC236}">
                <a16:creationId xmlns:a16="http://schemas.microsoft.com/office/drawing/2014/main" id="{BEA2ABEA-073D-430D-974E-6E5B424457A6}"/>
              </a:ext>
            </a:extLst>
          </p:cNvPr>
          <p:cNvSpPr/>
          <p:nvPr/>
        </p:nvSpPr>
        <p:spPr>
          <a:xfrm flipH="1">
            <a:off x="9331080" y="3568379"/>
            <a:ext cx="2327518" cy="1492898"/>
          </a:xfrm>
          <a:prstGeom prst="leftArrow">
            <a:avLst/>
          </a:prstGeom>
          <a:solidFill>
            <a:srgbClr val="74C27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prstClr val="white"/>
                </a:solidFill>
                <a:latin typeface="Adobe Arabic"/>
                <a:cs typeface="Adobe Arabic"/>
              </a:rPr>
              <a:t>يَمينٌ</a:t>
            </a:r>
            <a:endParaRPr lang="en-US" sz="4800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FFA87D-EBBF-41A1-B15D-E50725E72D4C}"/>
              </a:ext>
            </a:extLst>
          </p:cNvPr>
          <p:cNvSpPr txBox="1"/>
          <p:nvPr/>
        </p:nvSpPr>
        <p:spPr>
          <a:xfrm>
            <a:off x="910834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b="0" dirty="0"/>
              <a:t> يَسارٌ  </a:t>
            </a:r>
            <a:endParaRPr lang="en-US" b="0" dirty="0"/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4940CEA2-62FA-4EB9-88BB-E057E0010093}"/>
              </a:ext>
            </a:extLst>
          </p:cNvPr>
          <p:cNvSpPr/>
          <p:nvPr/>
        </p:nvSpPr>
        <p:spPr>
          <a:xfrm>
            <a:off x="665635" y="3568379"/>
            <a:ext cx="2398643" cy="1492898"/>
          </a:xfrm>
          <a:prstGeom prst="leftArrow">
            <a:avLst/>
          </a:prstGeom>
          <a:solidFill>
            <a:srgbClr val="F07E7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4A93A6-A00B-45B0-B67A-508F7F1DD2A7}"/>
              </a:ext>
            </a:extLst>
          </p:cNvPr>
          <p:cNvSpPr txBox="1"/>
          <p:nvPr/>
        </p:nvSpPr>
        <p:spPr>
          <a:xfrm>
            <a:off x="1449358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rtl="0"/>
            <a:r>
              <a:rPr lang="ar-LB" b="0" dirty="0"/>
              <a:t> يَسارٌ  </a:t>
            </a:r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925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6B68D08-CBE8-4E93-B109-E88C4FFB36FA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F612BF-AA9C-4D47-8B5B-345F8916A782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أُلاحِظُ الْاِتِّجاهَ: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B79480-5237-498D-A0EC-5524DE2577B5}"/>
              </a:ext>
            </a:extLst>
          </p:cNvPr>
          <p:cNvSpPr txBox="1"/>
          <p:nvPr/>
        </p:nvSpPr>
        <p:spPr>
          <a:xfrm>
            <a:off x="2708361" y="5494670"/>
            <a:ext cx="188764" cy="378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3" name="Picture 12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50DC97F-1080-4314-991A-092EAF3AB3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696" y="2096781"/>
            <a:ext cx="2110127" cy="33501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01EEC4-3302-4FD3-900C-F5F4F139FD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35" y="2096782"/>
            <a:ext cx="2060461" cy="3271330"/>
          </a:xfrm>
          <a:prstGeom prst="rect">
            <a:avLst/>
          </a:prstGeom>
        </p:spPr>
      </p:pic>
      <p:sp>
        <p:nvSpPr>
          <p:cNvPr id="16" name="Arrow: Left 15">
            <a:extLst>
              <a:ext uri="{FF2B5EF4-FFF2-40B4-BE49-F238E27FC236}">
                <a16:creationId xmlns:a16="http://schemas.microsoft.com/office/drawing/2014/main" id="{900A7BE2-5658-40CD-9BC1-F3AE12A5E01D}"/>
              </a:ext>
            </a:extLst>
          </p:cNvPr>
          <p:cNvSpPr/>
          <p:nvPr/>
        </p:nvSpPr>
        <p:spPr>
          <a:xfrm flipH="1">
            <a:off x="9331080" y="3568379"/>
            <a:ext cx="2327518" cy="1492898"/>
          </a:xfrm>
          <a:prstGeom prst="leftArrow">
            <a:avLst/>
          </a:prstGeom>
          <a:solidFill>
            <a:srgbClr val="74C27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prstClr val="white"/>
                </a:solidFill>
                <a:latin typeface="Adobe Arabic"/>
                <a:cs typeface="Adobe Arabic"/>
              </a:rPr>
              <a:t>يَمينٌ</a:t>
            </a:r>
            <a:endParaRPr lang="en-US" sz="4800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27E3A1-14CF-4684-AC92-41693CA5E236}"/>
              </a:ext>
            </a:extLst>
          </p:cNvPr>
          <p:cNvSpPr txBox="1"/>
          <p:nvPr/>
        </p:nvSpPr>
        <p:spPr>
          <a:xfrm>
            <a:off x="910834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b="0" dirty="0"/>
              <a:t> يَسارٌ  </a:t>
            </a:r>
            <a:endParaRPr lang="en-US" b="0" dirty="0"/>
          </a:p>
        </p:txBody>
      </p:sp>
      <p:sp>
        <p:nvSpPr>
          <p:cNvPr id="25" name="Arrow: Left 24">
            <a:extLst>
              <a:ext uri="{FF2B5EF4-FFF2-40B4-BE49-F238E27FC236}">
                <a16:creationId xmlns:a16="http://schemas.microsoft.com/office/drawing/2014/main" id="{898A1F8C-96E8-4737-822C-01FA940A0EE1}"/>
              </a:ext>
            </a:extLst>
          </p:cNvPr>
          <p:cNvSpPr/>
          <p:nvPr/>
        </p:nvSpPr>
        <p:spPr>
          <a:xfrm>
            <a:off x="665635" y="3568379"/>
            <a:ext cx="2398643" cy="1492898"/>
          </a:xfrm>
          <a:prstGeom prst="leftArrow">
            <a:avLst/>
          </a:prstGeom>
          <a:solidFill>
            <a:srgbClr val="F07E7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FA4F3B-533E-485B-BB3E-1B9C37238056}"/>
              </a:ext>
            </a:extLst>
          </p:cNvPr>
          <p:cNvSpPr txBox="1"/>
          <p:nvPr/>
        </p:nvSpPr>
        <p:spPr>
          <a:xfrm>
            <a:off x="1449358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rtl="0"/>
            <a:r>
              <a:rPr lang="ar-LB" b="0" dirty="0"/>
              <a:t> يَسارٌ  </a:t>
            </a:r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867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2C7820BB-2AF3-4355-814E-1591635EE0B0}"/>
              </a:ext>
            </a:extLst>
          </p:cNvPr>
          <p:cNvSpPr txBox="1"/>
          <p:nvPr/>
        </p:nvSpPr>
        <p:spPr>
          <a:xfrm>
            <a:off x="2981392" y="5213306"/>
            <a:ext cx="18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1975BA-8801-41A1-AA26-E8D953257DC5}"/>
              </a:ext>
            </a:extLst>
          </p:cNvPr>
          <p:cNvSpPr txBox="1"/>
          <p:nvPr/>
        </p:nvSpPr>
        <p:spPr>
          <a:xfrm>
            <a:off x="3458472" y="5253223"/>
            <a:ext cx="18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AD48557-673B-4A2F-B6DA-D413DC126FC6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DD6F12-1668-45EF-8103-1A8F3EAACE40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تَعَلّمْنا الْيَوْمَ: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A3C891-1D8D-47CA-B459-C0B459FA28B0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8AB6C0-1F53-4633-80DF-A53376D65482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dirty="0">
                <a:solidFill>
                  <a:srgbClr val="595959"/>
                </a:solidFill>
                <a:latin typeface="+mj-lt"/>
              </a:rPr>
              <a:t>كَيْفْ نُمَيِّزُ بَيْنَ اتِّجاهِ الْيَمينِ وَاتِّجاهِ الْيَسارِ.</a:t>
            </a:r>
          </a:p>
        </p:txBody>
      </p:sp>
      <p:sp>
        <p:nvSpPr>
          <p:cNvPr id="29" name="Arrow: Left 28">
            <a:extLst>
              <a:ext uri="{FF2B5EF4-FFF2-40B4-BE49-F238E27FC236}">
                <a16:creationId xmlns:a16="http://schemas.microsoft.com/office/drawing/2014/main" id="{22C74A3D-9568-42B3-B5E6-D68416C0B01E}"/>
              </a:ext>
            </a:extLst>
          </p:cNvPr>
          <p:cNvSpPr/>
          <p:nvPr/>
        </p:nvSpPr>
        <p:spPr>
          <a:xfrm flipH="1">
            <a:off x="9331080" y="3568379"/>
            <a:ext cx="2327518" cy="1492898"/>
          </a:xfrm>
          <a:prstGeom prst="leftArrow">
            <a:avLst/>
          </a:prstGeom>
          <a:solidFill>
            <a:srgbClr val="74C274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4800" dirty="0">
                <a:solidFill>
                  <a:prstClr val="white"/>
                </a:solidFill>
                <a:latin typeface="Adobe Arabic"/>
                <a:cs typeface="Adobe Arabic"/>
              </a:rPr>
              <a:t>يَمينٌ</a:t>
            </a:r>
            <a:endParaRPr lang="en-US" sz="4800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AB518B-0813-4E97-8171-5D5AA8BFA6EF}"/>
              </a:ext>
            </a:extLst>
          </p:cNvPr>
          <p:cNvSpPr txBox="1"/>
          <p:nvPr/>
        </p:nvSpPr>
        <p:spPr>
          <a:xfrm>
            <a:off x="910834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b="0" dirty="0"/>
              <a:t> يَسارٌ  </a:t>
            </a:r>
            <a:endParaRPr lang="en-US" b="0" dirty="0"/>
          </a:p>
        </p:txBody>
      </p:sp>
      <p:sp>
        <p:nvSpPr>
          <p:cNvPr id="31" name="Arrow: Left 30">
            <a:extLst>
              <a:ext uri="{FF2B5EF4-FFF2-40B4-BE49-F238E27FC236}">
                <a16:creationId xmlns:a16="http://schemas.microsoft.com/office/drawing/2014/main" id="{2EA33401-42AB-4F45-A1C7-70A32354C07D}"/>
              </a:ext>
            </a:extLst>
          </p:cNvPr>
          <p:cNvSpPr/>
          <p:nvPr/>
        </p:nvSpPr>
        <p:spPr>
          <a:xfrm>
            <a:off x="665635" y="3568379"/>
            <a:ext cx="2398643" cy="1492898"/>
          </a:xfrm>
          <a:prstGeom prst="leftArrow">
            <a:avLst/>
          </a:prstGeom>
          <a:solidFill>
            <a:srgbClr val="F07E7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dobe Arabic"/>
              <a:cs typeface="Adobe Arabic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B20806-F089-4A8D-A911-0EF1002FADEC}"/>
              </a:ext>
            </a:extLst>
          </p:cNvPr>
          <p:cNvSpPr txBox="1"/>
          <p:nvPr/>
        </p:nvSpPr>
        <p:spPr>
          <a:xfrm>
            <a:off x="1449358" y="3837865"/>
            <a:ext cx="1614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pPr rtl="0"/>
            <a:r>
              <a:rPr lang="ar-LB" b="0" dirty="0"/>
              <a:t> يَسارٌ  </a:t>
            </a:r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7363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70813BB-44A6-4222-8F43-BD970B14F318}"/>
              </a:ext>
            </a:extLst>
          </p:cNvPr>
          <p:cNvSpPr txBox="1"/>
          <p:nvPr/>
        </p:nvSpPr>
        <p:spPr>
          <a:xfrm>
            <a:off x="-17257" y="81684"/>
            <a:ext cx="177939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تَمْرينٌ إِضافِيٌّ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930EC1-826A-4AF8-B86A-C2B00D26189E}"/>
              </a:ext>
            </a:extLst>
          </p:cNvPr>
          <p:cNvSpPr txBox="1"/>
          <p:nvPr/>
        </p:nvSpPr>
        <p:spPr>
          <a:xfrm>
            <a:off x="-148458" y="3671579"/>
            <a:ext cx="8674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الشَّوْكَةُ عَلى ------ الصَّحْنِ.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الْمِلْعَقَةُ عَلى------الصَّحْنِ.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37642B-5A37-4973-9E56-1E56B2B9B273}"/>
              </a:ext>
            </a:extLst>
          </p:cNvPr>
          <p:cNvSpPr txBox="1"/>
          <p:nvPr/>
        </p:nvSpPr>
        <p:spPr>
          <a:xfrm>
            <a:off x="1113183" y="1432095"/>
            <a:ext cx="1297914" cy="815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286250-8BBE-4E24-BAFB-3F9A2D918AEA}"/>
              </a:ext>
            </a:extLst>
          </p:cNvPr>
          <p:cNvSpPr/>
          <p:nvPr/>
        </p:nvSpPr>
        <p:spPr>
          <a:xfrm>
            <a:off x="9951553" y="5353204"/>
            <a:ext cx="1600009" cy="815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يَسارٌ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C1BF04-20D9-46EA-A631-B95ADB41B500}"/>
              </a:ext>
            </a:extLst>
          </p:cNvPr>
          <p:cNvSpPr/>
          <p:nvPr/>
        </p:nvSpPr>
        <p:spPr>
          <a:xfrm>
            <a:off x="1255923" y="5353204"/>
            <a:ext cx="1600009" cy="815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يَمينٌ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A4964B-BE75-476C-94AF-6A5B939D06E6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AF9212-5C24-4922-AF21-6A22A21DD1EC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أُحَدِّدُ مَكانَ الشَّوْكَةِ وَالسِّكّينِ.</a:t>
            </a:r>
          </a:p>
        </p:txBody>
      </p:sp>
      <p:pic>
        <p:nvPicPr>
          <p:cNvPr id="19" name="Picture 18" descr="Shape, circle&#10;&#10;Description automatically generated">
            <a:extLst>
              <a:ext uri="{FF2B5EF4-FFF2-40B4-BE49-F238E27FC236}">
                <a16:creationId xmlns:a16="http://schemas.microsoft.com/office/drawing/2014/main" id="{D9ACC1A0-5259-4269-8C31-7B4ABEF396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76" y="1241846"/>
            <a:ext cx="3133058" cy="26836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0955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17977" y="3598878"/>
            <a:ext cx="5362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الشَّوْكَةُ عَلى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يَمينِ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الصَّحْنِ.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الْمِلْعَقَةُ عَلى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يَسارِ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الصَّحْنِ.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/>
              </a:rPr>
              <a:t>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C9E1C5-E5DC-438A-A34F-28658CE6155C}"/>
              </a:ext>
            </a:extLst>
          </p:cNvPr>
          <p:cNvSpPr txBox="1"/>
          <p:nvPr/>
        </p:nvSpPr>
        <p:spPr>
          <a:xfrm>
            <a:off x="-17257" y="81684"/>
            <a:ext cx="177939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تَمْرينٌ إِضافِيٌّ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365439-80C1-482A-BE52-45B1A605B6E7}"/>
              </a:ext>
            </a:extLst>
          </p:cNvPr>
          <p:cNvSpPr txBox="1"/>
          <p:nvPr/>
        </p:nvSpPr>
        <p:spPr>
          <a:xfrm>
            <a:off x="1113183" y="1432095"/>
            <a:ext cx="1297914" cy="815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67DAB74-47AB-435F-850E-3E4AB2F4C625}"/>
              </a:ext>
            </a:extLst>
          </p:cNvPr>
          <p:cNvSpPr/>
          <p:nvPr/>
        </p:nvSpPr>
        <p:spPr>
          <a:xfrm>
            <a:off x="9363977" y="5353204"/>
            <a:ext cx="2187585" cy="815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يَسارٌ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0225E41-6970-487C-8DDD-A12E4ABB5A89}"/>
              </a:ext>
            </a:extLst>
          </p:cNvPr>
          <p:cNvSpPr/>
          <p:nvPr/>
        </p:nvSpPr>
        <p:spPr>
          <a:xfrm>
            <a:off x="668347" y="5353204"/>
            <a:ext cx="2187585" cy="815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يَمينٌ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0B919B-45D0-43D3-9C04-044E72C5916C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04EDA6-8D2E-4118-8A71-4EF5841B73A3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أُحَدِّدُ مَكانَ الشَّوْكَةِ وَالسِّكّينِ.</a:t>
            </a:r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7A2E642B-73FC-474D-B557-1F64E435B1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76" y="1241846"/>
            <a:ext cx="3133058" cy="26836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74744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500</Words>
  <Application>Microsoft Office PowerPoint</Application>
  <PresentationFormat>Widescreen</PresentationFormat>
  <Paragraphs>88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Adobe Arabic</vt:lpstr>
      <vt:lpstr>Arial</vt:lpstr>
      <vt:lpstr>Calibri</vt:lpstr>
      <vt:lpstr>Calibri Light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4</cp:revision>
  <dcterms:created xsi:type="dcterms:W3CDTF">2021-10-05T10:08:15Z</dcterms:created>
  <dcterms:modified xsi:type="dcterms:W3CDTF">2022-02-27T10:45:42Z</dcterms:modified>
</cp:coreProperties>
</file>