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Lst>
  <p:notesMasterIdLst>
    <p:notesMasterId r:id="rId26"/>
  </p:notesMasterIdLst>
  <p:sldIdLst>
    <p:sldId id="3443" r:id="rId3"/>
    <p:sldId id="3444" r:id="rId4"/>
    <p:sldId id="3445" r:id="rId5"/>
    <p:sldId id="3446" r:id="rId6"/>
    <p:sldId id="3447" r:id="rId7"/>
    <p:sldId id="3448" r:id="rId8"/>
    <p:sldId id="3449" r:id="rId9"/>
    <p:sldId id="3450" r:id="rId10"/>
    <p:sldId id="3451" r:id="rId11"/>
    <p:sldId id="3452" r:id="rId12"/>
    <p:sldId id="3453" r:id="rId13"/>
    <p:sldId id="3454" r:id="rId14"/>
    <p:sldId id="3455" r:id="rId15"/>
    <p:sldId id="3456" r:id="rId16"/>
    <p:sldId id="3457" r:id="rId17"/>
    <p:sldId id="3458" r:id="rId18"/>
    <p:sldId id="3459" r:id="rId19"/>
    <p:sldId id="3460" r:id="rId20"/>
    <p:sldId id="3461" r:id="rId21"/>
    <p:sldId id="3462" r:id="rId22"/>
    <p:sldId id="3463" r:id="rId23"/>
    <p:sldId id="3464" r:id="rId24"/>
    <p:sldId id="166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biha Kaiss" initials="NK" lastIdx="39" clrIdx="0">
    <p:extLst>
      <p:ext uri="{19B8F6BF-5375-455C-9EA6-DF929625EA0E}">
        <p15:presenceInfo xmlns:p15="http://schemas.microsoft.com/office/powerpoint/2012/main" userId="S-1-5-21-748366731-1357122860-3844146377-1216" providerId="AD"/>
      </p:ext>
    </p:extLst>
  </p:cmAuthor>
  <p:cmAuthor id="2" name="Fatima Kammoun" initials="FK" lastIdx="4" clrIdx="1">
    <p:extLst>
      <p:ext uri="{19B8F6BF-5375-455C-9EA6-DF929625EA0E}">
        <p15:presenceInfo xmlns:p15="http://schemas.microsoft.com/office/powerpoint/2012/main" userId="S-1-5-21-748366731-1357122860-3844146377-16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75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995CFD-03BE-4602-8349-27F4306EE04B}"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7E4FC7-1200-414A-9F31-2AFA78AC58F9}" type="slidenum">
              <a:rPr lang="en-US" smtClean="0"/>
              <a:t>‹#›</a:t>
            </a:fld>
            <a:endParaRPr lang="en-US"/>
          </a:p>
        </p:txBody>
      </p:sp>
    </p:spTree>
    <p:extLst>
      <p:ext uri="{BB962C8B-B14F-4D97-AF65-F5344CB8AC3E}">
        <p14:creationId xmlns:p14="http://schemas.microsoft.com/office/powerpoint/2010/main" val="693356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latinLnBrk="0" hangingPunct="1">
              <a:lnSpc>
                <a:spcPct val="107000"/>
              </a:lnSpc>
              <a:spcBef>
                <a:spcPts val="0"/>
              </a:spcBef>
              <a:spcAft>
                <a:spcPts val="800"/>
              </a:spcAft>
              <a:buFont typeface="Arial" panose="020B0604020202020204" pitchFamily="34" charset="0"/>
              <a:buNone/>
            </a:pPr>
            <a:r>
              <a:rPr lang="ar-LB" sz="1200" kern="1200" dirty="0">
                <a:solidFill>
                  <a:schemeClr val="tx1"/>
                </a:solidFill>
                <a:latin typeface="+mj-lt"/>
                <a:ea typeface="+mn-ea"/>
                <a:cs typeface="Adobe Arabic" panose="02040503050201020203" pitchFamily="18" charset="-78"/>
              </a:rPr>
              <a:t>توجيهات للمعلّم/ة:</a:t>
            </a:r>
          </a:p>
          <a:p>
            <a:pPr marL="0" marR="0" lvl="0" indent="0" algn="r" defTabSz="914400" rtl="1" eaLnBrk="1" latinLnBrk="0" hangingPunct="1">
              <a:lnSpc>
                <a:spcPct val="107000"/>
              </a:lnSpc>
              <a:spcBef>
                <a:spcPts val="0"/>
              </a:spcBef>
              <a:spcAft>
                <a:spcPts val="800"/>
              </a:spcAft>
              <a:buFont typeface="Arial" panose="020B0604020202020204" pitchFamily="34" charset="0"/>
              <a:buNone/>
            </a:pPr>
            <a:r>
              <a:rPr lang="ar-LB" sz="1200" kern="1200" dirty="0">
                <a:solidFill>
                  <a:schemeClr val="tx1"/>
                </a:solidFill>
                <a:latin typeface="+mj-lt"/>
                <a:ea typeface="+mn-ea"/>
                <a:cs typeface="Adobe Arabic" panose="02040503050201020203" pitchFamily="18" charset="-78"/>
              </a:rPr>
              <a:t>الأهداف:</a:t>
            </a:r>
          </a:p>
          <a:p>
            <a:pPr marL="0" marR="0" lvl="0" indent="0" algn="r" defTabSz="914400" rtl="1" eaLnBrk="1" latinLnBrk="0" hangingPunct="1">
              <a:lnSpc>
                <a:spcPct val="107000"/>
              </a:lnSpc>
              <a:spcBef>
                <a:spcPts val="0"/>
              </a:spcBef>
              <a:spcAft>
                <a:spcPts val="800"/>
              </a:spcAft>
              <a:buFont typeface="Arial" panose="020B0604020202020204" pitchFamily="34" charset="0"/>
              <a:buNone/>
            </a:pPr>
            <a:r>
              <a:rPr lang="ar-LB" sz="1200" kern="1200" dirty="0">
                <a:solidFill>
                  <a:schemeClr val="tx1"/>
                </a:solidFill>
                <a:latin typeface="+mj-lt"/>
                <a:ea typeface="+mn-ea"/>
                <a:cs typeface="Adobe Arabic" panose="02040503050201020203" pitchFamily="18" charset="-78"/>
              </a:rPr>
              <a:t>يُ</a:t>
            </a:r>
            <a:r>
              <a:rPr lang="ar-SA" sz="1200" kern="1200" dirty="0">
                <a:solidFill>
                  <a:schemeClr val="tx1"/>
                </a:solidFill>
                <a:latin typeface="+mj-lt"/>
                <a:ea typeface="+mn-ea"/>
                <a:cs typeface="Adobe Arabic" panose="02040503050201020203" pitchFamily="18" charset="-78"/>
              </a:rPr>
              <a:t>فه</a:t>
            </a:r>
            <a:r>
              <a:rPr lang="ar-LB" sz="1200" kern="1200" dirty="0">
                <a:solidFill>
                  <a:schemeClr val="tx1"/>
                </a:solidFill>
                <a:latin typeface="+mj-lt"/>
                <a:ea typeface="+mn-ea"/>
                <a:cs typeface="Adobe Arabic" panose="02040503050201020203" pitchFamily="18" charset="-78"/>
              </a:rPr>
              <a:t>َ</a:t>
            </a:r>
            <a:r>
              <a:rPr lang="ar-SA" sz="1200" kern="1200" dirty="0">
                <a:solidFill>
                  <a:schemeClr val="tx1"/>
                </a:solidFill>
                <a:latin typeface="+mj-lt"/>
                <a:ea typeface="+mn-ea"/>
                <a:cs typeface="Adobe Arabic" panose="02040503050201020203" pitchFamily="18" charset="-78"/>
              </a:rPr>
              <a:t>م</a:t>
            </a:r>
            <a:r>
              <a:rPr lang="ar-LB" sz="1200" kern="1200" dirty="0">
                <a:solidFill>
                  <a:schemeClr val="tx1"/>
                </a:solidFill>
                <a:latin typeface="+mj-lt"/>
                <a:ea typeface="+mn-ea"/>
                <a:cs typeface="Adobe Arabic" panose="02040503050201020203" pitchFamily="18" charset="-78"/>
              </a:rPr>
              <a:t>ُ</a:t>
            </a:r>
            <a:r>
              <a:rPr lang="ar-SA" sz="1200" kern="1200" dirty="0">
                <a:solidFill>
                  <a:schemeClr val="tx1"/>
                </a:solidFill>
                <a:latin typeface="+mj-lt"/>
                <a:ea typeface="+mn-ea"/>
                <a:cs typeface="Adobe Arabic" panose="02040503050201020203" pitchFamily="18" charset="-78"/>
              </a:rPr>
              <a:t> الن</a:t>
            </a:r>
            <a:r>
              <a:rPr lang="ar-LB" sz="1200" kern="1200" dirty="0">
                <a:solidFill>
                  <a:schemeClr val="tx1"/>
                </a:solidFill>
                <a:latin typeface="+mj-lt"/>
                <a:ea typeface="+mn-ea"/>
                <a:cs typeface="Adobe Arabic" panose="02040503050201020203" pitchFamily="18" charset="-78"/>
              </a:rPr>
              <a:t>ّ</a:t>
            </a:r>
            <a:r>
              <a:rPr lang="ar-SA" sz="1200" kern="1200" dirty="0">
                <a:solidFill>
                  <a:schemeClr val="tx1"/>
                </a:solidFill>
                <a:latin typeface="+mj-lt"/>
                <a:ea typeface="+mn-ea"/>
                <a:cs typeface="Adobe Arabic" panose="02040503050201020203" pitchFamily="18" charset="-78"/>
              </a:rPr>
              <a:t>ص</a:t>
            </a:r>
            <a:r>
              <a:rPr lang="ar-LB" sz="1200" kern="1200" dirty="0">
                <a:solidFill>
                  <a:schemeClr val="tx1"/>
                </a:solidFill>
                <a:latin typeface="+mj-lt"/>
                <a:ea typeface="+mn-ea"/>
                <a:cs typeface="Adobe Arabic" panose="02040503050201020203" pitchFamily="18" charset="-78"/>
              </a:rPr>
              <a:t>ّ</a:t>
            </a:r>
            <a:r>
              <a:rPr lang="ar-SA" sz="1200" kern="1200" dirty="0">
                <a:solidFill>
                  <a:schemeClr val="tx1"/>
                </a:solidFill>
                <a:latin typeface="+mj-lt"/>
                <a:ea typeface="+mn-ea"/>
                <a:cs typeface="Adobe Arabic" panose="02040503050201020203" pitchFamily="18" charset="-78"/>
              </a:rPr>
              <a:t> فهمًا مجملًا ثم</a:t>
            </a:r>
            <a:r>
              <a:rPr lang="ar-LB" sz="1200" kern="1200" dirty="0">
                <a:solidFill>
                  <a:schemeClr val="tx1"/>
                </a:solidFill>
                <a:latin typeface="+mj-lt"/>
                <a:ea typeface="+mn-ea"/>
                <a:cs typeface="Adobe Arabic" panose="02040503050201020203" pitchFamily="18" charset="-78"/>
              </a:rPr>
              <a:t>ّ</a:t>
            </a:r>
            <a:r>
              <a:rPr lang="ar-SA" sz="1200" kern="1200" dirty="0">
                <a:solidFill>
                  <a:schemeClr val="tx1"/>
                </a:solidFill>
                <a:latin typeface="+mj-lt"/>
                <a:ea typeface="+mn-ea"/>
                <a:cs typeface="Adobe Arabic" panose="02040503050201020203" pitchFamily="18" charset="-78"/>
              </a:rPr>
              <a:t> مفص</a:t>
            </a:r>
            <a:r>
              <a:rPr lang="ar-LB" sz="1200" kern="1200" dirty="0">
                <a:solidFill>
                  <a:schemeClr val="tx1"/>
                </a:solidFill>
                <a:latin typeface="+mj-lt"/>
                <a:ea typeface="+mn-ea"/>
                <a:cs typeface="Adobe Arabic" panose="02040503050201020203" pitchFamily="18" charset="-78"/>
              </a:rPr>
              <a:t>َّ</a:t>
            </a:r>
            <a:r>
              <a:rPr lang="ar-SA" sz="1200" kern="1200" dirty="0">
                <a:solidFill>
                  <a:schemeClr val="tx1"/>
                </a:solidFill>
                <a:latin typeface="+mj-lt"/>
                <a:ea typeface="+mn-ea"/>
                <a:cs typeface="Adobe Arabic" panose="02040503050201020203" pitchFamily="18" charset="-78"/>
              </a:rPr>
              <a:t>لًا.</a:t>
            </a:r>
            <a:endParaRPr lang="en-US" sz="1200" kern="1200" dirty="0">
              <a:solidFill>
                <a:schemeClr val="tx1"/>
              </a:solidFill>
              <a:latin typeface="+mj-lt"/>
              <a:ea typeface="+mn-ea"/>
              <a:cs typeface="Adobe Arabic" panose="02040503050201020203" pitchFamily="18" charset="-78"/>
            </a:endParaRPr>
          </a:p>
          <a:p>
            <a:pPr marL="0" marR="0" lvl="0" indent="0" algn="r" defTabSz="914400" rtl="1" eaLnBrk="1" latinLnBrk="0" hangingPunct="1">
              <a:lnSpc>
                <a:spcPct val="107000"/>
              </a:lnSpc>
              <a:spcBef>
                <a:spcPts val="0"/>
              </a:spcBef>
              <a:spcAft>
                <a:spcPts val="800"/>
              </a:spcAft>
              <a:buFont typeface="Arial" panose="020B0604020202020204" pitchFamily="34" charset="0"/>
              <a:buNone/>
            </a:pPr>
            <a:r>
              <a:rPr lang="ar-LB" sz="1200" kern="1200" dirty="0">
                <a:solidFill>
                  <a:schemeClr val="tx1"/>
                </a:solidFill>
                <a:latin typeface="+mj-lt"/>
                <a:ea typeface="+mn-ea"/>
                <a:cs typeface="Adobe Arabic" panose="02040503050201020203" pitchFamily="18" charset="-78"/>
              </a:rPr>
              <a:t>يتوقّع مضمون القصّة من </a:t>
            </a:r>
            <a:r>
              <a:rPr lang="ar-SA" sz="1200" kern="1200" dirty="0">
                <a:solidFill>
                  <a:schemeClr val="tx1"/>
                </a:solidFill>
                <a:latin typeface="+mj-lt"/>
                <a:ea typeface="+mn-ea"/>
                <a:cs typeface="Adobe Arabic" panose="02040503050201020203" pitchFamily="18" charset="-78"/>
              </a:rPr>
              <a:t>العنوان والغلاف</a:t>
            </a:r>
            <a:r>
              <a:rPr lang="ar-LB" sz="1200" kern="1200" dirty="0">
                <a:solidFill>
                  <a:schemeClr val="tx1"/>
                </a:solidFill>
                <a:latin typeface="+mj-lt"/>
                <a:ea typeface="+mn-ea"/>
                <a:cs typeface="Adobe Arabic" panose="02040503050201020203" pitchFamily="18" charset="-78"/>
              </a:rPr>
              <a:t> مستخدمًا استراتيجيّة التوقُّع.</a:t>
            </a:r>
          </a:p>
          <a:p>
            <a:pPr marL="0" marR="0" lvl="0" indent="0" algn="r" defTabSz="914400" rtl="1" eaLnBrk="1" latinLnBrk="0" hangingPunct="1">
              <a:lnSpc>
                <a:spcPct val="107000"/>
              </a:lnSpc>
              <a:spcBef>
                <a:spcPts val="0"/>
              </a:spcBef>
              <a:spcAft>
                <a:spcPts val="800"/>
              </a:spcAft>
              <a:buFont typeface="Arial" panose="020B0604020202020204" pitchFamily="34" charset="0"/>
              <a:buNone/>
            </a:pPr>
            <a:r>
              <a:rPr lang="ar-LB" sz="1200" kern="1200" dirty="0">
                <a:solidFill>
                  <a:schemeClr val="tx1"/>
                </a:solidFill>
                <a:latin typeface="+mj-lt"/>
                <a:ea typeface="+mn-ea"/>
                <a:cs typeface="Adobe Arabic" panose="02040503050201020203" pitchFamily="18" charset="-78"/>
              </a:rPr>
              <a:t>يتوقّع أحداث النصّ من السِّياق.</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خطوات درس الفهم القرائي:</a:t>
            </a:r>
          </a:p>
          <a:p>
            <a:pPr marL="0" marR="0" lvl="0" indent="-228600" algn="r" defTabSz="914400" rtl="1" eaLnBrk="1" fontAlgn="auto" latinLnBrk="0" hangingPunct="1">
              <a:lnSpc>
                <a:spcPct val="100000"/>
              </a:lnSpc>
              <a:spcBef>
                <a:spcPts val="0"/>
              </a:spcBef>
              <a:spcAft>
                <a:spcPts val="0"/>
              </a:spcAft>
              <a:buClrTx/>
              <a:buSzTx/>
              <a:buFontTx/>
              <a:buAutoNum type="arabicPeriod"/>
              <a:tabLst/>
              <a:defRPr/>
            </a:pPr>
            <a:r>
              <a:rPr lang="ar-LB" sz="1200" kern="1200" dirty="0">
                <a:solidFill>
                  <a:schemeClr val="tx1"/>
                </a:solidFill>
                <a:latin typeface="+mj-lt"/>
                <a:ea typeface="+mn-ea"/>
                <a:cs typeface="Adobe Arabic" panose="02040503050201020203" pitchFamily="18" charset="-78"/>
              </a:rPr>
              <a:t>ما قبل القراءة: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قراءة صورة الدرس وتوقُّع مضمون الدرس</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2. في أثناء القراءة: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قراءة نموذجيّة من قِبَل المعلِّم/ة يتخلّلها طرح أسئلة لتوضيح المفردات والمعاني ومضمون الدرس، وحثّ المتعلِّمين على التوقُّع من خلال الأحداث ،وإبداء رأي في الشخصيّات وتحليل الأحداث أو المضمون.</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3. بعد القراءة: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يقرأ المتعلِّمون النصّ مرّة أخرى قراءة صامتة ومن ثمّ يُجيبون عن الأسئلة.</a:t>
            </a:r>
          </a:p>
          <a:p>
            <a:endParaRPr lang="en-US"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0012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أَضَعُ الْعِبارَةَ تَحْتَ الصّورَةِ الَّتي تُناسِبُها</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14235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 ت ص : ما هي الدّمية؟</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الدمية هي اللّعبة </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الدمية هي الهرّة </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الدمية هي الطّابة </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7924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a:noFill/>
        </p:spPr>
        <p:txBody>
          <a:bodyPr vert="horz" lIns="91440" tIns="45720" rIns="91440" bIns="45720" rtlCol="0"/>
          <a:lstStyle/>
          <a:p>
            <a:pPr algn="r" rtl="1"/>
            <a:r>
              <a:rPr lang="ar-LB" dirty="0">
                <a:cs typeface="Adobe Arabic" panose="02040503050201020203" pitchFamily="18" charset="-78"/>
              </a:rPr>
              <a:t>تَقْرَأُ الشَّريحَةَ كَما وَرَدَتْ. </a:t>
            </a:r>
            <a:endParaRPr lang="en-US" dirty="0">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13459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تَقْرَأُ الشَّريحَةَ كَما وَرَدَتْ. </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9283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  اربطوا كل كلمة بالصّورة المناسبة.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دبّ ( انتظار 3 ثوانٍ )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دفّ  (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دمية. </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6620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 ص : أين دخلت وَداد؟ </a:t>
            </a:r>
          </a:p>
          <a:p>
            <a:pPr marL="0" indent="-171450" algn="r" defTabSz="914400" rtl="1" eaLnBrk="1" fontAlgn="auto"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دخلت وَداد مَدينَةَ اللُّعَبِ.</a:t>
            </a:r>
            <a:endParaRPr lang="en-US" sz="1200" kern="1200" dirty="0">
              <a:solidFill>
                <a:schemeClr val="tx1"/>
              </a:solidFill>
              <a:latin typeface="+mj-lt"/>
              <a:ea typeface="+mn-ea"/>
              <a:cs typeface="Adobe Arabic" panose="02040503050201020203" pitchFamily="18" charset="-78"/>
            </a:endParaRPr>
          </a:p>
          <a:p>
            <a:pPr marL="0" indent="-171450" algn="r" defTabSz="914400" rtl="1" eaLnBrk="1" fontAlgn="auto" latinLnBrk="0" hangingPunct="1">
              <a:buFont typeface="Wingdings" panose="05000000000000000000" pitchFamily="2" charset="2"/>
              <a:buChar char="q"/>
            </a:pPr>
            <a:r>
              <a:rPr lang="en-US" sz="1200" kern="1200" dirty="0">
                <a:solidFill>
                  <a:schemeClr val="tx1"/>
                </a:solidFill>
                <a:latin typeface="+mj-lt"/>
                <a:ea typeface="+mn-ea"/>
                <a:cs typeface="Adobe Arabic" panose="02040503050201020203" pitchFamily="18" charset="-78"/>
              </a:rPr>
              <a:t> </a:t>
            </a:r>
            <a:r>
              <a:rPr lang="ar-LB" sz="1200" kern="1200" dirty="0">
                <a:solidFill>
                  <a:schemeClr val="tx1"/>
                </a:solidFill>
                <a:latin typeface="+mj-lt"/>
                <a:ea typeface="+mn-ea"/>
                <a:cs typeface="Adobe Arabic" panose="02040503050201020203" pitchFamily="18" charset="-78"/>
              </a:rPr>
              <a:t>دخلت وَداد دُكّانَ اللُّعَبِ.</a:t>
            </a:r>
            <a:endParaRPr lang="en-US" sz="1200" kern="1200" dirty="0">
              <a:solidFill>
                <a:schemeClr val="tx1"/>
              </a:solidFill>
              <a:latin typeface="+mj-lt"/>
              <a:ea typeface="+mn-ea"/>
              <a:cs typeface="Adobe Arabic" panose="02040503050201020203" pitchFamily="18" charset="-78"/>
            </a:endParaRPr>
          </a:p>
          <a:p>
            <a:pPr marL="0" indent="-171450" algn="r" defTabSz="914400" rtl="1" eaLnBrk="1" fontAlgn="auto"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 دخلت وَداد ُ غرفة اللُّعَبِ</a:t>
            </a:r>
            <a:r>
              <a:rPr lang="en-US" sz="1200" kern="1200" dirty="0">
                <a:solidFill>
                  <a:schemeClr val="tx1"/>
                </a:solidFill>
                <a:latin typeface="+mj-lt"/>
                <a:ea typeface="+mn-ea"/>
                <a:cs typeface="Adobe Arabic" panose="02040503050201020203" pitchFamily="18" charset="-78"/>
              </a:rPr>
              <a:t>.</a:t>
            </a:r>
          </a:p>
          <a:p>
            <a:pPr algn="r" rtl="1"/>
            <a:endParaRPr lang="en-US" dirty="0">
              <a:solidFill>
                <a:schemeClr val="tx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53129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indent="0" algn="r" defTabSz="914400" rtl="1" eaLnBrk="1" fontAlgn="auto" latinLnBrk="0" hangingPunct="1">
              <a:buFont typeface="Wingdings" panose="05000000000000000000" pitchFamily="2" charset="2"/>
              <a:buNone/>
            </a:pPr>
            <a:r>
              <a:rPr lang="ar-LB" sz="1200" kern="1200" dirty="0">
                <a:solidFill>
                  <a:schemeClr val="tx1"/>
                </a:solidFill>
                <a:latin typeface="+mj-lt"/>
                <a:ea typeface="+mn-ea"/>
                <a:cs typeface="Adobe Arabic" panose="02040503050201020203" pitchFamily="18" charset="-78"/>
              </a:rPr>
              <a:t>ت ص : بماذا أعجبت وَداد اولًا؟</a:t>
            </a:r>
          </a:p>
          <a:p>
            <a:pPr marL="0" indent="0" algn="r" defTabSz="914400" rtl="1" eaLnBrk="1" fontAlgn="auto" latinLnBrk="0" hangingPunct="1">
              <a:buFont typeface="Wingdings" panose="05000000000000000000" pitchFamily="2" charset="2"/>
              <a:buNone/>
            </a:pPr>
            <a:endParaRPr lang="ar-LB" sz="1200" kern="1200" dirty="0">
              <a:solidFill>
                <a:schemeClr val="tx1"/>
              </a:solidFill>
              <a:latin typeface="+mj-lt"/>
              <a:ea typeface="+mn-ea"/>
              <a:cs typeface="Adobe Arabic" panose="02040503050201020203" pitchFamily="18" charset="-78"/>
            </a:endParaRPr>
          </a:p>
          <a:p>
            <a:pPr marL="0" indent="-171450" algn="r" defTabSz="914400" rtl="1" eaLnBrk="1" fontAlgn="auto"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 أعجبت وَداد أولًا بِالدُّبِّ الرَّمادِيِّ</a:t>
            </a:r>
            <a:r>
              <a:rPr lang="en-US" sz="1200" kern="1200" dirty="0">
                <a:solidFill>
                  <a:schemeClr val="tx1"/>
                </a:solidFill>
                <a:latin typeface="+mj-lt"/>
                <a:ea typeface="+mn-ea"/>
                <a:cs typeface="Adobe Arabic" panose="02040503050201020203" pitchFamily="18" charset="-78"/>
              </a:rPr>
              <a:t>.</a:t>
            </a:r>
          </a:p>
          <a:p>
            <a:pPr marL="0" indent="-171450" algn="r" defTabSz="914400" rtl="1" eaLnBrk="1" fontAlgn="auto" latinLnBrk="0" hangingPunct="1">
              <a:buFont typeface="Wingdings" panose="05000000000000000000" pitchFamily="2" charset="2"/>
              <a:buChar char="q"/>
            </a:pPr>
            <a:r>
              <a:rPr lang="en-US" sz="1200" kern="1200" dirty="0">
                <a:solidFill>
                  <a:schemeClr val="tx1"/>
                </a:solidFill>
                <a:latin typeface="+mj-lt"/>
                <a:ea typeface="+mn-ea"/>
                <a:cs typeface="Adobe Arabic" panose="02040503050201020203" pitchFamily="18" charset="-78"/>
              </a:rPr>
              <a:t> </a:t>
            </a:r>
            <a:r>
              <a:rPr lang="ar-LB" sz="1200" kern="1200" dirty="0">
                <a:solidFill>
                  <a:schemeClr val="tx1"/>
                </a:solidFill>
                <a:latin typeface="+mj-lt"/>
                <a:ea typeface="+mn-ea"/>
                <a:cs typeface="Adobe Arabic" panose="02040503050201020203" pitchFamily="18" charset="-78"/>
              </a:rPr>
              <a:t>أعجبت وَداد أولًا بِالدُّمْيَةِ الشَّقْراءِ. </a:t>
            </a:r>
            <a:endParaRPr lang="en-US" sz="1200" kern="1200" dirty="0">
              <a:solidFill>
                <a:schemeClr val="tx1"/>
              </a:solidFill>
              <a:latin typeface="+mj-lt"/>
              <a:ea typeface="+mn-ea"/>
              <a:cs typeface="Adobe Arabic" panose="02040503050201020203" pitchFamily="18" charset="-78"/>
            </a:endParaRPr>
          </a:p>
          <a:p>
            <a:pPr marL="0" indent="-171450" algn="r" defTabSz="914400" rtl="1" eaLnBrk="1" fontAlgn="auto"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أعجبت وَداد أولًا بِالدَّفِّ الْمُسْتَديرِ. </a:t>
            </a:r>
            <a:endParaRPr lang="en-US" sz="1200" kern="1200" dirty="0">
              <a:solidFill>
                <a:schemeClr val="tx1"/>
              </a:solidFill>
              <a:latin typeface="+mj-lt"/>
              <a:ea typeface="+mn-ea"/>
              <a:cs typeface="Adobe Arabic" panose="02040503050201020203" pitchFamily="18" charset="-78"/>
            </a:endParaRPr>
          </a:p>
          <a:p>
            <a:pPr marL="171450" indent="-171450" algn="r" rtl="1" eaLnBrk="1" fontAlgn="auto" latinLnBrk="0" hangingPunct="1">
              <a:buFont typeface="Wingdings" panose="05000000000000000000" pitchFamily="2" charset="2"/>
              <a:buChar char="q"/>
            </a:pPr>
            <a:endParaRPr lang="ar-LB" sz="1200" u="sng" dirty="0">
              <a:solidFill>
                <a:schemeClr val="tx1"/>
              </a:solidFill>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dirty="0">
              <a:solidFill>
                <a:schemeClr val="tx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973618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 ص : لمن اختارت وَداد الدّبّ؟ </a:t>
            </a: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indent="-171450" algn="r" defTabSz="914400" rtl="1" eaLnBrk="1" fontAlgn="auto"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اختارت وَداد الدّبّ لها ولِأَخيها عِماد.</a:t>
            </a:r>
            <a:endParaRPr lang="en-US" sz="1200" kern="1200" dirty="0">
              <a:solidFill>
                <a:schemeClr val="tx1"/>
              </a:solidFill>
              <a:latin typeface="+mj-lt"/>
              <a:ea typeface="+mn-ea"/>
              <a:cs typeface="Adobe Arabic" panose="02040503050201020203" pitchFamily="18" charset="-78"/>
            </a:endParaRPr>
          </a:p>
          <a:p>
            <a:pPr marL="0" indent="-171450" algn="r" defTabSz="914400" rtl="1" eaLnBrk="1" fontAlgn="auto" latinLnBrk="0" hangingPunct="1">
              <a:buFont typeface="Wingdings" panose="05000000000000000000" pitchFamily="2" charset="2"/>
              <a:buChar char="q"/>
            </a:pPr>
            <a:r>
              <a:rPr lang="en-US" sz="1200" kern="1200" dirty="0">
                <a:solidFill>
                  <a:schemeClr val="tx1"/>
                </a:solidFill>
                <a:latin typeface="+mj-lt"/>
                <a:ea typeface="+mn-ea"/>
                <a:cs typeface="Adobe Arabic" panose="02040503050201020203" pitchFamily="18" charset="-78"/>
              </a:rPr>
              <a:t> </a:t>
            </a:r>
            <a:r>
              <a:rPr lang="ar-LB" sz="1200" kern="1200" dirty="0">
                <a:solidFill>
                  <a:schemeClr val="tx1"/>
                </a:solidFill>
                <a:latin typeface="+mj-lt"/>
                <a:ea typeface="+mn-ea"/>
                <a:cs typeface="Adobe Arabic" panose="02040503050201020203" pitchFamily="18" charset="-78"/>
              </a:rPr>
              <a:t>اختارت وَداد  الدّب لِنَفْسِها. </a:t>
            </a:r>
            <a:r>
              <a:rPr lang="en-US" sz="1200" kern="1200" dirty="0">
                <a:solidFill>
                  <a:schemeClr val="tx1"/>
                </a:solidFill>
                <a:latin typeface="+mj-lt"/>
                <a:ea typeface="+mn-ea"/>
                <a:cs typeface="Adobe Arabic" panose="02040503050201020203" pitchFamily="18" charset="-78"/>
              </a:rPr>
              <a:t> </a:t>
            </a:r>
          </a:p>
          <a:p>
            <a:pPr marL="0" indent="-171450" algn="r" defTabSz="914400" rtl="1" eaLnBrk="1" fontAlgn="auto"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اختارت وَداد الدّبّ لأخيها عماد.</a:t>
            </a:r>
            <a:endParaRPr lang="en-US" sz="1200" kern="1200" dirty="0">
              <a:solidFill>
                <a:schemeClr val="tx1"/>
              </a:solidFill>
              <a:latin typeface="+mj-lt"/>
              <a:ea typeface="+mn-ea"/>
              <a:cs typeface="Adobe Arabic" panose="02040503050201020203" pitchFamily="18" charset="-78"/>
            </a:endParaRPr>
          </a:p>
          <a:p>
            <a:pPr algn="r" rtl="1"/>
            <a:endParaRPr lang="en-US" dirty="0">
              <a:solidFill>
                <a:schemeClr val="tx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84101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 ص: لماذا شعرت وَداد بالسّعادة عندما رجعت إلى البيت؟ </a:t>
            </a:r>
          </a:p>
          <a:p>
            <a:pPr marL="0" indent="-171450" algn="r" defTabSz="914400" rtl="1" eaLnBrk="1" fontAlgn="auto"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شعرت بالسّعادة  لِأَنَّها اشْتَرَتْ دَفًّا مُسْتَديرًا. </a:t>
            </a:r>
            <a:endParaRPr lang="en-US" sz="1200" kern="1200" dirty="0">
              <a:solidFill>
                <a:schemeClr val="tx1"/>
              </a:solidFill>
              <a:latin typeface="+mj-lt"/>
              <a:ea typeface="+mn-ea"/>
              <a:cs typeface="Adobe Arabic" panose="02040503050201020203" pitchFamily="18" charset="-78"/>
            </a:endParaRPr>
          </a:p>
          <a:p>
            <a:pPr marL="0" indent="-171450" algn="r" defTabSz="914400" rtl="1" eaLnBrk="1" fontAlgn="auto" latinLnBrk="0" hangingPunct="1">
              <a:buFont typeface="Wingdings" panose="05000000000000000000" pitchFamily="2" charset="2"/>
              <a:buChar char="q"/>
            </a:pPr>
            <a:r>
              <a:rPr lang="en-US" sz="1200" kern="1200" dirty="0">
                <a:solidFill>
                  <a:schemeClr val="tx1"/>
                </a:solidFill>
                <a:latin typeface="+mj-lt"/>
                <a:ea typeface="+mn-ea"/>
                <a:cs typeface="Adobe Arabic" panose="02040503050201020203" pitchFamily="18" charset="-78"/>
              </a:rPr>
              <a:t> </a:t>
            </a:r>
            <a:r>
              <a:rPr lang="ar-LB" sz="1200" kern="1200" dirty="0">
                <a:solidFill>
                  <a:schemeClr val="tx1"/>
                </a:solidFill>
                <a:latin typeface="+mj-lt"/>
                <a:ea typeface="+mn-ea"/>
                <a:cs typeface="Adobe Arabic" panose="02040503050201020203" pitchFamily="18" charset="-78"/>
              </a:rPr>
              <a:t>شعرت بالسّعادة لِأَنَّها اشْتَرَتْ لُعبًا لَها وَلِأَخيها. </a:t>
            </a:r>
          </a:p>
          <a:p>
            <a:pPr marL="0" indent="-171450" algn="r" defTabSz="914400" rtl="1" eaLnBrk="1" fontAlgn="auto"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شعرت بالسّعادة لِأَنَّها ذَهَبَتْ إِلى دُكّانِ اللُّعَبِ. </a:t>
            </a:r>
            <a:endParaRPr lang="en-US" sz="1200" kern="1200" dirty="0">
              <a:solidFill>
                <a:schemeClr val="tx1"/>
              </a:solidFill>
              <a:latin typeface="+mj-lt"/>
              <a:ea typeface="+mn-ea"/>
              <a:cs typeface="Adobe Arabic" panose="02040503050201020203" pitchFamily="18" charset="-78"/>
            </a:endParaRPr>
          </a:p>
          <a:p>
            <a:pPr marL="171450" indent="-171450" algn="r" rtl="1">
              <a:buFont typeface="Wingdings" panose="05000000000000000000" pitchFamily="2" charset="2"/>
              <a:buChar char="q"/>
            </a:pPr>
            <a:endParaRPr lang="en-US" dirty="0">
              <a:solidFill>
                <a:schemeClr val="tx1"/>
              </a:solidFill>
              <a:cs typeface="Adobe Arabic" panose="02040503050201020203"/>
            </a:endParaRPr>
          </a:p>
          <a:p>
            <a:pPr marL="171450" marR="0" lvl="0" indent="-171450" algn="r" defTabSz="914400" rtl="1"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dirty="0">
              <a:solidFill>
                <a:schemeClr val="tx1"/>
              </a:solidFill>
              <a:cs typeface="Adobe Arabic" panose="02040503050201020203"/>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55094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 علام يدلّ تصرّف وَداد؟ </a:t>
            </a:r>
          </a:p>
          <a:p>
            <a:pPr marL="0" algn="r" defTabSz="914400" rtl="1" eaLnBrk="1" fontAlgn="auto" latinLnBrk="0" hangingPunct="1"/>
            <a:r>
              <a:rPr lang="ar-LB" sz="1200" kern="1200" dirty="0">
                <a:solidFill>
                  <a:schemeClr val="tx1"/>
                </a:solidFill>
                <a:latin typeface="+mj-lt"/>
                <a:ea typeface="+mn-ea"/>
                <a:cs typeface="Adobe Arabic" panose="02040503050201020203" pitchFamily="18" charset="-78"/>
              </a:rPr>
              <a:t>يدلّ تصرّف وَداد على حبّها لشراء الألعاب.</a:t>
            </a:r>
            <a:endParaRPr lang="en-US" sz="1200" kern="1200" dirty="0">
              <a:solidFill>
                <a:schemeClr val="tx1"/>
              </a:solidFill>
              <a:latin typeface="+mj-lt"/>
              <a:ea typeface="+mn-ea"/>
              <a:cs typeface="Adobe Arabic" panose="02040503050201020203" pitchFamily="18" charset="-78"/>
            </a:endParaRPr>
          </a:p>
          <a:p>
            <a:pPr marL="0" algn="r" defTabSz="914400" rtl="1" eaLnBrk="1" fontAlgn="auto" latinLnBrk="0" hangingPunct="1"/>
            <a:r>
              <a:rPr lang="ar-LB" sz="1200" kern="1200" dirty="0">
                <a:solidFill>
                  <a:schemeClr val="tx1"/>
                </a:solidFill>
                <a:latin typeface="+mj-lt"/>
                <a:ea typeface="+mn-ea"/>
                <a:cs typeface="Adobe Arabic" panose="02040503050201020203" pitchFamily="18" charset="-78"/>
              </a:rPr>
              <a:t>يدلّ تصرّف وَداد على حبّها لأخيها عماد. </a:t>
            </a:r>
            <a:endParaRPr lang="en-US" sz="1200" kern="1200" dirty="0">
              <a:solidFill>
                <a:schemeClr val="tx1"/>
              </a:solidFill>
              <a:latin typeface="+mj-lt"/>
              <a:ea typeface="+mn-ea"/>
              <a:cs typeface="Adobe Arabic" panose="02040503050201020203" pitchFamily="18" charset="-78"/>
            </a:endParaRPr>
          </a:p>
          <a:p>
            <a:pPr marL="0" algn="r" defTabSz="914400" rtl="1" eaLnBrk="1" fontAlgn="auto" latinLnBrk="0" hangingPunct="1"/>
            <a:r>
              <a:rPr lang="ar-LB" sz="1200" kern="1200" dirty="0">
                <a:solidFill>
                  <a:schemeClr val="tx1"/>
                </a:solidFill>
                <a:latin typeface="+mj-lt"/>
                <a:ea typeface="+mn-ea"/>
                <a:cs typeface="Adobe Arabic" panose="02040503050201020203" pitchFamily="18" charset="-78"/>
              </a:rPr>
              <a:t>يدلّ تصرّف وَداد على</a:t>
            </a:r>
            <a:r>
              <a:rPr lang="en-US" sz="1200" kern="1200" dirty="0">
                <a:solidFill>
                  <a:schemeClr val="tx1"/>
                </a:solidFill>
                <a:latin typeface="+mj-lt"/>
                <a:ea typeface="+mn-ea"/>
                <a:cs typeface="Adobe Arabic" panose="02040503050201020203" pitchFamily="18" charset="-78"/>
              </a:rPr>
              <a:t>  </a:t>
            </a:r>
            <a:r>
              <a:rPr lang="ar-LB" sz="1200" kern="1200" dirty="0">
                <a:solidFill>
                  <a:schemeClr val="tx1"/>
                </a:solidFill>
                <a:latin typeface="+mj-lt"/>
                <a:ea typeface="+mn-ea"/>
                <a:cs typeface="Adobe Arabic" panose="02040503050201020203" pitchFamily="18" charset="-78"/>
              </a:rPr>
              <a:t>حبّها للدّبّ الرّماديّ. </a:t>
            </a:r>
            <a:endParaRPr lang="en-US" sz="1200" kern="1200" dirty="0">
              <a:solidFill>
                <a:schemeClr val="tx1"/>
              </a:solidFill>
              <a:latin typeface="+mj-lt"/>
              <a:ea typeface="+mn-ea"/>
              <a:cs typeface="Adobe Arabic" panose="02040503050201020203" pitchFamily="18" charset="-78"/>
            </a:endParaRPr>
          </a:p>
          <a:p>
            <a:pPr marL="171450" marR="0" lvl="0" indent="-171450" algn="r" defTabSz="914400" rtl="1" eaLnBrk="1" fontAlgn="auto" latinLnBrk="0" hangingPunct="1">
              <a:lnSpc>
                <a:spcPct val="100000"/>
              </a:lnSpc>
              <a:spcBef>
                <a:spcPts val="0"/>
              </a:spcBef>
              <a:spcAft>
                <a:spcPts val="0"/>
              </a:spcAft>
              <a:buClrTx/>
              <a:buSzTx/>
              <a:buFont typeface="Wingdings" panose="05000000000000000000" pitchFamily="2" charset="2"/>
              <a:buChar char="q"/>
              <a:tabLst/>
              <a:defRPr/>
            </a:pP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38582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طابَ يَوْمُكُمْ يا أَعِزّائي! مرحبًا بِكُم في صَفِّ الفهم القرائيّ.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Bef>
                <a:spcPct val="0"/>
              </a:spcBef>
              <a:spcAft>
                <a:spcPts val="0"/>
              </a:spcAft>
              <a:buClrTx/>
              <a:buSzTx/>
              <a:buFontTx/>
              <a:buNone/>
              <a:tabLst/>
              <a:defRPr/>
            </a:pPr>
            <a:endParaRPr lang="en-US" sz="1200" kern="1200" noProof="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latin typeface="+mj-lt"/>
                <a:ea typeface="+mn-ea"/>
                <a:cs typeface="Adobe Arabic" panose="02040503050201020203" pitchFamily="18" charset="-78"/>
              </a:rPr>
              <a:t>توجيهات للمعلّم/ة: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latin typeface="+mj-lt"/>
                <a:ea typeface="+mn-ea"/>
                <a:cs typeface="Adobe Arabic" panose="02040503050201020203" pitchFamily="18" charset="-78"/>
              </a:rPr>
              <a:t>بعد التّرحيب، يقدّم المعلّم/ة نشاطًا من أنشطة التّعلّم الاجتماعيّ الانفعاليّ المقترحة أو نشاطًا لغويًا ممهّدًا للدّرس الآتي أو مثبتًا لتعلّم سابق. يمكن الاستعانة بالأنشطة المدرجة في حقيبة "بالفصحى أحلى" وغيرها من الموارد التّربويّة.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Aft>
                <a:spcPts val="200"/>
              </a:spcAft>
              <a:buClr>
                <a:schemeClr val="accent1"/>
              </a:buClr>
              <a:buSzPct val="100000"/>
              <a:tabLst/>
              <a:defRPr/>
            </a:pPr>
            <a:r>
              <a:rPr lang="ar-LB" sz="1200" kern="1200" dirty="0">
                <a:solidFill>
                  <a:schemeClr val="tx1"/>
                </a:solidFill>
                <a:latin typeface="+mj-lt"/>
                <a:ea typeface="+mn-ea"/>
                <a:cs typeface="Adobe Arabic" panose="02040503050201020203" pitchFamily="18" charset="-78"/>
              </a:rPr>
              <a:t>بعد انهاء النشاط، يعلن المعلّم/ة هدف الحصّة.</a:t>
            </a:r>
            <a:endParaRPr lang="en-US"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b="0" dirty="0">
              <a:solidFill>
                <a:schemeClr val="tx1"/>
              </a:solidFill>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dirty="0">
              <a:solidFill>
                <a:schemeClr val="tx1"/>
              </a:solidFill>
              <a:latin typeface="Adobe Arabic" panose="02040503050201020203" pitchFamily="18" charset="-78"/>
              <a:cs typeface="Adobe Arabic" panose="02040503050201020203" pitchFamily="18" charset="-78"/>
            </a:endParaRPr>
          </a:p>
          <a:p>
            <a:pPr algn="r" rtl="1"/>
            <a:endParaRPr lang="en-US" sz="1200" b="0" dirty="0">
              <a:solidFill>
                <a:schemeClr val="tx1"/>
              </a:solidFill>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406198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ar-LB" baseline="0" dirty="0">
              <a:solidFill>
                <a:schemeClr val="tx1"/>
              </a:solidFill>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لِكُلٍّ مِنّا  لُعْبَتُهُ الْمُفَضَّلَةُ . أَنا مَثَلًا أُحِبُّ  السّيارات بَيْنَما  أَخي يُحِبُّ الْأَلْعابَ الْإِلِكْتْرونِيَّةَ. وَأَنْتُمْ ما هِيَ لُعْبَتُكُمُ الْمُفَضَّلَةُ؟ </a:t>
            </a:r>
            <a:endParaRPr lang="en-US"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dirty="0">
              <a:solidFill>
                <a:schemeClr val="tx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99111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 ص : قراءة الشريحة كما هي.</a:t>
            </a:r>
            <a:endParaRPr lang="en-US"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هَلْ أَعْجَبَتكم القصة؟ اِضْغَطوا عَلى الْإِجابَةِ الَّتي تُناسِبُكُمْ</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نَعَمْ، أَعْجَبَتني كَثيرًا.</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نَعَمْ، أَعْجَبَني قَليلًا.</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كَلّا، لَمْ تعجبْني.</a:t>
            </a:r>
            <a:endParaRPr lang="en-US" sz="1200" kern="1200" dirty="0">
              <a:solidFill>
                <a:schemeClr val="tx1"/>
              </a:solidFill>
              <a:latin typeface="+mj-lt"/>
              <a:ea typeface="+mn-ea"/>
              <a:cs typeface="Adobe Arabic" panose="02040503050201020203" pitchFamily="18" charset="-78"/>
            </a:endParaRP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lvl="0" algn="r" defTabSz="914400" rtl="1" eaLnBrk="1" latinLnBrk="0" hangingPunct="1">
              <a:defRPr/>
            </a:pPr>
            <a:r>
              <a:rPr lang="ar-LB" sz="1200" kern="1200" dirty="0">
                <a:solidFill>
                  <a:schemeClr val="tx1"/>
                </a:solidFill>
                <a:latin typeface="+mj-lt"/>
                <a:ea typeface="+mn-ea"/>
                <a:cs typeface="Adobe Arabic" panose="02040503050201020203" pitchFamily="18" charset="-78"/>
              </a:rPr>
              <a:t>عَلى وَرَقَةٍ صَغيرَةٍ اُرسُمِ الْمَشْهَدَ الَّذي أَعْجَبَكَ مِنَ النّص.</a:t>
            </a:r>
          </a:p>
          <a:p>
            <a:pPr algn="r" rtl="1"/>
            <a:endParaRPr lang="en-US" dirty="0">
              <a:solidFill>
                <a:schemeClr val="tx1"/>
              </a:solidFill>
              <a:cs typeface="Adobe Arabic" panose="02040503050201090203"/>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80971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dirty="0">
                <a:solidFill>
                  <a:schemeClr val="tx1"/>
                </a:solidFill>
                <a:cs typeface="Adobe Arabic" panose="02040503050201020203" pitchFamily="18" charset="-78"/>
              </a:rPr>
              <a:t> </a:t>
            </a:r>
            <a:r>
              <a:rPr lang="ar-LB" sz="1200" kern="1200" dirty="0">
                <a:solidFill>
                  <a:schemeClr val="tx1"/>
                </a:solidFill>
                <a:latin typeface="+mj-lt"/>
                <a:ea typeface="+mn-ea"/>
                <a:cs typeface="Adobe Arabic" panose="02040503050201020203" pitchFamily="18" charset="-78"/>
              </a:rPr>
              <a:t>ت ص :أعزّائي، هل تذكرون ما كان توقّعكم في بداية القصَّة؟ </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هل كانت توقُّعاتكم صحيحة؟(انتظار) 3 ثوانٍ)</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أحسنتم، إنّ التوقُّع يُمكِن أن يكون صحيحًا ويُمكِن أن لا يكون صحيحًا. </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  </a:t>
            </a: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توجيهاتٌ للمعلّم/ة:</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بعد انتهاء قراءة الدّرس، يُمكِنكم أن تتحقّقوا مع المتعلِّمين عن صِحّة التّوقُّعات. مثال:</a:t>
            </a: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أعزّائي، هل تذكرون ما كان توقّعي في بداية القصَّة، لقد توقَّعت أن تكون الفتاة تشتري مع والدها هدية لصديقتها لأنّي رأيت دكّان ألعاب وبنتًا صغيرة مع والدها،  جزء من توقّعي كان صحيحًا أنها تشتري هدية. لكن وَداد اشترت لعبة لها ولعبة لأخيها.</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 وأنتم هل كانت توقُّعاتكم صحيحة؟</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أحسنتم، إنّ التوقُّع يُمكِن أن يكون صحيحًا ويُمكِن أن لا يكون صحيحًا. لكنّ الأهمّ أن أسأل نفسي علام اعتمدتُ وماذا رأيتُ في الصّورة حتّى أتوقَّع. </a:t>
            </a:r>
          </a:p>
          <a:p>
            <a:endParaRPr lang="en-US" dirty="0">
              <a:solidFill>
                <a:schemeClr val="tx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39025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توجيهات للمعلّم/ة:</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تُقرأ هذه القصّة في الصّفّ أو في جلسة متزامنة على مراحل حيث يمكنكم قراءة صفحتين في اليوم الواحد وتكملون القراءة في اليوم التالي وهكذا حتى انتهاء القصّة. حاولوا أن توزّعوا القصّة على أسبوع تعليميّ.</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 يمكنكم الاستعانة بملف القراءة الجهريّة لاختيار قصّة مناسبة من أجل تقديم استراتيجيّة من استراتيجيات الفهم القرائي المناسبة لكلّ محور من المحاور.</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3</a:t>
            </a:fld>
            <a:endParaRPr lang="en-US"/>
          </a:p>
        </p:txBody>
      </p:sp>
    </p:spTree>
    <p:extLst>
      <p:ext uri="{BB962C8B-B14F-4D97-AF65-F5344CB8AC3E}">
        <p14:creationId xmlns:p14="http://schemas.microsoft.com/office/powerpoint/2010/main" val="902603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algn="r"/>
            <a:r>
              <a:rPr lang="ar-LB" sz="1200" baseline="0" dirty="0">
                <a:solidFill>
                  <a:schemeClr val="tx1"/>
                </a:solidFill>
                <a:cs typeface="Adobe Arabic" panose="02040503050201020203" pitchFamily="18" charset="-78"/>
              </a:rPr>
              <a:t> </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  </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سنقرأ قصة عنوانها: "وَداد  في دُكّانِ اللُّعَبِ". </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أُفَكِّرُ  بِالْعُنْوان: عَمَّ سَتُحَدِّثُني هذِهِ الْقِصَّةُ؟ (وَقْتُ انْتِظار ...) </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(إجابة محتملة: أَتَوَقّعُ أَنَّ الْقِصَّةَ سَتُحَدِّثُني عَنْ بِنْتٍ اسْمُها وَداد.)</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بَعْدَ ذلِكَ أَنْظُرُ إِلى الرَّسْمِ جَيّدًا، وَأُفَكِّرُ: إذا كانت هذه البنت هي وَداد، من يكون هذا الرَّجُلُ؟ </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(إجابة محتملة:  يُمْكِنُ أَنْ يَكونَ والِدَ وَداد، فهي صغيرة ولن تذهب دون والدها أو والدتها إلى الدكان)</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قد اسأل نفسي أيضًا: ماذا تَفْعَلُ وَداد مَعَ والِدِها أمام الدكان؟ </a:t>
            </a:r>
            <a:endParaRPr lang="en-US"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ماذا تَتَوَقَّعونَ؟</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(إجابة محتملة: أَنا مَثَلًا أَتَوقَّعُ أَنَّ الْقِصَّةَ سَتُخْبِرُني أَنَّ وَداد سَتَشْتَري مَعَ والِدِها لُعْبَةً لِعيدِ ميلادِ صَديقَتِها) </a:t>
            </a:r>
          </a:p>
          <a:p>
            <a:pPr marL="0" marR="0" lvl="0" indent="0" algn="r" defTabSz="914400" rtl="1" eaLnBrk="1" fontAlgn="auto" latinLnBrk="0" hangingPunct="1">
              <a:lnSpc>
                <a:spcPct val="12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(وَقْتُ انْتِظار ...) أُريدُكُمْ أَنْ تَتَذَكَّروا توقعاتكم عَنِ الْقِصَّةِ لِتَتَحَقَّقوا مِنْها خِلالَ الْقِراءَةِ. </a:t>
            </a: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خلال جمع التوقعات من التّلامذة، اكتبوها على اللّوح مع اسم المتعلّم إلى جانبها. أثناء القراءة، أشيروا إلى التوقعات الصّحيحة دون أن تتوقفوا عند التوقعات غير الصّحيحة.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عندما يُطلبُ إلى التلامذة أن يُراقبوا ويسمعوا، حينها يقوم المعلِّم/ة بتقديم المثال بصوتٍ مرتفع بهدفِ توضيحِ  ماهيّة الاستراتيجيّة (التّوقّع)، وفائدتها التّربويّة، وخطوات تطبيقها مما يساعد التلامذة على اكتسابها وتطبيقها باستقلاليّة.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في أثناء قراءة القصّة،  إنْ كانَ هنالِكَ توقُّعٌ صَحيحٌ مِنْ تَوقّعاتِ التلامذة المكتوبةِ على اللّوحِ، أشيروا إليه وقولوا: " أحسنتم! هذا التوقّعُ صحيحٌ".</a:t>
            </a:r>
          </a:p>
          <a:p>
            <a:pPr algn="r" rtl="1"/>
            <a:endParaRPr lang="en-US" dirty="0">
              <a:solidFill>
                <a:schemeClr val="tx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50812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تَقْرَأُ الشَّريحَةَ كَما وَرَدَتْ. </a:t>
            </a:r>
          </a:p>
          <a:p>
            <a:pPr algn="r" rtl="1"/>
            <a:endParaRPr lang="en-US" dirty="0">
              <a:solidFill>
                <a:schemeClr val="tx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95468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a:t>
            </a:r>
          </a:p>
          <a:p>
            <a:pPr marL="0" algn="r" defTabSz="914400" rtl="1" eaLnBrk="1" latinLnBrk="0" hangingPunct="1">
              <a:buClr>
                <a:srgbClr val="4472C4">
                  <a:lumMod val="75000"/>
                </a:srgbClr>
              </a:buClr>
              <a:buSzPct val="90000"/>
            </a:pPr>
            <a:r>
              <a:rPr lang="ar-LB" sz="1200" kern="1200" dirty="0">
                <a:solidFill>
                  <a:schemeClr val="tx1"/>
                </a:solidFill>
                <a:latin typeface="+mj-lt"/>
                <a:ea typeface="+mn-ea"/>
                <a:cs typeface="Adobe Arabic" panose="02040503050201020203" pitchFamily="18" charset="-78"/>
              </a:rPr>
              <a:t>تَعَجَّبَتْ وَداد مِنْ كَثْرَةِ ما شاهَدَتْهُ</a:t>
            </a:r>
            <a:r>
              <a:rPr lang="en-US" sz="1200" kern="1200" dirty="0">
                <a:solidFill>
                  <a:schemeClr val="tx1"/>
                </a:solidFill>
                <a:latin typeface="+mj-lt"/>
                <a:ea typeface="+mn-ea"/>
                <a:cs typeface="Adobe Arabic" panose="02040503050201020203" pitchFamily="18" charset="-78"/>
              </a:rPr>
              <a:t> </a:t>
            </a:r>
            <a:r>
              <a:rPr lang="ar-LB" sz="1200" kern="1200" dirty="0">
                <a:solidFill>
                  <a:schemeClr val="tx1"/>
                </a:solidFill>
                <a:latin typeface="+mj-lt"/>
                <a:ea typeface="+mn-ea"/>
                <a:cs typeface="Adobe Arabic" panose="02040503050201020203" pitchFamily="18" charset="-78"/>
              </a:rPr>
              <a:t>مِنْ لُعَبٍ مُخْتَلِفَةِ الْأَلْوانِ.</a:t>
            </a:r>
          </a:p>
          <a:p>
            <a:pPr marL="0" algn="r" defTabSz="914400" rtl="1" eaLnBrk="1" latinLnBrk="0" hangingPunct="1">
              <a:buClr>
                <a:srgbClr val="4472C4">
                  <a:lumMod val="75000"/>
                </a:srgbClr>
              </a:buClr>
              <a:buSzPct val="90000"/>
            </a:pPr>
            <a:r>
              <a:rPr lang="ar-LB" sz="1200" kern="1200" dirty="0">
                <a:solidFill>
                  <a:schemeClr val="tx1"/>
                </a:solidFill>
                <a:latin typeface="+mj-lt"/>
                <a:ea typeface="+mn-ea"/>
                <a:cs typeface="Adobe Arabic" panose="02040503050201020203" pitchFamily="18" charset="-78"/>
              </a:rPr>
              <a:t>ما مَعْنى كَلِمَة "تعجبت"؟ حوّقوا الوجه المناسب</a:t>
            </a:r>
          </a:p>
          <a:p>
            <a:pPr marL="0" marR="0" lvl="0" indent="0" algn="r" defTabSz="914400" rtl="1" eaLnBrk="1" fontAlgn="auto" latinLnBrk="0" hangingPunct="1">
              <a:lnSpc>
                <a:spcPct val="100000"/>
              </a:lnSpc>
              <a:spcBef>
                <a:spcPts val="0"/>
              </a:spcBef>
              <a:spcAft>
                <a:spcPts val="0"/>
              </a:spcAft>
              <a:buClrTx/>
              <a:buSzTx/>
              <a:buFontTx/>
              <a:buNone/>
              <a:tabLst/>
              <a:defRPr/>
            </a:pPr>
            <a:endParaRPr lang="en-US"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0804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تَقْرَأُ الشَّريحَةَ كَما وَرَدَتْ. </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78363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تَقْرَأُ الشَّريحَةَ كَما وَرَدَتْ. </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49085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تَقْرَأُ الشَّريحَةَ كَما وَرَدَتْ. </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12757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أهداف المحور - الشريحة الاولى">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E6EECAC4-7BA8-4C4C-B5F5-94CE63C206DC}"/>
              </a:ext>
            </a:extLst>
          </p:cNvPr>
          <p:cNvSpPr>
            <a:spLocks noChangeArrowheads="1"/>
          </p:cNvSpPr>
          <p:nvPr userDrawn="1"/>
        </p:nvSpPr>
        <p:spPr bwMode="gray">
          <a:xfrm>
            <a:off x="7016098" y="946878"/>
            <a:ext cx="3206085" cy="65154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pPr>
            <a:r>
              <a:rPr lang="en-US" sz="4000" b="1" dirty="0">
                <a:solidFill>
                  <a:srgbClr val="44546A"/>
                </a:solidFill>
              </a:rPr>
              <a:t> </a:t>
            </a:r>
            <a:r>
              <a:rPr lang="ar-LB" sz="4000" b="1" dirty="0">
                <a:solidFill>
                  <a:srgbClr val="44546A"/>
                </a:solidFill>
              </a:rPr>
              <a:t>أهداف المحور</a:t>
            </a:r>
            <a:r>
              <a:rPr lang="en-US" sz="4000" b="1" dirty="0">
                <a:solidFill>
                  <a:srgbClr val="44546A"/>
                </a:solidFill>
              </a:rPr>
              <a:t> </a:t>
            </a:r>
            <a:r>
              <a:rPr lang="ar-LB" sz="4000" b="1" dirty="0">
                <a:solidFill>
                  <a:srgbClr val="44546A"/>
                </a:solidFill>
              </a:rPr>
              <a:t>التربوية </a:t>
            </a:r>
            <a:endParaRPr lang="en-US" sz="1600" dirty="0">
              <a:solidFill>
                <a:prstClr val="black"/>
              </a:solidFill>
            </a:endParaRPr>
          </a:p>
        </p:txBody>
      </p:sp>
      <p:sp>
        <p:nvSpPr>
          <p:cNvPr id="3" name="Text Placeholder 2">
            <a:extLst>
              <a:ext uri="{FF2B5EF4-FFF2-40B4-BE49-F238E27FC236}">
                <a16:creationId xmlns:a16="http://schemas.microsoft.com/office/drawing/2014/main" id="{CB023BBC-5ED4-4B8E-A721-FF3BAB7C95CE}"/>
              </a:ext>
            </a:extLst>
          </p:cNvPr>
          <p:cNvSpPr>
            <a:spLocks noGrp="1"/>
          </p:cNvSpPr>
          <p:nvPr>
            <p:ph type="body" sz="quarter" idx="10"/>
          </p:nvPr>
        </p:nvSpPr>
        <p:spPr>
          <a:xfrm>
            <a:off x="1181370" y="2262399"/>
            <a:ext cx="9040813" cy="2951163"/>
          </a:xfrm>
        </p:spPr>
        <p:txBody>
          <a:bodyPr>
            <a:normAutofit/>
          </a:bodyPr>
          <a:lstStyle>
            <a:lvl1pPr algn="r" rtl="1">
              <a:buClr>
                <a:srgbClr val="2F5597"/>
              </a:buClr>
              <a:buFont typeface="Wingdings" panose="05000000000000000000" pitchFamily="2" charset="2"/>
              <a:buChar char="§"/>
              <a:defRPr sz="3200"/>
            </a:lvl1pPr>
            <a:lvl2pPr algn="r" rtl="1">
              <a:defRPr/>
            </a:lvl2pPr>
            <a:lvl3pPr algn="r" rtl="1">
              <a:defRPr/>
            </a:lvl3pPr>
            <a:lvl4pPr algn="r" rtl="1">
              <a:defRPr/>
            </a:lvl4pPr>
            <a:lvl5pPr algn="r" rtl="1">
              <a:defRPr/>
            </a:lvl5pPr>
          </a:lstStyle>
          <a:p>
            <a:pPr lvl="0"/>
            <a:endParaRPr lang="en-US" dirty="0"/>
          </a:p>
        </p:txBody>
      </p:sp>
      <p:pic>
        <p:nvPicPr>
          <p:cNvPr id="6" name="Picture 5">
            <a:extLst>
              <a:ext uri="{FF2B5EF4-FFF2-40B4-BE49-F238E27FC236}">
                <a16:creationId xmlns:a16="http://schemas.microsoft.com/office/drawing/2014/main" id="{438B5B17-ABEB-4EE8-8E8B-63F39778211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11987"/>
            <a:ext cx="1402672" cy="1069759"/>
          </a:xfrm>
          <a:prstGeom prst="rect">
            <a:avLst/>
          </a:prstGeom>
        </p:spPr>
      </p:pic>
    </p:spTree>
    <p:custDataLst>
      <p:tags r:id="rId1"/>
    </p:custDataLst>
    <p:extLst>
      <p:ext uri="{BB962C8B-B14F-4D97-AF65-F5344CB8AC3E}">
        <p14:creationId xmlns:p14="http://schemas.microsoft.com/office/powerpoint/2010/main" val="2663157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48007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874F22B-460D-4DEF-A5C8-777740DC6121}"/>
              </a:ext>
            </a:extLst>
          </p:cNvPr>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a:extLst>
              <a:ext uri="{FF2B5EF4-FFF2-40B4-BE49-F238E27FC236}">
                <a16:creationId xmlns:a16="http://schemas.microsoft.com/office/drawing/2014/main" id="{5BEB8BF6-D33C-4502-9A70-86A5276E89B8}"/>
              </a:ext>
            </a:extLst>
          </p:cNvPr>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a:extLst>
              <a:ext uri="{FF2B5EF4-FFF2-40B4-BE49-F238E27FC236}">
                <a16:creationId xmlns:a16="http://schemas.microsoft.com/office/drawing/2014/main" id="{44C6E907-4C4D-4571-8597-C6BEA8ED312A}"/>
              </a:ext>
            </a:extLst>
          </p:cNvPr>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custDataLst>
      <p:tags r:id="rId1"/>
    </p:custDataLst>
    <p:extLst>
      <p:ext uri="{BB962C8B-B14F-4D97-AF65-F5344CB8AC3E}">
        <p14:creationId xmlns:p14="http://schemas.microsoft.com/office/powerpoint/2010/main" val="2242001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17930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07067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31820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80402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024128"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412285"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024128" y="1139689"/>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11" name="Date Placeholder 3"/>
          <p:cNvSpPr>
            <a:spLocks noGrp="1"/>
          </p:cNvSpPr>
          <p:nvPr>
            <p:ph type="dt" sz="half" idx="10"/>
          </p:nvPr>
        </p:nvSpPr>
        <p:spPr>
          <a:xfrm>
            <a:off x="1024130" y="6200027"/>
            <a:ext cx="2154143" cy="274320"/>
          </a:xfrm>
        </p:spPr>
        <p:txBody>
          <a:bodyPr/>
          <a:lstStyle/>
          <a:p>
            <a:fld id="{96DFF08F-DC6B-4601-B491-B0F83F6DD2DA}" type="datetimeFigureOut">
              <a:rPr lang="en-US" dirty="0">
                <a:solidFill>
                  <a:prstClr val="black">
                    <a:tint val="75000"/>
                  </a:prstClr>
                </a:solidFill>
              </a:rPr>
              <a:pPr/>
              <a:t>2/27/2022</a:t>
            </a:fld>
            <a:endParaRPr lang="en-US" dirty="0">
              <a:solidFill>
                <a:prstClr val="black">
                  <a:tint val="75000"/>
                </a:prstClr>
              </a:solidFill>
            </a:endParaRPr>
          </a:p>
        </p:txBody>
      </p:sp>
      <p:sp>
        <p:nvSpPr>
          <p:cNvPr id="12" name="Footer Placeholder 4"/>
          <p:cNvSpPr>
            <a:spLocks noGrp="1"/>
          </p:cNvSpPr>
          <p:nvPr>
            <p:ph type="ftr" sz="quarter" idx="11"/>
          </p:nvPr>
        </p:nvSpPr>
        <p:spPr>
          <a:xfrm>
            <a:off x="3659073" y="6196384"/>
            <a:ext cx="5901459" cy="274320"/>
          </a:xfrm>
        </p:spPr>
        <p:txBody>
          <a:bodyPr/>
          <a:lstStyle/>
          <a:p>
            <a:endParaRPr lang="en-US" dirty="0">
              <a:solidFill>
                <a:prstClr val="black">
                  <a:tint val="75000"/>
                </a:prstClr>
              </a:solidFill>
            </a:endParaRPr>
          </a:p>
        </p:txBody>
      </p:sp>
      <p:sp>
        <p:nvSpPr>
          <p:cNvPr id="13"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2243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Picture down w Right TEXT ">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1943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1"/>
          <p:cNvSpPr>
            <a:spLocks noGrp="1"/>
          </p:cNvSpPr>
          <p:nvPr>
            <p:ph type="title"/>
          </p:nvPr>
        </p:nvSpPr>
        <p:spPr>
          <a:xfrm>
            <a:off x="1024128" y="1139689"/>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7" name="Date Placeholder 3"/>
          <p:cNvSpPr>
            <a:spLocks noGrp="1"/>
          </p:cNvSpPr>
          <p:nvPr>
            <p:ph type="dt" sz="half" idx="10"/>
          </p:nvPr>
        </p:nvSpPr>
        <p:spPr>
          <a:xfrm>
            <a:off x="1024130" y="6200027"/>
            <a:ext cx="2154143" cy="274320"/>
          </a:xfrm>
        </p:spPr>
        <p:txBody>
          <a:bodyPr/>
          <a:lstStyle/>
          <a:p>
            <a:fld id="{96DFF08F-DC6B-4601-B491-B0F83F6DD2DA}" type="datetimeFigureOut">
              <a:rPr lang="en-US" dirty="0">
                <a:solidFill>
                  <a:prstClr val="black">
                    <a:tint val="75000"/>
                  </a:prstClr>
                </a:solidFill>
              </a:rPr>
              <a:pPr/>
              <a:t>2/27/2022</a:t>
            </a:fld>
            <a:endParaRPr lang="en-US" dirty="0">
              <a:solidFill>
                <a:prstClr val="black">
                  <a:tint val="75000"/>
                </a:prstClr>
              </a:solidFill>
            </a:endParaRPr>
          </a:p>
        </p:txBody>
      </p:sp>
      <p:sp>
        <p:nvSpPr>
          <p:cNvPr id="8" name="Footer Placeholder 4"/>
          <p:cNvSpPr>
            <a:spLocks noGrp="1"/>
          </p:cNvSpPr>
          <p:nvPr>
            <p:ph type="ftr" sz="quarter" idx="11"/>
          </p:nvPr>
        </p:nvSpPr>
        <p:spPr>
          <a:xfrm>
            <a:off x="3659073" y="6196384"/>
            <a:ext cx="5901459" cy="274320"/>
          </a:xfrm>
        </p:spPr>
        <p:txBody>
          <a:bodyPr/>
          <a:lstStyle/>
          <a:p>
            <a:endParaRPr lang="en-US" dirty="0">
              <a:solidFill>
                <a:prstClr val="black">
                  <a:tint val="75000"/>
                </a:prstClr>
              </a:solidFill>
            </a:endParaRPr>
          </a:p>
        </p:txBody>
      </p:sp>
      <p:sp>
        <p:nvSpPr>
          <p:cNvPr id="9"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solidFill>
                  <a:prstClr val="black">
                    <a:tint val="75000"/>
                  </a:prstClr>
                </a:solidFill>
              </a:rPr>
              <a:pPr/>
              <a:t>‹#›</a:t>
            </a:fld>
            <a:endParaRPr lang="en-US" dirty="0">
              <a:solidFill>
                <a:prstClr val="black">
                  <a:tint val="75000"/>
                </a:prstClr>
              </a:solidFill>
            </a:endParaRPr>
          </a:p>
        </p:txBody>
      </p:sp>
      <p:sp>
        <p:nvSpPr>
          <p:cNvPr id="11" name="Picture Placeholder 10"/>
          <p:cNvSpPr>
            <a:spLocks noGrp="1"/>
          </p:cNvSpPr>
          <p:nvPr>
            <p:ph type="pic" sz="quarter" idx="13"/>
          </p:nvPr>
        </p:nvSpPr>
        <p:spPr>
          <a:xfrm>
            <a:off x="7315200" y="2239966"/>
            <a:ext cx="3852333" cy="3736975"/>
          </a:xfrm>
        </p:spPr>
        <p:txBody>
          <a:bodyPr/>
          <a:lstStyle/>
          <a:p>
            <a:r>
              <a:rPr lang="en-US" dirty="0"/>
              <a:t>Click icon to add picture</a:t>
            </a:r>
          </a:p>
        </p:txBody>
      </p:sp>
      <p:sp>
        <p:nvSpPr>
          <p:cNvPr id="12" name="Content Placeholder 2"/>
          <p:cNvSpPr>
            <a:spLocks noGrp="1"/>
          </p:cNvSpPr>
          <p:nvPr>
            <p:ph idx="14"/>
          </p:nvPr>
        </p:nvSpPr>
        <p:spPr>
          <a:xfrm>
            <a:off x="1024129" y="2239966"/>
            <a:ext cx="6043699" cy="3736975"/>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210615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06391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شريحة فارغة">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F289BE-7E1A-427A-94E7-E161F9858697}"/>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134236" y="2"/>
            <a:ext cx="1068275" cy="630621"/>
          </a:xfrm>
          <a:prstGeom prst="rect">
            <a:avLst/>
          </a:prstGeom>
        </p:spPr>
      </p:pic>
    </p:spTree>
    <p:custDataLst>
      <p:tags r:id="rId1"/>
    </p:custDataLst>
    <p:extLst>
      <p:ext uri="{BB962C8B-B14F-4D97-AF65-F5344CB8AC3E}">
        <p14:creationId xmlns:p14="http://schemas.microsoft.com/office/powerpoint/2010/main" val="10372605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41888747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968479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546220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795761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503524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618010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317839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951359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46512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47229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89" y="62149"/>
            <a:ext cx="1068275" cy="630621"/>
          </a:xfrm>
          <a:prstGeom prst="rect">
            <a:avLst/>
          </a:prstGeom>
        </p:spPr>
      </p:pic>
    </p:spTree>
    <p:custDataLst>
      <p:tags r:id="rId1"/>
    </p:custDataLst>
    <p:extLst>
      <p:ext uri="{BB962C8B-B14F-4D97-AF65-F5344CB8AC3E}">
        <p14:creationId xmlns:p14="http://schemas.microsoft.com/office/powerpoint/2010/main" val="35316250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610102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35716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الاهداف المجالات">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4"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sz="4800" b="1" dirty="0">
                <a:solidFill>
                  <a:srgbClr val="44546A"/>
                </a:solidFill>
              </a:rPr>
              <a:t>أهـــداف المحور</a:t>
            </a:r>
            <a:endParaRPr lang="en-US" sz="4800" b="1" dirty="0">
              <a:solidFill>
                <a:srgbClr val="44546A"/>
              </a:solidFill>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3"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7"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3"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buFont typeface="Wingdings" panose="05000000000000000000" pitchFamily="2" charset="2"/>
              <a:buNone/>
            </a:pPr>
            <a:endParaRPr lang="en-US" sz="2000" dirty="0">
              <a:solidFill>
                <a:prstClr val="black"/>
              </a:solidFill>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3"/>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solidFill>
                <a:prstClr val="black"/>
              </a:solidFill>
            </a:endParaRPr>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2"/>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buFont typeface="Wingdings" panose="05000000000000000000" pitchFamily="2" charset="2"/>
              <a:buNone/>
            </a:pPr>
            <a:endParaRPr lang="en-US" sz="2000" dirty="0">
              <a:solidFill>
                <a:prstClr val="black"/>
              </a:solidFill>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6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2"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3"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7"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30"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3"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21"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3"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6"/>
            <a:ext cx="2996363"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91"/>
            <a:ext cx="2996363"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pic>
        <p:nvPicPr>
          <p:cNvPr id="23" name="Picture 22">
            <a:extLst>
              <a:ext uri="{FF2B5EF4-FFF2-40B4-BE49-F238E27FC236}">
                <a16:creationId xmlns:a16="http://schemas.microsoft.com/office/drawing/2014/main" id="{EC823D8B-D423-4B7A-A0CE-4478BA38130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2291296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المكتسبات السابقة">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4"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endParaRPr lang="en-US" sz="4800" b="1" dirty="0">
              <a:solidFill>
                <a:srgbClr val="44546A"/>
              </a:solidFill>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3"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7"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3"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buFont typeface="Wingdings" panose="05000000000000000000" pitchFamily="2" charset="2"/>
              <a:buNone/>
            </a:pPr>
            <a:endParaRPr lang="en-US" sz="2000" dirty="0">
              <a:solidFill>
                <a:prstClr val="black"/>
              </a:solidFill>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3"/>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solidFill>
                <a:prstClr val="black"/>
              </a:solidFill>
            </a:endParaRPr>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2"/>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buFont typeface="Wingdings" panose="05000000000000000000" pitchFamily="2" charset="2"/>
              <a:buNone/>
            </a:pPr>
            <a:endParaRPr lang="en-US" sz="2000" dirty="0">
              <a:solidFill>
                <a:prstClr val="black"/>
              </a:solidFill>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6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2"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3"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7"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30"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3"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21"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3"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6"/>
            <a:ext cx="2996363"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91"/>
            <a:ext cx="2996363"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sp>
        <p:nvSpPr>
          <p:cNvPr id="23" name="Title 1">
            <a:extLst>
              <a:ext uri="{FF2B5EF4-FFF2-40B4-BE49-F238E27FC236}">
                <a16:creationId xmlns:a16="http://schemas.microsoft.com/office/drawing/2014/main" id="{86EAC8CE-AF4C-477D-A47D-BBB2CC722453}"/>
              </a:ext>
            </a:extLst>
          </p:cNvPr>
          <p:cNvSpPr txBox="1">
            <a:spLocks/>
          </p:cNvSpPr>
          <p:nvPr userDrawn="1"/>
        </p:nvSpPr>
        <p:spPr>
          <a:xfrm>
            <a:off x="6533351" y="1150736"/>
            <a:ext cx="4719733"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b="1" cap="all" spc="100" dirty="0">
                <a:solidFill>
                  <a:srgbClr val="5B9BD5">
                    <a:lumMod val="50000"/>
                  </a:srgbClr>
                </a:solidFill>
              </a:rPr>
              <a:t>المكتسبات السابقة للمحور</a:t>
            </a:r>
            <a:endParaRPr lang="en-US" b="1" cap="all" spc="100" dirty="0">
              <a:solidFill>
                <a:srgbClr val="5B9BD5">
                  <a:lumMod val="50000"/>
                </a:srgbClr>
              </a:solidFill>
            </a:endParaRPr>
          </a:p>
        </p:txBody>
      </p:sp>
      <p:pic>
        <p:nvPicPr>
          <p:cNvPr id="24" name="Picture 23">
            <a:extLst>
              <a:ext uri="{FF2B5EF4-FFF2-40B4-BE49-F238E27FC236}">
                <a16:creationId xmlns:a16="http://schemas.microsoft.com/office/drawing/2014/main" id="{BF826032-4812-4BE3-8375-B37F5C43BAD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3544204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49F3C-3202-4A21-A9C6-75A38177D388}"/>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84401"/>
          <a:stretch/>
        </p:blipFill>
        <p:spPr>
          <a:xfrm>
            <a:off x="5415" y="5788242"/>
            <a:ext cx="12181172" cy="1069759"/>
          </a:xfrm>
          <a:prstGeom prst="rect">
            <a:avLst/>
          </a:prstGeom>
        </p:spPr>
      </p:pic>
    </p:spTree>
    <p:custDataLst>
      <p:tags r:id="rId1"/>
    </p:custDataLst>
    <p:extLst>
      <p:ext uri="{BB962C8B-B14F-4D97-AF65-F5344CB8AC3E}">
        <p14:creationId xmlns:p14="http://schemas.microsoft.com/office/powerpoint/2010/main" val="698915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8082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01716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0231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38494"/>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custDataLst>
      <p:tags r:id="rId22"/>
    </p:custDataLst>
    <p:extLst>
      <p:ext uri="{BB962C8B-B14F-4D97-AF65-F5344CB8AC3E}">
        <p14:creationId xmlns:p14="http://schemas.microsoft.com/office/powerpoint/2010/main" val="8596611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1"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2"/>
            <a:ext cx="10972801"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1"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1"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62899703"/>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0.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11.xml"/><Relationship Id="rId7"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0.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15.xml"/><Relationship Id="rId7"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4.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16.xml"/><Relationship Id="rId7"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5.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17.xml"/><Relationship Id="rId7"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18.xml"/><Relationship Id="rId7"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7.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19.xml"/><Relationship Id="rId7"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28.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9.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notesSlide" Target="../notesSlides/notesSlide21.xml"/><Relationship Id="rId7" Type="http://schemas.openxmlformats.org/officeDocument/2006/relationships/image" Target="../media/image31.svg"/><Relationship Id="rId2" Type="http://schemas.openxmlformats.org/officeDocument/2006/relationships/slideLayout" Target="../slideLayouts/slideLayout3.xml"/><Relationship Id="rId1" Type="http://schemas.openxmlformats.org/officeDocument/2006/relationships/tags" Target="../tags/tag30.xml"/><Relationship Id="rId6" Type="http://schemas.openxmlformats.org/officeDocument/2006/relationships/image" Target="../media/image30.png"/><Relationship Id="rId5" Type="http://schemas.openxmlformats.org/officeDocument/2006/relationships/image" Target="../media/image29.sv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31.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1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1">
            <a:extLst>
              <a:ext uri="{FF2B5EF4-FFF2-40B4-BE49-F238E27FC236}">
                <a16:creationId xmlns:a16="http://schemas.microsoft.com/office/drawing/2014/main" id="{FA484205-1BC4-4C22-A4C0-E98ED2DE5B70}"/>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5308585" y="787400"/>
            <a:ext cx="1574828" cy="2952802"/>
          </a:xfrm>
          <a:prstGeom prst="rect">
            <a:avLst/>
          </a:prstGeom>
        </p:spPr>
      </p:pic>
      <p:sp>
        <p:nvSpPr>
          <p:cNvPr id="4" name="Rectangle 16">
            <a:extLst>
              <a:ext uri="{FF2B5EF4-FFF2-40B4-BE49-F238E27FC236}">
                <a16:creationId xmlns:a16="http://schemas.microsoft.com/office/drawing/2014/main" id="{C9B402C5-3EF2-4146-8DAF-850A1B3CBB11}"/>
              </a:ext>
            </a:extLst>
          </p:cNvPr>
          <p:cNvSpPr>
            <a:spLocks noChangeArrowheads="1"/>
          </p:cNvSpPr>
          <p:nvPr/>
        </p:nvSpPr>
        <p:spPr bwMode="gray">
          <a:xfrm>
            <a:off x="-745483" y="1432090"/>
            <a:ext cx="7271657" cy="1968007"/>
          </a:xfrm>
          <a:solidFill>
            <a:schemeClr val="accent5">
              <a:lumMod val="20000"/>
              <a:lumOff val="80000"/>
            </a:schemeClr>
          </a:solidFill>
          <a:ln w="9525">
            <a:solidFill>
              <a:schemeClr val="accent5">
                <a:lumMod val="40000"/>
                <a:lumOff val="60000"/>
              </a:schemeClr>
            </a:solidFill>
            <a:miter lim="800000"/>
            <a:headEnd/>
            <a:tailEnd/>
          </a:ln>
          <a:effectLst>
            <a:outerShdw blurRad="50800" dist="38100" dir="5400000" algn="t" rotWithShape="0">
              <a:prstClr val="black">
                <a:alpha val="40000"/>
              </a:prstClr>
            </a:outerShdw>
          </a:effectLst>
        </p:spPr>
        <p:txBody>
          <a:bodyPr lIns="72000" tIns="36000" rIns="72000" bIns="36000" anchor="ctr"/>
          <a:lstStyle/>
          <a:p>
            <a:pPr algn="ctr" rtl="1">
              <a:buClr>
                <a:srgbClr val="4472C4">
                  <a:lumMod val="75000"/>
                </a:srgbClr>
              </a:buClr>
              <a:buSzPct val="90000"/>
            </a:pPr>
            <a:endParaRPr lang="ar-LB" sz="5400" dirty="0">
              <a:solidFill>
                <a:prstClr val="black">
                  <a:lumMod val="65000"/>
                  <a:lumOff val="35000"/>
                </a:prstClr>
              </a:solidFill>
              <a:latin typeface="Adobe Arabic"/>
              <a:cs typeface="Adobe Arabic"/>
            </a:endParaRPr>
          </a:p>
        </p:txBody>
      </p:sp>
      <p:sp>
        <p:nvSpPr>
          <p:cNvPr id="5" name="Rectangle 16">
            <a:extLst>
              <a:ext uri="{FF2B5EF4-FFF2-40B4-BE49-F238E27FC236}">
                <a16:creationId xmlns:a16="http://schemas.microsoft.com/office/drawing/2014/main" id="{C2EFCA93-ED36-4477-BB1C-64A2618F22E9}"/>
              </a:ext>
            </a:extLst>
          </p:cNvPr>
          <p:cNvSpPr>
            <a:spLocks noChangeArrowheads="1"/>
          </p:cNvSpPr>
          <p:nvPr/>
        </p:nvSpPr>
        <p:spPr bwMode="gray">
          <a:xfrm>
            <a:off x="2460171" y="41025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rgbClr val="4472C4">
                  <a:lumMod val="75000"/>
                </a:srgbClr>
              </a:buClr>
              <a:buSzPct val="90000"/>
            </a:pPr>
            <a:r>
              <a:rPr lang="ar-LB" sz="5400" dirty="0">
                <a:solidFill>
                  <a:prstClr val="black">
                    <a:lumMod val="65000"/>
                    <a:lumOff val="35000"/>
                  </a:prstClr>
                </a:solidFill>
                <a:latin typeface="Adobe Arabic"/>
                <a:cs typeface="Adobe Arabic"/>
              </a:rPr>
              <a:t>الْمَجالُ: الْقِراءَةُ </a:t>
            </a:r>
            <a:r>
              <a:rPr lang="en-US" sz="5400" dirty="0">
                <a:solidFill>
                  <a:prstClr val="black">
                    <a:lumMod val="65000"/>
                    <a:lumOff val="35000"/>
                  </a:prstClr>
                </a:solidFill>
                <a:latin typeface="Adobe Arabic"/>
                <a:cs typeface="Adobe Arabic"/>
              </a:rPr>
              <a:t>-</a:t>
            </a:r>
            <a:r>
              <a:rPr lang="ar-LB" sz="5400" dirty="0">
                <a:solidFill>
                  <a:prstClr val="black">
                    <a:lumMod val="65000"/>
                    <a:lumOff val="35000"/>
                  </a:prstClr>
                </a:solidFill>
                <a:latin typeface="Adobe Arabic"/>
                <a:cs typeface="Adobe Arabic"/>
              </a:rPr>
              <a:t> الْفَهْمُ الْقِرائِيُّ</a:t>
            </a:r>
          </a:p>
        </p:txBody>
      </p:sp>
    </p:spTree>
    <p:custDataLst>
      <p:tags r:id="rId1"/>
    </p:custDataLst>
    <p:extLst>
      <p:ext uri="{BB962C8B-B14F-4D97-AF65-F5344CB8AC3E}">
        <p14:creationId xmlns:p14="http://schemas.microsoft.com/office/powerpoint/2010/main" val="3454219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323999" y="5205000"/>
            <a:ext cx="3320481" cy="609398"/>
          </a:xfrm>
          <a:prstGeom prst="rect">
            <a:avLst/>
          </a:prstGeom>
          <a:noFill/>
        </p:spPr>
        <p:txBody>
          <a:bodyPr wrap="square" rtlCol="0">
            <a:spAutoFit/>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28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ما أَجْمَلَ </a:t>
            </a:r>
            <a:r>
              <a:rPr kumimoji="0" lang="ar-LB" sz="28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هذِهِ الدُّمْيَةَ الشَّقْراءَ! </a:t>
            </a:r>
          </a:p>
        </p:txBody>
      </p:sp>
      <p:sp>
        <p:nvSpPr>
          <p:cNvPr id="2" name="Rectangle 1"/>
          <p:cNvSpPr/>
          <p:nvPr/>
        </p:nvSpPr>
        <p:spPr>
          <a:xfrm>
            <a:off x="4729002" y="4795621"/>
            <a:ext cx="2915478" cy="609398"/>
          </a:xfrm>
          <a:prstGeom prst="rect">
            <a:avLst/>
          </a:prstGeom>
        </p:spPr>
        <p:txBody>
          <a:bodyPr wrap="square">
            <a:spAutoFit/>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28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ما أَكْبَرَ </a:t>
            </a:r>
            <a:r>
              <a:rPr kumimoji="0" lang="ar-LB" sz="28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هذِهِ الدَّرّاجَةَ الْبَيْضاءَ!</a:t>
            </a:r>
          </a:p>
        </p:txBody>
      </p:sp>
      <p:sp>
        <p:nvSpPr>
          <p:cNvPr id="8" name="Rectangle 7"/>
          <p:cNvSpPr/>
          <p:nvPr/>
        </p:nvSpPr>
        <p:spPr>
          <a:xfrm>
            <a:off x="4430828" y="5605038"/>
            <a:ext cx="3213652" cy="609398"/>
          </a:xfrm>
          <a:prstGeom prst="rect">
            <a:avLst/>
          </a:prstGeom>
        </p:spPr>
        <p:txBody>
          <a:bodyPr wrap="square">
            <a:spAutoFit/>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28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ما أَصْغَرَ </a:t>
            </a:r>
            <a:r>
              <a:rPr kumimoji="0" lang="ar-LB" sz="28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هذِهِ السَّيّارَةَ الْحَمْراءَ! </a:t>
            </a:r>
          </a:p>
        </p:txBody>
      </p:sp>
      <p:pic>
        <p:nvPicPr>
          <p:cNvPr id="5" name="Picture 4" descr="Icon&#10;&#10;Description automatically generated">
            <a:extLst>
              <a:ext uri="{FF2B5EF4-FFF2-40B4-BE49-F238E27FC236}">
                <a16:creationId xmlns:a16="http://schemas.microsoft.com/office/drawing/2014/main" id="{33B827AF-1F9F-434B-9D40-19A55CDAEBDD}"/>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904342" y="2126676"/>
            <a:ext cx="2385539" cy="2216572"/>
          </a:xfrm>
          <a:prstGeom prst="rect">
            <a:avLst/>
          </a:prstGeom>
        </p:spPr>
      </p:pic>
      <p:pic>
        <p:nvPicPr>
          <p:cNvPr id="12" name="Picture 11" descr="Icon&#10;&#10;Description automatically generated">
            <a:extLst>
              <a:ext uri="{FF2B5EF4-FFF2-40B4-BE49-F238E27FC236}">
                <a16:creationId xmlns:a16="http://schemas.microsoft.com/office/drawing/2014/main" id="{93D027EF-08C3-4C4B-A896-30A35A57415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9361077" y="2141418"/>
            <a:ext cx="2385538" cy="2216572"/>
          </a:xfrm>
          <a:prstGeom prst="rect">
            <a:avLst/>
          </a:prstGeom>
        </p:spPr>
      </p:pic>
      <p:pic>
        <p:nvPicPr>
          <p:cNvPr id="14" name="Picture 13" descr="Icon&#10;&#10;Description automatically generated">
            <a:extLst>
              <a:ext uri="{FF2B5EF4-FFF2-40B4-BE49-F238E27FC236}">
                <a16:creationId xmlns:a16="http://schemas.microsoft.com/office/drawing/2014/main" id="{E85DB600-E13D-4D90-A1CD-69E031182AF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45385" y="2141418"/>
            <a:ext cx="2387761" cy="2216572"/>
          </a:xfrm>
          <a:prstGeom prst="rect">
            <a:avLst/>
          </a:prstGeom>
        </p:spPr>
      </p:pic>
      <p:sp>
        <p:nvSpPr>
          <p:cNvPr id="20" name="Rectangle 19">
            <a:extLst>
              <a:ext uri="{FF2B5EF4-FFF2-40B4-BE49-F238E27FC236}">
                <a16:creationId xmlns:a16="http://schemas.microsoft.com/office/drawing/2014/main" id="{ED4AB3C5-5A51-44CD-B0CA-3582BBE79955}"/>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7D639A86-AACF-4BFA-A1BB-383E424EDBFF}"/>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22" name="Rectangle 21">
            <a:extLst>
              <a:ext uri="{FF2B5EF4-FFF2-40B4-BE49-F238E27FC236}">
                <a16:creationId xmlns:a16="http://schemas.microsoft.com/office/drawing/2014/main" id="{C6470125-5E99-4961-B984-478955EB535D}"/>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8C24F031-5169-4B07-9DD3-6AC047C9FA80}"/>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أَضَعُ الْعِبارَةَ تَحْتَ الصّورَةِ الَّتي تُناسِبُها: </a:t>
            </a:r>
          </a:p>
        </p:txBody>
      </p:sp>
      <p:sp>
        <p:nvSpPr>
          <p:cNvPr id="13" name="TextBox 12">
            <a:extLst>
              <a:ext uri="{FF2B5EF4-FFF2-40B4-BE49-F238E27FC236}">
                <a16:creationId xmlns:a16="http://schemas.microsoft.com/office/drawing/2014/main" id="{03AF8F3B-E736-4B3A-A7FC-03828FEB0E80}"/>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194891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grpId="0" nodeType="clickEffect">
                                  <p:stCondLst>
                                    <p:cond delay="0"/>
                                  </p:stCondLst>
                                  <p:childTnLst>
                                    <p:animMotion origin="layout" path="M -1.875E-6 -0.00046 L 0.0668 0.03981 C 0.08086 0.04884 0.0944 0.05648 0.1237 0.0537 C 0.153 0.05093 0.22878 0.03264 0.24271 0.02361 C 0.26511 0.01019 0.34662 -0.0463 0.36914 -0.05926 " pathEditMode="relative" rAng="0" ptsTypes="AAAAA">
                                      <p:cBhvr>
                                        <p:cTn id="6" dur="2000" fill="hold"/>
                                        <p:tgtEl>
                                          <p:spTgt spid="2"/>
                                        </p:tgtEl>
                                        <p:attrNameLst>
                                          <p:attrName>ppt_x</p:attrName>
                                          <p:attrName>ppt_y</p:attrName>
                                        </p:attrNameLst>
                                      </p:cBhvr>
                                      <p:rCtr x="18451" y="-208"/>
                                    </p:animMotion>
                                  </p:childTnLst>
                                </p:cTn>
                              </p:par>
                            </p:childTnLst>
                          </p:cTn>
                        </p:par>
                      </p:childTnLst>
                    </p:cTn>
                  </p:par>
                  <p:par>
                    <p:cTn id="7" fill="hold">
                      <p:stCondLst>
                        <p:cond delay="indefinite"/>
                      </p:stCondLst>
                      <p:childTnLst>
                        <p:par>
                          <p:cTn id="8" fill="hold">
                            <p:stCondLst>
                              <p:cond delay="0"/>
                            </p:stCondLst>
                            <p:childTnLst>
                              <p:par>
                                <p:cTn id="9" presetID="37" presetClass="path" presetSubtype="0" accel="50000" decel="50000" fill="hold" grpId="0" nodeType="clickEffect">
                                  <p:stCondLst>
                                    <p:cond delay="0"/>
                                  </p:stCondLst>
                                  <p:childTnLst>
                                    <p:animMotion origin="layout" path="M -0.00013 -0.00046 L -0.10118 0.03959 C -0.12201 0.04861 -0.1625 0.05255 -0.18633 0.05047 C -0.21055 0.04861 -0.2254 0.03681 -0.24623 0.02778 C -0.27969 0.01435 -0.33412 -0.05833 -0.36498 -0.12291 " pathEditMode="relative" rAng="0" ptsTypes="AAAAA">
                                      <p:cBhvr>
                                        <p:cTn id="10" dur="2000" fill="hold"/>
                                        <p:tgtEl>
                                          <p:spTgt spid="6"/>
                                        </p:tgtEl>
                                        <p:attrNameLst>
                                          <p:attrName>ppt_x</p:attrName>
                                          <p:attrName>ppt_y</p:attrName>
                                        </p:attrNameLst>
                                      </p:cBhvr>
                                      <p:rCtr x="-18242" y="-3542"/>
                                    </p:animMotion>
                                  </p:childTnLst>
                                </p:cTn>
                              </p:par>
                            </p:childTnLst>
                          </p:cTn>
                        </p:par>
                      </p:childTnLst>
                    </p:cTn>
                  </p:par>
                  <p:par>
                    <p:cTn id="11" fill="hold">
                      <p:stCondLst>
                        <p:cond delay="indefinite"/>
                      </p:stCondLst>
                      <p:childTnLst>
                        <p:par>
                          <p:cTn id="12" fill="hold">
                            <p:stCondLst>
                              <p:cond delay="0"/>
                            </p:stCondLst>
                            <p:childTnLst>
                              <p:par>
                                <p:cTn id="13" presetID="64" presetClass="path" presetSubtype="0" accel="50000" decel="50000" fill="hold" grpId="0" nodeType="clickEffect">
                                  <p:stCondLst>
                                    <p:cond delay="0"/>
                                  </p:stCondLst>
                                  <p:childTnLst>
                                    <p:animMotion origin="layout" path="M -2.29167E-6 0.02037 L -0.00078 -0.18287 " pathEditMode="relative" rAng="0" ptsTypes="AA">
                                      <p:cBhvr>
                                        <p:cTn id="14" dur="2000" fill="hold"/>
                                        <p:tgtEl>
                                          <p:spTgt spid="8"/>
                                        </p:tgtEl>
                                        <p:attrNameLst>
                                          <p:attrName>ppt_x</p:attrName>
                                          <p:attrName>ppt_y</p:attrName>
                                        </p:attrNameLst>
                                      </p:cBhvr>
                                      <p:rCtr x="-39" y="-10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3E65DF0A-6829-44BA-9316-4D62E34A31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100" y="2291026"/>
            <a:ext cx="3854997" cy="3578615"/>
          </a:xfrm>
          <a:prstGeom prst="rect">
            <a:avLst/>
          </a:prstGeom>
        </p:spPr>
      </p:pic>
      <p:sp>
        <p:nvSpPr>
          <p:cNvPr id="6" name="Rectangle 5">
            <a:extLst>
              <a:ext uri="{FF2B5EF4-FFF2-40B4-BE49-F238E27FC236}">
                <a16:creationId xmlns:a16="http://schemas.microsoft.com/office/drawing/2014/main" id="{EA04E342-AEC5-4E7A-A655-35D13D15C2BF}"/>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9C4AA30-5C4B-4B82-840A-8C028DD87B76}"/>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8" name="Rectangle 7">
            <a:extLst>
              <a:ext uri="{FF2B5EF4-FFF2-40B4-BE49-F238E27FC236}">
                <a16:creationId xmlns:a16="http://schemas.microsoft.com/office/drawing/2014/main" id="{9C04EAB8-7F57-4B2A-8C03-EB5318275D08}"/>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66E6B09-F5B1-40DB-9F41-8CE17B326E95}"/>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ما هِيَ الدُّمْيَةُ؟</a:t>
            </a:r>
          </a:p>
        </p:txBody>
      </p:sp>
      <p:sp>
        <p:nvSpPr>
          <p:cNvPr id="12" name="ans1">
            <a:extLst>
              <a:ext uri="{FF2B5EF4-FFF2-40B4-BE49-F238E27FC236}">
                <a16:creationId xmlns:a16="http://schemas.microsoft.com/office/drawing/2014/main" id="{22089AEA-6978-45D9-A943-1BA905228520}"/>
              </a:ext>
            </a:extLst>
          </p:cNvPr>
          <p:cNvSpPr txBox="1"/>
          <p:nvPr/>
        </p:nvSpPr>
        <p:spPr>
          <a:xfrm>
            <a:off x="8491086" y="2685054"/>
            <a:ext cx="3307832" cy="757130"/>
          </a:xfrm>
          <a:prstGeom prst="rect">
            <a:avLst/>
          </a:prstGeom>
          <a:noFill/>
          <a:ln w="19050">
            <a:noFill/>
          </a:ln>
        </p:spPr>
        <p:txBody>
          <a:bodyPr wrap="square">
            <a:spAutoFit/>
          </a:bodyPr>
          <a:lstStyle/>
          <a:p>
            <a:pPr marL="699516" marR="0" lvl="1" indent="-571500" algn="r" defTabSz="914400" rtl="1" eaLnBrk="1" fontAlgn="auto" latinLnBrk="0" hangingPunct="1">
              <a:lnSpc>
                <a:spcPct val="12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الدُّمْيَةُ هِيَ اللُّعْبَةُ</a:t>
            </a:r>
            <a:r>
              <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rPr>
              <a:t>.</a:t>
            </a: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a:t>
            </a:r>
          </a:p>
        </p:txBody>
      </p:sp>
      <p:sp>
        <p:nvSpPr>
          <p:cNvPr id="13" name="ans2">
            <a:extLst>
              <a:ext uri="{FF2B5EF4-FFF2-40B4-BE49-F238E27FC236}">
                <a16:creationId xmlns:a16="http://schemas.microsoft.com/office/drawing/2014/main" id="{8C9DEBA8-BB21-4130-9EE8-6EC5B878D399}"/>
              </a:ext>
            </a:extLst>
          </p:cNvPr>
          <p:cNvSpPr txBox="1"/>
          <p:nvPr/>
        </p:nvSpPr>
        <p:spPr>
          <a:xfrm>
            <a:off x="8587339" y="3660684"/>
            <a:ext cx="3211579" cy="757130"/>
          </a:xfrm>
          <a:prstGeom prst="rect">
            <a:avLst/>
          </a:prstGeom>
          <a:noFill/>
          <a:ln w="19050">
            <a:noFill/>
          </a:ln>
        </p:spPr>
        <p:txBody>
          <a:bodyPr wrap="square">
            <a:spAutoFit/>
          </a:bodyPr>
          <a:lstStyle>
            <a:defPPr>
              <a:defRPr lang="en-US"/>
            </a:defPPr>
            <a:lvl2pPr marL="128016" marR="0" lvl="1" indent="0" algn="r" rtl="1" fontAlgn="auto">
              <a:lnSpc>
                <a:spcPct val="120000"/>
              </a:lnSpc>
              <a:spcBef>
                <a:spcPts val="0"/>
              </a:spcBef>
              <a:spcAft>
                <a:spcPts val="0"/>
              </a:spcAft>
              <a:buClrTx/>
              <a:buSzTx/>
              <a:buFont typeface="Wingdings 3" pitchFamily="18" charset="2"/>
              <a:buNone/>
              <a:tabLst/>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2pPr>
          </a:lstStyle>
          <a:p>
            <a:pPr marL="699516" lvl="1" indent="-571500">
              <a:buFont typeface="Courier New" panose="02070309020205020404" pitchFamily="49" charset="0"/>
              <a:buChar char="o"/>
              <a:defRPr/>
            </a:pPr>
            <a:r>
              <a:rPr lang="ar-LB" dirty="0"/>
              <a:t>الدُّمْيَةُ هِيَ الْهِرَّةُ.</a:t>
            </a:r>
          </a:p>
        </p:txBody>
      </p:sp>
      <p:sp>
        <p:nvSpPr>
          <p:cNvPr id="15" name="ans3">
            <a:extLst>
              <a:ext uri="{FF2B5EF4-FFF2-40B4-BE49-F238E27FC236}">
                <a16:creationId xmlns:a16="http://schemas.microsoft.com/office/drawing/2014/main" id="{EB93E661-A188-4639-BE69-E1B10EC38E95}"/>
              </a:ext>
            </a:extLst>
          </p:cNvPr>
          <p:cNvSpPr txBox="1"/>
          <p:nvPr/>
        </p:nvSpPr>
        <p:spPr>
          <a:xfrm>
            <a:off x="8491086" y="4560054"/>
            <a:ext cx="3307832" cy="757130"/>
          </a:xfrm>
          <a:prstGeom prst="rect">
            <a:avLst/>
          </a:prstGeom>
          <a:noFill/>
          <a:ln w="19050">
            <a:noFill/>
          </a:ln>
        </p:spPr>
        <p:txBody>
          <a:bodyPr wrap="square">
            <a:spAutoFit/>
          </a:bodyPr>
          <a:lstStyle>
            <a:defPPr>
              <a:defRPr lang="en-US"/>
            </a:defPPr>
            <a:lvl2pPr marL="128016" marR="0" lvl="1" indent="0" algn="r" rtl="1" fontAlgn="auto">
              <a:lnSpc>
                <a:spcPct val="120000"/>
              </a:lnSpc>
              <a:spcBef>
                <a:spcPts val="0"/>
              </a:spcBef>
              <a:spcAft>
                <a:spcPts val="0"/>
              </a:spcAft>
              <a:buClrTx/>
              <a:buSzTx/>
              <a:buFont typeface="Wingdings 3" pitchFamily="18" charset="2"/>
              <a:buNone/>
              <a:tabLst/>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2pPr>
          </a:lstStyle>
          <a:p>
            <a:pPr marL="699516" lvl="1" indent="-571500">
              <a:buFont typeface="Courier New" panose="02070309020205020404" pitchFamily="49" charset="0"/>
              <a:buChar char="o"/>
            </a:pPr>
            <a:r>
              <a:rPr lang="ar-LB" dirty="0"/>
              <a:t>الدُّمْيَةُ هِيَ الطّابَةُ</a:t>
            </a:r>
            <a:r>
              <a:rPr lang="en-US" dirty="0"/>
              <a:t>.</a:t>
            </a:r>
            <a:endParaRPr lang="ar-LB" dirty="0"/>
          </a:p>
        </p:txBody>
      </p:sp>
      <p:pic>
        <p:nvPicPr>
          <p:cNvPr id="16" name="true">
            <a:extLst>
              <a:ext uri="{FF2B5EF4-FFF2-40B4-BE49-F238E27FC236}">
                <a16:creationId xmlns:a16="http://schemas.microsoft.com/office/drawing/2014/main" id="{7199EC2F-7ADD-4409-B717-9CE898D4043F}"/>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38198" y="2796251"/>
            <a:ext cx="529811" cy="491280"/>
          </a:xfrm>
          <a:prstGeom prst="rect">
            <a:avLst/>
          </a:prstGeom>
        </p:spPr>
      </p:pic>
      <p:pic>
        <p:nvPicPr>
          <p:cNvPr id="17" name="x2">
            <a:extLst>
              <a:ext uri="{FF2B5EF4-FFF2-40B4-BE49-F238E27FC236}">
                <a16:creationId xmlns:a16="http://schemas.microsoft.com/office/drawing/2014/main" id="{F0D4F4EB-49F4-4AE6-B310-888D0D05AD8D}"/>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38198" y="3866383"/>
            <a:ext cx="438641" cy="516108"/>
          </a:xfrm>
          <a:prstGeom prst="rect">
            <a:avLst/>
          </a:prstGeom>
        </p:spPr>
      </p:pic>
      <p:pic>
        <p:nvPicPr>
          <p:cNvPr id="18" name="x2">
            <a:extLst>
              <a:ext uri="{FF2B5EF4-FFF2-40B4-BE49-F238E27FC236}">
                <a16:creationId xmlns:a16="http://schemas.microsoft.com/office/drawing/2014/main" id="{8BBBFFCC-1D9C-470C-B7EF-499763D558FF}"/>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38198" y="4777012"/>
            <a:ext cx="438641" cy="516108"/>
          </a:xfrm>
          <a:prstGeom prst="rect">
            <a:avLst/>
          </a:prstGeom>
        </p:spPr>
      </p:pic>
      <p:sp>
        <p:nvSpPr>
          <p:cNvPr id="19" name="TextBox 18">
            <a:extLst>
              <a:ext uri="{FF2B5EF4-FFF2-40B4-BE49-F238E27FC236}">
                <a16:creationId xmlns:a16="http://schemas.microsoft.com/office/drawing/2014/main" id="{B8179E80-6A90-4958-BB1A-6BD57FC7D6A0}"/>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181325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2"/>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par>
                                <p:cTn id="20" presetID="3" presetClass="emph" presetSubtype="2" fill="hold" grpId="1" nodeType="withEffect">
                                  <p:stCondLst>
                                    <p:cond delay="0"/>
                                  </p:stCondLst>
                                  <p:childTnLst>
                                    <p:animClr clrSpc="rgb" dir="cw">
                                      <p:cBhvr override="childStyle">
                                        <p:cTn id="21" dur="2000" fill="hold"/>
                                        <p:tgtEl>
                                          <p:spTgt spid="12"/>
                                        </p:tgtEl>
                                        <p:attrNameLst>
                                          <p:attrName>style.color</p:attrName>
                                        </p:attrNameLst>
                                      </p:cBhvr>
                                      <p:to>
                                        <a:srgbClr val="00B050"/>
                                      </p:to>
                                    </p:animClr>
                                  </p:childTnLst>
                                </p:cTn>
                              </p:par>
                            </p:childTnLst>
                          </p:cTn>
                        </p:par>
                      </p:childTnLst>
                    </p:cTn>
                  </p:par>
                </p:childTnLst>
              </p:cTn>
              <p:nextCondLst>
                <p:cond evt="onClick" delay="0">
                  <p:tgtEl>
                    <p:spTgt spid="12"/>
                  </p:tgtEl>
                </p:cond>
              </p:nextCondLst>
            </p:seq>
            <p:seq concurrent="1" nextAc="seek">
              <p:cTn id="22" restart="whenNotActive" fill="hold" evtFilter="cancelBubble" nodeType="interactiveSeq">
                <p:stCondLst>
                  <p:cond evt="onClick" delay="0">
                    <p:tgtEl>
                      <p:spTgt spid="13"/>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7" restart="whenNotActive" fill="hold" evtFilter="cancelBubble" nodeType="interactiveSeq">
                <p:stCondLst>
                  <p:cond evt="onClick" delay="0">
                    <p:tgtEl>
                      <p:spTgt spid="15"/>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12" grpId="0"/>
      <p:bldP spid="12" grpId="1"/>
      <p:bldP spid="13"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498432" y="2231749"/>
            <a:ext cx="6111678" cy="2823850"/>
          </a:xfrm>
          <a:prstGeom prst="rect">
            <a:avLst/>
          </a:prstGeom>
          <a:noFill/>
        </p:spPr>
        <p:txBody>
          <a:bodyPr wrap="square" rtlCol="0">
            <a:spAutoFit/>
          </a:bodyPr>
          <a:lstStyle/>
          <a:p>
            <a:pPr marL="0" marR="0" lvl="0" indent="0" algn="r" defTabSz="914400" rtl="1" eaLnBrk="1" fontAlgn="auto" latinLnBrk="0" hangingPunct="1">
              <a:lnSpc>
                <a:spcPct val="15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قالَ أَبوها: نَعَمْ حَبيبَتي... </a:t>
            </a:r>
          </a:p>
          <a:p>
            <a:pPr marL="0" marR="0" lvl="0" indent="0" algn="r" defTabSz="914400" rtl="1" eaLnBrk="1" fontAlgn="auto" latinLnBrk="0" hangingPunct="1">
              <a:lnSpc>
                <a:spcPct val="15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سَأَشْتَري لَكِ الدُّمْيَةَ الشَّقْراءَ، </a:t>
            </a:r>
          </a:p>
          <a:p>
            <a:pPr marL="0" marR="0" lvl="0" indent="0" algn="r" defTabSz="914400" rtl="1" eaLnBrk="1" fontAlgn="auto" latinLnBrk="0" hangingPunct="1">
              <a:lnSpc>
                <a:spcPct val="15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وَأَشْتَري لِأَخيكِ عِمادٍ الدُّبَّ الرَّمادِيَّ لِتَلْعَبَا مَعًا. </a:t>
            </a:r>
          </a:p>
        </p:txBody>
      </p:sp>
      <p:pic>
        <p:nvPicPr>
          <p:cNvPr id="3" name="Picture 2" descr="A picture containing text, doll, vector graphics, toy&#10;&#10;Description automatically generated">
            <a:extLst>
              <a:ext uri="{FF2B5EF4-FFF2-40B4-BE49-F238E27FC236}">
                <a16:creationId xmlns:a16="http://schemas.microsoft.com/office/drawing/2014/main" id="{0BFBD964-2BE1-41AA-A993-2B5BCD90D5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868" y="1485900"/>
            <a:ext cx="4737794" cy="4090416"/>
          </a:xfrm>
          <a:prstGeom prst="rect">
            <a:avLst/>
          </a:prstGeom>
        </p:spPr>
      </p:pic>
      <p:sp>
        <p:nvSpPr>
          <p:cNvPr id="4" name="Rectangle 3">
            <a:extLst>
              <a:ext uri="{FF2B5EF4-FFF2-40B4-BE49-F238E27FC236}">
                <a16:creationId xmlns:a16="http://schemas.microsoft.com/office/drawing/2014/main" id="{A90D5F92-78F5-459F-8093-D00BEFE6183C}"/>
              </a:ext>
            </a:extLst>
          </p:cNvPr>
          <p:cNvSpPr/>
          <p:nvPr/>
        </p:nvSpPr>
        <p:spPr>
          <a:xfrm>
            <a:off x="0" y="703435"/>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37B0B36-024D-4D38-A48F-BD59261B099F}"/>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1892576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322764" y="2241139"/>
            <a:ext cx="5287346" cy="3500958"/>
          </a:xfrm>
          <a:prstGeom prst="rect">
            <a:avLst/>
          </a:prstGeom>
          <a:noFill/>
        </p:spPr>
        <p:txBody>
          <a:bodyPr wrap="square" rtlCol="0">
            <a:spAutoFit/>
          </a:bodyPr>
          <a:lstStyle/>
          <a:p>
            <a:pPr marL="0" marR="0" lvl="0" indent="0" algn="r" defTabSz="914400" rtl="1" eaLnBrk="1" fontAlgn="auto" latinLnBrk="0" hangingPunct="1">
              <a:lnSpc>
                <a:spcPct val="15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وَاشْتَرَى الْأَبُ الدُّمْيَةَ الشَّقْراءَ، وَالدُّبَّ الرَّمادِيَّ وَدَفًّا مُسْتَديرًا. </a:t>
            </a:r>
          </a:p>
          <a:p>
            <a:pPr marL="0" marR="0" lvl="0" indent="0" algn="r" defTabSz="914400" rtl="1" eaLnBrk="1" fontAlgn="auto" latinLnBrk="0" hangingPunct="1">
              <a:lnSpc>
                <a:spcPct val="15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وَعادَتْ وَدادُ إِلى الْبَيْتِ سَعيدَةً بِلُعَبِها الْجَديدَةِ وَبِما اخْتارَتْهُ لِأَخيها الصَّغيرِ.</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pic>
        <p:nvPicPr>
          <p:cNvPr id="3" name="Picture 2" descr="Graphical user interface&#10;&#10;Description automatically generated">
            <a:extLst>
              <a:ext uri="{FF2B5EF4-FFF2-40B4-BE49-F238E27FC236}">
                <a16:creationId xmlns:a16="http://schemas.microsoft.com/office/drawing/2014/main" id="{DACB807F-85FA-42F8-9A3F-ECC3ACF462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749" y="1500070"/>
            <a:ext cx="5047488" cy="4227921"/>
          </a:xfrm>
          <a:prstGeom prst="rect">
            <a:avLst/>
          </a:prstGeom>
        </p:spPr>
      </p:pic>
      <p:sp>
        <p:nvSpPr>
          <p:cNvPr id="4" name="Rectangle 3">
            <a:extLst>
              <a:ext uri="{FF2B5EF4-FFF2-40B4-BE49-F238E27FC236}">
                <a16:creationId xmlns:a16="http://schemas.microsoft.com/office/drawing/2014/main" id="{1FE3655B-30A2-450E-8B55-835A38D1DFEC}"/>
              </a:ext>
            </a:extLst>
          </p:cNvPr>
          <p:cNvSpPr/>
          <p:nvPr/>
        </p:nvSpPr>
        <p:spPr>
          <a:xfrm>
            <a:off x="0" y="703435"/>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A9094C4-3656-4028-9E7F-52C8E4EF02D6}"/>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4185093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2374518" y="2160201"/>
            <a:ext cx="1371600" cy="1274450"/>
          </a:xfrm>
          <a:prstGeom prst="rect">
            <a:avLst/>
          </a:prstGeom>
        </p:spPr>
      </p:pic>
      <p:pic>
        <p:nvPicPr>
          <p:cNvPr id="23" name="Picture 22"/>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2374518" y="4972011"/>
            <a:ext cx="1371600" cy="1273263"/>
          </a:xfrm>
          <a:prstGeom prst="rect">
            <a:avLst/>
          </a:prstGeom>
        </p:spPr>
      </p:pic>
      <p:pic>
        <p:nvPicPr>
          <p:cNvPr id="25" name="Picture 24"/>
          <p:cNvPicPr>
            <a:picLocks noChangeAspect="1"/>
          </p:cNvPicPr>
          <p:nvPr/>
        </p:nvPicPr>
        <p:blipFill>
          <a:blip r:embed="rId6" cstate="hqprint">
            <a:extLst>
              <a:ext uri="{28A0092B-C50C-407E-A947-70E740481C1C}">
                <a14:useLocalDpi xmlns:a14="http://schemas.microsoft.com/office/drawing/2010/main" val="0"/>
              </a:ext>
            </a:extLst>
          </a:blip>
          <a:srcRect/>
          <a:stretch/>
        </p:blipFill>
        <p:spPr>
          <a:xfrm>
            <a:off x="2374518" y="3503373"/>
            <a:ext cx="1371600" cy="1274450"/>
          </a:xfrm>
          <a:prstGeom prst="rect">
            <a:avLst/>
          </a:prstGeom>
        </p:spPr>
      </p:pic>
      <p:sp>
        <p:nvSpPr>
          <p:cNvPr id="14" name="Rectangle 13">
            <a:extLst>
              <a:ext uri="{FF2B5EF4-FFF2-40B4-BE49-F238E27FC236}">
                <a16:creationId xmlns:a16="http://schemas.microsoft.com/office/drawing/2014/main" id="{1F8484E7-6C0F-46E6-8780-411550A0F72F}"/>
              </a:ext>
            </a:extLst>
          </p:cNvPr>
          <p:cNvSpPr/>
          <p:nvPr/>
        </p:nvSpPr>
        <p:spPr>
          <a:xfrm>
            <a:off x="4099045" y="2661098"/>
            <a:ext cx="251075" cy="272656"/>
          </a:xfrm>
          <a:prstGeom prst="rect">
            <a:avLst/>
          </a:prstGeom>
          <a:solidFill>
            <a:schemeClr val="accent5">
              <a:lumMod val="60000"/>
              <a:lumOff val="40000"/>
            </a:schemeClr>
          </a:solidFill>
          <a:ln w="285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5" name="Rectangle 14">
            <a:extLst>
              <a:ext uri="{FF2B5EF4-FFF2-40B4-BE49-F238E27FC236}">
                <a16:creationId xmlns:a16="http://schemas.microsoft.com/office/drawing/2014/main" id="{E3765DA1-ED12-4C44-9640-D02BCCD7070E}"/>
              </a:ext>
            </a:extLst>
          </p:cNvPr>
          <p:cNvSpPr/>
          <p:nvPr/>
        </p:nvSpPr>
        <p:spPr>
          <a:xfrm>
            <a:off x="4099043" y="4017190"/>
            <a:ext cx="251075" cy="272656"/>
          </a:xfrm>
          <a:prstGeom prst="rect">
            <a:avLst/>
          </a:prstGeom>
          <a:solidFill>
            <a:schemeClr val="accent5">
              <a:lumMod val="60000"/>
              <a:lumOff val="40000"/>
            </a:schemeClr>
          </a:solidFill>
          <a:ln w="285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6" name="Rectangle 15">
            <a:extLst>
              <a:ext uri="{FF2B5EF4-FFF2-40B4-BE49-F238E27FC236}">
                <a16:creationId xmlns:a16="http://schemas.microsoft.com/office/drawing/2014/main" id="{AAEB8C2A-A84A-41F6-912E-9CB34F60C0BB}"/>
              </a:ext>
            </a:extLst>
          </p:cNvPr>
          <p:cNvSpPr/>
          <p:nvPr/>
        </p:nvSpPr>
        <p:spPr>
          <a:xfrm>
            <a:off x="4099043" y="5472315"/>
            <a:ext cx="251075" cy="272656"/>
          </a:xfrm>
          <a:prstGeom prst="rect">
            <a:avLst/>
          </a:prstGeom>
          <a:solidFill>
            <a:schemeClr val="accent5">
              <a:lumMod val="60000"/>
              <a:lumOff val="40000"/>
            </a:schemeClr>
          </a:solidFill>
          <a:ln w="285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39" name="Rectangle 38">
            <a:extLst>
              <a:ext uri="{FF2B5EF4-FFF2-40B4-BE49-F238E27FC236}">
                <a16:creationId xmlns:a16="http://schemas.microsoft.com/office/drawing/2014/main" id="{BB92FD49-701C-42D3-A58E-7BC08DB2F153}"/>
              </a:ext>
            </a:extLst>
          </p:cNvPr>
          <p:cNvSpPr/>
          <p:nvPr/>
        </p:nvSpPr>
        <p:spPr>
          <a:xfrm>
            <a:off x="8459744" y="2661098"/>
            <a:ext cx="251075" cy="272656"/>
          </a:xfrm>
          <a:prstGeom prst="rect">
            <a:avLst/>
          </a:prstGeom>
          <a:solidFill>
            <a:schemeClr val="accent5">
              <a:lumMod val="60000"/>
              <a:lumOff val="40000"/>
            </a:schemeClr>
          </a:solidFill>
          <a:ln w="285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40" name="Rectangle 39">
            <a:extLst>
              <a:ext uri="{FF2B5EF4-FFF2-40B4-BE49-F238E27FC236}">
                <a16:creationId xmlns:a16="http://schemas.microsoft.com/office/drawing/2014/main" id="{966EB036-EC24-426C-B9E5-E6AAA2DA190E}"/>
              </a:ext>
            </a:extLst>
          </p:cNvPr>
          <p:cNvSpPr/>
          <p:nvPr/>
        </p:nvSpPr>
        <p:spPr>
          <a:xfrm>
            <a:off x="8459743" y="4066706"/>
            <a:ext cx="251075" cy="272656"/>
          </a:xfrm>
          <a:prstGeom prst="rect">
            <a:avLst/>
          </a:prstGeom>
          <a:solidFill>
            <a:schemeClr val="accent5">
              <a:lumMod val="60000"/>
              <a:lumOff val="40000"/>
            </a:schemeClr>
          </a:solidFill>
          <a:ln w="285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41" name="Rectangle 40">
            <a:extLst>
              <a:ext uri="{FF2B5EF4-FFF2-40B4-BE49-F238E27FC236}">
                <a16:creationId xmlns:a16="http://schemas.microsoft.com/office/drawing/2014/main" id="{D203ADAA-00C0-4B06-9641-44C7D0103E98}"/>
              </a:ext>
            </a:extLst>
          </p:cNvPr>
          <p:cNvSpPr/>
          <p:nvPr/>
        </p:nvSpPr>
        <p:spPr>
          <a:xfrm>
            <a:off x="8459743" y="5472315"/>
            <a:ext cx="251075" cy="272656"/>
          </a:xfrm>
          <a:prstGeom prst="rect">
            <a:avLst/>
          </a:prstGeom>
          <a:solidFill>
            <a:schemeClr val="accent5">
              <a:lumMod val="60000"/>
              <a:lumOff val="40000"/>
            </a:schemeClr>
          </a:solidFill>
          <a:ln w="28575">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cxnSp>
        <p:nvCxnSpPr>
          <p:cNvPr id="19" name="Straight Connector 18">
            <a:extLst>
              <a:ext uri="{FF2B5EF4-FFF2-40B4-BE49-F238E27FC236}">
                <a16:creationId xmlns:a16="http://schemas.microsoft.com/office/drawing/2014/main" id="{1A833960-3957-40CB-988D-135CF4646561}"/>
              </a:ext>
            </a:extLst>
          </p:cNvPr>
          <p:cNvCxnSpPr>
            <a:cxnSpLocks/>
            <a:stCxn id="39" idx="1"/>
            <a:endCxn id="15" idx="3"/>
          </p:cNvCxnSpPr>
          <p:nvPr/>
        </p:nvCxnSpPr>
        <p:spPr>
          <a:xfrm flipH="1">
            <a:off x="4350118" y="2797426"/>
            <a:ext cx="4109626" cy="1356092"/>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20" name="Straight Connector 19">
            <a:extLst>
              <a:ext uri="{FF2B5EF4-FFF2-40B4-BE49-F238E27FC236}">
                <a16:creationId xmlns:a16="http://schemas.microsoft.com/office/drawing/2014/main" id="{C8E9C943-2460-4C3B-98AB-A19D3449065E}"/>
              </a:ext>
            </a:extLst>
          </p:cNvPr>
          <p:cNvCxnSpPr>
            <a:cxnSpLocks/>
            <a:stCxn id="40" idx="1"/>
            <a:endCxn id="14" idx="3"/>
          </p:cNvCxnSpPr>
          <p:nvPr/>
        </p:nvCxnSpPr>
        <p:spPr>
          <a:xfrm flipH="1" flipV="1">
            <a:off x="4350120" y="2797426"/>
            <a:ext cx="4109623" cy="1405608"/>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21" name="Straight Connector 20">
            <a:extLst>
              <a:ext uri="{FF2B5EF4-FFF2-40B4-BE49-F238E27FC236}">
                <a16:creationId xmlns:a16="http://schemas.microsoft.com/office/drawing/2014/main" id="{6C05D778-4A94-4E0F-B71D-9B2620EF5A07}"/>
              </a:ext>
            </a:extLst>
          </p:cNvPr>
          <p:cNvCxnSpPr>
            <a:cxnSpLocks/>
            <a:stCxn id="41" idx="1"/>
            <a:endCxn id="16" idx="3"/>
          </p:cNvCxnSpPr>
          <p:nvPr/>
        </p:nvCxnSpPr>
        <p:spPr>
          <a:xfrm flipH="1">
            <a:off x="4350118" y="5608643"/>
            <a:ext cx="4109625" cy="0"/>
          </a:xfrm>
          <a:prstGeom prst="line">
            <a:avLst/>
          </a:prstGeom>
          <a:ln w="28575"/>
        </p:spPr>
        <p:style>
          <a:lnRef idx="3">
            <a:schemeClr val="accent1"/>
          </a:lnRef>
          <a:fillRef idx="0">
            <a:schemeClr val="accent1"/>
          </a:fillRef>
          <a:effectRef idx="2">
            <a:schemeClr val="accent1"/>
          </a:effectRef>
          <a:fontRef idx="minor">
            <a:schemeClr val="tx1"/>
          </a:fontRef>
        </p:style>
      </p:cxnSp>
      <p:sp>
        <p:nvSpPr>
          <p:cNvPr id="24" name="Rectangle 23">
            <a:extLst>
              <a:ext uri="{FF2B5EF4-FFF2-40B4-BE49-F238E27FC236}">
                <a16:creationId xmlns:a16="http://schemas.microsoft.com/office/drawing/2014/main" id="{8C25A3AF-190E-442F-9C1C-E4236243F2BD}"/>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DE8E9AC0-7BFE-4E92-BA9C-A5B5037E79D5}"/>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27" name="Rectangle 26">
            <a:extLst>
              <a:ext uri="{FF2B5EF4-FFF2-40B4-BE49-F238E27FC236}">
                <a16:creationId xmlns:a16="http://schemas.microsoft.com/office/drawing/2014/main" id="{CC5789D2-544C-45B0-A330-3457D672D185}"/>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EAE81E2-B5D2-4A48-8492-7E975DF4255D}"/>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أَرْبُطُ كُلَّ كَلِمَةٍ بِالصُّورَةِ الْمُناسِبَةِ:</a:t>
            </a:r>
          </a:p>
        </p:txBody>
      </p:sp>
      <p:sp>
        <p:nvSpPr>
          <p:cNvPr id="29" name="TextBox 28">
            <a:extLst>
              <a:ext uri="{FF2B5EF4-FFF2-40B4-BE49-F238E27FC236}">
                <a16:creationId xmlns:a16="http://schemas.microsoft.com/office/drawing/2014/main" id="{1D455C2F-DD00-4EC2-904F-F03F500AE76F}"/>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القراءةُ - المعجمُ اللّغويّ</a:t>
            </a:r>
          </a:p>
        </p:txBody>
      </p:sp>
      <p:sp>
        <p:nvSpPr>
          <p:cNvPr id="30" name="TextBox 29">
            <a:extLst>
              <a:ext uri="{FF2B5EF4-FFF2-40B4-BE49-F238E27FC236}">
                <a16:creationId xmlns:a16="http://schemas.microsoft.com/office/drawing/2014/main" id="{B04AAC37-D865-4B8E-971C-901764FC54E8}"/>
              </a:ext>
            </a:extLst>
          </p:cNvPr>
          <p:cNvSpPr txBox="1"/>
          <p:nvPr/>
        </p:nvSpPr>
        <p:spPr>
          <a:xfrm>
            <a:off x="8775023" y="2467298"/>
            <a:ext cx="902367" cy="646331"/>
          </a:xfrm>
          <a:prstGeom prst="rect">
            <a:avLst/>
          </a:prstGeom>
          <a:noFill/>
          <a:ln w="19050">
            <a:noFill/>
          </a:ln>
        </p:spPr>
        <p:txBody>
          <a:bodyPr wrap="square">
            <a:spAutoFit/>
          </a:bodyPr>
          <a:lstStyle/>
          <a:p>
            <a:pPr marL="228600" marR="0" lvl="0" indent="-228600" algn="r" defTabSz="914400" rtl="1" eaLnBrk="1" fontAlgn="auto" latinLnBrk="0" hangingPunct="1">
              <a:spcBef>
                <a:spcPts val="600"/>
              </a:spcBef>
              <a:spcAft>
                <a:spcPts val="600"/>
              </a:spcAft>
              <a:buClrTx/>
              <a:buSzTx/>
              <a:buFont typeface="Arial" panose="020B0604020202020204" pitchFamily="34" charset="0"/>
              <a:buNone/>
              <a:tabLst/>
              <a:defRPr/>
            </a:pPr>
            <a:r>
              <a:rPr lang="ar-LB" sz="3600" dirty="0">
                <a:solidFill>
                  <a:prstClr val="black">
                    <a:lumMod val="65000"/>
                    <a:lumOff val="35000"/>
                  </a:prstClr>
                </a:solidFill>
                <a:latin typeface="Adobe Arabic"/>
                <a:cs typeface="Adobe Arabic"/>
              </a:rPr>
              <a:t>دُبٌّ</a:t>
            </a:r>
          </a:p>
        </p:txBody>
      </p:sp>
      <p:sp>
        <p:nvSpPr>
          <p:cNvPr id="31" name="TextBox 30">
            <a:extLst>
              <a:ext uri="{FF2B5EF4-FFF2-40B4-BE49-F238E27FC236}">
                <a16:creationId xmlns:a16="http://schemas.microsoft.com/office/drawing/2014/main" id="{3BF098FF-05D7-4384-82A5-ED5567EC67F2}"/>
              </a:ext>
            </a:extLst>
          </p:cNvPr>
          <p:cNvSpPr txBox="1"/>
          <p:nvPr/>
        </p:nvSpPr>
        <p:spPr>
          <a:xfrm>
            <a:off x="8831298" y="3879868"/>
            <a:ext cx="846092" cy="646331"/>
          </a:xfrm>
          <a:prstGeom prst="rect">
            <a:avLst/>
          </a:prstGeom>
          <a:noFill/>
          <a:ln w="19050">
            <a:noFill/>
          </a:ln>
        </p:spPr>
        <p:txBody>
          <a:bodyPr wrap="square">
            <a:spAutoFit/>
          </a:bodyPr>
          <a:lstStyle>
            <a:defPPr>
              <a:defRPr lang="en-US"/>
            </a:defPPr>
            <a:lvl1pPr marL="228600" marR="0" lvl="0" indent="-228600" algn="r" rtl="1" fontAlgn="auto">
              <a:lnSpc>
                <a:spcPct val="265000"/>
              </a:lnSpc>
              <a:spcBef>
                <a:spcPts val="600"/>
              </a:spcBef>
              <a:spcAft>
                <a:spcPts val="600"/>
              </a:spcAft>
              <a:buClrTx/>
              <a:buSzTx/>
              <a:buFont typeface="Arial" panose="020B0604020202020204" pitchFamily="34" charset="0"/>
              <a:buNone/>
              <a:tabLst/>
              <a:defRPr sz="3600">
                <a:solidFill>
                  <a:prstClr val="black">
                    <a:lumMod val="65000"/>
                    <a:lumOff val="35000"/>
                  </a:prstClr>
                </a:solidFill>
                <a:latin typeface="Adobe Arabic"/>
                <a:cs typeface="Adobe Arabic"/>
              </a:defRPr>
            </a:lvl1pPr>
          </a:lstStyle>
          <a:p>
            <a:pPr>
              <a:lnSpc>
                <a:spcPct val="100000"/>
              </a:lnSpc>
            </a:pPr>
            <a:r>
              <a:rPr lang="ar-LB" dirty="0"/>
              <a:t>دَفٌّ</a:t>
            </a:r>
            <a:endParaRPr lang="en-US" dirty="0"/>
          </a:p>
        </p:txBody>
      </p:sp>
      <p:sp>
        <p:nvSpPr>
          <p:cNvPr id="32" name="TextBox 31">
            <a:extLst>
              <a:ext uri="{FF2B5EF4-FFF2-40B4-BE49-F238E27FC236}">
                <a16:creationId xmlns:a16="http://schemas.microsoft.com/office/drawing/2014/main" id="{8101E59A-CD68-4BD6-91B2-05C62AC60311}"/>
              </a:ext>
            </a:extLst>
          </p:cNvPr>
          <p:cNvSpPr txBox="1"/>
          <p:nvPr/>
        </p:nvSpPr>
        <p:spPr>
          <a:xfrm>
            <a:off x="8654706" y="5292438"/>
            <a:ext cx="1022684" cy="646331"/>
          </a:xfrm>
          <a:prstGeom prst="rect">
            <a:avLst/>
          </a:prstGeom>
          <a:noFill/>
          <a:ln w="19050">
            <a:noFill/>
          </a:ln>
        </p:spPr>
        <p:txBody>
          <a:bodyPr wrap="square">
            <a:spAutoFit/>
          </a:bodyPr>
          <a:lstStyle>
            <a:defPPr>
              <a:defRPr lang="en-US"/>
            </a:defPPr>
            <a:lvl1pPr marL="228600" marR="0" lvl="0" indent="-228600" algn="r" rtl="1" fontAlgn="auto">
              <a:lnSpc>
                <a:spcPct val="265000"/>
              </a:lnSpc>
              <a:spcBef>
                <a:spcPts val="600"/>
              </a:spcBef>
              <a:spcAft>
                <a:spcPts val="600"/>
              </a:spcAft>
              <a:buClrTx/>
              <a:buSzTx/>
              <a:buFont typeface="Arial" panose="020B0604020202020204" pitchFamily="34" charset="0"/>
              <a:buNone/>
              <a:tabLst/>
              <a:defRPr sz="3600">
                <a:solidFill>
                  <a:prstClr val="black">
                    <a:lumMod val="65000"/>
                    <a:lumOff val="35000"/>
                  </a:prstClr>
                </a:solidFill>
                <a:latin typeface="Adobe Arabic"/>
                <a:cs typeface="Adobe Arabic"/>
              </a:defRPr>
            </a:lvl1pPr>
          </a:lstStyle>
          <a:p>
            <a:pPr>
              <a:lnSpc>
                <a:spcPct val="100000"/>
              </a:lnSpc>
            </a:pPr>
            <a:r>
              <a:rPr lang="ar-LB" dirty="0"/>
              <a:t>دُمْيَةٌ</a:t>
            </a:r>
            <a:endParaRPr lang="en-US" dirty="0"/>
          </a:p>
        </p:txBody>
      </p:sp>
      <p:sp>
        <p:nvSpPr>
          <p:cNvPr id="33" name="Title 2">
            <a:extLst>
              <a:ext uri="{FF2B5EF4-FFF2-40B4-BE49-F238E27FC236}">
                <a16:creationId xmlns:a16="http://schemas.microsoft.com/office/drawing/2014/main" id="{FAE12A86-CCAC-44F7-8A4B-6F329660BE6F}"/>
              </a:ext>
            </a:extLst>
          </p:cNvPr>
          <p:cNvSpPr txBox="1">
            <a:spLocks/>
          </p:cNvSpPr>
          <p:nvPr/>
        </p:nvSpPr>
        <p:spPr>
          <a:xfrm rot="10800000" flipH="1" flipV="1">
            <a:off x="329" y="83776"/>
            <a:ext cx="2871216" cy="301752"/>
          </a:xfrm>
          <a:prstGeom prst="rect">
            <a:avLst/>
          </a:prstGeom>
          <a:solidFill>
            <a:schemeClr val="accent5">
              <a:lumMod val="20000"/>
              <a:lumOff val="80000"/>
            </a:schemeClr>
          </a:solidFill>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ar-LB" sz="1800" b="0" i="0" u="none" strike="noStrike" kern="1200" cap="all" spc="100" normalizeH="0" baseline="0" noProof="0" dirty="0">
                <a:ln>
                  <a:noFill/>
                </a:ln>
                <a:solidFill>
                  <a:srgbClr val="5B9BD5">
                    <a:lumMod val="50000"/>
                  </a:srgbClr>
                </a:solidFill>
                <a:effectLst/>
                <a:uLnTx/>
                <a:uFillTx/>
                <a:latin typeface="Adobe Arabic"/>
                <a:ea typeface="+mj-ea"/>
                <a:cs typeface="Adobe Arabic"/>
              </a:rPr>
              <a:t>القراءة - المعجم اللّغويّ</a:t>
            </a:r>
            <a:endParaRPr kumimoji="0" lang="en-US" sz="1800" b="0" i="0" u="none" strike="noStrike" kern="1200" cap="all" spc="100" normalizeH="0" baseline="0" noProof="0" dirty="0">
              <a:ln>
                <a:noFill/>
              </a:ln>
              <a:solidFill>
                <a:srgbClr val="5B9BD5">
                  <a:lumMod val="50000"/>
                </a:srgbClr>
              </a:solidFill>
              <a:effectLst/>
              <a:uLnTx/>
              <a:uFillTx/>
              <a:latin typeface="Adobe Arabic"/>
              <a:ea typeface="+mj-ea"/>
              <a:cs typeface="Adobe Arabic"/>
            </a:endParaRPr>
          </a:p>
        </p:txBody>
      </p:sp>
    </p:spTree>
    <p:custDataLst>
      <p:tags r:id="rId1"/>
    </p:custDataLst>
    <p:extLst>
      <p:ext uri="{BB962C8B-B14F-4D97-AF65-F5344CB8AC3E}">
        <p14:creationId xmlns:p14="http://schemas.microsoft.com/office/powerpoint/2010/main" val="1460462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right)">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right)">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10;&#10;Description automatically generated">
            <a:extLst>
              <a:ext uri="{FF2B5EF4-FFF2-40B4-BE49-F238E27FC236}">
                <a16:creationId xmlns:a16="http://schemas.microsoft.com/office/drawing/2014/main" id="{32AD6931-F96C-421C-BB55-A637F2267C5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00100" y="2345165"/>
            <a:ext cx="4242891" cy="3553968"/>
          </a:xfrm>
          <a:prstGeom prst="rect">
            <a:avLst/>
          </a:prstGeom>
        </p:spPr>
      </p:pic>
      <p:sp>
        <p:nvSpPr>
          <p:cNvPr id="8" name="Rectangle 7">
            <a:extLst>
              <a:ext uri="{FF2B5EF4-FFF2-40B4-BE49-F238E27FC236}">
                <a16:creationId xmlns:a16="http://schemas.microsoft.com/office/drawing/2014/main" id="{507E2338-D292-4DB9-9A0C-12DB1FFF3509}"/>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7482E9D2-699F-42A5-8B96-01DBB9F865C2}"/>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0" name="Rectangle 9">
            <a:extLst>
              <a:ext uri="{FF2B5EF4-FFF2-40B4-BE49-F238E27FC236}">
                <a16:creationId xmlns:a16="http://schemas.microsoft.com/office/drawing/2014/main" id="{0887744C-64BB-45A8-93F2-74CA21E57181}"/>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8EEB513-CEFE-42FD-A7BC-BC7B73633195}"/>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أَيْنَ دَخَلَتْ وَدادُ؟ </a:t>
            </a:r>
          </a:p>
        </p:txBody>
      </p:sp>
      <p:sp>
        <p:nvSpPr>
          <p:cNvPr id="12" name="TextBox 11">
            <a:extLst>
              <a:ext uri="{FF2B5EF4-FFF2-40B4-BE49-F238E27FC236}">
                <a16:creationId xmlns:a16="http://schemas.microsoft.com/office/drawing/2014/main" id="{D4385961-FF4E-41DC-94A2-6EF044A8772C}"/>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ar-LB" sz="3600" b="1" cap="all" spc="100" dirty="0">
              <a:solidFill>
                <a:schemeClr val="bg1"/>
              </a:solidFill>
              <a:latin typeface="Adobe Arabic"/>
              <a:cs typeface="Adobe Arabic"/>
            </a:endParaRPr>
          </a:p>
        </p:txBody>
      </p:sp>
      <p:sp>
        <p:nvSpPr>
          <p:cNvPr id="13" name="ans1">
            <a:extLst>
              <a:ext uri="{FF2B5EF4-FFF2-40B4-BE49-F238E27FC236}">
                <a16:creationId xmlns:a16="http://schemas.microsoft.com/office/drawing/2014/main" id="{7DCC7D20-D2C2-44FD-A117-B3237E03B5B9}"/>
              </a:ext>
            </a:extLst>
          </p:cNvPr>
          <p:cNvSpPr txBox="1"/>
          <p:nvPr/>
        </p:nvSpPr>
        <p:spPr>
          <a:xfrm>
            <a:off x="7460875" y="2678875"/>
            <a:ext cx="4242891" cy="757130"/>
          </a:xfrm>
          <a:prstGeom prst="rect">
            <a:avLst/>
          </a:prstGeom>
          <a:noFill/>
          <a:ln w="19050">
            <a:noFill/>
          </a:ln>
        </p:spPr>
        <p:txBody>
          <a:bodyPr wrap="square">
            <a:spAutoFit/>
          </a:bodyPr>
          <a:lstStyle/>
          <a:p>
            <a:pPr marL="699516" lvl="1" indent="-571500" algn="r" rtl="1">
              <a:lnSpc>
                <a:spcPct val="120000"/>
              </a:lnSpc>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دَخَلَتْ وَدادُ مَدينَةَ اللُّعَبِ.</a:t>
            </a:r>
          </a:p>
        </p:txBody>
      </p:sp>
      <p:sp>
        <p:nvSpPr>
          <p:cNvPr id="14" name="ans2">
            <a:extLst>
              <a:ext uri="{FF2B5EF4-FFF2-40B4-BE49-F238E27FC236}">
                <a16:creationId xmlns:a16="http://schemas.microsoft.com/office/drawing/2014/main" id="{155C3ACF-00B5-4F46-A7A2-B3F8EDE2B13D}"/>
              </a:ext>
            </a:extLst>
          </p:cNvPr>
          <p:cNvSpPr txBox="1"/>
          <p:nvPr/>
        </p:nvSpPr>
        <p:spPr>
          <a:xfrm>
            <a:off x="7415707" y="3627872"/>
            <a:ext cx="4242891" cy="757130"/>
          </a:xfrm>
          <a:prstGeom prst="rect">
            <a:avLst/>
          </a:prstGeom>
          <a:noFill/>
          <a:ln w="19050">
            <a:noFill/>
          </a:ln>
        </p:spPr>
        <p:txBody>
          <a:bodyPr wrap="square">
            <a:spAutoFit/>
          </a:bodyPr>
          <a:lstStyle/>
          <a:p>
            <a:pPr marL="699516" lvl="1" indent="-571500" algn="r" rtl="1">
              <a:lnSpc>
                <a:spcPct val="120000"/>
              </a:lnSpc>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دَخَلَتْ وَدادُ دُكّانَ اللُّعَبِ.</a:t>
            </a:r>
          </a:p>
        </p:txBody>
      </p:sp>
      <p:sp>
        <p:nvSpPr>
          <p:cNvPr id="16" name="ans3">
            <a:extLst>
              <a:ext uri="{FF2B5EF4-FFF2-40B4-BE49-F238E27FC236}">
                <a16:creationId xmlns:a16="http://schemas.microsoft.com/office/drawing/2014/main" id="{DDE4D5D8-3548-48CD-BEF3-61A216838485}"/>
              </a:ext>
            </a:extLst>
          </p:cNvPr>
          <p:cNvSpPr txBox="1"/>
          <p:nvPr/>
        </p:nvSpPr>
        <p:spPr>
          <a:xfrm>
            <a:off x="7220951" y="4576870"/>
            <a:ext cx="4437647" cy="757130"/>
          </a:xfrm>
          <a:prstGeom prst="rect">
            <a:avLst/>
          </a:prstGeom>
          <a:noFill/>
          <a:ln w="19050">
            <a:noFill/>
          </a:ln>
        </p:spPr>
        <p:txBody>
          <a:bodyPr wrap="square">
            <a:spAutoFit/>
          </a:bodyPr>
          <a:lstStyle/>
          <a:p>
            <a:pPr marL="699516" lvl="1" indent="-571500" algn="r" rtl="1">
              <a:lnSpc>
                <a:spcPct val="120000"/>
              </a:lnSpc>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دَخَلَتْ وَدادُ غُرْفَةَ اللُّعَبِ</a:t>
            </a:r>
            <a:r>
              <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rPr>
              <a:t>.</a:t>
            </a:r>
            <a:endPar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pic>
        <p:nvPicPr>
          <p:cNvPr id="17" name="true">
            <a:extLst>
              <a:ext uri="{FF2B5EF4-FFF2-40B4-BE49-F238E27FC236}">
                <a16:creationId xmlns:a16="http://schemas.microsoft.com/office/drawing/2014/main" id="{ECB75D77-4E8A-463C-9AF1-506EAA721687}"/>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103975" y="3749800"/>
            <a:ext cx="529811" cy="491280"/>
          </a:xfrm>
          <a:prstGeom prst="rect">
            <a:avLst/>
          </a:prstGeom>
        </p:spPr>
      </p:pic>
      <p:pic>
        <p:nvPicPr>
          <p:cNvPr id="18" name="x2">
            <a:extLst>
              <a:ext uri="{FF2B5EF4-FFF2-40B4-BE49-F238E27FC236}">
                <a16:creationId xmlns:a16="http://schemas.microsoft.com/office/drawing/2014/main" id="{639F256A-AB8A-46A4-87C4-BF7BEFE7F30C}"/>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140072" y="2876583"/>
            <a:ext cx="438641" cy="516108"/>
          </a:xfrm>
          <a:prstGeom prst="rect">
            <a:avLst/>
          </a:prstGeom>
        </p:spPr>
      </p:pic>
      <p:pic>
        <p:nvPicPr>
          <p:cNvPr id="19" name="x2">
            <a:extLst>
              <a:ext uri="{FF2B5EF4-FFF2-40B4-BE49-F238E27FC236}">
                <a16:creationId xmlns:a16="http://schemas.microsoft.com/office/drawing/2014/main" id="{266B5513-BEF9-4E21-BAE6-A4E1C768FA53}"/>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103975" y="4780221"/>
            <a:ext cx="438641" cy="516108"/>
          </a:xfrm>
          <a:prstGeom prst="rect">
            <a:avLst/>
          </a:prstGeom>
        </p:spPr>
      </p:pic>
      <p:sp>
        <p:nvSpPr>
          <p:cNvPr id="20" name="TextBox 19">
            <a:extLst>
              <a:ext uri="{FF2B5EF4-FFF2-40B4-BE49-F238E27FC236}">
                <a16:creationId xmlns:a16="http://schemas.microsoft.com/office/drawing/2014/main" id="{FCCFAFB3-3025-42F8-B56F-1E8EC9AACBC7}"/>
              </a:ext>
            </a:extLst>
          </p:cNvPr>
          <p:cNvSpPr txBox="1"/>
          <p:nvPr/>
        </p:nvSpPr>
        <p:spPr>
          <a:xfrm>
            <a:off x="4920797" y="691182"/>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ar-LB" sz="3600" b="1" cap="all" spc="100" dirty="0">
              <a:solidFill>
                <a:schemeClr val="bg1"/>
              </a:solidFill>
              <a:latin typeface="Adobe Arabic"/>
              <a:cs typeface="Adobe Arabic"/>
            </a:endParaRPr>
          </a:p>
        </p:txBody>
      </p:sp>
      <p:sp>
        <p:nvSpPr>
          <p:cNvPr id="21" name="TextBox 20">
            <a:extLst>
              <a:ext uri="{FF2B5EF4-FFF2-40B4-BE49-F238E27FC236}">
                <a16:creationId xmlns:a16="http://schemas.microsoft.com/office/drawing/2014/main" id="{127247E6-70DC-4152-8613-B61B48EDF96F}"/>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383527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3"/>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0" restart="whenNotActive" fill="hold" evtFilter="cancelBubble" nodeType="interactiveSeq">
                <p:stCondLst>
                  <p:cond evt="onClick" delay="0">
                    <p:tgtEl>
                      <p:spTgt spid="14"/>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3" presetClass="emph" presetSubtype="2" fill="hold" grpId="1" nodeType="withEffect">
                                  <p:stCondLst>
                                    <p:cond delay="0"/>
                                  </p:stCondLst>
                                  <p:childTnLst>
                                    <p:animClr clrSpc="rgb" dir="cw">
                                      <p:cBhvr override="childStyle">
                                        <p:cTn id="26" dur="500" fill="hold"/>
                                        <p:tgtEl>
                                          <p:spTgt spid="14"/>
                                        </p:tgtEl>
                                        <p:attrNameLst>
                                          <p:attrName>style.color</p:attrName>
                                        </p:attrNameLst>
                                      </p:cBhvr>
                                      <p:to>
                                        <a:srgbClr val="00B050"/>
                                      </p:to>
                                    </p:animClr>
                                  </p:childTnLst>
                                </p:cTn>
                              </p:par>
                            </p:childTnLst>
                          </p:cTn>
                        </p:par>
                      </p:childTnLst>
                    </p:cTn>
                  </p:par>
                </p:childTnLst>
              </p:cTn>
              <p:nextCondLst>
                <p:cond evt="onClick" delay="0">
                  <p:tgtEl>
                    <p:spTgt spid="14"/>
                  </p:tgtEl>
                </p:cond>
              </p:nextCondLst>
            </p:seq>
            <p:seq concurrent="1" nextAc="seek">
              <p:cTn id="27" restart="whenNotActive" fill="hold" evtFilter="cancelBubble" nodeType="interactiveSeq">
                <p:stCondLst>
                  <p:cond evt="onClick" delay="0">
                    <p:tgtEl>
                      <p:spTgt spid="1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13" grpId="0"/>
      <p:bldP spid="14" grpId="0"/>
      <p:bldP spid="14" grpId="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93CA515A-7D3F-48A9-BB43-078493C1E2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944" y="2033606"/>
            <a:ext cx="4072168" cy="4228290"/>
          </a:xfrm>
          <a:prstGeom prst="rect">
            <a:avLst/>
          </a:prstGeom>
        </p:spPr>
      </p:pic>
      <p:sp>
        <p:nvSpPr>
          <p:cNvPr id="7" name="Rectangle 6">
            <a:extLst>
              <a:ext uri="{FF2B5EF4-FFF2-40B4-BE49-F238E27FC236}">
                <a16:creationId xmlns:a16="http://schemas.microsoft.com/office/drawing/2014/main" id="{13444F53-9E96-4708-B0E3-CC9D8F2CB687}"/>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A246C505-0C4C-4180-8C4A-6BA68427B0C6}"/>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0" name="Rectangle 9">
            <a:extLst>
              <a:ext uri="{FF2B5EF4-FFF2-40B4-BE49-F238E27FC236}">
                <a16:creationId xmlns:a16="http://schemas.microsoft.com/office/drawing/2014/main" id="{C29818A1-F921-4672-8724-E977D5CE82DF}"/>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B547570-14D7-4A2E-9893-005FCF7320CB}"/>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بِماذا أُعْجِبَتْ وَدادُ أَوَّلًا؟</a:t>
            </a:r>
          </a:p>
        </p:txBody>
      </p:sp>
      <p:sp>
        <p:nvSpPr>
          <p:cNvPr id="12" name="TextBox 11">
            <a:extLst>
              <a:ext uri="{FF2B5EF4-FFF2-40B4-BE49-F238E27FC236}">
                <a16:creationId xmlns:a16="http://schemas.microsoft.com/office/drawing/2014/main" id="{00C90D5C-241E-4DBF-915F-EBDB27588C21}"/>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ar-LB" sz="3600" b="1" cap="all" spc="100" dirty="0">
              <a:solidFill>
                <a:schemeClr val="bg1"/>
              </a:solidFill>
              <a:latin typeface="Adobe Arabic"/>
              <a:cs typeface="Adobe Arabic"/>
            </a:endParaRPr>
          </a:p>
        </p:txBody>
      </p:sp>
      <p:sp>
        <p:nvSpPr>
          <p:cNvPr id="16" name="ans3">
            <a:extLst>
              <a:ext uri="{FF2B5EF4-FFF2-40B4-BE49-F238E27FC236}">
                <a16:creationId xmlns:a16="http://schemas.microsoft.com/office/drawing/2014/main" id="{2D2063A9-7CDD-4DD1-A521-6C367321E023}"/>
              </a:ext>
            </a:extLst>
          </p:cNvPr>
          <p:cNvSpPr txBox="1"/>
          <p:nvPr/>
        </p:nvSpPr>
        <p:spPr>
          <a:xfrm>
            <a:off x="6103018" y="4555833"/>
            <a:ext cx="5555581" cy="757130"/>
          </a:xfrm>
          <a:prstGeom prst="rect">
            <a:avLst/>
          </a:prstGeom>
          <a:noFill/>
          <a:ln w="19050">
            <a:noFill/>
          </a:ln>
        </p:spPr>
        <p:txBody>
          <a:bodyPr wrap="square">
            <a:spAutoFit/>
          </a:bodyPr>
          <a:lstStyle/>
          <a:p>
            <a:pPr marL="242316" indent="-571500" algn="r" rtl="1">
              <a:lnSpc>
                <a:spcPct val="120000"/>
              </a:lnSpc>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أُعْجِبَتْ وَدادُ أَوَّلًا بِالدَّفِّ الْمُسْتَديرِ. </a:t>
            </a:r>
          </a:p>
        </p:txBody>
      </p:sp>
      <p:sp>
        <p:nvSpPr>
          <p:cNvPr id="14" name="ans2">
            <a:extLst>
              <a:ext uri="{FF2B5EF4-FFF2-40B4-BE49-F238E27FC236}">
                <a16:creationId xmlns:a16="http://schemas.microsoft.com/office/drawing/2014/main" id="{6136443E-C8EC-4898-B2CC-42586642C06D}"/>
              </a:ext>
            </a:extLst>
          </p:cNvPr>
          <p:cNvSpPr txBox="1"/>
          <p:nvPr/>
        </p:nvSpPr>
        <p:spPr>
          <a:xfrm>
            <a:off x="6433042" y="3671933"/>
            <a:ext cx="5217013" cy="646331"/>
          </a:xfrm>
          <a:prstGeom prst="rect">
            <a:avLst/>
          </a:prstGeom>
          <a:noFill/>
          <a:ln w="19050">
            <a:noFill/>
          </a:ln>
        </p:spPr>
        <p:txBody>
          <a:bodyPr wrap="square">
            <a:spAutoFit/>
          </a:bodyPr>
          <a:lstStyle/>
          <a:p>
            <a:pPr marL="571500" marR="0" lvl="0" indent="-571500" algn="r" defTabSz="914400" rtl="1"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أُعْجِبَتْ وَدادُ أَوَّلًا بِالدُّمْيَةِ الشَّقْراءِ. </a:t>
            </a:r>
          </a:p>
        </p:txBody>
      </p:sp>
      <p:sp>
        <p:nvSpPr>
          <p:cNvPr id="13" name="ans1">
            <a:extLst>
              <a:ext uri="{FF2B5EF4-FFF2-40B4-BE49-F238E27FC236}">
                <a16:creationId xmlns:a16="http://schemas.microsoft.com/office/drawing/2014/main" id="{CF174E83-4F34-452A-AFDC-CEF0BF3E9B5E}"/>
              </a:ext>
            </a:extLst>
          </p:cNvPr>
          <p:cNvSpPr txBox="1"/>
          <p:nvPr/>
        </p:nvSpPr>
        <p:spPr>
          <a:xfrm>
            <a:off x="6433043" y="2677234"/>
            <a:ext cx="5217013" cy="757130"/>
          </a:xfrm>
          <a:prstGeom prst="rect">
            <a:avLst/>
          </a:prstGeom>
          <a:noFill/>
          <a:ln w="19050">
            <a:noFill/>
          </a:ln>
        </p:spPr>
        <p:txBody>
          <a:bodyPr wrap="square">
            <a:spAutoFit/>
          </a:bodyPr>
          <a:lstStyle/>
          <a:p>
            <a:pPr marL="242316" indent="-571500" algn="r" rtl="1">
              <a:lnSpc>
                <a:spcPct val="120000"/>
              </a:lnSpc>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أُعْجِبَتْ وَدادُ أَوَّلًا بِالدُّبِّ الرَّمادِيِّ</a:t>
            </a:r>
            <a:r>
              <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rPr>
              <a:t>.</a:t>
            </a:r>
            <a:endPar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pic>
        <p:nvPicPr>
          <p:cNvPr id="15" name="true">
            <a:extLst>
              <a:ext uri="{FF2B5EF4-FFF2-40B4-BE49-F238E27FC236}">
                <a16:creationId xmlns:a16="http://schemas.microsoft.com/office/drawing/2014/main" id="{3B6CA1A4-C97B-4260-857D-799AAC5D7ADC}"/>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12263" y="2791014"/>
            <a:ext cx="529811" cy="491280"/>
          </a:xfrm>
          <a:prstGeom prst="rect">
            <a:avLst/>
          </a:prstGeom>
        </p:spPr>
      </p:pic>
      <p:pic>
        <p:nvPicPr>
          <p:cNvPr id="17" name="x2">
            <a:extLst>
              <a:ext uri="{FF2B5EF4-FFF2-40B4-BE49-F238E27FC236}">
                <a16:creationId xmlns:a16="http://schemas.microsoft.com/office/drawing/2014/main" id="{3459D499-0783-40AE-B5EE-E4714104D530}"/>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24296" y="3778948"/>
            <a:ext cx="438641" cy="516108"/>
          </a:xfrm>
          <a:prstGeom prst="rect">
            <a:avLst/>
          </a:prstGeom>
        </p:spPr>
      </p:pic>
      <p:pic>
        <p:nvPicPr>
          <p:cNvPr id="18" name="x2">
            <a:extLst>
              <a:ext uri="{FF2B5EF4-FFF2-40B4-BE49-F238E27FC236}">
                <a16:creationId xmlns:a16="http://schemas.microsoft.com/office/drawing/2014/main" id="{E72FB19B-D0F7-4E8F-9245-237698462056}"/>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12263" y="4768189"/>
            <a:ext cx="438641" cy="516108"/>
          </a:xfrm>
          <a:prstGeom prst="rect">
            <a:avLst/>
          </a:prstGeom>
        </p:spPr>
      </p:pic>
      <p:sp>
        <p:nvSpPr>
          <p:cNvPr id="20" name="TextBox 19">
            <a:extLst>
              <a:ext uri="{FF2B5EF4-FFF2-40B4-BE49-F238E27FC236}">
                <a16:creationId xmlns:a16="http://schemas.microsoft.com/office/drawing/2014/main" id="{5F943280-580E-4FA1-989E-E9C7D13AFF3E}"/>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320651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3"/>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par>
                                <p:cTn id="20" presetID="3" presetClass="emph" presetSubtype="2" fill="hold" grpId="1" nodeType="withEffect">
                                  <p:stCondLst>
                                    <p:cond delay="0"/>
                                  </p:stCondLst>
                                  <p:childTnLst>
                                    <p:animClr clrSpc="rgb" dir="cw">
                                      <p:cBhvr override="childStyle">
                                        <p:cTn id="21" dur="500" fill="hold"/>
                                        <p:tgtEl>
                                          <p:spTgt spid="13"/>
                                        </p:tgtEl>
                                        <p:attrNameLst>
                                          <p:attrName>style.color</p:attrName>
                                        </p:attrNameLst>
                                      </p:cBhvr>
                                      <p:to>
                                        <a:srgbClr val="00B050"/>
                                      </p:to>
                                    </p:animClr>
                                  </p:childTnLst>
                                </p:cTn>
                              </p:par>
                            </p:childTnLst>
                          </p:cTn>
                        </p:par>
                      </p:childTnLst>
                    </p:cTn>
                  </p:par>
                </p:childTnLst>
              </p:cTn>
              <p:nextCondLst>
                <p:cond evt="onClick" delay="0">
                  <p:tgtEl>
                    <p:spTgt spid="13"/>
                  </p:tgtEl>
                </p:cond>
              </p:nextCondLst>
            </p:seq>
            <p:seq concurrent="1" nextAc="seek">
              <p:cTn id="22" restart="whenNotActive" fill="hold" evtFilter="cancelBubble" nodeType="interactiveSeq">
                <p:stCondLst>
                  <p:cond evt="onClick" delay="0">
                    <p:tgtEl>
                      <p:spTgt spid="14"/>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7" restart="whenNotActive" fill="hold" evtFilter="cancelBubble" nodeType="interactiveSeq">
                <p:stCondLst>
                  <p:cond evt="onClick" delay="0">
                    <p:tgtEl>
                      <p:spTgt spid="1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16" grpId="0"/>
      <p:bldP spid="14" grpId="0"/>
      <p:bldP spid="13" grpId="0"/>
      <p:bldP spid="13"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p:blipFill>
        <p:spPr>
          <a:xfrm>
            <a:off x="800100" y="2667000"/>
            <a:ext cx="3682839" cy="3421985"/>
          </a:xfrm>
          <a:prstGeom prst="rect">
            <a:avLst/>
          </a:prstGeom>
        </p:spPr>
      </p:pic>
      <p:sp>
        <p:nvSpPr>
          <p:cNvPr id="9" name="Rectangle 8">
            <a:extLst>
              <a:ext uri="{FF2B5EF4-FFF2-40B4-BE49-F238E27FC236}">
                <a16:creationId xmlns:a16="http://schemas.microsoft.com/office/drawing/2014/main" id="{A77ADDA3-D9D6-4CDA-89F3-47E423E86210}"/>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0321EA09-1220-4559-BA0A-AB49F97C3A6A}"/>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1" name="Rectangle 10">
            <a:extLst>
              <a:ext uri="{FF2B5EF4-FFF2-40B4-BE49-F238E27FC236}">
                <a16:creationId xmlns:a16="http://schemas.microsoft.com/office/drawing/2014/main" id="{8B123B82-0F29-4036-9564-3C4BAE9AE6E6}"/>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CCA739A-271E-4133-ABC5-32C590631981}"/>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لِمَنِ اخْتارَتْ وَدادُ الدُّبَّ؟ </a:t>
            </a:r>
          </a:p>
        </p:txBody>
      </p:sp>
      <p:sp>
        <p:nvSpPr>
          <p:cNvPr id="13" name="TextBox 12">
            <a:extLst>
              <a:ext uri="{FF2B5EF4-FFF2-40B4-BE49-F238E27FC236}">
                <a16:creationId xmlns:a16="http://schemas.microsoft.com/office/drawing/2014/main" id="{CEE2A9BD-35FF-4084-838F-ED0C69C7417D}"/>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ar-LB" sz="3600" b="1" cap="all" spc="100" dirty="0">
              <a:solidFill>
                <a:schemeClr val="bg1"/>
              </a:solidFill>
              <a:latin typeface="Adobe Arabic"/>
              <a:cs typeface="Adobe Arabic"/>
            </a:endParaRPr>
          </a:p>
        </p:txBody>
      </p:sp>
      <p:sp>
        <p:nvSpPr>
          <p:cNvPr id="14" name="ans1">
            <a:extLst>
              <a:ext uri="{FF2B5EF4-FFF2-40B4-BE49-F238E27FC236}">
                <a16:creationId xmlns:a16="http://schemas.microsoft.com/office/drawing/2014/main" id="{C39A369E-254B-4882-AFCD-64C16D60D413}"/>
              </a:ext>
            </a:extLst>
          </p:cNvPr>
          <p:cNvSpPr txBox="1"/>
          <p:nvPr/>
        </p:nvSpPr>
        <p:spPr>
          <a:xfrm>
            <a:off x="6207759" y="2667000"/>
            <a:ext cx="5562599"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اِخْتارَتْ وَدادُ الدُّبَّ لَها وَلِأَخيها عِمادٍ.</a:t>
            </a:r>
          </a:p>
        </p:txBody>
      </p:sp>
      <p:sp>
        <p:nvSpPr>
          <p:cNvPr id="15" name="ans2">
            <a:extLst>
              <a:ext uri="{FF2B5EF4-FFF2-40B4-BE49-F238E27FC236}">
                <a16:creationId xmlns:a16="http://schemas.microsoft.com/office/drawing/2014/main" id="{025C208F-2884-4978-957B-6982F2AF80B7}"/>
              </a:ext>
            </a:extLst>
          </p:cNvPr>
          <p:cNvSpPr txBox="1"/>
          <p:nvPr/>
        </p:nvSpPr>
        <p:spPr>
          <a:xfrm>
            <a:off x="6897570" y="3613613"/>
            <a:ext cx="4872788"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اِخْتارَتْ وَدادُ  الدُّبَّ لِنَفْسِها.</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6" name="ans3">
            <a:extLst>
              <a:ext uri="{FF2B5EF4-FFF2-40B4-BE49-F238E27FC236}">
                <a16:creationId xmlns:a16="http://schemas.microsoft.com/office/drawing/2014/main" id="{B242083C-113D-417D-985D-794E7B3CA3D8}"/>
              </a:ext>
            </a:extLst>
          </p:cNvPr>
          <p:cNvSpPr txBox="1"/>
          <p:nvPr/>
        </p:nvSpPr>
        <p:spPr>
          <a:xfrm>
            <a:off x="6693033" y="4560227"/>
            <a:ext cx="5077325"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اِخْتارَتْ وَدادُ الدُّبَّ لِأَخيها عِمادٍ . </a:t>
            </a:r>
          </a:p>
        </p:txBody>
      </p:sp>
      <p:pic>
        <p:nvPicPr>
          <p:cNvPr id="17" name="true">
            <a:extLst>
              <a:ext uri="{FF2B5EF4-FFF2-40B4-BE49-F238E27FC236}">
                <a16:creationId xmlns:a16="http://schemas.microsoft.com/office/drawing/2014/main" id="{0EB6083E-2C2C-4A3C-AF7E-1538609CF4F2}"/>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14987" y="4693152"/>
            <a:ext cx="529811" cy="491280"/>
          </a:xfrm>
          <a:prstGeom prst="rect">
            <a:avLst/>
          </a:prstGeom>
        </p:spPr>
      </p:pic>
      <p:pic>
        <p:nvPicPr>
          <p:cNvPr id="18" name="x2">
            <a:extLst>
              <a:ext uri="{FF2B5EF4-FFF2-40B4-BE49-F238E27FC236}">
                <a16:creationId xmlns:a16="http://schemas.microsoft.com/office/drawing/2014/main" id="{8F7E4790-ED0C-44F7-BED5-E6ED1F0433B6}"/>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15736" y="2887348"/>
            <a:ext cx="438641" cy="516108"/>
          </a:xfrm>
          <a:prstGeom prst="rect">
            <a:avLst/>
          </a:prstGeom>
        </p:spPr>
      </p:pic>
      <p:pic>
        <p:nvPicPr>
          <p:cNvPr id="19" name="x2">
            <a:extLst>
              <a:ext uri="{FF2B5EF4-FFF2-40B4-BE49-F238E27FC236}">
                <a16:creationId xmlns:a16="http://schemas.microsoft.com/office/drawing/2014/main" id="{BF4BCD03-3F04-4813-9029-FA74574D8FC8}"/>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14987" y="3824699"/>
            <a:ext cx="438641" cy="516108"/>
          </a:xfrm>
          <a:prstGeom prst="rect">
            <a:avLst/>
          </a:prstGeom>
        </p:spPr>
      </p:pic>
      <p:sp>
        <p:nvSpPr>
          <p:cNvPr id="21" name="TextBox 20">
            <a:extLst>
              <a:ext uri="{FF2B5EF4-FFF2-40B4-BE49-F238E27FC236}">
                <a16:creationId xmlns:a16="http://schemas.microsoft.com/office/drawing/2014/main" id="{55A168EF-7F11-4B13-9B33-8119907A6640}"/>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219954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4"/>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0" restart="whenNotActive" fill="hold" evtFilter="cancelBubble" nodeType="interactiveSeq">
                <p:stCondLst>
                  <p:cond evt="onClick" delay="0">
                    <p:tgtEl>
                      <p:spTgt spid="15"/>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25" restart="whenNotActive" fill="hold" evtFilter="cancelBubble" nodeType="interactiveSeq">
                <p:stCondLst>
                  <p:cond evt="onClick" delay="0">
                    <p:tgtEl>
                      <p:spTgt spid="16"/>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par>
                                <p:cTn id="30" presetID="3" presetClass="emph" presetSubtype="2" fill="hold" grpId="1" nodeType="withEffect">
                                  <p:stCondLst>
                                    <p:cond delay="0"/>
                                  </p:stCondLst>
                                  <p:childTnLst>
                                    <p:animClr clrSpc="rgb" dir="cw">
                                      <p:cBhvr override="childStyle">
                                        <p:cTn id="31" dur="500" fill="hold"/>
                                        <p:tgtEl>
                                          <p:spTgt spid="16"/>
                                        </p:tgtEl>
                                        <p:attrNameLst>
                                          <p:attrName>style.color</p:attrName>
                                        </p:attrNameLst>
                                      </p:cBhvr>
                                      <p:to>
                                        <a:srgbClr val="00B050"/>
                                      </p:to>
                                    </p:animClr>
                                  </p:childTnLst>
                                </p:cTn>
                              </p:par>
                            </p:childTnLst>
                          </p:cTn>
                        </p:par>
                      </p:childTnLst>
                    </p:cTn>
                  </p:par>
                </p:childTnLst>
              </p:cTn>
              <p:nextCondLst>
                <p:cond evt="onClick" delay="0">
                  <p:tgtEl>
                    <p:spTgt spid="16"/>
                  </p:tgtEl>
                </p:cond>
              </p:nextCondLst>
            </p:seq>
          </p:childTnLst>
        </p:cTn>
      </p:par>
    </p:tnLst>
    <p:bldLst>
      <p:bldP spid="14" grpId="0"/>
      <p:bldP spid="15" grpId="0"/>
      <p:bldP spid="16" grpId="0"/>
      <p:bldP spid="16"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4">
            <a:extLst>
              <a:ext uri="{28A0092B-C50C-407E-A947-70E740481C1C}">
                <a14:useLocalDpi xmlns:a14="http://schemas.microsoft.com/office/drawing/2010/main" val="0"/>
              </a:ext>
            </a:extLst>
          </a:blip>
          <a:srcRect/>
          <a:stretch/>
        </p:blipFill>
        <p:spPr bwMode="auto">
          <a:xfrm>
            <a:off x="800100" y="2911242"/>
            <a:ext cx="3331352" cy="2940607"/>
          </a:xfrm>
          <a:prstGeom prst="rect">
            <a:avLst/>
          </a:prstGeom>
          <a:noFill/>
          <a:ln>
            <a:noFill/>
          </a:ln>
        </p:spPr>
      </p:pic>
      <p:sp>
        <p:nvSpPr>
          <p:cNvPr id="7" name="Rectangle 6">
            <a:extLst>
              <a:ext uri="{FF2B5EF4-FFF2-40B4-BE49-F238E27FC236}">
                <a16:creationId xmlns:a16="http://schemas.microsoft.com/office/drawing/2014/main" id="{03B12A2C-A8C2-4E2F-8725-3D1D356211DE}"/>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F96D42F6-381B-406B-82D9-A3B1738824C7}"/>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1" name="Rectangle 10">
            <a:extLst>
              <a:ext uri="{FF2B5EF4-FFF2-40B4-BE49-F238E27FC236}">
                <a16:creationId xmlns:a16="http://schemas.microsoft.com/office/drawing/2014/main" id="{2B73841A-8635-4A25-91F8-5F88BB6FDD9C}"/>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FEE25E1-77FC-4F36-AAF2-E1F62776A0A8}"/>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لِماذا شَعَرَتْ وَدادُ بِالسَّعادَةِ عِنْدَما رَجِعَتْ إِلى الْبَيْتِ؟</a:t>
            </a:r>
          </a:p>
        </p:txBody>
      </p:sp>
      <p:sp>
        <p:nvSpPr>
          <p:cNvPr id="13" name="TextBox 12">
            <a:extLst>
              <a:ext uri="{FF2B5EF4-FFF2-40B4-BE49-F238E27FC236}">
                <a16:creationId xmlns:a16="http://schemas.microsoft.com/office/drawing/2014/main" id="{E7D6F1A6-DFA6-43F2-9913-FA3558A1E76B}"/>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ar-LB" sz="3600" b="1" cap="all" spc="100" dirty="0">
              <a:solidFill>
                <a:schemeClr val="bg1"/>
              </a:solidFill>
              <a:latin typeface="Adobe Arabic"/>
              <a:cs typeface="Adobe Arabic"/>
            </a:endParaRPr>
          </a:p>
        </p:txBody>
      </p:sp>
      <p:sp>
        <p:nvSpPr>
          <p:cNvPr id="16" name="ans3">
            <a:extLst>
              <a:ext uri="{FF2B5EF4-FFF2-40B4-BE49-F238E27FC236}">
                <a16:creationId xmlns:a16="http://schemas.microsoft.com/office/drawing/2014/main" id="{1B2D7129-D070-4968-BE8E-1BC7F7FD87E9}"/>
              </a:ext>
            </a:extLst>
          </p:cNvPr>
          <p:cNvSpPr txBox="1"/>
          <p:nvPr/>
        </p:nvSpPr>
        <p:spPr>
          <a:xfrm>
            <a:off x="4535215" y="4648600"/>
            <a:ext cx="7275784"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شَعَرَتْ بِالسَّعادَةِ  لِأَنَّها اشْتَرَتْ </a:t>
            </a:r>
            <a:r>
              <a:rPr lang="ar-LB" sz="3600" dirty="0">
                <a:solidFill>
                  <a:prstClr val="black">
                    <a:lumMod val="65000"/>
                    <a:lumOff val="35000"/>
                  </a:prstClr>
                </a:solidFill>
              </a:rPr>
              <a:t>دَرّاجَةً بَيْضاءَ</a:t>
            </a: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a:t>
            </a:r>
          </a:p>
        </p:txBody>
      </p:sp>
      <p:sp>
        <p:nvSpPr>
          <p:cNvPr id="15" name="ans2">
            <a:extLst>
              <a:ext uri="{FF2B5EF4-FFF2-40B4-BE49-F238E27FC236}">
                <a16:creationId xmlns:a16="http://schemas.microsoft.com/office/drawing/2014/main" id="{D99C47CF-BCDF-4E35-879F-DC3C15A4D376}"/>
              </a:ext>
            </a:extLst>
          </p:cNvPr>
          <p:cNvSpPr txBox="1"/>
          <p:nvPr/>
        </p:nvSpPr>
        <p:spPr>
          <a:xfrm>
            <a:off x="5029197" y="3703187"/>
            <a:ext cx="6781800"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شَعَرَتْ بِالسَّعادَةِ  لِأَنَّها اشْتَرَتْ لُعبًا لَها وَلِأَخيها. </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4" name="ans1">
            <a:extLst>
              <a:ext uri="{FF2B5EF4-FFF2-40B4-BE49-F238E27FC236}">
                <a16:creationId xmlns:a16="http://schemas.microsoft.com/office/drawing/2014/main" id="{E26422D8-28F6-429F-974C-367464BB9035}"/>
              </a:ext>
            </a:extLst>
          </p:cNvPr>
          <p:cNvSpPr txBox="1"/>
          <p:nvPr/>
        </p:nvSpPr>
        <p:spPr>
          <a:xfrm>
            <a:off x="5029197" y="2757775"/>
            <a:ext cx="6781801"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شَعَرَتْ بِالسَّعادَةِ  لِأَنَّها اشْتَرَتْ دَفًّا مُسْتَديرًا. </a:t>
            </a:r>
          </a:p>
        </p:txBody>
      </p:sp>
      <p:pic>
        <p:nvPicPr>
          <p:cNvPr id="17" name="true">
            <a:extLst>
              <a:ext uri="{FF2B5EF4-FFF2-40B4-BE49-F238E27FC236}">
                <a16:creationId xmlns:a16="http://schemas.microsoft.com/office/drawing/2014/main" id="{C7BC7AA4-9C9F-40B7-A201-0941A0F9B0AC}"/>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56376" y="3787984"/>
            <a:ext cx="529811" cy="491280"/>
          </a:xfrm>
          <a:prstGeom prst="rect">
            <a:avLst/>
          </a:prstGeom>
        </p:spPr>
      </p:pic>
      <p:pic>
        <p:nvPicPr>
          <p:cNvPr id="18" name="x2">
            <a:extLst>
              <a:ext uri="{FF2B5EF4-FFF2-40B4-BE49-F238E27FC236}">
                <a16:creationId xmlns:a16="http://schemas.microsoft.com/office/drawing/2014/main" id="{250AF600-ED95-440B-96C5-633E16BC133F}"/>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6376" y="2979421"/>
            <a:ext cx="438641" cy="516108"/>
          </a:xfrm>
          <a:prstGeom prst="rect">
            <a:avLst/>
          </a:prstGeom>
        </p:spPr>
      </p:pic>
      <p:pic>
        <p:nvPicPr>
          <p:cNvPr id="19" name="x2">
            <a:extLst>
              <a:ext uri="{FF2B5EF4-FFF2-40B4-BE49-F238E27FC236}">
                <a16:creationId xmlns:a16="http://schemas.microsoft.com/office/drawing/2014/main" id="{044C98C9-9E7E-46FD-8A1E-DCD7A21006C1}"/>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6376" y="4879795"/>
            <a:ext cx="438641" cy="516108"/>
          </a:xfrm>
          <a:prstGeom prst="rect">
            <a:avLst/>
          </a:prstGeom>
        </p:spPr>
      </p:pic>
      <p:sp>
        <p:nvSpPr>
          <p:cNvPr id="21" name="TextBox 20">
            <a:extLst>
              <a:ext uri="{FF2B5EF4-FFF2-40B4-BE49-F238E27FC236}">
                <a16:creationId xmlns:a16="http://schemas.microsoft.com/office/drawing/2014/main" id="{703385C7-48A5-4A67-9389-46D8C95574C3}"/>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64857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4"/>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0" restart="whenNotActive" fill="hold" evtFilter="cancelBubble" nodeType="interactiveSeq">
                <p:stCondLst>
                  <p:cond evt="onClick" delay="0">
                    <p:tgtEl>
                      <p:spTgt spid="15"/>
                    </p:tgtEl>
                  </p:cond>
                </p:stCondLst>
                <p:endSync evt="end" delay="0">
                  <p:rtn val="all"/>
                </p:endSync>
                <p:childTnLst>
                  <p:par>
                    <p:cTn id="21" fill="hold">
                      <p:stCondLst>
                        <p:cond delay="0"/>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3" presetClass="emph" presetSubtype="2" fill="hold" grpId="1" nodeType="withEffect">
                                  <p:stCondLst>
                                    <p:cond delay="0"/>
                                  </p:stCondLst>
                                  <p:childTnLst>
                                    <p:animClr clrSpc="rgb" dir="cw">
                                      <p:cBhvr override="childStyle">
                                        <p:cTn id="26" dur="500" fill="hold"/>
                                        <p:tgtEl>
                                          <p:spTgt spid="15"/>
                                        </p:tgtEl>
                                        <p:attrNameLst>
                                          <p:attrName>style.color</p:attrName>
                                        </p:attrNameLst>
                                      </p:cBhvr>
                                      <p:to>
                                        <a:srgbClr val="00B050"/>
                                      </p:to>
                                    </p:animClr>
                                  </p:childTnLst>
                                </p:cTn>
                              </p:par>
                            </p:childTnLst>
                          </p:cTn>
                        </p:par>
                      </p:childTnLst>
                    </p:cTn>
                  </p:par>
                </p:childTnLst>
              </p:cTn>
              <p:nextCondLst>
                <p:cond evt="onClick" delay="0">
                  <p:tgtEl>
                    <p:spTgt spid="15"/>
                  </p:tgtEl>
                </p:cond>
              </p:nextCondLst>
            </p:seq>
            <p:seq concurrent="1" nextAc="seek">
              <p:cTn id="27" restart="whenNotActive" fill="hold" evtFilter="cancelBubble" nodeType="interactiveSeq">
                <p:stCondLst>
                  <p:cond evt="onClick" delay="0">
                    <p:tgtEl>
                      <p:spTgt spid="1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16" grpId="0"/>
      <p:bldP spid="15" grpId="0"/>
      <p:bldP spid="15" grpId="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 arrow&#10;&#10;Description automatically generated">
            <a:extLst>
              <a:ext uri="{FF2B5EF4-FFF2-40B4-BE49-F238E27FC236}">
                <a16:creationId xmlns:a16="http://schemas.microsoft.com/office/drawing/2014/main" id="{E0F15AB2-53C9-4AFE-8EB8-B927F3A2A7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499" y="2403000"/>
            <a:ext cx="3821639" cy="3550955"/>
          </a:xfrm>
          <a:prstGeom prst="rect">
            <a:avLst/>
          </a:prstGeom>
        </p:spPr>
      </p:pic>
      <p:sp>
        <p:nvSpPr>
          <p:cNvPr id="7" name="Rectangle 6">
            <a:extLst>
              <a:ext uri="{FF2B5EF4-FFF2-40B4-BE49-F238E27FC236}">
                <a16:creationId xmlns:a16="http://schemas.microsoft.com/office/drawing/2014/main" id="{2FC41BB4-39EB-4DCD-B1EC-B9FB6431DBE3}"/>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00B5B49-7750-46EB-8382-8342930C785D}"/>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0" name="Rectangle 9">
            <a:extLst>
              <a:ext uri="{FF2B5EF4-FFF2-40B4-BE49-F238E27FC236}">
                <a16:creationId xmlns:a16="http://schemas.microsoft.com/office/drawing/2014/main" id="{BB92988E-75F3-4A48-90EB-08C8C7979F3F}"/>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9E3019C-B0E6-41BD-B464-16990653939A}"/>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علَامَ يَدُلُّ تَصَرُّفُ وَدادٍ؟</a:t>
            </a:r>
          </a:p>
        </p:txBody>
      </p:sp>
      <p:sp>
        <p:nvSpPr>
          <p:cNvPr id="12" name="TextBox 11">
            <a:extLst>
              <a:ext uri="{FF2B5EF4-FFF2-40B4-BE49-F238E27FC236}">
                <a16:creationId xmlns:a16="http://schemas.microsoft.com/office/drawing/2014/main" id="{CE95EC63-40B8-4FD8-BE09-EB04D8493473}"/>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ar-LB" sz="3600" b="1" cap="all" spc="100" dirty="0">
              <a:solidFill>
                <a:schemeClr val="bg1"/>
              </a:solidFill>
              <a:latin typeface="Adobe Arabic"/>
              <a:cs typeface="Adobe Arabic"/>
            </a:endParaRPr>
          </a:p>
        </p:txBody>
      </p:sp>
      <p:sp>
        <p:nvSpPr>
          <p:cNvPr id="13" name="ans1">
            <a:extLst>
              <a:ext uri="{FF2B5EF4-FFF2-40B4-BE49-F238E27FC236}">
                <a16:creationId xmlns:a16="http://schemas.microsoft.com/office/drawing/2014/main" id="{2F953B2E-2837-4CEE-886E-1B0D5F3BB697}"/>
              </a:ext>
            </a:extLst>
          </p:cNvPr>
          <p:cNvSpPr txBox="1"/>
          <p:nvPr/>
        </p:nvSpPr>
        <p:spPr>
          <a:xfrm>
            <a:off x="5370878" y="2757775"/>
            <a:ext cx="6394623"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يَدُلُّ تَصَرُّفُ وَدادٍ عَلى حُبِّها لِشِراءِ الْأَلْعابِ.</a:t>
            </a:r>
          </a:p>
        </p:txBody>
      </p:sp>
      <p:sp>
        <p:nvSpPr>
          <p:cNvPr id="14" name="ans2">
            <a:extLst>
              <a:ext uri="{FF2B5EF4-FFF2-40B4-BE49-F238E27FC236}">
                <a16:creationId xmlns:a16="http://schemas.microsoft.com/office/drawing/2014/main" id="{6615753B-A4AE-4BD8-8026-FC31DAA14A61}"/>
              </a:ext>
            </a:extLst>
          </p:cNvPr>
          <p:cNvSpPr txBox="1"/>
          <p:nvPr/>
        </p:nvSpPr>
        <p:spPr>
          <a:xfrm>
            <a:off x="5370879" y="3684088"/>
            <a:ext cx="6394622"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يَدُلُّ تَصَرُّفُ وَدادٍ عَلى حُبِّها ِلأَخيها عِمادٍ. </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6" name="ans3">
            <a:extLst>
              <a:ext uri="{FF2B5EF4-FFF2-40B4-BE49-F238E27FC236}">
                <a16:creationId xmlns:a16="http://schemas.microsoft.com/office/drawing/2014/main" id="{13A62554-E741-4C22-9051-B81CE326DBE6}"/>
              </a:ext>
            </a:extLst>
          </p:cNvPr>
          <p:cNvSpPr txBox="1"/>
          <p:nvPr/>
        </p:nvSpPr>
        <p:spPr>
          <a:xfrm>
            <a:off x="5370880" y="4613366"/>
            <a:ext cx="6394621" cy="757130"/>
          </a:xfrm>
          <a:prstGeom prst="rect">
            <a:avLst/>
          </a:prstGeom>
          <a:noFill/>
          <a:ln w="19050">
            <a:noFill/>
          </a:ln>
        </p:spPr>
        <p:txBody>
          <a:bodyPr wrap="square">
            <a:spAutoFit/>
          </a:bodyPr>
          <a:lstStyle/>
          <a:p>
            <a:pPr marL="699516" marR="0" lvl="1" indent="-571500" algn="r" rtl="1" fontAlgn="auto">
              <a:lnSpc>
                <a:spcPct val="12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يَدُلُّ تَصَرُّفُ وَدادٍ عَلى</a:t>
            </a:r>
            <a:r>
              <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حُبِّها للدُّبِّ الرَّمادِيِّ. </a:t>
            </a:r>
          </a:p>
        </p:txBody>
      </p:sp>
      <p:pic>
        <p:nvPicPr>
          <p:cNvPr id="17" name="true">
            <a:extLst>
              <a:ext uri="{FF2B5EF4-FFF2-40B4-BE49-F238E27FC236}">
                <a16:creationId xmlns:a16="http://schemas.microsoft.com/office/drawing/2014/main" id="{455BCF2C-B127-431C-B5CF-9BCD12612941}"/>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35690" y="3907600"/>
            <a:ext cx="529811" cy="491280"/>
          </a:xfrm>
          <a:prstGeom prst="rect">
            <a:avLst/>
          </a:prstGeom>
        </p:spPr>
      </p:pic>
      <p:pic>
        <p:nvPicPr>
          <p:cNvPr id="18" name="x2">
            <a:extLst>
              <a:ext uri="{FF2B5EF4-FFF2-40B4-BE49-F238E27FC236}">
                <a16:creationId xmlns:a16="http://schemas.microsoft.com/office/drawing/2014/main" id="{12A3E7B2-D9FD-4F58-928A-FFBBC26EE854}"/>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10878" y="2912892"/>
            <a:ext cx="438641" cy="516108"/>
          </a:xfrm>
          <a:prstGeom prst="rect">
            <a:avLst/>
          </a:prstGeom>
        </p:spPr>
      </p:pic>
      <p:pic>
        <p:nvPicPr>
          <p:cNvPr id="19" name="x2">
            <a:extLst>
              <a:ext uri="{FF2B5EF4-FFF2-40B4-BE49-F238E27FC236}">
                <a16:creationId xmlns:a16="http://schemas.microsoft.com/office/drawing/2014/main" id="{1FC88BBF-F608-4DAF-8449-A590E65EED9D}"/>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10879" y="4828985"/>
            <a:ext cx="438641" cy="516108"/>
          </a:xfrm>
          <a:prstGeom prst="rect">
            <a:avLst/>
          </a:prstGeom>
        </p:spPr>
      </p:pic>
      <p:sp>
        <p:nvSpPr>
          <p:cNvPr id="15" name="TextBox 14">
            <a:extLst>
              <a:ext uri="{FF2B5EF4-FFF2-40B4-BE49-F238E27FC236}">
                <a16:creationId xmlns:a16="http://schemas.microsoft.com/office/drawing/2014/main" id="{D76D80EE-2591-4DC7-912E-86D62EAAD318}"/>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105162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3"/>
                    </p:tgtEl>
                  </p:cond>
                </p:stCondLst>
                <p:endSync evt="end" delay="0">
                  <p:rtn val="all"/>
                </p:endSync>
                <p:childTnLst>
                  <p:par>
                    <p:cTn id="16" fill="hold">
                      <p:stCondLst>
                        <p:cond delay="0"/>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par>
                                <p:cTn id="20" presetID="3" presetClass="emph" presetSubtype="2" fill="hold" grpId="1" nodeType="withEffect">
                                  <p:stCondLst>
                                    <p:cond delay="0"/>
                                  </p:stCondLst>
                                  <p:childTnLst>
                                    <p:animClr clrSpc="rgb" dir="cw">
                                      <p:cBhvr override="childStyle">
                                        <p:cTn id="21" dur="500" fill="hold"/>
                                        <p:tgtEl>
                                          <p:spTgt spid="13"/>
                                        </p:tgtEl>
                                        <p:attrNameLst>
                                          <p:attrName>style.color</p:attrName>
                                        </p:attrNameLst>
                                      </p:cBhvr>
                                      <p:to>
                                        <a:srgbClr val="00B050"/>
                                      </p:to>
                                    </p:animClr>
                                  </p:childTnLst>
                                </p:cTn>
                              </p:par>
                            </p:childTnLst>
                          </p:cTn>
                        </p:par>
                      </p:childTnLst>
                    </p:cTn>
                  </p:par>
                </p:childTnLst>
              </p:cTn>
              <p:nextCondLst>
                <p:cond evt="onClick" delay="0">
                  <p:tgtEl>
                    <p:spTgt spid="13"/>
                  </p:tgtEl>
                </p:cond>
              </p:nextCondLst>
            </p:seq>
            <p:seq concurrent="1" nextAc="seek">
              <p:cTn id="22" restart="whenNotActive" fill="hold" evtFilter="cancelBubble" nodeType="interactiveSeq">
                <p:stCondLst>
                  <p:cond evt="onClick" delay="0">
                    <p:tgtEl>
                      <p:spTgt spid="14"/>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7" restart="whenNotActive" fill="hold" evtFilter="cancelBubble" nodeType="interactiveSeq">
                <p:stCondLst>
                  <p:cond evt="onClick" delay="0">
                    <p:tgtEl>
                      <p:spTgt spid="1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13" grpId="0"/>
      <p:bldP spid="13" grpId="1"/>
      <p:bldP spid="14"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0D674A4-654F-4F7E-AD30-80052376D4CE}"/>
              </a:ext>
            </a:extLst>
          </p:cNvPr>
          <p:cNvSpPr/>
          <p:nvPr/>
        </p:nvSpPr>
        <p:spPr>
          <a:xfrm>
            <a:off x="0" y="128920"/>
            <a:ext cx="2976880" cy="385948"/>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6FCC5223-88F7-4CC3-90D6-9A30E4973F5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76603" y="1529142"/>
            <a:ext cx="5825647" cy="4555856"/>
          </a:xfrm>
          <a:prstGeom prst="rect">
            <a:avLst/>
          </a:prstGeom>
        </p:spPr>
      </p:pic>
      <p:sp>
        <p:nvSpPr>
          <p:cNvPr id="7" name="Title 1">
            <a:extLst>
              <a:ext uri="{FF2B5EF4-FFF2-40B4-BE49-F238E27FC236}">
                <a16:creationId xmlns:a16="http://schemas.microsoft.com/office/drawing/2014/main" id="{A81C0FD2-7B5A-4F56-AB00-768ED0E86CA0}"/>
              </a:ext>
            </a:extLst>
          </p:cNvPr>
          <p:cNvSpPr txBox="1">
            <a:spLocks/>
          </p:cNvSpPr>
          <p:nvPr/>
        </p:nvSpPr>
        <p:spPr>
          <a:xfrm>
            <a:off x="7270595" y="2901536"/>
            <a:ext cx="4371276" cy="944563"/>
          </a:xfrm>
          <a:prstGeom prst="rect">
            <a:avLst/>
          </a:prstGeom>
        </p:spPr>
        <p:txBody>
          <a:bodyPr vert="horz" lIns="91440" tIns="45720" rIns="91440" bIns="45720" rtlCol="0" anchor="ctr">
            <a:noAutofit/>
          </a:bodyPr>
          <a:lstStyle/>
          <a:p>
            <a:pPr marR="0" lvl="0" indent="0" algn="r" rtl="1" fontAlgn="auto">
              <a:lnSpc>
                <a:spcPct val="90000"/>
              </a:lnSpc>
              <a:spcAft>
                <a:spcPts val="200"/>
              </a:spcAft>
              <a:buClr>
                <a:schemeClr val="accent1"/>
              </a:buClr>
              <a:buSzPct val="100000"/>
              <a:tabLst/>
              <a:defRPr/>
            </a:pPr>
            <a:r>
              <a:rPr lang="ar-LB" sz="5900" b="1" dirty="0">
                <a:solidFill>
                  <a:srgbClr val="2E75B6"/>
                </a:solidFill>
                <a:latin typeface="Adobe Arabic" panose="02040503050201090203" pitchFamily="18" charset="-78"/>
                <a:cs typeface="Adobe Arabic" panose="02040503050201090203" pitchFamily="18" charset="-78"/>
              </a:rPr>
              <a:t>طابَ يَوْمُكُمْ يا أَعِزّائي!</a:t>
            </a:r>
            <a:endParaRPr lang="en-US" sz="5900" b="1" dirty="0">
              <a:solidFill>
                <a:srgbClr val="2E75B6"/>
              </a:solidFill>
              <a:latin typeface="Adobe Arabic" panose="02040503050201090203" pitchFamily="18" charset="-78"/>
              <a:cs typeface="Adobe Arabic" panose="02040503050201090203" pitchFamily="18" charset="-78"/>
            </a:endParaRPr>
          </a:p>
        </p:txBody>
      </p:sp>
      <p:sp>
        <p:nvSpPr>
          <p:cNvPr id="10" name="TextBox 9">
            <a:extLst>
              <a:ext uri="{FF2B5EF4-FFF2-40B4-BE49-F238E27FC236}">
                <a16:creationId xmlns:a16="http://schemas.microsoft.com/office/drawing/2014/main" id="{4A745398-B4A0-47F1-81A2-65B88A8656F9}"/>
              </a:ext>
            </a:extLst>
          </p:cNvPr>
          <p:cNvSpPr txBox="1"/>
          <p:nvPr/>
        </p:nvSpPr>
        <p:spPr>
          <a:xfrm>
            <a:off x="533553" y="176314"/>
            <a:ext cx="2729599" cy="327782"/>
          </a:xfrm>
          <a:prstGeom prst="rect">
            <a:avLst/>
          </a:prstGeom>
          <a:noFill/>
          <a:ln w="19050">
            <a:noFill/>
          </a:ln>
        </p:spPr>
        <p:txBody>
          <a:bodyPr wrap="square" rtlCol="0">
            <a:spAutoFit/>
          </a:bodyPr>
          <a:lstStyle/>
          <a:p>
            <a:pPr marR="0" lvl="0" indent="0" fontAlgn="auto">
              <a:lnSpc>
                <a:spcPct val="80000"/>
              </a:lnSpc>
              <a:spcBef>
                <a:spcPct val="0"/>
              </a:spcBef>
              <a:spcAft>
                <a:spcPts val="0"/>
              </a:spcAft>
              <a:buClrTx/>
              <a:buSzTx/>
              <a:buFontTx/>
              <a:buNone/>
              <a:tabLst/>
              <a:defRPr/>
            </a:pPr>
            <a:r>
              <a:rPr lang="ar-LB" dirty="0">
                <a:solidFill>
                  <a:schemeClr val="accent5">
                    <a:lumMod val="50000"/>
                  </a:schemeClr>
                </a:solidFill>
              </a:rPr>
              <a:t> ترحيبٌ</a:t>
            </a:r>
            <a:endParaRPr lang="en-US" dirty="0">
              <a:solidFill>
                <a:schemeClr val="accent5">
                  <a:lumMod val="50000"/>
                </a:schemeClr>
              </a:solidFill>
            </a:endParaRPr>
          </a:p>
        </p:txBody>
      </p:sp>
      <p:sp>
        <p:nvSpPr>
          <p:cNvPr id="13" name="TextBox 12">
            <a:extLst>
              <a:ext uri="{FF2B5EF4-FFF2-40B4-BE49-F238E27FC236}">
                <a16:creationId xmlns:a16="http://schemas.microsoft.com/office/drawing/2014/main" id="{B8BC1FE6-D0D9-43D5-BD21-455D974CA356}"/>
              </a:ext>
            </a:extLst>
          </p:cNvPr>
          <p:cNvSpPr txBox="1"/>
          <p:nvPr/>
        </p:nvSpPr>
        <p:spPr>
          <a:xfrm>
            <a:off x="2694432" y="2456734"/>
            <a:ext cx="3672913" cy="1350336"/>
          </a:xfrm>
          <a:prstGeom prst="rect">
            <a:avLst/>
          </a:prstGeom>
          <a:ln w="19050">
            <a:noFill/>
          </a:ln>
        </p:spPr>
        <p:txBody>
          <a:bodyPr vert="horz" wrap="square" lIns="91440" tIns="45720" rIns="91440" bIns="45720" rtlCol="0" anchor="ctr">
            <a:noAutofit/>
          </a:bodyPr>
          <a:lstStyle>
            <a:defPPr>
              <a:defRPr lang="en-US"/>
            </a:defPPr>
            <a:lvl1pPr marR="0" lvl="0" indent="0" algn="ctr" rtl="1" fontAlgn="auto">
              <a:lnSpc>
                <a:spcPct val="100000"/>
              </a:lnSpc>
              <a:spcBef>
                <a:spcPts val="0"/>
              </a:spcBef>
              <a:spcAft>
                <a:spcPts val="0"/>
              </a:spcAft>
              <a:buClrTx/>
              <a:buSzTx/>
              <a:buFontTx/>
              <a:buNone/>
              <a:tabLst/>
              <a:defRPr kumimoji="0" sz="4200" b="1" i="0" u="none" strike="noStrike" cap="none" spc="0" normalizeH="0" baseline="0">
                <a:ln>
                  <a:noFill/>
                </a:ln>
                <a:solidFill>
                  <a:schemeClr val="tx1">
                    <a:lumMod val="65000"/>
                    <a:lumOff val="35000"/>
                  </a:schemeClr>
                </a:solidFill>
                <a:effectLst/>
                <a:uLnTx/>
                <a:uFillTx/>
                <a:latin typeface="Adobe Arabic"/>
                <a:cs typeface="Adobe Arabic"/>
              </a:defRPr>
            </a:lvl1pPr>
          </a:lstStyle>
          <a:p>
            <a:r>
              <a:rPr lang="ar-LB" dirty="0"/>
              <a:t>مَرْحَبًا بِكُم في صَفِّ الْفَهْمِ الْقِرائِيِّ. </a:t>
            </a:r>
            <a:endParaRPr lang="en-US" dirty="0"/>
          </a:p>
        </p:txBody>
      </p:sp>
    </p:spTree>
    <p:custDataLst>
      <p:tags r:id="rId1"/>
    </p:custDataLst>
    <p:extLst>
      <p:ext uri="{BB962C8B-B14F-4D97-AF65-F5344CB8AC3E}">
        <p14:creationId xmlns:p14="http://schemas.microsoft.com/office/powerpoint/2010/main" val="22614558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F3F9EC3C-644A-4D90-86DC-7DA18703FC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14" y="2085914"/>
            <a:ext cx="4044772" cy="4199843"/>
          </a:xfrm>
          <a:prstGeom prst="rect">
            <a:avLst/>
          </a:prstGeom>
        </p:spPr>
      </p:pic>
      <p:sp>
        <p:nvSpPr>
          <p:cNvPr id="8" name="Rectangle 7">
            <a:extLst>
              <a:ext uri="{FF2B5EF4-FFF2-40B4-BE49-F238E27FC236}">
                <a16:creationId xmlns:a16="http://schemas.microsoft.com/office/drawing/2014/main" id="{E36D51D0-6FC0-4CEB-AF4E-05BF6B2F7CA9}"/>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7F050A76-791C-466A-85E1-4C4FBE63A5F8}"/>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0" name="Rectangle 9">
            <a:extLst>
              <a:ext uri="{FF2B5EF4-FFF2-40B4-BE49-F238E27FC236}">
                <a16:creationId xmlns:a16="http://schemas.microsoft.com/office/drawing/2014/main" id="{7178EC64-A772-462D-92CB-C2FFBF3BB922}"/>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1A0FF0D-A90A-4493-A6FE-1B50E5FAB4E0}"/>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ما هِيَ لُعْبَتُكَ الْمُفَضَّلَةُ؟</a:t>
            </a:r>
          </a:p>
        </p:txBody>
      </p:sp>
      <p:sp>
        <p:nvSpPr>
          <p:cNvPr id="12" name="TextBox 11">
            <a:extLst>
              <a:ext uri="{FF2B5EF4-FFF2-40B4-BE49-F238E27FC236}">
                <a16:creationId xmlns:a16="http://schemas.microsoft.com/office/drawing/2014/main" id="{0A09DCAC-2127-46A1-B822-F1A300DD4AEC}"/>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ar-LB" sz="3600" b="1" cap="all" spc="100" dirty="0">
              <a:solidFill>
                <a:schemeClr val="bg1"/>
              </a:solidFill>
              <a:latin typeface="Adobe Arabic"/>
              <a:cs typeface="Adobe Arabic"/>
            </a:endParaRPr>
          </a:p>
        </p:txBody>
      </p:sp>
      <p:sp>
        <p:nvSpPr>
          <p:cNvPr id="13" name="TextBox 12">
            <a:extLst>
              <a:ext uri="{FF2B5EF4-FFF2-40B4-BE49-F238E27FC236}">
                <a16:creationId xmlns:a16="http://schemas.microsoft.com/office/drawing/2014/main" id="{0F0E36C0-9C53-42DC-BB9C-496A60582CAB}"/>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412053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620834" y="5083015"/>
            <a:ext cx="2920956" cy="707886"/>
          </a:xfrm>
          <a:prstGeom prst="rect">
            <a:avLst/>
          </a:prstGeom>
          <a:noFill/>
          <a:ln>
            <a:noFill/>
          </a:ln>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نَعَمْ،  </a:t>
            </a: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أَعْجَبَتْني</a:t>
            </a:r>
            <a:r>
              <a:rPr kumimoji="0" lang="ar-LB" sz="40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 </a:t>
            </a:r>
            <a:endParaRPr kumimoji="0" lang="en-US" sz="40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endParaRPr>
          </a:p>
        </p:txBody>
      </p:sp>
      <p:sp>
        <p:nvSpPr>
          <p:cNvPr id="6" name="TextBox 5"/>
          <p:cNvSpPr txBox="1"/>
          <p:nvPr/>
        </p:nvSpPr>
        <p:spPr>
          <a:xfrm>
            <a:off x="650210" y="5083015"/>
            <a:ext cx="2941983" cy="707886"/>
          </a:xfrm>
          <a:prstGeom prst="rect">
            <a:avLst/>
          </a:prstGeom>
          <a:noFill/>
          <a:ln>
            <a:noFill/>
          </a:ln>
        </p:spPr>
        <p:txBody>
          <a:bodyPr wrap="square" rtlCol="0">
            <a:spAutoFit/>
          </a:bodyPr>
          <a:lstStyle/>
          <a:p>
            <a:pPr algn="ctr" rtl="1">
              <a:defRPr/>
            </a:pPr>
            <a:r>
              <a:rPr lang="ar-LB" sz="4000" dirty="0">
                <a:solidFill>
                  <a:schemeClr val="tx1">
                    <a:lumMod val="65000"/>
                    <a:lumOff val="35000"/>
                  </a:schemeClr>
                </a:solidFill>
                <a:latin typeface="Adobe Arabic"/>
                <a:cs typeface="Adobe Arabic"/>
              </a:rPr>
              <a:t>كَلّا، لَمْ تُعْجِبْني </a:t>
            </a:r>
            <a:endParaRPr lang="en-US" sz="4000" dirty="0">
              <a:solidFill>
                <a:schemeClr val="tx1">
                  <a:lumMod val="65000"/>
                  <a:lumOff val="35000"/>
                </a:schemeClr>
              </a:solidFill>
              <a:latin typeface="Adobe Arabic"/>
              <a:cs typeface="Adobe Arabic"/>
            </a:endParaRPr>
          </a:p>
        </p:txBody>
      </p:sp>
      <p:sp>
        <p:nvSpPr>
          <p:cNvPr id="8" name="TextBox 7"/>
          <p:cNvSpPr txBox="1"/>
          <p:nvPr/>
        </p:nvSpPr>
        <p:spPr>
          <a:xfrm>
            <a:off x="4203223" y="5083015"/>
            <a:ext cx="3806581" cy="707886"/>
          </a:xfrm>
          <a:prstGeom prst="rect">
            <a:avLst/>
          </a:prstGeom>
          <a:noFill/>
          <a:ln>
            <a:noFill/>
          </a:ln>
        </p:spPr>
        <p:txBody>
          <a:bodyPr wrap="square" rtlCol="0">
            <a:spAutoFit/>
          </a:bodyPr>
          <a:lstStyle/>
          <a:p>
            <a:pPr algn="ctr" rtl="1">
              <a:defRPr/>
            </a:pPr>
            <a:r>
              <a:rPr lang="ar-LB" sz="4000" dirty="0">
                <a:solidFill>
                  <a:schemeClr val="tx1">
                    <a:lumMod val="65000"/>
                    <a:lumOff val="35000"/>
                  </a:schemeClr>
                </a:solidFill>
                <a:latin typeface="Adobe Arabic"/>
                <a:cs typeface="Adobe Arabic"/>
              </a:rPr>
              <a:t>نَعَمْ،  أَعْجَبَتْني قَليلًا</a:t>
            </a:r>
            <a:r>
              <a:rPr lang="en-US" sz="4000" dirty="0">
                <a:solidFill>
                  <a:schemeClr val="tx1">
                    <a:lumMod val="65000"/>
                    <a:lumOff val="35000"/>
                  </a:schemeClr>
                </a:solidFill>
                <a:latin typeface="Adobe Arabic"/>
                <a:cs typeface="Adobe Arabic"/>
              </a:rPr>
              <a:t> </a:t>
            </a:r>
            <a:r>
              <a:rPr lang="ar-LB" sz="4000" dirty="0">
                <a:solidFill>
                  <a:schemeClr val="tx1">
                    <a:lumMod val="65000"/>
                    <a:lumOff val="35000"/>
                  </a:schemeClr>
                </a:solidFill>
                <a:latin typeface="Adobe Arabic"/>
                <a:cs typeface="Adobe Arabic"/>
              </a:rPr>
              <a:t> </a:t>
            </a:r>
            <a:endParaRPr lang="en-US" sz="4000" dirty="0">
              <a:solidFill>
                <a:schemeClr val="tx1">
                  <a:lumMod val="65000"/>
                  <a:lumOff val="35000"/>
                </a:schemeClr>
              </a:solidFill>
              <a:latin typeface="Adobe Arabic"/>
              <a:cs typeface="Adobe Arabic"/>
            </a:endParaRPr>
          </a:p>
        </p:txBody>
      </p:sp>
      <p:sp>
        <p:nvSpPr>
          <p:cNvPr id="9" name="Rectangle 8">
            <a:extLst>
              <a:ext uri="{FF2B5EF4-FFF2-40B4-BE49-F238E27FC236}">
                <a16:creationId xmlns:a16="http://schemas.microsoft.com/office/drawing/2014/main" id="{F762676E-65DD-4291-B00C-784D7CB44468}"/>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BBD4367D-30BB-4875-BF97-5BA80C92AE48}"/>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1" name="Rectangle 10">
            <a:extLst>
              <a:ext uri="{FF2B5EF4-FFF2-40B4-BE49-F238E27FC236}">
                <a16:creationId xmlns:a16="http://schemas.microsoft.com/office/drawing/2014/main" id="{27664B69-63A7-4619-94B2-30FD8ECA668B}"/>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C872919-63C5-4F42-8EAD-BE66B9DE98DF}"/>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هَلْ أَعْجَبَتْني هذِهِ القِصَّةُ؟</a:t>
            </a:r>
          </a:p>
        </p:txBody>
      </p:sp>
      <p:sp>
        <p:nvSpPr>
          <p:cNvPr id="13" name="TextBox 12">
            <a:extLst>
              <a:ext uri="{FF2B5EF4-FFF2-40B4-BE49-F238E27FC236}">
                <a16:creationId xmlns:a16="http://schemas.microsoft.com/office/drawing/2014/main" id="{8C050EA2-F248-41DE-9B7E-7CCC1C54221B}"/>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ar-LB" sz="3600" b="1" cap="all" spc="100" dirty="0">
              <a:solidFill>
                <a:schemeClr val="bg1"/>
              </a:solidFill>
              <a:latin typeface="Adobe Arabic"/>
              <a:cs typeface="Adobe Arabic"/>
            </a:endParaRPr>
          </a:p>
        </p:txBody>
      </p:sp>
      <p:sp>
        <p:nvSpPr>
          <p:cNvPr id="14" name="TextBox 13">
            <a:extLst>
              <a:ext uri="{FF2B5EF4-FFF2-40B4-BE49-F238E27FC236}">
                <a16:creationId xmlns:a16="http://schemas.microsoft.com/office/drawing/2014/main" id="{D95AF37F-F00A-47B6-B487-7F961BD07A77}"/>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pic>
        <p:nvPicPr>
          <p:cNvPr id="17" name="Graphic 16">
            <a:extLst>
              <a:ext uri="{FF2B5EF4-FFF2-40B4-BE49-F238E27FC236}">
                <a16:creationId xmlns:a16="http://schemas.microsoft.com/office/drawing/2014/main" id="{A0198021-14EE-4573-AC39-3853B0B83F9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24438" y="2746664"/>
            <a:ext cx="2143124" cy="2143124"/>
          </a:xfrm>
          <a:prstGeom prst="rect">
            <a:avLst/>
          </a:prstGeom>
        </p:spPr>
      </p:pic>
      <p:pic>
        <p:nvPicPr>
          <p:cNvPr id="19" name="Graphic 18">
            <a:extLst>
              <a:ext uri="{FF2B5EF4-FFF2-40B4-BE49-F238E27FC236}">
                <a16:creationId xmlns:a16="http://schemas.microsoft.com/office/drawing/2014/main" id="{7E8E0D1B-93B0-43A9-B7DB-8A5DE81A4E4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993892" y="2757775"/>
            <a:ext cx="2103455" cy="2103455"/>
          </a:xfrm>
          <a:prstGeom prst="rect">
            <a:avLst/>
          </a:prstGeom>
        </p:spPr>
      </p:pic>
      <p:pic>
        <p:nvPicPr>
          <p:cNvPr id="15" name="Graphic 14">
            <a:extLst>
              <a:ext uri="{FF2B5EF4-FFF2-40B4-BE49-F238E27FC236}">
                <a16:creationId xmlns:a16="http://schemas.microsoft.com/office/drawing/2014/main" id="{C3ED0206-26B6-457E-9243-E80884172B75}"/>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054984" y="2549621"/>
            <a:ext cx="2537209" cy="2537209"/>
          </a:xfrm>
          <a:prstGeom prst="rect">
            <a:avLst/>
          </a:prstGeom>
        </p:spPr>
      </p:pic>
    </p:spTree>
    <p:custDataLst>
      <p:tags r:id="rId1"/>
    </p:custDataLst>
    <p:extLst>
      <p:ext uri="{BB962C8B-B14F-4D97-AF65-F5344CB8AC3E}">
        <p14:creationId xmlns:p14="http://schemas.microsoft.com/office/powerpoint/2010/main" val="504138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33A3DC12-FAE7-44AD-9CCB-B0AC5AB325AC}"/>
              </a:ext>
            </a:extLst>
          </p:cNvPr>
          <p:cNvPicPr>
            <a:picLocks noChangeAspect="1" noChangeArrowheads="1"/>
          </p:cNvPicPr>
          <p:nvPr/>
        </p:nvPicPr>
        <p:blipFill>
          <a:blip r:embed="rId4" cstate="print"/>
          <a:srcRect/>
          <a:stretch>
            <a:fillRect/>
          </a:stretch>
        </p:blipFill>
        <p:spPr bwMode="auto">
          <a:xfrm>
            <a:off x="4267200" y="304800"/>
            <a:ext cx="4016188" cy="3200400"/>
          </a:xfrm>
          <a:prstGeom prst="rect">
            <a:avLst/>
          </a:prstGeom>
          <a:noFill/>
          <a:ln w="9525">
            <a:noFill/>
            <a:miter lim="800000"/>
            <a:headEnd/>
            <a:tailEnd/>
          </a:ln>
          <a:effectLst/>
        </p:spPr>
      </p:pic>
      <p:sp>
        <p:nvSpPr>
          <p:cNvPr id="6" name="Rectangle 16">
            <a:extLst>
              <a:ext uri="{FF2B5EF4-FFF2-40B4-BE49-F238E27FC236}">
                <a16:creationId xmlns:a16="http://schemas.microsoft.com/office/drawing/2014/main" id="{2CD3D118-5AF9-47C4-AAE0-32D7437FE3A2}"/>
              </a:ext>
            </a:extLst>
          </p:cNvPr>
          <p:cNvSpPr>
            <a:spLocks noChangeArrowheads="1"/>
          </p:cNvSpPr>
          <p:nvPr/>
        </p:nvSpPr>
        <p:spPr bwMode="gray">
          <a:xfrm>
            <a:off x="-996364" y="1759196"/>
            <a:ext cx="7271658" cy="1968007"/>
          </a:xfrm>
          <a:solidFill>
            <a:schemeClr val="accent5">
              <a:lumMod val="20000"/>
              <a:lumOff val="80000"/>
            </a:schemeClr>
          </a:solidFill>
          <a:ln w="9525">
            <a:solidFill>
              <a:schemeClr val="accent5">
                <a:lumMod val="40000"/>
                <a:lumOff val="60000"/>
              </a:schemeClr>
            </a:solidFill>
            <a:miter lim="800000"/>
            <a:headEnd/>
            <a:tailEnd/>
          </a:ln>
          <a:effectLst>
            <a:outerShdw blurRad="50800" dist="38100" dir="5400000" algn="t" rotWithShape="0">
              <a:prstClr val="black">
                <a:alpha val="40000"/>
              </a:prstClr>
            </a:outerShdw>
          </a:effectLst>
        </p:spPr>
        <p:txBody>
          <a:bodyPr lIns="72000" tIns="36000" rIns="72000" bIns="36000" anchor="ctr"/>
          <a:lstStyle/>
          <a:p>
            <a:pPr algn="ctr" rtl="1">
              <a:buClr>
                <a:srgbClr val="4472C4">
                  <a:lumMod val="75000"/>
                </a:srgbClr>
              </a:buClr>
              <a:buSzPct val="90000"/>
            </a:pPr>
            <a:endParaRPr lang="en-US" sz="5400" dirty="0">
              <a:solidFill>
                <a:prstClr val="black">
                  <a:lumMod val="65000"/>
                  <a:lumOff val="35000"/>
                </a:prstClr>
              </a:solidFill>
              <a:latin typeface="Adobe Arabic"/>
              <a:cs typeface="Adobe Arabic"/>
            </a:endParaRPr>
          </a:p>
        </p:txBody>
      </p:sp>
      <p:sp>
        <p:nvSpPr>
          <p:cNvPr id="4" name="Rectangle 16">
            <a:extLst>
              <a:ext uri="{FF2B5EF4-FFF2-40B4-BE49-F238E27FC236}">
                <a16:creationId xmlns:a16="http://schemas.microsoft.com/office/drawing/2014/main" id="{7689794B-F97A-4571-A27C-4D15B98B3590}"/>
              </a:ext>
            </a:extLst>
          </p:cNvPr>
          <p:cNvSpPr>
            <a:spLocks noChangeArrowheads="1"/>
          </p:cNvSpPr>
          <p:nvPr/>
        </p:nvSpPr>
        <p:spPr bwMode="gray">
          <a:xfrm>
            <a:off x="2460171" y="41025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rgbClr val="4472C4">
                  <a:lumMod val="75000"/>
                </a:srgbClr>
              </a:buClr>
              <a:buSzPct val="90000"/>
            </a:pPr>
            <a:r>
              <a:rPr lang="ar-LB" sz="5400" dirty="0">
                <a:solidFill>
                  <a:prstClr val="black">
                    <a:lumMod val="65000"/>
                    <a:lumOff val="35000"/>
                  </a:prstClr>
                </a:solidFill>
                <a:latin typeface="Adobe Arabic"/>
                <a:cs typeface="Adobe Arabic"/>
              </a:rPr>
              <a:t>التَّحَقُّقُ مِنَ التَّوَقُّعاتِ</a:t>
            </a:r>
          </a:p>
        </p:txBody>
      </p:sp>
    </p:spTree>
    <p:custDataLst>
      <p:tags r:id="rId1"/>
    </p:custDataLst>
    <p:extLst>
      <p:ext uri="{BB962C8B-B14F-4D97-AF65-F5344CB8AC3E}">
        <p14:creationId xmlns:p14="http://schemas.microsoft.com/office/powerpoint/2010/main" val="194076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22549"/>
          <a:stretch/>
        </p:blipFill>
        <p:spPr>
          <a:xfrm>
            <a:off x="5414" y="1546412"/>
            <a:ext cx="12181172" cy="5311588"/>
          </a:xfrm>
          <a:prstGeom prst="rect">
            <a:avLst/>
          </a:prstGeom>
        </p:spPr>
      </p:pic>
    </p:spTree>
    <p:extLst>
      <p:ext uri="{BB962C8B-B14F-4D97-AF65-F5344CB8AC3E}">
        <p14:creationId xmlns:p14="http://schemas.microsoft.com/office/powerpoint/2010/main" val="773013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82788F9A-23A6-4A90-AAE7-6B08E03AD630}"/>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0EE4008-738C-41A0-AB1C-60CFD96EFED5}"/>
              </a:ext>
            </a:extLst>
          </p:cNvPr>
          <p:cNvSpPr txBox="1"/>
          <p:nvPr/>
        </p:nvSpPr>
        <p:spPr>
          <a:xfrm>
            <a:off x="0" y="678213"/>
            <a:ext cx="11696508" cy="70408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الْقِراءَةُ الْجَهْرِيَّةُ</a:t>
            </a:r>
          </a:p>
        </p:txBody>
      </p:sp>
    </p:spTree>
    <p:custDataLst>
      <p:tags r:id="rId1"/>
    </p:custDataLst>
    <p:extLst>
      <p:ext uri="{BB962C8B-B14F-4D97-AF65-F5344CB8AC3E}">
        <p14:creationId xmlns:p14="http://schemas.microsoft.com/office/powerpoint/2010/main" val="4027976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10;&#10;Description automatically generated">
            <a:extLst>
              <a:ext uri="{FF2B5EF4-FFF2-40B4-BE49-F238E27FC236}">
                <a16:creationId xmlns:a16="http://schemas.microsoft.com/office/drawing/2014/main" id="{CD11BF1F-8901-4F66-AD86-F4995CA247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3189" y="1372850"/>
            <a:ext cx="6045622" cy="5063987"/>
          </a:xfrm>
          <a:prstGeom prst="rect">
            <a:avLst/>
          </a:prstGeom>
        </p:spPr>
      </p:pic>
      <p:sp>
        <p:nvSpPr>
          <p:cNvPr id="4" name="Rectangle 3">
            <a:extLst>
              <a:ext uri="{FF2B5EF4-FFF2-40B4-BE49-F238E27FC236}">
                <a16:creationId xmlns:a16="http://schemas.microsoft.com/office/drawing/2014/main" id="{C472F5D8-7DF6-4D84-980B-27163624D8EF}"/>
              </a:ext>
            </a:extLst>
          </p:cNvPr>
          <p:cNvSpPr/>
          <p:nvPr/>
        </p:nvSpPr>
        <p:spPr>
          <a:xfrm>
            <a:off x="0" y="703435"/>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918F53F-77C3-4302-BAA0-FF76D55E86FC}"/>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marR="0" indent="0" algn="r" rtl="1" fontAlgn="auto">
              <a:lnSpc>
                <a:spcPct val="90000"/>
              </a:lnSpc>
              <a:spcBef>
                <a:spcPct val="0"/>
              </a:spcBef>
              <a:spcAft>
                <a:spcPts val="0"/>
              </a:spcAft>
              <a:buClr>
                <a:srgbClr val="4472C4">
                  <a:lumMod val="75000"/>
                </a:srgbClr>
              </a:buClr>
              <a:buSzPct val="90000"/>
              <a:buFontTx/>
              <a:buNone/>
              <a:tabLst/>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2169759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4294967295"/>
          </p:nvPr>
        </p:nvSpPr>
        <p:spPr>
          <a:xfrm>
            <a:off x="6096000" y="2057400"/>
            <a:ext cx="5485864" cy="3048271"/>
          </a:xfrm>
          <a:prstGeom prst="rect">
            <a:avLst/>
          </a:prstGeom>
        </p:spPr>
        <p:txBody>
          <a:bodyPr>
            <a:noAutofit/>
          </a:bodyPr>
          <a:lstStyle/>
          <a:p>
            <a:pPr marL="0" lvl="1" indent="0" algn="r" rtl="1">
              <a:lnSpc>
                <a:spcPct val="150000"/>
              </a:lnSpc>
              <a:spcBef>
                <a:spcPts val="600"/>
              </a:spcBef>
              <a:spcAft>
                <a:spcPts val="600"/>
              </a:spcAft>
              <a:buNone/>
            </a:pPr>
            <a:r>
              <a:rPr lang="ar-LB" sz="3600" kern="0" dirty="0">
                <a:solidFill>
                  <a:schemeClr val="tx1">
                    <a:lumMod val="65000"/>
                    <a:lumOff val="35000"/>
                  </a:schemeClr>
                </a:solidFill>
                <a:latin typeface="Adobe Arabic" pitchFamily="18" charset="-78"/>
                <a:cs typeface="Adobe Arabic" pitchFamily="18" charset="-78"/>
              </a:rPr>
              <a:t>دَخَلَتْ وَدادُ مَعَ أَبيها دُكّانَ اللُّعَبِ. تَعَجَّبَتْ وَدادُ مِنْ كَثْرَةِ ما شاهَدَتْهُ</a:t>
            </a:r>
            <a:r>
              <a:rPr lang="en-US" sz="3600" kern="0" dirty="0">
                <a:solidFill>
                  <a:schemeClr val="tx1">
                    <a:lumMod val="65000"/>
                    <a:lumOff val="35000"/>
                  </a:schemeClr>
                </a:solidFill>
                <a:latin typeface="Adobe Arabic" pitchFamily="18" charset="-78"/>
                <a:cs typeface="Adobe Arabic" pitchFamily="18" charset="-78"/>
              </a:rPr>
              <a:t> </a:t>
            </a:r>
            <a:r>
              <a:rPr lang="ar-LB" sz="3600" kern="0" dirty="0">
                <a:solidFill>
                  <a:schemeClr val="tx1">
                    <a:lumMod val="65000"/>
                    <a:lumOff val="35000"/>
                  </a:schemeClr>
                </a:solidFill>
                <a:latin typeface="Adobe Arabic" pitchFamily="18" charset="-78"/>
                <a:cs typeface="Adobe Arabic" pitchFamily="18" charset="-78"/>
              </a:rPr>
              <a:t>مِنْ لُعَبٍ مُخْتَلِفَةِ الْأَلْوانِ</a:t>
            </a:r>
            <a:r>
              <a:rPr lang="ar-LB" sz="3600" kern="0" dirty="0">
                <a:solidFill>
                  <a:schemeClr val="tx1">
                    <a:lumMod val="65000"/>
                    <a:lumOff val="35000"/>
                  </a:schemeClr>
                </a:solidFill>
              </a:rPr>
              <a:t>.</a:t>
            </a:r>
          </a:p>
        </p:txBody>
      </p:sp>
      <p:pic>
        <p:nvPicPr>
          <p:cNvPr id="5" name="Picture 4" descr="Graphical user interface&#10;&#10;Description automatically generated">
            <a:extLst>
              <a:ext uri="{FF2B5EF4-FFF2-40B4-BE49-F238E27FC236}">
                <a16:creationId xmlns:a16="http://schemas.microsoft.com/office/drawing/2014/main" id="{C5F0612D-9D41-4A4F-A9AE-405EF23D97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629" y="1614348"/>
            <a:ext cx="5313383" cy="4450642"/>
          </a:xfrm>
          <a:prstGeom prst="rect">
            <a:avLst/>
          </a:prstGeom>
        </p:spPr>
      </p:pic>
      <p:sp>
        <p:nvSpPr>
          <p:cNvPr id="7" name="Rectangle 6">
            <a:extLst>
              <a:ext uri="{FF2B5EF4-FFF2-40B4-BE49-F238E27FC236}">
                <a16:creationId xmlns:a16="http://schemas.microsoft.com/office/drawing/2014/main" id="{F65B87C6-43BD-4091-B04B-468DD88FAC36}"/>
              </a:ext>
            </a:extLst>
          </p:cNvPr>
          <p:cNvSpPr/>
          <p:nvPr/>
        </p:nvSpPr>
        <p:spPr>
          <a:xfrm>
            <a:off x="0" y="703435"/>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095F9E0-0C6E-4CCE-B78E-ECAE493B64CF}"/>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1476796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s1"/>
          <p:cNvSpPr txBox="1"/>
          <p:nvPr/>
        </p:nvSpPr>
        <p:spPr>
          <a:xfrm>
            <a:off x="9337594" y="4612661"/>
            <a:ext cx="1822174" cy="834887"/>
          </a:xfrm>
          <a:prstGeom prst="rect">
            <a:avLst/>
          </a:prstGeom>
          <a:ln w="19050">
            <a:noFill/>
          </a:ln>
        </p:spPr>
        <p:txBody>
          <a:bodyPr vert="horz" wrap="square" lIns="91440" tIns="45720" rIns="91440" bIns="45720" rtlCol="0" anchor="ctr">
            <a:normAutofit fontScale="97500"/>
          </a:bodyPr>
          <a:lstStyle/>
          <a:p>
            <a:pPr marL="571500" marR="0" lvl="0" indent="-571500" algn="ctr" defTabSz="914400" rtl="1"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خَجِلَتْ</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1" name="ans3"/>
          <p:cNvSpPr txBox="1"/>
          <p:nvPr/>
        </p:nvSpPr>
        <p:spPr>
          <a:xfrm>
            <a:off x="1440978" y="4612661"/>
            <a:ext cx="1822174" cy="834887"/>
          </a:xfrm>
          <a:prstGeom prst="rect">
            <a:avLst/>
          </a:prstGeom>
          <a:ln w="19050">
            <a:noFill/>
          </a:ln>
        </p:spPr>
        <p:txBody>
          <a:bodyPr vert="horz" wrap="square" lIns="91440" tIns="45720" rIns="91440" bIns="45720" rtlCol="0" anchor="ctr">
            <a:normAutofit fontScale="97500"/>
          </a:bodyPr>
          <a:lstStyle/>
          <a:p>
            <a:pPr marL="457200" indent="-457200" algn="ctr" rtl="1">
              <a:buFont typeface="Courier New" panose="02070309020205020404" pitchFamily="49" charset="0"/>
              <a:buChar char="o"/>
              <a:defRPr/>
            </a:pPr>
            <a:r>
              <a:rPr lang="ar-LB" sz="3500" cap="all" spc="100" dirty="0">
                <a:solidFill>
                  <a:schemeClr val="tx1">
                    <a:lumMod val="65000"/>
                    <a:lumOff val="35000"/>
                  </a:schemeClr>
                </a:solidFill>
                <a:latin typeface="Adobe Arabic" panose="02040503050201090203" pitchFamily="18" charset="-78"/>
                <a:cs typeface="Adobe Arabic" panose="02040503050201090203" pitchFamily="18" charset="-78"/>
              </a:rPr>
              <a:t>اِسْتَغْرَبَتْ</a:t>
            </a:r>
            <a:endParaRPr lang="en-US" sz="35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2" name="ans2"/>
          <p:cNvSpPr txBox="1"/>
          <p:nvPr/>
        </p:nvSpPr>
        <p:spPr>
          <a:xfrm>
            <a:off x="5421795" y="4612661"/>
            <a:ext cx="1822174" cy="834887"/>
          </a:xfrm>
          <a:prstGeom prst="rect">
            <a:avLst/>
          </a:prstGeom>
          <a:ln w="19050">
            <a:noFill/>
          </a:ln>
        </p:spPr>
        <p:txBody>
          <a:bodyPr vert="horz" wrap="square" lIns="91440" tIns="45720" rIns="91440" bIns="45720" rtlCol="0" anchor="ctr">
            <a:normAutofit fontScale="97500"/>
          </a:bodyPr>
          <a:lstStyle/>
          <a:p>
            <a:pPr marL="457200" indent="-457200" algn="ctr" rtl="1">
              <a:buFont typeface="Courier New" panose="02070309020205020404" pitchFamily="49" charset="0"/>
              <a:buChar char="o"/>
              <a:defRPr/>
            </a:pPr>
            <a:r>
              <a:rPr lang="ar-LB" sz="3500" cap="all" spc="100" dirty="0">
                <a:solidFill>
                  <a:schemeClr val="tx1">
                    <a:lumMod val="65000"/>
                    <a:lumOff val="35000"/>
                  </a:schemeClr>
                </a:solidFill>
                <a:latin typeface="Adobe Arabic" panose="02040503050201090203" pitchFamily="18" charset="-78"/>
                <a:cs typeface="Adobe Arabic" panose="02040503050201090203" pitchFamily="18" charset="-78"/>
              </a:rPr>
              <a:t>فَرِحَتْ</a:t>
            </a:r>
            <a:endParaRPr lang="en-US" sz="35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pic>
        <p:nvPicPr>
          <p:cNvPr id="4" name="Face2" descr="Logo&#10;&#10;Description automatically generated with low confidence">
            <a:extLst>
              <a:ext uri="{FF2B5EF4-FFF2-40B4-BE49-F238E27FC236}">
                <a16:creationId xmlns:a16="http://schemas.microsoft.com/office/drawing/2014/main" id="{6CAA4B97-D349-4627-90C3-CE10ABAD56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0789" y="2478686"/>
            <a:ext cx="2153180" cy="1900627"/>
          </a:xfrm>
          <a:prstGeom prst="rect">
            <a:avLst/>
          </a:prstGeom>
        </p:spPr>
      </p:pic>
      <p:pic>
        <p:nvPicPr>
          <p:cNvPr id="7" name="Face1" descr="Logo&#10;&#10;Description automatically generated">
            <a:extLst>
              <a:ext uri="{FF2B5EF4-FFF2-40B4-BE49-F238E27FC236}">
                <a16:creationId xmlns:a16="http://schemas.microsoft.com/office/drawing/2014/main" id="{4CB6D4CD-1300-45E6-BE00-D2170ACAA1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6589" y="2478687"/>
            <a:ext cx="2153179" cy="1900626"/>
          </a:xfrm>
          <a:prstGeom prst="rect">
            <a:avLst/>
          </a:prstGeom>
        </p:spPr>
      </p:pic>
      <p:pic>
        <p:nvPicPr>
          <p:cNvPr id="13" name="Face3" descr="Icon&#10;&#10;Description automatically generated">
            <a:extLst>
              <a:ext uri="{FF2B5EF4-FFF2-40B4-BE49-F238E27FC236}">
                <a16:creationId xmlns:a16="http://schemas.microsoft.com/office/drawing/2014/main" id="{64D4D363-9569-48C4-A3CB-AE186E666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74990" y="2478687"/>
            <a:ext cx="2153179" cy="1900626"/>
          </a:xfrm>
          <a:prstGeom prst="rect">
            <a:avLst/>
          </a:prstGeom>
        </p:spPr>
      </p:pic>
      <p:sp>
        <p:nvSpPr>
          <p:cNvPr id="14" name="Rectangle 13">
            <a:extLst>
              <a:ext uri="{FF2B5EF4-FFF2-40B4-BE49-F238E27FC236}">
                <a16:creationId xmlns:a16="http://schemas.microsoft.com/office/drawing/2014/main" id="{5DC4A880-A83D-4D4C-927F-595B84927063}"/>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CCC770D0-001A-4510-8A18-71EB1416ED49}"/>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82500" lnSpcReduction="10000"/>
          </a:bodyPr>
          <a:lstStyle/>
          <a:p>
            <a:pPr algn="r" rtl="1">
              <a:buClr>
                <a:srgbClr val="4472C4">
                  <a:lumMod val="75000"/>
                </a:srgbClr>
              </a:buClr>
              <a:buSzPct val="90000"/>
            </a:pPr>
            <a:r>
              <a:rPr lang="ar-LB" sz="3600" b="1" cap="all" spc="100" dirty="0">
                <a:solidFill>
                  <a:schemeClr val="bg1"/>
                </a:solidFill>
                <a:latin typeface="Adobe Arabic"/>
                <a:cs typeface="Adobe Arabic"/>
              </a:rPr>
              <a:t>تَعَجَّبَتْ وَدادُ مِنْ كَثْرَةِ ما شاهَدَتْهُ مِنْ لُعَبٍ مُخْتَلِفَةِ الْأَلْوانِ.</a:t>
            </a:r>
            <a:endParaRPr lang="en-US" sz="3600" b="1" cap="all" spc="100" dirty="0">
              <a:solidFill>
                <a:schemeClr val="bg1"/>
              </a:solidFill>
              <a:latin typeface="Adobe Arabic"/>
              <a:cs typeface="Adobe Arabic"/>
            </a:endParaRPr>
          </a:p>
        </p:txBody>
      </p:sp>
      <p:sp>
        <p:nvSpPr>
          <p:cNvPr id="16" name="Rectangle 15">
            <a:extLst>
              <a:ext uri="{FF2B5EF4-FFF2-40B4-BE49-F238E27FC236}">
                <a16:creationId xmlns:a16="http://schemas.microsoft.com/office/drawing/2014/main" id="{8CFDFB5B-1573-4059-9D2A-691F08006A47}"/>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E6DE1C3-E89A-45C9-B343-EE67F8468435}"/>
              </a:ext>
            </a:extLst>
          </p:cNvPr>
          <p:cNvSpPr txBox="1"/>
          <p:nvPr/>
        </p:nvSpPr>
        <p:spPr>
          <a:xfrm>
            <a:off x="2752901" y="1314775"/>
            <a:ext cx="8905698" cy="771139"/>
          </a:xfrm>
          <a:prstGeom prst="rect">
            <a:avLst/>
          </a:prstGeom>
          <a:ln w="19050">
            <a:noFill/>
          </a:ln>
        </p:spPr>
        <p:txBody>
          <a:bodyPr vert="horz" wrap="square" lIns="91440" tIns="45720" rIns="91440" bIns="45720" rtlCol="0" anchor="ctr">
            <a:normAutofit fontScale="97500"/>
          </a:bodyPr>
          <a:lstStyle/>
          <a:p>
            <a:pPr algn="r" rtl="1"/>
            <a:r>
              <a:rPr lang="ar-LB" sz="3600" b="1" dirty="0">
                <a:solidFill>
                  <a:srgbClr val="595959"/>
                </a:solidFill>
                <a:latin typeface="+mj-lt"/>
              </a:rPr>
              <a:t>ما مَعْنى كَلِمَةِ "تَعَجَّبَتْ"؟ </a:t>
            </a:r>
          </a:p>
        </p:txBody>
      </p:sp>
      <p:sp>
        <p:nvSpPr>
          <p:cNvPr id="3" name="Oval 2">
            <a:extLst>
              <a:ext uri="{FF2B5EF4-FFF2-40B4-BE49-F238E27FC236}">
                <a16:creationId xmlns:a16="http://schemas.microsoft.com/office/drawing/2014/main" id="{F4747ADA-E55E-475D-BED6-379C335C2937}"/>
              </a:ext>
            </a:extLst>
          </p:cNvPr>
          <p:cNvSpPr/>
          <p:nvPr/>
        </p:nvSpPr>
        <p:spPr>
          <a:xfrm>
            <a:off x="972580" y="2134412"/>
            <a:ext cx="2557998" cy="3852672"/>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8568171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childTnLst>
              </p:cTn>
              <p:nextCondLst>
                <p:cond evt="onClick" delay="0">
                  <p:tgtEl>
                    <p:spTgt spid="7"/>
                  </p:tgtEl>
                </p:cond>
              </p:nextCondLst>
            </p:seq>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nodeType="clickEffect">
                                  <p:stCondLst>
                                    <p:cond delay="0"/>
                                  </p:stCondLst>
                                  <p:childTnLst>
                                    <p:animEffect transition="out" filter="fade">
                                      <p:cBhvr>
                                        <p:cTn id="12" dur="500" tmFilter="0, 0; .2, .5; .8, .5; 1, 0"/>
                                        <p:tgtEl>
                                          <p:spTgt spid="4"/>
                                        </p:tgtEl>
                                      </p:cBhvr>
                                    </p:animEffect>
                                    <p:animScale>
                                      <p:cBhvr>
                                        <p:cTn id="13" dur="250" autoRev="1" fill="hold"/>
                                        <p:tgtEl>
                                          <p:spTgt spid="4"/>
                                        </p:tgtEl>
                                      </p:cBhvr>
                                      <p:by x="105000" y="105000"/>
                                    </p:animScale>
                                  </p:childTnLst>
                                </p:cTn>
                              </p:par>
                            </p:childTnLst>
                          </p:cTn>
                        </p:par>
                      </p:childTnLst>
                    </p:cTn>
                  </p:par>
                </p:childTnLst>
              </p:cTn>
              <p:nextCondLst>
                <p:cond evt="onClick" delay="0">
                  <p:tgtEl>
                    <p:spTgt spid="4"/>
                  </p:tgtEl>
                </p:cond>
              </p:nextCondLst>
            </p:seq>
            <p:seq concurrent="1" nextAc="seek">
              <p:cTn id="14" restart="whenNotActive" fill="hold" evtFilter="cancelBubble" nodeType="interactiveSeq">
                <p:stCondLst>
                  <p:cond evt="onClick" delay="0">
                    <p:tgtEl>
                      <p:spTgt spid="13"/>
                    </p:tgtEl>
                  </p:cond>
                </p:stCondLst>
                <p:endSync evt="end" delay="0">
                  <p:rtn val="all"/>
                </p:endSync>
                <p:childTnLst>
                  <p:par>
                    <p:cTn id="15" fill="hold">
                      <p:stCondLst>
                        <p:cond delay="0"/>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heel(1)">
                                      <p:cBhvr>
                                        <p:cTn id="19" dur="500"/>
                                        <p:tgtEl>
                                          <p:spTgt spid="3"/>
                                        </p:tgtEl>
                                      </p:cBhvr>
                                    </p:animEffect>
                                  </p:childTnLst>
                                </p:cTn>
                              </p:par>
                            </p:childTnLst>
                          </p:cTn>
                        </p:par>
                      </p:childTnLst>
                    </p:cTn>
                  </p:par>
                </p:childTnLst>
              </p:cTn>
              <p:nextCondLst>
                <p:cond evt="onClick" delay="0">
                  <p:tgtEl>
                    <p:spTgt spid="13"/>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644987" y="2067560"/>
            <a:ext cx="5952931" cy="2669962"/>
          </a:xfrm>
          <a:prstGeom prst="rect">
            <a:avLst/>
          </a:prstGeom>
          <a:noFill/>
        </p:spPr>
        <p:txBody>
          <a:bodyPr wrap="square" rtlCol="0">
            <a:spAutoFit/>
          </a:bodyPr>
          <a:lstStyle/>
          <a:p>
            <a:pPr marL="0" marR="0" lvl="0" indent="0" algn="r" defTabSz="914400" rtl="1" eaLnBrk="1" fontAlgn="auto" latinLnBrk="0" hangingPunct="1">
              <a:lnSpc>
                <a:spcPct val="15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قالَتْ لِأَبيها:</a:t>
            </a:r>
            <a:r>
              <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أَبي..أَبي. ما أَجْمَلَ هذا الدُّبَّ الرَّمادِيَّ الصَّغيرَ !</a:t>
            </a:r>
          </a:p>
          <a:p>
            <a:pPr marL="0" marR="0" lvl="0" indent="0" algn="r" defTabSz="914400" rtl="1" eaLnBrk="1" fontAlgn="auto" latinLnBrk="0" hangingPunct="1">
              <a:lnSpc>
                <a:spcPct val="15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أَخي عِمادٌ سَيُحِبُّهُ كَثيرًا !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pic>
        <p:nvPicPr>
          <p:cNvPr id="4" name="Picture 3" descr="Graphical user interface, application&#10;&#10;Description automatically generated">
            <a:extLst>
              <a:ext uri="{FF2B5EF4-FFF2-40B4-BE49-F238E27FC236}">
                <a16:creationId xmlns:a16="http://schemas.microsoft.com/office/drawing/2014/main" id="{EDA7FAF3-2EED-4531-A7BF-D04F19CCB1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890" y="1343435"/>
            <a:ext cx="4633489" cy="4811130"/>
          </a:xfrm>
          <a:prstGeom prst="rect">
            <a:avLst/>
          </a:prstGeom>
        </p:spPr>
      </p:pic>
      <p:sp>
        <p:nvSpPr>
          <p:cNvPr id="5" name="Rectangle 4">
            <a:extLst>
              <a:ext uri="{FF2B5EF4-FFF2-40B4-BE49-F238E27FC236}">
                <a16:creationId xmlns:a16="http://schemas.microsoft.com/office/drawing/2014/main" id="{5811CB63-564C-4F28-AD86-481E577BDC5E}"/>
              </a:ext>
            </a:extLst>
          </p:cNvPr>
          <p:cNvSpPr/>
          <p:nvPr/>
        </p:nvSpPr>
        <p:spPr>
          <a:xfrm>
            <a:off x="0" y="703435"/>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942838B-ACF8-44EB-9E7A-2867D46C0DB2}"/>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1678396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676137" y="2059062"/>
            <a:ext cx="4914123" cy="1838965"/>
          </a:xfrm>
          <a:prstGeom prst="rect">
            <a:avLst/>
          </a:prstGeom>
          <a:noFill/>
        </p:spPr>
        <p:txBody>
          <a:bodyPr wrap="square" rtlCol="0">
            <a:spAutoFit/>
          </a:bodyPr>
          <a:lstStyle>
            <a:defPPr>
              <a:defRPr lang="en-US"/>
            </a:defPPr>
            <a:lvl1pPr marR="0" lvl="0" indent="0" algn="r" rtl="1" fontAlgn="auto">
              <a:lnSpc>
                <a:spcPct val="15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a:cs typeface="Adobe Arabic"/>
              </a:defRPr>
            </a:lvl1pPr>
          </a:lstStyle>
          <a:p>
            <a:r>
              <a:rPr lang="ar-LB" dirty="0"/>
              <a:t>اُنْظُرْ ما أَكْبَر هَذِهِ الدَّرّاجَةَ الْبَيْضاءَ!</a:t>
            </a:r>
          </a:p>
          <a:p>
            <a:r>
              <a:rPr lang="ar-LB" dirty="0"/>
              <a:t>وَما أَصْغَرَ هذِهِ السَّيّارَةَ الْحَمْراءَ! </a:t>
            </a:r>
          </a:p>
        </p:txBody>
      </p:sp>
      <p:pic>
        <p:nvPicPr>
          <p:cNvPr id="3" name="Picture 2" descr="A picture containing text, shelf, different, colorful&#10;&#10;Description automatically generated">
            <a:extLst>
              <a:ext uri="{FF2B5EF4-FFF2-40B4-BE49-F238E27FC236}">
                <a16:creationId xmlns:a16="http://schemas.microsoft.com/office/drawing/2014/main" id="{53DB6AEB-D38D-4ECA-BF4A-E75BC0AB0F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709" y="1342435"/>
            <a:ext cx="4632154" cy="4809744"/>
          </a:xfrm>
          <a:prstGeom prst="rect">
            <a:avLst/>
          </a:prstGeom>
        </p:spPr>
      </p:pic>
      <p:sp>
        <p:nvSpPr>
          <p:cNvPr id="4" name="Rectangle 3">
            <a:extLst>
              <a:ext uri="{FF2B5EF4-FFF2-40B4-BE49-F238E27FC236}">
                <a16:creationId xmlns:a16="http://schemas.microsoft.com/office/drawing/2014/main" id="{CB11182F-DA55-4D00-AD66-CE4DA570BCAE}"/>
              </a:ext>
            </a:extLst>
          </p:cNvPr>
          <p:cNvSpPr/>
          <p:nvPr/>
        </p:nvSpPr>
        <p:spPr>
          <a:xfrm>
            <a:off x="0" y="703435"/>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A7526B1-F231-4FEB-A928-AE131F56F9E4}"/>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407517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656218" y="2060732"/>
            <a:ext cx="4943732" cy="757130"/>
          </a:xfrm>
          <a:prstGeom prst="rect">
            <a:avLst/>
          </a:prstGeom>
          <a:noFill/>
        </p:spPr>
        <p:txBody>
          <a:bodyPr wrap="square" rtlCol="0">
            <a:spAutoFit/>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وَانْظُرْ ما أَجْمَلَ هذِهِ الدُّمْيَةَ الشَّقْراءَ! </a:t>
            </a:r>
          </a:p>
        </p:txBody>
      </p:sp>
      <p:pic>
        <p:nvPicPr>
          <p:cNvPr id="3" name="Picture 2" descr="A picture containing text, different, colorful, several&#10;&#10;Description automatically generated">
            <a:extLst>
              <a:ext uri="{FF2B5EF4-FFF2-40B4-BE49-F238E27FC236}">
                <a16:creationId xmlns:a16="http://schemas.microsoft.com/office/drawing/2014/main" id="{23667A84-1109-4F8D-AF24-B19134E2CE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050" y="1344821"/>
            <a:ext cx="4632154" cy="4809744"/>
          </a:xfrm>
          <a:prstGeom prst="rect">
            <a:avLst/>
          </a:prstGeom>
        </p:spPr>
      </p:pic>
      <p:sp>
        <p:nvSpPr>
          <p:cNvPr id="4" name="Rectangle 3">
            <a:extLst>
              <a:ext uri="{FF2B5EF4-FFF2-40B4-BE49-F238E27FC236}">
                <a16:creationId xmlns:a16="http://schemas.microsoft.com/office/drawing/2014/main" id="{15C412AC-9DB6-46A6-B0D5-1CA02B13F45C}"/>
              </a:ext>
            </a:extLst>
          </p:cNvPr>
          <p:cNvSpPr/>
          <p:nvPr/>
        </p:nvSpPr>
        <p:spPr>
          <a:xfrm>
            <a:off x="0" y="703435"/>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041D2F2-9E09-4B91-8436-57EE6AB20650}"/>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وَدادُ في دُكّانِ اللُّعَبِ</a:t>
            </a:r>
          </a:p>
        </p:txBody>
      </p:sp>
    </p:spTree>
    <p:custDataLst>
      <p:tags r:id="rId1"/>
    </p:custDataLst>
    <p:extLst>
      <p:ext uri="{BB962C8B-B14F-4D97-AF65-F5344CB8AC3E}">
        <p14:creationId xmlns:p14="http://schemas.microsoft.com/office/powerpoint/2010/main" val="18388339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w="19050">
          <a:solidFill>
            <a:schemeClr val="accent5">
              <a:lumMod val="75000"/>
            </a:schemeClr>
          </a:solidFill>
        </a:ln>
      </a:spPr>
      <a:bodyPr vert="horz" lIns="91440" tIns="45720" rIns="91440" bIns="45720" rtlCol="0" anchor="ctr">
        <a:normAutofit fontScale="90000" lnSpcReduction="10000"/>
      </a:bodyPr>
      <a:lstStyle>
        <a:defPPr algn="ctr" rtl="1">
          <a:defRPr sz="3600" b="1" dirty="0" smtClean="0">
            <a:solidFill>
              <a:schemeClr val="accent5">
                <a:lumMod val="75000"/>
              </a:schemeClr>
            </a:solidFill>
            <a:latin typeface="Adobe Arabic" panose="02040503050201090203" pitchFamily="18" charset="-78"/>
            <a:cs typeface="Adobe Arabic" panose="02040503050201090203" pitchFamily="18" charset="-7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1365</Words>
  <Application>Microsoft Office PowerPoint</Application>
  <PresentationFormat>Widescreen</PresentationFormat>
  <Paragraphs>202</Paragraphs>
  <Slides>23</Slides>
  <Notes>22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Adobe Arabic</vt:lpstr>
      <vt:lpstr>Arial</vt:lpstr>
      <vt:lpstr>Arial Narrow</vt:lpstr>
      <vt:lpstr>Calibri</vt:lpstr>
      <vt:lpstr>Calibri Light</vt:lpstr>
      <vt:lpstr>Courier New</vt:lpstr>
      <vt:lpstr>Wingdings</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Tharwat Abed El Sater</dc:creator>
  <cp:lastModifiedBy>Samia Ghorayeb</cp:lastModifiedBy>
  <cp:revision>4</cp:revision>
  <dcterms:created xsi:type="dcterms:W3CDTF">2021-10-05T10:01:04Z</dcterms:created>
  <dcterms:modified xsi:type="dcterms:W3CDTF">2022-02-27T10:35:25Z</dcterms:modified>
</cp:coreProperties>
</file>