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1565" r:id="rId2"/>
    <p:sldId id="1799" r:id="rId3"/>
    <p:sldId id="1800" r:id="rId4"/>
    <p:sldId id="1801" r:id="rId5"/>
    <p:sldId id="3435" r:id="rId6"/>
    <p:sldId id="3436" r:id="rId7"/>
    <p:sldId id="1726" r:id="rId8"/>
    <p:sldId id="1765" r:id="rId9"/>
    <p:sldId id="3437" r:id="rId10"/>
    <p:sldId id="1767" r:id="rId11"/>
    <p:sldId id="1768" r:id="rId12"/>
    <p:sldId id="3438" r:id="rId13"/>
    <p:sldId id="1769" r:id="rId14"/>
    <p:sldId id="3439" r:id="rId15"/>
    <p:sldId id="3440" r:id="rId16"/>
    <p:sldId id="3441" r:id="rId17"/>
    <p:sldId id="17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rwat Abed El Sater" initials="TAES" lastIdx="3" clrIdx="0">
    <p:extLst>
      <p:ext uri="{19B8F6BF-5375-455C-9EA6-DF929625EA0E}">
        <p15:presenceInfo xmlns:p15="http://schemas.microsoft.com/office/powerpoint/2012/main" userId="S::tharwat.abedelsater@qitabi.org::6baf5795-2fa8-499c-92f8-225bd53537dc" providerId="AD"/>
      </p:ext>
    </p:extLst>
  </p:cmAuthor>
  <p:cmAuthor id="2" name="Nabiha Kaiss" initials="NK" lastIdx="28" clrIdx="1">
    <p:extLst>
      <p:ext uri="{19B8F6BF-5375-455C-9EA6-DF929625EA0E}">
        <p15:presenceInfo xmlns:p15="http://schemas.microsoft.com/office/powerpoint/2012/main" userId="S-1-5-21-748366731-1357122860-3844146377-1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A84351-03EF-4FD4-975F-3F56BAABFFE1}"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FFF9BF-5943-48FE-8DFC-7CFE268FD72A}" type="slidenum">
              <a:rPr lang="en-US" smtClean="0"/>
              <a:t>‹#›</a:t>
            </a:fld>
            <a:endParaRPr lang="en-US"/>
          </a:p>
        </p:txBody>
      </p:sp>
    </p:spTree>
    <p:extLst>
      <p:ext uri="{BB962C8B-B14F-4D97-AF65-F5344CB8AC3E}">
        <p14:creationId xmlns:p14="http://schemas.microsoft.com/office/powerpoint/2010/main" val="816158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youtube.com/watch?v=ZkDY_eLA4fM&amp;list=PLIOXxpEUoE6vjOTrmHlE03V40MXMWyQxR&amp;index=26&amp;t=0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cs typeface="Adobe Arabic" panose="02040503050201090203"/>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EA0756-4184-4129-9573-976A65A526A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361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1: بمَ تلعب الفتاة الّتي ترتدي التّنورة الزرقاء؟</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تلعب الفتاة بالقطار الصغير.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تلعب الفتاة بالدّمية الشّقراء.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تلعب الفتاة بالدّبّ البنيّ.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2 : تلعب الفتاة بالدّمية الشّقراء. </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7599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ص1 :  بمَ يلعب الصّبي الّذي لون شعره أسود؟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يلعب بالقطار السّريع.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يلعب </a:t>
            </a:r>
            <a:r>
              <a:rPr lang="ar-LB" sz="1200" kern="1200" dirty="0" err="1">
                <a:solidFill>
                  <a:schemeClr val="tx1"/>
                </a:solidFill>
                <a:latin typeface="+mj-lt"/>
                <a:ea typeface="+mn-ea"/>
                <a:cs typeface="Adobe Arabic" panose="02040503050201020203" pitchFamily="18" charset="-78"/>
              </a:rPr>
              <a:t>بالسّيّارةالخضراء</a:t>
            </a:r>
            <a:r>
              <a:rPr lang="ar-LB" sz="1200" kern="1200" dirty="0">
                <a:solidFill>
                  <a:schemeClr val="tx1"/>
                </a:solidFill>
                <a:latin typeface="+mj-lt"/>
                <a:ea typeface="+mn-ea"/>
                <a:cs typeface="Adobe Arabic" panose="02040503050201020203" pitchFamily="18" charset="-78"/>
              </a:rPr>
              <a:t>.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يلعب </a:t>
            </a:r>
            <a:r>
              <a:rPr lang="ar-LB" sz="1200" kern="1200" dirty="0" err="1">
                <a:solidFill>
                  <a:schemeClr val="tx1"/>
                </a:solidFill>
                <a:latin typeface="+mj-lt"/>
                <a:ea typeface="+mn-ea"/>
                <a:cs typeface="Adobe Arabic" panose="02040503050201020203" pitchFamily="18" charset="-78"/>
              </a:rPr>
              <a:t>بالشّاحنةالصّغيرة</a:t>
            </a:r>
            <a:r>
              <a:rPr lang="ar-LB" sz="1200" kern="1200" dirty="0">
                <a:solidFill>
                  <a:schemeClr val="tx1"/>
                </a:solidFill>
                <a:latin typeface="+mj-lt"/>
                <a:ea typeface="+mn-ea"/>
                <a:cs typeface="Adobe Arabic" panose="02040503050201020203" pitchFamily="18" charset="-78"/>
              </a:rPr>
              <a:t>.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2 : يلعب بالشّاحنة الصّغيرة. </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6783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ص1 : ما هِيَ الأَلوانُ الّتي تَراها في الصّورَةِ؟</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09306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ص1 : بماذا يشعر الأولاد وهم يلعبون؟ </a:t>
            </a:r>
          </a:p>
          <a:p>
            <a:pPr marL="0" marR="0" lvl="0" indent="-1714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ar-LB" sz="1200" kern="1200" dirty="0">
                <a:solidFill>
                  <a:schemeClr val="tx1"/>
                </a:solidFill>
                <a:latin typeface="+mj-lt"/>
                <a:ea typeface="+mn-ea"/>
                <a:cs typeface="Adobe Arabic" panose="02040503050201020203" pitchFamily="18" charset="-78"/>
              </a:rPr>
              <a:t>يشعر الأولاد بالفرح. </a:t>
            </a:r>
          </a:p>
          <a:p>
            <a:pPr marL="0" marR="0" lvl="0" indent="-1714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ar-LB" sz="1200" kern="1200" dirty="0">
                <a:solidFill>
                  <a:schemeClr val="tx1"/>
                </a:solidFill>
                <a:latin typeface="+mj-lt"/>
                <a:ea typeface="+mn-ea"/>
                <a:cs typeface="Adobe Arabic" panose="02040503050201020203" pitchFamily="18" charset="-78"/>
              </a:rPr>
              <a:t>يشعر الأولاد بالملل.</a:t>
            </a:r>
          </a:p>
          <a:p>
            <a:pPr marL="0" marR="0" lvl="0" indent="-1714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ar-LB" sz="1200" kern="1200" dirty="0">
                <a:solidFill>
                  <a:schemeClr val="tx1"/>
                </a:solidFill>
                <a:latin typeface="+mj-lt"/>
                <a:ea typeface="+mn-ea"/>
                <a:cs typeface="Adobe Arabic" panose="02040503050201020203" pitchFamily="18" charset="-78"/>
              </a:rPr>
              <a:t>يشعر الأولاد بالتّعب.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2 : يشعر الأولاد بالفرح.  </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9207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ت ص : والآن حان دورك لتتحدّث عن نفسك. </a:t>
            </a:r>
          </a:p>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 ما هي لعبتك المفضّلة ؟</a:t>
            </a:r>
          </a:p>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تحدّث عنها.</a:t>
            </a:r>
          </a:p>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 ما لونها ؟</a:t>
            </a:r>
          </a:p>
          <a:p>
            <a:pPr marL="0" lvl="0" algn="r" defTabSz="914400" rtl="1" eaLnBrk="1" latinLnBrk="0" hangingPunct="1">
              <a:defRPr/>
            </a:pPr>
            <a:r>
              <a:rPr lang="ar-LB" sz="1200" kern="1200" dirty="0">
                <a:solidFill>
                  <a:schemeClr val="tx1"/>
                </a:solidFill>
                <a:latin typeface="+mj-lt"/>
                <a:ea typeface="+mn-ea"/>
                <a:cs typeface="Adobe Arabic" panose="02040503050201020203" pitchFamily="18" charset="-78"/>
              </a:rPr>
              <a:t>مع من تلعب بها؟</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2794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 ما هو الحرف الّذي أسمعه في أول كلمة دب وكلمة دمية؟ </a:t>
            </a:r>
          </a:p>
          <a:p>
            <a:pPr algn="r" rtl="1"/>
            <a:r>
              <a:rPr lang="ar-LB" baseline="0" dirty="0">
                <a:solidFill>
                  <a:schemeClr val="tx1"/>
                </a:solidFill>
                <a:cs typeface="Adobe Arabic" panose="02040503050201020203" pitchFamily="18" charset="-78"/>
              </a:rPr>
              <a:t> </a:t>
            </a:r>
            <a:endParaRPr lang="en-US" dirty="0">
              <a:solidFill>
                <a:schemeClr val="tx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5881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 إنّه الحرف دال. اسمه دال وصوته دْ.  سنتعلّم معًا أن نميّز سمعًا الحرف دال، نتعرّف إلى شكله، نقرأه ونكتبه منفردًا وفي كلمات.</a:t>
            </a:r>
            <a:endParaRPr lang="en-GB" sz="1200" kern="1200" dirty="0">
              <a:solidFill>
                <a:schemeClr val="tx1"/>
              </a:solidFill>
              <a:latin typeface="+mj-lt"/>
              <a:ea typeface="+mn-ea"/>
              <a:cs typeface="Adobe Arabic" panose="02040503050201020203" pitchFamily="18" charset="-78"/>
            </a:endParaRPr>
          </a:p>
          <a:p>
            <a:pPr marL="0" algn="r" defTabSz="914400" rtl="1" eaLnBrk="1" latinLnBrk="0" hangingPunct="1"/>
            <a:endParaRPr lang="en-G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توجيهات للمعلّمين:</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يمكنم الوصول إلى درس الحرف دال ( الوعي الفونولوجي و الصوتيات والطّلاقة) من خلال الرّابط الآتي لمتابعة تدريس الحرف دال (الفهم القرائي، الوعي الصّوتي، الصّوتيات، الطّلاقة):</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 </a:t>
            </a:r>
            <a: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t>https://www.youtube.com/watch?v=_OVvm6OJhKs&amp;list=PLIOXxpEUoE6vjOTrmHlE03V40MXMWyQxR&amp;index=72</a:t>
            </a:r>
            <a:b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br>
            <a: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t>https://www.youtube.com/watch?v=ZpYQKTcyjYs&amp;list=PLIOXxpEUoE6vjOTrmHlE03V40MXMWyQxR&amp;index=71</a:t>
            </a:r>
            <a:b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br>
            <a: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t>https://www.youtube.com/watch?v=Yj-P4wb-E2w&amp;list=PLIOXxpEUoE6vjOTrmHlE03V40MXMWyQxR&amp;index=70</a:t>
            </a:r>
            <a:b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br>
            <a:r>
              <a:rPr lang="en-US" sz="1200" kern="1200" dirty="0">
                <a:solidFill>
                  <a:schemeClr val="tx1"/>
                </a:solidFill>
                <a:latin typeface="+mj-lt"/>
                <a:ea typeface="+mn-ea"/>
                <a:cs typeface="Adobe Arabic" panose="02040503050201020203" pitchFamily="18" charset="-78"/>
                <a:hlinkClick r:id="rId3">
                  <a:extLst>
                    <a:ext uri="{A12FA001-AC4F-418D-AE19-62706E023703}">
                      <ahyp:hlinkClr xmlns:ahyp="http://schemas.microsoft.com/office/drawing/2018/hyperlinkcolor" val="tx"/>
                    </a:ext>
                  </a:extLst>
                </a:hlinkClick>
              </a:rPr>
              <a:t>https://www.youtube.com/watch?v=hc5JSNSkY50&amp;list=PLIOXxpEUoE6vjOTrmHlE03V40MXMWyQxR&amp;index=69</a:t>
            </a:r>
            <a:r>
              <a:rPr lang="en-US" sz="1200" kern="1200" dirty="0">
                <a:solidFill>
                  <a:schemeClr val="tx1"/>
                </a:solidFill>
                <a:latin typeface="+mj-lt"/>
                <a:ea typeface="+mn-ea"/>
                <a:cs typeface="Adobe Arabic" panose="02040503050201020203" pitchFamily="18" charset="-78"/>
              </a:rPr>
              <a: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5788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algn="r" rtl="1"/>
            <a:endParaRPr lang="en-US" dirty="0">
              <a:cs typeface="Adobe Arabic" panose="02040503050201090203"/>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EA0756-4184-4129-9573-976A65A526A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3617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0" dirty="0">
              <a:solidFill>
                <a:schemeClr val="tx1"/>
              </a:solidFill>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baseline="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r>
              <a:rPr lang="ar-LB" sz="1200" kern="1200" baseline="0" dirty="0">
                <a:solidFill>
                  <a:schemeClr val="tx1"/>
                </a:solidFill>
                <a:latin typeface="+mj-lt"/>
                <a:ea typeface="+mn-ea"/>
                <a:cs typeface="Adobe Arabic" panose="02040503050201020203" pitchFamily="18" charset="-78"/>
              </a:rPr>
              <a:t>التّسجيلُ الصّوتيُّ:</a:t>
            </a:r>
            <a:endParaRPr lang="en-US" sz="1200" kern="1200" baseline="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r>
              <a:rPr lang="ar-LB" sz="1200" kern="1200" baseline="0" dirty="0">
                <a:solidFill>
                  <a:schemeClr val="tx1"/>
                </a:solidFill>
                <a:latin typeface="+mj-lt"/>
                <a:ea typeface="+mn-ea"/>
                <a:cs typeface="Adobe Arabic" panose="02040503050201020203" pitchFamily="18" charset="-78"/>
              </a:rPr>
              <a:t>طابَ يَوْمُكُمْ يا أَعِزّائي! مرحبًا بِكُم في صَفِّ التعبير الشفويّ. </a:t>
            </a:r>
          </a:p>
          <a:p>
            <a:pPr marL="0" marR="0" lvl="0" indent="0" algn="r" defTabSz="914400" rtl="1" eaLnBrk="1" fontAlgn="auto" latinLnBrk="0" hangingPunct="1">
              <a:lnSpc>
                <a:spcPct val="90000"/>
              </a:lnSpc>
              <a:spcBef>
                <a:spcPct val="0"/>
              </a:spcBef>
              <a:spcAft>
                <a:spcPts val="0"/>
              </a:spcAft>
              <a:buClrTx/>
              <a:buSzTx/>
              <a:buFontTx/>
              <a:buNone/>
              <a:tabLst/>
              <a:defRPr/>
            </a:pPr>
            <a:endParaRPr lang="en-US" sz="1200" kern="1200" baseline="0" noProof="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baseline="0" dirty="0">
                <a:solidFill>
                  <a:schemeClr val="tx1"/>
                </a:solidFill>
                <a:latin typeface="+mj-lt"/>
                <a:ea typeface="+mn-ea"/>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baseline="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baseline="0" dirty="0">
                <a:solidFill>
                  <a:schemeClr val="tx1"/>
                </a:solidFill>
                <a:latin typeface="+mj-lt"/>
                <a:ea typeface="+mn-ea"/>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baseline="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90000"/>
              </a:lnSpc>
              <a:spcAft>
                <a:spcPts val="200"/>
              </a:spcAft>
              <a:buClr>
                <a:schemeClr val="accent1"/>
              </a:buClr>
              <a:buSzPct val="100000"/>
              <a:tabLst/>
              <a:defRPr/>
            </a:pPr>
            <a:r>
              <a:rPr lang="ar-LB" sz="1200" kern="1200" baseline="0" dirty="0">
                <a:solidFill>
                  <a:schemeClr val="tx1"/>
                </a:solidFill>
                <a:latin typeface="+mj-lt"/>
                <a:ea typeface="+mn-ea"/>
                <a:cs typeface="Adobe Arabic" panose="02040503050201020203" pitchFamily="18" charset="-78"/>
              </a:rPr>
              <a:t>بعد انهاء النشاط، يعلن المعلّم/ة هدف الحصّة.</a:t>
            </a:r>
            <a:endParaRPr lang="en-US" sz="1200" kern="1200" baseline="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b="0" dirty="0">
              <a:solidFill>
                <a:schemeClr val="tx1"/>
              </a:solidFill>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dirty="0">
              <a:solidFill>
                <a:schemeClr val="tx1"/>
              </a:solidFill>
              <a:latin typeface="Adobe Arabic" panose="02040503050201020203" pitchFamily="18" charset="-78"/>
              <a:cs typeface="Adobe Arabic" panose="02040503050201020203" pitchFamily="18" charset="-78"/>
            </a:endParaRPr>
          </a:p>
          <a:p>
            <a:pPr algn="r" rtl="1"/>
            <a:endParaRPr lang="en-US" sz="1200" b="0" dirty="0">
              <a:solidFill>
                <a:schemeClr val="tx1"/>
              </a:solidFill>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3590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algn="r" rtl="1"/>
            <a:endParaRPr lang="ar-SA" b="1" u="sng" dirty="0">
              <a:solidFill>
                <a:schemeClr val="tx1"/>
              </a:solidFill>
              <a:latin typeface="+mj-lt"/>
              <a:cs typeface="Adobe Arabic" panose="02040503050201020203" pitchFamily="18" charset="-78"/>
            </a:endParaRPr>
          </a:p>
          <a:p>
            <a:pPr algn="r" rtl="1"/>
            <a:r>
              <a:rPr lang="ar-LB" b="0" u="none" dirty="0">
                <a:solidFill>
                  <a:schemeClr val="tx1"/>
                </a:solidFill>
                <a:latin typeface="+mj-lt"/>
                <a:cs typeface="Adobe Arabic" panose="02040503050201020203" pitchFamily="18" charset="-78"/>
              </a:rPr>
              <a:t>ت ص : </a:t>
            </a:r>
            <a:endParaRPr lang="en-US" b="0" u="none" dirty="0">
              <a:solidFill>
                <a:schemeClr val="tx1"/>
              </a:solidFill>
              <a:latin typeface="+mj-lt"/>
            </a:endParaRPr>
          </a:p>
          <a:p>
            <a:pPr algn="r" rtl="1"/>
            <a:r>
              <a:rPr lang="ar-LB" sz="1200" dirty="0">
                <a:solidFill>
                  <a:schemeClr val="tx1"/>
                </a:solidFill>
                <a:latin typeface="+mj-lt"/>
                <a:cs typeface="Adobe Arabic" panose="02040503050201020203" pitchFamily="18" charset="-78"/>
              </a:rPr>
              <a:t>هيَّا</a:t>
            </a:r>
            <a:r>
              <a:rPr lang="ar-LB" sz="1200" baseline="0" dirty="0">
                <a:solidFill>
                  <a:schemeClr val="tx1"/>
                </a:solidFill>
                <a:latin typeface="+mj-lt"/>
                <a:cs typeface="Adobe Arabic" panose="02040503050201020203" pitchFamily="18" charset="-78"/>
              </a:rPr>
              <a:t> أعزائي لتتمرنوا على الإصغاء الجيد:</a:t>
            </a:r>
          </a:p>
          <a:p>
            <a:pPr algn="r" rtl="1"/>
            <a:r>
              <a:rPr lang="ar-LB" sz="1200" dirty="0">
                <a:solidFill>
                  <a:schemeClr val="tx1"/>
                </a:solidFill>
                <a:latin typeface="+mj-lt"/>
                <a:cs typeface="Adobe Arabic" panose="02040503050201020203" pitchFamily="18" charset="-78"/>
              </a:rPr>
              <a:t>اصغوا بانتباه إلى الكلمات الّتي سأقولها  </a:t>
            </a:r>
            <a:r>
              <a:rPr lang="ar-LB" sz="1200" kern="1200" baseline="0" dirty="0">
                <a:solidFill>
                  <a:schemeClr val="tx1"/>
                </a:solidFill>
                <a:latin typeface="+mj-lt"/>
                <a:ea typeface="+mn-ea"/>
                <a:cs typeface="Adobe Arabic" panose="02040503050201020203" pitchFamily="18" charset="-78"/>
              </a:rPr>
              <a:t>ثم</a:t>
            </a:r>
            <a:r>
              <a:rPr lang="ar-LB" sz="1200" dirty="0">
                <a:solidFill>
                  <a:schemeClr val="tx1"/>
                </a:solidFill>
                <a:latin typeface="+mj-lt"/>
                <a:cs typeface="Adobe Arabic" panose="02040503050201020203" pitchFamily="18" charset="-78"/>
              </a:rPr>
              <a:t> ارسموا صورًا لهذه الكلمات</a:t>
            </a:r>
            <a:r>
              <a:rPr lang="en-US" sz="1200" dirty="0">
                <a:solidFill>
                  <a:schemeClr val="tx1"/>
                </a:solidFill>
                <a:latin typeface="+mj-lt"/>
              </a:rPr>
              <a:t> </a:t>
            </a:r>
            <a:r>
              <a:rPr lang="ar-LB" sz="1200" dirty="0">
                <a:solidFill>
                  <a:schemeClr val="tx1"/>
                </a:solidFill>
                <a:latin typeface="+mj-lt"/>
                <a:cs typeface="Adobe Arabic" panose="02040503050201020203" pitchFamily="18" charset="-78"/>
              </a:rPr>
              <a:t> في دفاتركم/ على الورقة. </a:t>
            </a:r>
          </a:p>
          <a:p>
            <a:pPr algn="r" rtl="1"/>
            <a:r>
              <a:rPr lang="ar-LB" baseline="0" dirty="0">
                <a:solidFill>
                  <a:schemeClr val="tx1"/>
                </a:solidFill>
                <a:latin typeface="+mj-lt"/>
                <a:cs typeface="Adobe Arabic" panose="02040503050201020203" pitchFamily="18" charset="-78"/>
              </a:rPr>
              <a:t>- لَيْمونٌ (اِنْتِظارٌ 5 ثوانٍ). </a:t>
            </a:r>
          </a:p>
          <a:p>
            <a:pPr marL="171450" indent="-171450" algn="r" rtl="1">
              <a:buFontTx/>
              <a:buChar char="-"/>
            </a:pPr>
            <a:r>
              <a:rPr lang="ar-LB" baseline="0" dirty="0">
                <a:solidFill>
                  <a:schemeClr val="tx1"/>
                </a:solidFill>
                <a:latin typeface="+mj-lt"/>
                <a:cs typeface="Adobe Arabic" panose="02040503050201020203" pitchFamily="18" charset="-78"/>
              </a:rPr>
              <a:t>مِسْطَرَةٌ (اِنْتِظارٌ 5 ثوانٍ). </a:t>
            </a:r>
          </a:p>
          <a:p>
            <a:pPr marL="171450" indent="-171450" algn="r" rtl="1">
              <a:buFontTx/>
              <a:buChar char="-"/>
            </a:pPr>
            <a:r>
              <a:rPr lang="ar-LB" baseline="0" dirty="0">
                <a:solidFill>
                  <a:schemeClr val="tx1"/>
                </a:solidFill>
                <a:latin typeface="+mj-lt"/>
                <a:cs typeface="Adobe Arabic" panose="02040503050201020203" pitchFamily="18" charset="-78"/>
              </a:rPr>
              <a:t>دودَةٌ (اِنْتِظارٌ 5 ثوانٍ). </a:t>
            </a:r>
          </a:p>
          <a:p>
            <a:pPr marL="171450" indent="-171450" algn="r" rtl="1">
              <a:buFontTx/>
              <a:buChar char="-"/>
            </a:pPr>
            <a:endParaRPr lang="ar-LB" baseline="0" dirty="0">
              <a:solidFill>
                <a:schemeClr val="tx1"/>
              </a:solidFill>
              <a:latin typeface="+mj-lt"/>
              <a:cs typeface="Adobe Arabic" panose="02040503050201020203" pitchFamily="18" charset="-78"/>
            </a:endParaRPr>
          </a:p>
          <a:p>
            <a:pPr marL="0" indent="0" algn="r" rtl="1">
              <a:buFontTx/>
              <a:buNone/>
            </a:pPr>
            <a:r>
              <a:rPr lang="ar-LB" baseline="0" dirty="0">
                <a:solidFill>
                  <a:schemeClr val="tx1"/>
                </a:solidFill>
                <a:latin typeface="+mj-lt"/>
                <a:cs typeface="Adobe Arabic" panose="02040503050201020203" pitchFamily="18" charset="-78"/>
              </a:rPr>
              <a:t>ت ص 2:</a:t>
            </a:r>
          </a:p>
          <a:p>
            <a:pPr marL="0" indent="0" algn="r" rtl="1">
              <a:buFontTx/>
              <a:buNone/>
            </a:pPr>
            <a:r>
              <a:rPr lang="ar-LB" baseline="0" dirty="0">
                <a:solidFill>
                  <a:schemeClr val="tx1"/>
                </a:solidFill>
                <a:latin typeface="+mj-lt"/>
                <a:cs typeface="Adobe Arabic" panose="02040503050201020203" pitchFamily="18" charset="-78"/>
              </a:rPr>
              <a:t>هيا تحققوا من رسومكم؟ هل هي مطابقة للكلمات التي قلتها لكم؟ </a:t>
            </a:r>
          </a:p>
          <a:p>
            <a:pPr algn="r" rtl="1"/>
            <a:r>
              <a:rPr lang="ar-SA" sz="1200" kern="1200" dirty="0">
                <a:solidFill>
                  <a:schemeClr val="tx1"/>
                </a:solidFill>
                <a:effectLst/>
                <a:latin typeface="+mj-lt"/>
                <a:ea typeface="+mn-ea"/>
                <a:cs typeface="Adobe Arabic" panose="02040503050201020203" pitchFamily="18" charset="-78"/>
              </a:rPr>
              <a:t>اذا كنتَم قد اتّبعتَم قوانين الاصغاء الجيد، فستكون </a:t>
            </a:r>
            <a:r>
              <a:rPr lang="ar-LB" sz="1200" kern="1200" dirty="0">
                <a:solidFill>
                  <a:schemeClr val="tx1"/>
                </a:solidFill>
                <a:effectLst/>
                <a:latin typeface="+mj-lt"/>
                <a:ea typeface="+mn-ea"/>
                <a:cs typeface="Adobe Arabic" panose="02040503050201020203" pitchFamily="18" charset="-78"/>
              </a:rPr>
              <a:t>رسومكم </a:t>
            </a:r>
            <a:r>
              <a:rPr lang="ar-SA" sz="1200" kern="1200" dirty="0">
                <a:solidFill>
                  <a:schemeClr val="tx1"/>
                </a:solidFill>
                <a:effectLst/>
                <a:latin typeface="+mj-lt"/>
                <a:ea typeface="+mn-ea"/>
                <a:cs typeface="Adobe Arabic" panose="02040503050201020203" pitchFamily="18" charset="-78"/>
              </a:rPr>
              <a:t>على هذا الشكل</a:t>
            </a:r>
            <a:r>
              <a:rPr lang="ar-LB" sz="1200" kern="1200" dirty="0">
                <a:solidFill>
                  <a:schemeClr val="tx1"/>
                </a:solidFill>
                <a:effectLst/>
                <a:latin typeface="+mj-lt"/>
                <a:ea typeface="+mn-ea"/>
                <a:cs typeface="Adobe Arabic" panose="02040503050201020203" pitchFamily="18" charset="-78"/>
              </a:rPr>
              <a:t>:</a:t>
            </a:r>
            <a:r>
              <a:rPr lang="ar-LB" sz="1200" kern="1200" baseline="0" dirty="0">
                <a:solidFill>
                  <a:schemeClr val="tx1"/>
                </a:solidFill>
                <a:effectLst/>
                <a:latin typeface="+mj-lt"/>
                <a:ea typeface="+mn-ea"/>
                <a:cs typeface="Adobe Arabic" panose="02040503050201020203" pitchFamily="18" charset="-78"/>
              </a:rPr>
              <a:t> </a:t>
            </a:r>
            <a:r>
              <a:rPr lang="ar-LB" baseline="0" dirty="0">
                <a:solidFill>
                  <a:schemeClr val="tx1"/>
                </a:solidFill>
                <a:latin typeface="+mj-lt"/>
                <a:cs typeface="Adobe Arabic" panose="02040503050201020203" pitchFamily="18" charset="-78"/>
              </a:rPr>
              <a:t>لَيْمونٌ، مِسْطَرَةٌ، دودَةٌ .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9040EB-7EDB-4917-8E7D-86BDCDE9ABC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7357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توجيهات للمعلّم/ة: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5</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بعد أن أنهينا قراءة القصّة، سنبدأ الآن درس التّعبير الشّفويّ. أريد منكم أن تنظروا جيّدًا إلى الصّورة، وأن تركّزوا على التّفاصيل الموجودة فيها لتجيبوا عن الأسئلة. </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توجيهات للمعلم/ـة: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يهدف نشاط التعبير الشفوي إلى تعزيز قدرة المتعلّم على التّحدث بلغة عربية صحيحة مبسّطة في الحلقة الأولى. يحتاج المتعلّمون في هذه  المرحلة إلى الارتكاز إلى مرجع بصري ليتمكّنوا من توليد الأفكار والتوسع فيها، لذا يتوجب عليهم تخصيص الوقت الكافي لملاحظة الصّورة، التّدقيق في تفاصيلها، ومن ثم التّعبير الشّفوي عمّا لاحظوه.   </a:t>
            </a:r>
            <a:endParaRPr lang="en-US" sz="1200" kern="1200" dirty="0">
              <a:solidFill>
                <a:schemeClr val="tx1"/>
              </a:solidFill>
              <a:latin typeface="+mj-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7D8BBE-30F2-43A2-B8D2-21B24AC86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13499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1: أنظروا إلى الصّورة جيّدًا وأجيبوا إجابة تامّة.</a:t>
            </a: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ماذا ترى في هذه  الصّورة؟</a:t>
            </a:r>
          </a:p>
          <a:p>
            <a:pPr marL="0" indent="-171450" algn="r" defTabSz="914400" rtl="1" eaLnBrk="1"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أرى أطفالًا يرتّبون الألعاب . </a:t>
            </a:r>
          </a:p>
          <a:p>
            <a:pPr marL="0" indent="-171450" algn="r" defTabSz="914400" rtl="1" eaLnBrk="1"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أرى أطفالًا يلعبون بالألعاب . </a:t>
            </a:r>
          </a:p>
          <a:p>
            <a:pPr marL="0" indent="-171450" algn="r" defTabSz="914400" rtl="1" eaLnBrk="1"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أرى أطفالًا يرمون الألعاب. </a:t>
            </a:r>
          </a:p>
          <a:p>
            <a:pPr marL="0" indent="0" algn="r" defTabSz="914400" rtl="1" eaLnBrk="1" latinLnBrk="0" hangingPunct="1">
              <a:buFont typeface="Wingdings" panose="05000000000000000000" pitchFamily="2" charset="2"/>
              <a:buNone/>
            </a:pPr>
            <a:endParaRPr lang="ar-LB" sz="1200" kern="1200" dirty="0">
              <a:solidFill>
                <a:schemeClr val="tx1"/>
              </a:solidFill>
              <a:latin typeface="+mj-lt"/>
              <a:ea typeface="+mn-ea"/>
              <a:cs typeface="Adobe Arabic" panose="02040503050201020203" pitchFamily="18" charset="-78"/>
            </a:endParaRPr>
          </a:p>
          <a:p>
            <a:pPr marL="0" indent="-171450" algn="r" defTabSz="914400" rtl="1" eaLnBrk="1" latinLnBrk="0" hangingPunct="1">
              <a:buFont typeface="Wingdings" panose="05000000000000000000" pitchFamily="2" charset="2"/>
              <a:buChar char="q"/>
            </a:pPr>
            <a:r>
              <a:rPr lang="ar-LB" sz="1200" kern="1200" dirty="0">
                <a:solidFill>
                  <a:schemeClr val="tx1"/>
                </a:solidFill>
                <a:latin typeface="+mj-lt"/>
                <a:ea typeface="+mn-ea"/>
                <a:cs typeface="Adobe Arabic" panose="02040503050201020203" pitchFamily="18" charset="-78"/>
              </a:rPr>
              <a:t>ت ص2</a:t>
            </a:r>
          </a:p>
          <a:p>
            <a:pPr marL="0" marR="0" lvl="0" indent="-171450" algn="r" defTabSz="914400" rtl="1" eaLnBrk="1" fontAlgn="auto" latinLnBrk="0" hangingPunct="1">
              <a:lnSpc>
                <a:spcPct val="100000"/>
              </a:lnSpc>
              <a:spcBef>
                <a:spcPts val="0"/>
              </a:spcBef>
              <a:spcAft>
                <a:spcPts val="0"/>
              </a:spcAft>
              <a:buClrTx/>
              <a:buSzTx/>
              <a:buFont typeface="Wingdings" panose="05000000000000000000" pitchFamily="2" charset="2"/>
              <a:buChar char="q"/>
              <a:tabLst/>
              <a:defRPr/>
            </a:pPr>
            <a:r>
              <a:rPr lang="ar-LB" sz="1200" kern="1200" dirty="0">
                <a:solidFill>
                  <a:schemeClr val="tx1"/>
                </a:solidFill>
                <a:latin typeface="+mj-lt"/>
                <a:ea typeface="+mn-ea"/>
                <a:cs typeface="Adobe Arabic" panose="02040503050201020203" pitchFamily="18" charset="-78"/>
              </a:rPr>
              <a:t> أرى  اطفالًا يلعبون بالألعاب.. </a:t>
            </a:r>
          </a:p>
          <a:p>
            <a:pPr marL="171450" indent="-171450" algn="r" rtl="1">
              <a:buFont typeface="Wingdings" panose="05000000000000000000" pitchFamily="2" charset="2"/>
              <a:buChar char="q"/>
            </a:pPr>
            <a:endParaRPr lang="ar-LB" dirty="0">
              <a:solidFill>
                <a:schemeClr val="tx1"/>
              </a:solidFill>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4381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1: كم بنتًا في الصّورة؟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أربع بنات.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سبع بنات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ثلاث بنات.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latin typeface="+mj-lt"/>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2 : في الصّورة ثلاث بنات. </a:t>
            </a: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6207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ت ص 1: كم صبيًّا في الصّورة؟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أربعة صبيان.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خمسة  صبيان.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j-lt"/>
                <a:ea typeface="+mn-ea"/>
                <a:cs typeface="Adobe Arabic" panose="02040503050201020203" pitchFamily="18" charset="-78"/>
              </a:rPr>
              <a:t>في الصّورة ثلاثة صبيان. </a:t>
            </a:r>
          </a:p>
          <a:p>
            <a:pPr marL="0" algn="r" defTabSz="914400" rtl="1" eaLnBrk="1" latinLnBrk="0" hangingPunct="1"/>
            <a:endParaRPr lang="ar-LB" sz="1200" kern="1200" dirty="0">
              <a:solidFill>
                <a:schemeClr val="tx1"/>
              </a:solidFill>
              <a:latin typeface="+mj-lt"/>
              <a:ea typeface="+mn-ea"/>
              <a:cs typeface="Adobe Arabic" panose="02040503050201020203" pitchFamily="18" charset="-78"/>
            </a:endParaRPr>
          </a:p>
          <a:p>
            <a:pPr marL="0" algn="r" defTabSz="914400" rtl="1" eaLnBrk="1" latinLnBrk="0" hangingPunct="1"/>
            <a:r>
              <a:rPr lang="ar-LB" sz="1200" kern="1200" dirty="0">
                <a:solidFill>
                  <a:schemeClr val="tx1"/>
                </a:solidFill>
                <a:latin typeface="+mj-lt"/>
                <a:ea typeface="+mn-ea"/>
                <a:cs typeface="Adobe Arabic" panose="02040503050201020203" pitchFamily="18" charset="-78"/>
              </a:rPr>
              <a:t>ت ص 2 : في الصّورة أربعة صبيان. </a:t>
            </a:r>
            <a:endParaRPr lang="en-US" sz="1200" kern="1200" dirty="0">
              <a:solidFill>
                <a:schemeClr val="tx1"/>
              </a:solidFill>
              <a:latin typeface="+mj-lt"/>
              <a:ea typeface="+mn-ea"/>
              <a:cs typeface="Adobe Arabic" panose="02040503050201020203" pitchFamily="18" charset="-78"/>
            </a:endParaRPr>
          </a:p>
          <a:p>
            <a:endParaRPr lang="en-US"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6895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8" y="946878"/>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pPr>
            <a:r>
              <a:rPr lang="en-US" sz="4000" b="1" dirty="0">
                <a:solidFill>
                  <a:srgbClr val="44546A"/>
                </a:solidFill>
              </a:rPr>
              <a:t> </a:t>
            </a:r>
            <a:r>
              <a:rPr lang="ar-LB" sz="4000" b="1" dirty="0">
                <a:solidFill>
                  <a:srgbClr val="44546A"/>
                </a:solidFill>
              </a:rPr>
              <a:t>أهداف المحور</a:t>
            </a:r>
            <a:r>
              <a:rPr lang="en-US" sz="4000" b="1" dirty="0">
                <a:solidFill>
                  <a:srgbClr val="44546A"/>
                </a:solidFill>
              </a:rPr>
              <a:t> </a:t>
            </a:r>
            <a:r>
              <a:rPr lang="ar-LB" sz="4000" b="1" dirty="0">
                <a:solidFill>
                  <a:srgbClr val="44546A"/>
                </a:solidFill>
              </a:rPr>
              <a:t>التربوية </a:t>
            </a:r>
            <a:endParaRPr lang="en-US" sz="1600" dirty="0">
              <a:solidFill>
                <a:prstClr val="black"/>
              </a:solidFill>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70" y="2262399"/>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11987"/>
            <a:ext cx="1402672" cy="1069759"/>
          </a:xfrm>
          <a:prstGeom prst="rect">
            <a:avLst/>
          </a:prstGeom>
        </p:spPr>
      </p:pic>
    </p:spTree>
    <p:custDataLst>
      <p:tags r:id="rId1"/>
    </p:custDataLst>
    <p:extLst>
      <p:ext uri="{BB962C8B-B14F-4D97-AF65-F5344CB8AC3E}">
        <p14:creationId xmlns:p14="http://schemas.microsoft.com/office/powerpoint/2010/main" val="2889461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93048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custDataLst>
      <p:tags r:id="rId1"/>
    </p:custDataLst>
    <p:extLst>
      <p:ext uri="{BB962C8B-B14F-4D97-AF65-F5344CB8AC3E}">
        <p14:creationId xmlns:p14="http://schemas.microsoft.com/office/powerpoint/2010/main" val="2783140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8168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88867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79564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77223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30" y="6200027"/>
            <a:ext cx="2154143" cy="274320"/>
          </a:xfrm>
        </p:spPr>
        <p:txBody>
          <a:bodyPr/>
          <a:lstStyle/>
          <a:p>
            <a:fld id="{96DFF08F-DC6B-4601-B491-B0F83F6DD2DA}" type="datetimeFigureOut">
              <a:rPr lang="en-US" dirty="0">
                <a:solidFill>
                  <a:prstClr val="black">
                    <a:tint val="75000"/>
                  </a:prstClr>
                </a:solidFill>
              </a:rPr>
              <a:pPr/>
              <a:t>2/27/2022</a:t>
            </a:fld>
            <a:endParaRPr lang="en-US" dirty="0">
              <a:solidFill>
                <a:prstClr val="black">
                  <a:tint val="75000"/>
                </a:prstClr>
              </a:solidFill>
            </a:endParaRPr>
          </a:p>
        </p:txBody>
      </p:sp>
      <p:sp>
        <p:nvSpPr>
          <p:cNvPr id="12" name="Footer Placeholder 4"/>
          <p:cNvSpPr>
            <a:spLocks noGrp="1"/>
          </p:cNvSpPr>
          <p:nvPr>
            <p:ph type="ftr" sz="quarter" idx="11"/>
          </p:nvPr>
        </p:nvSpPr>
        <p:spPr>
          <a:xfrm>
            <a:off x="3659073" y="6196384"/>
            <a:ext cx="5901459" cy="274320"/>
          </a:xfrm>
        </p:spPr>
        <p:txBody>
          <a:bodyPr/>
          <a:lstStyle/>
          <a:p>
            <a:endParaRPr lang="en-US" dirty="0">
              <a:solidFill>
                <a:prstClr val="black">
                  <a:tint val="75000"/>
                </a:prstClr>
              </a:solidFill>
            </a:endParaRPr>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17159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79274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30" y="6200027"/>
            <a:ext cx="2154143" cy="274320"/>
          </a:xfrm>
        </p:spPr>
        <p:txBody>
          <a:bodyPr/>
          <a:lstStyle/>
          <a:p>
            <a:fld id="{96DFF08F-DC6B-4601-B491-B0F83F6DD2DA}" type="datetimeFigureOut">
              <a:rPr lang="en-US" dirty="0">
                <a:solidFill>
                  <a:prstClr val="black">
                    <a:tint val="75000"/>
                  </a:prstClr>
                </a:solidFill>
              </a:rPr>
              <a:pPr/>
              <a:t>2/27/2022</a:t>
            </a:fld>
            <a:endParaRPr lang="en-US" dirty="0">
              <a:solidFill>
                <a:prstClr val="black">
                  <a:tint val="75000"/>
                </a:prstClr>
              </a:solidFill>
            </a:endParaRPr>
          </a:p>
        </p:txBody>
      </p:sp>
      <p:sp>
        <p:nvSpPr>
          <p:cNvPr id="8" name="Footer Placeholder 4"/>
          <p:cNvSpPr>
            <a:spLocks noGrp="1"/>
          </p:cNvSpPr>
          <p:nvPr>
            <p:ph type="ftr" sz="quarter" idx="11"/>
          </p:nvPr>
        </p:nvSpPr>
        <p:spPr>
          <a:xfrm>
            <a:off x="3659073" y="6196384"/>
            <a:ext cx="5901459" cy="274320"/>
          </a:xfrm>
        </p:spPr>
        <p:txBody>
          <a:bodyPr/>
          <a:lstStyle/>
          <a:p>
            <a:endParaRPr lang="en-US" dirty="0">
              <a:solidFill>
                <a:prstClr val="black">
                  <a:tint val="75000"/>
                </a:prstClr>
              </a:solidFill>
            </a:endParaRPr>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solidFill>
                  <a:prstClr val="black">
                    <a:tint val="75000"/>
                  </a:prstClr>
                </a:solidFill>
              </a:rPr>
              <a:pPr/>
              <a:t>‹#›</a:t>
            </a:fld>
            <a:endParaRPr lang="en-US" dirty="0">
              <a:solidFill>
                <a:prstClr val="black">
                  <a:tint val="75000"/>
                </a:prstClr>
              </a:solidFill>
            </a:endParaRPr>
          </a:p>
        </p:txBody>
      </p:sp>
      <p:sp>
        <p:nvSpPr>
          <p:cNvPr id="11" name="Picture Placeholder 10"/>
          <p:cNvSpPr>
            <a:spLocks noGrp="1"/>
          </p:cNvSpPr>
          <p:nvPr>
            <p:ph type="pic" sz="quarter" idx="13"/>
          </p:nvPr>
        </p:nvSpPr>
        <p:spPr>
          <a:xfrm>
            <a:off x="7315200" y="2239966"/>
            <a:ext cx="3852333" cy="3736975"/>
          </a:xfrm>
        </p:spPr>
        <p:txBody>
          <a:bodyPr/>
          <a:lstStyle/>
          <a:p>
            <a:r>
              <a:rPr lang="en-US" dirty="0"/>
              <a:t>Click icon to add picture</a:t>
            </a:r>
          </a:p>
        </p:txBody>
      </p:sp>
      <p:sp>
        <p:nvSpPr>
          <p:cNvPr id="12" name="Content Placeholder 2"/>
          <p:cNvSpPr>
            <a:spLocks noGrp="1"/>
          </p:cNvSpPr>
          <p:nvPr>
            <p:ph idx="14"/>
          </p:nvPr>
        </p:nvSpPr>
        <p:spPr>
          <a:xfrm>
            <a:off x="1024129" y="2239966"/>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88877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78791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134236" y="2"/>
            <a:ext cx="1068275" cy="630621"/>
          </a:xfrm>
          <a:prstGeom prst="rect">
            <a:avLst/>
          </a:prstGeom>
        </p:spPr>
      </p:pic>
    </p:spTree>
    <p:custDataLst>
      <p:tags r:id="rId1"/>
    </p:custDataLst>
    <p:extLst>
      <p:ext uri="{BB962C8B-B14F-4D97-AF65-F5344CB8AC3E}">
        <p14:creationId xmlns:p14="http://schemas.microsoft.com/office/powerpoint/2010/main" val="23823741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3257831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207660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49"/>
            <a:ext cx="1068275" cy="630621"/>
          </a:xfrm>
          <a:prstGeom prst="rect">
            <a:avLst/>
          </a:prstGeom>
        </p:spPr>
      </p:pic>
    </p:spTree>
    <p:custDataLst>
      <p:tags r:id="rId1"/>
    </p:custDataLst>
    <p:extLst>
      <p:ext uri="{BB962C8B-B14F-4D97-AF65-F5344CB8AC3E}">
        <p14:creationId xmlns:p14="http://schemas.microsoft.com/office/powerpoint/2010/main" val="3527506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rgbClr val="44546A"/>
                </a:solidFill>
              </a:rPr>
              <a:t>أهـــداف المحور</a:t>
            </a:r>
            <a:endParaRPr lang="en-US" sz="4800" b="1" dirty="0">
              <a:solidFill>
                <a:srgbClr val="44546A"/>
              </a:solidFill>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solidFill>
                <a:prstClr val="black"/>
              </a:solidFill>
            </a:endParaRPr>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174767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rgbClr val="44546A"/>
              </a:solidFill>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algn="ctr" rtl="1">
              <a:defRPr/>
            </a:pPr>
            <a:endParaRPr lang="en-US" sz="2400" b="1" dirty="0">
              <a:solidFill>
                <a:prstClr val="white"/>
              </a:solidFill>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solidFill>
                <a:prstClr val="black"/>
              </a:solidFill>
            </a:endParaRPr>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rtl="1">
              <a:buClr>
                <a:srgbClr val="5B9BD5">
                  <a:lumMod val="50000"/>
                </a:srgbClr>
              </a:buClr>
              <a:buSzPct val="90000"/>
              <a:buFont typeface="Wingdings" panose="05000000000000000000" pitchFamily="2" charset="2"/>
              <a:buNone/>
            </a:pPr>
            <a:endParaRPr lang="en-US" sz="2000" dirty="0">
              <a:solidFill>
                <a:prstClr val="black"/>
              </a:solidFill>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prstClr val="white"/>
              </a:solidFill>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1"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rgbClr val="5B9BD5">
                    <a:lumMod val="50000"/>
                  </a:srgbClr>
                </a:solidFill>
              </a:rPr>
              <a:t>المكتسبات السابقة للمحور</a:t>
            </a:r>
            <a:endParaRPr lang="en-US" b="1" cap="all" spc="100" dirty="0">
              <a:solidFill>
                <a:srgbClr val="5B9BD5">
                  <a:lumMod val="50000"/>
                </a:srgbClr>
              </a:solidFill>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3490215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84401"/>
          <a:stretch/>
        </p:blipFill>
        <p:spPr>
          <a:xfrm>
            <a:off x="5415" y="5788242"/>
            <a:ext cx="12181172" cy="1069759"/>
          </a:xfrm>
          <a:prstGeom prst="rect">
            <a:avLst/>
          </a:prstGeom>
        </p:spPr>
      </p:pic>
    </p:spTree>
    <p:custDataLst>
      <p:tags r:id="rId1"/>
    </p:custDataLst>
    <p:extLst>
      <p:ext uri="{BB962C8B-B14F-4D97-AF65-F5344CB8AC3E}">
        <p14:creationId xmlns:p14="http://schemas.microsoft.com/office/powerpoint/2010/main" val="1004967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0995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84035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83631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4"/>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solidFill>
                  <a:prstClr val="black">
                    <a:tint val="75000"/>
                  </a:prstClr>
                </a:solidFill>
              </a:rPr>
              <a:pPr/>
              <a:t>2/27/2022</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solidFill>
                  <a:prstClr val="black">
                    <a:tint val="75000"/>
                  </a:prstClr>
                </a:solidFill>
              </a:rPr>
              <a:pPr/>
              <a:t>‹#›</a:t>
            </a:fld>
            <a:endParaRPr lang="en-US" dirty="0">
              <a:solidFill>
                <a:prstClr val="black">
                  <a:tint val="75000"/>
                </a:prstClr>
              </a:solidFill>
            </a:endParaRPr>
          </a:p>
        </p:txBody>
      </p:sp>
    </p:spTree>
    <p:custDataLst>
      <p:tags r:id="rId23"/>
    </p:custDataLst>
    <p:extLst>
      <p:ext uri="{BB962C8B-B14F-4D97-AF65-F5344CB8AC3E}">
        <p14:creationId xmlns:p14="http://schemas.microsoft.com/office/powerpoint/2010/main" val="12630570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0.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19.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1.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20.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3.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2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24.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5.xml"/><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sv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1.xml"/><Relationship Id="rId1" Type="http://schemas.openxmlformats.org/officeDocument/2006/relationships/tags" Target="../tags/tag14.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7.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8.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1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9.xml"/><Relationship Id="rId7" Type="http://schemas.openxmlformats.org/officeDocument/2006/relationships/image" Target="../media/image13.svg"/><Relationship Id="rId2" Type="http://schemas.openxmlformats.org/officeDocument/2006/relationships/slideLayout" Target="../slideLayouts/slideLayout3.xml"/><Relationship Id="rId1" Type="http://schemas.openxmlformats.org/officeDocument/2006/relationships/tags" Target="../tags/tag18.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6">
            <a:extLst>
              <a:ext uri="{FF2B5EF4-FFF2-40B4-BE49-F238E27FC236}">
                <a16:creationId xmlns:a16="http://schemas.microsoft.com/office/drawing/2014/main" id="{315484F3-9222-4543-A80E-9D80EAA2D5B9}"/>
              </a:ext>
            </a:extLst>
          </p:cNvPr>
          <p:cNvSpPr>
            <a:spLocks noChangeArrowheads="1"/>
          </p:cNvSpPr>
          <p:nvPr/>
        </p:nvSpPr>
        <p:spPr bwMode="gray">
          <a:xfrm>
            <a:off x="2695342" y="2148991"/>
            <a:ext cx="7271657"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prstClr val="black"/>
                </a:solidFill>
                <a:effectLst/>
                <a:uLnTx/>
                <a:uFillTx/>
                <a:latin typeface="Arial" panose="020B0604020202020204" pitchFamily="34" charset="0"/>
                <a:ea typeface="+mn-ea"/>
                <a:cs typeface="Adobe Arabic"/>
              </a:rPr>
              <a:t>الْمَجالُ: التَّعْبيرُ الشَّفَوِيُّ</a:t>
            </a:r>
          </a:p>
        </p:txBody>
      </p:sp>
    </p:spTree>
    <p:extLst>
      <p:ext uri="{BB962C8B-B14F-4D97-AF65-F5344CB8AC3E}">
        <p14:creationId xmlns:p14="http://schemas.microsoft.com/office/powerpoint/2010/main" val="481274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453400" y="2933700"/>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تَلْعَبُ الْفَتاةُ بِالقِطارِ الصَّغيرِ.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453400" y="3838555"/>
            <a:ext cx="4352862"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تَلْعَبُ الْفَتاةُ بِالدُّمْيَةِ الشَّقْراءِ.</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832724" y="4636508"/>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تَلْعَبُ الْفَتاةُ بِالدُّبِّ الْبُنِّيِّ.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80092" y="3897977"/>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91311" y="2933700"/>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67621" y="4739500"/>
            <a:ext cx="438641" cy="516108"/>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6548172" y="1889719"/>
            <a:ext cx="5115086"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بِمَ تَلْعَبُ الْفَتاةُ الَّتي تَرْتَدي التَّنّورَةَ الزَّرْقاءَ؟</a:t>
            </a:r>
          </a:p>
        </p:txBody>
      </p:sp>
      <p:pic>
        <p:nvPicPr>
          <p:cNvPr id="20" name="Picture 19">
            <a:extLst>
              <a:ext uri="{FF2B5EF4-FFF2-40B4-BE49-F238E27FC236}">
                <a16:creationId xmlns:a16="http://schemas.microsoft.com/office/drawing/2014/main" id="{71189FB7-AEFA-4BD7-A0DA-E752EF0075F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91154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1"/>
                                        </p:tgtEl>
                                        <p:attrNameLst>
                                          <p:attrName>style.color</p:attrName>
                                        </p:attrNameLst>
                                      </p:cBhvr>
                                      <p:to>
                                        <a:srgbClr val="74C274"/>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2"/>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0" grpId="0"/>
      <p:bldP spid="11" grpId="0"/>
      <p:bldP spid="11" grpId="1"/>
      <p:bldP spid="12"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486650" y="2933700"/>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يَلْعَبُ الصَّبِيُّ بِالْقِطارِ السَّريعِ.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303911" y="3838555"/>
            <a:ext cx="4535601"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يَلْعَبُ الصَّبِيُّ بِالسَّيّارَةِ الْخَضْراءِ.</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865974" y="4636508"/>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يَلْعَبُ الصَّبِيُّ  بِالشّاحِنَةِ الصَّغيرَةِ.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413342" y="4640550"/>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400871" y="2943300"/>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400871" y="3838554"/>
            <a:ext cx="438641" cy="516108"/>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6976533" y="1889719"/>
            <a:ext cx="4719975"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بِمَ يَلْعَبُ الصَّبِيُّ الَّذي لَوْنُ شَعْرِهِ أَسْوَدُ؟</a:t>
            </a:r>
          </a:p>
        </p:txBody>
      </p:sp>
      <p:pic>
        <p:nvPicPr>
          <p:cNvPr id="20" name="Picture 19">
            <a:extLst>
              <a:ext uri="{FF2B5EF4-FFF2-40B4-BE49-F238E27FC236}">
                <a16:creationId xmlns:a16="http://schemas.microsoft.com/office/drawing/2014/main" id="{F9DB5D69-4943-4F72-98AD-6F5FEA7BEEDF}"/>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32189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9" restart="whenNotActive" fill="hold" evtFilter="cancelBubble" nodeType="interactiveSeq">
                <p:stCondLst>
                  <p:cond evt="onClick" delay="0">
                    <p:tgtEl>
                      <p:spTgt spid="12"/>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2"/>
                                        </p:tgtEl>
                                        <p:attrNameLst>
                                          <p:attrName>style.color</p:attrName>
                                        </p:attrNameLst>
                                      </p:cBhvr>
                                      <p:to>
                                        <a:srgbClr val="74C274"/>
                                      </p:to>
                                    </p:animClr>
                                  </p:childTnLst>
                                </p:cTn>
                              </p:par>
                            </p:childTnLst>
                          </p:cTn>
                        </p:par>
                      </p:childTnLst>
                    </p:cTn>
                  </p:par>
                </p:childTnLst>
              </p:cTn>
              <p:nextCondLst>
                <p:cond evt="onClick" delay="0">
                  <p:tgtEl>
                    <p:spTgt spid="12"/>
                  </p:tgtEl>
                </p:cond>
              </p:nextCondLst>
            </p:seq>
          </p:childTnLst>
        </p:cTn>
      </p:par>
    </p:tnLst>
    <p:bldLst>
      <p:bldP spid="10" grpId="0"/>
      <p:bldP spid="11" grpId="0"/>
      <p:bldP spid="12" grpId="0"/>
      <p:bldP spid="12" grpId="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8" name="1ST ANSWER">
            <a:extLst>
              <a:ext uri="{FF2B5EF4-FFF2-40B4-BE49-F238E27FC236}">
                <a16:creationId xmlns:a16="http://schemas.microsoft.com/office/drawing/2014/main" id="{FA7207BE-D0F6-4675-B008-BB53F2327E3F}"/>
              </a:ext>
            </a:extLst>
          </p:cNvPr>
          <p:cNvSpPr txBox="1">
            <a:spLocks/>
          </p:cNvSpPr>
          <p:nvPr/>
        </p:nvSpPr>
        <p:spPr>
          <a:xfrm>
            <a:off x="6547757" y="2706909"/>
            <a:ext cx="5263051"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 ما هِيَ الأَلوانُ الّتي تَراها في الصّورَةِ؟</a:t>
            </a:r>
          </a:p>
        </p:txBody>
      </p:sp>
      <p:pic>
        <p:nvPicPr>
          <p:cNvPr id="20" name="Picture 19">
            <a:extLst>
              <a:ext uri="{FF2B5EF4-FFF2-40B4-BE49-F238E27FC236}">
                <a16:creationId xmlns:a16="http://schemas.microsoft.com/office/drawing/2014/main" id="{C484A492-507E-4D63-B800-139BED9B6A0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22774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383009" y="2933700"/>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يَشْعُرُ الْأَوْلادُ بِالْفَرَحِ.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383009" y="3838555"/>
            <a:ext cx="4352862"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يَشْعُرُ الْأَوْلادُ بِالْمَلَلِ.</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762333" y="4636508"/>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يَشْعُرُ الْأَوْلادُ بِالتَّعَبِ.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27961" y="2956802"/>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97230" y="3941546"/>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97230" y="4739500"/>
            <a:ext cx="438641" cy="516108"/>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7383009" y="1889719"/>
            <a:ext cx="420985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بِماذا يَشْعُرُ الْأَوْلادُ وَهُم يَلْعَبونَ؟</a:t>
            </a:r>
          </a:p>
        </p:txBody>
      </p:sp>
      <p:pic>
        <p:nvPicPr>
          <p:cNvPr id="20" name="Picture 19">
            <a:extLst>
              <a:ext uri="{FF2B5EF4-FFF2-40B4-BE49-F238E27FC236}">
                <a16:creationId xmlns:a16="http://schemas.microsoft.com/office/drawing/2014/main" id="{C484A492-507E-4D63-B800-139BED9B6A0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414386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9" restart="whenNotActive" fill="hold" evtFilter="cancelBubble" nodeType="interactiveSeq">
                <p:stCondLst>
                  <p:cond evt="onClick" delay="0">
                    <p:tgtEl>
                      <p:spTgt spid="10"/>
                    </p:tgtEl>
                  </p:cond>
                </p:stCondLst>
                <p:endSync evt="end" delay="0">
                  <p:rtn val="all"/>
                </p:endSync>
                <p:childTnLst>
                  <p:par>
                    <p:cTn id="30" fill="hold">
                      <p:stCondLst>
                        <p:cond delay="0"/>
                      </p:stCondLst>
                      <p:childTnLst>
                        <p:par>
                          <p:cTn id="31" fill="hold">
                            <p:stCondLst>
                              <p:cond delay="0"/>
                            </p:stCondLst>
                            <p:childTnLst>
                              <p:par>
                                <p:cTn id="32" presetID="3" presetClass="emph" presetSubtype="2" fill="hold" grpId="1" nodeType="withEffect">
                                  <p:stCondLst>
                                    <p:cond delay="0"/>
                                  </p:stCondLst>
                                  <p:childTnLst>
                                    <p:animClr clrSpc="rgb" dir="cw">
                                      <p:cBhvr override="childStyle">
                                        <p:cTn id="33" dur="500" fill="hold"/>
                                        <p:tgtEl>
                                          <p:spTgt spid="10"/>
                                        </p:tgtEl>
                                        <p:attrNameLst>
                                          <p:attrName>style.color</p:attrName>
                                        </p:attrNameLst>
                                      </p:cBhvr>
                                      <p:to>
                                        <a:srgbClr val="74C274"/>
                                      </p:to>
                                    </p:animClr>
                                  </p:childTnLst>
                                </p:cTn>
                              </p:par>
                              <p:par>
                                <p:cTn id="34" presetID="1"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childTnLst>
        </p:cTn>
      </p:par>
    </p:tnLst>
    <p:bldLst>
      <p:bldP spid="10" grpId="0"/>
      <p:bldP spid="10" grpId="1"/>
      <p:bldP spid="11" grpId="0"/>
      <p:bldP spid="12"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20714" y="2261800"/>
            <a:ext cx="5084064" cy="3347070"/>
          </a:xfrm>
          <a:prstGeom prst="rect">
            <a:avLst/>
          </a:prstGeom>
        </p:spPr>
        <p:txBody>
          <a:bodyPr wrap="square">
            <a:sp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ما هِيَ لُعْبَتُكَ الْمُفَضَّلَةُ ؟</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تَحَدَّثْ عَنْها؟</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 ما لَوْنُها؟</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مَعْ مَنْ تَلْعَبُ بِها؟  </a:t>
            </a:r>
          </a:p>
        </p:txBody>
      </p:sp>
      <p:sp>
        <p:nvSpPr>
          <p:cNvPr id="6" name="Rectangle 5">
            <a:extLst>
              <a:ext uri="{FF2B5EF4-FFF2-40B4-BE49-F238E27FC236}">
                <a16:creationId xmlns:a16="http://schemas.microsoft.com/office/drawing/2014/main" id="{02C39067-2DAD-49BD-A65A-41D6473A03B8}"/>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9175097-8514-4269-A20F-ECAEB658FCF8}"/>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وَالْآنَ تَحَدَّثْ عَنْ نَفْسِكَ: </a:t>
            </a:r>
          </a:p>
        </p:txBody>
      </p:sp>
      <p:pic>
        <p:nvPicPr>
          <p:cNvPr id="9" name="Picture 8">
            <a:extLst>
              <a:ext uri="{FF2B5EF4-FFF2-40B4-BE49-F238E27FC236}">
                <a16:creationId xmlns:a16="http://schemas.microsoft.com/office/drawing/2014/main" id="{AC8D7980-7548-4DE2-A8D4-E0B70D5DDA5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2034343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51515" y="1743974"/>
            <a:ext cx="7144993" cy="554217"/>
          </a:xfrm>
          <a:prstGeom prst="rect">
            <a:avLst/>
          </a:prstGeom>
        </p:spPr>
        <p:txBody>
          <a:bodyPr vert="horz" lIns="91440" tIns="45720" rIns="91440" bIns="45720" rtlCol="0" anchor="t" anchorCtr="0">
            <a:noAutofit/>
          </a:bodyPr>
          <a:lstStyle/>
          <a:p>
            <a:pPr algn="r" rtl="1">
              <a:lnSpc>
                <a:spcPct val="90000"/>
              </a:lnSpc>
              <a:spcBef>
                <a:spcPct val="0"/>
              </a:spcBef>
            </a:pPr>
            <a:r>
              <a:rPr lang="ar-LB" sz="3600" b="1" dirty="0">
                <a:solidFill>
                  <a:schemeClr val="tx1">
                    <a:lumMod val="65000"/>
                    <a:lumOff val="35000"/>
                  </a:schemeClr>
                </a:solidFill>
              </a:rPr>
              <a:t>ما هُوَ الْحَرْفُ الَّذي أَسْمَعُهُ في أَوَّلِ كَلِمَةِ دُبٍّ وَكَلِمَةِ دُمْيَةٍ؟</a:t>
            </a:r>
          </a:p>
        </p:txBody>
      </p:sp>
      <p:sp>
        <p:nvSpPr>
          <p:cNvPr id="10" name="Rectangle 9">
            <a:extLst>
              <a:ext uri="{FF2B5EF4-FFF2-40B4-BE49-F238E27FC236}">
                <a16:creationId xmlns:a16="http://schemas.microsoft.com/office/drawing/2014/main" id="{842FCA96-3389-4BA9-B3DB-AB71EC49996D}"/>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BE5C1CC-EEFD-4AED-AA95-AB31D79E45FC}"/>
              </a:ext>
            </a:extLst>
          </p:cNvPr>
          <p:cNvSpPr txBox="1"/>
          <p:nvPr/>
        </p:nvSpPr>
        <p:spPr>
          <a:xfrm>
            <a:off x="0" y="666638"/>
            <a:ext cx="11696508"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pic>
        <p:nvPicPr>
          <p:cNvPr id="15" name="Picture 14" descr="Icon&#10;&#10;Description automatically generated">
            <a:extLst>
              <a:ext uri="{FF2B5EF4-FFF2-40B4-BE49-F238E27FC236}">
                <a16:creationId xmlns:a16="http://schemas.microsoft.com/office/drawing/2014/main" id="{D3B4E63F-E825-40E8-BAE9-8F106B1676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8056" y="2456688"/>
            <a:ext cx="3455218" cy="3195553"/>
          </a:xfrm>
          <a:prstGeom prst="rect">
            <a:avLst/>
          </a:prstGeom>
        </p:spPr>
      </p:pic>
      <p:pic>
        <p:nvPicPr>
          <p:cNvPr id="16" name="Picture 15" descr="A picture containing vector graphics, clipart&#10;&#10;Description automatically generated">
            <a:extLst>
              <a:ext uri="{FF2B5EF4-FFF2-40B4-BE49-F238E27FC236}">
                <a16:creationId xmlns:a16="http://schemas.microsoft.com/office/drawing/2014/main" id="{AFACE021-076B-443F-ADF8-D791E6577F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726" y="2456687"/>
            <a:ext cx="3455218" cy="3195553"/>
          </a:xfrm>
          <a:prstGeom prst="rect">
            <a:avLst/>
          </a:prstGeom>
        </p:spPr>
      </p:pic>
    </p:spTree>
    <p:custDataLst>
      <p:tags r:id="rId1"/>
    </p:custDataLst>
    <p:extLst>
      <p:ext uri="{BB962C8B-B14F-4D97-AF65-F5344CB8AC3E}">
        <p14:creationId xmlns:p14="http://schemas.microsoft.com/office/powerpoint/2010/main" val="3381919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3390057" y="3073609"/>
            <a:ext cx="5025565" cy="2279679"/>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LB" dirty="0"/>
              <a:t>دْ</a:t>
            </a:r>
            <a:endParaRPr lang="en-US" dirty="0"/>
          </a:p>
        </p:txBody>
      </p:sp>
      <p:pic>
        <p:nvPicPr>
          <p:cNvPr id="14" name="Picture 13" descr="Icon&#10;&#10;Description automatically generated">
            <a:extLst>
              <a:ext uri="{FF2B5EF4-FFF2-40B4-BE49-F238E27FC236}">
                <a16:creationId xmlns:a16="http://schemas.microsoft.com/office/drawing/2014/main" id="{015B58CC-2139-42D2-90F8-6ACA8EA658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2472" y="2286000"/>
            <a:ext cx="3455218" cy="3195553"/>
          </a:xfrm>
          <a:prstGeom prst="rect">
            <a:avLst/>
          </a:prstGeom>
        </p:spPr>
      </p:pic>
      <p:pic>
        <p:nvPicPr>
          <p:cNvPr id="15" name="Picture 14" descr="A picture containing vector graphics, clipart&#10;&#10;Description automatically generated">
            <a:extLst>
              <a:ext uri="{FF2B5EF4-FFF2-40B4-BE49-F238E27FC236}">
                <a16:creationId xmlns:a16="http://schemas.microsoft.com/office/drawing/2014/main" id="{C8E35F5D-5AAD-479A-B89D-1D72F308EC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61" y="2157735"/>
            <a:ext cx="3455218" cy="3195553"/>
          </a:xfrm>
          <a:prstGeom prst="rect">
            <a:avLst/>
          </a:prstGeom>
        </p:spPr>
      </p:pic>
      <p:sp>
        <p:nvSpPr>
          <p:cNvPr id="9" name="Rectangle 8">
            <a:extLst>
              <a:ext uri="{FF2B5EF4-FFF2-40B4-BE49-F238E27FC236}">
                <a16:creationId xmlns:a16="http://schemas.microsoft.com/office/drawing/2014/main" id="{A466D5CD-6F2C-458E-A5AB-ED6B084F6DD0}"/>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A5DE08F-26B8-46C9-BD3C-E75604A573F3}"/>
              </a:ext>
            </a:extLst>
          </p:cNvPr>
          <p:cNvSpPr txBox="1"/>
          <p:nvPr/>
        </p:nvSpPr>
        <p:spPr>
          <a:xfrm>
            <a:off x="0" y="678213"/>
            <a:ext cx="11696508" cy="70408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6" name="Rectangle 15">
            <a:extLst>
              <a:ext uri="{FF2B5EF4-FFF2-40B4-BE49-F238E27FC236}">
                <a16:creationId xmlns:a16="http://schemas.microsoft.com/office/drawing/2014/main" id="{84055FCB-8C1B-405A-8AE0-13954695DE06}"/>
              </a:ext>
            </a:extLst>
          </p:cNvPr>
          <p:cNvSpPr/>
          <p:nvPr/>
        </p:nvSpPr>
        <p:spPr>
          <a:xfrm>
            <a:off x="4506360" y="1846523"/>
            <a:ext cx="7144993" cy="554217"/>
          </a:xfrm>
          <a:prstGeom prst="rect">
            <a:avLst/>
          </a:prstGeom>
        </p:spPr>
        <p:txBody>
          <a:bodyPr vert="horz" lIns="91440" tIns="45720" rIns="91440" bIns="45720" rtlCol="0" anchor="t" anchorCtr="0">
            <a:noAutofit/>
          </a:bodyPr>
          <a:lstStyle/>
          <a:p>
            <a:pPr algn="r" rtl="1">
              <a:lnSpc>
                <a:spcPct val="90000"/>
              </a:lnSpc>
              <a:spcBef>
                <a:spcPct val="0"/>
              </a:spcBef>
            </a:pPr>
            <a:r>
              <a:rPr lang="ar-LB" dirty="0"/>
              <a:t>ما هُوَ الْحَرْفُ الَّذي أَسْمَعُهُ في أَوَّلِ كَلِمَةِ دُبٍّ وَكَلِمَةِ دُمْيَةٍ؟</a:t>
            </a:r>
          </a:p>
        </p:txBody>
      </p:sp>
      <p:sp>
        <p:nvSpPr>
          <p:cNvPr id="13" name="TextBox 12">
            <a:extLst>
              <a:ext uri="{FF2B5EF4-FFF2-40B4-BE49-F238E27FC236}">
                <a16:creationId xmlns:a16="http://schemas.microsoft.com/office/drawing/2014/main" id="{AA2A386D-B9B2-4531-B7C9-98F68A2CAE49}"/>
              </a:ext>
            </a:extLst>
          </p:cNvPr>
          <p:cNvSpPr txBox="1"/>
          <p:nvPr/>
        </p:nvSpPr>
        <p:spPr>
          <a:xfrm>
            <a:off x="10072352" y="5253812"/>
            <a:ext cx="914400" cy="914400"/>
          </a:xfrm>
          <a:prstGeom prst="rect">
            <a:avLst/>
          </a:prstGeom>
          <a:ln w="19050">
            <a:noFill/>
          </a:ln>
        </p:spPr>
        <p:txBody>
          <a:bodyPr vert="horz" wrap="none" lIns="91440" tIns="45720" rIns="91440" bIns="45720" rtlCol="0" anchor="ctr">
            <a:normAutofit fontScale="975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1" i="0" u="none" strike="noStrike" kern="1200" cap="none" spc="0" normalizeH="0" baseline="0" noProof="0" dirty="0">
                <a:ln>
                  <a:noFill/>
                </a:ln>
                <a:solidFill>
                  <a:srgbClr val="C00000"/>
                </a:solidFill>
                <a:effectLst/>
                <a:uLnTx/>
                <a:uFillTx/>
                <a:latin typeface="Adobe Arabic" panose="02040503050201090203" pitchFamily="18" charset="-78"/>
                <a:ea typeface="+mn-ea"/>
                <a:cs typeface="Adobe Arabic" panose="02040503050201090203" pitchFamily="18" charset="-78"/>
              </a:rPr>
              <a:t>دُ</a:t>
            </a:r>
            <a:r>
              <a:rPr kumimoji="0" lang="ar-LB" sz="3600" b="1" i="0" u="none" strike="noStrike" kern="1200" cap="none" spc="0" normalizeH="0" baseline="0" noProof="0" dirty="0">
                <a:ln>
                  <a:noFill/>
                </a:ln>
                <a:solidFill>
                  <a:schemeClr val="tx1">
                    <a:lumMod val="65000"/>
                    <a:lumOff val="35000"/>
                  </a:schemeClr>
                </a:solidFill>
                <a:effectLst/>
                <a:uLnTx/>
                <a:uFillTx/>
                <a:latin typeface="Adobe Arabic" panose="02040503050201090203" pitchFamily="18" charset="-78"/>
                <a:ea typeface="+mn-ea"/>
                <a:cs typeface="Adobe Arabic" panose="02040503050201090203" pitchFamily="18" charset="-78"/>
              </a:rPr>
              <a:t>بّ</a:t>
            </a:r>
            <a:r>
              <a:rPr kumimoji="0" lang="ar-LB" sz="3600" b="1" i="0" u="none" strike="noStrike" kern="1200" cap="none" spc="0" normalizeH="0" baseline="0" noProof="0" dirty="0">
                <a:ln>
                  <a:noFill/>
                </a:ln>
                <a:solidFill>
                  <a:srgbClr val="4472C4">
                    <a:lumMod val="75000"/>
                  </a:srgbClr>
                </a:solidFill>
                <a:effectLst/>
                <a:uLnTx/>
                <a:uFillTx/>
                <a:latin typeface="Adobe Arabic" panose="02040503050201090203" pitchFamily="18" charset="-78"/>
                <a:ea typeface="+mn-ea"/>
                <a:cs typeface="Adobe Arabic" panose="02040503050201090203" pitchFamily="18" charset="-78"/>
              </a:rPr>
              <a:t>ٌ</a:t>
            </a:r>
            <a:endParaRPr kumimoji="0" lang="en-US" sz="3600" b="1" i="0" u="none" strike="noStrike" kern="1200" cap="none" spc="0" normalizeH="0" baseline="0" noProof="0" dirty="0">
              <a:ln>
                <a:noFill/>
              </a:ln>
              <a:solidFill>
                <a:srgbClr val="4472C4">
                  <a:lumMod val="75000"/>
                </a:srgbClr>
              </a:solidFill>
              <a:effectLst/>
              <a:uLnTx/>
              <a:uFillTx/>
              <a:latin typeface="Adobe Arabic" panose="02040503050201090203" pitchFamily="18" charset="-78"/>
              <a:ea typeface="+mn-ea"/>
              <a:cs typeface="Adobe Arabic" panose="02040503050201090203" pitchFamily="18" charset="-78"/>
            </a:endParaRPr>
          </a:p>
        </p:txBody>
      </p:sp>
      <p:sp>
        <p:nvSpPr>
          <p:cNvPr id="17" name="TextBox 16">
            <a:extLst>
              <a:ext uri="{FF2B5EF4-FFF2-40B4-BE49-F238E27FC236}">
                <a16:creationId xmlns:a16="http://schemas.microsoft.com/office/drawing/2014/main" id="{1439FE02-1C8B-4994-A030-35129172DADA}"/>
              </a:ext>
            </a:extLst>
          </p:cNvPr>
          <p:cNvSpPr txBox="1"/>
          <p:nvPr/>
        </p:nvSpPr>
        <p:spPr>
          <a:xfrm>
            <a:off x="1318137" y="5253812"/>
            <a:ext cx="914400" cy="914400"/>
          </a:xfrm>
          <a:prstGeom prst="rect">
            <a:avLst/>
          </a:prstGeom>
          <a:ln w="19050">
            <a:noFill/>
          </a:ln>
        </p:spPr>
        <p:txBody>
          <a:bodyPr vert="horz" wrap="none" lIns="91440" tIns="45720" rIns="91440" bIns="45720" rtlCol="0" anchor="ctr">
            <a:normAutofit fontScale="975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1" i="0" u="none" strike="noStrike" kern="1200" cap="none" spc="0" normalizeH="0" baseline="0" noProof="0" dirty="0">
                <a:ln>
                  <a:noFill/>
                </a:ln>
                <a:solidFill>
                  <a:srgbClr val="C00000"/>
                </a:solidFill>
                <a:effectLst/>
                <a:uLnTx/>
                <a:uFillTx/>
                <a:latin typeface="Adobe Arabic" panose="02040503050201090203" pitchFamily="18" charset="-78"/>
                <a:ea typeface="+mn-ea"/>
                <a:cs typeface="Adobe Arabic" panose="02040503050201090203" pitchFamily="18" charset="-78"/>
              </a:rPr>
              <a:t>دُ</a:t>
            </a:r>
            <a:r>
              <a:rPr kumimoji="0" lang="ar-LB" sz="3600" b="1" i="0" u="none" strike="noStrike" kern="1200" cap="none" spc="0" normalizeH="0" baseline="0" noProof="0" dirty="0">
                <a:ln>
                  <a:noFill/>
                </a:ln>
                <a:solidFill>
                  <a:schemeClr val="tx1">
                    <a:lumMod val="65000"/>
                    <a:lumOff val="35000"/>
                  </a:schemeClr>
                </a:solidFill>
                <a:effectLst/>
                <a:uLnTx/>
                <a:uFillTx/>
                <a:latin typeface="Adobe Arabic" panose="02040503050201090203" pitchFamily="18" charset="-78"/>
                <a:ea typeface="+mn-ea"/>
                <a:cs typeface="Adobe Arabic" panose="02040503050201090203" pitchFamily="18" charset="-78"/>
              </a:rPr>
              <a:t>مْيَة</a:t>
            </a:r>
            <a:r>
              <a:rPr kumimoji="0" lang="ar-LB" sz="3600" b="1" i="0" u="none" strike="noStrike" kern="1200" cap="none" spc="0" normalizeH="0" baseline="0" noProof="0" dirty="0">
                <a:ln>
                  <a:noFill/>
                </a:ln>
                <a:solidFill>
                  <a:srgbClr val="4472C4">
                    <a:lumMod val="75000"/>
                  </a:srgbClr>
                </a:solidFill>
                <a:effectLst/>
                <a:uLnTx/>
                <a:uFillTx/>
                <a:latin typeface="Adobe Arabic" panose="02040503050201090203" pitchFamily="18" charset="-78"/>
                <a:ea typeface="+mn-ea"/>
                <a:cs typeface="Adobe Arabic" panose="02040503050201090203" pitchFamily="18" charset="-78"/>
              </a:rPr>
              <a:t>ٌ</a:t>
            </a:r>
            <a:endParaRPr kumimoji="0" lang="en-US" sz="3600" b="1" i="0" u="none" strike="noStrike" kern="1200" cap="none" spc="0" normalizeH="0" baseline="0" noProof="0" dirty="0">
              <a:ln>
                <a:noFill/>
              </a:ln>
              <a:solidFill>
                <a:srgbClr val="4472C4">
                  <a:lumMod val="75000"/>
                </a:srgbClr>
              </a:solidFill>
              <a:effectLst/>
              <a:uLnTx/>
              <a:uFillTx/>
              <a:latin typeface="Adobe Arabic" panose="02040503050201090203" pitchFamily="18" charset="-78"/>
              <a:ea typeface="+mn-ea"/>
              <a:cs typeface="Adobe Arabic" panose="02040503050201090203" pitchFamily="18" charset="-78"/>
            </a:endParaRPr>
          </a:p>
        </p:txBody>
      </p:sp>
    </p:spTree>
    <p:custDataLst>
      <p:tags r:id="rId1"/>
    </p:custDataLst>
    <p:extLst>
      <p:ext uri="{BB962C8B-B14F-4D97-AF65-F5344CB8AC3E}">
        <p14:creationId xmlns:p14="http://schemas.microsoft.com/office/powerpoint/2010/main" val="146233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spTree>
    <p:extLst>
      <p:ext uri="{BB962C8B-B14F-4D97-AF65-F5344CB8AC3E}">
        <p14:creationId xmlns:p14="http://schemas.microsoft.com/office/powerpoint/2010/main" val="4147070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6">
            <a:extLst>
              <a:ext uri="{FF2B5EF4-FFF2-40B4-BE49-F238E27FC236}">
                <a16:creationId xmlns:a16="http://schemas.microsoft.com/office/drawing/2014/main" id="{D5D904F4-5506-4C43-B5B2-1284FEA499D5}"/>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rgbClr val="4472C4">
                  <a:lumMod val="75000"/>
                </a:srgbClr>
              </a:buClr>
              <a:buSzPct val="90000"/>
              <a:defRPr/>
            </a:pPr>
            <a:r>
              <a:rPr lang="ar-LB" sz="5400" dirty="0">
                <a:solidFill>
                  <a:prstClr val="black">
                    <a:lumMod val="65000"/>
                    <a:lumOff val="35000"/>
                  </a:prstClr>
                </a:solidFill>
                <a:latin typeface="Adobe Arabic"/>
                <a:cs typeface="Adobe Arabic"/>
              </a:rPr>
              <a:t>الْمَجالُ: التَّعْبيرُ الشَّفَوِيُّ</a:t>
            </a:r>
          </a:p>
        </p:txBody>
      </p:sp>
      <p:pic>
        <p:nvPicPr>
          <p:cNvPr id="5" name="Graphic 4">
            <a:extLst>
              <a:ext uri="{FF2B5EF4-FFF2-40B4-BE49-F238E27FC236}">
                <a16:creationId xmlns:a16="http://schemas.microsoft.com/office/drawing/2014/main" id="{E76B813A-91B4-45C9-A297-53C609C24A5A}"/>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4140386" y="894773"/>
            <a:ext cx="3911228" cy="2856291"/>
          </a:xfrm>
          <a:prstGeom prst="rect">
            <a:avLst/>
          </a:prstGeom>
        </p:spPr>
      </p:pic>
    </p:spTree>
    <p:custDataLst>
      <p:tags r:id="rId1"/>
    </p:custDataLst>
    <p:extLst>
      <p:ext uri="{BB962C8B-B14F-4D97-AF65-F5344CB8AC3E}">
        <p14:creationId xmlns:p14="http://schemas.microsoft.com/office/powerpoint/2010/main" val="3673954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8719FB-3D5C-416C-B698-0C114EDAD57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6603" y="1529142"/>
            <a:ext cx="5825647" cy="4555856"/>
          </a:xfrm>
          <a:prstGeom prst="rect">
            <a:avLst/>
          </a:prstGeom>
        </p:spPr>
      </p:pic>
      <p:sp>
        <p:nvSpPr>
          <p:cNvPr id="8" name="Title 1">
            <a:extLst>
              <a:ext uri="{FF2B5EF4-FFF2-40B4-BE49-F238E27FC236}">
                <a16:creationId xmlns:a16="http://schemas.microsoft.com/office/drawing/2014/main" id="{08289CB0-D7A8-4E76-BC80-0BE774BB7C6A}"/>
              </a:ext>
            </a:extLst>
          </p:cNvPr>
          <p:cNvSpPr txBox="1">
            <a:spLocks/>
          </p:cNvSpPr>
          <p:nvPr/>
        </p:nvSpPr>
        <p:spPr>
          <a:xfrm>
            <a:off x="7270595" y="2901536"/>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
        <p:nvSpPr>
          <p:cNvPr id="13" name="TextBox 12">
            <a:extLst>
              <a:ext uri="{FF2B5EF4-FFF2-40B4-BE49-F238E27FC236}">
                <a16:creationId xmlns:a16="http://schemas.microsoft.com/office/drawing/2014/main" id="{B8BC1FE6-D0D9-43D5-BD21-455D974CA356}"/>
              </a:ext>
            </a:extLst>
          </p:cNvPr>
          <p:cNvSpPr txBox="1"/>
          <p:nvPr/>
        </p:nvSpPr>
        <p:spPr>
          <a:xfrm>
            <a:off x="2646680" y="2495763"/>
            <a:ext cx="3672913" cy="1350336"/>
          </a:xfrm>
          <a:prstGeom prst="rect">
            <a:avLst/>
          </a:prstGeom>
          <a:ln w="19050">
            <a:noFill/>
          </a:ln>
        </p:spPr>
        <p:txBody>
          <a:bodyPr vert="horz" wrap="square" lIns="91440" tIns="45720" rIns="91440" bIns="45720" rtlCol="0" anchor="ctr">
            <a:no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200" b="1"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مَرْحَبًا بِكُم في صَفِّ </a:t>
            </a:r>
            <a:r>
              <a:rPr kumimoji="0" lang="ar-LB" sz="4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a:rPr>
              <a:t>التَّعْبيرِ الشَّفَوِيِّ</a:t>
            </a:r>
            <a:r>
              <a:rPr kumimoji="0" lang="ar-LB" sz="4200" b="1"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 </a:t>
            </a:r>
            <a:endParaRPr kumimoji="0" lang="en-US" sz="4200" b="1"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endParaRPr>
          </a:p>
        </p:txBody>
      </p:sp>
      <p:sp>
        <p:nvSpPr>
          <p:cNvPr id="10" name="Rectangle 9">
            <a:extLst>
              <a:ext uri="{FF2B5EF4-FFF2-40B4-BE49-F238E27FC236}">
                <a16:creationId xmlns:a16="http://schemas.microsoft.com/office/drawing/2014/main" id="{AF9A51A2-4D16-46B0-9D09-583A8B770FE3}"/>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3582F2C-E9FD-4A1C-B4E2-557760C31DB8}"/>
              </a:ext>
            </a:extLst>
          </p:cNvPr>
          <p:cNvSpPr txBox="1"/>
          <p:nvPr/>
        </p:nvSpPr>
        <p:spPr>
          <a:xfrm>
            <a:off x="533553" y="176314"/>
            <a:ext cx="2729599" cy="327782"/>
          </a:xfrm>
          <a:prstGeom prst="rect">
            <a:avLst/>
          </a:prstGeom>
          <a:noFill/>
          <a:ln w="19050">
            <a:noFill/>
          </a:ln>
        </p:spPr>
        <p:txBody>
          <a:bodyPr wrap="square" rtlCol="0">
            <a:spAutoFit/>
          </a:bodyPr>
          <a:lstStyle/>
          <a:p>
            <a:pPr marR="0" lvl="0" indent="0" fontAlgn="auto">
              <a:lnSpc>
                <a:spcPct val="80000"/>
              </a:lnSpc>
              <a:spcBef>
                <a:spcPct val="0"/>
              </a:spcBef>
              <a:spcAft>
                <a:spcPts val="0"/>
              </a:spcAft>
              <a:buClrTx/>
              <a:buSzTx/>
              <a:buFontTx/>
              <a:buNone/>
              <a:tabLst/>
              <a:defRPr/>
            </a:pPr>
            <a:r>
              <a:rPr lang="ar-LB" dirty="0">
                <a:solidFill>
                  <a:schemeClr val="accent5">
                    <a:lumMod val="50000"/>
                  </a:schemeClr>
                </a:solidFill>
              </a:rPr>
              <a:t> ترحيبٌ</a:t>
            </a:r>
            <a:endParaRPr lang="en-US" dirty="0">
              <a:solidFill>
                <a:schemeClr val="accent5">
                  <a:lumMod val="50000"/>
                </a:schemeClr>
              </a:solidFill>
            </a:endParaRPr>
          </a:p>
        </p:txBody>
      </p:sp>
    </p:spTree>
    <p:custDataLst>
      <p:tags r:id="rId1"/>
    </p:custDataLst>
    <p:extLst>
      <p:ext uri="{BB962C8B-B14F-4D97-AF65-F5344CB8AC3E}">
        <p14:creationId xmlns:p14="http://schemas.microsoft.com/office/powerpoint/2010/main" val="1167303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4">
            <a:extLst>
              <a:ext uri="{28A0092B-C50C-407E-A947-70E740481C1C}">
                <a14:useLocalDpi xmlns:a14="http://schemas.microsoft.com/office/drawing/2010/main" val="0"/>
              </a:ext>
            </a:extLst>
          </a:blip>
          <a:srcRect/>
          <a:stretch/>
        </p:blipFill>
        <p:spPr>
          <a:xfrm>
            <a:off x="8302271" y="2673398"/>
            <a:ext cx="3005065" cy="2530581"/>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rcRect/>
          <a:stretch/>
        </p:blipFill>
        <p:spPr>
          <a:xfrm>
            <a:off x="4600066" y="2673398"/>
            <a:ext cx="3005065" cy="2530581"/>
          </a:xfrm>
          <a:prstGeom prst="rect">
            <a:avLst/>
          </a:prstGeom>
        </p:spPr>
      </p:pic>
      <p:pic>
        <p:nvPicPr>
          <p:cNvPr id="15" name="Picture 3"/>
          <p:cNvPicPr>
            <a:picLocks noChangeArrowheads="1"/>
          </p:cNvPicPr>
          <p:nvPr/>
        </p:nvPicPr>
        <p:blipFill>
          <a:blip r:embed="rId6">
            <a:extLst>
              <a:ext uri="{28A0092B-C50C-407E-A947-70E740481C1C}">
                <a14:useLocalDpi xmlns:a14="http://schemas.microsoft.com/office/drawing/2010/main" val="0"/>
              </a:ext>
            </a:extLst>
          </a:blip>
          <a:srcRect/>
          <a:stretch/>
        </p:blipFill>
        <p:spPr bwMode="auto">
          <a:xfrm>
            <a:off x="897861" y="2673398"/>
            <a:ext cx="3005065" cy="2530581"/>
          </a:xfrm>
          <a:prstGeom prst="rect">
            <a:avLst/>
          </a:prstGeom>
          <a:noFill/>
          <a:ln w="9525">
            <a:noFill/>
            <a:miter lim="800000"/>
            <a:headEnd/>
            <a:tailEnd/>
          </a:ln>
          <a:effectLst/>
        </p:spPr>
      </p:pic>
      <p:sp>
        <p:nvSpPr>
          <p:cNvPr id="6" name="Rectangle 5">
            <a:extLst>
              <a:ext uri="{FF2B5EF4-FFF2-40B4-BE49-F238E27FC236}">
                <a16:creationId xmlns:a16="http://schemas.microsoft.com/office/drawing/2014/main" id="{A0C1198D-B6C1-4BCE-859A-C3E2B09FBF75}"/>
              </a:ext>
            </a:extLst>
          </p:cNvPr>
          <p:cNvSpPr/>
          <p:nvPr/>
        </p:nvSpPr>
        <p:spPr>
          <a:xfrm>
            <a:off x="0" y="1386715"/>
            <a:ext cx="12197074"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A57A299-F2BB-468D-BD9F-F50670765803}"/>
              </a:ext>
            </a:extLst>
          </p:cNvPr>
          <p:cNvSpPr txBox="1"/>
          <p:nvPr/>
        </p:nvSpPr>
        <p:spPr>
          <a:xfrm>
            <a:off x="2130458" y="1386715"/>
            <a:ext cx="9495981" cy="856864"/>
          </a:xfrm>
          <a:prstGeom prst="rect">
            <a:avLst/>
          </a:prstGeom>
          <a:ln w="19050">
            <a:noFill/>
          </a:ln>
        </p:spPr>
        <p:txBody>
          <a:bodyPr vert="horz" wrap="square" lIns="91440" tIns="45720" rIns="91440" bIns="45720" rtlCol="0" anchor="ctr">
            <a:noAutofit/>
          </a:bodyPr>
          <a:lstStyle/>
          <a:p>
            <a:pPr marR="0" indent="0" algn="r" rtl="1" fontAlgn="auto">
              <a:lnSpc>
                <a:spcPct val="90000"/>
              </a:lnSpc>
              <a:spcBef>
                <a:spcPct val="0"/>
              </a:spcBef>
              <a:spcAft>
                <a:spcPts val="0"/>
              </a:spcAft>
              <a:buClrTx/>
              <a:buSzTx/>
              <a:buFontTx/>
              <a:buNone/>
              <a:tabLst/>
              <a:defRPr/>
            </a:pPr>
            <a:r>
              <a:rPr lang="ar-LB" sz="3600" b="1" dirty="0">
                <a:solidFill>
                  <a:srgbClr val="A5A5A5">
                    <a:lumMod val="50000"/>
                  </a:srgbClr>
                </a:solidFill>
                <a:latin typeface="Adobe Arabic"/>
                <a:cs typeface="Adobe Arabic"/>
              </a:rPr>
              <a:t>اُصْغوا بِانْتِباهٍ إِلى الْكَلِماتِ الَّتي سَأَقولُها  ثُمَّ ارْسُموا صُوَرًا لِهذِهِ الْكَلِماتِ. </a:t>
            </a:r>
          </a:p>
        </p:txBody>
      </p:sp>
      <p:sp>
        <p:nvSpPr>
          <p:cNvPr id="8" name="Rectangle 7">
            <a:extLst>
              <a:ext uri="{FF2B5EF4-FFF2-40B4-BE49-F238E27FC236}">
                <a16:creationId xmlns:a16="http://schemas.microsoft.com/office/drawing/2014/main" id="{289FF39D-A5C0-4461-82BC-F7A5D20D5676}"/>
              </a:ext>
            </a:extLst>
          </p:cNvPr>
          <p:cNvSpPr/>
          <p:nvPr/>
        </p:nvSpPr>
        <p:spPr>
          <a:xfrm>
            <a:off x="8122" y="562211"/>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609A06A8-94DC-465B-AEB1-49B90B8E9CAD}"/>
              </a:ext>
            </a:extLst>
          </p:cNvPr>
          <p:cNvSpPr txBox="1"/>
          <p:nvPr/>
        </p:nvSpPr>
        <p:spPr>
          <a:xfrm>
            <a:off x="5022603" y="69929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defRPr/>
            </a:pPr>
            <a:r>
              <a:rPr lang="ar-LB" sz="3600" b="1" cap="all" spc="100" dirty="0">
                <a:solidFill>
                  <a:schemeClr val="bg1"/>
                </a:solidFill>
                <a:latin typeface="Adobe Arabic"/>
                <a:cs typeface="Adobe Arabic"/>
              </a:rPr>
              <a:t>	نَشاطٌ تَمْهيدِيٌّ </a:t>
            </a:r>
          </a:p>
        </p:txBody>
      </p:sp>
    </p:spTree>
    <p:custDataLst>
      <p:tags r:id="rId1"/>
    </p:custDataLst>
    <p:extLst>
      <p:ext uri="{BB962C8B-B14F-4D97-AF65-F5344CB8AC3E}">
        <p14:creationId xmlns:p14="http://schemas.microsoft.com/office/powerpoint/2010/main" val="224819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249"/>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249"/>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24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p:txBody>
          <a:bodyPr/>
          <a:lstStyle/>
          <a:p>
            <a:pPr>
              <a:buClr>
                <a:srgbClr val="4472C4">
                  <a:lumMod val="75000"/>
                </a:srgbClr>
              </a:buClr>
              <a:buSzPct val="90000"/>
              <a:defRPr/>
            </a:pPr>
            <a:r>
              <a:rPr lang="ar-LB" sz="3500" cap="all" spc="100" dirty="0">
                <a:solidFill>
                  <a:prstClr val="white"/>
                </a:solidFill>
                <a:latin typeface="Adobe Arabic"/>
                <a:cs typeface="Adobe Arabic"/>
              </a:rPr>
              <a:t>الْقِراءَةُ الْجَهْرِيَّةُ</a:t>
            </a:r>
            <a:endParaRPr lang="en-US" sz="3500" cap="all" spc="100" dirty="0">
              <a:solidFill>
                <a:prstClr val="white"/>
              </a:solidFill>
              <a:latin typeface="Adobe Arabic"/>
              <a:cs typeface="Adobe Arabic"/>
            </a:endParaRPr>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91477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995BD8-D206-41BA-B080-F557B053E07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21932" y="1753206"/>
            <a:ext cx="6234254" cy="4415006"/>
          </a:xfrm>
          <a:prstGeom prst="rect">
            <a:avLst/>
          </a:prstGeom>
        </p:spPr>
      </p:pic>
      <p:sp>
        <p:nvSpPr>
          <p:cNvPr id="7" name="Rectangle 6">
            <a:extLst>
              <a:ext uri="{FF2B5EF4-FFF2-40B4-BE49-F238E27FC236}">
                <a16:creationId xmlns:a16="http://schemas.microsoft.com/office/drawing/2014/main" id="{09D0BC2B-22D9-4EB3-A8E9-1E2CB85721DA}"/>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CD42DF0-B7B5-42F6-B88F-237ECF0F3932}"/>
              </a:ext>
            </a:extLst>
          </p:cNvPr>
          <p:cNvSpPr txBox="1"/>
          <p:nvPr/>
        </p:nvSpPr>
        <p:spPr>
          <a:xfrm>
            <a:off x="2966224" y="689788"/>
            <a:ext cx="8643886" cy="771139"/>
          </a:xfrm>
          <a:prstGeom prst="rect">
            <a:avLst/>
          </a:prstGeom>
          <a:ln w="19050">
            <a:noFill/>
          </a:ln>
        </p:spPr>
        <p:txBody>
          <a:bodyPr vert="horz" wrap="square" lIns="91440" tIns="45720" rIns="91440" bIns="45720" rtlCol="0" anchor="ctr">
            <a:noAutofit/>
          </a:bodyPr>
          <a:lstStyle/>
          <a:p>
            <a:pPr lvl="0" algn="r" rtl="1">
              <a:lnSpc>
                <a:spcPct val="90000"/>
              </a:lnSpc>
              <a:spcBef>
                <a:spcPct val="0"/>
              </a:spcBef>
              <a:defRPr/>
            </a:pPr>
            <a:r>
              <a:rPr lang="ar-LB" sz="3600" b="1" dirty="0">
                <a:solidFill>
                  <a:srgbClr val="A5A5A5">
                    <a:lumMod val="50000"/>
                  </a:srgbClr>
                </a:solidFill>
                <a:latin typeface="Adobe Arabic"/>
                <a:cs typeface="Adobe Arabic"/>
              </a:rPr>
              <a:t>أُعَبِّرُ عَمّا أَراهُ في الصّورَةِ:</a:t>
            </a:r>
          </a:p>
        </p:txBody>
      </p:sp>
    </p:spTree>
    <p:custDataLst>
      <p:tags r:id="rId1"/>
    </p:custDataLst>
    <p:extLst>
      <p:ext uri="{BB962C8B-B14F-4D97-AF65-F5344CB8AC3E}">
        <p14:creationId xmlns:p14="http://schemas.microsoft.com/office/powerpoint/2010/main" val="465487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420150" y="2933700"/>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أَرى أَطْفالًا يُرَتِّبونَ الْأَلْعابَ.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420150" y="3838555"/>
            <a:ext cx="4352862"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أَرى أَطْفالًا يَلْعَبونَ بِالْأَلْعابِ.</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799474" y="4636508"/>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أَرى أَطْفالًا يَرْمونَ الْأَلْعابَ.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91311" y="3838555"/>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34371" y="2943300"/>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34371" y="4739500"/>
            <a:ext cx="438641" cy="516108"/>
          </a:xfrm>
          <a:prstGeom prst="rect">
            <a:avLst/>
          </a:prstGeom>
        </p:spPr>
      </p:pic>
      <p:pic>
        <p:nvPicPr>
          <p:cNvPr id="17" name="Picture 16">
            <a:extLst>
              <a:ext uri="{FF2B5EF4-FFF2-40B4-BE49-F238E27FC236}">
                <a16:creationId xmlns:a16="http://schemas.microsoft.com/office/drawing/2014/main" id="{A1963012-8AD2-4DA9-AEAB-DA85099EFCA7}"/>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7486650" y="1889719"/>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r" rtl="1">
              <a:spcBef>
                <a:spcPct val="0"/>
              </a:spcBef>
              <a:buNone/>
              <a:defRPr/>
            </a:pPr>
            <a:r>
              <a:rPr lang="ar-LB" sz="3600" b="1" dirty="0">
                <a:solidFill>
                  <a:srgbClr val="A5A5A5">
                    <a:lumMod val="50000"/>
                  </a:srgbClr>
                </a:solidFill>
              </a:rPr>
              <a:t>ماذا أَرى في هذِهِ الصّورَةِ؟</a:t>
            </a:r>
          </a:p>
        </p:txBody>
      </p:sp>
    </p:spTree>
    <p:custDataLst>
      <p:tags r:id="rId1"/>
    </p:custDataLst>
    <p:extLst>
      <p:ext uri="{BB962C8B-B14F-4D97-AF65-F5344CB8AC3E}">
        <p14:creationId xmlns:p14="http://schemas.microsoft.com/office/powerpoint/2010/main" val="143854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1"/>
                                        </p:tgtEl>
                                        <p:attrNameLst>
                                          <p:attrName>style.color</p:attrName>
                                        </p:attrNameLst>
                                      </p:cBhvr>
                                      <p:to>
                                        <a:srgbClr val="74C274"/>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2"/>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0" grpId="0"/>
      <p:bldP spid="11" grpId="0"/>
      <p:bldP spid="11" grpId="1"/>
      <p:bldP spid="12"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343646" y="2922125"/>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أَرْبَعُ  بَناتٍ.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343646" y="3826980"/>
            <a:ext cx="4352862"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سَبْعُ بَناتٍ.</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722970" y="4624933"/>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ثَلاثُ  بَناتٍ.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69442" y="4679113"/>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69442" y="2931725"/>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70661" y="3852573"/>
            <a:ext cx="438641" cy="516108"/>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7343646" y="1878144"/>
            <a:ext cx="420985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كَمْ بِنْتًا في الصّورَةِ؟</a:t>
            </a:r>
          </a:p>
        </p:txBody>
      </p:sp>
      <p:pic>
        <p:nvPicPr>
          <p:cNvPr id="20" name="Picture 19">
            <a:extLst>
              <a:ext uri="{FF2B5EF4-FFF2-40B4-BE49-F238E27FC236}">
                <a16:creationId xmlns:a16="http://schemas.microsoft.com/office/drawing/2014/main" id="{A14416BC-A963-4D79-8D88-DAA95F37504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393363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3" presetClass="emph" presetSubtype="2" fill="hold" grpId="1" nodeType="withEffect">
                                  <p:stCondLst>
                                    <p:cond delay="0"/>
                                  </p:stCondLst>
                                  <p:childTnLst>
                                    <p:animClr clrSpc="rgb" dir="cw">
                                      <p:cBhvr override="childStyle">
                                        <p:cTn id="28" dur="500" fill="hold"/>
                                        <p:tgtEl>
                                          <p:spTgt spid="12"/>
                                        </p:tgtEl>
                                        <p:attrNameLst>
                                          <p:attrName>style.color</p:attrName>
                                        </p:attrNameLst>
                                      </p:cBhvr>
                                      <p:to>
                                        <a:srgbClr val="74C274"/>
                                      </p:to>
                                    </p:animClr>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31" restart="whenNotActive" fill="hold" evtFilter="cancelBubble" nodeType="interactiveSeq">
                <p:stCondLst>
                  <p:cond evt="onClick" delay="0">
                    <p:tgtEl>
                      <p:spTgt spid="11"/>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childTnLst>
        </p:cTn>
      </p:par>
    </p:tnLst>
    <p:bldLst>
      <p:bldP spid="10" grpId="0"/>
      <p:bldP spid="11" grpId="0"/>
      <p:bldP spid="12" grpId="0"/>
      <p:bldP spid="12" grpId="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91D0AB-87A5-4682-A255-13BC4C9EDF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AC11F8-2247-4DE6-995F-A42402370590}"/>
              </a:ext>
            </a:extLst>
          </p:cNvPr>
          <p:cNvSpPr txBox="1"/>
          <p:nvPr/>
        </p:nvSpPr>
        <p:spPr>
          <a:xfrm>
            <a:off x="-1470988" y="689788"/>
            <a:ext cx="13167496" cy="771139"/>
          </a:xfrm>
          <a:prstGeom prst="rect">
            <a:avLst/>
          </a:prstGeom>
          <a:ln w="19050">
            <a:noFill/>
          </a:ln>
        </p:spPr>
        <p:txBody>
          <a:bodyPr vert="horz" wrap="square" lIns="91440" tIns="45720" rIns="91440" bIns="45720" rtlCol="0" anchor="ctr">
            <a:noAutofit/>
          </a:bodyPr>
          <a:lstStyle/>
          <a:p>
            <a:pPr lvl="0" algn="r" rtl="1">
              <a:lnSpc>
                <a:spcPct val="110000"/>
              </a:lnSpc>
              <a:defRPr/>
            </a:pPr>
            <a:r>
              <a:rPr lang="ar-LB" sz="3600" b="1" dirty="0">
                <a:solidFill>
                  <a:srgbClr val="A5A5A5">
                    <a:lumMod val="50000"/>
                  </a:srgbClr>
                </a:solidFill>
                <a:latin typeface="Adobe Arabic"/>
                <a:ea typeface="+mn-ea"/>
                <a:cs typeface="Adobe Arabic"/>
              </a:rPr>
              <a:t>قِراءَةُ صورَةٍ</a:t>
            </a:r>
            <a:endParaRPr lang="en-US" sz="3600" b="1" dirty="0">
              <a:solidFill>
                <a:srgbClr val="A5A5A5">
                  <a:lumMod val="50000"/>
                </a:srgbClr>
              </a:solidFill>
              <a:latin typeface="Adobe Arabic"/>
              <a:ea typeface="+mn-ea"/>
              <a:cs typeface="Adobe Arabic"/>
            </a:endParaRPr>
          </a:p>
        </p:txBody>
      </p:sp>
      <p:sp>
        <p:nvSpPr>
          <p:cNvPr id="10" name="1ST ANSWER">
            <a:extLst>
              <a:ext uri="{FF2B5EF4-FFF2-40B4-BE49-F238E27FC236}">
                <a16:creationId xmlns:a16="http://schemas.microsoft.com/office/drawing/2014/main" id="{BA1AFB74-86B5-4A46-A1F0-41720E93AEC9}"/>
              </a:ext>
            </a:extLst>
          </p:cNvPr>
          <p:cNvSpPr txBox="1">
            <a:spLocks/>
          </p:cNvSpPr>
          <p:nvPr/>
        </p:nvSpPr>
        <p:spPr>
          <a:xfrm>
            <a:off x="7436775" y="2933700"/>
            <a:ext cx="435286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أَرْبَعَةُ صِبْيانٍ. </a:t>
            </a:r>
          </a:p>
        </p:txBody>
      </p:sp>
      <p:sp>
        <p:nvSpPr>
          <p:cNvPr id="11" name="2ND ANSWER">
            <a:extLst>
              <a:ext uri="{FF2B5EF4-FFF2-40B4-BE49-F238E27FC236}">
                <a16:creationId xmlns:a16="http://schemas.microsoft.com/office/drawing/2014/main" id="{C14DA041-778E-4131-8C0C-97FE39945B4B}"/>
              </a:ext>
            </a:extLst>
          </p:cNvPr>
          <p:cNvSpPr txBox="1">
            <a:spLocks/>
          </p:cNvSpPr>
          <p:nvPr/>
        </p:nvSpPr>
        <p:spPr>
          <a:xfrm>
            <a:off x="7436775" y="3838555"/>
            <a:ext cx="4352862"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خَمْسَةُ صِبْيانٍ.</a:t>
            </a:r>
          </a:p>
          <a:p>
            <a:pPr marL="0" marR="0" lvl="1" indent="-457200" algn="r" rtl="1" fontAlgn="auto">
              <a:spcAft>
                <a:spcPts val="600"/>
              </a:spcAft>
              <a:buClr>
                <a:schemeClr val="accent5">
                  <a:lumMod val="75000"/>
                </a:schemeClr>
              </a:buClr>
              <a:buSzPct val="80000"/>
              <a:buFont typeface="Courier New" panose="02070309020205020404" pitchFamily="49" charset="0"/>
              <a:buChar char="o"/>
              <a:tabLst/>
              <a:defRPr/>
            </a:pPr>
            <a:endPar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3RD ANSWER">
            <a:extLst>
              <a:ext uri="{FF2B5EF4-FFF2-40B4-BE49-F238E27FC236}">
                <a16:creationId xmlns:a16="http://schemas.microsoft.com/office/drawing/2014/main" id="{B78B71D9-7B8D-424F-9166-28040B3757F6}"/>
              </a:ext>
            </a:extLst>
          </p:cNvPr>
          <p:cNvSpPr txBox="1">
            <a:spLocks/>
          </p:cNvSpPr>
          <p:nvPr/>
        </p:nvSpPr>
        <p:spPr>
          <a:xfrm>
            <a:off x="6816099" y="4636508"/>
            <a:ext cx="497353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457200" algn="r" rtl="1">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في الصّورَةِ ثَلاثَةُ صِبْيانٍ. </a:t>
            </a:r>
          </a:p>
        </p:txBody>
      </p:sp>
      <p:pic>
        <p:nvPicPr>
          <p:cNvPr id="13" name="true">
            <a:extLst>
              <a:ext uri="{FF2B5EF4-FFF2-40B4-BE49-F238E27FC236}">
                <a16:creationId xmlns:a16="http://schemas.microsoft.com/office/drawing/2014/main" id="{9DEA523E-D893-43F5-9772-BAEED7D4E45B}"/>
              </a:ext>
            </a:extLst>
          </p:cNvPr>
          <p:cNvPicPr>
            <a:picLocks noChangeAspect="1"/>
          </p:cNvPicPr>
          <p:nvPr/>
        </p:nvPicPr>
        <p:blipFill>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66624" y="2980964"/>
            <a:ext cx="529811" cy="491280"/>
          </a:xfrm>
          <a:prstGeom prst="rect">
            <a:avLst/>
          </a:prstGeom>
        </p:spPr>
      </p:pic>
      <p:pic>
        <p:nvPicPr>
          <p:cNvPr id="14" name="x1">
            <a:extLst>
              <a:ext uri="{FF2B5EF4-FFF2-40B4-BE49-F238E27FC236}">
                <a16:creationId xmlns:a16="http://schemas.microsoft.com/office/drawing/2014/main" id="{B05CC25B-8FC5-4A0C-90AC-DB31A647B24A}"/>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50995" y="3920352"/>
            <a:ext cx="438641" cy="516108"/>
          </a:xfrm>
          <a:prstGeom prst="rect">
            <a:avLst/>
          </a:prstGeom>
        </p:spPr>
      </p:pic>
      <p:pic>
        <p:nvPicPr>
          <p:cNvPr id="15" name="x2">
            <a:extLst>
              <a:ext uri="{FF2B5EF4-FFF2-40B4-BE49-F238E27FC236}">
                <a16:creationId xmlns:a16="http://schemas.microsoft.com/office/drawing/2014/main" id="{2978515E-6528-475A-A892-C6A1190B9156}"/>
              </a:ext>
            </a:extLst>
          </p:cNvPr>
          <p:cNvPicPr>
            <a:picLocks noChangeAspect="1"/>
          </p:cNvPicPr>
          <p:nvPr/>
        </p:nvPicPr>
        <p:blipFill>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50996" y="4739500"/>
            <a:ext cx="438641" cy="516108"/>
          </a:xfrm>
          <a:prstGeom prst="rect">
            <a:avLst/>
          </a:prstGeom>
        </p:spPr>
      </p:pic>
      <p:sp>
        <p:nvSpPr>
          <p:cNvPr id="18" name="1ST ANSWER">
            <a:extLst>
              <a:ext uri="{FF2B5EF4-FFF2-40B4-BE49-F238E27FC236}">
                <a16:creationId xmlns:a16="http://schemas.microsoft.com/office/drawing/2014/main" id="{FA7207BE-D0F6-4675-B008-BB53F2327E3F}"/>
              </a:ext>
            </a:extLst>
          </p:cNvPr>
          <p:cNvSpPr txBox="1">
            <a:spLocks/>
          </p:cNvSpPr>
          <p:nvPr/>
        </p:nvSpPr>
        <p:spPr>
          <a:xfrm>
            <a:off x="7436775" y="1889719"/>
            <a:ext cx="420985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r" rtl="1">
              <a:spcBef>
                <a:spcPct val="0"/>
              </a:spcBef>
              <a:buNone/>
              <a:defRPr/>
            </a:pPr>
            <a:r>
              <a:rPr lang="ar-LB" sz="3600" b="1" dirty="0">
                <a:solidFill>
                  <a:srgbClr val="A5A5A5">
                    <a:lumMod val="50000"/>
                  </a:srgbClr>
                </a:solidFill>
              </a:rPr>
              <a:t>كَمْ صَبِيًّا في  الصّورَةِ؟</a:t>
            </a:r>
          </a:p>
        </p:txBody>
      </p:sp>
      <p:pic>
        <p:nvPicPr>
          <p:cNvPr id="20" name="Picture 19">
            <a:extLst>
              <a:ext uri="{FF2B5EF4-FFF2-40B4-BE49-F238E27FC236}">
                <a16:creationId xmlns:a16="http://schemas.microsoft.com/office/drawing/2014/main" id="{69325031-088D-4809-9DBA-61435A7467D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800689" y="1725243"/>
            <a:ext cx="5961644" cy="4226623"/>
          </a:xfrm>
          <a:prstGeom prst="rect">
            <a:avLst/>
          </a:prstGeom>
        </p:spPr>
      </p:pic>
    </p:spTree>
    <p:custDataLst>
      <p:tags r:id="rId1"/>
    </p:custDataLst>
    <p:extLst>
      <p:ext uri="{BB962C8B-B14F-4D97-AF65-F5344CB8AC3E}">
        <p14:creationId xmlns:p14="http://schemas.microsoft.com/office/powerpoint/2010/main" val="4056733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9" restart="whenNotActive" fill="hold" evtFilter="cancelBubble" nodeType="interactiveSeq">
                <p:stCondLst>
                  <p:cond evt="onClick" delay="0">
                    <p:tgtEl>
                      <p:spTgt spid="10"/>
                    </p:tgtEl>
                  </p:cond>
                </p:stCondLst>
                <p:endSync evt="end" delay="0">
                  <p:rtn val="all"/>
                </p:endSync>
                <p:childTnLst>
                  <p:par>
                    <p:cTn id="30" fill="hold">
                      <p:stCondLst>
                        <p:cond delay="0"/>
                      </p:stCondLst>
                      <p:childTnLst>
                        <p:par>
                          <p:cTn id="31" fill="hold">
                            <p:stCondLst>
                              <p:cond delay="0"/>
                            </p:stCondLst>
                            <p:childTnLst>
                              <p:par>
                                <p:cTn id="32" presetID="3" presetClass="emph" presetSubtype="2" fill="hold" grpId="1" nodeType="withEffect">
                                  <p:stCondLst>
                                    <p:cond delay="0"/>
                                  </p:stCondLst>
                                  <p:childTnLst>
                                    <p:animClr clrSpc="rgb" dir="cw">
                                      <p:cBhvr override="childStyle">
                                        <p:cTn id="33" dur="500" fill="hold"/>
                                        <p:tgtEl>
                                          <p:spTgt spid="10"/>
                                        </p:tgtEl>
                                        <p:attrNameLst>
                                          <p:attrName>style.color</p:attrName>
                                        </p:attrNameLst>
                                      </p:cBhvr>
                                      <p:to>
                                        <a:srgbClr val="74C274"/>
                                      </p:to>
                                    </p:animClr>
                                  </p:childTnLst>
                                </p:cTn>
                              </p:par>
                              <p:par>
                                <p:cTn id="34" presetID="1"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childTnLst>
        </p:cTn>
      </p:par>
    </p:tnLst>
    <p:bldLst>
      <p:bldP spid="10" grpId="0"/>
      <p:bldP spid="10" grpId="1"/>
      <p:bldP spid="11" grpId="0"/>
      <p:bldP spid="12"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981</Words>
  <Application>Microsoft Office PowerPoint</Application>
  <PresentationFormat>Widescreen</PresentationFormat>
  <Paragraphs>152</Paragraphs>
  <Slides>17</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Adobe Arabic</vt:lpstr>
      <vt:lpstr>Arial</vt:lpstr>
      <vt:lpstr>Arial Narrow</vt:lpstr>
      <vt:lpstr>Calibri</vt:lpstr>
      <vt:lpstr>Calibri Light</vt:lpstr>
      <vt:lpstr>Courier New</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Tharwat Abed El Sater</dc:creator>
  <cp:lastModifiedBy>Samia Ghorayeb</cp:lastModifiedBy>
  <cp:revision>4</cp:revision>
  <dcterms:created xsi:type="dcterms:W3CDTF">2021-10-05T10:00:30Z</dcterms:created>
  <dcterms:modified xsi:type="dcterms:W3CDTF">2022-02-27T10:12:39Z</dcterms:modified>
</cp:coreProperties>
</file>