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1781" r:id="rId2"/>
    <p:sldId id="1782" r:id="rId3"/>
    <p:sldId id="1783" r:id="rId4"/>
    <p:sldId id="1784" r:id="rId5"/>
    <p:sldId id="1785" r:id="rId6"/>
    <p:sldId id="1786" r:id="rId7"/>
    <p:sldId id="1787" r:id="rId8"/>
    <p:sldId id="167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biha Kaiss" initials="NK" lastIdx="8" clrIdx="0">
    <p:extLst>
      <p:ext uri="{19B8F6BF-5375-455C-9EA6-DF929625EA0E}">
        <p15:presenceInfo xmlns:p15="http://schemas.microsoft.com/office/powerpoint/2012/main" userId="S-1-5-21-748366731-1357122860-3844146377-121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75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29AAD-93C0-4930-BC17-B6F67B449401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6F07CD-D4CA-451C-B087-9BA4DAEA8E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138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algn="r" rtl="1"/>
            <a:endParaRPr lang="ar-LB" dirty="0">
              <a:cs typeface="Adobe Arabic" panose="02040503050201020203" pitchFamily="18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29328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هدف الدّرس: يقرأ قراءة كليّة الكلمات الّتي تتضمّن الحرف دال. 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7D8BBE-30F2-43A2-B8D2-21B24AC8649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10283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: هيا بنا نقرأ كلمات تتضمّن الحرف دال حتى تكتسبوا مهارات الطلاقة في القراءة.   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endParaRPr lang="en-US" dirty="0">
              <a:solidFill>
                <a:schemeClr val="tx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7D8BBE-30F2-43A2-B8D2-21B24AC8649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05203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algn="r" rtl="1"/>
            <a:endParaRPr lang="en-US" dirty="0">
              <a:solidFill>
                <a:schemeClr val="tx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: اقْرَأُوا قِراءَةً كُلِّيَّةً الكلمات ثمّ ارْبُطوا الْكَلِمَةَ بِالصّورَةِ الْمُناسِبَةِ: 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دبّ (انتظار)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دفّ (انتظار)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دِربكة( انتظار)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algn="r" rtl="1"/>
            <a:endParaRPr lang="en-US" dirty="0">
              <a:solidFill>
                <a:schemeClr val="tx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r" rtl="1"/>
            <a:endParaRPr lang="en-US" dirty="0">
              <a:solidFill>
                <a:schemeClr val="tx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C467C1-6FB2-4A73-A497-41901D705B2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79818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algn="r" defTabSz="914400" rtl="1" eaLnBrk="1" latinLnBrk="0" hangingPunct="1"/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: اقْرَأُوا قِراءَةً كُلِّيَّةً  الكلمات ثمّ ارْبُطوا الْكَلِمَةَ بِالصّورَةِ الْمُناسِبَةِ: 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ديكٌ (انتظار)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دولابٌ (انتظار)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ودادٌ ( انتظار)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algn="r" rtl="1"/>
            <a:endParaRPr lang="en-US" dirty="0">
              <a:solidFill>
                <a:schemeClr val="tx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C467C1-6FB2-4A73-A497-41901D705B2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19431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: الآن صرتم تعرفون كيف تقرأون كلمات تسمعون في لفظها الحرف دال د.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دُبٌّ - دُمْيَة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دَفّ – دجاج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دِرْعٌ  _ دِربكة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2 : الآن حاولوا أن تقرأوها وحدكم. 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7D8BBE-30F2-43A2-B8D2-21B24AC8649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11042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: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وَداد -  دار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دولاب -  صندوق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حديقة  - ديك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2 : الآن حاولوا أن تقرأوها لوحدكم. 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7D8BBE-30F2-43A2-B8D2-21B24AC8649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81328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87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843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4644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شريحة فارغ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5E55269-41AE-4EEE-9803-B53009A7918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74" t="84401" r="2211" b="3525"/>
          <a:stretch/>
        </p:blipFill>
        <p:spPr>
          <a:xfrm rot="10800000">
            <a:off x="11072089" y="62150"/>
            <a:ext cx="1068274" cy="63062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88069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176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368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20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567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75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313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383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903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1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867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.xml"/><Relationship Id="rId5" Type="http://schemas.openxmlformats.org/officeDocument/2006/relationships/image" Target="../media/image5.png"/><Relationship Id="rId4" Type="http://schemas.openxmlformats.org/officeDocument/2006/relationships/hyperlink" Target="Emergent%20Reader%20Arabic%20E-Kit%20%20-%20&#1581;&#1585;&#1601;%20&#1575;&#1604;&#1588;&#1610;&#1606;%20Part%204-%202020%2005%2005.pptx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5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6.xml"/><Relationship Id="rId6" Type="http://schemas.openxmlformats.org/officeDocument/2006/relationships/image" Target="../media/image11.jp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6.jpeg"/><Relationship Id="rId4" Type="http://schemas.openxmlformats.org/officeDocument/2006/relationships/image" Target="../media/image7.png"/><Relationship Id="rId9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8.xml"/><Relationship Id="rId6" Type="http://schemas.openxmlformats.org/officeDocument/2006/relationships/image" Target="../media/image17.png"/><Relationship Id="rId5" Type="http://schemas.openxmlformats.org/officeDocument/2006/relationships/image" Target="../media/image9.png"/><Relationship Id="rId4" Type="http://schemas.openxmlformats.org/officeDocument/2006/relationships/image" Target="../media/image11.jpg"/><Relationship Id="rId9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6">
            <a:extLst>
              <a:ext uri="{FF2B5EF4-FFF2-40B4-BE49-F238E27FC236}">
                <a16:creationId xmlns:a16="http://schemas.microsoft.com/office/drawing/2014/main" id="{0B19E855-3485-4276-9F57-AF12D87AE958}"/>
              </a:ext>
            </a:extLst>
          </p:cNvPr>
          <p:cNvSpPr>
            <a:spLocks noChangeArrowheads="1"/>
          </p:cNvSpPr>
          <p:nvPr/>
        </p:nvSpPr>
        <p:spPr bwMode="gray">
          <a:xfrm>
            <a:off x="2739240" y="3581405"/>
            <a:ext cx="7271658" cy="1968007"/>
          </a:xfrm>
          <a:custGeom>
            <a:avLst/>
            <a:gdLst>
              <a:gd name="connsiteX0" fmla="*/ 0 w 7271658"/>
              <a:gd name="connsiteY0" fmla="*/ 0 h 1968007"/>
              <a:gd name="connsiteX1" fmla="*/ 442910 w 7271658"/>
              <a:gd name="connsiteY1" fmla="*/ 0 h 1968007"/>
              <a:gd name="connsiteX2" fmla="*/ 958537 w 7271658"/>
              <a:gd name="connsiteY2" fmla="*/ 0 h 1968007"/>
              <a:gd name="connsiteX3" fmla="*/ 1401447 w 7271658"/>
              <a:gd name="connsiteY3" fmla="*/ 0 h 1968007"/>
              <a:gd name="connsiteX4" fmla="*/ 1917073 w 7271658"/>
              <a:gd name="connsiteY4" fmla="*/ 0 h 1968007"/>
              <a:gd name="connsiteX5" fmla="*/ 2578133 w 7271658"/>
              <a:gd name="connsiteY5" fmla="*/ 0 h 1968007"/>
              <a:gd name="connsiteX6" fmla="*/ 3166477 w 7271658"/>
              <a:gd name="connsiteY6" fmla="*/ 0 h 1968007"/>
              <a:gd name="connsiteX7" fmla="*/ 3754820 w 7271658"/>
              <a:gd name="connsiteY7" fmla="*/ 0 h 1968007"/>
              <a:gd name="connsiteX8" fmla="*/ 4197730 w 7271658"/>
              <a:gd name="connsiteY8" fmla="*/ 0 h 1968007"/>
              <a:gd name="connsiteX9" fmla="*/ 4858790 w 7271658"/>
              <a:gd name="connsiteY9" fmla="*/ 0 h 1968007"/>
              <a:gd name="connsiteX10" fmla="*/ 5519849 w 7271658"/>
              <a:gd name="connsiteY10" fmla="*/ 0 h 1968007"/>
              <a:gd name="connsiteX11" fmla="*/ 6326342 w 7271658"/>
              <a:gd name="connsiteY11" fmla="*/ 0 h 1968007"/>
              <a:gd name="connsiteX12" fmla="*/ 7271658 w 7271658"/>
              <a:gd name="connsiteY12" fmla="*/ 0 h 1968007"/>
              <a:gd name="connsiteX13" fmla="*/ 7271658 w 7271658"/>
              <a:gd name="connsiteY13" fmla="*/ 695362 h 1968007"/>
              <a:gd name="connsiteX14" fmla="*/ 7271658 w 7271658"/>
              <a:gd name="connsiteY14" fmla="*/ 1390725 h 1968007"/>
              <a:gd name="connsiteX15" fmla="*/ 7271658 w 7271658"/>
              <a:gd name="connsiteY15" fmla="*/ 1968007 h 1968007"/>
              <a:gd name="connsiteX16" fmla="*/ 6683315 w 7271658"/>
              <a:gd name="connsiteY16" fmla="*/ 1968007 h 1968007"/>
              <a:gd name="connsiteX17" fmla="*/ 6240405 w 7271658"/>
              <a:gd name="connsiteY17" fmla="*/ 1968007 h 1968007"/>
              <a:gd name="connsiteX18" fmla="*/ 5724778 w 7271658"/>
              <a:gd name="connsiteY18" fmla="*/ 1968007 h 1968007"/>
              <a:gd name="connsiteX19" fmla="*/ 4918285 w 7271658"/>
              <a:gd name="connsiteY19" fmla="*/ 1968007 h 1968007"/>
              <a:gd name="connsiteX20" fmla="*/ 4329942 w 7271658"/>
              <a:gd name="connsiteY20" fmla="*/ 1968007 h 1968007"/>
              <a:gd name="connsiteX21" fmla="*/ 3814315 w 7271658"/>
              <a:gd name="connsiteY21" fmla="*/ 1968007 h 1968007"/>
              <a:gd name="connsiteX22" fmla="*/ 3007822 w 7271658"/>
              <a:gd name="connsiteY22" fmla="*/ 1968007 h 1968007"/>
              <a:gd name="connsiteX23" fmla="*/ 2492196 w 7271658"/>
              <a:gd name="connsiteY23" fmla="*/ 1968007 h 1968007"/>
              <a:gd name="connsiteX24" fmla="*/ 1758419 w 7271658"/>
              <a:gd name="connsiteY24" fmla="*/ 1968007 h 1968007"/>
              <a:gd name="connsiteX25" fmla="*/ 951926 w 7271658"/>
              <a:gd name="connsiteY25" fmla="*/ 1968007 h 1968007"/>
              <a:gd name="connsiteX26" fmla="*/ 0 w 7271658"/>
              <a:gd name="connsiteY26" fmla="*/ 1968007 h 1968007"/>
              <a:gd name="connsiteX27" fmla="*/ 0 w 7271658"/>
              <a:gd name="connsiteY27" fmla="*/ 1371045 h 1968007"/>
              <a:gd name="connsiteX28" fmla="*/ 0 w 7271658"/>
              <a:gd name="connsiteY28" fmla="*/ 754403 h 1968007"/>
              <a:gd name="connsiteX29" fmla="*/ 0 w 7271658"/>
              <a:gd name="connsiteY29" fmla="*/ 0 h 1968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271658" h="1968007" fill="none" extrusionOk="0">
                <a:moveTo>
                  <a:pt x="0" y="0"/>
                </a:moveTo>
                <a:cubicBezTo>
                  <a:pt x="124364" y="-17350"/>
                  <a:pt x="287259" y="-16709"/>
                  <a:pt x="442910" y="0"/>
                </a:cubicBezTo>
                <a:cubicBezTo>
                  <a:pt x="598561" y="16709"/>
                  <a:pt x="734159" y="-15457"/>
                  <a:pt x="958537" y="0"/>
                </a:cubicBezTo>
                <a:cubicBezTo>
                  <a:pt x="1182915" y="15457"/>
                  <a:pt x="1202653" y="846"/>
                  <a:pt x="1401447" y="0"/>
                </a:cubicBezTo>
                <a:cubicBezTo>
                  <a:pt x="1600241" y="-846"/>
                  <a:pt x="1700024" y="-16706"/>
                  <a:pt x="1917073" y="0"/>
                </a:cubicBezTo>
                <a:cubicBezTo>
                  <a:pt x="2134122" y="16706"/>
                  <a:pt x="2280366" y="-27874"/>
                  <a:pt x="2578133" y="0"/>
                </a:cubicBezTo>
                <a:cubicBezTo>
                  <a:pt x="2875900" y="27874"/>
                  <a:pt x="3039421" y="254"/>
                  <a:pt x="3166477" y="0"/>
                </a:cubicBezTo>
                <a:cubicBezTo>
                  <a:pt x="3293533" y="-254"/>
                  <a:pt x="3545859" y="-23464"/>
                  <a:pt x="3754820" y="0"/>
                </a:cubicBezTo>
                <a:cubicBezTo>
                  <a:pt x="3963781" y="23464"/>
                  <a:pt x="4076808" y="8522"/>
                  <a:pt x="4197730" y="0"/>
                </a:cubicBezTo>
                <a:cubicBezTo>
                  <a:pt x="4318652" y="-8522"/>
                  <a:pt x="4547052" y="4091"/>
                  <a:pt x="4858790" y="0"/>
                </a:cubicBezTo>
                <a:cubicBezTo>
                  <a:pt x="5170528" y="-4091"/>
                  <a:pt x="5325445" y="-16670"/>
                  <a:pt x="5519849" y="0"/>
                </a:cubicBezTo>
                <a:cubicBezTo>
                  <a:pt x="5714253" y="16670"/>
                  <a:pt x="6135993" y="39337"/>
                  <a:pt x="6326342" y="0"/>
                </a:cubicBezTo>
                <a:cubicBezTo>
                  <a:pt x="6516691" y="-39337"/>
                  <a:pt x="6950917" y="733"/>
                  <a:pt x="7271658" y="0"/>
                </a:cubicBezTo>
                <a:cubicBezTo>
                  <a:pt x="7277278" y="242106"/>
                  <a:pt x="7249361" y="489196"/>
                  <a:pt x="7271658" y="695362"/>
                </a:cubicBezTo>
                <a:cubicBezTo>
                  <a:pt x="7293955" y="901528"/>
                  <a:pt x="7263583" y="1045887"/>
                  <a:pt x="7271658" y="1390725"/>
                </a:cubicBezTo>
                <a:cubicBezTo>
                  <a:pt x="7279733" y="1735563"/>
                  <a:pt x="7272062" y="1823950"/>
                  <a:pt x="7271658" y="1968007"/>
                </a:cubicBezTo>
                <a:cubicBezTo>
                  <a:pt x="7090487" y="1947989"/>
                  <a:pt x="6911873" y="1980344"/>
                  <a:pt x="6683315" y="1968007"/>
                </a:cubicBezTo>
                <a:cubicBezTo>
                  <a:pt x="6454757" y="1955670"/>
                  <a:pt x="6356913" y="1986183"/>
                  <a:pt x="6240405" y="1968007"/>
                </a:cubicBezTo>
                <a:cubicBezTo>
                  <a:pt x="6123897" y="1949832"/>
                  <a:pt x="5900655" y="1973011"/>
                  <a:pt x="5724778" y="1968007"/>
                </a:cubicBezTo>
                <a:cubicBezTo>
                  <a:pt x="5548901" y="1963003"/>
                  <a:pt x="5128866" y="1955373"/>
                  <a:pt x="4918285" y="1968007"/>
                </a:cubicBezTo>
                <a:cubicBezTo>
                  <a:pt x="4707704" y="1980641"/>
                  <a:pt x="4552040" y="1963975"/>
                  <a:pt x="4329942" y="1968007"/>
                </a:cubicBezTo>
                <a:cubicBezTo>
                  <a:pt x="4107844" y="1972039"/>
                  <a:pt x="3925192" y="1982383"/>
                  <a:pt x="3814315" y="1968007"/>
                </a:cubicBezTo>
                <a:cubicBezTo>
                  <a:pt x="3703438" y="1953631"/>
                  <a:pt x="3370638" y="2003650"/>
                  <a:pt x="3007822" y="1968007"/>
                </a:cubicBezTo>
                <a:cubicBezTo>
                  <a:pt x="2645006" y="1932364"/>
                  <a:pt x="2667579" y="1963647"/>
                  <a:pt x="2492196" y="1968007"/>
                </a:cubicBezTo>
                <a:cubicBezTo>
                  <a:pt x="2316813" y="1972367"/>
                  <a:pt x="2072894" y="1938266"/>
                  <a:pt x="1758419" y="1968007"/>
                </a:cubicBezTo>
                <a:cubicBezTo>
                  <a:pt x="1443944" y="1997748"/>
                  <a:pt x="1249171" y="1992819"/>
                  <a:pt x="951926" y="1968007"/>
                </a:cubicBezTo>
                <a:cubicBezTo>
                  <a:pt x="654681" y="1943195"/>
                  <a:pt x="368279" y="1972629"/>
                  <a:pt x="0" y="1968007"/>
                </a:cubicBezTo>
                <a:cubicBezTo>
                  <a:pt x="27844" y="1741705"/>
                  <a:pt x="14820" y="1534403"/>
                  <a:pt x="0" y="1371045"/>
                </a:cubicBezTo>
                <a:cubicBezTo>
                  <a:pt x="-14820" y="1207687"/>
                  <a:pt x="12496" y="983037"/>
                  <a:pt x="0" y="754403"/>
                </a:cubicBezTo>
                <a:cubicBezTo>
                  <a:pt x="-12496" y="525769"/>
                  <a:pt x="-3972" y="204690"/>
                  <a:pt x="0" y="0"/>
                </a:cubicBezTo>
                <a:close/>
              </a:path>
              <a:path w="7271658" h="1968007" stroke="0" extrusionOk="0">
                <a:moveTo>
                  <a:pt x="0" y="0"/>
                </a:moveTo>
                <a:cubicBezTo>
                  <a:pt x="330007" y="21231"/>
                  <a:pt x="403551" y="-33039"/>
                  <a:pt x="806493" y="0"/>
                </a:cubicBezTo>
                <a:cubicBezTo>
                  <a:pt x="1209435" y="33039"/>
                  <a:pt x="1055603" y="5494"/>
                  <a:pt x="1249403" y="0"/>
                </a:cubicBezTo>
                <a:cubicBezTo>
                  <a:pt x="1443203" y="-5494"/>
                  <a:pt x="1504273" y="-10848"/>
                  <a:pt x="1692313" y="0"/>
                </a:cubicBezTo>
                <a:cubicBezTo>
                  <a:pt x="1880353" y="10848"/>
                  <a:pt x="2270753" y="33494"/>
                  <a:pt x="2426090" y="0"/>
                </a:cubicBezTo>
                <a:cubicBezTo>
                  <a:pt x="2581427" y="-33494"/>
                  <a:pt x="2774219" y="6026"/>
                  <a:pt x="3014433" y="0"/>
                </a:cubicBezTo>
                <a:cubicBezTo>
                  <a:pt x="3254647" y="-6026"/>
                  <a:pt x="3508976" y="20712"/>
                  <a:pt x="3748209" y="0"/>
                </a:cubicBezTo>
                <a:cubicBezTo>
                  <a:pt x="3987442" y="-20712"/>
                  <a:pt x="4157215" y="9906"/>
                  <a:pt x="4263836" y="0"/>
                </a:cubicBezTo>
                <a:cubicBezTo>
                  <a:pt x="4370457" y="-9906"/>
                  <a:pt x="4569308" y="16966"/>
                  <a:pt x="4706746" y="0"/>
                </a:cubicBezTo>
                <a:cubicBezTo>
                  <a:pt x="4844184" y="-16966"/>
                  <a:pt x="5220295" y="27504"/>
                  <a:pt x="5440522" y="0"/>
                </a:cubicBezTo>
                <a:cubicBezTo>
                  <a:pt x="5660749" y="-27504"/>
                  <a:pt x="6020404" y="17600"/>
                  <a:pt x="6174299" y="0"/>
                </a:cubicBezTo>
                <a:cubicBezTo>
                  <a:pt x="6328194" y="-17600"/>
                  <a:pt x="6747691" y="-31639"/>
                  <a:pt x="7271658" y="0"/>
                </a:cubicBezTo>
                <a:cubicBezTo>
                  <a:pt x="7294945" y="160369"/>
                  <a:pt x="7257975" y="510142"/>
                  <a:pt x="7271658" y="675682"/>
                </a:cubicBezTo>
                <a:cubicBezTo>
                  <a:pt x="7285341" y="841222"/>
                  <a:pt x="7273383" y="983850"/>
                  <a:pt x="7271658" y="1272645"/>
                </a:cubicBezTo>
                <a:cubicBezTo>
                  <a:pt x="7269933" y="1561440"/>
                  <a:pt x="7249052" y="1807448"/>
                  <a:pt x="7271658" y="1968007"/>
                </a:cubicBezTo>
                <a:cubicBezTo>
                  <a:pt x="6909589" y="1946630"/>
                  <a:pt x="6680236" y="1943602"/>
                  <a:pt x="6465165" y="1968007"/>
                </a:cubicBezTo>
                <a:cubicBezTo>
                  <a:pt x="6250094" y="1992412"/>
                  <a:pt x="6124512" y="1979947"/>
                  <a:pt x="5876822" y="1968007"/>
                </a:cubicBezTo>
                <a:cubicBezTo>
                  <a:pt x="5629132" y="1956067"/>
                  <a:pt x="5409925" y="1936136"/>
                  <a:pt x="5070329" y="1968007"/>
                </a:cubicBezTo>
                <a:cubicBezTo>
                  <a:pt x="4730733" y="1999878"/>
                  <a:pt x="4435022" y="1962093"/>
                  <a:pt x="4263836" y="1968007"/>
                </a:cubicBezTo>
                <a:cubicBezTo>
                  <a:pt x="4092650" y="1973921"/>
                  <a:pt x="3949821" y="1965053"/>
                  <a:pt x="3748209" y="1968007"/>
                </a:cubicBezTo>
                <a:cubicBezTo>
                  <a:pt x="3546597" y="1970961"/>
                  <a:pt x="3295068" y="1945039"/>
                  <a:pt x="3159866" y="1968007"/>
                </a:cubicBezTo>
                <a:cubicBezTo>
                  <a:pt x="3024664" y="1990975"/>
                  <a:pt x="2779126" y="1940222"/>
                  <a:pt x="2426090" y="1968007"/>
                </a:cubicBezTo>
                <a:cubicBezTo>
                  <a:pt x="2073054" y="1995792"/>
                  <a:pt x="2026367" y="1953475"/>
                  <a:pt x="1837746" y="1968007"/>
                </a:cubicBezTo>
                <a:cubicBezTo>
                  <a:pt x="1649125" y="1982539"/>
                  <a:pt x="1547416" y="1989521"/>
                  <a:pt x="1322120" y="1968007"/>
                </a:cubicBezTo>
                <a:cubicBezTo>
                  <a:pt x="1096824" y="1946493"/>
                  <a:pt x="936558" y="1959784"/>
                  <a:pt x="661060" y="1968007"/>
                </a:cubicBezTo>
                <a:cubicBezTo>
                  <a:pt x="385562" y="1976230"/>
                  <a:pt x="286492" y="1959250"/>
                  <a:pt x="0" y="1968007"/>
                </a:cubicBezTo>
                <a:cubicBezTo>
                  <a:pt x="30915" y="1775031"/>
                  <a:pt x="31703" y="1548702"/>
                  <a:pt x="0" y="1331685"/>
                </a:cubicBezTo>
                <a:cubicBezTo>
                  <a:pt x="-31703" y="1114668"/>
                  <a:pt x="14867" y="984065"/>
                  <a:pt x="0" y="656002"/>
                </a:cubicBezTo>
                <a:cubicBezTo>
                  <a:pt x="-14867" y="327939"/>
                  <a:pt x="-24654" y="222752"/>
                  <a:pt x="0" y="0"/>
                </a:cubicBez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  <a:extLst>
              <a:ext uri="{C807C97D-BFC1-408E-A445-0C87EB9F89A2}">
                <ask:lineSketchStyleProps xmlns:ask="http://schemas.microsoft.com/office/drawing/2018/sketchyshapes" sd="146994505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lIns="72000" tIns="36000" rIns="72000" bIns="3600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Pct val="90000"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itchFamily="18" charset="-78"/>
                <a:ea typeface="+mn-ea"/>
                <a:cs typeface="Adobe Arabic" pitchFamily="18" charset="-78"/>
              </a:rPr>
              <a:t>الْمَجالُ: الْقِراءَةُ – الطَّلاقَةُ في الْقِراءَةِ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itchFamily="18" charset="-78"/>
              <a:ea typeface="+mn-ea"/>
              <a:cs typeface="Adobe Arabic" pitchFamily="18" charset="-78"/>
            </a:endParaRP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60EC451-EB23-454F-984A-85DFC5527CA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953002" y="744893"/>
            <a:ext cx="2286000" cy="24384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41810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أهداف القراءة - المرسال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9798" y="2441993"/>
            <a:ext cx="3792404" cy="3538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72D94F0-D754-499C-9D8D-EFBF299B0ACA}"/>
              </a:ext>
            </a:extLst>
          </p:cNvPr>
          <p:cNvSpPr/>
          <p:nvPr/>
        </p:nvSpPr>
        <p:spPr>
          <a:xfrm>
            <a:off x="0" y="691182"/>
            <a:ext cx="12188952" cy="704088"/>
          </a:xfrm>
          <a:prstGeom prst="rect">
            <a:avLst/>
          </a:prstGeom>
          <a:solidFill>
            <a:srgbClr val="658D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8196A6-470D-4399-B233-170C4AF8D05E}"/>
              </a:ext>
            </a:extLst>
          </p:cNvPr>
          <p:cNvSpPr txBox="1"/>
          <p:nvPr/>
        </p:nvSpPr>
        <p:spPr>
          <a:xfrm>
            <a:off x="4876800" y="709965"/>
            <a:ext cx="6781799" cy="759592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marR="0" lvl="0" indent="0" algn="r" rtl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Pct val="90000"/>
              <a:buFontTx/>
              <a:buNone/>
              <a:tabLst/>
              <a:defRPr/>
            </a:pPr>
            <a:r>
              <a:rPr lang="ar-LB" sz="3600" b="1" cap="all" spc="100" dirty="0">
                <a:solidFill>
                  <a:schemeClr val="bg1"/>
                </a:solidFill>
                <a:latin typeface="Adobe Arabic"/>
                <a:cs typeface="Adobe Arabic"/>
              </a:rPr>
              <a:t>أَهْدافُ الدَّرْسِ: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DCF3DB-6B2D-41AA-91EF-DD5B966A3759}"/>
              </a:ext>
            </a:extLst>
          </p:cNvPr>
          <p:cNvSpPr/>
          <p:nvPr/>
        </p:nvSpPr>
        <p:spPr>
          <a:xfrm>
            <a:off x="0" y="1381826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932AF5B-1028-4532-B297-E02FB3CCDE77}"/>
              </a:ext>
            </a:extLst>
          </p:cNvPr>
          <p:cNvSpPr txBox="1"/>
          <p:nvPr/>
        </p:nvSpPr>
        <p:spPr>
          <a:xfrm>
            <a:off x="3263152" y="1348301"/>
            <a:ext cx="8395447" cy="77113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marR="0" lvl="0" indent="0" algn="r" rtl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Pct val="90000"/>
              <a:buFontTx/>
              <a:buNone/>
              <a:tabLst/>
              <a:defRPr/>
            </a:pPr>
            <a:r>
              <a:rPr lang="ar-LB" sz="3600" b="1" dirty="0">
                <a:solidFill>
                  <a:srgbClr val="595959"/>
                </a:solidFill>
                <a:latin typeface="+mj-lt"/>
              </a:rPr>
              <a:t>أَقْرَأُ قِراءَةً كُلِّيَّةً الْكَلِماتِ الَّتي تَتَضَمَّنُ الْحَرْفَ دال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35572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loud 1">
            <a:extLst>
              <a:ext uri="{FF2B5EF4-FFF2-40B4-BE49-F238E27FC236}">
                <a16:creationId xmlns:a16="http://schemas.microsoft.com/office/drawing/2014/main" id="{FDDED61E-E2ED-4E6D-9C17-CA3C62C60269}"/>
              </a:ext>
            </a:extLst>
          </p:cNvPr>
          <p:cNvSpPr/>
          <p:nvPr/>
        </p:nvSpPr>
        <p:spPr>
          <a:xfrm>
            <a:off x="1078266" y="1566589"/>
            <a:ext cx="5369147" cy="3724822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3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هَيّا بِنا نَقْرَأْ كَلِماتٍ تَتَضَمَّنُ الْحَرْفَ دال حَتّى تَكْتَسِبوا مَهاراتِ الطَّلاقَةِ في الْقِراءَةِ.   </a:t>
            </a:r>
          </a:p>
        </p:txBody>
      </p:sp>
      <p:sp>
        <p:nvSpPr>
          <p:cNvPr id="3" name="TextBox 2">
            <a:hlinkClick r:id="rId4" action="ppaction://hlinkpres?slideindex=1&amp;slidetitle="/>
            <a:extLst>
              <a:ext uri="{FF2B5EF4-FFF2-40B4-BE49-F238E27FC236}">
                <a16:creationId xmlns:a16="http://schemas.microsoft.com/office/drawing/2014/main" id="{1914C4C7-1392-4657-B559-0BE93C44EC16}"/>
              </a:ext>
            </a:extLst>
          </p:cNvPr>
          <p:cNvSpPr txBox="1"/>
          <p:nvPr/>
        </p:nvSpPr>
        <p:spPr>
          <a:xfrm>
            <a:off x="2752739" y="4881890"/>
            <a:ext cx="15122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إضغط هنا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82B50D-EC5B-4C72-823A-DCD515F7F63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7511560" y="1724978"/>
            <a:ext cx="1512277" cy="444184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68FA562-EF8A-4A0F-B1FD-F0A064F8CC49}"/>
              </a:ext>
            </a:extLst>
          </p:cNvPr>
          <p:cNvSpPr/>
          <p:nvPr/>
        </p:nvSpPr>
        <p:spPr>
          <a:xfrm>
            <a:off x="0" y="691182"/>
            <a:ext cx="12188952" cy="704088"/>
          </a:xfrm>
          <a:prstGeom prst="rect">
            <a:avLst/>
          </a:prstGeom>
          <a:solidFill>
            <a:srgbClr val="658D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6333ED-EDAA-44CA-A4D5-961E08223EF4}"/>
              </a:ext>
            </a:extLst>
          </p:cNvPr>
          <p:cNvSpPr txBox="1"/>
          <p:nvPr/>
        </p:nvSpPr>
        <p:spPr>
          <a:xfrm>
            <a:off x="4876800" y="709965"/>
            <a:ext cx="6781799" cy="759592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algn="r" rtl="1">
              <a:buClr>
                <a:srgbClr val="4472C4">
                  <a:lumMod val="75000"/>
                </a:srgbClr>
              </a:buClr>
              <a:buSzPct val="90000"/>
              <a:defRPr/>
            </a:pPr>
            <a:r>
              <a:rPr lang="ar-LB" sz="3600" b="1" cap="all" spc="100" dirty="0">
                <a:solidFill>
                  <a:schemeClr val="bg1"/>
                </a:solidFill>
                <a:latin typeface="Adobe Arabic"/>
                <a:cs typeface="Adobe Arabic"/>
              </a:rPr>
              <a:t>الطَّلاقَةُ في الْقِراءَةِ</a:t>
            </a:r>
            <a:endParaRPr lang="en-US" sz="3600" b="1" cap="all" spc="100" dirty="0">
              <a:solidFill>
                <a:schemeClr val="bg1"/>
              </a:solidFill>
              <a:latin typeface="Adobe Arabic"/>
              <a:cs typeface="Adobe Arabic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522677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18BCCEC4-9D59-4CBE-8280-5E19671B4045}"/>
              </a:ext>
            </a:extLst>
          </p:cNvPr>
          <p:cNvSpPr txBox="1">
            <a:spLocks/>
          </p:cNvSpPr>
          <p:nvPr/>
        </p:nvSpPr>
        <p:spPr>
          <a:xfrm>
            <a:off x="0" y="119869"/>
            <a:ext cx="2871964" cy="30175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all" spc="100" normalizeH="0" baseline="0" noProof="0" dirty="0">
                <a:ln>
                  <a:noFill/>
                </a:ln>
                <a:solidFill>
                  <a:srgbClr val="203864"/>
                </a:solidFill>
                <a:effectLst/>
                <a:uLnTx/>
                <a:uFillTx/>
                <a:latin typeface="Adobe Arabic" pitchFamily="18" charset="-78"/>
                <a:ea typeface="+mj-ea"/>
                <a:cs typeface="Adobe Arabic" pitchFamily="18" charset="-78"/>
              </a:rPr>
              <a:t> </a:t>
            </a:r>
            <a:r>
              <a:rPr kumimoji="0" lang="ar-LB" sz="1800" b="0" i="0" u="none" strike="noStrike" kern="1200" cap="all" spc="100" normalizeH="0" baseline="0" noProof="0" dirty="0">
                <a:ln>
                  <a:noFill/>
                </a:ln>
                <a:solidFill>
                  <a:srgbClr val="203864"/>
                </a:solidFill>
                <a:effectLst/>
                <a:uLnTx/>
                <a:uFillTx/>
                <a:latin typeface="Adobe Arabic" pitchFamily="18" charset="-78"/>
                <a:ea typeface="+mj-ea"/>
                <a:cs typeface="Adobe Arabic" pitchFamily="18" charset="-78"/>
              </a:rPr>
              <a:t>الْقِراءَةُ - الطَّلاقَةُ</a:t>
            </a:r>
            <a:endParaRPr kumimoji="0" lang="en-US" sz="1800" b="0" i="0" u="none" strike="noStrike" kern="1200" cap="all" spc="100" normalizeH="0" baseline="0" noProof="0" dirty="0">
              <a:ln>
                <a:noFill/>
              </a:ln>
              <a:solidFill>
                <a:srgbClr val="203864"/>
              </a:solidFill>
              <a:effectLst/>
              <a:uLnTx/>
              <a:uFillTx/>
              <a:latin typeface="Adobe Arabic" pitchFamily="18" charset="-78"/>
              <a:ea typeface="+mj-ea"/>
              <a:cs typeface="Adobe Arabic" pitchFamily="18" charset="-78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387F088-C327-4EBD-ACA0-56EEE5D2AB8D}"/>
              </a:ext>
            </a:extLst>
          </p:cNvPr>
          <p:cNvSpPr/>
          <p:nvPr/>
        </p:nvSpPr>
        <p:spPr>
          <a:xfrm>
            <a:off x="4336864" y="2113039"/>
            <a:ext cx="251074" cy="272656"/>
          </a:xfrm>
          <a:prstGeom prst="rect">
            <a:avLst/>
          </a:prstGeom>
          <a:solidFill>
            <a:srgbClr val="4472C4">
              <a:lumMod val="60000"/>
              <a:lumOff val="40000"/>
            </a:srgbClr>
          </a:solidFill>
          <a:ln w="28575" cap="flat" cmpd="sng" algn="ctr">
            <a:solidFill>
              <a:srgbClr val="4472C4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387F088-C327-4EBD-ACA0-56EEE5D2AB8D}"/>
              </a:ext>
            </a:extLst>
          </p:cNvPr>
          <p:cNvSpPr/>
          <p:nvPr/>
        </p:nvSpPr>
        <p:spPr>
          <a:xfrm>
            <a:off x="4336864" y="3625597"/>
            <a:ext cx="251074" cy="272656"/>
          </a:xfrm>
          <a:prstGeom prst="rect">
            <a:avLst/>
          </a:prstGeom>
          <a:solidFill>
            <a:srgbClr val="4472C4">
              <a:lumMod val="60000"/>
              <a:lumOff val="40000"/>
            </a:srgbClr>
          </a:solidFill>
          <a:ln w="28575" cap="flat" cmpd="sng" algn="ctr">
            <a:solidFill>
              <a:srgbClr val="4472C4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387F088-C327-4EBD-ACA0-56EEE5D2AB8D}"/>
              </a:ext>
            </a:extLst>
          </p:cNvPr>
          <p:cNvSpPr/>
          <p:nvPr/>
        </p:nvSpPr>
        <p:spPr>
          <a:xfrm>
            <a:off x="4336864" y="5318621"/>
            <a:ext cx="251074" cy="272656"/>
          </a:xfrm>
          <a:prstGeom prst="rect">
            <a:avLst/>
          </a:prstGeom>
          <a:solidFill>
            <a:srgbClr val="4472C4">
              <a:lumMod val="60000"/>
              <a:lumOff val="40000"/>
            </a:srgbClr>
          </a:solidFill>
          <a:ln w="28575" cap="flat" cmpd="sng" algn="ctr">
            <a:solidFill>
              <a:srgbClr val="4472C4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pic>
        <p:nvPicPr>
          <p:cNvPr id="14" name="Picture 3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0074" y="2998098"/>
            <a:ext cx="1376328" cy="1512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27362" y="4844679"/>
            <a:ext cx="1167441" cy="108442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98548" y="1548719"/>
            <a:ext cx="1039380" cy="1282368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63233F2-3B78-49F1-965B-CD8E1ED88636}"/>
              </a:ext>
            </a:extLst>
          </p:cNvPr>
          <p:cNvCxnSpPr>
            <a:cxnSpLocks/>
            <a:stCxn id="23" idx="1"/>
            <a:endCxn id="26" idx="3"/>
          </p:cNvCxnSpPr>
          <p:nvPr/>
        </p:nvCxnSpPr>
        <p:spPr>
          <a:xfrm flipH="1">
            <a:off x="4587938" y="2249367"/>
            <a:ext cx="3775876" cy="151255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A3B39BD-410C-4E10-B918-F108BD7584E3}"/>
              </a:ext>
            </a:extLst>
          </p:cNvPr>
          <p:cNvCxnSpPr>
            <a:cxnSpLocks/>
            <a:stCxn id="28" idx="1"/>
            <a:endCxn id="25" idx="3"/>
          </p:cNvCxnSpPr>
          <p:nvPr/>
        </p:nvCxnSpPr>
        <p:spPr>
          <a:xfrm flipH="1" flipV="1">
            <a:off x="4587938" y="2249367"/>
            <a:ext cx="3775876" cy="320558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DEC05D3-1FF3-4467-81EE-79D5F48A76A1}"/>
              </a:ext>
            </a:extLst>
          </p:cNvPr>
          <p:cNvCxnSpPr>
            <a:cxnSpLocks/>
            <a:stCxn id="24" idx="1"/>
            <a:endCxn id="27" idx="3"/>
          </p:cNvCxnSpPr>
          <p:nvPr/>
        </p:nvCxnSpPr>
        <p:spPr>
          <a:xfrm flipH="1">
            <a:off x="4587938" y="3761925"/>
            <a:ext cx="3775876" cy="169302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814E1787-2627-4321-B4BE-8CC40F1E1225}"/>
              </a:ext>
            </a:extLst>
          </p:cNvPr>
          <p:cNvSpPr/>
          <p:nvPr/>
        </p:nvSpPr>
        <p:spPr>
          <a:xfrm>
            <a:off x="0" y="703435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F180F11-485C-4888-A539-DF2BB53AE835}"/>
              </a:ext>
            </a:extLst>
          </p:cNvPr>
          <p:cNvSpPr txBox="1"/>
          <p:nvPr/>
        </p:nvSpPr>
        <p:spPr>
          <a:xfrm>
            <a:off x="0" y="689788"/>
            <a:ext cx="11696508" cy="70408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lvl="0" algn="r" rtl="1">
              <a:lnSpc>
                <a:spcPct val="110000"/>
              </a:lnSpc>
              <a:defRPr/>
            </a:pPr>
            <a:r>
              <a:rPr lang="ar-LB" sz="3600" b="1" dirty="0">
                <a:solidFill>
                  <a:srgbClr val="A5A5A5">
                    <a:lumMod val="50000"/>
                  </a:srgbClr>
                </a:solidFill>
                <a:latin typeface="Adobe Arabic"/>
                <a:ea typeface="+mn-ea"/>
                <a:cs typeface="Adobe Arabic"/>
              </a:rPr>
              <a:t>أَقْرَأُ قِراءَةً كُلِّيَّةً، أَرْبُطُ الْكَلِمَةَ بِالصّورَةِ الْمُناسِبَةِ: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1456386-3016-4FA8-803B-AE2A15BA3720}"/>
              </a:ext>
            </a:extLst>
          </p:cNvPr>
          <p:cNvSpPr/>
          <p:nvPr/>
        </p:nvSpPr>
        <p:spPr>
          <a:xfrm>
            <a:off x="8363814" y="2113039"/>
            <a:ext cx="251074" cy="272656"/>
          </a:xfrm>
          <a:prstGeom prst="rect">
            <a:avLst/>
          </a:prstGeom>
          <a:solidFill>
            <a:srgbClr val="4472C4">
              <a:lumMod val="60000"/>
              <a:lumOff val="40000"/>
            </a:srgbClr>
          </a:solidFill>
          <a:ln w="28575" cap="flat" cmpd="sng" algn="ctr">
            <a:solidFill>
              <a:srgbClr val="4472C4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C9E580B-185B-47C9-ACBD-ACB8D81ACBE2}"/>
              </a:ext>
            </a:extLst>
          </p:cNvPr>
          <p:cNvSpPr/>
          <p:nvPr/>
        </p:nvSpPr>
        <p:spPr>
          <a:xfrm>
            <a:off x="8363814" y="3625597"/>
            <a:ext cx="251074" cy="272656"/>
          </a:xfrm>
          <a:prstGeom prst="rect">
            <a:avLst/>
          </a:prstGeom>
          <a:solidFill>
            <a:srgbClr val="4472C4">
              <a:lumMod val="60000"/>
              <a:lumOff val="40000"/>
            </a:srgbClr>
          </a:solidFill>
          <a:ln w="28575" cap="flat" cmpd="sng" algn="ctr">
            <a:solidFill>
              <a:srgbClr val="4472C4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75DE66D-B849-42DB-9E49-A61E5CA5BE4E}"/>
              </a:ext>
            </a:extLst>
          </p:cNvPr>
          <p:cNvSpPr/>
          <p:nvPr/>
        </p:nvSpPr>
        <p:spPr>
          <a:xfrm>
            <a:off x="8363814" y="5318621"/>
            <a:ext cx="251074" cy="272656"/>
          </a:xfrm>
          <a:prstGeom prst="rect">
            <a:avLst/>
          </a:prstGeom>
          <a:solidFill>
            <a:srgbClr val="4472C4">
              <a:lumMod val="60000"/>
              <a:lumOff val="40000"/>
            </a:srgbClr>
          </a:solidFill>
          <a:ln w="28575" cap="flat" cmpd="sng" algn="ctr">
            <a:solidFill>
              <a:srgbClr val="4472C4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5DE8978-433F-40E1-9C86-5F8B62920A8C}"/>
              </a:ext>
            </a:extLst>
          </p:cNvPr>
          <p:cNvSpPr/>
          <p:nvPr/>
        </p:nvSpPr>
        <p:spPr>
          <a:xfrm>
            <a:off x="8690563" y="1756304"/>
            <a:ext cx="101181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 </a:t>
            </a:r>
            <a:r>
              <a:rPr kumimoji="0" lang="ar-LB" sz="4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دُ</a:t>
            </a:r>
            <a:r>
              <a:rPr kumimoji="0" lang="ar-LB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بٌّ </a:t>
            </a:r>
            <a:endParaRPr kumimoji="0" lang="ar-LB" sz="4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D861361-9AAA-4481-8719-4B71D4E868D0}"/>
              </a:ext>
            </a:extLst>
          </p:cNvPr>
          <p:cNvSpPr/>
          <p:nvPr/>
        </p:nvSpPr>
        <p:spPr>
          <a:xfrm>
            <a:off x="8130265" y="3325567"/>
            <a:ext cx="148355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دَ</a:t>
            </a:r>
            <a:r>
              <a:rPr kumimoji="0" lang="ar-LB" sz="4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فٌّ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30D6815-4265-44C6-8D98-69306F3503C4}"/>
              </a:ext>
            </a:extLst>
          </p:cNvPr>
          <p:cNvSpPr/>
          <p:nvPr/>
        </p:nvSpPr>
        <p:spPr>
          <a:xfrm>
            <a:off x="8608809" y="5002169"/>
            <a:ext cx="117532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دِ</a:t>
            </a: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رْبَكَّةٌ</a:t>
            </a: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61133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18BCCEC4-9D59-4CBE-8280-5E19671B4045}"/>
              </a:ext>
            </a:extLst>
          </p:cNvPr>
          <p:cNvSpPr txBox="1">
            <a:spLocks/>
          </p:cNvSpPr>
          <p:nvPr/>
        </p:nvSpPr>
        <p:spPr>
          <a:xfrm>
            <a:off x="0" y="75545"/>
            <a:ext cx="2871964" cy="30175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all" spc="100" normalizeH="0" baseline="0" noProof="0" dirty="0">
                <a:ln>
                  <a:noFill/>
                </a:ln>
                <a:solidFill>
                  <a:srgbClr val="203864"/>
                </a:solidFill>
                <a:effectLst/>
                <a:uLnTx/>
                <a:uFillTx/>
                <a:latin typeface="Adobe Arabic" pitchFamily="18" charset="-78"/>
                <a:ea typeface="+mj-ea"/>
                <a:cs typeface="Adobe Arabic" pitchFamily="18" charset="-78"/>
              </a:rPr>
              <a:t>  </a:t>
            </a:r>
            <a:r>
              <a:rPr kumimoji="0" lang="ar-LB" sz="1800" b="0" i="0" u="none" strike="noStrike" kern="1200" cap="all" spc="100" normalizeH="0" baseline="0" noProof="0" dirty="0">
                <a:ln>
                  <a:noFill/>
                </a:ln>
                <a:solidFill>
                  <a:srgbClr val="203864"/>
                </a:solidFill>
                <a:effectLst/>
                <a:uLnTx/>
                <a:uFillTx/>
                <a:latin typeface="Adobe Arabic" pitchFamily="18" charset="-78"/>
                <a:ea typeface="+mj-ea"/>
                <a:cs typeface="Adobe Arabic" pitchFamily="18" charset="-78"/>
              </a:rPr>
              <a:t>الْقِراءَةُ - الطَّلاقَةُ</a:t>
            </a:r>
            <a:endParaRPr kumimoji="0" lang="en-US" sz="1800" b="0" i="0" u="none" strike="noStrike" kern="1200" cap="all" spc="100" normalizeH="0" baseline="0" noProof="0" dirty="0">
              <a:ln>
                <a:noFill/>
              </a:ln>
              <a:solidFill>
                <a:srgbClr val="203864"/>
              </a:solidFill>
              <a:effectLst/>
              <a:uLnTx/>
              <a:uFillTx/>
              <a:latin typeface="Adobe Arabic" pitchFamily="18" charset="-78"/>
              <a:ea typeface="+mj-ea"/>
              <a:cs typeface="Adobe Arabic" pitchFamily="18" charset="-78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387F088-C327-4EBD-ACA0-56EEE5D2AB8D}"/>
              </a:ext>
            </a:extLst>
          </p:cNvPr>
          <p:cNvSpPr/>
          <p:nvPr/>
        </p:nvSpPr>
        <p:spPr>
          <a:xfrm>
            <a:off x="4304501" y="2036586"/>
            <a:ext cx="251074" cy="272656"/>
          </a:xfrm>
          <a:prstGeom prst="rect">
            <a:avLst/>
          </a:prstGeom>
          <a:solidFill>
            <a:srgbClr val="4472C4">
              <a:lumMod val="60000"/>
              <a:lumOff val="40000"/>
            </a:srgbClr>
          </a:solidFill>
          <a:ln w="28575" cap="flat" cmpd="sng" algn="ctr">
            <a:solidFill>
              <a:srgbClr val="4472C4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387F088-C327-4EBD-ACA0-56EEE5D2AB8D}"/>
              </a:ext>
            </a:extLst>
          </p:cNvPr>
          <p:cNvSpPr/>
          <p:nvPr/>
        </p:nvSpPr>
        <p:spPr>
          <a:xfrm>
            <a:off x="4304501" y="3687423"/>
            <a:ext cx="251074" cy="272656"/>
          </a:xfrm>
          <a:prstGeom prst="rect">
            <a:avLst/>
          </a:prstGeom>
          <a:solidFill>
            <a:srgbClr val="4472C4">
              <a:lumMod val="60000"/>
              <a:lumOff val="40000"/>
            </a:srgbClr>
          </a:solidFill>
          <a:ln w="28575" cap="flat" cmpd="sng" algn="ctr">
            <a:solidFill>
              <a:srgbClr val="4472C4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387F088-C327-4EBD-ACA0-56EEE5D2AB8D}"/>
              </a:ext>
            </a:extLst>
          </p:cNvPr>
          <p:cNvSpPr/>
          <p:nvPr/>
        </p:nvSpPr>
        <p:spPr>
          <a:xfrm>
            <a:off x="4304501" y="5165290"/>
            <a:ext cx="251074" cy="272656"/>
          </a:xfrm>
          <a:prstGeom prst="rect">
            <a:avLst/>
          </a:prstGeom>
          <a:solidFill>
            <a:srgbClr val="4472C4">
              <a:lumMod val="60000"/>
              <a:lumOff val="40000"/>
            </a:srgbClr>
          </a:solidFill>
          <a:ln w="28575" cap="flat" cmpd="sng" algn="ctr">
            <a:solidFill>
              <a:srgbClr val="4472C4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pic>
        <p:nvPicPr>
          <p:cNvPr id="13" name="Picture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2894" y="1618217"/>
            <a:ext cx="1255912" cy="12002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4" descr="إيقاف الديك عن الصياح - wikiHow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2015" y="3237016"/>
            <a:ext cx="1486033" cy="11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9469" y="4543064"/>
            <a:ext cx="1486033" cy="1486033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9BCDE25-3481-4EB0-880F-FAFD80D944AD}"/>
              </a:ext>
            </a:extLst>
          </p:cNvPr>
          <p:cNvCxnSpPr>
            <a:cxnSpLocks/>
            <a:stCxn id="24" idx="1"/>
            <a:endCxn id="26" idx="3"/>
          </p:cNvCxnSpPr>
          <p:nvPr/>
        </p:nvCxnSpPr>
        <p:spPr>
          <a:xfrm flipH="1">
            <a:off x="4555575" y="2172914"/>
            <a:ext cx="3765844" cy="165083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DE8C9D3-4338-4A65-B3DC-B31A6ADDF429}"/>
              </a:ext>
            </a:extLst>
          </p:cNvPr>
          <p:cNvCxnSpPr>
            <a:cxnSpLocks/>
            <a:stCxn id="29" idx="1"/>
            <a:endCxn id="25" idx="3"/>
          </p:cNvCxnSpPr>
          <p:nvPr/>
        </p:nvCxnSpPr>
        <p:spPr>
          <a:xfrm flipH="1" flipV="1">
            <a:off x="4555575" y="2172914"/>
            <a:ext cx="3765844" cy="312870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9A0763E-A5E2-4290-9623-8A005957240F}"/>
              </a:ext>
            </a:extLst>
          </p:cNvPr>
          <p:cNvCxnSpPr>
            <a:cxnSpLocks/>
            <a:stCxn id="28" idx="1"/>
            <a:endCxn id="27" idx="3"/>
          </p:cNvCxnSpPr>
          <p:nvPr/>
        </p:nvCxnSpPr>
        <p:spPr>
          <a:xfrm flipH="1">
            <a:off x="4555575" y="3823751"/>
            <a:ext cx="3765844" cy="147786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B0B7133C-BA5E-4974-A466-8D19F2AED58E}"/>
              </a:ext>
            </a:extLst>
          </p:cNvPr>
          <p:cNvSpPr/>
          <p:nvPr/>
        </p:nvSpPr>
        <p:spPr>
          <a:xfrm>
            <a:off x="0" y="703435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57C01D6-C8AC-4175-8C89-C4799A29D5DD}"/>
              </a:ext>
            </a:extLst>
          </p:cNvPr>
          <p:cNvSpPr txBox="1"/>
          <p:nvPr/>
        </p:nvSpPr>
        <p:spPr>
          <a:xfrm>
            <a:off x="0" y="689788"/>
            <a:ext cx="11696508" cy="70408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lvl="0" algn="r" rtl="1">
              <a:lnSpc>
                <a:spcPct val="110000"/>
              </a:lnSpc>
              <a:defRPr/>
            </a:pPr>
            <a:r>
              <a:rPr lang="ar-LB" sz="3600" b="1" dirty="0">
                <a:solidFill>
                  <a:srgbClr val="A5A5A5">
                    <a:lumMod val="50000"/>
                  </a:srgbClr>
                </a:solidFill>
                <a:latin typeface="Adobe Arabic"/>
                <a:ea typeface="+mn-ea"/>
                <a:cs typeface="Adobe Arabic"/>
              </a:rPr>
              <a:t>أَقْرَأُ قِراءَةً كُلِّيَّةً، أَرْبُطُ الْكَلِمَةَ بِالصّورَةِ الْمُناسِبَةِ: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C1FC7AF-21B5-4478-9123-56899A962961}"/>
              </a:ext>
            </a:extLst>
          </p:cNvPr>
          <p:cNvSpPr/>
          <p:nvPr/>
        </p:nvSpPr>
        <p:spPr>
          <a:xfrm>
            <a:off x="8321419" y="2036586"/>
            <a:ext cx="251074" cy="272656"/>
          </a:xfrm>
          <a:prstGeom prst="rect">
            <a:avLst/>
          </a:prstGeom>
          <a:solidFill>
            <a:srgbClr val="4472C4">
              <a:lumMod val="60000"/>
              <a:lumOff val="40000"/>
            </a:srgbClr>
          </a:solidFill>
          <a:ln w="28575" cap="flat" cmpd="sng" algn="ctr">
            <a:solidFill>
              <a:srgbClr val="4472C4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873EF90-7812-4249-9CE5-900930814561}"/>
              </a:ext>
            </a:extLst>
          </p:cNvPr>
          <p:cNvSpPr/>
          <p:nvPr/>
        </p:nvSpPr>
        <p:spPr>
          <a:xfrm>
            <a:off x="8321419" y="3687423"/>
            <a:ext cx="251074" cy="272656"/>
          </a:xfrm>
          <a:prstGeom prst="rect">
            <a:avLst/>
          </a:prstGeom>
          <a:solidFill>
            <a:srgbClr val="4472C4">
              <a:lumMod val="60000"/>
              <a:lumOff val="40000"/>
            </a:srgbClr>
          </a:solidFill>
          <a:ln w="28575" cap="flat" cmpd="sng" algn="ctr">
            <a:solidFill>
              <a:srgbClr val="4472C4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B500370-67DE-4DD8-8E40-AFAACB0AA093}"/>
              </a:ext>
            </a:extLst>
          </p:cNvPr>
          <p:cNvSpPr/>
          <p:nvPr/>
        </p:nvSpPr>
        <p:spPr>
          <a:xfrm>
            <a:off x="8321419" y="5165290"/>
            <a:ext cx="251074" cy="272656"/>
          </a:xfrm>
          <a:prstGeom prst="rect">
            <a:avLst/>
          </a:prstGeom>
          <a:solidFill>
            <a:srgbClr val="4472C4">
              <a:lumMod val="60000"/>
              <a:lumOff val="40000"/>
            </a:srgbClr>
          </a:solidFill>
          <a:ln w="28575" cap="flat" cmpd="sng" algn="ctr">
            <a:solidFill>
              <a:srgbClr val="4472C4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F232105B-D4ED-43CB-97C6-81C61FC1468B}"/>
              </a:ext>
            </a:extLst>
          </p:cNvPr>
          <p:cNvSpPr txBox="1">
            <a:spLocks/>
          </p:cNvSpPr>
          <p:nvPr/>
        </p:nvSpPr>
        <p:spPr>
          <a:xfrm>
            <a:off x="8420657" y="4685299"/>
            <a:ext cx="1442547" cy="10546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1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 </a:t>
            </a: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وَ</a:t>
            </a:r>
            <a:r>
              <a:rPr lang="ar-LB" sz="4400" cap="none" spc="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دا</a:t>
            </a: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د</a:t>
            </a:r>
            <a:endParaRPr kumimoji="0" lang="en-US" sz="4000" b="0" i="0" u="none" strike="noStrike" kern="1200" cap="all" spc="10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j-ea"/>
              <a:cs typeface="Adobe Arabic" panose="02040503050201020203" pitchFamily="18" charset="-78"/>
            </a:endParaRP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D5722490-327B-4D64-8591-779EB6F760D9}"/>
              </a:ext>
            </a:extLst>
          </p:cNvPr>
          <p:cNvSpPr txBox="1">
            <a:spLocks/>
          </p:cNvSpPr>
          <p:nvPr/>
        </p:nvSpPr>
        <p:spPr>
          <a:xfrm>
            <a:off x="8222177" y="1752292"/>
            <a:ext cx="1442547" cy="105460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ديـ</a:t>
            </a: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كٌ</a:t>
            </a: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dobe Arabic" panose="02040503050201020203" pitchFamily="18" charset="-78"/>
              <a:ea typeface="+mj-ea"/>
              <a:cs typeface="Adobe Arabic" panose="02040503050201020203" pitchFamily="18" charset="-78"/>
            </a:endParaRP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B43C269D-60F2-461A-8768-B4B873291A71}"/>
              </a:ext>
            </a:extLst>
          </p:cNvPr>
          <p:cNvSpPr txBox="1">
            <a:spLocks/>
          </p:cNvSpPr>
          <p:nvPr/>
        </p:nvSpPr>
        <p:spPr>
          <a:xfrm>
            <a:off x="8381532" y="3225136"/>
            <a:ext cx="1374912" cy="10546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1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4400" cap="none" spc="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دو</a:t>
            </a: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لابٌ</a:t>
            </a: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 </a:t>
            </a:r>
            <a:endParaRPr kumimoji="0" lang="en-US" sz="4400" b="0" i="0" u="none" strike="noStrike" kern="1200" cap="all" spc="10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dobe Arabic" panose="02040503050201020203" pitchFamily="18" charset="-78"/>
              <a:ea typeface="+mj-ea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31735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9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FC98BA0A-3463-4DBF-8ADD-B297B4F3C90B}"/>
              </a:ext>
            </a:extLst>
          </p:cNvPr>
          <p:cNvSpPr/>
          <p:nvPr/>
        </p:nvSpPr>
        <p:spPr>
          <a:xfrm>
            <a:off x="0" y="703435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4ED37C3-B405-4FF4-B8E1-76ACB1684C36}"/>
              </a:ext>
            </a:extLst>
          </p:cNvPr>
          <p:cNvSpPr txBox="1"/>
          <p:nvPr/>
        </p:nvSpPr>
        <p:spPr>
          <a:xfrm>
            <a:off x="0" y="689788"/>
            <a:ext cx="11696508" cy="70408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lvl="0" algn="r" rtl="1">
              <a:lnSpc>
                <a:spcPct val="110000"/>
              </a:lnSpc>
              <a:defRPr/>
            </a:pPr>
            <a:r>
              <a:rPr lang="ar-LB" sz="3600" b="1" dirty="0">
                <a:solidFill>
                  <a:srgbClr val="A5A5A5">
                    <a:lumMod val="50000"/>
                  </a:srgbClr>
                </a:solidFill>
                <a:latin typeface="Adobe Arabic"/>
                <a:ea typeface="+mn-ea"/>
                <a:cs typeface="Adobe Arabic"/>
              </a:rPr>
              <a:t>صِرْتُ أَعْرِفُ كَيْفَ أَقْرَأُ كَلِماتٍ فيها حَرْفُ د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3C111038-E64A-45ED-A03E-1590BE340540}"/>
              </a:ext>
            </a:extLst>
          </p:cNvPr>
          <p:cNvSpPr txBox="1">
            <a:spLocks/>
          </p:cNvSpPr>
          <p:nvPr/>
        </p:nvSpPr>
        <p:spPr>
          <a:xfrm>
            <a:off x="1129921" y="5640907"/>
            <a:ext cx="1442547" cy="105460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</a:t>
            </a: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ِ</a:t>
            </a: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رْبَكَّةٌ</a:t>
            </a: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dobe Arabic" panose="02040503050201020203" pitchFamily="18" charset="-78"/>
              <a:ea typeface="+mj-ea"/>
              <a:cs typeface="Adobe Arabic" panose="02040503050201020203" pitchFamily="18" charset="-78"/>
            </a:endParaRP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AB334C06-102E-4647-8024-0ACA81D0D7BC}"/>
              </a:ext>
            </a:extLst>
          </p:cNvPr>
          <p:cNvSpPr txBox="1">
            <a:spLocks/>
          </p:cNvSpPr>
          <p:nvPr/>
        </p:nvSpPr>
        <p:spPr>
          <a:xfrm>
            <a:off x="1032604" y="3221169"/>
            <a:ext cx="1374912" cy="6824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4400" cap="none" spc="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دَ</a:t>
            </a: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فٌّ </a:t>
            </a:r>
            <a:endParaRPr kumimoji="0" lang="en-US" sz="4400" b="0" i="0" u="none" strike="noStrike" kern="1200" cap="all" spc="10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j-ea"/>
              <a:cs typeface="Adobe Arabic" panose="02040503050201020203" pitchFamily="18" charset="-78"/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79409259-78A1-4AB9-A2E6-89C2E6BFF2B4}"/>
              </a:ext>
            </a:extLst>
          </p:cNvPr>
          <p:cNvSpPr txBox="1">
            <a:spLocks/>
          </p:cNvSpPr>
          <p:nvPr/>
        </p:nvSpPr>
        <p:spPr>
          <a:xfrm>
            <a:off x="9247427" y="2960817"/>
            <a:ext cx="1442547" cy="10546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4400" cap="none" spc="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دُ</a:t>
            </a: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بّ</a:t>
            </a: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ٌ</a:t>
            </a: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 </a:t>
            </a:r>
            <a:endParaRPr kumimoji="0" lang="en-US" sz="4000" b="0" i="0" u="none" strike="noStrike" kern="1200" cap="all" spc="1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obe Arabic" panose="02040503050201020203" pitchFamily="18" charset="-78"/>
              <a:ea typeface="+mj-ea"/>
              <a:cs typeface="Adobe Arabic" panose="02040503050201020203" pitchFamily="18" charset="-78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5B74B4F8-5165-48A0-A6A4-04EB6CD50E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2900" y="1514148"/>
            <a:ext cx="1779568" cy="1653021"/>
          </a:xfrm>
          <a:prstGeom prst="rect">
            <a:avLst/>
          </a:prstGeom>
        </p:spPr>
      </p:pic>
      <p:pic>
        <p:nvPicPr>
          <p:cNvPr id="35" name="Picture 2">
            <a:extLst>
              <a:ext uri="{FF2B5EF4-FFF2-40B4-BE49-F238E27FC236}">
                <a16:creationId xmlns:a16="http://schemas.microsoft.com/office/drawing/2014/main" id="{67B75276-C07D-4790-BC1B-9008C8A9C47E}"/>
              </a:ext>
            </a:extLst>
          </p:cNvPr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89909" y="3870235"/>
            <a:ext cx="1842127" cy="1869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1BBB9B72-E37A-4B0D-91A5-B6B76B6F0195}"/>
              </a:ext>
            </a:extLst>
          </p:cNvPr>
          <p:cNvSpPr txBox="1"/>
          <p:nvPr/>
        </p:nvSpPr>
        <p:spPr>
          <a:xfrm>
            <a:off x="5389019" y="3100794"/>
            <a:ext cx="13774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4400" dirty="0">
                <a:solidFill>
                  <a:srgbClr val="C00000"/>
                </a:solidFill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دُ</a:t>
            </a: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مْيَةٌ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5CDAFC2-C583-4DA7-B54B-2E88227026DC}"/>
              </a:ext>
            </a:extLst>
          </p:cNvPr>
          <p:cNvSpPr txBox="1"/>
          <p:nvPr/>
        </p:nvSpPr>
        <p:spPr>
          <a:xfrm>
            <a:off x="9354861" y="5597914"/>
            <a:ext cx="15611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4400" dirty="0">
                <a:solidFill>
                  <a:srgbClr val="C00000"/>
                </a:solidFill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دَ</a:t>
            </a:r>
            <a:r>
              <a:rPr kumimoji="0" lang="ar-LB" sz="4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جاجٌ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EDF8BC9-8CC6-4AA8-850D-09786C86B1C1}"/>
              </a:ext>
            </a:extLst>
          </p:cNvPr>
          <p:cNvSpPr txBox="1"/>
          <p:nvPr/>
        </p:nvSpPr>
        <p:spPr>
          <a:xfrm>
            <a:off x="5484642" y="5592235"/>
            <a:ext cx="13774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4400" dirty="0">
                <a:solidFill>
                  <a:srgbClr val="C00000"/>
                </a:solidFill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دِ</a:t>
            </a:r>
            <a:r>
              <a:rPr kumimoji="0" lang="ar-LB" sz="4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رْعٌ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pic>
        <p:nvPicPr>
          <p:cNvPr id="39" name="Picture 38" descr="A.G1.U1.L1.SLIDE67-71-72-pic3.png">
            <a:extLst>
              <a:ext uri="{FF2B5EF4-FFF2-40B4-BE49-F238E27FC236}">
                <a16:creationId xmlns:a16="http://schemas.microsoft.com/office/drawing/2014/main" id="{6BDBA3F4-88CD-4AE4-B5DF-A4043E4D836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/>
          <a:srcRect l="38456" t="27437" r="39593" b="43867"/>
          <a:stretch/>
        </p:blipFill>
        <p:spPr>
          <a:xfrm>
            <a:off x="5408543" y="1615552"/>
            <a:ext cx="1453568" cy="1495049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contourClr>
              <a:srgbClr val="333333"/>
            </a:contourClr>
          </a:sp3d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035BEA48-DFEA-4BB6-97B1-0A93310F674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96933" y="3893208"/>
            <a:ext cx="1798133" cy="1821792"/>
          </a:xfrm>
          <a:prstGeom prst="rect">
            <a:avLst/>
          </a:prstGeom>
        </p:spPr>
      </p:pic>
      <p:pic>
        <p:nvPicPr>
          <p:cNvPr id="41" name="Picture 2">
            <a:extLst>
              <a:ext uri="{FF2B5EF4-FFF2-40B4-BE49-F238E27FC236}">
                <a16:creationId xmlns:a16="http://schemas.microsoft.com/office/drawing/2014/main" id="{E3DBCF8C-8A4F-47BF-B2ED-9C3CF99239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27013" r="-15630"/>
          <a:stretch/>
        </p:blipFill>
        <p:spPr bwMode="auto">
          <a:xfrm>
            <a:off x="822943" y="3903668"/>
            <a:ext cx="1798133" cy="1762494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أميركا ترفع &amp;quot;الدب الرمادي&amp;quot; عن قائمة الكائنات المهددة بالانقراض!">
            <a:extLst>
              <a:ext uri="{FF2B5EF4-FFF2-40B4-BE49-F238E27FC236}">
                <a16:creationId xmlns:a16="http://schemas.microsoft.com/office/drawing/2014/main" id="{00878278-CB9C-484D-AED7-04053EE6B8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55" r="19875"/>
          <a:stretch/>
        </p:blipFill>
        <p:spPr bwMode="auto">
          <a:xfrm>
            <a:off x="9188114" y="1553952"/>
            <a:ext cx="1561171" cy="1556649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35097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9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8152CA42-A3B9-4887-9B09-9D9C804E27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640" y="1251704"/>
            <a:ext cx="2143125" cy="2143125"/>
          </a:xfrm>
          <a:prstGeom prst="rect">
            <a:avLst/>
          </a:prstGeom>
        </p:spPr>
      </p:pic>
      <p:sp>
        <p:nvSpPr>
          <p:cNvPr id="20" name="AutoShape 6" descr="معلومات رائعة عن عصفور الدوري بالصور - سحر الكون">
            <a:extLst>
              <a:ext uri="{FF2B5EF4-FFF2-40B4-BE49-F238E27FC236}">
                <a16:creationId xmlns:a16="http://schemas.microsoft.com/office/drawing/2014/main" id="{CF5AF127-24FA-4F50-B32E-F1E133E1657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2EAB04F-CCED-4C1D-9444-6801FD131204}"/>
              </a:ext>
            </a:extLst>
          </p:cNvPr>
          <p:cNvSpPr/>
          <p:nvPr/>
        </p:nvSpPr>
        <p:spPr>
          <a:xfrm>
            <a:off x="0" y="703435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CBA3067-D342-427E-9791-DF7C48FE685E}"/>
              </a:ext>
            </a:extLst>
          </p:cNvPr>
          <p:cNvSpPr txBox="1"/>
          <p:nvPr/>
        </p:nvSpPr>
        <p:spPr>
          <a:xfrm>
            <a:off x="0" y="689788"/>
            <a:ext cx="11696508" cy="70408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lvl="0" algn="r" rtl="1">
              <a:lnSpc>
                <a:spcPct val="110000"/>
              </a:lnSpc>
              <a:defRPr/>
            </a:pPr>
            <a:r>
              <a:rPr lang="ar-LB" sz="3600" b="1" dirty="0">
                <a:solidFill>
                  <a:srgbClr val="A5A5A5">
                    <a:lumMod val="50000"/>
                  </a:srgbClr>
                </a:solidFill>
                <a:latin typeface="Adobe Arabic"/>
                <a:ea typeface="+mn-ea"/>
                <a:cs typeface="Adobe Arabic"/>
              </a:rPr>
              <a:t>أَقْرَأُ كَلِماتٍ فيها حَرْفُ د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DF4EA9B1-1AB5-4ED7-BE3D-F5EAC436FB2B}"/>
              </a:ext>
            </a:extLst>
          </p:cNvPr>
          <p:cNvSpPr txBox="1">
            <a:spLocks/>
          </p:cNvSpPr>
          <p:nvPr/>
        </p:nvSpPr>
        <p:spPr>
          <a:xfrm>
            <a:off x="1082462" y="5651452"/>
            <a:ext cx="1442547" cy="1305011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ديـ</a:t>
            </a: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كٌ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j-ea"/>
              <a:cs typeface="Adobe Arabic" panose="02040503050201020203" pitchFamily="18" charset="-78"/>
            </a:endParaRP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D6B92138-2BE0-4EEC-BB79-586F0CB8F617}"/>
              </a:ext>
            </a:extLst>
          </p:cNvPr>
          <p:cNvSpPr txBox="1">
            <a:spLocks/>
          </p:cNvSpPr>
          <p:nvPr/>
        </p:nvSpPr>
        <p:spPr>
          <a:xfrm>
            <a:off x="1065171" y="3040267"/>
            <a:ext cx="1374912" cy="10546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1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دو</a:t>
            </a: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لابٌ </a:t>
            </a:r>
            <a:endParaRPr kumimoji="0" lang="en-US" sz="4400" b="0" i="0" u="none" strike="noStrike" kern="1200" cap="all" spc="10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j-ea"/>
              <a:cs typeface="Adobe Arabic" panose="02040503050201020203" pitchFamily="18" charset="-78"/>
            </a:endParaRP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DA551B44-BBED-4AB6-9C9E-ECA4C9EF984B}"/>
              </a:ext>
            </a:extLst>
          </p:cNvPr>
          <p:cNvSpPr txBox="1">
            <a:spLocks/>
          </p:cNvSpPr>
          <p:nvPr/>
        </p:nvSpPr>
        <p:spPr>
          <a:xfrm>
            <a:off x="9657293" y="2971073"/>
            <a:ext cx="1442547" cy="10546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1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 وَ</a:t>
            </a: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دا</a:t>
            </a: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د</a:t>
            </a:r>
            <a:endParaRPr kumimoji="0" lang="en-US" sz="4000" b="0" i="0" u="none" strike="noStrike" kern="1200" cap="all" spc="10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j-ea"/>
              <a:cs typeface="Adobe Arabic" panose="02040503050201020203" pitchFamily="18" charset="-78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752B678F-1285-450F-9ADD-BB37794E4B89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6627" y="1461865"/>
            <a:ext cx="1714861" cy="1722802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Title 1">
            <a:extLst>
              <a:ext uri="{FF2B5EF4-FFF2-40B4-BE49-F238E27FC236}">
                <a16:creationId xmlns:a16="http://schemas.microsoft.com/office/drawing/2014/main" id="{5D838267-4C70-4035-91E1-E08DEB458A0C}"/>
              </a:ext>
            </a:extLst>
          </p:cNvPr>
          <p:cNvSpPr txBox="1">
            <a:spLocks/>
          </p:cNvSpPr>
          <p:nvPr/>
        </p:nvSpPr>
        <p:spPr>
          <a:xfrm>
            <a:off x="5561552" y="5575567"/>
            <a:ext cx="1442547" cy="1305011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حَ</a:t>
            </a: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دي</a:t>
            </a: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قَةٌ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j-ea"/>
              <a:cs typeface="Adobe Arabic" panose="02040503050201020203" pitchFamily="18" charset="-78"/>
            </a:endParaRP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0598FB15-B44E-490A-94C4-EC9673ABB5C7}"/>
              </a:ext>
            </a:extLst>
          </p:cNvPr>
          <p:cNvSpPr txBox="1">
            <a:spLocks/>
          </p:cNvSpPr>
          <p:nvPr/>
        </p:nvSpPr>
        <p:spPr>
          <a:xfrm>
            <a:off x="5317173" y="3046883"/>
            <a:ext cx="1442547" cy="10546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1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 </a:t>
            </a: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دا</a:t>
            </a: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رٌ</a:t>
            </a:r>
            <a:endParaRPr kumimoji="0" lang="en-US" sz="4000" b="0" i="0" u="none" strike="noStrike" kern="1200" cap="all" spc="10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j-ea"/>
              <a:cs typeface="Adobe Arabic" panose="02040503050201020203" pitchFamily="18" charset="-78"/>
            </a:endParaRP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7D867B76-AB01-4C67-8152-161F05A80103}"/>
              </a:ext>
            </a:extLst>
          </p:cNvPr>
          <p:cNvSpPr txBox="1">
            <a:spLocks/>
          </p:cNvSpPr>
          <p:nvPr/>
        </p:nvSpPr>
        <p:spPr>
          <a:xfrm>
            <a:off x="9470524" y="5593885"/>
            <a:ext cx="1674052" cy="1305011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صُنْ</a:t>
            </a: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دو</a:t>
            </a: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قٌ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j-ea"/>
              <a:cs typeface="Adobe Arabic" panose="02040503050201020203" pitchFamily="18" charset="-78"/>
            </a:endParaRPr>
          </a:p>
        </p:txBody>
      </p:sp>
      <p:pic>
        <p:nvPicPr>
          <p:cNvPr id="42" name="Picture 2">
            <a:extLst>
              <a:ext uri="{FF2B5EF4-FFF2-40B4-BE49-F238E27FC236}">
                <a16:creationId xmlns:a16="http://schemas.microsoft.com/office/drawing/2014/main" id="{0F46C1F9-28D5-4649-9E4D-296E5D92F79F}"/>
              </a:ext>
            </a:extLst>
          </p:cNvPr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88732" y="3989766"/>
            <a:ext cx="1451525" cy="145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" name="Picture 3">
            <a:extLst>
              <a:ext uri="{FF2B5EF4-FFF2-40B4-BE49-F238E27FC236}">
                <a16:creationId xmlns:a16="http://schemas.microsoft.com/office/drawing/2014/main" id="{F4CAEC50-5AA0-44B5-96BB-FA9E6FF598CB}"/>
              </a:ext>
            </a:extLst>
          </p:cNvPr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772843" y="3989767"/>
            <a:ext cx="1489883" cy="1451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4A47E72D-ED52-487D-AA19-CEB2F3B3DA6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93473" y="1492214"/>
            <a:ext cx="1578703" cy="1631986"/>
          </a:xfrm>
          <a:prstGeom prst="rect">
            <a:avLst/>
          </a:prstGeom>
        </p:spPr>
      </p:pic>
      <p:pic>
        <p:nvPicPr>
          <p:cNvPr id="45" name="Picture 4" descr="إيقاف الديك عن الصياح - wikiHow">
            <a:extLst>
              <a:ext uri="{FF2B5EF4-FFF2-40B4-BE49-F238E27FC236}">
                <a16:creationId xmlns:a16="http://schemas.microsoft.com/office/drawing/2014/main" id="{9E827F24-23CB-4364-93CE-A55F3B10B4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8939" y="4094876"/>
            <a:ext cx="1462985" cy="1451524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50131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9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7" grpId="0"/>
      <p:bldP spid="28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635"/>
          <a:stretch/>
        </p:blipFill>
        <p:spPr>
          <a:xfrm>
            <a:off x="0" y="0"/>
            <a:ext cx="12192000" cy="1053737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3239589" y="1122363"/>
            <a:ext cx="5712822" cy="0"/>
          </a:xfrm>
          <a:prstGeom prst="line">
            <a:avLst/>
          </a:prstGeom>
          <a:ln w="28575">
            <a:solidFill>
              <a:srgbClr val="5B8C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49"/>
          <a:stretch/>
        </p:blipFill>
        <p:spPr>
          <a:xfrm>
            <a:off x="5414" y="1546412"/>
            <a:ext cx="12181172" cy="531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87431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Adobe Arabic"/>
        <a:ea typeface=""/>
        <a:cs typeface="Adobe Arabic"/>
      </a:majorFont>
      <a:minorFont>
        <a:latin typeface="Adobe Arabic"/>
        <a:ea typeface=""/>
        <a:cs typeface="Adobe Arabic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242</Words>
  <Application>Microsoft Office PowerPoint</Application>
  <PresentationFormat>Widescreen</PresentationFormat>
  <Paragraphs>62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Adobe Arabic</vt:lpstr>
      <vt:lpstr>Arial</vt:lpstr>
      <vt:lpstr>Calibri</vt:lpstr>
      <vt:lpstr>Calibri Light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Tharwat Abed El Sater</dc:creator>
  <cp:lastModifiedBy>Samia Ghorayeb</cp:lastModifiedBy>
  <cp:revision>4</cp:revision>
  <dcterms:created xsi:type="dcterms:W3CDTF">2021-10-05T10:03:02Z</dcterms:created>
  <dcterms:modified xsi:type="dcterms:W3CDTF">2022-02-27T10:27:17Z</dcterms:modified>
</cp:coreProperties>
</file>