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notesSlides/notesSlide5.xml" ContentType="application/vnd.openxmlformats-officedocument.presentationml.notesSlide+xml"/>
  <Override PartName="/ppt/tags/tag14.xml" ContentType="application/vnd.openxmlformats-officedocument.presentationml.tags+xml"/>
  <Override PartName="/ppt/notesSlides/notesSlide6.xml" ContentType="application/vnd.openxmlformats-officedocument.presentationml.notesSlide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tags/tag17.xml" ContentType="application/vnd.openxmlformats-officedocument.presentationml.tags+xml"/>
  <Override PartName="/ppt/notesSlides/notesSlide9.xml" ContentType="application/vnd.openxmlformats-officedocument.presentationml.notesSlide+xml"/>
  <Override PartName="/ppt/tags/tag18.xml" ContentType="application/vnd.openxmlformats-officedocument.presentationml.tags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notesSlides/notesSlide11.xml" ContentType="application/vnd.openxmlformats-officedocument.presentationml.notesSlide+xml"/>
  <Override PartName="/ppt/tags/tag20.xml" ContentType="application/vnd.openxmlformats-officedocument.presentationml.tags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notesSlides/notesSlide13.xml" ContentType="application/vnd.openxmlformats-officedocument.presentationml.notesSlide+xml"/>
  <Override PartName="/ppt/tags/tag22.xml" ContentType="application/vnd.openxmlformats-officedocument.presentationml.tags+xml"/>
  <Override PartName="/ppt/notesSlides/notesSlide14.xml" ContentType="application/vnd.openxmlformats-officedocument.presentationml.notesSlide+xml"/>
  <Override PartName="/ppt/tags/tag23.xml" ContentType="application/vnd.openxmlformats-officedocument.presentationml.tags+xml"/>
  <Override PartName="/ppt/notesSlides/notesSlide15.xml" ContentType="application/vnd.openxmlformats-officedocument.presentationml.notesSlide+xml"/>
  <Override PartName="/ppt/tags/tag24.xml" ContentType="application/vnd.openxmlformats-officedocument.presentationml.tags+xml"/>
  <Override PartName="/ppt/notesSlides/notesSlide16.xml" ContentType="application/vnd.openxmlformats-officedocument.presentationml.notesSlide+xml"/>
  <Override PartName="/ppt/tags/tag25.xml" ContentType="application/vnd.openxmlformats-officedocument.presentationml.tags+xml"/>
  <Override PartName="/ppt/notesSlides/notesSlide1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1474" r:id="rId2"/>
    <p:sldId id="1782" r:id="rId3"/>
    <p:sldId id="1783" r:id="rId4"/>
    <p:sldId id="1784" r:id="rId5"/>
    <p:sldId id="1785" r:id="rId6"/>
    <p:sldId id="1786" r:id="rId7"/>
    <p:sldId id="1787" r:id="rId8"/>
    <p:sldId id="1788" r:id="rId9"/>
    <p:sldId id="1789" r:id="rId10"/>
    <p:sldId id="1790" r:id="rId11"/>
    <p:sldId id="1791" r:id="rId12"/>
    <p:sldId id="1792" r:id="rId13"/>
    <p:sldId id="1793" r:id="rId14"/>
    <p:sldId id="1794" r:id="rId15"/>
    <p:sldId id="1795" r:id="rId16"/>
    <p:sldId id="1796" r:id="rId17"/>
    <p:sldId id="1797" r:id="rId18"/>
    <p:sldId id="176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405B970-D24B-FF4A-E58F-F93B8A6F7120}" name="Nabiha Kaiss" initials="NK" userId="S-1-5-21-748366731-1357122860-3844146377-1216" providerId="AD"/>
  <p188:author id="{4EE77E81-766C-EDAA-8B2D-C15D853A476A}" name="Fatima Kammoun" initials="FK" userId="S-1-5-21-748366731-1357122860-3844146377-165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tima Kammoun" initials="FK" lastIdx="5" clrIdx="0">
    <p:extLst>
      <p:ext uri="{19B8F6BF-5375-455C-9EA6-DF929625EA0E}">
        <p15:presenceInfo xmlns:p15="http://schemas.microsoft.com/office/powerpoint/2012/main" userId="S-1-5-21-748366731-1357122860-3844146377-1656" providerId="AD"/>
      </p:ext>
    </p:extLst>
  </p:cmAuthor>
  <p:cmAuthor id="2" name="Nabiha Kaiss" initials="NK" lastIdx="44" clrIdx="1">
    <p:extLst>
      <p:ext uri="{19B8F6BF-5375-455C-9EA6-DF929625EA0E}">
        <p15:presenceInfo xmlns:p15="http://schemas.microsoft.com/office/powerpoint/2012/main" userId="S-1-5-21-748366731-1357122860-3844146377-1216" providerId="AD"/>
      </p:ext>
    </p:extLst>
  </p:cmAuthor>
  <p:cmAuthor id="3" name="Tharwat Abed El Sater" initials="TAES" lastIdx="1" clrIdx="2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EC351-12D2-4DA5-A670-E3DA3414C41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7C9DB-90CC-45F6-975A-DF1544CD1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513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LB" dirty="0"/>
              <a:t>الأهداف:</a:t>
            </a:r>
          </a:p>
          <a:p>
            <a:pPr algn="r" rtl="1"/>
            <a:endParaRPr lang="ar-LB" dirty="0"/>
          </a:p>
          <a:p>
            <a:pPr marL="0" lvl="0" indent="0" algn="r" rtl="1">
              <a:buFont typeface="Arial" panose="020B0604020202020204" pitchFamily="34" charset="0"/>
              <a:buNone/>
            </a:pPr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أهداف الفهم الشفويّ: </a:t>
            </a:r>
          </a:p>
          <a:p>
            <a:pPr marL="171450" indent="-171450" algn="r" rtl="1">
              <a:buFontTx/>
              <a:buChar char="-"/>
            </a:pP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ي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فهم ما يسمعه و</a:t>
            </a: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ي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تفاعل معه</a:t>
            </a:r>
            <a:endParaRPr lang="ar-L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 algn="r" rtl="1">
              <a:buFontTx/>
              <a:buNone/>
            </a:pPr>
            <a:r>
              <a:rPr lang="ar-L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أهداف</a:t>
            </a:r>
            <a:r>
              <a:rPr lang="ar-L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التعبير الشفويّ: </a:t>
            </a:r>
          </a:p>
          <a:p>
            <a:pPr marL="171450" indent="-171450" algn="r" rtl="1">
              <a:buFontTx/>
              <a:buChar char="-"/>
            </a:pPr>
            <a:r>
              <a:rPr lang="ar-LB" sz="1800" u="none" dirty="0">
                <a:effectLst/>
                <a:ea typeface="Calibri" panose="020F0502020204030204" pitchFamily="34" charset="0"/>
                <a:cs typeface="Adobe Arabic" panose="02040503050201020203" pitchFamily="18" charset="-78"/>
              </a:rPr>
              <a:t>يُعبِّر </a:t>
            </a:r>
            <a:r>
              <a:rPr lang="ar-SA" sz="1800" u="none" dirty="0">
                <a:effectLst/>
                <a:ea typeface="Calibri" panose="020F0502020204030204" pitchFamily="34" charset="0"/>
                <a:cs typeface="Adobe Arabic" panose="02040503050201020203" pitchFamily="18" charset="-78"/>
              </a:rPr>
              <a:t>بلغة فصيحة وتراكيب بسيطة وقصيرة عن موضوع ما أو عن معنى نصّ أو حكاية</a:t>
            </a:r>
            <a:r>
              <a:rPr lang="ar-LB" sz="1800" u="none" dirty="0">
                <a:effectLst/>
                <a:ea typeface="Calibri" panose="020F0502020204030204" pitchFamily="34" charset="0"/>
                <a:cs typeface="Adobe Arabic" panose="02040503050201020203" pitchFamily="18" charset="-78"/>
              </a:rPr>
              <a:t>.</a:t>
            </a:r>
            <a:r>
              <a:rPr lang="ar-LB" sz="1800" u="none" baseline="0" dirty="0">
                <a:effectLst/>
                <a:ea typeface="Calibri" panose="020F0502020204030204" pitchFamily="34" charset="0"/>
                <a:cs typeface="Adobe Arabic" panose="02040503050201020203" pitchFamily="18" charset="-78"/>
              </a:rPr>
              <a:t> </a:t>
            </a:r>
            <a:endParaRPr lang="ar-LB" sz="1200" b="1" u="none" dirty="0"/>
          </a:p>
          <a:p>
            <a:pPr marL="0" indent="0" algn="r" rtl="1">
              <a:buFont typeface="Arial" panose="020B0604020202020204" pitchFamily="34" charset="0"/>
              <a:buNone/>
            </a:pPr>
            <a:r>
              <a:rPr lang="ar-LB" sz="1200" b="1" dirty="0"/>
              <a:t>أهداف القراءة: </a:t>
            </a:r>
          </a:p>
          <a:p>
            <a:pPr algn="r" rtl="1" hangingPunct="0"/>
            <a:r>
              <a:rPr lang="ar-LB" sz="1200" b="1" dirty="0">
                <a:solidFill>
                  <a:srgbClr val="FF0000"/>
                </a:solidFill>
                <a:latin typeface="Adobe Arabic" panose="02040503050201090203" pitchFamily="18" charset="-78"/>
                <a:cs typeface="Adobe Arabic" panose="02040503050201090203" pitchFamily="18" charset="-78"/>
              </a:rPr>
              <a:t>أ.  </a:t>
            </a:r>
            <a:r>
              <a:rPr lang="ar-SA" sz="1200" b="1" dirty="0">
                <a:solidFill>
                  <a:srgbClr val="FF0000"/>
                </a:solidFill>
                <a:latin typeface="Adobe Arabic" panose="02040503050201090203" pitchFamily="18" charset="-78"/>
                <a:cs typeface="Adobe Arabic" panose="02040503050201090203" pitchFamily="18" charset="-78"/>
              </a:rPr>
              <a:t>المعجم الل</a:t>
            </a:r>
            <a:r>
              <a:rPr lang="ar-LB" sz="1200" b="1" dirty="0">
                <a:solidFill>
                  <a:srgbClr val="FF0000"/>
                </a:solidFill>
                <a:latin typeface="Adobe Arabic" panose="02040503050201090203" pitchFamily="18" charset="-78"/>
                <a:cs typeface="Adobe Arabic" panose="02040503050201090203" pitchFamily="18" charset="-78"/>
              </a:rPr>
              <a:t>ّ</a:t>
            </a:r>
            <a:r>
              <a:rPr lang="ar-SA" sz="1200" b="1" dirty="0">
                <a:solidFill>
                  <a:srgbClr val="FF0000"/>
                </a:solidFill>
                <a:latin typeface="Adobe Arabic" panose="02040503050201090203" pitchFamily="18" charset="-78"/>
                <a:cs typeface="Adobe Arabic" panose="02040503050201090203" pitchFamily="18" charset="-78"/>
              </a:rPr>
              <a:t>غوي</a:t>
            </a:r>
            <a:r>
              <a:rPr lang="ar-LB" sz="1200" b="1" dirty="0">
                <a:solidFill>
                  <a:srgbClr val="FF0000"/>
                </a:solidFill>
                <a:latin typeface="Adobe Arabic" panose="02040503050201090203" pitchFamily="18" charset="-78"/>
                <a:cs typeface="Adobe Arabic" panose="02040503050201090203" pitchFamily="18" charset="-78"/>
              </a:rPr>
              <a:t>ّ</a:t>
            </a:r>
            <a:endParaRPr lang="en-US" sz="1200" b="1" dirty="0">
              <a:solidFill>
                <a:srgbClr val="FF0000"/>
              </a:solidFill>
              <a:latin typeface="Adobe Arabic" panose="02040503050201090203" pitchFamily="18" charset="-78"/>
              <a:cs typeface="Adobe Arabic" panose="02040503050201090203" pitchFamily="18" charset="-78"/>
            </a:endParaRPr>
          </a:p>
          <a:p>
            <a:pPr marL="342900" indent="-342900" algn="r" rtl="1" hangingPunct="0">
              <a:buClr>
                <a:srgbClr val="4472C4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ar-SA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يُغني مخزونَهُ اللّغويّ من مفردات وتراكيب لتوظيفها في الكلام فهمًا وأداءً.</a:t>
            </a:r>
          </a:p>
          <a:p>
            <a:pPr marL="342900" indent="-342900" algn="r" rtl="1" hangingPunct="0">
              <a:buClr>
                <a:srgbClr val="4472C4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ar-SA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يُحدِّد الكلمات المترادفة والكلمات المتضادّة. </a:t>
            </a:r>
          </a:p>
          <a:p>
            <a:pPr algn="r" rtl="1">
              <a:buClr>
                <a:schemeClr val="accent1">
                  <a:lumMod val="50000"/>
                </a:schemeClr>
              </a:buClr>
              <a:buSzPct val="90000"/>
            </a:pPr>
            <a:r>
              <a:rPr lang="ar-LB" sz="1200" b="1" dirty="0">
                <a:solidFill>
                  <a:srgbClr val="FF0000"/>
                </a:solidFill>
                <a:latin typeface="Adobe Arabic" panose="02040503050201090203" pitchFamily="18" charset="-78"/>
                <a:cs typeface="Adobe Arabic" panose="02040503050201090203" pitchFamily="18" charset="-78"/>
              </a:rPr>
              <a:t>ب. الفهم القرائيّ </a:t>
            </a:r>
          </a:p>
          <a:p>
            <a:pPr marL="342900" indent="-342900" algn="r" rtl="1">
              <a:buClr>
                <a:srgbClr val="4472C4">
                  <a:lumMod val="75000"/>
                </a:srgbClr>
              </a:buClr>
              <a:buSzPct val="90000"/>
              <a:buFont typeface="Arial" panose="020B0604020202020204" pitchFamily="34" charset="0"/>
              <a:buChar char="•"/>
            </a:pPr>
            <a:r>
              <a:rPr lang="ar-L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يُفهَم النّصُّ فهمًا مجملًا ثمّ مفصَّلًا.</a:t>
            </a:r>
          </a:p>
          <a:p>
            <a:pPr algn="r" rtl="1" hangingPunct="0">
              <a:buClr>
                <a:schemeClr val="accent5">
                  <a:lumMod val="75000"/>
                </a:schemeClr>
              </a:buClr>
              <a:buSzPct val="90000"/>
            </a:pPr>
            <a:r>
              <a:rPr lang="ar-LB" sz="1200" b="1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ج.</a:t>
            </a:r>
            <a:r>
              <a:rPr lang="ar-LB" sz="1200" b="1" baseline="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SA" sz="1200" b="1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الوعي الفونولوجي</a:t>
            </a:r>
            <a:endParaRPr lang="en-US" sz="1200" b="1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342900" indent="-342900" algn="r" rtl="1" hangingPunct="0">
              <a:buClr>
                <a:srgbClr val="4472C4">
                  <a:lumMod val="75000"/>
                </a:srgbClr>
              </a:buClr>
              <a:buSzPct val="90000"/>
              <a:buFont typeface="Arial" panose="020B0604020202020204" pitchFamily="34" charset="0"/>
              <a:buChar char="•"/>
            </a:pPr>
            <a:r>
              <a:rPr lang="ar-S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يُميّز سمعيًّا الحروف وأصواتها الطّويلة والقصيرة، في أوّل الكلمة ووسطها وآخرها، منفصلة ومتّصلة.</a:t>
            </a:r>
            <a:endParaRPr lang="en-US" sz="1200" b="1" dirty="0">
              <a:solidFill>
                <a:srgbClr val="FF0000"/>
              </a:solidFill>
              <a:latin typeface="Adobe Arabic" panose="02040503050201090203" pitchFamily="18" charset="-78"/>
              <a:cs typeface="Adobe Arabic" panose="02040503050201090203" pitchFamily="18" charset="-78"/>
            </a:endParaRPr>
          </a:p>
          <a:p>
            <a:pPr algn="r" rtl="1">
              <a:buClr>
                <a:schemeClr val="accent1">
                  <a:lumMod val="50000"/>
                </a:schemeClr>
              </a:buClr>
              <a:buSzPct val="90000"/>
            </a:pPr>
            <a:r>
              <a:rPr lang="ar-LB" sz="1200" b="1" dirty="0">
                <a:solidFill>
                  <a:srgbClr val="FF0000"/>
                </a:solidFill>
                <a:latin typeface="Adobe Arabic" panose="02040503050201090203" pitchFamily="18" charset="-78"/>
                <a:cs typeface="Adobe Arabic" panose="02040503050201090203" pitchFamily="18" charset="-78"/>
              </a:rPr>
              <a:t>د. الصّوتيّات</a:t>
            </a:r>
            <a:endParaRPr lang="en-US" sz="1200" b="1" dirty="0">
              <a:solidFill>
                <a:srgbClr val="FF0000"/>
              </a:solidFill>
              <a:latin typeface="Adobe Arabic" panose="02040503050201090203" pitchFamily="18" charset="-78"/>
              <a:cs typeface="Adobe Arabic" panose="02040503050201090203" pitchFamily="18" charset="-78"/>
            </a:endParaRPr>
          </a:p>
          <a:p>
            <a:pPr marL="342900" indent="-342900" algn="r" rtl="1">
              <a:buClr>
                <a:srgbClr val="4472C4">
                  <a:lumMod val="75000"/>
                </a:srgbClr>
              </a:buClr>
              <a:buSzPct val="90000"/>
              <a:buFont typeface="Arial" panose="020B0604020202020204" pitchFamily="34" charset="0"/>
              <a:buChar char="•"/>
            </a:pPr>
            <a:r>
              <a:rPr lang="ar-LB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يُميِّز الحروفَ و صُورَها (رسمها أو كتابتها) وأصواتها الطّويلة والقصيرة، في أوّل الكلمة ووسطها وآخرها، منفصلة ومتّصلة.</a:t>
            </a:r>
          </a:p>
          <a:p>
            <a:pPr marL="342900" indent="-342900" algn="r" rtl="1">
              <a:buClr>
                <a:srgbClr val="4472C4">
                  <a:lumMod val="75000"/>
                </a:srgbClr>
              </a:buClr>
              <a:buSzPct val="90000"/>
              <a:buFont typeface="Arial" panose="020B0604020202020204" pitchFamily="34" charset="0"/>
              <a:buChar char="•"/>
            </a:pPr>
            <a:endParaRPr lang="ar-LB" sz="12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algn="r" rtl="1">
              <a:lnSpc>
                <a:spcPts val="3360"/>
              </a:lnSpc>
              <a:buClr>
                <a:schemeClr val="accent5">
                  <a:lumMod val="75000"/>
                </a:schemeClr>
              </a:buClr>
              <a:buSzPct val="90000"/>
            </a:pPr>
            <a:r>
              <a:rPr lang="ar-LB" sz="1200" b="1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هـ. الطلاقة</a:t>
            </a:r>
            <a:r>
              <a:rPr lang="en-US" sz="1200" b="1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1200" b="1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في القراءة</a:t>
            </a:r>
            <a:endParaRPr lang="en-US" sz="1200" b="1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342900" indent="-342900" algn="r" rtl="1">
              <a:buClr>
                <a:srgbClr val="4472C4">
                  <a:lumMod val="75000"/>
                </a:srgbClr>
              </a:buClr>
              <a:buSzPct val="90000"/>
              <a:buFont typeface="Arial" panose="020B0604020202020204" pitchFamily="34" charset="0"/>
              <a:buChar char="•"/>
            </a:pPr>
            <a:r>
              <a:rPr lang="ar-S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يتعرّف كلمات جديدة</a:t>
            </a:r>
            <a:r>
              <a:rPr lang="ar-LB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بطريقة كلية.</a:t>
            </a:r>
            <a:endParaRPr lang="en-US" sz="1200" dirty="0">
              <a:solidFill>
                <a:prstClr val="black">
                  <a:lumMod val="65000"/>
                  <a:lumOff val="35000"/>
                </a:prst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342900" indent="-342900" algn="r" rtl="1">
              <a:buClr>
                <a:srgbClr val="4472C4">
                  <a:lumMod val="75000"/>
                </a:srgbClr>
              </a:buClr>
              <a:buSzPct val="90000"/>
              <a:buFont typeface="Arial" panose="020B0604020202020204" pitchFamily="34" charset="0"/>
              <a:buChar char="•"/>
            </a:pPr>
            <a:r>
              <a:rPr lang="ar-LB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يتعرف كيفية </a:t>
            </a:r>
            <a:r>
              <a:rPr lang="ar-S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دخول أل على الحرف الش</a:t>
            </a:r>
            <a:r>
              <a:rPr lang="ar-LB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ّ</a:t>
            </a:r>
            <a:r>
              <a:rPr lang="ar-SA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مسيّ أو القمريّ.</a:t>
            </a:r>
            <a:endParaRPr lang="en-US" sz="1200" dirty="0">
              <a:solidFill>
                <a:prstClr val="black">
                  <a:lumMod val="65000"/>
                  <a:lumOff val="35000"/>
                </a:prst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>
              <a:buFont typeface="Arial" panose="020B0604020202020204" pitchFamily="34" charset="0"/>
              <a:buNone/>
            </a:pPr>
            <a:endParaRPr lang="ar-LB" sz="1200" b="1" dirty="0"/>
          </a:p>
          <a:p>
            <a:pPr marL="0" indent="0" algn="r" rtl="1">
              <a:buFont typeface="Arial" panose="020B0604020202020204" pitchFamily="34" charset="0"/>
              <a:buNone/>
            </a:pPr>
            <a:endParaRPr lang="ar-LB" sz="1200" b="1" dirty="0"/>
          </a:p>
          <a:p>
            <a:pPr marL="0" indent="0" algn="r" rtl="1">
              <a:buFont typeface="Arial" panose="020B0604020202020204" pitchFamily="34" charset="0"/>
              <a:buNone/>
            </a:pPr>
            <a:r>
              <a:rPr lang="ar-LB" sz="1200" b="1" dirty="0"/>
              <a:t>- أهداف الإملاء: </a:t>
            </a:r>
          </a:p>
          <a:p>
            <a:pPr marL="171450" marR="0" lvl="0" indent="-17145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ar-LB" sz="1200" b="0" baseline="0" dirty="0"/>
              <a:t>يُميِّز أصوات الحرف (حرف د). </a:t>
            </a:r>
          </a:p>
          <a:p>
            <a:pPr marL="171450" marR="0" lvl="0" indent="-17145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ي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ربط صوت الحرف بص</a:t>
            </a: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ُ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و</a:t>
            </a: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َ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ر</a:t>
            </a: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ِ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ه المكتوبة لرسم هذه الص</a:t>
            </a: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ُّ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و</a:t>
            </a: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َ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ر رسمًا صحيحًا بحسب مواقعها في الكلمة.</a:t>
            </a:r>
            <a:endParaRPr lang="ar-LB" sz="1200" dirty="0"/>
          </a:p>
          <a:p>
            <a:pPr algn="r" rtl="1"/>
            <a:r>
              <a:rPr lang="ar-LB" sz="1200" b="1" dirty="0"/>
              <a:t>- أهداف التعبير الكتابيّ: 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المقارنة والملاحظة: (ملاحظة رسوم لاكتشاف الفوارق بينها </a:t>
            </a: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أ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و ل</a:t>
            </a: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إ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تمام نقص فيها: ي</a:t>
            </a: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ُ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كمل الرسم الناقص يحذف الزائد من رسم معي</a:t>
            </a: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َّ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ن</a:t>
            </a: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،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و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ي</a:t>
            </a: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ُ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حد</a:t>
            </a: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ِّ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د </a:t>
            </a: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أ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جزاء جسم معي</a:t>
            </a:r>
            <a:r>
              <a:rPr lang="ar-L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َّ</a:t>
            </a:r>
            <a:r>
              <a:rPr lang="ar-S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ن...).</a:t>
            </a:r>
            <a:endParaRPr lang="en-US" dirty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2546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ar-LB" dirty="0">
                <a:solidFill>
                  <a:schemeClr val="tx1"/>
                </a:solidFill>
                <a:cs typeface="Adobe Arabic" panose="02040503050201020203" pitchFamily="18" charset="-78"/>
              </a:rPr>
              <a:t>ت ص: أختار اللّون</a:t>
            </a:r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 الّذي لم أسمع </a:t>
            </a:r>
            <a:r>
              <a:rPr lang="ar-LB" sz="1200" kern="1200" baseline="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اسمه</a:t>
            </a:r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 في النّص.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9334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algn="r" rtl="1"/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ت ص: كيف هو </a:t>
            </a:r>
            <a:r>
              <a:rPr lang="ar-LB" b="0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حجم دكّان اللّعب كما ورد في النصّ المسموع؟ </a:t>
            </a:r>
          </a:p>
          <a:p>
            <a:pPr algn="r" rtl="1"/>
            <a:endParaRPr lang="ar-LB" baseline="0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marL="171450" indent="-171450" algn="r" rtl="1" eaLnBrk="1" fontAlgn="auto" latinLnBrk="0" hangingPunct="1">
              <a:buFont typeface="Wingdings" panose="05000000000000000000" pitchFamily="2" charset="2"/>
              <a:buChar char="q"/>
            </a:pPr>
            <a:r>
              <a:rPr lang="ar-L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dobe Arabic" panose="02040503050201090203"/>
              </a:rPr>
              <a:t>دكان اللّعب واسع.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Adobe Arabic" panose="02040503050201090203"/>
            </a:endParaRPr>
          </a:p>
          <a:p>
            <a:pPr marL="171450" indent="-171450" algn="r" rtl="1" eaLnBrk="1" fontAlgn="auto" latinLnBrk="0" hangingPunct="1">
              <a:buFont typeface="Wingdings" panose="05000000000000000000" pitchFamily="2" charset="2"/>
              <a:buChar char="q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dobe Arabic" panose="02040503050201090203"/>
              </a:rPr>
              <a:t> </a:t>
            </a:r>
            <a:r>
              <a:rPr lang="ar-L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dobe Arabic" panose="02040503050201090203"/>
              </a:rPr>
              <a:t>دكّان اللّعب كبير.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Adobe Arabic" panose="02040503050201090203"/>
            </a:endParaRPr>
          </a:p>
          <a:p>
            <a:pPr marL="171450" indent="-171450" algn="r" rtl="1" eaLnBrk="1" fontAlgn="ctr" latinLnBrk="0" hangingPunct="1">
              <a:buFont typeface="Wingdings" panose="05000000000000000000" pitchFamily="2" charset="2"/>
              <a:buChar char="q"/>
            </a:pPr>
            <a:r>
              <a:rPr lang="ar-L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dobe Arabic" panose="02040503050201090203"/>
              </a:rPr>
              <a:t>دكّان اللّعب </a:t>
            </a:r>
            <a:r>
              <a:rPr lang="ar-L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dobe Arabic" panose="02040503050201020203" pitchFamily="18" charset="-78"/>
              </a:rPr>
              <a:t>صغير.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57655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128016" marR="0" lvl="1" indent="0" algn="r" defTabSz="914400" rtl="1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3" pitchFamily="18" charset="2"/>
              <a:buNone/>
              <a:tabLst/>
              <a:defRPr/>
            </a:pPr>
            <a:r>
              <a:rPr lang="ar-LB" sz="1200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ت ص : ت</a:t>
            </a:r>
            <a:r>
              <a:rPr lang="ar-LB" sz="1200" dirty="0">
                <a:solidFill>
                  <a:schemeClr val="tx1"/>
                </a:solidFill>
                <a:cs typeface="Adobe Arabic" panose="02040503050201020203" pitchFamily="18" charset="-78"/>
              </a:rPr>
              <a:t>وجد أنواعٌ عديدَةٌ</a:t>
            </a:r>
            <a:r>
              <a:rPr lang="ar-LB" sz="1200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 مِنَ الْ</a:t>
            </a:r>
            <a:r>
              <a:rPr lang="ar-LB" sz="1200" dirty="0">
                <a:solidFill>
                  <a:schemeClr val="tx1"/>
                </a:solidFill>
                <a:cs typeface="Adobe Arabic" panose="02040503050201020203" pitchFamily="18" charset="-78"/>
              </a:rPr>
              <a:t>ألعاب.  </a:t>
            </a:r>
          </a:p>
          <a:p>
            <a:pPr marL="171450" indent="-171450" algn="r" rtl="1">
              <a:buFont typeface="Wingdings" panose="05000000000000000000" pitchFamily="2" charset="2"/>
              <a:buChar char="q"/>
            </a:pPr>
            <a:endParaRPr lang="ar-LB" sz="1200" kern="1200" baseline="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53337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 algn="r" rtl="1">
              <a:buFont typeface="Wingdings" panose="05000000000000000000" pitchFamily="2" charset="2"/>
              <a:buNone/>
            </a:pPr>
            <a:r>
              <a:rPr lang="ar-LB" sz="120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ت</a:t>
            </a:r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ص : ماذا يوجد للأبطال الشّجعان في دكّان اللّعب؟ </a:t>
            </a:r>
          </a:p>
          <a:p>
            <a:pPr marL="0" indent="0" algn="r" rtl="1">
              <a:buFont typeface="Wingdings" panose="05000000000000000000" pitchFamily="2" charset="2"/>
              <a:buNone/>
            </a:pPr>
            <a:r>
              <a:rPr lang="ar-LB" sz="1200" b="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ي</a:t>
            </a:r>
            <a:r>
              <a:rPr lang="ar-LB" sz="1200" b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وجد الكأس</a:t>
            </a:r>
            <a:r>
              <a:rPr lang="ar-LB" sz="1200" b="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الذَهبي والميداليّة الفضّيّة. </a:t>
            </a:r>
            <a:endParaRPr lang="ar-LB" sz="1200" b="0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r" rtl="1" eaLnBrk="1" fontAlgn="auto" latinLnBrk="0" hangingPunct="1">
              <a:buFont typeface="Wingdings" panose="05000000000000000000" pitchFamily="2" charset="2"/>
              <a:buNone/>
            </a:pPr>
            <a:r>
              <a:rPr lang="ar-LB" sz="1200" b="0" i="0" u="none" strike="noStrike" kern="120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توجد الألعاب المسلّية والمفيدة.</a:t>
            </a:r>
            <a:r>
              <a:rPr lang="ar-LB" sz="1200" b="0" i="0" u="none" strike="noStrike" kern="1200" baseline="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ar-LB" sz="1200" b="0" i="0" u="none" strike="noStrike" kern="120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توجد المكعبات</a:t>
            </a:r>
            <a:r>
              <a:rPr lang="ar-LB" sz="1200" b="0" i="0" u="none" strike="noStrike" kern="1200" baseline="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 الملوّنة والكبيرة. 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  <a:p>
            <a:pPr marL="228600" indent="-228600" algn="r" rtl="1" eaLnBrk="1" fontAlgn="auto" latinLnBrk="0" hangingPunct="1">
              <a:buFont typeface="Wingdings" panose="05000000000000000000" pitchFamily="2" charset="2"/>
              <a:buChar char="q"/>
            </a:pPr>
            <a:endParaRPr lang="en-US" sz="1200" kern="1200" baseline="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228600" indent="-228600" algn="r" rtl="1">
              <a:buFont typeface="Wingdings" panose="05000000000000000000" pitchFamily="2" charset="2"/>
              <a:buChar char="q"/>
            </a:pPr>
            <a:endParaRPr lang="en-US" sz="1200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49921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 algn="r" rtl="1">
              <a:buFont typeface="Wingdings" panose="05000000000000000000" pitchFamily="2" charset="2"/>
              <a:buNone/>
            </a:pPr>
            <a:r>
              <a:rPr lang="ar-LB" dirty="0">
                <a:solidFill>
                  <a:schemeClr val="tx1"/>
                </a:solidFill>
                <a:latin typeface="+mj-lt"/>
                <a:cs typeface="Adobe Arabic" panose="02040503050201020203"/>
              </a:rPr>
              <a:t>ت</a:t>
            </a:r>
            <a:r>
              <a:rPr lang="ar-LB" baseline="0" dirty="0">
                <a:solidFill>
                  <a:schemeClr val="tx1"/>
                </a:solidFill>
                <a:latin typeface="+mj-lt"/>
                <a:cs typeface="Adobe Arabic" panose="02040503050201020203"/>
              </a:rPr>
              <a:t> ص : </a:t>
            </a:r>
            <a:r>
              <a:rPr lang="ar-LB" sz="1200" b="1" kern="0" cap="all" spc="100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لماذا يُقَدِّمُ النّاسُ الْكًاْس أو الميدالية للأبطال الشّجعان؟ </a:t>
            </a:r>
            <a:endParaRPr lang="ar-LB" baseline="0" dirty="0">
              <a:solidFill>
                <a:schemeClr val="tx1"/>
              </a:solidFill>
              <a:latin typeface="+mj-lt"/>
              <a:cs typeface="Adobe Arabic" panose="02040503050201020203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b="0" i="0" u="none" strike="noStrike" kern="1200" dirty="0">
                <a:solidFill>
                  <a:schemeClr val="tx1"/>
                </a:solidFill>
                <a:effectLst/>
                <a:latin typeface="+mj-lt"/>
                <a:ea typeface="+mn-ea"/>
                <a:cs typeface="Adobe Arabic" panose="02040503050201020203" pitchFamily="18" charset="-78"/>
              </a:rPr>
              <a:t>لأن الأبطال الشجعان مشهورون ومعروفون. </a:t>
            </a:r>
          </a:p>
          <a:p>
            <a:pPr algn="r" rtl="1" eaLnBrk="1" fontAlgn="auto" latinLnBrk="0" hangingPunct="1"/>
            <a:r>
              <a:rPr lang="ar-LB" sz="1200" b="0" i="0" u="none" strike="noStrike" kern="1200" dirty="0">
                <a:solidFill>
                  <a:schemeClr val="tx1"/>
                </a:solidFill>
                <a:effectLst/>
                <a:latin typeface="+mj-lt"/>
                <a:ea typeface="+mn-ea"/>
                <a:cs typeface="Adobe Arabic" panose="02040503050201020203" pitchFamily="18" charset="-78"/>
              </a:rPr>
              <a:t>لأن الناس يحبون </a:t>
            </a:r>
            <a:r>
              <a:rPr lang="ar-LB" sz="1200" b="0" i="0" u="none" strike="noStrike" kern="1200" cap="all" dirty="0">
                <a:solidFill>
                  <a:schemeClr val="tx1"/>
                </a:solidFill>
                <a:effectLst/>
                <a:latin typeface="+mj-lt"/>
                <a:ea typeface="+mn-ea"/>
                <a:cs typeface="Adobe Arabic" panose="02040503050201020203" pitchFamily="18" charset="-78"/>
              </a:rPr>
              <a:t>الْكًاْس أو الميدالية.</a:t>
            </a:r>
            <a:r>
              <a:rPr lang="ar-LB" sz="1200" b="0" i="0" u="none" strike="noStrike" kern="1200" cap="all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Adobe Arabic" panose="02040503050201020203" pitchFamily="18" charset="-78"/>
              </a:rPr>
              <a:t> </a:t>
            </a:r>
            <a:r>
              <a:rPr lang="ar-LB" sz="1200" b="0" i="0" u="none" strike="noStrike" kern="1200" dirty="0">
                <a:solidFill>
                  <a:schemeClr val="tx1"/>
                </a:solidFill>
                <a:effectLst/>
                <a:latin typeface="+mj-lt"/>
                <a:ea typeface="+mn-ea"/>
                <a:cs typeface="Adobe Arabic" panose="02040503050201020203" pitchFamily="18" charset="-78"/>
              </a:rPr>
              <a:t>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b="0" i="0" u="none" strike="noStrike" kern="1200" dirty="0">
                <a:solidFill>
                  <a:schemeClr val="tx1"/>
                </a:solidFill>
                <a:effectLst/>
                <a:latin typeface="+mj-lt"/>
                <a:ea typeface="+mn-ea"/>
                <a:cs typeface="Adobe Arabic" panose="02040503050201020203" pitchFamily="18" charset="-78"/>
              </a:rPr>
              <a:t>لأن الناس يقدِّرون الشجاعة والبطولة. 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+mj-lt"/>
              <a:ea typeface="+mn-ea"/>
              <a:cs typeface="+mn-cs"/>
            </a:endParaRPr>
          </a:p>
          <a:p>
            <a:pPr algn="r" rtl="1" eaLnBrk="1" fontAlgn="auto" latinLnBrk="0" hangingPunct="1"/>
            <a:endParaRPr lang="en-US" sz="1200" b="0" i="0" u="none" strike="noStrike" kern="1200" dirty="0">
              <a:solidFill>
                <a:schemeClr val="tx1"/>
              </a:solidFill>
              <a:effectLst/>
              <a:latin typeface="+mj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02080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algn="r" rtl="1"/>
            <a:r>
              <a:rPr lang="ar-LB" dirty="0">
                <a:solidFill>
                  <a:schemeClr val="tx1"/>
                </a:solidFill>
                <a:cs typeface="Adobe Arabic" panose="02040503050201020203" pitchFamily="18" charset="-78"/>
              </a:rPr>
              <a:t>ت ص :</a:t>
            </a:r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 أختار العبارة الّتي وردت في النّص وتدلّ على أن الكاتب يحبّ الألوان؟ </a:t>
            </a:r>
          </a:p>
          <a:p>
            <a:pPr marL="171450" indent="-171450" algn="r" rtl="1" eaLnBrk="1" fontAlgn="auto" latinLnBrk="0" hangingPunct="1">
              <a:buFont typeface="Wingdings" panose="05000000000000000000" pitchFamily="2" charset="2"/>
              <a:buChar char="q"/>
            </a:pPr>
            <a:r>
              <a:rPr lang="ar-L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dobe Arabic" panose="02040503050201020203"/>
              </a:rPr>
              <a:t>ما أَكْثَرَ الألوان! 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Adobe Arabic" panose="02040503050201020203"/>
            </a:endParaRPr>
          </a:p>
          <a:p>
            <a:pPr marL="171450" indent="-171450" algn="r" rtl="1" eaLnBrk="1" fontAlgn="auto" latinLnBrk="0" hangingPunct="1">
              <a:buFont typeface="Wingdings" panose="05000000000000000000" pitchFamily="2" charset="2"/>
              <a:buChar char="q"/>
            </a:pPr>
            <a:r>
              <a:rPr lang="ar-L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dobe Arabic" panose="02040503050201020203"/>
              </a:rPr>
              <a:t>ما أروع الألوان!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Adobe Arabic" panose="02040503050201020203"/>
            </a:endParaRPr>
          </a:p>
          <a:p>
            <a:pPr marL="171450" indent="-171450" algn="r" rtl="1" eaLnBrk="1" fontAlgn="auto" latinLnBrk="0" hangingPunct="1">
              <a:buFont typeface="Wingdings" panose="05000000000000000000" pitchFamily="2" charset="2"/>
              <a:buChar char="q"/>
            </a:pPr>
            <a:r>
              <a:rPr lang="ar-L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dobe Arabic" panose="02040503050201020203"/>
              </a:rPr>
              <a:t>ما </a:t>
            </a:r>
            <a:r>
              <a:rPr lang="ar-LB" sz="1200" cap="all" spc="100" dirty="0">
                <a:solidFill>
                  <a:schemeClr val="tx1"/>
                </a:solidFill>
                <a:latin typeface="Adobe Arabic" panose="02040503050201090203" pitchFamily="18" charset="-78"/>
                <a:cs typeface="Adobe Arabic" panose="02040503050201090203" pitchFamily="18" charset="-78"/>
              </a:rPr>
              <a:t>أَبْشَعَ الْأَلْوانَ</a:t>
            </a:r>
            <a:r>
              <a:rPr lang="ar-LB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Adobe Arabic" panose="02040503050201020203"/>
              </a:rPr>
              <a:t>!</a:t>
            </a:r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Adobe Arabic" panose="02040503050201020203"/>
            </a:endParaRPr>
          </a:p>
          <a:p>
            <a:pPr algn="r" rtl="1"/>
            <a:endParaRPr lang="en-US" sz="1200" kern="1200" baseline="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32969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algn="r" defTabSz="914400" rtl="1" eaLnBrk="1" latinLnBrk="0" hangingPunct="1"/>
            <a:r>
              <a:rPr lang="ar-LB" sz="1200" kern="1200" baseline="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الآن، أغمضوا عيونكم وحاولوا أن تتذكّروا أسماء الألوان الّتي وردت في النّص.</a:t>
            </a:r>
          </a:p>
          <a:p>
            <a:pPr marL="0" algn="r" defTabSz="914400" rtl="1" eaLnBrk="1" latinLnBrk="0" hangingPunct="1"/>
            <a:endParaRPr lang="ar-LB" sz="1200" kern="1200" baseline="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  <a:p>
            <a:pPr marL="0" algn="r" defTabSz="914400" rtl="1" eaLnBrk="1" latinLnBrk="0" hangingPunct="1"/>
            <a:r>
              <a:rPr lang="ar-LB" sz="1200" kern="1200" baseline="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ت ص : أحسنتم، وردت أسماء ألوان كثيرة : أبيض ، أسود ، بنيّ، رمادي، أزرق، أخضر، أحمر، فضيّ، ذهبيّ، أسمر، أشقر،  أصفر .  </a:t>
            </a:r>
          </a:p>
          <a:p>
            <a:pPr marL="0" algn="r" defTabSz="914400" rtl="1" eaLnBrk="1" latinLnBrk="0" hangingPunct="1"/>
            <a:r>
              <a:rPr lang="ar-LB" sz="1200" kern="1200" baseline="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 استمعوا إلى النّصّ مرّة أخرى لكي تتحقّقوا من إجاباتكم.</a:t>
            </a:r>
            <a:endParaRPr lang="en-US" sz="1200" kern="1200" baseline="0" dirty="0">
              <a:solidFill>
                <a:schemeClr val="tx1"/>
              </a:solidFill>
              <a:latin typeface="+mj-lt"/>
              <a:ea typeface="+mn-ea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41140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algn="r" rtl="1"/>
            <a:r>
              <a:rPr lang="ar-LB" dirty="0">
                <a:solidFill>
                  <a:schemeClr val="tx1"/>
                </a:solidFill>
                <a:cs typeface="Adobe Arabic" panose="02040503050201020203" pitchFamily="18" charset="-78"/>
              </a:rPr>
              <a:t>ت ص : والآن،</a:t>
            </a:r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 </a:t>
            </a:r>
            <a:r>
              <a:rPr lang="ar-LB" dirty="0">
                <a:solidFill>
                  <a:schemeClr val="tx1"/>
                </a:solidFill>
                <a:cs typeface="Adobe Arabic" panose="02040503050201020203" pitchFamily="18" charset="-78"/>
              </a:rPr>
              <a:t>بَعْدَ أَنْ استمعنا إلى نَصَّ دكّان اللّعب وتعرّفنا إلى بعض الألعاب،</a:t>
            </a:r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 وتعرّفنا إلى </a:t>
            </a:r>
            <a:r>
              <a:rPr lang="ar-LB" dirty="0">
                <a:solidFill>
                  <a:schemeClr val="tx1"/>
                </a:solidFill>
                <a:cs typeface="Adobe Arabic" panose="02040503050201020203" pitchFamily="18" charset="-78"/>
              </a:rPr>
              <a:t>ألوانها وأشكالها</a:t>
            </a:r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 وأنواعها. </a:t>
            </a:r>
            <a:r>
              <a:rPr lang="ar-LB" dirty="0">
                <a:solidFill>
                  <a:schemeClr val="tx1"/>
                </a:solidFill>
                <a:cs typeface="Adobe Arabic" panose="02040503050201020203" pitchFamily="18" charset="-78"/>
              </a:rPr>
              <a:t>يُمْكِنُكُمْ أَنْ تُخْبِروني ما هِيَ لعبكم الْمُفَضَّلَةُ ؟ ما لَوْنُها؟ ما شَكْلُها؟ ما حجمها</a:t>
            </a:r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 ؟ كما يمكنكم أن ترسموها وتلونوها. </a:t>
            </a:r>
          </a:p>
          <a:p>
            <a:pPr algn="r" rtl="1"/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إلى اللقاء أعزائي.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7498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7720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baseline="0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ت ص: </a:t>
            </a:r>
            <a:endParaRPr lang="en-GB" baseline="0" dirty="0">
              <a:solidFill>
                <a:schemeClr val="tx1"/>
              </a:solidFill>
              <a:latin typeface="+mj-lt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الْآنَ سَنَبْدَأُ نَشاطَ الْفَهْمِ الشَّفَويّ.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سَتُصْغون إِلى</a:t>
            </a:r>
            <a:r>
              <a:rPr lang="ar-LB" baseline="0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 نَصّ</a:t>
            </a:r>
            <a:r>
              <a:rPr lang="ar-LB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 وَتُجيبُون عَنِ الْأَسْئِلَةِ.</a:t>
            </a:r>
            <a:r>
              <a:rPr lang="ar-LB" baseline="0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 </a:t>
            </a:r>
            <a:endParaRPr lang="ar-LB" dirty="0">
              <a:solidFill>
                <a:schemeClr val="tx1"/>
              </a:solidFill>
              <a:latin typeface="+mj-lt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أريدكم أن </a:t>
            </a:r>
            <a:r>
              <a:rPr lang="ar-LB" baseline="0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تستمعوا جيّدًا لتفهموا الكلام وتحدّدوا موضوع النّص، أي عمَّا يحكي النّصّ. </a:t>
            </a:r>
            <a:endParaRPr lang="ar-LB" dirty="0">
              <a:solidFill>
                <a:schemeClr val="tx1"/>
              </a:solidFill>
              <a:latin typeface="+mj-lt"/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LB" dirty="0">
              <a:solidFill>
                <a:schemeClr val="tx1"/>
              </a:solidFill>
              <a:latin typeface="+mj-lt"/>
              <a:cs typeface="Adobe Arabic" panose="02040503050201020203" pitchFamily="18" charset="-78"/>
            </a:endParaRPr>
          </a:p>
          <a:p>
            <a:pPr algn="r" rtl="1"/>
            <a:r>
              <a:rPr lang="ar-LB" b="1" baseline="0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توجيهات للمعلِّم/ـة</a:t>
            </a:r>
            <a:r>
              <a:rPr lang="ar-LB" baseline="0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: </a:t>
            </a:r>
          </a:p>
          <a:p>
            <a:pPr algn="r" rtl="1"/>
            <a:r>
              <a:rPr lang="ar-LB" baseline="0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في حال كان التعليم متزامناً أو في الصفّ، يُمكِنكم الِاستعانة بالنصّ المسجَّل ليسمعه المتعلِّمون أو قراءة النصِّ لهم بأنفسِكم.</a:t>
            </a:r>
          </a:p>
          <a:p>
            <a:pPr algn="r" rtl="1"/>
            <a:r>
              <a:rPr lang="ar-LB" baseline="0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خطوات تقديم المستند المسموع:</a:t>
            </a:r>
          </a:p>
          <a:p>
            <a:pPr marL="228600" indent="-228600" algn="r" rtl="1">
              <a:buAutoNum type="arabicPeriod"/>
            </a:pPr>
            <a:r>
              <a:rPr lang="ar-LB" baseline="0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اختيار نصوصٍ سهلة تحوي كلماتٍ مألوفةً وسهلة الفهم.</a:t>
            </a:r>
          </a:p>
          <a:p>
            <a:pPr marL="228600" indent="-228600" algn="r" rtl="1">
              <a:buAutoNum type="arabicPeriod"/>
            </a:pPr>
            <a:r>
              <a:rPr lang="ar-LB" baseline="0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القاء النصِّ مَرّتيْن على مسامع المتعلِّمين بطريقة مُعبِّرة توحي بمضمونه.</a:t>
            </a:r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ar-LB" baseline="0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توضيح المهمّات المطلوب من المتعلمين القيام بها بعد كل استِماع، وذلك قبل إجرائه.</a:t>
            </a:r>
          </a:p>
          <a:p>
            <a:pPr marL="228600" indent="-228600" algn="r" rtl="1">
              <a:buAutoNum type="arabicPeriod"/>
            </a:pPr>
            <a:r>
              <a:rPr lang="ar-LB" baseline="0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اِفساح المجال للمتعلِّمين للاجابة عن الأسئلة/ قراءة كلّ سؤال وإعطاء المتعلِّمين وقتًا للإجابةِ قبلَ الانتقال الى السؤال الثاني.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1B0D3E-215D-4BBC-9BDA-62133C2D28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1528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b="1" dirty="0">
                <a:solidFill>
                  <a:schemeClr val="tx1"/>
                </a:solidFill>
                <a:cs typeface="Adobe Arabic" panose="02040503050201020203" pitchFamily="18" charset="-78"/>
              </a:rPr>
              <a:t>ت ص 1: </a:t>
            </a:r>
            <a:endParaRPr lang="ar-LB" sz="1200" kern="1200" cap="all" spc="100" dirty="0">
              <a:solidFill>
                <a:schemeClr val="tx1"/>
              </a:solidFill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  <a:p>
            <a:pPr algn="r" rtl="1"/>
            <a:r>
              <a:rPr lang="ar-LB" dirty="0">
                <a:solidFill>
                  <a:schemeClr val="tx1"/>
                </a:solidFill>
                <a:cs typeface="Adobe Arabic" panose="02040503050201020203" pitchFamily="18" charset="-78"/>
              </a:rPr>
              <a:t>سَنَبْدَأُ الْآنَ 1.2.3 </a:t>
            </a:r>
            <a:r>
              <a:rPr lang="ar-LB" b="1" dirty="0">
                <a:solidFill>
                  <a:schemeClr val="tx1"/>
                </a:solidFill>
                <a:cs typeface="Adobe Arabic" panose="02040503050201020203" pitchFamily="18" charset="-78"/>
              </a:rPr>
              <a:t>(النَّصُّ الْمُسَجَّلُ مَرَّةً واحِدَةً)</a:t>
            </a:r>
          </a:p>
          <a:p>
            <a:pPr algn="r" rtl="1"/>
            <a:r>
              <a:rPr lang="ar-LB" sz="1200" b="1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دكّان اللّعب الكبير ( تأليف فريق اللّغة العربيّة- كتابي)</a:t>
            </a:r>
          </a:p>
          <a:p>
            <a:pPr algn="r" rtl="1"/>
            <a:r>
              <a:rPr lang="ar-LB" sz="120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دكّان اللّعب الكبير فيه كلّ</a:t>
            </a:r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ما تريد،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طابات من كلّ الألوان،  تجدها في كلّ مكان.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فيه دمية شقراء، خضراء العينين.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ودمية سمراء، سوداء العينين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فستانها ملوّن،  من كلّ الألوان.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هناك سيّارات،  درّاجات ومكعّبات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زرقاء،  حمراء،  صفراء وبيضاء.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دكّان اللّعب الكبير،  فيه كل ما تريد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لعب كثيرة،  صغيرة وكبيرة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مسلّية ومفيدة، لكل الأعمار.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دبّ رماديّ،  دفّ بنيّ،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دولاب بنفسجيّ،  ما أروع الألوان!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كأس ذهبيّ،  ميدالية فضّية،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تُعطى بفخر  للأبطال الشّجعان.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دكّان اللّعب الكبير فيه كلّ ما تريد. </a:t>
            </a:r>
            <a:endParaRPr lang="ar-LB" sz="1200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endParaRPr lang="ar-LB" baseline="0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LB" baseline="0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39079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algn="r" rtl="1"/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ت ص: موضوع النّص دكّان اللّعب. </a:t>
            </a:r>
            <a:endParaRPr lang="en-US" dirty="0">
              <a:solidFill>
                <a:schemeClr val="tx1"/>
              </a:solidFill>
              <a:cs typeface="Adobe Arabic" panose="0204050305020102020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4381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baseline="0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ت ص: </a:t>
            </a:r>
            <a:endParaRPr lang="en-GB" baseline="0" dirty="0">
              <a:solidFill>
                <a:schemeClr val="tx1"/>
              </a:solidFill>
              <a:latin typeface="+mj-lt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b="1" dirty="0">
                <a:solidFill>
                  <a:schemeClr val="tx1"/>
                </a:solidFill>
                <a:latin typeface="+mj-lt"/>
                <a:cs typeface="Adobe Arabic" pitchFamily="18" charset="-78"/>
              </a:rPr>
              <a:t>أَعيدوا تَرْتيبَ الْبِطاقات لِتَحْصَلوا على عنوان النَّصِّ. </a:t>
            </a:r>
          </a:p>
          <a:p>
            <a:pPr algn="r" rtl="1"/>
            <a:r>
              <a:rPr lang="ar-LB" baseline="0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دكان اللعب الكبير. </a:t>
            </a:r>
            <a:endParaRPr lang="en-GB" baseline="0" dirty="0">
              <a:solidFill>
                <a:schemeClr val="tx1"/>
              </a:solidFill>
              <a:latin typeface="+mj-lt"/>
            </a:endParaRPr>
          </a:p>
          <a:p>
            <a:pPr algn="r" rtl="1"/>
            <a:endParaRPr lang="en-GB" baseline="0" dirty="0">
              <a:solidFill>
                <a:schemeClr val="tx1"/>
              </a:solidFill>
              <a:latin typeface="+mj-lt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b="0" dirty="0">
                <a:solidFill>
                  <a:schemeClr val="tx1"/>
                </a:solidFill>
                <a:latin typeface="+mj-lt"/>
                <a:cs typeface="Adobe Arabic" pitchFamily="18" charset="-78"/>
              </a:rPr>
              <a:t>تحقّقوا </a:t>
            </a:r>
            <a:r>
              <a:rPr lang="ar-LB" b="0" baseline="0" dirty="0">
                <a:solidFill>
                  <a:schemeClr val="tx1"/>
                </a:solidFill>
                <a:latin typeface="+mj-lt"/>
                <a:cs typeface="Adobe Arabic" panose="02040503050201020203" pitchFamily="18" charset="-78"/>
              </a:rPr>
              <a:t>من الإجابة</a:t>
            </a:r>
            <a:r>
              <a:rPr lang="ar-LB" sz="1200" b="0" dirty="0">
                <a:solidFill>
                  <a:schemeClr val="tx1"/>
                </a:solidFill>
                <a:latin typeface="+mj-lt"/>
                <a:cs typeface="Adobe Arabic" pitchFamily="18" charset="-78"/>
              </a:rPr>
              <a:t>. </a:t>
            </a:r>
            <a:endParaRPr lang="en-US" b="0" dirty="0">
              <a:solidFill>
                <a:schemeClr val="tx1"/>
              </a:solidFill>
              <a:latin typeface="+mj-lt"/>
            </a:endParaRPr>
          </a:p>
          <a:p>
            <a:pPr algn="r" rtl="1"/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8812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ت ص: </a:t>
            </a:r>
            <a:endParaRPr lang="en-GB" baseline="0" dirty="0">
              <a:solidFill>
                <a:schemeClr val="tx1"/>
              </a:solidFill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أُريدُكُمُ الْآنَ أَنْ تَسْتَمِعوا مَرَّةً ثانِيَةً، اسمعوا الْكَلِماتِ جيّدًا وحاولوا أن تتذكّروا أكبر عدد منها.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LB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r>
              <a:rPr lang="ar-LB" b="1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توجيهات للمعلِّم/ـة</a:t>
            </a:r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: </a:t>
            </a:r>
          </a:p>
          <a:p>
            <a:pPr algn="r" rtl="1"/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في حال كان التعليم متزامناً أو في الصفّ، يُمكِنكم الِاستعانة بالنصّ المسجَّل ليسمعه المتعلِّمون أو قراءة النصِّ لهم بأنفسِكم.</a:t>
            </a:r>
          </a:p>
          <a:p>
            <a:pPr algn="r" rtl="1"/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خطوات تقديم المستند المسموع:</a:t>
            </a:r>
          </a:p>
          <a:p>
            <a:pPr marL="228600" indent="-228600" algn="r" rtl="1">
              <a:buAutoNum type="arabicPeriod"/>
            </a:pPr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اختيار نصوصٍ سهلة تحوي كلماتٍ مألوفةً وسهلة الفهم.</a:t>
            </a:r>
          </a:p>
          <a:p>
            <a:pPr marL="228600" indent="-228600" algn="r" rtl="1">
              <a:buAutoNum type="arabicPeriod"/>
            </a:pPr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قراءة النصِّ مَرّتيْن على مسامع المتعلِّمين بطريقة مُعبِّرة توحي بمضمونه.</a:t>
            </a:r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توضيح المهمّات المطلوب القيام بها من المتعلمين بعد كل استِماع، وذلك قبل إجرائه.</a:t>
            </a:r>
          </a:p>
          <a:p>
            <a:pPr marL="228600" indent="-228600" algn="r" rtl="1">
              <a:buAutoNum type="arabicPeriod"/>
            </a:pPr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إفساح المجال للمتعلِّمين لانجاز الأسئلة/ قراءة كلّ سؤال وإعطاء المتعلِّمين وقتًا </a:t>
            </a:r>
            <a:r>
              <a:rPr lang="ar-LB" sz="1200" kern="1200" baseline="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للإجابةِ</a:t>
            </a:r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 قبلَ الانتقال الى السؤال الثاني.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1B0D3E-215D-4BBC-9BDA-62133C2D28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50108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ت ص: </a:t>
            </a:r>
            <a:endParaRPr lang="en-GB" baseline="0" dirty="0">
              <a:solidFill>
                <a:schemeClr val="tx1"/>
              </a:solidFill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dirty="0">
                <a:solidFill>
                  <a:schemeClr val="tx1"/>
                </a:solidFill>
                <a:cs typeface="Adobe Arabic" panose="02040503050201020203" pitchFamily="18" charset="-78"/>
              </a:rPr>
              <a:t>سَنَبْدَأُ الْآنَ 1.2.3 </a:t>
            </a:r>
          </a:p>
          <a:p>
            <a:pPr algn="r" rtl="1"/>
            <a:endParaRPr lang="ar-LB" sz="1200" b="1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r>
              <a:rPr lang="ar-LB" sz="1200" b="1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دكّان اللّعب الكبير </a:t>
            </a:r>
          </a:p>
          <a:p>
            <a:pPr algn="r" rtl="1"/>
            <a:r>
              <a:rPr lang="ar-LB" sz="120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دكّان اللّعب الكبير فيه كلّ</a:t>
            </a:r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ما تريد،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طابات من كلّ الألوان،  تجدها في كلّ مكان.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فيه دمية شقراء، خضراء العينين.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ودمية سمراء، سوداء </a:t>
            </a:r>
            <a:r>
              <a:rPr lang="ar-LB" sz="1200" kern="1200" baseline="0" dirty="0">
                <a:solidFill>
                  <a:schemeClr val="tx1"/>
                </a:solidFill>
                <a:latin typeface="+mj-lt"/>
                <a:ea typeface="+mn-ea"/>
                <a:cs typeface="Adobe Arabic" panose="02040503050201020203" pitchFamily="18" charset="-78"/>
              </a:rPr>
              <a:t>العينين</a:t>
            </a:r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فستانها ملوّن،  من كلّ الألوان.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هناك سيّارات،  درّاجات ومكعّبات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زرقاء،  حمراء،  صفراء وبيضاء.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دكّان اللّعب الكبير،  فيه كل ما تريد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لعب كثيرة،  صغيرة وكبيرة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مسلّية ومفيدة، لكل الأعمار.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دبّ رماديّ،  دف بنيّ،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دولاب بنفسجيّ،  ما أروع الألوان!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كأس ذهبيّ،  ميدالية فضّية،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تُعطى بفخر  للأبطال الشّجعان. </a:t>
            </a:r>
          </a:p>
          <a:p>
            <a:pPr algn="r" rtl="1"/>
            <a:r>
              <a:rPr lang="ar-LB" sz="1200" baseline="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دكّان اللّعب الكبير فيه كلّ ما تريد. </a:t>
            </a:r>
            <a:endParaRPr lang="ar-LB" sz="1200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endParaRPr lang="ar-LB" baseline="0" dirty="0">
              <a:solidFill>
                <a:schemeClr val="tx1"/>
              </a:solidFill>
              <a:cs typeface="Adobe Arabic" panose="02040503050201020203" pitchFamily="18" charset="-78"/>
            </a:endParaRPr>
          </a:p>
          <a:p>
            <a:pPr algn="r" rtl="1"/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الْآنَ بَعْدَ أَنِ اسْتَمَعْنا لِلنَّصِّ مَرَّتَيْنِ، أَجيبُوا عَنِ الْأَسْئِلَةِ الْآتِيَةِ.</a:t>
            </a: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7447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algn="r" rtl="1"/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ت ص: </a:t>
            </a:r>
            <a:endParaRPr lang="en-GB" baseline="0" dirty="0">
              <a:solidFill>
                <a:schemeClr val="tx1"/>
              </a:solidFill>
            </a:endParaRPr>
          </a:p>
          <a:p>
            <a:pPr algn="r" rtl="1"/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أختار اللّعبة الّتي سمعت اسمها في النّص. </a:t>
            </a:r>
          </a:p>
          <a:p>
            <a:pPr algn="r" rtl="1"/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كأس ذهبي. </a:t>
            </a:r>
          </a:p>
          <a:p>
            <a:pPr algn="r" rtl="1"/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حصان خشبيّ </a:t>
            </a:r>
          </a:p>
          <a:p>
            <a:pPr algn="r" rtl="1"/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سيّارات</a:t>
            </a:r>
          </a:p>
          <a:p>
            <a:pPr algn="r" rtl="1"/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دبّ رماديّ</a:t>
            </a:r>
          </a:p>
          <a:p>
            <a:pPr algn="r" rtl="1"/>
            <a:r>
              <a:rPr lang="ar-LB" baseline="0" dirty="0">
                <a:solidFill>
                  <a:schemeClr val="tx1"/>
                </a:solidFill>
                <a:cs typeface="Adobe Arabic" panose="02040503050201020203" pitchFamily="18" charset="-78"/>
              </a:rPr>
              <a:t>قطار ملوّن.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7553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أهداف المحور - الشريحة الاول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6">
            <a:extLst>
              <a:ext uri="{FF2B5EF4-FFF2-40B4-BE49-F238E27FC236}">
                <a16:creationId xmlns:a16="http://schemas.microsoft.com/office/drawing/2014/main" id="{E6EECAC4-7BA8-4C4C-B5F5-94CE63C206DC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7016098" y="946878"/>
            <a:ext cx="3206085" cy="65154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algn="r" rtl="1">
              <a:buClr>
                <a:srgbClr val="5B9BD5">
                  <a:lumMod val="50000"/>
                </a:srgbClr>
              </a:buClr>
              <a:buSzPct val="90000"/>
            </a:pPr>
            <a:r>
              <a:rPr lang="en-US" sz="4000" b="1" dirty="0">
                <a:solidFill>
                  <a:srgbClr val="44546A"/>
                </a:solidFill>
              </a:rPr>
              <a:t> </a:t>
            </a:r>
            <a:r>
              <a:rPr lang="ar-LB" sz="4000" b="1" dirty="0">
                <a:solidFill>
                  <a:srgbClr val="44546A"/>
                </a:solidFill>
              </a:rPr>
              <a:t>أهداف المحور</a:t>
            </a:r>
            <a:r>
              <a:rPr lang="en-US" sz="4000" b="1" dirty="0">
                <a:solidFill>
                  <a:srgbClr val="44546A"/>
                </a:solidFill>
              </a:rPr>
              <a:t> </a:t>
            </a:r>
            <a:r>
              <a:rPr lang="ar-LB" sz="4000" b="1" dirty="0">
                <a:solidFill>
                  <a:srgbClr val="44546A"/>
                </a:solidFill>
              </a:rPr>
              <a:t>التربوية 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023BBC-5ED4-4B8E-A721-FF3BAB7C95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81370" y="2262399"/>
            <a:ext cx="9040813" cy="2951163"/>
          </a:xfrm>
        </p:spPr>
        <p:txBody>
          <a:bodyPr>
            <a:normAutofit/>
          </a:bodyPr>
          <a:lstStyle>
            <a:lvl1pPr algn="r" rtl="1">
              <a:buClr>
                <a:srgbClr val="2F5597"/>
              </a:buClr>
              <a:buFont typeface="Wingdings" panose="05000000000000000000" pitchFamily="2" charset="2"/>
              <a:buChar char="§"/>
              <a:defRPr sz="3200"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8B5B17-ABEB-4EE8-8E8B-63F3977821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/>
          <a:stretch/>
        </p:blipFill>
        <p:spPr>
          <a:xfrm>
            <a:off x="10789328" y="11987"/>
            <a:ext cx="1402672" cy="106975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80296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128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74F22B-460D-4DEF-A5C8-777740DC6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EB8BF6-D33C-4502-9A70-86A5276E8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C6E907-4C4D-4571-8597-C6BEA8ED3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2827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2615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467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804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143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9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30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3" y="6196384"/>
            <a:ext cx="5901459" cy="27432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52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down w Right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14806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4128" y="1139689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30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3" y="6196384"/>
            <a:ext cx="5901459" cy="27432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5200" y="2239966"/>
            <a:ext cx="3852333" cy="3736975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1024129" y="2239966"/>
            <a:ext cx="6043699" cy="373697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5357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694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شريحة فارغ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F289BE-7E1A-427A-94E7-E161F98586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11134236" y="2"/>
            <a:ext cx="1068275" cy="6306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53742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93074"/>
            <a:ext cx="10515600" cy="4976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81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2686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شريحة فارغ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55269-41AE-4EEE-9803-B53009A791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11072089" y="62149"/>
            <a:ext cx="1068275" cy="6306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22447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الاهداف المجالا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182C7-8C8D-45AA-A838-2754D86137FE}"/>
              </a:ext>
            </a:extLst>
          </p:cNvPr>
          <p:cNvSpPr txBox="1">
            <a:spLocks/>
          </p:cNvSpPr>
          <p:nvPr userDrawn="1"/>
        </p:nvSpPr>
        <p:spPr>
          <a:xfrm>
            <a:off x="7476454" y="1099936"/>
            <a:ext cx="3776631" cy="703596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sz="4800" b="1" dirty="0">
                <a:solidFill>
                  <a:srgbClr val="44546A"/>
                </a:solidFill>
              </a:rPr>
              <a:t>أهـــداف المحور</a:t>
            </a:r>
            <a:endParaRPr lang="en-US" sz="4800" b="1" dirty="0">
              <a:solidFill>
                <a:srgbClr val="44546A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CC2E65D-44E6-4139-BE32-D2303E0FA0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846643" y="2224494"/>
            <a:ext cx="1686708" cy="33086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</p:spPr>
        <p:txBody>
          <a:bodyPr wrap="none" anchor="ctr"/>
          <a:lstStyle/>
          <a:p>
            <a:pPr algn="ctr" rtl="1">
              <a:defRPr/>
            </a:pP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4" name="Rectangle 20">
            <a:extLst>
              <a:ext uri="{FF2B5EF4-FFF2-40B4-BE49-F238E27FC236}">
                <a16:creationId xmlns:a16="http://schemas.microsoft.com/office/drawing/2014/main" id="{7604597A-B774-4561-95F8-B314B24FD00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827558" y="2224494"/>
            <a:ext cx="1686708" cy="33086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</p:spPr>
        <p:txBody>
          <a:bodyPr wrap="none" anchor="ctr"/>
          <a:lstStyle/>
          <a:p>
            <a:pPr algn="ctr" rtl="1">
              <a:defRPr/>
            </a:pP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id="{B97AFAD2-5FD7-4F3B-9473-865D91CC5E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65727" y="2224494"/>
            <a:ext cx="1686708" cy="33086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</p:spPr>
        <p:txBody>
          <a:bodyPr wrap="none" anchor="ctr"/>
          <a:lstStyle/>
          <a:p>
            <a:pPr algn="ctr" rtl="1">
              <a:defRPr/>
            </a:pP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id="{BF8B8E32-B95E-48C7-989C-FD063DEE7852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210899" y="2755609"/>
            <a:ext cx="2996363" cy="290085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algn="r" rtl="1">
              <a:buClr>
                <a:srgbClr val="5B9BD5">
                  <a:lumMod val="50000"/>
                </a:srgbClr>
              </a:buClr>
              <a:buSzPct val="90000"/>
              <a:buFont typeface="Wingdings" panose="05000000000000000000" pitchFamily="2" charset="2"/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59FF3EAB-A82A-48F1-9E21-E24BEA283330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4191815" y="2795893"/>
            <a:ext cx="2996363" cy="286057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algn="ctr"/>
            <a:endParaRPr lang="en-US" sz="1200" b="1" i="1" dirty="0">
              <a:solidFill>
                <a:prstClr val="black"/>
              </a:solidFill>
            </a:endParaRPr>
          </a:p>
          <a:p>
            <a:pPr algn="ctr"/>
            <a:endParaRPr lang="en-US" sz="1200" b="1" dirty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857F27A5-37DB-4377-AE85-8CF64AFB6996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8172731" y="2795892"/>
            <a:ext cx="2996363" cy="286057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algn="r" rtl="1">
              <a:buClr>
                <a:srgbClr val="5B9BD5">
                  <a:lumMod val="50000"/>
                </a:srgbClr>
              </a:buClr>
              <a:buSzPct val="90000"/>
              <a:buFont typeface="Wingdings" panose="05000000000000000000" pitchFamily="2" charset="2"/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853667C-7E56-40CE-AF6C-CFF4A7C59D2B}"/>
              </a:ext>
            </a:extLst>
          </p:cNvPr>
          <p:cNvSpPr/>
          <p:nvPr userDrawn="1"/>
        </p:nvSpPr>
        <p:spPr>
          <a:xfrm>
            <a:off x="10287001" y="2041446"/>
            <a:ext cx="399383" cy="330862"/>
          </a:xfrm>
          <a:prstGeom prst="ellipse">
            <a:avLst/>
          </a:prstGeom>
          <a:solidFill>
            <a:srgbClr val="C00000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b="1" dirty="0">
              <a:solidFill>
                <a:prstClr val="white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E003B90-0BD6-4970-9199-BC421AB9A478}"/>
              </a:ext>
            </a:extLst>
          </p:cNvPr>
          <p:cNvSpPr/>
          <p:nvPr userDrawn="1"/>
        </p:nvSpPr>
        <p:spPr>
          <a:xfrm>
            <a:off x="6351661" y="2041446"/>
            <a:ext cx="399383" cy="330862"/>
          </a:xfrm>
          <a:prstGeom prst="ellipse">
            <a:avLst/>
          </a:prstGeom>
          <a:solidFill>
            <a:srgbClr val="C00000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b="1" dirty="0">
              <a:solidFill>
                <a:prstClr val="white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C6F92CB-0574-45E7-BAD8-486969388B40}"/>
              </a:ext>
            </a:extLst>
          </p:cNvPr>
          <p:cNvSpPr/>
          <p:nvPr userDrawn="1"/>
        </p:nvSpPr>
        <p:spPr>
          <a:xfrm>
            <a:off x="2438802" y="2071607"/>
            <a:ext cx="399383" cy="330862"/>
          </a:xfrm>
          <a:prstGeom prst="ellipse">
            <a:avLst/>
          </a:prstGeom>
          <a:solidFill>
            <a:srgbClr val="C00000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b="1" dirty="0">
              <a:solidFill>
                <a:prstClr val="white"/>
              </a:solidFill>
            </a:endParaRP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58EF5EE-E3CA-4738-8775-E28BF128538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46643" y="2193131"/>
            <a:ext cx="1686708" cy="390968"/>
          </a:xfrm>
          <a:ln>
            <a:noFill/>
          </a:ln>
        </p:spPr>
        <p:txBody>
          <a:bodyPr anchor="ctr"/>
          <a:lstStyle>
            <a:lvl1pPr algn="ctr" rtl="1">
              <a:buNone/>
              <a:defRPr sz="2400">
                <a:solidFill>
                  <a:schemeClr val="tx1"/>
                </a:solidFill>
              </a:defRPr>
            </a:lvl1pPr>
            <a:lvl2pPr algn="r" rtl="1">
              <a:buNone/>
              <a:defRPr lang="en-US" sz="2400" b="1" kern="1200" dirty="0">
                <a:solidFill>
                  <a:schemeClr val="bg1"/>
                </a:solidFill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defRPr>
            </a:lvl2pPr>
            <a:lvl3pPr algn="ctr" rtl="1">
              <a:buNone/>
              <a:defRPr sz="2400">
                <a:solidFill>
                  <a:schemeClr val="tx1"/>
                </a:solidFill>
              </a:defRPr>
            </a:lvl3pPr>
            <a:lvl4pPr algn="ctr" rtl="1">
              <a:buNone/>
              <a:defRPr sz="2400">
                <a:solidFill>
                  <a:schemeClr val="tx1"/>
                </a:solidFill>
              </a:defRPr>
            </a:lvl4pPr>
            <a:lvl5pPr algn="ctr" rtl="1">
              <a:buNone/>
              <a:defRPr sz="2400">
                <a:solidFill>
                  <a:schemeClr val="tx1"/>
                </a:solidFill>
              </a:defRPr>
            </a:lvl5pPr>
          </a:lstStyle>
          <a:p>
            <a:pPr lvl="1"/>
            <a:r>
              <a:rPr lang="ar-LB" dirty="0"/>
              <a:t>أكتب هنا</a:t>
            </a:r>
            <a:endParaRPr lang="en-US" dirty="0"/>
          </a:p>
        </p:txBody>
      </p:sp>
      <p:sp>
        <p:nvSpPr>
          <p:cNvPr id="29" name="Text Placeholder 27">
            <a:extLst>
              <a:ext uri="{FF2B5EF4-FFF2-40B4-BE49-F238E27FC236}">
                <a16:creationId xmlns:a16="http://schemas.microsoft.com/office/drawing/2014/main" id="{9F268043-91CB-4900-96E7-891FA06BC58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5727" y="2208853"/>
            <a:ext cx="1686708" cy="390968"/>
          </a:xfrm>
          <a:ln>
            <a:noFill/>
          </a:ln>
        </p:spPr>
        <p:txBody>
          <a:bodyPr anchor="ctr"/>
          <a:lstStyle>
            <a:lvl1pPr algn="ctr" rtl="1">
              <a:buNone/>
              <a:defRPr sz="2400">
                <a:solidFill>
                  <a:schemeClr val="tx1"/>
                </a:solidFill>
              </a:defRPr>
            </a:lvl1pPr>
            <a:lvl2pPr algn="ctr" rtl="1">
              <a:buNone/>
              <a:defRPr lang="en-US" sz="2400" b="1" kern="1200" dirty="0">
                <a:solidFill>
                  <a:schemeClr val="bg1"/>
                </a:solidFill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defRPr>
            </a:lvl2pPr>
            <a:lvl3pPr algn="ctr" rtl="1">
              <a:buNone/>
              <a:defRPr sz="2400">
                <a:solidFill>
                  <a:schemeClr val="tx1"/>
                </a:solidFill>
              </a:defRPr>
            </a:lvl3pPr>
            <a:lvl4pPr algn="ctr" rtl="1">
              <a:buNone/>
              <a:defRPr sz="2400">
                <a:solidFill>
                  <a:schemeClr val="tx1"/>
                </a:solidFill>
              </a:defRPr>
            </a:lvl4pPr>
            <a:lvl5pPr algn="ctr" rtl="1">
              <a:buNone/>
              <a:defRPr sz="2400">
                <a:solidFill>
                  <a:schemeClr val="tx1"/>
                </a:solidFill>
              </a:defRPr>
            </a:lvl5pPr>
          </a:lstStyle>
          <a:p>
            <a:pPr lvl="1"/>
            <a:r>
              <a:rPr lang="ar-LB" dirty="0"/>
              <a:t>أكتب هنا</a:t>
            </a:r>
            <a:endParaRPr lang="en-US" dirty="0"/>
          </a:p>
        </p:txBody>
      </p:sp>
      <p:sp>
        <p:nvSpPr>
          <p:cNvPr id="30" name="Text Placeholder 27">
            <a:extLst>
              <a:ext uri="{FF2B5EF4-FFF2-40B4-BE49-F238E27FC236}">
                <a16:creationId xmlns:a16="http://schemas.microsoft.com/office/drawing/2014/main" id="{ED7D0906-4F28-4ACB-B84A-A44BA2D6FDF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36430" y="2208853"/>
            <a:ext cx="1686708" cy="390968"/>
          </a:xfrm>
          <a:ln>
            <a:noFill/>
          </a:ln>
        </p:spPr>
        <p:txBody>
          <a:bodyPr anchor="ctr"/>
          <a:lstStyle>
            <a:lvl1pPr algn="ctr" rtl="1">
              <a:buNone/>
              <a:defRPr sz="2400">
                <a:solidFill>
                  <a:schemeClr val="tx1"/>
                </a:solidFill>
              </a:defRPr>
            </a:lvl1pPr>
            <a:lvl2pPr algn="ctr" rtl="1">
              <a:buNone/>
              <a:defRPr lang="en-US" sz="2400" b="1" kern="1200" dirty="0">
                <a:solidFill>
                  <a:schemeClr val="bg1"/>
                </a:solidFill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defRPr>
            </a:lvl2pPr>
            <a:lvl3pPr algn="ctr" rtl="1">
              <a:buNone/>
              <a:defRPr sz="2400">
                <a:solidFill>
                  <a:schemeClr val="tx1"/>
                </a:solidFill>
              </a:defRPr>
            </a:lvl3pPr>
            <a:lvl4pPr algn="ctr" rtl="1">
              <a:buNone/>
              <a:defRPr sz="2400">
                <a:solidFill>
                  <a:schemeClr val="tx1"/>
                </a:solidFill>
              </a:defRPr>
            </a:lvl4pPr>
            <a:lvl5pPr algn="ctr" rtl="1">
              <a:buNone/>
              <a:defRPr sz="2400">
                <a:solidFill>
                  <a:schemeClr val="tx1"/>
                </a:solidFill>
              </a:defRPr>
            </a:lvl5pPr>
          </a:lstStyle>
          <a:p>
            <a:pPr marL="685800" lvl="1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ar-LB" dirty="0"/>
              <a:t>أكتب هنا</a:t>
            </a:r>
            <a:endParaRPr lang="en-US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5C6E00A3-68F4-49DA-B313-E8D0C2594D4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88893" y="2075192"/>
            <a:ext cx="299201" cy="306600"/>
          </a:xfrm>
        </p:spPr>
        <p:txBody>
          <a:bodyPr anchor="ctr"/>
          <a:lstStyle>
            <a:lvl1pPr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ar-LB" dirty="0"/>
              <a:t>1</a:t>
            </a:r>
            <a:endParaRPr lang="en-US" dirty="0"/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7E8AC596-5808-4CB2-A4F9-BE6440BB24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02607" y="2053577"/>
            <a:ext cx="299201" cy="306600"/>
          </a:xfrm>
        </p:spPr>
        <p:txBody>
          <a:bodyPr anchor="ctr"/>
          <a:lstStyle>
            <a:lvl1pPr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ar-LB" dirty="0"/>
              <a:t>1</a:t>
            </a:r>
            <a:endParaRPr lang="en-US" dirty="0"/>
          </a:p>
        </p:txBody>
      </p:sp>
      <p:sp>
        <p:nvSpPr>
          <p:cNvPr id="36" name="Text Placeholder 32">
            <a:extLst>
              <a:ext uri="{FF2B5EF4-FFF2-40B4-BE49-F238E27FC236}">
                <a16:creationId xmlns:a16="http://schemas.microsoft.com/office/drawing/2014/main" id="{31B34E38-686C-49EA-B964-63CA40D6595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360321" y="2053577"/>
            <a:ext cx="299201" cy="306600"/>
          </a:xfrm>
        </p:spPr>
        <p:txBody>
          <a:bodyPr anchor="ctr"/>
          <a:lstStyle>
            <a:lvl1pPr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ar-LB" dirty="0"/>
              <a:t>1</a:t>
            </a:r>
            <a:endParaRPr lang="en-US" dirty="0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D312DAB1-2A86-4ABE-B7D6-622C613BAA3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72731" y="2840355"/>
            <a:ext cx="2996363" cy="2816106"/>
          </a:xfrm>
        </p:spPr>
        <p:txBody>
          <a:bodyPr anchor="ctr"/>
          <a:lstStyle>
            <a:lvl1pPr algn="r" rtl="1">
              <a:buClr>
                <a:srgbClr val="44546A"/>
              </a:buClr>
              <a:buFont typeface="Wingdings" panose="05000000000000000000" pitchFamily="2" charset="2"/>
              <a:buChar char="§"/>
              <a:defRPr sz="2000"/>
            </a:lvl1pPr>
          </a:lstStyle>
          <a:p>
            <a:pPr lvl="0"/>
            <a:r>
              <a:rPr lang="ar-LB" dirty="0"/>
              <a:t>أكتب هنا</a:t>
            </a:r>
            <a:endParaRPr lang="en-US" dirty="0"/>
          </a:p>
        </p:txBody>
      </p:sp>
      <p:sp>
        <p:nvSpPr>
          <p:cNvPr id="46" name="Text Placeholder 44">
            <a:extLst>
              <a:ext uri="{FF2B5EF4-FFF2-40B4-BE49-F238E27FC236}">
                <a16:creationId xmlns:a16="http://schemas.microsoft.com/office/drawing/2014/main" id="{C7236FA7-14D1-4FE9-9890-296D2BB2A9E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91815" y="2824636"/>
            <a:ext cx="2996363" cy="2831827"/>
          </a:xfrm>
        </p:spPr>
        <p:txBody>
          <a:bodyPr anchor="ctr"/>
          <a:lstStyle>
            <a:lvl1pPr algn="r" rtl="1">
              <a:buClr>
                <a:srgbClr val="44546A"/>
              </a:buClr>
              <a:buFont typeface="Wingdings" panose="05000000000000000000" pitchFamily="2" charset="2"/>
              <a:buChar char="§"/>
              <a:defRPr sz="2000"/>
            </a:lvl1pPr>
          </a:lstStyle>
          <a:p>
            <a:pPr lvl="0"/>
            <a:r>
              <a:rPr lang="ar-LB" dirty="0"/>
              <a:t>أكتب هنا</a:t>
            </a:r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1CB3C5E0-E3DB-415D-81FE-1986BE34CB8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0899" y="2795891"/>
            <a:ext cx="2996363" cy="2860571"/>
          </a:xfrm>
        </p:spPr>
        <p:txBody>
          <a:bodyPr anchor="ctr"/>
          <a:lstStyle>
            <a:lvl1pPr algn="r" rtl="1">
              <a:buClr>
                <a:srgbClr val="002060"/>
              </a:buClr>
              <a:buFont typeface="Wingdings" panose="05000000000000000000" pitchFamily="2" charset="2"/>
              <a:buChar char="§"/>
              <a:defRPr sz="2000"/>
            </a:lvl1pPr>
            <a:lvl2pPr>
              <a:buNone/>
              <a:defRPr/>
            </a:lvl2pPr>
          </a:lstStyle>
          <a:p>
            <a:pPr lvl="0"/>
            <a:r>
              <a:rPr lang="ar-LB" dirty="0"/>
              <a:t>أكتب هنا</a:t>
            </a:r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C823D8B-D423-4B7A-A0CE-4478BA3813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/>
          <a:stretch/>
        </p:blipFill>
        <p:spPr>
          <a:xfrm>
            <a:off x="10789328" y="-5771"/>
            <a:ext cx="1402672" cy="106975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74994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المكتسبات السابق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182C7-8C8D-45AA-A838-2754D86137FE}"/>
              </a:ext>
            </a:extLst>
          </p:cNvPr>
          <p:cNvSpPr txBox="1">
            <a:spLocks/>
          </p:cNvSpPr>
          <p:nvPr userDrawn="1"/>
        </p:nvSpPr>
        <p:spPr>
          <a:xfrm>
            <a:off x="7476454" y="1099936"/>
            <a:ext cx="3776631" cy="703596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endParaRPr lang="en-US" sz="4800" b="1" dirty="0">
              <a:solidFill>
                <a:srgbClr val="44546A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CC2E65D-44E6-4139-BE32-D2303E0FA0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846643" y="2224494"/>
            <a:ext cx="1686708" cy="33086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</p:spPr>
        <p:txBody>
          <a:bodyPr wrap="none" anchor="ctr"/>
          <a:lstStyle/>
          <a:p>
            <a:pPr algn="ctr" rtl="1">
              <a:defRPr/>
            </a:pP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4" name="Rectangle 20">
            <a:extLst>
              <a:ext uri="{FF2B5EF4-FFF2-40B4-BE49-F238E27FC236}">
                <a16:creationId xmlns:a16="http://schemas.microsoft.com/office/drawing/2014/main" id="{7604597A-B774-4561-95F8-B314B24FD00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827558" y="2224494"/>
            <a:ext cx="1686708" cy="33086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</p:spPr>
        <p:txBody>
          <a:bodyPr wrap="none" anchor="ctr"/>
          <a:lstStyle/>
          <a:p>
            <a:pPr algn="ctr" rtl="1">
              <a:defRPr/>
            </a:pP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id="{B97AFAD2-5FD7-4F3B-9473-865D91CC5E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65727" y="2224494"/>
            <a:ext cx="1686708" cy="33086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8"/>
              </a:schemeClr>
            </a:outerShdw>
          </a:effectLst>
        </p:spPr>
        <p:txBody>
          <a:bodyPr wrap="none" anchor="ctr"/>
          <a:lstStyle/>
          <a:p>
            <a:pPr algn="ctr" rtl="1">
              <a:defRPr/>
            </a:pP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id="{BF8B8E32-B95E-48C7-989C-FD063DEE7852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210899" y="2755609"/>
            <a:ext cx="2996363" cy="290085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algn="r" rtl="1">
              <a:buClr>
                <a:srgbClr val="5B9BD5">
                  <a:lumMod val="50000"/>
                </a:srgbClr>
              </a:buClr>
              <a:buSzPct val="90000"/>
              <a:buFont typeface="Wingdings" panose="05000000000000000000" pitchFamily="2" charset="2"/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59FF3EAB-A82A-48F1-9E21-E24BEA283330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4191815" y="2795893"/>
            <a:ext cx="2996363" cy="286057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algn="ctr"/>
            <a:endParaRPr lang="en-US" sz="1200" b="1" i="1" dirty="0">
              <a:solidFill>
                <a:prstClr val="black"/>
              </a:solidFill>
            </a:endParaRPr>
          </a:p>
          <a:p>
            <a:pPr algn="ctr"/>
            <a:endParaRPr lang="en-US" sz="1200" b="1" dirty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857F27A5-37DB-4377-AE85-8CF64AFB6996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8172731" y="2795892"/>
            <a:ext cx="2996363" cy="286057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algn="r" rtl="1">
              <a:buClr>
                <a:srgbClr val="5B9BD5">
                  <a:lumMod val="50000"/>
                </a:srgbClr>
              </a:buClr>
              <a:buSzPct val="90000"/>
              <a:buFont typeface="Wingdings" panose="05000000000000000000" pitchFamily="2" charset="2"/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853667C-7E56-40CE-AF6C-CFF4A7C59D2B}"/>
              </a:ext>
            </a:extLst>
          </p:cNvPr>
          <p:cNvSpPr/>
          <p:nvPr userDrawn="1"/>
        </p:nvSpPr>
        <p:spPr>
          <a:xfrm>
            <a:off x="10287001" y="2041446"/>
            <a:ext cx="399383" cy="330862"/>
          </a:xfrm>
          <a:prstGeom prst="ellipse">
            <a:avLst/>
          </a:prstGeom>
          <a:solidFill>
            <a:srgbClr val="C00000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b="1" dirty="0">
              <a:solidFill>
                <a:prstClr val="white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E003B90-0BD6-4970-9199-BC421AB9A478}"/>
              </a:ext>
            </a:extLst>
          </p:cNvPr>
          <p:cNvSpPr/>
          <p:nvPr userDrawn="1"/>
        </p:nvSpPr>
        <p:spPr>
          <a:xfrm>
            <a:off x="6351661" y="2041446"/>
            <a:ext cx="399383" cy="330862"/>
          </a:xfrm>
          <a:prstGeom prst="ellipse">
            <a:avLst/>
          </a:prstGeom>
          <a:solidFill>
            <a:srgbClr val="C00000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b="1" dirty="0">
              <a:solidFill>
                <a:prstClr val="white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C6F92CB-0574-45E7-BAD8-486969388B40}"/>
              </a:ext>
            </a:extLst>
          </p:cNvPr>
          <p:cNvSpPr/>
          <p:nvPr userDrawn="1"/>
        </p:nvSpPr>
        <p:spPr>
          <a:xfrm>
            <a:off x="2438802" y="2071607"/>
            <a:ext cx="399383" cy="330862"/>
          </a:xfrm>
          <a:prstGeom prst="ellipse">
            <a:avLst/>
          </a:prstGeom>
          <a:solidFill>
            <a:srgbClr val="C00000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b="1" dirty="0">
              <a:solidFill>
                <a:prstClr val="white"/>
              </a:solidFill>
            </a:endParaRP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58EF5EE-E3CA-4738-8775-E28BF128538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46643" y="2193131"/>
            <a:ext cx="1686708" cy="390968"/>
          </a:xfrm>
          <a:ln>
            <a:noFill/>
          </a:ln>
        </p:spPr>
        <p:txBody>
          <a:bodyPr anchor="ctr"/>
          <a:lstStyle>
            <a:lvl1pPr algn="ctr" rtl="1">
              <a:buNone/>
              <a:defRPr sz="2400">
                <a:solidFill>
                  <a:schemeClr val="tx1"/>
                </a:solidFill>
              </a:defRPr>
            </a:lvl1pPr>
            <a:lvl2pPr algn="r" rtl="1">
              <a:buNone/>
              <a:defRPr lang="en-US" sz="2400" b="1" kern="1200" dirty="0">
                <a:solidFill>
                  <a:schemeClr val="bg1"/>
                </a:solidFill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defRPr>
            </a:lvl2pPr>
            <a:lvl3pPr algn="ctr" rtl="1">
              <a:buNone/>
              <a:defRPr sz="2400">
                <a:solidFill>
                  <a:schemeClr val="tx1"/>
                </a:solidFill>
              </a:defRPr>
            </a:lvl3pPr>
            <a:lvl4pPr algn="ctr" rtl="1">
              <a:buNone/>
              <a:defRPr sz="2400">
                <a:solidFill>
                  <a:schemeClr val="tx1"/>
                </a:solidFill>
              </a:defRPr>
            </a:lvl4pPr>
            <a:lvl5pPr algn="ctr" rtl="1">
              <a:buNone/>
              <a:defRPr sz="2400">
                <a:solidFill>
                  <a:schemeClr val="tx1"/>
                </a:solidFill>
              </a:defRPr>
            </a:lvl5pPr>
          </a:lstStyle>
          <a:p>
            <a:pPr lvl="1"/>
            <a:r>
              <a:rPr lang="ar-LB" dirty="0"/>
              <a:t>أكتب هنا</a:t>
            </a:r>
            <a:endParaRPr lang="en-US" dirty="0"/>
          </a:p>
        </p:txBody>
      </p:sp>
      <p:sp>
        <p:nvSpPr>
          <p:cNvPr id="29" name="Text Placeholder 27">
            <a:extLst>
              <a:ext uri="{FF2B5EF4-FFF2-40B4-BE49-F238E27FC236}">
                <a16:creationId xmlns:a16="http://schemas.microsoft.com/office/drawing/2014/main" id="{9F268043-91CB-4900-96E7-891FA06BC58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5727" y="2208853"/>
            <a:ext cx="1686708" cy="390968"/>
          </a:xfrm>
          <a:ln>
            <a:noFill/>
          </a:ln>
        </p:spPr>
        <p:txBody>
          <a:bodyPr anchor="ctr"/>
          <a:lstStyle>
            <a:lvl1pPr algn="ctr" rtl="1">
              <a:buNone/>
              <a:defRPr sz="2400">
                <a:solidFill>
                  <a:schemeClr val="tx1"/>
                </a:solidFill>
              </a:defRPr>
            </a:lvl1pPr>
            <a:lvl2pPr algn="ctr" rtl="1">
              <a:buNone/>
              <a:defRPr lang="en-US" sz="2400" b="1" kern="1200" dirty="0">
                <a:solidFill>
                  <a:schemeClr val="bg1"/>
                </a:solidFill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defRPr>
            </a:lvl2pPr>
            <a:lvl3pPr algn="ctr" rtl="1">
              <a:buNone/>
              <a:defRPr sz="2400">
                <a:solidFill>
                  <a:schemeClr val="tx1"/>
                </a:solidFill>
              </a:defRPr>
            </a:lvl3pPr>
            <a:lvl4pPr algn="ctr" rtl="1">
              <a:buNone/>
              <a:defRPr sz="2400">
                <a:solidFill>
                  <a:schemeClr val="tx1"/>
                </a:solidFill>
              </a:defRPr>
            </a:lvl4pPr>
            <a:lvl5pPr algn="ctr" rtl="1">
              <a:buNone/>
              <a:defRPr sz="2400">
                <a:solidFill>
                  <a:schemeClr val="tx1"/>
                </a:solidFill>
              </a:defRPr>
            </a:lvl5pPr>
          </a:lstStyle>
          <a:p>
            <a:pPr lvl="1"/>
            <a:r>
              <a:rPr lang="ar-LB" dirty="0"/>
              <a:t>أكتب هنا</a:t>
            </a:r>
            <a:endParaRPr lang="en-US" dirty="0"/>
          </a:p>
        </p:txBody>
      </p:sp>
      <p:sp>
        <p:nvSpPr>
          <p:cNvPr id="30" name="Text Placeholder 27">
            <a:extLst>
              <a:ext uri="{FF2B5EF4-FFF2-40B4-BE49-F238E27FC236}">
                <a16:creationId xmlns:a16="http://schemas.microsoft.com/office/drawing/2014/main" id="{ED7D0906-4F28-4ACB-B84A-A44BA2D6FDF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36430" y="2208853"/>
            <a:ext cx="1686708" cy="390968"/>
          </a:xfrm>
          <a:ln>
            <a:noFill/>
          </a:ln>
        </p:spPr>
        <p:txBody>
          <a:bodyPr anchor="ctr"/>
          <a:lstStyle>
            <a:lvl1pPr algn="ctr" rtl="1">
              <a:buNone/>
              <a:defRPr sz="2400">
                <a:solidFill>
                  <a:schemeClr val="tx1"/>
                </a:solidFill>
              </a:defRPr>
            </a:lvl1pPr>
            <a:lvl2pPr algn="ctr" rtl="1">
              <a:buNone/>
              <a:defRPr lang="en-US" sz="2400" b="1" kern="1200" dirty="0">
                <a:solidFill>
                  <a:schemeClr val="bg1"/>
                </a:solidFill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defRPr>
            </a:lvl2pPr>
            <a:lvl3pPr algn="ctr" rtl="1">
              <a:buNone/>
              <a:defRPr sz="2400">
                <a:solidFill>
                  <a:schemeClr val="tx1"/>
                </a:solidFill>
              </a:defRPr>
            </a:lvl3pPr>
            <a:lvl4pPr algn="ctr" rtl="1">
              <a:buNone/>
              <a:defRPr sz="2400">
                <a:solidFill>
                  <a:schemeClr val="tx1"/>
                </a:solidFill>
              </a:defRPr>
            </a:lvl4pPr>
            <a:lvl5pPr algn="ctr" rtl="1">
              <a:buNone/>
              <a:defRPr sz="2400">
                <a:solidFill>
                  <a:schemeClr val="tx1"/>
                </a:solidFill>
              </a:defRPr>
            </a:lvl5pPr>
          </a:lstStyle>
          <a:p>
            <a:pPr marL="685800" lvl="1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ar-LB" dirty="0"/>
              <a:t>أكتب هنا</a:t>
            </a:r>
            <a:endParaRPr lang="en-US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5C6E00A3-68F4-49DA-B313-E8D0C2594D4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88893" y="2075192"/>
            <a:ext cx="299201" cy="306600"/>
          </a:xfrm>
        </p:spPr>
        <p:txBody>
          <a:bodyPr anchor="ctr"/>
          <a:lstStyle>
            <a:lvl1pPr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ar-LB" dirty="0"/>
              <a:t>1</a:t>
            </a:r>
            <a:endParaRPr lang="en-US" dirty="0"/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7E8AC596-5808-4CB2-A4F9-BE6440BB24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02607" y="2053577"/>
            <a:ext cx="299201" cy="306600"/>
          </a:xfrm>
        </p:spPr>
        <p:txBody>
          <a:bodyPr anchor="ctr"/>
          <a:lstStyle>
            <a:lvl1pPr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ar-LB" dirty="0"/>
              <a:t>1</a:t>
            </a:r>
            <a:endParaRPr lang="en-US" dirty="0"/>
          </a:p>
        </p:txBody>
      </p:sp>
      <p:sp>
        <p:nvSpPr>
          <p:cNvPr id="36" name="Text Placeholder 32">
            <a:extLst>
              <a:ext uri="{FF2B5EF4-FFF2-40B4-BE49-F238E27FC236}">
                <a16:creationId xmlns:a16="http://schemas.microsoft.com/office/drawing/2014/main" id="{31B34E38-686C-49EA-B964-63CA40D6595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360321" y="2053577"/>
            <a:ext cx="299201" cy="306600"/>
          </a:xfrm>
        </p:spPr>
        <p:txBody>
          <a:bodyPr anchor="ctr"/>
          <a:lstStyle>
            <a:lvl1pPr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ar-LB" dirty="0"/>
              <a:t>1</a:t>
            </a:r>
            <a:endParaRPr lang="en-US" dirty="0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D312DAB1-2A86-4ABE-B7D6-622C613BAA3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72731" y="2840355"/>
            <a:ext cx="2996363" cy="2816106"/>
          </a:xfrm>
        </p:spPr>
        <p:txBody>
          <a:bodyPr anchor="ctr"/>
          <a:lstStyle>
            <a:lvl1pPr algn="r" rtl="1">
              <a:buClr>
                <a:srgbClr val="44546A"/>
              </a:buClr>
              <a:buFont typeface="Wingdings" panose="05000000000000000000" pitchFamily="2" charset="2"/>
              <a:buChar char="§"/>
              <a:defRPr sz="2000"/>
            </a:lvl1pPr>
          </a:lstStyle>
          <a:p>
            <a:pPr lvl="0"/>
            <a:r>
              <a:rPr lang="ar-LB" dirty="0"/>
              <a:t>أكتب هنا</a:t>
            </a:r>
            <a:endParaRPr lang="en-US" dirty="0"/>
          </a:p>
        </p:txBody>
      </p:sp>
      <p:sp>
        <p:nvSpPr>
          <p:cNvPr id="46" name="Text Placeholder 44">
            <a:extLst>
              <a:ext uri="{FF2B5EF4-FFF2-40B4-BE49-F238E27FC236}">
                <a16:creationId xmlns:a16="http://schemas.microsoft.com/office/drawing/2014/main" id="{C7236FA7-14D1-4FE9-9890-296D2BB2A9E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91815" y="2824636"/>
            <a:ext cx="2996363" cy="2831827"/>
          </a:xfrm>
        </p:spPr>
        <p:txBody>
          <a:bodyPr anchor="ctr"/>
          <a:lstStyle>
            <a:lvl1pPr algn="r" rtl="1">
              <a:buClr>
                <a:srgbClr val="44546A"/>
              </a:buClr>
              <a:buFont typeface="Wingdings" panose="05000000000000000000" pitchFamily="2" charset="2"/>
              <a:buChar char="§"/>
              <a:defRPr sz="2000"/>
            </a:lvl1pPr>
          </a:lstStyle>
          <a:p>
            <a:pPr lvl="0"/>
            <a:r>
              <a:rPr lang="ar-LB" dirty="0"/>
              <a:t>أكتب هنا</a:t>
            </a:r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1CB3C5E0-E3DB-415D-81FE-1986BE34CB8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0899" y="2795891"/>
            <a:ext cx="2996363" cy="2860571"/>
          </a:xfrm>
        </p:spPr>
        <p:txBody>
          <a:bodyPr anchor="ctr"/>
          <a:lstStyle>
            <a:lvl1pPr algn="r" rtl="1">
              <a:buClr>
                <a:srgbClr val="002060"/>
              </a:buClr>
              <a:buFont typeface="Wingdings" panose="05000000000000000000" pitchFamily="2" charset="2"/>
              <a:buChar char="§"/>
              <a:defRPr sz="2000"/>
            </a:lvl1pPr>
            <a:lvl2pPr>
              <a:buNone/>
              <a:defRPr/>
            </a:lvl2pPr>
          </a:lstStyle>
          <a:p>
            <a:pPr lvl="0"/>
            <a:r>
              <a:rPr lang="ar-LB" dirty="0"/>
              <a:t>أكتب هنا</a:t>
            </a:r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86EAC8CE-AF4C-477D-A47D-BBB2CC722453}"/>
              </a:ext>
            </a:extLst>
          </p:cNvPr>
          <p:cNvSpPr txBox="1">
            <a:spLocks/>
          </p:cNvSpPr>
          <p:nvPr userDrawn="1"/>
        </p:nvSpPr>
        <p:spPr>
          <a:xfrm>
            <a:off x="6533351" y="1150736"/>
            <a:ext cx="4719733" cy="703596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LB" b="1" cap="all" spc="100" dirty="0">
                <a:solidFill>
                  <a:srgbClr val="5B9BD5">
                    <a:lumMod val="50000"/>
                  </a:srgbClr>
                </a:solidFill>
              </a:rPr>
              <a:t>المكتسبات السابقة للمحور</a:t>
            </a:r>
            <a:endParaRPr lang="en-US" b="1" cap="all" spc="100" dirty="0">
              <a:solidFill>
                <a:srgbClr val="5B9BD5">
                  <a:lumMod val="50000"/>
                </a:srgbClr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F826032-4812-4BE3-8375-B37F5C43BA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/>
          <a:stretch/>
        </p:blipFill>
        <p:spPr>
          <a:xfrm>
            <a:off x="10789328" y="-5771"/>
            <a:ext cx="1402672" cy="106975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27523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F449F3C-3202-4A21-A9C6-75A38177D3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401"/>
          <a:stretch/>
        </p:blipFill>
        <p:spPr>
          <a:xfrm>
            <a:off x="5415" y="5788242"/>
            <a:ext cx="12181172" cy="106975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8954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866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399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1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3849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C4D15-71B1-4028-B46F-4EE71232F86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E340D-D49F-4060-B830-48E207260F1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22"/>
    </p:custDataLst>
    <p:extLst>
      <p:ext uri="{BB962C8B-B14F-4D97-AF65-F5344CB8AC3E}">
        <p14:creationId xmlns:p14="http://schemas.microsoft.com/office/powerpoint/2010/main" val="1877190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9.sv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0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7.sv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1.xml"/><Relationship Id="rId6" Type="http://schemas.openxmlformats.org/officeDocument/2006/relationships/image" Target="../media/image6.png"/><Relationship Id="rId5" Type="http://schemas.openxmlformats.org/officeDocument/2006/relationships/image" Target="../media/image21.png"/><Relationship Id="rId4" Type="http://schemas.openxmlformats.org/officeDocument/2006/relationships/image" Target="../media/image11.png"/><Relationship Id="rId9" Type="http://schemas.openxmlformats.org/officeDocument/2006/relationships/image" Target="../media/image9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9.sv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2.xml"/><Relationship Id="rId6" Type="http://schemas.openxmlformats.org/officeDocument/2006/relationships/image" Target="../media/image23.png"/><Relationship Id="rId5" Type="http://schemas.openxmlformats.org/officeDocument/2006/relationships/image" Target="../media/image7.sv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3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7104F44-91C5-4D40-96E0-2E3B145DBD34}"/>
              </a:ext>
            </a:extLst>
          </p:cNvPr>
          <p:cNvSpPr txBox="1">
            <a:spLocks/>
          </p:cNvSpPr>
          <p:nvPr/>
        </p:nvSpPr>
        <p:spPr>
          <a:xfrm>
            <a:off x="298580" y="1863725"/>
            <a:ext cx="11893420" cy="1999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</a:t>
            </a:r>
            <a:r>
              <a:rPr kumimoji="0" lang="ar-LB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الدَّرْسُ الْأَوَّلُ –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وَدادُ في دُكّانِ اللُّعَبِ</a:t>
            </a: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</p:spTree>
    <p:extLst>
      <p:ext uri="{BB962C8B-B14F-4D97-AF65-F5344CB8AC3E}">
        <p14:creationId xmlns:p14="http://schemas.microsoft.com/office/powerpoint/2010/main" val="575454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61234" y="2891457"/>
            <a:ext cx="2302561" cy="22696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9807" y="2988065"/>
            <a:ext cx="2106543" cy="20764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35448" y="2988065"/>
            <a:ext cx="2106543" cy="20764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91089" y="2916301"/>
            <a:ext cx="2252152" cy="221997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92339" y="2981533"/>
            <a:ext cx="2119797" cy="2089514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DE91FF62-9B24-4248-B293-25F92C5D7141}"/>
              </a:ext>
            </a:extLst>
          </p:cNvPr>
          <p:cNvSpPr/>
          <p:nvPr/>
        </p:nvSpPr>
        <p:spPr>
          <a:xfrm>
            <a:off x="4832036" y="2419744"/>
            <a:ext cx="2336359" cy="3046837"/>
          </a:xfrm>
          <a:prstGeom prst="ellipse">
            <a:avLst/>
          </a:prstGeom>
          <a:noFill/>
          <a:ln w="38100"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F06415-972C-42B7-9ABA-462921CA5BF8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6300F1-9F1F-41FD-B796-9B1F3DDF7C90}"/>
              </a:ext>
            </a:extLst>
          </p:cNvPr>
          <p:cNvSpPr txBox="1"/>
          <p:nvPr/>
        </p:nvSpPr>
        <p:spPr>
          <a:xfrm>
            <a:off x="-1470988" y="689788"/>
            <a:ext cx="13081098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أَخْتارُ اللَّوْنَ الَّذي لَمْ أَسْمَعِ اسْمَهُ في النَّصِّ: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953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A9362EE-AEBA-4A88-B531-385A9EF555F1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0DE298-BD48-4D8E-962D-87756EC87785}"/>
              </a:ext>
            </a:extLst>
          </p:cNvPr>
          <p:cNvSpPr txBox="1"/>
          <p:nvPr/>
        </p:nvSpPr>
        <p:spPr>
          <a:xfrm>
            <a:off x="7696200" y="709965"/>
            <a:ext cx="39623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1200" cap="all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أَخْتارُ الْإِجابَةَ الصَّحيحَةَ: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B4B680-F50F-49DF-B201-5D740822C03F}"/>
              </a:ext>
            </a:extLst>
          </p:cNvPr>
          <p:cNvSpPr/>
          <p:nvPr/>
        </p:nvSpPr>
        <p:spPr>
          <a:xfrm>
            <a:off x="0" y="1381826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A29D28-1B58-45A4-8B58-A09E13A11DBC}"/>
              </a:ext>
            </a:extLst>
          </p:cNvPr>
          <p:cNvSpPr txBox="1"/>
          <p:nvPr/>
        </p:nvSpPr>
        <p:spPr>
          <a:xfrm>
            <a:off x="3263152" y="1348301"/>
            <a:ext cx="8905698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     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كَيْفَ هُوَ حَجْمُ دُكّانِ اللُّعَبِ كَما وَرَدَ في النَّصِّ الْمَسْموعِ؟ </a:t>
            </a:r>
          </a:p>
        </p:txBody>
      </p:sp>
      <p:sp>
        <p:nvSpPr>
          <p:cNvPr id="11" name="1ST ANSWER">
            <a:extLst>
              <a:ext uri="{FF2B5EF4-FFF2-40B4-BE49-F238E27FC236}">
                <a16:creationId xmlns:a16="http://schemas.microsoft.com/office/drawing/2014/main" id="{3949B18F-8AD0-4F8D-8632-E6C9F174C4A1}"/>
              </a:ext>
            </a:extLst>
          </p:cNvPr>
          <p:cNvSpPr txBox="1">
            <a:spLocks/>
          </p:cNvSpPr>
          <p:nvPr/>
        </p:nvSpPr>
        <p:spPr>
          <a:xfrm>
            <a:off x="8550331" y="4914382"/>
            <a:ext cx="3549780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دُكّانُ اللُّعَبِ صَغيرٌ.</a:t>
            </a:r>
          </a:p>
        </p:txBody>
      </p:sp>
      <p:sp>
        <p:nvSpPr>
          <p:cNvPr id="12" name="2ND ANSWER">
            <a:extLst>
              <a:ext uri="{FF2B5EF4-FFF2-40B4-BE49-F238E27FC236}">
                <a16:creationId xmlns:a16="http://schemas.microsoft.com/office/drawing/2014/main" id="{A517B1D5-54B9-41E9-8BF3-D57A6E7F0D56}"/>
              </a:ext>
            </a:extLst>
          </p:cNvPr>
          <p:cNvSpPr txBox="1">
            <a:spLocks/>
          </p:cNvSpPr>
          <p:nvPr/>
        </p:nvSpPr>
        <p:spPr>
          <a:xfrm>
            <a:off x="8423702" y="3040637"/>
            <a:ext cx="3672550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en-US"/>
            </a:defPPr>
            <a:lvl1pPr marL="914400" indent="-457200" algn="r" rtl="1">
              <a:lnSpc>
                <a:spcPct val="100000"/>
              </a:lnSpc>
              <a:spcBef>
                <a:spcPts val="0"/>
              </a:spcBef>
              <a:buClr>
                <a:schemeClr val="accent5">
                  <a:lumMod val="75000"/>
                </a:schemeClr>
              </a:buClr>
              <a:buFont typeface="Courier New" panose="02070309020205020404" pitchFamily="49" charset="0"/>
              <a:buChar char="o"/>
              <a:defRPr sz="3600" cap="all" spc="10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90203" pitchFamily="18" charset="-78"/>
                <a:cs typeface="Adobe Arabic" panose="02040503050201090203" pitchFamily="18" charset="-78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دُكّانُ اللُّعَبِ واسِعٌ. </a:t>
            </a:r>
          </a:p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endParaRPr kumimoji="0" lang="ar-LB" sz="3600" b="0" i="0" u="none" strike="noStrike" kern="1200" cap="all" spc="1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90203" pitchFamily="18" charset="-78"/>
              <a:ea typeface="+mn-ea"/>
              <a:cs typeface="Adobe Arabic" panose="02040503050201090203" pitchFamily="18" charset="-78"/>
            </a:endParaRPr>
          </a:p>
        </p:txBody>
      </p:sp>
      <p:sp>
        <p:nvSpPr>
          <p:cNvPr id="13" name="3RD ANSWER">
            <a:extLst>
              <a:ext uri="{FF2B5EF4-FFF2-40B4-BE49-F238E27FC236}">
                <a16:creationId xmlns:a16="http://schemas.microsoft.com/office/drawing/2014/main" id="{7D67F1F5-FAA1-4B4F-A6F5-8A7CA82C3039}"/>
              </a:ext>
            </a:extLst>
          </p:cNvPr>
          <p:cNvSpPr txBox="1">
            <a:spLocks/>
          </p:cNvSpPr>
          <p:nvPr/>
        </p:nvSpPr>
        <p:spPr>
          <a:xfrm>
            <a:off x="8550331" y="3936979"/>
            <a:ext cx="3672551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 </a:t>
            </a: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دُكّانُ اللُّعَبِ كَبيرٌ.</a:t>
            </a:r>
          </a:p>
        </p:txBody>
      </p:sp>
      <p:pic>
        <p:nvPicPr>
          <p:cNvPr id="14" name="true">
            <a:extLst>
              <a:ext uri="{FF2B5EF4-FFF2-40B4-BE49-F238E27FC236}">
                <a16:creationId xmlns:a16="http://schemas.microsoft.com/office/drawing/2014/main" id="{04B1606C-5B16-49A2-BEA4-E7194B90697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324840" y="3936979"/>
            <a:ext cx="529811" cy="491280"/>
          </a:xfrm>
          <a:prstGeom prst="rect">
            <a:avLst/>
          </a:prstGeom>
        </p:spPr>
      </p:pic>
      <p:pic>
        <p:nvPicPr>
          <p:cNvPr id="15" name="x2">
            <a:extLst>
              <a:ext uri="{FF2B5EF4-FFF2-40B4-BE49-F238E27FC236}">
                <a16:creationId xmlns:a16="http://schemas.microsoft.com/office/drawing/2014/main" id="{2DD10284-35B4-458A-90A1-3D8748864648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1308215" y="4901777"/>
            <a:ext cx="438641" cy="516108"/>
          </a:xfrm>
          <a:prstGeom prst="rect">
            <a:avLst/>
          </a:prstGeom>
        </p:spPr>
      </p:pic>
      <p:pic>
        <p:nvPicPr>
          <p:cNvPr id="16" name="x2">
            <a:extLst>
              <a:ext uri="{FF2B5EF4-FFF2-40B4-BE49-F238E27FC236}">
                <a16:creationId xmlns:a16="http://schemas.microsoft.com/office/drawing/2014/main" id="{D49D3557-FC4D-47A6-BFB6-9EAB942B90B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1308215" y="3075755"/>
            <a:ext cx="438641" cy="5161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29740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E7E22040-F64C-4B2C-AC7C-6A4465166C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08" y="1806636"/>
            <a:ext cx="4900551" cy="475888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B539427-FB79-4039-A551-C4E83AC374CF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92D1C3-DB79-4FEB-982F-8DC78B5195BC}"/>
              </a:ext>
            </a:extLst>
          </p:cNvPr>
          <p:cNvSpPr txBox="1"/>
          <p:nvPr/>
        </p:nvSpPr>
        <p:spPr>
          <a:xfrm>
            <a:off x="-1470988" y="689788"/>
            <a:ext cx="13081098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ماذا يوجَدُ في دُكّانِ اللُّعَبِ؟ </a:t>
            </a:r>
          </a:p>
        </p:txBody>
      </p:sp>
      <p:sp>
        <p:nvSpPr>
          <p:cNvPr id="10" name="1ST ANSWER">
            <a:extLst>
              <a:ext uri="{FF2B5EF4-FFF2-40B4-BE49-F238E27FC236}">
                <a16:creationId xmlns:a16="http://schemas.microsoft.com/office/drawing/2014/main" id="{26A7C09C-CE28-4515-9AFF-4764964E27CA}"/>
              </a:ext>
            </a:extLst>
          </p:cNvPr>
          <p:cNvSpPr txBox="1">
            <a:spLocks/>
          </p:cNvSpPr>
          <p:nvPr/>
        </p:nvSpPr>
        <p:spPr>
          <a:xfrm>
            <a:off x="6872549" y="4914382"/>
            <a:ext cx="5200409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توجَدُ أَنْواعٌ عَديدَةٌ مِنَ الْأَلْعابِ.  </a:t>
            </a:r>
          </a:p>
        </p:txBody>
      </p:sp>
      <p:sp>
        <p:nvSpPr>
          <p:cNvPr id="11" name="2ND ANSWER">
            <a:extLst>
              <a:ext uri="{FF2B5EF4-FFF2-40B4-BE49-F238E27FC236}">
                <a16:creationId xmlns:a16="http://schemas.microsoft.com/office/drawing/2014/main" id="{DACA886F-8AB6-4BE0-9E4E-12F0BCCE09F9}"/>
              </a:ext>
            </a:extLst>
          </p:cNvPr>
          <p:cNvSpPr txBox="1">
            <a:spLocks/>
          </p:cNvSpPr>
          <p:nvPr/>
        </p:nvSpPr>
        <p:spPr>
          <a:xfrm>
            <a:off x="7324332" y="3040637"/>
            <a:ext cx="4767918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en-US"/>
            </a:defPPr>
            <a:lvl1pPr marL="914400" indent="-457200" algn="r" rtl="1">
              <a:lnSpc>
                <a:spcPct val="100000"/>
              </a:lnSpc>
              <a:spcBef>
                <a:spcPts val="0"/>
              </a:spcBef>
              <a:buClr>
                <a:schemeClr val="accent5">
                  <a:lumMod val="75000"/>
                </a:schemeClr>
              </a:buClr>
              <a:buFont typeface="Courier New" panose="02070309020205020404" pitchFamily="49" charset="0"/>
              <a:buChar char="o"/>
              <a:defRPr sz="3600" cap="all" spc="10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90203" pitchFamily="18" charset="-78"/>
                <a:cs typeface="Adobe Arabic" panose="02040503050201090203" pitchFamily="18" charset="-78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توجَدُ دُمىً فَساتينُها مُلَوَّنَةٌ.</a:t>
            </a:r>
          </a:p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endParaRPr kumimoji="0" lang="ar-LB" sz="3600" b="0" i="0" u="none" strike="noStrike" kern="1200" cap="all" spc="1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90203" pitchFamily="18" charset="-78"/>
              <a:ea typeface="+mn-ea"/>
              <a:cs typeface="Adobe Arabic" panose="02040503050201090203" pitchFamily="18" charset="-78"/>
            </a:endParaRPr>
          </a:p>
        </p:txBody>
      </p:sp>
      <p:sp>
        <p:nvSpPr>
          <p:cNvPr id="12" name="3RD ANSWER">
            <a:extLst>
              <a:ext uri="{FF2B5EF4-FFF2-40B4-BE49-F238E27FC236}">
                <a16:creationId xmlns:a16="http://schemas.microsoft.com/office/drawing/2014/main" id="{5D910FD8-F130-4ED8-946A-8D7D57AD5A03}"/>
              </a:ext>
            </a:extLst>
          </p:cNvPr>
          <p:cNvSpPr txBox="1">
            <a:spLocks/>
          </p:cNvSpPr>
          <p:nvPr/>
        </p:nvSpPr>
        <p:spPr>
          <a:xfrm>
            <a:off x="7786950" y="3936979"/>
            <a:ext cx="4302252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يوجَدُ دَرّاجاتٌ وَسَيّاراتٌ.</a:t>
            </a:r>
          </a:p>
        </p:txBody>
      </p:sp>
      <p:pic>
        <p:nvPicPr>
          <p:cNvPr id="13" name="true">
            <a:extLst>
              <a:ext uri="{FF2B5EF4-FFF2-40B4-BE49-F238E27FC236}">
                <a16:creationId xmlns:a16="http://schemas.microsoft.com/office/drawing/2014/main" id="{E9AF2C30-9AC3-4E29-8B1C-265BD58DD52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1252103" y="4860978"/>
            <a:ext cx="529811" cy="491280"/>
          </a:xfrm>
          <a:prstGeom prst="rect">
            <a:avLst/>
          </a:prstGeom>
        </p:spPr>
      </p:pic>
      <p:pic>
        <p:nvPicPr>
          <p:cNvPr id="14" name="x2">
            <a:extLst>
              <a:ext uri="{FF2B5EF4-FFF2-40B4-BE49-F238E27FC236}">
                <a16:creationId xmlns:a16="http://schemas.microsoft.com/office/drawing/2014/main" id="{B82C21A2-8023-4EE6-AA6E-5845C1BEE4C1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297688" y="3936979"/>
            <a:ext cx="438641" cy="516108"/>
          </a:xfrm>
          <a:prstGeom prst="rect">
            <a:avLst/>
          </a:prstGeom>
        </p:spPr>
      </p:pic>
      <p:pic>
        <p:nvPicPr>
          <p:cNvPr id="15" name="x2">
            <a:extLst>
              <a:ext uri="{FF2B5EF4-FFF2-40B4-BE49-F238E27FC236}">
                <a16:creationId xmlns:a16="http://schemas.microsoft.com/office/drawing/2014/main" id="{E571FAA7-AD81-476A-AE98-80A857639023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297688" y="3075755"/>
            <a:ext cx="438641" cy="5161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922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B620F85-BC74-42E5-AE2F-B2CE7BAC0E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9133" y="2910091"/>
            <a:ext cx="2845976" cy="27637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F82751-8170-416B-9399-88BAAB2DC9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9" r="15549"/>
          <a:stretch/>
        </p:blipFill>
        <p:spPr>
          <a:xfrm>
            <a:off x="2744054" y="2827193"/>
            <a:ext cx="2021910" cy="2846602"/>
          </a:xfrm>
          <a:prstGeom prst="rect">
            <a:avLst/>
          </a:prstGeom>
        </p:spPr>
      </p:pic>
      <p:sp>
        <p:nvSpPr>
          <p:cNvPr id="7" name="1ST ANSWER">
            <a:extLst>
              <a:ext uri="{FF2B5EF4-FFF2-40B4-BE49-F238E27FC236}">
                <a16:creationId xmlns:a16="http://schemas.microsoft.com/office/drawing/2014/main" id="{C3853736-5E6D-447F-A5EF-AC47BCDFA227}"/>
              </a:ext>
            </a:extLst>
          </p:cNvPr>
          <p:cNvSpPr txBox="1">
            <a:spLocks/>
          </p:cNvSpPr>
          <p:nvPr/>
        </p:nvSpPr>
        <p:spPr>
          <a:xfrm>
            <a:off x="6822705" y="4914382"/>
            <a:ext cx="5350003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توجَدُ الْمُكَعَّباتُ الْمُلَوَّنَةُ وَالْكَبيرَةُ. </a:t>
            </a:r>
          </a:p>
        </p:txBody>
      </p:sp>
      <p:sp>
        <p:nvSpPr>
          <p:cNvPr id="8" name="2ND ANSWER">
            <a:extLst>
              <a:ext uri="{FF2B5EF4-FFF2-40B4-BE49-F238E27FC236}">
                <a16:creationId xmlns:a16="http://schemas.microsoft.com/office/drawing/2014/main" id="{FC6C96DA-42E7-4FA3-9D34-C7159B063477}"/>
              </a:ext>
            </a:extLst>
          </p:cNvPr>
          <p:cNvSpPr txBox="1">
            <a:spLocks/>
          </p:cNvSpPr>
          <p:nvPr/>
        </p:nvSpPr>
        <p:spPr>
          <a:xfrm>
            <a:off x="5905500" y="3040637"/>
            <a:ext cx="6286500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en-US"/>
            </a:defPPr>
            <a:lvl1pPr marL="914400" indent="-457200" algn="r" rtl="1">
              <a:lnSpc>
                <a:spcPct val="100000"/>
              </a:lnSpc>
              <a:spcBef>
                <a:spcPts val="0"/>
              </a:spcBef>
              <a:buClr>
                <a:schemeClr val="accent5">
                  <a:lumMod val="75000"/>
                </a:schemeClr>
              </a:buClr>
              <a:buFont typeface="Courier New" panose="02070309020205020404" pitchFamily="49" charset="0"/>
              <a:buChar char="o"/>
              <a:defRPr sz="3600" cap="all" spc="10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90203" pitchFamily="18" charset="-78"/>
                <a:cs typeface="Adobe Arabic" panose="02040503050201090203" pitchFamily="18" charset="-78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يوجَدُ الْكَأْسُ الذَّهَبِيُّ وَالْميدالِيَّةُ الْفِضِّيَّةُ.</a:t>
            </a:r>
          </a:p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endParaRPr kumimoji="0" lang="ar-LB" sz="3600" b="0" i="0" u="none" strike="noStrike" kern="1200" cap="all" spc="1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90203" pitchFamily="18" charset="-78"/>
              <a:ea typeface="+mn-ea"/>
              <a:cs typeface="Adobe Arabic" panose="02040503050201090203" pitchFamily="18" charset="-78"/>
            </a:endParaRPr>
          </a:p>
        </p:txBody>
      </p:sp>
      <p:sp>
        <p:nvSpPr>
          <p:cNvPr id="9" name="3RD ANSWER">
            <a:extLst>
              <a:ext uri="{FF2B5EF4-FFF2-40B4-BE49-F238E27FC236}">
                <a16:creationId xmlns:a16="http://schemas.microsoft.com/office/drawing/2014/main" id="{919DB72F-CD2A-49D5-BF3F-83434466DE64}"/>
              </a:ext>
            </a:extLst>
          </p:cNvPr>
          <p:cNvSpPr txBox="1">
            <a:spLocks/>
          </p:cNvSpPr>
          <p:nvPr/>
        </p:nvSpPr>
        <p:spPr>
          <a:xfrm>
            <a:off x="6838950" y="3936979"/>
            <a:ext cx="5350002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توجَدُ الْأَلْعابُ الْمُسَلِّيَةُ وَالْمُفيدَةُ. </a:t>
            </a:r>
          </a:p>
        </p:txBody>
      </p:sp>
      <p:pic>
        <p:nvPicPr>
          <p:cNvPr id="10" name="true">
            <a:extLst>
              <a:ext uri="{FF2B5EF4-FFF2-40B4-BE49-F238E27FC236}">
                <a16:creationId xmlns:a16="http://schemas.microsoft.com/office/drawing/2014/main" id="{DB84416F-ADDC-4A59-AF72-47CC1609456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1351853" y="3040637"/>
            <a:ext cx="529811" cy="491280"/>
          </a:xfrm>
          <a:prstGeom prst="rect">
            <a:avLst/>
          </a:prstGeom>
        </p:spPr>
      </p:pic>
      <p:pic>
        <p:nvPicPr>
          <p:cNvPr id="11" name="x2">
            <a:extLst>
              <a:ext uri="{FF2B5EF4-FFF2-40B4-BE49-F238E27FC236}">
                <a16:creationId xmlns:a16="http://schemas.microsoft.com/office/drawing/2014/main" id="{9C893788-4B35-4E8E-9F6A-919E3F8FFD5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1350976" y="3936979"/>
            <a:ext cx="438641" cy="516108"/>
          </a:xfrm>
          <a:prstGeom prst="rect">
            <a:avLst/>
          </a:prstGeom>
        </p:spPr>
      </p:pic>
      <p:pic>
        <p:nvPicPr>
          <p:cNvPr id="12" name="x2">
            <a:extLst>
              <a:ext uri="{FF2B5EF4-FFF2-40B4-BE49-F238E27FC236}">
                <a16:creationId xmlns:a16="http://schemas.microsoft.com/office/drawing/2014/main" id="{B20F0B67-3A5A-4417-9F27-58701484B74E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1350976" y="4908461"/>
            <a:ext cx="438641" cy="51610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B24FA55-B8D7-4379-8AA4-EC39B60713FF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0292F6-C643-498C-AD08-697E668B8AE0}"/>
              </a:ext>
            </a:extLst>
          </p:cNvPr>
          <p:cNvSpPr txBox="1"/>
          <p:nvPr/>
        </p:nvSpPr>
        <p:spPr>
          <a:xfrm>
            <a:off x="-1470988" y="689788"/>
            <a:ext cx="13081098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ماذا يوجَدُ لِلْأَبْطالِ الشُّجْعانِ في دُكّانِ اللُّعَبِ؟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829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8" grpId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ST ANSWER">
            <a:extLst>
              <a:ext uri="{FF2B5EF4-FFF2-40B4-BE49-F238E27FC236}">
                <a16:creationId xmlns:a16="http://schemas.microsoft.com/office/drawing/2014/main" id="{E3CEAED8-FB81-4876-A314-02A3B861D88E}"/>
              </a:ext>
            </a:extLst>
          </p:cNvPr>
          <p:cNvSpPr txBox="1">
            <a:spLocks/>
          </p:cNvSpPr>
          <p:nvPr/>
        </p:nvSpPr>
        <p:spPr>
          <a:xfrm>
            <a:off x="6317673" y="4914382"/>
            <a:ext cx="5855036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لِأَنَّ النّاسَ يُقَدِّرونَ الشَّجاعَةَ وَالْبُطولَةَ. </a:t>
            </a:r>
          </a:p>
        </p:txBody>
      </p:sp>
      <p:sp>
        <p:nvSpPr>
          <p:cNvPr id="6" name="2ND ANSWER">
            <a:extLst>
              <a:ext uri="{FF2B5EF4-FFF2-40B4-BE49-F238E27FC236}">
                <a16:creationId xmlns:a16="http://schemas.microsoft.com/office/drawing/2014/main" id="{50CB702E-9221-401C-9375-4794C38C3823}"/>
              </a:ext>
            </a:extLst>
          </p:cNvPr>
          <p:cNvSpPr txBox="1">
            <a:spLocks/>
          </p:cNvSpPr>
          <p:nvPr/>
        </p:nvSpPr>
        <p:spPr>
          <a:xfrm>
            <a:off x="5372100" y="3040637"/>
            <a:ext cx="6819900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en-US"/>
            </a:defPPr>
            <a:lvl1pPr marL="914400" indent="-457200" algn="r" rtl="1">
              <a:lnSpc>
                <a:spcPct val="100000"/>
              </a:lnSpc>
              <a:spcBef>
                <a:spcPts val="0"/>
              </a:spcBef>
              <a:buClr>
                <a:schemeClr val="accent5">
                  <a:lumMod val="75000"/>
                </a:schemeClr>
              </a:buClr>
              <a:buFont typeface="Courier New" panose="02070309020205020404" pitchFamily="49" charset="0"/>
              <a:buChar char="o"/>
              <a:defRPr sz="3600" cap="all" spc="10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90203" pitchFamily="18" charset="-78"/>
                <a:cs typeface="Adobe Arabic" panose="02040503050201090203" pitchFamily="18" charset="-78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لِأَنَّ الْأَبْطالَ الشُّجْعانَ مَشْهورونَ وَمَعْروفونَ. </a:t>
            </a:r>
          </a:p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endParaRPr kumimoji="0" lang="ar-LB" sz="3600" b="0" i="0" u="none" strike="noStrike" kern="1200" cap="all" spc="1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90203" pitchFamily="18" charset="-78"/>
              <a:ea typeface="+mn-ea"/>
              <a:cs typeface="Adobe Arabic" panose="02040503050201090203" pitchFamily="18" charset="-78"/>
            </a:endParaRPr>
          </a:p>
        </p:txBody>
      </p:sp>
      <p:sp>
        <p:nvSpPr>
          <p:cNvPr id="7" name="3RD ANSWER">
            <a:extLst>
              <a:ext uri="{FF2B5EF4-FFF2-40B4-BE49-F238E27FC236}">
                <a16:creationId xmlns:a16="http://schemas.microsoft.com/office/drawing/2014/main" id="{F6E52F1D-C71C-42FA-B8C9-CEF48F036803}"/>
              </a:ext>
            </a:extLst>
          </p:cNvPr>
          <p:cNvSpPr txBox="1">
            <a:spLocks/>
          </p:cNvSpPr>
          <p:nvPr/>
        </p:nvSpPr>
        <p:spPr>
          <a:xfrm>
            <a:off x="6096000" y="3936979"/>
            <a:ext cx="6092952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لِأَنَّ النّاسَ يُحِبّونَ الْكَأْسَ أَوِ الْميدالِيَّةَ.  </a:t>
            </a:r>
          </a:p>
        </p:txBody>
      </p:sp>
      <p:pic>
        <p:nvPicPr>
          <p:cNvPr id="8" name="true">
            <a:extLst>
              <a:ext uri="{FF2B5EF4-FFF2-40B4-BE49-F238E27FC236}">
                <a16:creationId xmlns:a16="http://schemas.microsoft.com/office/drawing/2014/main" id="{C824545B-98E7-435D-93E1-9BC18CB96DE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326327" y="4879213"/>
            <a:ext cx="529811" cy="491280"/>
          </a:xfrm>
          <a:prstGeom prst="rect">
            <a:avLst/>
          </a:prstGeom>
        </p:spPr>
      </p:pic>
      <p:pic>
        <p:nvPicPr>
          <p:cNvPr id="9" name="x2">
            <a:extLst>
              <a:ext uri="{FF2B5EF4-FFF2-40B4-BE49-F238E27FC236}">
                <a16:creationId xmlns:a16="http://schemas.microsoft.com/office/drawing/2014/main" id="{C8D17AB9-BEAA-4066-A88F-E341597F592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1384226" y="3936979"/>
            <a:ext cx="438641" cy="516108"/>
          </a:xfrm>
          <a:prstGeom prst="rect">
            <a:avLst/>
          </a:prstGeom>
        </p:spPr>
      </p:pic>
      <p:pic>
        <p:nvPicPr>
          <p:cNvPr id="10" name="x2">
            <a:extLst>
              <a:ext uri="{FF2B5EF4-FFF2-40B4-BE49-F238E27FC236}">
                <a16:creationId xmlns:a16="http://schemas.microsoft.com/office/drawing/2014/main" id="{6D40EBF2-5E58-4E07-A955-8A65BC5F50F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1384225" y="2987233"/>
            <a:ext cx="438641" cy="51610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31B4E43-269D-49B6-9767-E9BD0AB26ABD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B6F01A-9140-4D89-B077-11185C5AB2D6}"/>
              </a:ext>
            </a:extLst>
          </p:cNvPr>
          <p:cNvSpPr txBox="1"/>
          <p:nvPr/>
        </p:nvSpPr>
        <p:spPr>
          <a:xfrm>
            <a:off x="-1470988" y="689788"/>
            <a:ext cx="13081098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لِماذا يُقَدِّمُ النّاسُ الْكَأْسَ أَوِ الْميدالِيَّةَ لِلْأَبْطالِ الشُّجْعانِ؟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108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FD43D80-5867-47A6-BFEB-3FBD867725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81181" y="2369738"/>
            <a:ext cx="3231246" cy="31344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2D71C9D-BF93-4A3E-A1AF-3FD763971D75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59D410-A86A-455C-A802-78123655ADC8}"/>
              </a:ext>
            </a:extLst>
          </p:cNvPr>
          <p:cNvSpPr txBox="1"/>
          <p:nvPr/>
        </p:nvSpPr>
        <p:spPr>
          <a:xfrm>
            <a:off x="-1470988" y="689788"/>
            <a:ext cx="13081098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أَخْتارُ الْعِبارَةَ الَّتي وَرَدَتْ في النَّصِّ وَتَدُلُّ عَلى أَنَّ الْكاتِبَ يُحِبُّ الْأَلْوانَ:</a:t>
            </a:r>
          </a:p>
        </p:txBody>
      </p:sp>
      <p:sp>
        <p:nvSpPr>
          <p:cNvPr id="9" name="1ST ANSWER">
            <a:extLst>
              <a:ext uri="{FF2B5EF4-FFF2-40B4-BE49-F238E27FC236}">
                <a16:creationId xmlns:a16="http://schemas.microsoft.com/office/drawing/2014/main" id="{23BB01A0-83F3-434F-A032-C5523C0C3D8E}"/>
              </a:ext>
            </a:extLst>
          </p:cNvPr>
          <p:cNvSpPr txBox="1">
            <a:spLocks/>
          </p:cNvSpPr>
          <p:nvPr/>
        </p:nvSpPr>
        <p:spPr>
          <a:xfrm>
            <a:off x="8439149" y="4914382"/>
            <a:ext cx="3733559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ما أَبْشَعَ الْأَلْوانَ!</a:t>
            </a:r>
          </a:p>
        </p:txBody>
      </p:sp>
      <p:sp>
        <p:nvSpPr>
          <p:cNvPr id="10" name="2ND ANSWER">
            <a:extLst>
              <a:ext uri="{FF2B5EF4-FFF2-40B4-BE49-F238E27FC236}">
                <a16:creationId xmlns:a16="http://schemas.microsoft.com/office/drawing/2014/main" id="{34ED05F2-0E9E-4A15-90D3-8724E09C46ED}"/>
              </a:ext>
            </a:extLst>
          </p:cNvPr>
          <p:cNvSpPr txBox="1">
            <a:spLocks/>
          </p:cNvSpPr>
          <p:nvPr/>
        </p:nvSpPr>
        <p:spPr>
          <a:xfrm>
            <a:off x="8439150" y="3040637"/>
            <a:ext cx="3752850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en-US"/>
            </a:defPPr>
            <a:lvl1pPr marL="914400" indent="-457200" algn="r" rtl="1">
              <a:lnSpc>
                <a:spcPct val="100000"/>
              </a:lnSpc>
              <a:spcBef>
                <a:spcPts val="0"/>
              </a:spcBef>
              <a:buClr>
                <a:schemeClr val="accent5">
                  <a:lumMod val="75000"/>
                </a:schemeClr>
              </a:buClr>
              <a:buFont typeface="Courier New" panose="02070309020205020404" pitchFamily="49" charset="0"/>
              <a:buChar char="o"/>
              <a:defRPr sz="3600" cap="all" spc="10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90203" pitchFamily="18" charset="-78"/>
                <a:cs typeface="Adobe Arabic" panose="02040503050201090203" pitchFamily="18" charset="-78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ما أَكْثَرَ الْأَلْوانَ! </a:t>
            </a:r>
          </a:p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endParaRPr kumimoji="0" lang="ar-LB" sz="3600" b="0" i="0" u="none" strike="noStrike" kern="1200" cap="all" spc="1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90203" pitchFamily="18" charset="-78"/>
              <a:ea typeface="+mn-ea"/>
              <a:cs typeface="Adobe Arabic" panose="02040503050201090203" pitchFamily="18" charset="-78"/>
            </a:endParaRPr>
          </a:p>
        </p:txBody>
      </p:sp>
      <p:sp>
        <p:nvSpPr>
          <p:cNvPr id="11" name="3RD ANSWER">
            <a:extLst>
              <a:ext uri="{FF2B5EF4-FFF2-40B4-BE49-F238E27FC236}">
                <a16:creationId xmlns:a16="http://schemas.microsoft.com/office/drawing/2014/main" id="{6D4897ED-E673-4565-9EBE-3F6452EB3F35}"/>
              </a:ext>
            </a:extLst>
          </p:cNvPr>
          <p:cNvSpPr txBox="1">
            <a:spLocks/>
          </p:cNvSpPr>
          <p:nvPr/>
        </p:nvSpPr>
        <p:spPr>
          <a:xfrm>
            <a:off x="8724900" y="3936979"/>
            <a:ext cx="3464052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ما أَرْوَعَ الْأَلْوانَ!</a:t>
            </a:r>
          </a:p>
        </p:txBody>
      </p:sp>
      <p:pic>
        <p:nvPicPr>
          <p:cNvPr id="12" name="true">
            <a:extLst>
              <a:ext uri="{FF2B5EF4-FFF2-40B4-BE49-F238E27FC236}">
                <a16:creationId xmlns:a16="http://schemas.microsoft.com/office/drawing/2014/main" id="{D4CD60D5-DAF5-4744-BD07-6C586E9848E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1385103" y="3936979"/>
            <a:ext cx="529811" cy="491280"/>
          </a:xfrm>
          <a:prstGeom prst="rect">
            <a:avLst/>
          </a:prstGeom>
        </p:spPr>
      </p:pic>
      <p:pic>
        <p:nvPicPr>
          <p:cNvPr id="13" name="x2">
            <a:extLst>
              <a:ext uri="{FF2B5EF4-FFF2-40B4-BE49-F238E27FC236}">
                <a16:creationId xmlns:a16="http://schemas.microsoft.com/office/drawing/2014/main" id="{39D28ED0-396E-4D78-8A8C-ADEA105E634F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384226" y="3047323"/>
            <a:ext cx="438641" cy="516108"/>
          </a:xfrm>
          <a:prstGeom prst="rect">
            <a:avLst/>
          </a:prstGeom>
        </p:spPr>
      </p:pic>
      <p:pic>
        <p:nvPicPr>
          <p:cNvPr id="14" name="x2">
            <a:extLst>
              <a:ext uri="{FF2B5EF4-FFF2-40B4-BE49-F238E27FC236}">
                <a16:creationId xmlns:a16="http://schemas.microsoft.com/office/drawing/2014/main" id="{7FFBB2FC-CBED-4A2E-9996-4C2A8D3AE8FA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384226" y="4908461"/>
            <a:ext cx="438641" cy="5161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704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1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toy, vector graphics, doll&#10;&#10;Description automatically generated">
            <a:extLst>
              <a:ext uri="{FF2B5EF4-FFF2-40B4-BE49-F238E27FC236}">
                <a16:creationId xmlns:a16="http://schemas.microsoft.com/office/drawing/2014/main" id="{ABD54453-CD21-4337-9297-201195DD0D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477" y="1474574"/>
            <a:ext cx="4879046" cy="474456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E6D55DB-FAAD-466F-8691-FF3DE4C232C4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BC87FC-2368-4660-B82A-E70C6AC6AC22}"/>
              </a:ext>
            </a:extLst>
          </p:cNvPr>
          <p:cNvSpPr txBox="1"/>
          <p:nvPr/>
        </p:nvSpPr>
        <p:spPr>
          <a:xfrm>
            <a:off x="-1470988" y="689788"/>
            <a:ext cx="13081098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الْآنَ، أَغْمِضْ عَيْنَيْكَ وَحاوِلْ أَنْ تَتَذَكَّرَ أَسْماءَ الْأَلْوانِ الَّتي وَرَدَتْ في النَّصِّ: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11916" y="1635577"/>
            <a:ext cx="1311206" cy="127330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979257E-8C78-4559-B156-02205D39FAFD}"/>
              </a:ext>
            </a:extLst>
          </p:cNvPr>
          <p:cNvSpPr/>
          <p:nvPr/>
        </p:nvSpPr>
        <p:spPr>
          <a:xfrm>
            <a:off x="0" y="128920"/>
            <a:ext cx="2976880" cy="385948"/>
          </a:xfrm>
          <a:prstGeom prst="rect">
            <a:avLst/>
          </a:prstGeom>
          <a:solidFill>
            <a:srgbClr val="DEE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A71F21-4F42-44C7-9A83-9C0AAA5AFE4A}"/>
              </a:ext>
            </a:extLst>
          </p:cNvPr>
          <p:cNvSpPr txBox="1"/>
          <p:nvPr/>
        </p:nvSpPr>
        <p:spPr>
          <a:xfrm>
            <a:off x="533553" y="176314"/>
            <a:ext cx="2729599" cy="32778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التَّعْبيرُ الشَّفَوِيُّ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5930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A06B5F5D-DC6E-4FFF-AC55-304AA4C0DB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732" y="1203767"/>
            <a:ext cx="5360347" cy="5205390"/>
          </a:xfrm>
          <a:prstGeom prst="rect">
            <a:avLst/>
          </a:prstGeom>
        </p:spPr>
      </p:pic>
      <p:pic>
        <p:nvPicPr>
          <p:cNvPr id="8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CC286E0A-090A-4F9B-9646-F16C0533BF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93" y="1203766"/>
            <a:ext cx="5360347" cy="520539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20C1665-7808-4AA1-8165-A6C7F4BD7241}"/>
              </a:ext>
            </a:extLst>
          </p:cNvPr>
          <p:cNvSpPr/>
          <p:nvPr/>
        </p:nvSpPr>
        <p:spPr>
          <a:xfrm>
            <a:off x="0" y="128920"/>
            <a:ext cx="2976880" cy="385948"/>
          </a:xfrm>
          <a:prstGeom prst="rect">
            <a:avLst/>
          </a:prstGeom>
          <a:solidFill>
            <a:srgbClr val="DEE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F9FEA7-AB4C-4A26-847D-BFCDA69EF410}"/>
              </a:ext>
            </a:extLst>
          </p:cNvPr>
          <p:cNvSpPr txBox="1"/>
          <p:nvPr/>
        </p:nvSpPr>
        <p:spPr>
          <a:xfrm>
            <a:off x="533553" y="176314"/>
            <a:ext cx="2729599" cy="32778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التَّعْبيرُ الشَّفَوِيُّ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5478AD5-F5CB-4413-9BD8-B07FFB5C9822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4060EA-BBB6-4BDA-9E1E-7CE8E569F795}"/>
              </a:ext>
            </a:extLst>
          </p:cNvPr>
          <p:cNvSpPr txBox="1"/>
          <p:nvPr/>
        </p:nvSpPr>
        <p:spPr>
          <a:xfrm>
            <a:off x="7696200" y="709965"/>
            <a:ext cx="3962399" cy="704088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1200" cap="all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دُكّانُ اللُّعَبِ الْكَبيرُ </a:t>
            </a:r>
            <a:endParaRPr kumimoji="0" lang="en-US" sz="3600" b="1" i="0" u="none" strike="noStrike" kern="1200" cap="all" spc="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4844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635"/>
          <a:stretch/>
        </p:blipFill>
        <p:spPr>
          <a:xfrm>
            <a:off x="0" y="0"/>
            <a:ext cx="12192000" cy="105373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239589" y="1122363"/>
            <a:ext cx="571282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9"/>
          <a:stretch/>
        </p:blipFill>
        <p:spPr>
          <a:xfrm>
            <a:off x="5414" y="1546412"/>
            <a:ext cx="12181172" cy="531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732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6">
            <a:extLst>
              <a:ext uri="{FF2B5EF4-FFF2-40B4-BE49-F238E27FC236}">
                <a16:creationId xmlns:a16="http://schemas.microsoft.com/office/drawing/2014/main" id="{C74C1F08-3407-45A6-83B1-43D4450D9002}"/>
              </a:ext>
            </a:extLst>
          </p:cNvPr>
          <p:cNvSpPr>
            <a:spLocks noChangeArrowheads="1"/>
          </p:cNvSpPr>
          <p:nvPr/>
        </p:nvSpPr>
        <p:spPr bwMode="gray">
          <a:xfrm>
            <a:off x="2460171" y="4102593"/>
            <a:ext cx="7271657" cy="1968007"/>
          </a:xfrm>
          <a:custGeom>
            <a:avLst/>
            <a:gdLst>
              <a:gd name="connsiteX0" fmla="*/ 0 w 7271657"/>
              <a:gd name="connsiteY0" fmla="*/ 0 h 1968007"/>
              <a:gd name="connsiteX1" fmla="*/ 806493 w 7271657"/>
              <a:gd name="connsiteY1" fmla="*/ 0 h 1968007"/>
              <a:gd name="connsiteX2" fmla="*/ 1612986 w 7271657"/>
              <a:gd name="connsiteY2" fmla="*/ 0 h 1968007"/>
              <a:gd name="connsiteX3" fmla="*/ 2274045 w 7271657"/>
              <a:gd name="connsiteY3" fmla="*/ 0 h 1968007"/>
              <a:gd name="connsiteX4" fmla="*/ 2862389 w 7271657"/>
              <a:gd name="connsiteY4" fmla="*/ 0 h 1968007"/>
              <a:gd name="connsiteX5" fmla="*/ 3450732 w 7271657"/>
              <a:gd name="connsiteY5" fmla="*/ 0 h 1968007"/>
              <a:gd name="connsiteX6" fmla="*/ 4257225 w 7271657"/>
              <a:gd name="connsiteY6" fmla="*/ 0 h 1968007"/>
              <a:gd name="connsiteX7" fmla="*/ 5063718 w 7271657"/>
              <a:gd name="connsiteY7" fmla="*/ 0 h 1968007"/>
              <a:gd name="connsiteX8" fmla="*/ 5797494 w 7271657"/>
              <a:gd name="connsiteY8" fmla="*/ 0 h 1968007"/>
              <a:gd name="connsiteX9" fmla="*/ 6458554 w 7271657"/>
              <a:gd name="connsiteY9" fmla="*/ 0 h 1968007"/>
              <a:gd name="connsiteX10" fmla="*/ 7271657 w 7271657"/>
              <a:gd name="connsiteY10" fmla="*/ 0 h 1968007"/>
              <a:gd name="connsiteX11" fmla="*/ 7271657 w 7271657"/>
              <a:gd name="connsiteY11" fmla="*/ 675682 h 1968007"/>
              <a:gd name="connsiteX12" fmla="*/ 7271657 w 7271657"/>
              <a:gd name="connsiteY12" fmla="*/ 1331685 h 1968007"/>
              <a:gd name="connsiteX13" fmla="*/ 7271657 w 7271657"/>
              <a:gd name="connsiteY13" fmla="*/ 1968007 h 1968007"/>
              <a:gd name="connsiteX14" fmla="*/ 6828747 w 7271657"/>
              <a:gd name="connsiteY14" fmla="*/ 1968007 h 1968007"/>
              <a:gd name="connsiteX15" fmla="*/ 6094971 w 7271657"/>
              <a:gd name="connsiteY15" fmla="*/ 1968007 h 1968007"/>
              <a:gd name="connsiteX16" fmla="*/ 5579344 w 7271657"/>
              <a:gd name="connsiteY16" fmla="*/ 1968007 h 1968007"/>
              <a:gd name="connsiteX17" fmla="*/ 4845568 w 7271657"/>
              <a:gd name="connsiteY17" fmla="*/ 1968007 h 1968007"/>
              <a:gd name="connsiteX18" fmla="*/ 4111792 w 7271657"/>
              <a:gd name="connsiteY18" fmla="*/ 1968007 h 1968007"/>
              <a:gd name="connsiteX19" fmla="*/ 3378015 w 7271657"/>
              <a:gd name="connsiteY19" fmla="*/ 1968007 h 1968007"/>
              <a:gd name="connsiteX20" fmla="*/ 2935105 w 7271657"/>
              <a:gd name="connsiteY20" fmla="*/ 1968007 h 1968007"/>
              <a:gd name="connsiteX21" fmla="*/ 2492195 w 7271657"/>
              <a:gd name="connsiteY21" fmla="*/ 1968007 h 1968007"/>
              <a:gd name="connsiteX22" fmla="*/ 1685702 w 7271657"/>
              <a:gd name="connsiteY22" fmla="*/ 1968007 h 1968007"/>
              <a:gd name="connsiteX23" fmla="*/ 1024643 w 7271657"/>
              <a:gd name="connsiteY23" fmla="*/ 1968007 h 1968007"/>
              <a:gd name="connsiteX24" fmla="*/ 0 w 7271657"/>
              <a:gd name="connsiteY24" fmla="*/ 1968007 h 1968007"/>
              <a:gd name="connsiteX25" fmla="*/ 0 w 7271657"/>
              <a:gd name="connsiteY25" fmla="*/ 1292325 h 1968007"/>
              <a:gd name="connsiteX26" fmla="*/ 0 w 7271657"/>
              <a:gd name="connsiteY26" fmla="*/ 695362 h 1968007"/>
              <a:gd name="connsiteX27" fmla="*/ 0 w 7271657"/>
              <a:gd name="connsiteY27" fmla="*/ 0 h 1968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271657" h="1968007" fill="none" extrusionOk="0">
                <a:moveTo>
                  <a:pt x="0" y="0"/>
                </a:moveTo>
                <a:cubicBezTo>
                  <a:pt x="284609" y="-24822"/>
                  <a:pt x="445962" y="34040"/>
                  <a:pt x="806493" y="0"/>
                </a:cubicBezTo>
                <a:cubicBezTo>
                  <a:pt x="1167024" y="-34040"/>
                  <a:pt x="1253469" y="-21704"/>
                  <a:pt x="1612986" y="0"/>
                </a:cubicBezTo>
                <a:cubicBezTo>
                  <a:pt x="1972503" y="21704"/>
                  <a:pt x="2101869" y="1362"/>
                  <a:pt x="2274045" y="0"/>
                </a:cubicBezTo>
                <a:cubicBezTo>
                  <a:pt x="2446221" y="-1362"/>
                  <a:pt x="2703859" y="6961"/>
                  <a:pt x="2862389" y="0"/>
                </a:cubicBezTo>
                <a:cubicBezTo>
                  <a:pt x="3020919" y="-6961"/>
                  <a:pt x="3255073" y="-13773"/>
                  <a:pt x="3450732" y="0"/>
                </a:cubicBezTo>
                <a:cubicBezTo>
                  <a:pt x="3646391" y="13773"/>
                  <a:pt x="3959284" y="17934"/>
                  <a:pt x="4257225" y="0"/>
                </a:cubicBezTo>
                <a:cubicBezTo>
                  <a:pt x="4555166" y="-17934"/>
                  <a:pt x="4761533" y="-12559"/>
                  <a:pt x="5063718" y="0"/>
                </a:cubicBezTo>
                <a:cubicBezTo>
                  <a:pt x="5365903" y="12559"/>
                  <a:pt x="5444451" y="-17982"/>
                  <a:pt x="5797494" y="0"/>
                </a:cubicBezTo>
                <a:cubicBezTo>
                  <a:pt x="6150537" y="17982"/>
                  <a:pt x="6264912" y="14645"/>
                  <a:pt x="6458554" y="0"/>
                </a:cubicBezTo>
                <a:cubicBezTo>
                  <a:pt x="6652196" y="-14645"/>
                  <a:pt x="6991932" y="10086"/>
                  <a:pt x="7271657" y="0"/>
                </a:cubicBezTo>
                <a:cubicBezTo>
                  <a:pt x="7251575" y="299857"/>
                  <a:pt x="7287303" y="367818"/>
                  <a:pt x="7271657" y="675682"/>
                </a:cubicBezTo>
                <a:cubicBezTo>
                  <a:pt x="7256011" y="983546"/>
                  <a:pt x="7262823" y="1113703"/>
                  <a:pt x="7271657" y="1331685"/>
                </a:cubicBezTo>
                <a:cubicBezTo>
                  <a:pt x="7280491" y="1549667"/>
                  <a:pt x="7279285" y="1688025"/>
                  <a:pt x="7271657" y="1968007"/>
                </a:cubicBezTo>
                <a:cubicBezTo>
                  <a:pt x="7095927" y="1962265"/>
                  <a:pt x="6940141" y="1946673"/>
                  <a:pt x="6828747" y="1968007"/>
                </a:cubicBezTo>
                <a:cubicBezTo>
                  <a:pt x="6717353" y="1989342"/>
                  <a:pt x="6444233" y="1943852"/>
                  <a:pt x="6094971" y="1968007"/>
                </a:cubicBezTo>
                <a:cubicBezTo>
                  <a:pt x="5745709" y="1992162"/>
                  <a:pt x="5811082" y="1952078"/>
                  <a:pt x="5579344" y="1968007"/>
                </a:cubicBezTo>
                <a:cubicBezTo>
                  <a:pt x="5347606" y="1983936"/>
                  <a:pt x="5162495" y="1968702"/>
                  <a:pt x="4845568" y="1968007"/>
                </a:cubicBezTo>
                <a:cubicBezTo>
                  <a:pt x="4528641" y="1967312"/>
                  <a:pt x="4297920" y="1990247"/>
                  <a:pt x="4111792" y="1968007"/>
                </a:cubicBezTo>
                <a:cubicBezTo>
                  <a:pt x="3925664" y="1945767"/>
                  <a:pt x="3577388" y="1952327"/>
                  <a:pt x="3378015" y="1968007"/>
                </a:cubicBezTo>
                <a:cubicBezTo>
                  <a:pt x="3178642" y="1983687"/>
                  <a:pt x="3047716" y="1968372"/>
                  <a:pt x="2935105" y="1968007"/>
                </a:cubicBezTo>
                <a:cubicBezTo>
                  <a:pt x="2822494" y="1967643"/>
                  <a:pt x="2678600" y="1985328"/>
                  <a:pt x="2492195" y="1968007"/>
                </a:cubicBezTo>
                <a:cubicBezTo>
                  <a:pt x="2305790" y="1950687"/>
                  <a:pt x="1938245" y="2000585"/>
                  <a:pt x="1685702" y="1968007"/>
                </a:cubicBezTo>
                <a:cubicBezTo>
                  <a:pt x="1433159" y="1935429"/>
                  <a:pt x="1330506" y="1963408"/>
                  <a:pt x="1024643" y="1968007"/>
                </a:cubicBezTo>
                <a:cubicBezTo>
                  <a:pt x="718780" y="1972606"/>
                  <a:pt x="454183" y="1997606"/>
                  <a:pt x="0" y="1968007"/>
                </a:cubicBezTo>
                <a:cubicBezTo>
                  <a:pt x="-23705" y="1761888"/>
                  <a:pt x="-9" y="1620553"/>
                  <a:pt x="0" y="1292325"/>
                </a:cubicBezTo>
                <a:cubicBezTo>
                  <a:pt x="9" y="964097"/>
                  <a:pt x="-24264" y="917151"/>
                  <a:pt x="0" y="695362"/>
                </a:cubicBezTo>
                <a:cubicBezTo>
                  <a:pt x="24264" y="473573"/>
                  <a:pt x="3258" y="341913"/>
                  <a:pt x="0" y="0"/>
                </a:cubicBezTo>
                <a:close/>
              </a:path>
              <a:path w="7271657" h="1968007" stroke="0" extrusionOk="0">
                <a:moveTo>
                  <a:pt x="0" y="0"/>
                </a:moveTo>
                <a:cubicBezTo>
                  <a:pt x="158667" y="-17041"/>
                  <a:pt x="425224" y="-10675"/>
                  <a:pt x="661060" y="0"/>
                </a:cubicBezTo>
                <a:cubicBezTo>
                  <a:pt x="896896" y="10675"/>
                  <a:pt x="1150727" y="31645"/>
                  <a:pt x="1322119" y="0"/>
                </a:cubicBezTo>
                <a:cubicBezTo>
                  <a:pt x="1493511" y="-31645"/>
                  <a:pt x="1599649" y="4988"/>
                  <a:pt x="1765029" y="0"/>
                </a:cubicBezTo>
                <a:cubicBezTo>
                  <a:pt x="1930409" y="-4988"/>
                  <a:pt x="2303441" y="-24346"/>
                  <a:pt x="2498806" y="0"/>
                </a:cubicBezTo>
                <a:cubicBezTo>
                  <a:pt x="2694171" y="24346"/>
                  <a:pt x="3032092" y="28020"/>
                  <a:pt x="3305299" y="0"/>
                </a:cubicBezTo>
                <a:cubicBezTo>
                  <a:pt x="3578506" y="-28020"/>
                  <a:pt x="3611171" y="16906"/>
                  <a:pt x="3748209" y="0"/>
                </a:cubicBezTo>
                <a:cubicBezTo>
                  <a:pt x="3885247" y="-16906"/>
                  <a:pt x="4091970" y="-13166"/>
                  <a:pt x="4191119" y="0"/>
                </a:cubicBezTo>
                <a:cubicBezTo>
                  <a:pt x="4290268" y="13166"/>
                  <a:pt x="4412993" y="-87"/>
                  <a:pt x="4634029" y="0"/>
                </a:cubicBezTo>
                <a:cubicBezTo>
                  <a:pt x="4855065" y="87"/>
                  <a:pt x="5103411" y="9676"/>
                  <a:pt x="5222372" y="0"/>
                </a:cubicBezTo>
                <a:cubicBezTo>
                  <a:pt x="5341333" y="-9676"/>
                  <a:pt x="5548901" y="-24847"/>
                  <a:pt x="5737998" y="0"/>
                </a:cubicBezTo>
                <a:cubicBezTo>
                  <a:pt x="5927095" y="24847"/>
                  <a:pt x="6030272" y="13177"/>
                  <a:pt x="6253625" y="0"/>
                </a:cubicBezTo>
                <a:cubicBezTo>
                  <a:pt x="6476978" y="-13177"/>
                  <a:pt x="6897983" y="-25635"/>
                  <a:pt x="7271657" y="0"/>
                </a:cubicBezTo>
                <a:cubicBezTo>
                  <a:pt x="7258984" y="133838"/>
                  <a:pt x="7268398" y="341205"/>
                  <a:pt x="7271657" y="616642"/>
                </a:cubicBezTo>
                <a:cubicBezTo>
                  <a:pt x="7274916" y="892079"/>
                  <a:pt x="7298817" y="1028383"/>
                  <a:pt x="7271657" y="1312005"/>
                </a:cubicBezTo>
                <a:cubicBezTo>
                  <a:pt x="7244497" y="1595627"/>
                  <a:pt x="7284618" y="1741944"/>
                  <a:pt x="7271657" y="1968007"/>
                </a:cubicBezTo>
                <a:cubicBezTo>
                  <a:pt x="7015690" y="1987906"/>
                  <a:pt x="6837011" y="1974663"/>
                  <a:pt x="6610597" y="1968007"/>
                </a:cubicBezTo>
                <a:cubicBezTo>
                  <a:pt x="6384183" y="1961351"/>
                  <a:pt x="6184807" y="1972334"/>
                  <a:pt x="5876821" y="1968007"/>
                </a:cubicBezTo>
                <a:cubicBezTo>
                  <a:pt x="5568835" y="1963680"/>
                  <a:pt x="5467900" y="1962655"/>
                  <a:pt x="5288478" y="1968007"/>
                </a:cubicBezTo>
                <a:cubicBezTo>
                  <a:pt x="5109056" y="1973359"/>
                  <a:pt x="4905676" y="1963164"/>
                  <a:pt x="4772851" y="1968007"/>
                </a:cubicBezTo>
                <a:cubicBezTo>
                  <a:pt x="4640026" y="1972850"/>
                  <a:pt x="4364124" y="1946197"/>
                  <a:pt x="4111792" y="1968007"/>
                </a:cubicBezTo>
                <a:cubicBezTo>
                  <a:pt x="3859460" y="1989817"/>
                  <a:pt x="3715849" y="1972356"/>
                  <a:pt x="3596165" y="1968007"/>
                </a:cubicBezTo>
                <a:cubicBezTo>
                  <a:pt x="3476481" y="1963658"/>
                  <a:pt x="3151778" y="1971387"/>
                  <a:pt x="2789672" y="1968007"/>
                </a:cubicBezTo>
                <a:cubicBezTo>
                  <a:pt x="2427566" y="1964627"/>
                  <a:pt x="2421655" y="1952732"/>
                  <a:pt x="2201329" y="1968007"/>
                </a:cubicBezTo>
                <a:cubicBezTo>
                  <a:pt x="1981003" y="1983282"/>
                  <a:pt x="1792969" y="1964482"/>
                  <a:pt x="1394836" y="1968007"/>
                </a:cubicBezTo>
                <a:cubicBezTo>
                  <a:pt x="996703" y="1971532"/>
                  <a:pt x="809044" y="1994020"/>
                  <a:pt x="588343" y="1968007"/>
                </a:cubicBezTo>
                <a:cubicBezTo>
                  <a:pt x="367642" y="1941994"/>
                  <a:pt x="277476" y="1954202"/>
                  <a:pt x="0" y="1968007"/>
                </a:cubicBezTo>
                <a:cubicBezTo>
                  <a:pt x="-15338" y="1693731"/>
                  <a:pt x="-31674" y="1522968"/>
                  <a:pt x="0" y="1312005"/>
                </a:cubicBezTo>
                <a:cubicBezTo>
                  <a:pt x="31674" y="1101042"/>
                  <a:pt x="-31065" y="867099"/>
                  <a:pt x="0" y="616642"/>
                </a:cubicBezTo>
                <a:cubicBezTo>
                  <a:pt x="31065" y="366185"/>
                  <a:pt x="4015" y="135126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sd="361861516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72000" tIns="36000" rIns="72000" bIns="36000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الْمَجالُ: الْفَهْمُ الشَّفَوِيُّ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19940101-1F43-4004-8566-37DC0BC892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0386" y="894773"/>
            <a:ext cx="3911228" cy="285629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81025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6">
            <a:extLst>
              <a:ext uri="{FF2B5EF4-FFF2-40B4-BE49-F238E27FC236}">
                <a16:creationId xmlns:a16="http://schemas.microsoft.com/office/drawing/2014/main" id="{EB99D6E0-007C-4998-B699-E90EFCF7C7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06552" y="2599591"/>
            <a:ext cx="4852545" cy="336696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3CE93B4-F8F0-44B3-B545-29C9C1804DA8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F23C4F-36AB-41B4-AAF5-EA9D8F68956B}"/>
              </a:ext>
            </a:extLst>
          </p:cNvPr>
          <p:cNvSpPr txBox="1"/>
          <p:nvPr/>
        </p:nvSpPr>
        <p:spPr>
          <a:xfrm>
            <a:off x="7696200" y="709965"/>
            <a:ext cx="39623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1200" cap="all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الْفَهْمُ الشَّفَوِيُّ</a:t>
            </a:r>
            <a:endParaRPr kumimoji="0" lang="en-US" sz="3600" b="1" i="0" u="none" strike="noStrike" kern="1200" cap="all" spc="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CA9535-1A9C-4F0B-B584-24C796A1DDC1}"/>
              </a:ext>
            </a:extLst>
          </p:cNvPr>
          <p:cNvSpPr/>
          <p:nvPr/>
        </p:nvSpPr>
        <p:spPr>
          <a:xfrm>
            <a:off x="0" y="1381826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42A065-2CCC-44E5-9E68-2027A047E756}"/>
              </a:ext>
            </a:extLst>
          </p:cNvPr>
          <p:cNvSpPr txBox="1"/>
          <p:nvPr/>
        </p:nvSpPr>
        <p:spPr>
          <a:xfrm>
            <a:off x="3263152" y="1348301"/>
            <a:ext cx="8905698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     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أُجيبُ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ع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َ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ن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ْ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أَ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س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ْ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ئ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ِ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ل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َ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ة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ٍ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ت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َ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ت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َ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ع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َ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ل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َّ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ق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ُ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بِنَصٍّ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م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َ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س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ْ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موع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ٍ: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79270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442570" y="3429000"/>
            <a:ext cx="4148096" cy="954087"/>
          </a:xfrm>
        </p:spPr>
        <p:txBody>
          <a:bodyPr>
            <a:normAutofit fontScale="90000"/>
          </a:bodyPr>
          <a:lstStyle/>
          <a:p>
            <a:pPr algn="r" rtl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ar-LB" sz="6000" b="1" dirty="0">
                <a:solidFill>
                  <a:srgbClr val="2E75B6"/>
                </a:solidFill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 دُكّانُ اللُّعَبِ الْكَبيرُ  </a:t>
            </a:r>
            <a:endParaRPr lang="en-US" sz="6000" b="1" dirty="0">
              <a:solidFill>
                <a:srgbClr val="2E75B6"/>
              </a:solidFill>
              <a:latin typeface="Adobe Arabic" panose="02040503050201090203" pitchFamily="18" charset="-78"/>
              <a:ea typeface="+mn-ea"/>
              <a:cs typeface="Adobe Arabic" panose="02040503050201090203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9518" y="1246909"/>
            <a:ext cx="6218252" cy="433509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64742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5182" y="2410692"/>
            <a:ext cx="5824549" cy="40606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A91D0AB-87A5-4682-A255-13BC4C9EDF4C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AC11F8-2247-4DE6-995F-A42402370590}"/>
              </a:ext>
            </a:extLst>
          </p:cNvPr>
          <p:cNvSpPr txBox="1"/>
          <p:nvPr/>
        </p:nvSpPr>
        <p:spPr>
          <a:xfrm>
            <a:off x="-1470989" y="689788"/>
            <a:ext cx="13225669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أَخْتارُ الْإِجابَةَ الصَّحيحَةَ: ما مَوْضوعُ النَّصِّ؟ 	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0" name="1ST ANSWER">
            <a:extLst>
              <a:ext uri="{FF2B5EF4-FFF2-40B4-BE49-F238E27FC236}">
                <a16:creationId xmlns:a16="http://schemas.microsoft.com/office/drawing/2014/main" id="{BA1AFB74-86B5-4A46-A1F0-41720E93AEC9}"/>
              </a:ext>
            </a:extLst>
          </p:cNvPr>
          <p:cNvSpPr txBox="1">
            <a:spLocks/>
          </p:cNvSpPr>
          <p:nvPr/>
        </p:nvSpPr>
        <p:spPr>
          <a:xfrm>
            <a:off x="7298177" y="2933700"/>
            <a:ext cx="4352862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  </a:t>
            </a: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مَوْضوعُ النَّصِّ دُكّانُ اللُّعَبِ.</a:t>
            </a:r>
          </a:p>
        </p:txBody>
      </p:sp>
      <p:sp>
        <p:nvSpPr>
          <p:cNvPr id="11" name="2ND ANSWER">
            <a:extLst>
              <a:ext uri="{FF2B5EF4-FFF2-40B4-BE49-F238E27FC236}">
                <a16:creationId xmlns:a16="http://schemas.microsoft.com/office/drawing/2014/main" id="{C14DA041-778E-4131-8C0C-97FE39945B4B}"/>
              </a:ext>
            </a:extLst>
          </p:cNvPr>
          <p:cNvSpPr txBox="1">
            <a:spLocks/>
          </p:cNvSpPr>
          <p:nvPr/>
        </p:nvSpPr>
        <p:spPr>
          <a:xfrm>
            <a:off x="8095739" y="3849760"/>
            <a:ext cx="3543107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en-US"/>
            </a:defPPr>
            <a:lvl1pPr marL="914400" indent="-457200" algn="r" rtl="1">
              <a:lnSpc>
                <a:spcPct val="100000"/>
              </a:lnSpc>
              <a:spcBef>
                <a:spcPts val="0"/>
              </a:spcBef>
              <a:buClr>
                <a:schemeClr val="accent5">
                  <a:lumMod val="75000"/>
                </a:schemeClr>
              </a:buClr>
              <a:buFont typeface="Courier New" panose="02070309020205020404" pitchFamily="49" charset="0"/>
              <a:buChar char="o"/>
              <a:defRPr sz="3600" cap="all" spc="10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90203" pitchFamily="18" charset="-78"/>
                <a:cs typeface="Adobe Arabic" panose="02040503050201090203" pitchFamily="18" charset="-78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 </a:t>
            </a: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مَوْضوعُ النَّصِّ الْأَلْوانُ. </a:t>
            </a:r>
          </a:p>
          <a:p>
            <a:pPr marL="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endParaRPr kumimoji="0" lang="ar-LB" sz="3600" b="0" i="0" u="none" strike="noStrike" kern="1200" cap="all" spc="1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anose="02040503050201090203" pitchFamily="18" charset="-78"/>
              <a:ea typeface="+mn-ea"/>
              <a:cs typeface="Adobe Arabic" panose="02040503050201090203" pitchFamily="18" charset="-78"/>
            </a:endParaRPr>
          </a:p>
        </p:txBody>
      </p:sp>
      <p:sp>
        <p:nvSpPr>
          <p:cNvPr id="12" name="3RD ANSWER">
            <a:extLst>
              <a:ext uri="{FF2B5EF4-FFF2-40B4-BE49-F238E27FC236}">
                <a16:creationId xmlns:a16="http://schemas.microsoft.com/office/drawing/2014/main" id="{B78B71D9-7B8D-424F-9166-28040B3757F6}"/>
              </a:ext>
            </a:extLst>
          </p:cNvPr>
          <p:cNvSpPr txBox="1">
            <a:spLocks/>
          </p:cNvSpPr>
          <p:nvPr/>
        </p:nvSpPr>
        <p:spPr>
          <a:xfrm>
            <a:off x="7964925" y="4636508"/>
            <a:ext cx="3654077" cy="7220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-457200" algn="r" defTabSz="914400" rtl="1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4472C4">
                  <a:lumMod val="75000"/>
                </a:srgbClr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  </a:t>
            </a:r>
            <a:r>
              <a:rPr kumimoji="0" lang="ar-LB" sz="3600" b="0" i="0" u="none" strike="noStrike" kern="1200" cap="all" spc="1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مَوْضوعُ النَّصِّ اللُّعَبُ . </a:t>
            </a:r>
          </a:p>
        </p:txBody>
      </p:sp>
      <p:pic>
        <p:nvPicPr>
          <p:cNvPr id="13" name="true">
            <a:extLst>
              <a:ext uri="{FF2B5EF4-FFF2-40B4-BE49-F238E27FC236}">
                <a16:creationId xmlns:a16="http://schemas.microsoft.com/office/drawing/2014/main" id="{9DEA523E-D893-43F5-9772-BAEED7D4E45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1224869" y="2956802"/>
            <a:ext cx="529811" cy="491280"/>
          </a:xfrm>
          <a:prstGeom prst="rect">
            <a:avLst/>
          </a:prstGeom>
        </p:spPr>
      </p:pic>
      <p:pic>
        <p:nvPicPr>
          <p:cNvPr id="14" name="x1">
            <a:extLst>
              <a:ext uri="{FF2B5EF4-FFF2-40B4-BE49-F238E27FC236}">
                <a16:creationId xmlns:a16="http://schemas.microsoft.com/office/drawing/2014/main" id="{B05CC25B-8FC5-4A0C-90AC-DB31A647B24A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233455" y="3888095"/>
            <a:ext cx="438641" cy="516108"/>
          </a:xfrm>
          <a:prstGeom prst="rect">
            <a:avLst/>
          </a:prstGeom>
        </p:spPr>
      </p:pic>
      <p:pic>
        <p:nvPicPr>
          <p:cNvPr id="15" name="x2">
            <a:extLst>
              <a:ext uri="{FF2B5EF4-FFF2-40B4-BE49-F238E27FC236}">
                <a16:creationId xmlns:a16="http://schemas.microsoft.com/office/drawing/2014/main" id="{2978515E-6528-475A-A892-C6A1190B9156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233455" y="4739499"/>
            <a:ext cx="438641" cy="5161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8248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256024" y="2900450"/>
            <a:ext cx="1948069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itchFamily="18" charset="-78"/>
                <a:ea typeface="+mj-ea"/>
                <a:cs typeface="Adobe Arabic" pitchFamily="18" charset="-78"/>
              </a:rPr>
              <a:t>اللُّعَبِ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itchFamily="18" charset="-78"/>
              <a:ea typeface="+mj-ea"/>
              <a:cs typeface="Adobe Arabic" pitchFamily="18" charset="-7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557474" y="2900450"/>
            <a:ext cx="1398103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itchFamily="18" charset="-78"/>
                <a:ea typeface="+mj-ea"/>
                <a:cs typeface="Adobe Arabic" pitchFamily="18" charset="-78"/>
              </a:rPr>
              <a:t>الْكَبيرُ </a:t>
            </a: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itchFamily="18" charset="-78"/>
                <a:ea typeface="+mj-ea"/>
                <a:cs typeface="Adobe Arabic" pitchFamily="18" charset="-78"/>
              </a:rPr>
              <a:t> 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itchFamily="18" charset="-78"/>
              <a:ea typeface="+mj-ea"/>
              <a:cs typeface="Adobe Arabic" pitchFamily="18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59373" y="2900450"/>
            <a:ext cx="164327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itchFamily="18" charset="-78"/>
                <a:ea typeface="+mj-ea"/>
                <a:cs typeface="Adobe Arabic" pitchFamily="18" charset="-78"/>
              </a:rPr>
              <a:t> </a:t>
            </a:r>
            <a:r>
              <a:rPr kumimoji="0" lang="ar-LB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itchFamily="18" charset="-78"/>
                <a:ea typeface="+mj-ea"/>
                <a:cs typeface="Adobe Arabic" pitchFamily="18" charset="-78"/>
              </a:rPr>
              <a:t>دُكّانُ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dobe Arabic" pitchFamily="18" charset="-78"/>
              <a:ea typeface="+mj-ea"/>
              <a:cs typeface="Adobe Arabic" pitchFamily="18" charset="-7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28E9CE5-1A72-4EB8-A00A-95981D6C3C2F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FBA1FA-E7E5-4C47-87AE-DC0CCE225CEC}"/>
              </a:ext>
            </a:extLst>
          </p:cNvPr>
          <p:cNvSpPr txBox="1"/>
          <p:nvPr/>
        </p:nvSpPr>
        <p:spPr>
          <a:xfrm>
            <a:off x="-1526407" y="689788"/>
            <a:ext cx="13247353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أُعيدُ تَرْتيبَ الْبِطاقاتِ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لِأَحْصَلَ عَلى عُنْوانِ النَّصِّ. 	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2706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2.22222E-6 L 0.25859 -2.22222E-6 C 0.37448 -2.22222E-6 0.51745 0.07176 0.51745 0.13033 L 0.51745 0.26088 " pathEditMode="relative" rAng="0" ptsTypes="AAAA">
                                      <p:cBhvr>
                                        <p:cTn id="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72" y="13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0.16354 0.28009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77" y="14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7.40741E-7 L -0.08425 7.40741E-7 C -0.12201 7.40741E-7 -0.16823 0.07685 -0.16823 0.13981 L -0.16823 0.28009 " pathEditMode="relative" rAng="0" ptsTypes="AAAA">
                                      <p:cBhvr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11" y="14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6">
            <a:extLst>
              <a:ext uri="{FF2B5EF4-FFF2-40B4-BE49-F238E27FC236}">
                <a16:creationId xmlns:a16="http://schemas.microsoft.com/office/drawing/2014/main" id="{86B1FE29-4E77-4116-B962-5E2BAC6507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06552" y="2599591"/>
            <a:ext cx="4852545" cy="336696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EBA95E3-CCDC-4951-BBF6-C49CB6977C5A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05EFA8-DA0F-49A1-85E1-19A4FD56E9CA}"/>
              </a:ext>
            </a:extLst>
          </p:cNvPr>
          <p:cNvSpPr txBox="1"/>
          <p:nvPr/>
        </p:nvSpPr>
        <p:spPr>
          <a:xfrm>
            <a:off x="7696200" y="709965"/>
            <a:ext cx="396239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ar-LB" sz="3600" b="1" i="0" u="none" strike="noStrike" kern="1200" cap="all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الْفَهْمُ الشَّفَوِيُّ</a:t>
            </a:r>
            <a:endParaRPr kumimoji="0" lang="en-US" sz="3600" b="1" i="0" u="none" strike="noStrike" kern="1200" cap="all" spc="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484997-D09D-480B-9FD1-93E3A51B8357}"/>
              </a:ext>
            </a:extLst>
          </p:cNvPr>
          <p:cNvSpPr/>
          <p:nvPr/>
        </p:nvSpPr>
        <p:spPr>
          <a:xfrm>
            <a:off x="0" y="1381826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BA3A54-10E8-41C7-B295-3EF1DE865A64}"/>
              </a:ext>
            </a:extLst>
          </p:cNvPr>
          <p:cNvSpPr txBox="1"/>
          <p:nvPr/>
        </p:nvSpPr>
        <p:spPr>
          <a:xfrm>
            <a:off x="3263152" y="1348301"/>
            <a:ext cx="8905698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90000"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     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أُجيبُ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ع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َ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ن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ْ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أَ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س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ْ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ئ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ِ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ل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َ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ة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ٍ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ت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َ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ت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َ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ع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َ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ل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َّ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ق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ُ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بِنَصٍّ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 م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َ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س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ْ</a:t>
            </a:r>
            <a:r>
              <a:rPr kumimoji="0" lang="ar-SA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موع</a:t>
            </a: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ٍ: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2502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CF690E-9E9D-4369-8E9D-8293892F4C8A}"/>
              </a:ext>
            </a:extLst>
          </p:cNvPr>
          <p:cNvSpPr txBox="1">
            <a:spLocks/>
          </p:cNvSpPr>
          <p:nvPr/>
        </p:nvSpPr>
        <p:spPr>
          <a:xfrm>
            <a:off x="7442570" y="3429000"/>
            <a:ext cx="4148096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5B9BD5"/>
              </a:buClr>
              <a:buSzPct val="100000"/>
              <a:buFontTx/>
              <a:buNone/>
              <a:tabLst/>
              <a:defRPr/>
            </a:pPr>
            <a:r>
              <a:rPr kumimoji="0" lang="ar-LB" sz="6000" b="1" i="0" u="none" strike="noStrike" kern="1200" cap="none" spc="0" normalizeH="0" baseline="0" noProof="0" dirty="0">
                <a:ln>
                  <a:noFill/>
                </a:ln>
                <a:solidFill>
                  <a:srgbClr val="2E75B6"/>
                </a:solidFill>
                <a:effectLst/>
                <a:uLnTx/>
                <a:uFillTx/>
                <a:latin typeface="Adobe Arabic" panose="02040503050201090203" pitchFamily="18" charset="-78"/>
                <a:ea typeface="+mj-ea"/>
                <a:cs typeface="Adobe Arabic" panose="02040503050201090203" pitchFamily="18" charset="-78"/>
              </a:rPr>
              <a:t> دُكّانُ اللُّعَبِ الْكَبيرُ  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rgbClr val="2E75B6"/>
              </a:solidFill>
              <a:effectLst/>
              <a:uLnTx/>
              <a:uFillTx/>
              <a:latin typeface="Adobe Arabic" panose="02040503050201090203" pitchFamily="18" charset="-78"/>
              <a:ea typeface="+mj-ea"/>
              <a:cs typeface="Adobe Arabic" panose="02040503050201090203" pitchFamily="18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4AE9B7-697E-4759-9CD4-96BCABBF94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9518" y="1246909"/>
            <a:ext cx="6218252" cy="433509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0618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1546" y="2933700"/>
            <a:ext cx="2052900" cy="19935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55858" y="2933700"/>
            <a:ext cx="2052901" cy="19935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02958" y="2933700"/>
            <a:ext cx="2052900" cy="19935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733" y="2966552"/>
            <a:ext cx="1985240" cy="19278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2" b="2692"/>
          <a:stretch/>
        </p:blipFill>
        <p:spPr>
          <a:xfrm>
            <a:off x="2865229" y="3003074"/>
            <a:ext cx="2018720" cy="1854807"/>
          </a:xfrm>
          <a:prstGeom prst="ellipse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38B80825-F8ED-428B-978C-323530270783}"/>
              </a:ext>
            </a:extLst>
          </p:cNvPr>
          <p:cNvSpPr/>
          <p:nvPr/>
        </p:nvSpPr>
        <p:spPr>
          <a:xfrm>
            <a:off x="9889688" y="2194711"/>
            <a:ext cx="1985240" cy="3046837"/>
          </a:xfrm>
          <a:prstGeom prst="ellipse">
            <a:avLst/>
          </a:prstGeom>
          <a:noFill/>
          <a:ln w="38100"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8EA952-F91A-4CAA-9DF3-91BA82770227}"/>
              </a:ext>
            </a:extLst>
          </p:cNvPr>
          <p:cNvSpPr/>
          <p:nvPr/>
        </p:nvSpPr>
        <p:spPr>
          <a:xfrm>
            <a:off x="0" y="703435"/>
            <a:ext cx="12188952" cy="704088"/>
          </a:xfrm>
          <a:prstGeom prst="rect">
            <a:avLst/>
          </a:prstGeom>
          <a:solidFill>
            <a:srgbClr val="B2C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4DB4CA-4E82-49B2-BE36-8366ABBEF97E}"/>
              </a:ext>
            </a:extLst>
          </p:cNvPr>
          <p:cNvSpPr txBox="1"/>
          <p:nvPr/>
        </p:nvSpPr>
        <p:spPr>
          <a:xfrm>
            <a:off x="-1470988" y="689788"/>
            <a:ext cx="13081098" cy="771139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36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Adobe Arabic"/>
                <a:ea typeface="+mn-ea"/>
                <a:cs typeface="Adobe Arabic"/>
              </a:rPr>
              <a:t>أَخْتارُ اللُّعَبَ الَّتي سَمِعْتُ اسْمَها في النَّصِّ: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704FCB5-845E-43F9-B3DD-056359545137}"/>
              </a:ext>
            </a:extLst>
          </p:cNvPr>
          <p:cNvSpPr/>
          <p:nvPr/>
        </p:nvSpPr>
        <p:spPr>
          <a:xfrm>
            <a:off x="5305376" y="2194711"/>
            <a:ext cx="1985240" cy="3046837"/>
          </a:xfrm>
          <a:prstGeom prst="ellipse">
            <a:avLst/>
          </a:prstGeom>
          <a:noFill/>
          <a:ln w="38100"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50B591E-4A05-4C80-B0A2-7960116653CB}"/>
              </a:ext>
            </a:extLst>
          </p:cNvPr>
          <p:cNvSpPr/>
          <p:nvPr/>
        </p:nvSpPr>
        <p:spPr>
          <a:xfrm>
            <a:off x="2915974" y="2194711"/>
            <a:ext cx="1985240" cy="3046837"/>
          </a:xfrm>
          <a:prstGeom prst="ellipse">
            <a:avLst/>
          </a:prstGeom>
          <a:noFill/>
          <a:ln w="38100"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dobe Arabic"/>
              <a:ea typeface="+mn-ea"/>
              <a:cs typeface="Adobe Arabic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2560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3">
      <a:majorFont>
        <a:latin typeface="Adobe Arabic"/>
        <a:ea typeface=""/>
        <a:cs typeface="Adobe Arabic"/>
      </a:majorFont>
      <a:minorFont>
        <a:latin typeface="Adobe Arabic"/>
        <a:ea typeface=""/>
        <a:cs typeface="Adobe Arab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ln w="19050">
          <a:solidFill>
            <a:schemeClr val="accent5">
              <a:lumMod val="75000"/>
            </a:schemeClr>
          </a:solidFill>
        </a:ln>
      </a:spPr>
      <a:bodyPr vert="horz" lIns="91440" tIns="45720" rIns="91440" bIns="45720" rtlCol="0" anchor="ctr">
        <a:normAutofit fontScale="90000" lnSpcReduction="10000"/>
      </a:bodyPr>
      <a:lstStyle>
        <a:defPPr algn="ctr" rtl="1">
          <a:defRPr sz="3600" b="1" dirty="0" smtClean="0">
            <a:solidFill>
              <a:schemeClr val="accent5">
                <a:lumMod val="75000"/>
              </a:schemeClr>
            </a:solidFill>
            <a:latin typeface="Adobe Arabic" panose="02040503050201090203" pitchFamily="18" charset="-78"/>
            <a:cs typeface="Adobe Arabic" panose="02040503050201090203" pitchFamily="18" charset="-7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1303</Words>
  <Application>Microsoft Office PowerPoint</Application>
  <PresentationFormat>Widescreen</PresentationFormat>
  <Paragraphs>188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Adobe Arabic</vt:lpstr>
      <vt:lpstr>Arial</vt:lpstr>
      <vt:lpstr>Arial Narrow</vt:lpstr>
      <vt:lpstr>Calibri</vt:lpstr>
      <vt:lpstr>Calibri Light</vt:lpstr>
      <vt:lpstr>Courier New</vt:lpstr>
      <vt:lpstr>Wingdings</vt:lpstr>
      <vt:lpstr>Wingdings 3</vt:lpstr>
      <vt:lpstr>1_Office Theme</vt:lpstr>
      <vt:lpstr>PowerPoint Presentation</vt:lpstr>
      <vt:lpstr>PowerPoint Presentation</vt:lpstr>
      <vt:lpstr>PowerPoint Presentation</vt:lpstr>
      <vt:lpstr> دُكّانُ اللُّعَبِ الْكَبيرُ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Tharwat Abed El Sater</dc:creator>
  <cp:lastModifiedBy>Samia Ghorayeb</cp:lastModifiedBy>
  <cp:revision>5</cp:revision>
  <dcterms:created xsi:type="dcterms:W3CDTF">2021-10-05T09:59:56Z</dcterms:created>
  <dcterms:modified xsi:type="dcterms:W3CDTF">2022-02-27T10:21:36Z</dcterms:modified>
</cp:coreProperties>
</file>