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tags/tag6.xml" ContentType="application/vnd.openxmlformats-officedocument.presentationml.tags+xml"/>
  <Override PartName="/ppt/notesSlides/notesSlide5.xml" ContentType="application/vnd.openxmlformats-officedocument.presentationml.notesSlide+xml"/>
  <Override PartName="/ppt/tags/tag7.xml" ContentType="application/vnd.openxmlformats-officedocument.presentationml.tags+xml"/>
  <Override PartName="/ppt/notesSlides/notesSlide6.xml" ContentType="application/vnd.openxmlformats-officedocument.presentationml.notesSlide+xml"/>
  <Override PartName="/ppt/tags/tag8.xml" ContentType="application/vnd.openxmlformats-officedocument.presentationml.tags+xml"/>
  <Override PartName="/ppt/notesSlides/notesSlide7.xml" ContentType="application/vnd.openxmlformats-officedocument.presentationml.notesSlide+xml"/>
  <Override PartName="/ppt/tags/tag9.xml" ContentType="application/vnd.openxmlformats-officedocument.presentationml.tags+xml"/>
  <Override PartName="/ppt/notesSlides/notesSlide8.xml" ContentType="application/vnd.openxmlformats-officedocument.presentationml.notesSlide+xml"/>
  <Override PartName="/ppt/tags/tag10.xml" ContentType="application/vnd.openxmlformats-officedocument.presentationml.tags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3466" r:id="rId2"/>
    <p:sldId id="1764" r:id="rId3"/>
    <p:sldId id="3467" r:id="rId4"/>
    <p:sldId id="3468" r:id="rId5"/>
    <p:sldId id="3469" r:id="rId6"/>
    <p:sldId id="3470" r:id="rId7"/>
    <p:sldId id="3471" r:id="rId8"/>
    <p:sldId id="3472" r:id="rId9"/>
    <p:sldId id="3473" r:id="rId10"/>
    <p:sldId id="1673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abiha Kaiss" initials="NK" lastIdx="14" clrIdx="0">
    <p:extLst>
      <p:ext uri="{19B8F6BF-5375-455C-9EA6-DF929625EA0E}">
        <p15:presenceInfo xmlns:p15="http://schemas.microsoft.com/office/powerpoint/2012/main" userId="S-1-5-21-748366731-1357122860-3844146377-1216" providerId="AD"/>
      </p:ext>
    </p:extLst>
  </p:cmAuthor>
  <p:cmAuthor id="2" name="Jad Zarzour (Student)" initials="JZ(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1" d="100"/>
          <a:sy n="81" d="100"/>
        </p:scale>
        <p:origin x="75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4C0BD3-D903-4219-BE32-97587C36ED62}" type="datetimeFigureOut">
              <a:rPr lang="en-US" smtClean="0"/>
              <a:t>2/27/2022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47562E-933F-4B80-9E7D-BB96825C11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5944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algn="r" rt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7D8BBE-30F2-43A2-B8D2-21B24AC8649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186859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sz="1200" kern="1200" dirty="0">
                <a:latin typeface="+mj-lt"/>
                <a:ea typeface="+mn-ea"/>
                <a:cs typeface="Adobe Arabic" panose="02040503050201020203" pitchFamily="18" charset="-78"/>
              </a:rPr>
              <a:t>طابَ يَوْمُكُمْ يا أَعِزّائي! مرحبًا بِكُم في </a:t>
            </a:r>
            <a:r>
              <a:rPr lang="ar-LB" sz="1200" kern="1200" noProof="0" dirty="0">
                <a:latin typeface="+mj-lt"/>
                <a:ea typeface="+mn-ea"/>
                <a:cs typeface="Adobe Arabic" panose="02040503050201020203" pitchFamily="18" charset="-78"/>
              </a:rPr>
              <a:t>نَشاطِ الْمُفْردات</a:t>
            </a:r>
            <a:endParaRPr lang="en-US" sz="1200" kern="1200" noProof="0" dirty="0">
              <a:latin typeface="+mj-lt"/>
              <a:ea typeface="+mn-ea"/>
              <a:cs typeface="Adobe Arabic" panose="02040503050201020203" pitchFamily="18" charset="-78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>
              <a:latin typeface="+mj-lt"/>
            </a:endParaRPr>
          </a:p>
          <a:p>
            <a:pPr algn="r" rtl="1"/>
            <a:endParaRPr lang="en-US" b="0" dirty="0">
              <a:latin typeface="+mj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7D8BBE-30F2-43A2-B8D2-21B24AC8649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946983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algn="r" defTabSz="914400" rtl="1" eaLnBrk="1" latinLnBrk="0" hangingPunct="1"/>
            <a:r>
              <a:rPr lang="ar-LB" sz="1200" kern="1200" dirty="0">
                <a:latin typeface="+mj-lt"/>
                <a:ea typeface="+mn-ea"/>
                <a:cs typeface="Adobe Arabic" panose="02040503050201020203" pitchFamily="18" charset="-78"/>
              </a:rPr>
              <a:t>ت ص</a:t>
            </a:r>
          </a:p>
          <a:p>
            <a:pPr marL="0" algn="r" defTabSz="914400" rtl="1" eaLnBrk="1" latinLnBrk="0" hangingPunct="1"/>
            <a:r>
              <a:rPr lang="ar-LB" sz="1200" kern="1200" dirty="0">
                <a:latin typeface="+mj-lt"/>
                <a:ea typeface="+mn-ea"/>
                <a:cs typeface="Adobe Arabic" panose="02040503050201020203" pitchFamily="18" charset="-78"/>
              </a:rPr>
              <a:t>: أهلًا بكم أعزائي. قبل أن نبدأ درسنا اليوم سننفذ نشاطًا صغيرًا وممتعًا. </a:t>
            </a:r>
          </a:p>
          <a:p>
            <a:pPr marL="0" algn="r" defTabSz="914400" rtl="1" eaLnBrk="1" latinLnBrk="0" hangingPunct="1"/>
            <a:r>
              <a:rPr lang="ar-LB" sz="1200" kern="1200" dirty="0">
                <a:latin typeface="+mj-lt"/>
                <a:ea typeface="+mn-ea"/>
                <a:cs typeface="Adobe Arabic" panose="02040503050201020203" pitchFamily="18" charset="-78"/>
              </a:rPr>
              <a:t>عليكم أن تسمّوا كل صورة ثم تربطوا الصّورة باللّون المناسب لها. </a:t>
            </a:r>
          </a:p>
          <a:p>
            <a:pPr marL="0" algn="r" defTabSz="914400" rtl="1" eaLnBrk="1" latinLnBrk="0" hangingPunct="1"/>
            <a:r>
              <a:rPr lang="ar-LB" sz="1200" kern="1200" dirty="0">
                <a:latin typeface="+mj-lt"/>
                <a:ea typeface="+mn-ea"/>
                <a:cs typeface="Adobe Arabic" panose="02040503050201020203" pitchFamily="18" charset="-78"/>
              </a:rPr>
              <a:t>هل أنتم جاهزون؟</a:t>
            </a:r>
          </a:p>
          <a:p>
            <a:pPr marL="0" algn="r" defTabSz="914400" rtl="1" eaLnBrk="1" latinLnBrk="0" hangingPunct="1"/>
            <a:r>
              <a:rPr lang="ar-LB" sz="1200" kern="1200" dirty="0">
                <a:latin typeface="+mj-lt"/>
                <a:ea typeface="+mn-ea"/>
                <a:cs typeface="Adobe Arabic" panose="02040503050201020203" pitchFamily="18" charset="-78"/>
              </a:rPr>
              <a:t>تفّاحة. </a:t>
            </a:r>
          </a:p>
          <a:p>
            <a:pPr marL="0" algn="r" defTabSz="914400" rtl="1" eaLnBrk="1" latinLnBrk="0" hangingPunct="1"/>
            <a:r>
              <a:rPr lang="ar-LB" sz="1200" kern="1200" dirty="0">
                <a:latin typeface="+mj-lt"/>
                <a:ea typeface="+mn-ea"/>
                <a:cs typeface="Adobe Arabic" panose="02040503050201020203" pitchFamily="18" charset="-78"/>
              </a:rPr>
              <a:t>شجرة </a:t>
            </a:r>
          </a:p>
          <a:p>
            <a:pPr marL="0" algn="r" defTabSz="914400" rtl="1" eaLnBrk="1" latinLnBrk="0" hangingPunct="1"/>
            <a:r>
              <a:rPr lang="ar-LB" sz="1200" kern="1200" dirty="0">
                <a:latin typeface="+mj-lt"/>
                <a:ea typeface="+mn-ea"/>
                <a:cs typeface="Adobe Arabic" panose="02040503050201020203" pitchFamily="18" charset="-78"/>
              </a:rPr>
              <a:t>بحر </a:t>
            </a:r>
          </a:p>
          <a:p>
            <a:pPr marL="0" algn="r" defTabSz="914400" rtl="1" eaLnBrk="1" latinLnBrk="0" hangingPunct="1"/>
            <a:r>
              <a:rPr lang="ar-LB" sz="1200" kern="1200" dirty="0">
                <a:latin typeface="+mj-lt"/>
                <a:ea typeface="+mn-ea"/>
                <a:cs typeface="Adobe Arabic" panose="02040503050201020203" pitchFamily="18" charset="-78"/>
              </a:rPr>
              <a:t>موزة. </a:t>
            </a:r>
          </a:p>
          <a:p>
            <a:pPr marL="0" algn="r" defTabSz="914400" rtl="1" eaLnBrk="1" latinLnBrk="0" hangingPunct="1"/>
            <a:endParaRPr lang="ar-LB" sz="1200" kern="1200" dirty="0">
              <a:latin typeface="+mj-lt"/>
              <a:ea typeface="+mn-ea"/>
              <a:cs typeface="Adobe Arabic" panose="02040503050201020203" pitchFamily="18" charset="-78"/>
            </a:endParaRPr>
          </a:p>
          <a:p>
            <a:pPr marL="0" algn="r" defTabSz="914400" rtl="1" eaLnBrk="1" latinLnBrk="0" hangingPunct="1"/>
            <a:r>
              <a:rPr lang="ar-LB" sz="1200" kern="1200" dirty="0">
                <a:latin typeface="+mj-lt"/>
                <a:ea typeface="+mn-ea"/>
                <a:cs typeface="Adobe Arabic" panose="02040503050201020203" pitchFamily="18" charset="-78"/>
              </a:rPr>
              <a:t>ت ص: </a:t>
            </a:r>
          </a:p>
          <a:p>
            <a:pPr marL="0" algn="r" defTabSz="914400" rtl="1" eaLnBrk="1" latinLnBrk="0" hangingPunct="1"/>
            <a:r>
              <a:rPr lang="ar-LB" sz="1200" kern="1200" dirty="0">
                <a:latin typeface="+mj-lt"/>
                <a:ea typeface="+mn-ea"/>
                <a:cs typeface="Adobe Arabic" panose="02040503050201020203" pitchFamily="18" charset="-78"/>
              </a:rPr>
              <a:t>تحقّقوا من إجاباتكم. </a:t>
            </a:r>
          </a:p>
          <a:p>
            <a:pPr marL="0" algn="r" defTabSz="914400" rtl="1" eaLnBrk="1" latinLnBrk="0" hangingPunct="1"/>
            <a:r>
              <a:rPr lang="ar-LB" sz="1200" kern="1200" dirty="0">
                <a:latin typeface="+mj-lt"/>
                <a:ea typeface="+mn-ea"/>
                <a:cs typeface="Adobe Arabic" panose="02040503050201020203" pitchFamily="18" charset="-78"/>
              </a:rPr>
              <a:t>التّفاحة  لونها أحمر</a:t>
            </a:r>
          </a:p>
          <a:p>
            <a:pPr marL="0" algn="r" defTabSz="914400" rtl="1" eaLnBrk="1" latinLnBrk="0" hangingPunct="1"/>
            <a:r>
              <a:rPr lang="ar-LB" sz="1200" kern="1200" dirty="0">
                <a:latin typeface="+mj-lt"/>
                <a:ea typeface="+mn-ea"/>
                <a:cs typeface="Adobe Arabic" panose="02040503050201020203" pitchFamily="18" charset="-78"/>
              </a:rPr>
              <a:t>الشّجرة لونها أخضر. </a:t>
            </a:r>
          </a:p>
          <a:p>
            <a:pPr marL="0" algn="r" defTabSz="914400" rtl="1" eaLnBrk="1" latinLnBrk="0" hangingPunct="1"/>
            <a:r>
              <a:rPr lang="ar-LB" sz="1200" kern="1200" dirty="0">
                <a:latin typeface="+mj-lt"/>
                <a:ea typeface="+mn-ea"/>
                <a:cs typeface="Adobe Arabic" panose="02040503050201020203" pitchFamily="18" charset="-78"/>
              </a:rPr>
              <a:t>البحر لونه أزرق. </a:t>
            </a:r>
          </a:p>
          <a:p>
            <a:pPr marL="0" algn="r" defTabSz="914400" rtl="1" eaLnBrk="1" latinLnBrk="0" hangingPunct="1"/>
            <a:r>
              <a:rPr lang="ar-LB" sz="1200" kern="1200" dirty="0">
                <a:latin typeface="+mj-lt"/>
                <a:ea typeface="+mn-ea"/>
                <a:cs typeface="Adobe Arabic" panose="02040503050201020203" pitchFamily="18" charset="-78"/>
              </a:rPr>
              <a:t>والموزة لونها أصفر. </a:t>
            </a:r>
            <a:endParaRPr lang="en-US" sz="1200" kern="1200" dirty="0">
              <a:latin typeface="+mj-lt"/>
              <a:ea typeface="+mn-ea"/>
              <a:cs typeface="Adobe Arabic" panose="02040503050201020203" pitchFamily="18" charset="-78"/>
            </a:endParaRPr>
          </a:p>
          <a:p>
            <a:pPr algn="r"/>
            <a:endParaRPr lang="en-US" dirty="0">
              <a:latin typeface="+mj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3567E13-77E3-49C1-AE2D-684752D4FE2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220518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algn="r" defTabSz="914400" rtl="1" eaLnBrk="1" latinLnBrk="0" hangingPunct="1"/>
            <a:r>
              <a:rPr lang="ar-LB" sz="1200" kern="1200" dirty="0">
                <a:latin typeface="+mj-lt"/>
                <a:ea typeface="+mn-ea"/>
                <a:cs typeface="Adobe Arabic" panose="02040503050201020203" pitchFamily="18" charset="-78"/>
              </a:rPr>
              <a:t>ت ص : </a:t>
            </a:r>
            <a:endParaRPr lang="en-US" sz="1200" kern="1200" dirty="0">
              <a:latin typeface="+mj-lt"/>
              <a:ea typeface="+mn-ea"/>
              <a:cs typeface="Adobe Arabic" panose="02040503050201020203" pitchFamily="18" charset="-78"/>
            </a:endParaRPr>
          </a:p>
          <a:p>
            <a:pPr marL="0" algn="r" defTabSz="914400" rtl="1" eaLnBrk="1" latinLnBrk="0" hangingPunct="1"/>
            <a:r>
              <a:rPr lang="ar-LB" sz="1200" kern="1200" dirty="0">
                <a:latin typeface="+mj-lt"/>
                <a:ea typeface="+mn-ea"/>
                <a:cs typeface="Adobe Arabic" panose="02040503050201020203" pitchFamily="18" charset="-78"/>
              </a:rPr>
              <a:t>تَعَلَّمْنا سابِقًا أَسْماءَ  بعض الْأَلْوانِ بِاللُّغَةِ الْعَرَبِيَّةِ. </a:t>
            </a:r>
            <a:endParaRPr lang="en-US" sz="1200" kern="1200" dirty="0">
              <a:latin typeface="+mj-lt"/>
              <a:ea typeface="+mn-ea"/>
              <a:cs typeface="Adobe Arabic" panose="02040503050201020203" pitchFamily="18" charset="-78"/>
            </a:endParaRPr>
          </a:p>
          <a:p>
            <a:pPr marL="0" algn="r" defTabSz="914400" rtl="1" eaLnBrk="1" latinLnBrk="0" hangingPunct="1"/>
            <a:r>
              <a:rPr lang="ar-LB" sz="1200" kern="1200" dirty="0">
                <a:latin typeface="+mj-lt"/>
                <a:ea typeface="+mn-ea"/>
                <a:cs typeface="Adobe Arabic" panose="02040503050201020203" pitchFamily="18" charset="-78"/>
              </a:rPr>
              <a:t>أزرق _ أصفر- أحمر _  أخضر- برتقاليّ – رماديّ – زهريّ- أبيض -  أسود -بنيّ.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2C467C1-6FB2-4A73-A497-41901D705B2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248689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algn="r" defTabSz="914400" rtl="1" eaLnBrk="1" latinLnBrk="0" hangingPunct="1"/>
            <a:r>
              <a:rPr lang="ar-LB" sz="1200" kern="1200" dirty="0">
                <a:latin typeface="+mj-lt"/>
                <a:ea typeface="+mn-ea"/>
                <a:cs typeface="Adobe Arabic" panose="02040503050201020203" pitchFamily="18" charset="-78"/>
              </a:rPr>
              <a:t>ت ص : </a:t>
            </a:r>
            <a:endParaRPr lang="en-US" sz="1200" kern="1200" dirty="0">
              <a:latin typeface="+mj-lt"/>
              <a:ea typeface="+mn-ea"/>
              <a:cs typeface="Adobe Arabic" panose="02040503050201020203" pitchFamily="18" charset="-78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sz="1200" kern="1200" dirty="0">
                <a:latin typeface="+mj-lt"/>
                <a:ea typeface="+mn-ea"/>
                <a:cs typeface="Adobe Arabic" panose="02040503050201020203" pitchFamily="18" charset="-78"/>
              </a:rPr>
              <a:t>سنتعلّم الْيَوْمَ كَيْفَ نستخدم أَسْماءَ الْأَلْوانِ لِنَصِفَ الأشياء مِنْ حَوْلنا.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2C467C1-6FB2-4A73-A497-41901D705B2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256016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sz="1200" kern="1200" dirty="0">
                <a:latin typeface="+mj-lt"/>
                <a:ea typeface="+mn-ea"/>
                <a:cs typeface="Adobe Arabic" panose="02040503050201020203" pitchFamily="18" charset="-78"/>
              </a:rPr>
              <a:t>ت ص : </a:t>
            </a:r>
            <a:endParaRPr lang="en-US" sz="1200" kern="1200" dirty="0">
              <a:latin typeface="+mj-lt"/>
              <a:ea typeface="+mn-ea"/>
              <a:cs typeface="Adobe Arabic" panose="02040503050201020203" pitchFamily="18" charset="-78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sz="1200" kern="1200" dirty="0">
                <a:latin typeface="+mj-lt"/>
                <a:ea typeface="+mn-ea"/>
                <a:cs typeface="Adobe Arabic" panose="02040503050201020203" pitchFamily="18" charset="-78"/>
              </a:rPr>
              <a:t>اُنْظُروا إلى الصّور وَاسْمَعوني جَيِّدًا:</a:t>
            </a: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sz="1200" kern="1200" dirty="0">
                <a:latin typeface="+mj-lt"/>
                <a:ea typeface="+mn-ea"/>
                <a:cs typeface="Adobe Arabic" panose="02040503050201020203" pitchFamily="18" charset="-78"/>
              </a:rPr>
              <a:t>هذه قُبَّعَة. ما لَوْنُ الْقُبَّعَةِ؟ (وَقْتُ انْتِظارٍ) زَهْرِيٌّ...</a:t>
            </a: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sz="1200" kern="1200" dirty="0">
                <a:latin typeface="+mj-lt"/>
                <a:ea typeface="+mn-ea"/>
                <a:cs typeface="Adobe Arabic" panose="02040503050201020203" pitchFamily="18" charset="-78"/>
              </a:rPr>
              <a:t>هل أقول قبّعة زهريّ أو قبعة زهريّة؟ (انتظار) . </a:t>
            </a: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sz="1200" kern="1200" dirty="0">
                <a:latin typeface="+mj-lt"/>
                <a:ea typeface="+mn-ea"/>
                <a:cs typeface="Adobe Arabic" panose="02040503050201020203" pitchFamily="18" charset="-78"/>
              </a:rPr>
              <a:t>قبّعة زهريّة. أحسنتم، ألفظ اسم اللّون بالشّكل الصّحيح والّذي يتناسب مع كلمة قبعة فأقول:</a:t>
            </a: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sz="1200" kern="1200" dirty="0">
                <a:latin typeface="+mj-lt"/>
                <a:ea typeface="+mn-ea"/>
                <a:cs typeface="Adobe Arabic" panose="02040503050201020203" pitchFamily="18" charset="-78"/>
              </a:rPr>
              <a:t>قبّعة زهرية. </a:t>
            </a: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ar-LB" sz="1200" kern="1200" dirty="0">
              <a:latin typeface="+mj-lt"/>
              <a:ea typeface="+mn-ea"/>
              <a:cs typeface="Adobe Arabic" panose="02040503050201020203" pitchFamily="18" charset="-78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sz="1200" kern="1200" dirty="0">
                <a:latin typeface="+mj-lt"/>
                <a:ea typeface="+mn-ea"/>
                <a:cs typeface="Adobe Arabic" panose="02040503050201020203" pitchFamily="18" charset="-78"/>
              </a:rPr>
              <a:t>توجيهات للمعلّم/ة:</a:t>
            </a: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sz="1200" kern="1200" dirty="0">
                <a:latin typeface="+mj-lt"/>
                <a:ea typeface="+mn-ea"/>
                <a:cs typeface="Adobe Arabic" panose="02040503050201020203" pitchFamily="18" charset="-78"/>
              </a:rPr>
              <a:t>اكمال تقديم الأمثلة ومن ثم طرح أسئلة الاستناج الواردة لاحقًا</a:t>
            </a: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sz="1200" kern="1200" dirty="0">
                <a:latin typeface="+mj-lt"/>
                <a:ea typeface="+mn-ea"/>
                <a:cs typeface="Adobe Arabic" panose="02040503050201020203" pitchFamily="18" charset="-78"/>
              </a:rPr>
              <a:t> </a:t>
            </a: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sz="1200" kern="1200" dirty="0">
                <a:latin typeface="+mj-lt"/>
                <a:ea typeface="+mn-ea"/>
                <a:cs typeface="Adobe Arabic" panose="02040503050201020203" pitchFamily="18" charset="-78"/>
              </a:rPr>
              <a:t>ت ص : </a:t>
            </a:r>
            <a:endParaRPr lang="en-US" sz="1200" kern="1200" dirty="0">
              <a:latin typeface="+mj-lt"/>
              <a:ea typeface="+mn-ea"/>
              <a:cs typeface="Adobe Arabic" panose="02040503050201020203" pitchFamily="18" charset="-78"/>
            </a:endParaRPr>
          </a:p>
          <a:p>
            <a:pPr marL="0" algn="r" defTabSz="914400" rtl="1" eaLnBrk="1" latinLnBrk="0" hangingPunct="1"/>
            <a:r>
              <a:rPr lang="ar-LB" sz="1200" kern="1200" dirty="0">
                <a:latin typeface="+mj-lt"/>
                <a:ea typeface="+mn-ea"/>
                <a:cs typeface="Adobe Arabic" panose="02040503050201020203" pitchFamily="18" charset="-78"/>
              </a:rPr>
              <a:t>أستنتج إذًا أن لفظ أسماء الألوان يتغير وفاقًا للاسم الذي أصف لونه، فأقول مثلاً: </a:t>
            </a: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sz="1200" kern="1200" noProof="0" dirty="0">
                <a:latin typeface="+mj-lt"/>
                <a:ea typeface="+mn-ea"/>
                <a:cs typeface="Adobe Arabic" panose="02040503050201020203" pitchFamily="18" charset="-78"/>
              </a:rPr>
              <a:t>زَهْرِيٌّ أو زَهْرِيَّةٌ</a:t>
            </a:r>
            <a:endParaRPr lang="en-US" sz="1200" kern="1200" noProof="0" dirty="0">
              <a:latin typeface="+mj-lt"/>
              <a:ea typeface="+mn-ea"/>
              <a:cs typeface="Adobe Arabic" panose="02040503050201020203" pitchFamily="18" charset="-78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sz="1200" kern="1200" noProof="0" dirty="0">
                <a:latin typeface="+mj-lt"/>
                <a:ea typeface="+mn-ea"/>
                <a:cs typeface="Adobe Arabic" panose="02040503050201020203" pitchFamily="18" charset="-78"/>
              </a:rPr>
              <a:t>بني - بنية</a:t>
            </a:r>
            <a:endParaRPr lang="en-US" sz="1200" kern="1200" noProof="0" dirty="0">
              <a:latin typeface="+mj-lt"/>
              <a:ea typeface="+mn-ea"/>
              <a:cs typeface="Adobe Arabic" panose="02040503050201020203" pitchFamily="18" charset="-78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sz="1200" kern="1200" dirty="0">
                <a:latin typeface="+mj-lt"/>
                <a:ea typeface="+mn-ea"/>
                <a:cs typeface="Adobe Arabic" panose="02040503050201020203" pitchFamily="18" charset="-78"/>
              </a:rPr>
              <a:t> برتقالي - برتقالية</a:t>
            </a:r>
            <a:endParaRPr lang="en-US" sz="1200" kern="1200" noProof="0" dirty="0">
              <a:latin typeface="+mj-lt"/>
              <a:ea typeface="+mn-ea"/>
              <a:cs typeface="Adobe Arabic" panose="02040503050201020203" pitchFamily="18" charset="-78"/>
            </a:endParaRPr>
          </a:p>
          <a:p>
            <a:pPr marL="0" algn="r" defTabSz="914400" rtl="1" eaLnBrk="1" latinLnBrk="0" hangingPunct="1"/>
            <a:r>
              <a:rPr lang="ar-LB" sz="1200" kern="1200" dirty="0">
                <a:latin typeface="+mj-lt"/>
                <a:ea typeface="+mn-ea"/>
                <a:cs typeface="Adobe Arabic" panose="02040503050201020203" pitchFamily="18" charset="-78"/>
              </a:rPr>
              <a:t>إذًا ألفظ أسماء  الألوان بما يتناسب مع الأسماء التي أصفها مثال: </a:t>
            </a:r>
          </a:p>
          <a:p>
            <a:pPr marL="0" algn="r" defTabSz="914400" rtl="1" eaLnBrk="1" latinLnBrk="0" hangingPunct="1"/>
            <a:r>
              <a:rPr lang="ar-LB" sz="1200" kern="1200" dirty="0">
                <a:latin typeface="+mj-lt"/>
                <a:ea typeface="+mn-ea"/>
                <a:cs typeface="Adobe Arabic" panose="02040503050201020203" pitchFamily="18" charset="-78"/>
              </a:rPr>
              <a:t>قبّعة زهريّة. </a:t>
            </a:r>
          </a:p>
          <a:p>
            <a:pPr marL="0" algn="r" defTabSz="914400" rtl="1" eaLnBrk="1" latinLnBrk="0" hangingPunct="1"/>
            <a:r>
              <a:rPr lang="ar-LB" sz="1200" kern="1200" dirty="0">
                <a:latin typeface="+mj-lt"/>
                <a:ea typeface="+mn-ea"/>
                <a:cs typeface="Adobe Arabic" panose="02040503050201020203" pitchFamily="18" charset="-78"/>
              </a:rPr>
              <a:t>هرّ أشقر </a:t>
            </a:r>
          </a:p>
          <a:p>
            <a:pPr marL="0" algn="r" defTabSz="914400" rtl="1" eaLnBrk="1" latinLnBrk="0" hangingPunct="1"/>
            <a:r>
              <a:rPr lang="ar-LB" sz="1200" kern="1200" dirty="0">
                <a:latin typeface="+mj-lt"/>
                <a:ea typeface="+mn-ea"/>
                <a:cs typeface="Adobe Arabic" panose="02040503050201020203" pitchFamily="18" charset="-78"/>
              </a:rPr>
              <a:t>دائرة زرقاء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2C467C1-6FB2-4A73-A497-41901D705B2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914954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ar-LB" baseline="0" dirty="0">
              <a:solidFill>
                <a:schemeClr val="tx1"/>
              </a:solidFill>
              <a:cs typeface="Adobe Arabic" panose="02040503050201020203" pitchFamily="18" charset="-78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ar-LB" baseline="0" dirty="0">
              <a:solidFill>
                <a:schemeClr val="tx1"/>
              </a:solidFill>
              <a:cs typeface="Adobe Arabic" panose="02040503050201020203" pitchFamily="18" charset="-78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ت ص : </a:t>
            </a:r>
            <a:endParaRPr lang="en-US" sz="1200" kern="1200" dirty="0">
              <a:solidFill>
                <a:schemeClr val="tx1"/>
              </a:solidFill>
              <a:latin typeface="+mj-lt"/>
              <a:ea typeface="+mn-ea"/>
              <a:cs typeface="Adobe Arabic" panose="02040503050201020203" pitchFamily="18" charset="-78"/>
            </a:endParaRP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أستنتج إذًا أن لفظ أسماء الألوان يتغير وفاقًا للاسم الذي أصف لونه، فأقول مثلاً: </a:t>
            </a: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sz="1200" kern="1200" noProof="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زَهْرِيٌّ أو زَهْرِيَّةٌ</a:t>
            </a:r>
            <a:endParaRPr lang="en-US" sz="1200" kern="1200" noProof="0" dirty="0">
              <a:solidFill>
                <a:schemeClr val="tx1"/>
              </a:solidFill>
              <a:latin typeface="+mj-lt"/>
              <a:ea typeface="+mn-ea"/>
              <a:cs typeface="Adobe Arabic" panose="02040503050201020203" pitchFamily="18" charset="-78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sz="1200" kern="1200" noProof="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بني - بنية</a:t>
            </a:r>
            <a:endParaRPr lang="en-US" sz="1200" kern="1200" noProof="0" dirty="0">
              <a:solidFill>
                <a:schemeClr val="tx1"/>
              </a:solidFill>
              <a:latin typeface="+mj-lt"/>
              <a:ea typeface="+mn-ea"/>
              <a:cs typeface="Adobe Arabic" panose="02040503050201020203" pitchFamily="18" charset="-78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 برتقالي - برتقالية</a:t>
            </a:r>
            <a:endParaRPr lang="en-US" sz="1200" kern="1200" noProof="0" dirty="0">
              <a:solidFill>
                <a:schemeClr val="tx1"/>
              </a:solidFill>
              <a:latin typeface="+mj-lt"/>
              <a:ea typeface="+mn-ea"/>
              <a:cs typeface="Adobe Arabic" panose="02040503050201020203" pitchFamily="18" charset="-78"/>
            </a:endParaRP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إذًا ألفظ أسماء  الألوان بما يتناسب مع الأسماء التي أصفها مثال: 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قبّعة زهريّة. 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هرّ أشقر 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دائرة زرقاء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2C467C1-6FB2-4A73-A497-41901D705B2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334355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ت ص : </a:t>
            </a:r>
            <a:endParaRPr lang="en-US" sz="1200" kern="1200" dirty="0">
              <a:solidFill>
                <a:schemeClr val="tx1"/>
              </a:solidFill>
              <a:latin typeface="+mj-lt"/>
              <a:ea typeface="+mn-ea"/>
              <a:cs typeface="Adobe Arabic" panose="02040503050201020203" pitchFamily="18" charset="-78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الآن لِنَعْمَلْ مَعًا عَلى لفظ أَسْماءِ الْأَلْوانِ بما يناسب الْأَسْماءَ الَّتي نريد وصفها. </a:t>
            </a: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تظهر صورة القلم. </a:t>
            </a: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 هذا قلم. ما لَوْنُ الْقَلَمِ؟ (وَقْتُ انْتِظارٍ) بنيّ... </a:t>
            </a: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ماذا أقول قلم بنيّ؟ أو قلم بنيّة  ؟ ( انتظار) . </a:t>
            </a: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قلم بنّيّ. أحسنتم،  </a:t>
            </a: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من الخطأ</a:t>
            </a:r>
            <a:r>
              <a:rPr lang="en-US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 </a:t>
            </a: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القول "قلم بنية". الصحيح هو قلم بنّيّ، وحقيبة بنية. </a:t>
            </a: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 </a:t>
            </a: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ت ص 2</a:t>
            </a: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ar-LB" sz="1200" kern="1200" dirty="0">
              <a:solidFill>
                <a:schemeClr val="tx1"/>
              </a:solidFill>
              <a:latin typeface="+mj-lt"/>
              <a:ea typeface="+mn-ea"/>
              <a:cs typeface="Adobe Arabic" panose="02040503050201020203" pitchFamily="18" charset="-78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ت ص 3</a:t>
            </a: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هذا إبريق، ما لَوْنُ الْإِبْريقِ؟ (وَقْتُ انْتِظارٍ) برتقالي....</a:t>
            </a: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هل أقول إبريق برتقاليّة أو إبريق برتقاليّ؟ ( انتظار) </a:t>
            </a: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من الخطأ</a:t>
            </a:r>
            <a:r>
              <a:rPr lang="en-US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 </a:t>
            </a: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القول "إبريق برتقالية". الصحيح هو "إبريق برتقاليّ" و"كنزة برتقالية"  </a:t>
            </a: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ar-LB" sz="1200" kern="1200" dirty="0">
              <a:solidFill>
                <a:schemeClr val="tx1"/>
              </a:solidFill>
              <a:latin typeface="+mj-lt"/>
              <a:ea typeface="+mn-ea"/>
              <a:cs typeface="Adobe Arabic" panose="02040503050201020203" pitchFamily="18" charset="-78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والآن لنقرأ معًا: </a:t>
            </a: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  قلم بنيّ (انتظار) </a:t>
            </a: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كرة خضراء(انتظار) </a:t>
            </a: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 إبريق برتقاليّ(انتظار)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2C467C1-6FB2-4A73-A497-41901D705B2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07090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     ت ص : </a:t>
            </a:r>
            <a:endParaRPr lang="en-US" sz="1200" kern="1200" dirty="0">
              <a:solidFill>
                <a:schemeClr val="tx1"/>
              </a:solidFill>
              <a:latin typeface="+mj-lt"/>
              <a:ea typeface="+mn-ea"/>
              <a:cs typeface="Adobe Arabic" panose="02040503050201020203" pitchFamily="18" charset="-78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بعد أن تعلّمنا كيف نستخدم أسماء الألوان بالشّكل الصّحيح والّذي يتناسب مع الأسماء التي تأتي قبلها،  حان الوقت لتِعْمَلوا بمفردكم. </a:t>
            </a: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قبل أن تبدأوا بهذا النّشاط أنظروا حولكم وأختاروا شيئًا موجودًا أمامكم. </a:t>
            </a: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 حدّدوا لونه واستخدموا أسماء الألوان بما يتناسب مع اسمه لوصف لونه. (انتظار) أحسنتم. </a:t>
            </a: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ar-LB" sz="1200" kern="1200" dirty="0">
              <a:solidFill>
                <a:schemeClr val="tx1"/>
              </a:solidFill>
              <a:latin typeface="+mj-lt"/>
              <a:ea typeface="+mn-ea"/>
              <a:cs typeface="Adobe Arabic" panose="02040503050201020203" pitchFamily="18" charset="-78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ت ص : تحقّقوا من إجاباتكم. </a:t>
            </a: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كنبة زهرية</a:t>
            </a: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كناري برتقالي. </a:t>
            </a: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خزانة بنية</a:t>
            </a: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أحسنتم. تذكّروا دائمًا لفظ أسماء  الألوان بالشّكل الصّحيح والّذي يتناسب مع الأسماء  التّي نريد وصفها عبر تحديد لونها. </a:t>
            </a: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ar-LB" sz="1200" kern="1200" dirty="0">
              <a:solidFill>
                <a:schemeClr val="tx1"/>
              </a:solidFill>
              <a:latin typeface="+mj-lt"/>
              <a:ea typeface="+mn-ea"/>
              <a:cs typeface="Adobe Arabic" panose="02040503050201020203" pitchFamily="18" charset="-78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ar-LB" baseline="0" dirty="0">
              <a:solidFill>
                <a:schemeClr val="tx1"/>
              </a:solidFill>
              <a:cs typeface="Adobe Arabic" panose="02040503050201020203" pitchFamily="18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2C467C1-6FB2-4A73-A497-41901D705B2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719369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2130427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1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2/27/2022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25954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2/27/2022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5248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2/27/2022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10886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شريحة فارغ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5E55269-41AE-4EEE-9803-B53009A7918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274" t="84401" r="2211" b="3525"/>
          <a:stretch/>
        </p:blipFill>
        <p:spPr>
          <a:xfrm rot="10800000">
            <a:off x="11072089" y="62150"/>
            <a:ext cx="1068274" cy="630621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0510470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2/27/2022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0695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2/27/2022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9417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2/27/2022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1145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2/27/2022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00727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2/27/2022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4183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2/27/2022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5116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2/27/2022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72607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2/27/2022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1623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2"/>
            <a:ext cx="10972801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2/27/2022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1" y="63563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8752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png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5.png"/><Relationship Id="rId12" Type="http://schemas.openxmlformats.org/officeDocument/2006/relationships/image" Target="../media/image20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5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5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6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8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7" Type="http://schemas.openxmlformats.org/officeDocument/2006/relationships/image" Target="../media/image27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9.xml"/><Relationship Id="rId6" Type="http://schemas.openxmlformats.org/officeDocument/2006/relationships/image" Target="../media/image26.png"/><Relationship Id="rId5" Type="http://schemas.microsoft.com/office/2007/relationships/hdphoto" Target="../media/hdphoto1.wdp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0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NACHAT.png">
            <a:extLst>
              <a:ext uri="{FF2B5EF4-FFF2-40B4-BE49-F238E27FC236}">
                <a16:creationId xmlns:a16="http://schemas.microsoft.com/office/drawing/2014/main" id="{3D6DDBAC-DC38-4660-85CC-829C5E6F9E7A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08037" y="726666"/>
            <a:ext cx="3375927" cy="3375927"/>
          </a:xfrm>
          <a:prstGeom prst="rect">
            <a:avLst/>
          </a:prstGeom>
        </p:spPr>
      </p:pic>
      <p:sp>
        <p:nvSpPr>
          <p:cNvPr id="4" name="Rectangle 16">
            <a:extLst>
              <a:ext uri="{FF2B5EF4-FFF2-40B4-BE49-F238E27FC236}">
                <a16:creationId xmlns:a16="http://schemas.microsoft.com/office/drawing/2014/main" id="{1E1D902A-2588-422A-AFC5-84B54779EB02}"/>
              </a:ext>
            </a:extLst>
          </p:cNvPr>
          <p:cNvSpPr>
            <a:spLocks noChangeArrowheads="1"/>
          </p:cNvSpPr>
          <p:nvPr/>
        </p:nvSpPr>
        <p:spPr bwMode="gray">
          <a:xfrm>
            <a:off x="2460171" y="4102593"/>
            <a:ext cx="7271657" cy="1968007"/>
          </a:xfrm>
          <a:custGeom>
            <a:avLst/>
            <a:gdLst>
              <a:gd name="connsiteX0" fmla="*/ 0 w 7271657"/>
              <a:gd name="connsiteY0" fmla="*/ 0 h 1968007"/>
              <a:gd name="connsiteX1" fmla="*/ 806493 w 7271657"/>
              <a:gd name="connsiteY1" fmla="*/ 0 h 1968007"/>
              <a:gd name="connsiteX2" fmla="*/ 1612986 w 7271657"/>
              <a:gd name="connsiteY2" fmla="*/ 0 h 1968007"/>
              <a:gd name="connsiteX3" fmla="*/ 2274045 w 7271657"/>
              <a:gd name="connsiteY3" fmla="*/ 0 h 1968007"/>
              <a:gd name="connsiteX4" fmla="*/ 2862389 w 7271657"/>
              <a:gd name="connsiteY4" fmla="*/ 0 h 1968007"/>
              <a:gd name="connsiteX5" fmla="*/ 3450732 w 7271657"/>
              <a:gd name="connsiteY5" fmla="*/ 0 h 1968007"/>
              <a:gd name="connsiteX6" fmla="*/ 4257225 w 7271657"/>
              <a:gd name="connsiteY6" fmla="*/ 0 h 1968007"/>
              <a:gd name="connsiteX7" fmla="*/ 5063718 w 7271657"/>
              <a:gd name="connsiteY7" fmla="*/ 0 h 1968007"/>
              <a:gd name="connsiteX8" fmla="*/ 5797494 w 7271657"/>
              <a:gd name="connsiteY8" fmla="*/ 0 h 1968007"/>
              <a:gd name="connsiteX9" fmla="*/ 6458554 w 7271657"/>
              <a:gd name="connsiteY9" fmla="*/ 0 h 1968007"/>
              <a:gd name="connsiteX10" fmla="*/ 7271657 w 7271657"/>
              <a:gd name="connsiteY10" fmla="*/ 0 h 1968007"/>
              <a:gd name="connsiteX11" fmla="*/ 7271657 w 7271657"/>
              <a:gd name="connsiteY11" fmla="*/ 675682 h 1968007"/>
              <a:gd name="connsiteX12" fmla="*/ 7271657 w 7271657"/>
              <a:gd name="connsiteY12" fmla="*/ 1331685 h 1968007"/>
              <a:gd name="connsiteX13" fmla="*/ 7271657 w 7271657"/>
              <a:gd name="connsiteY13" fmla="*/ 1968007 h 1968007"/>
              <a:gd name="connsiteX14" fmla="*/ 6828747 w 7271657"/>
              <a:gd name="connsiteY14" fmla="*/ 1968007 h 1968007"/>
              <a:gd name="connsiteX15" fmla="*/ 6094971 w 7271657"/>
              <a:gd name="connsiteY15" fmla="*/ 1968007 h 1968007"/>
              <a:gd name="connsiteX16" fmla="*/ 5579344 w 7271657"/>
              <a:gd name="connsiteY16" fmla="*/ 1968007 h 1968007"/>
              <a:gd name="connsiteX17" fmla="*/ 4845568 w 7271657"/>
              <a:gd name="connsiteY17" fmla="*/ 1968007 h 1968007"/>
              <a:gd name="connsiteX18" fmla="*/ 4111792 w 7271657"/>
              <a:gd name="connsiteY18" fmla="*/ 1968007 h 1968007"/>
              <a:gd name="connsiteX19" fmla="*/ 3378015 w 7271657"/>
              <a:gd name="connsiteY19" fmla="*/ 1968007 h 1968007"/>
              <a:gd name="connsiteX20" fmla="*/ 2935105 w 7271657"/>
              <a:gd name="connsiteY20" fmla="*/ 1968007 h 1968007"/>
              <a:gd name="connsiteX21" fmla="*/ 2492195 w 7271657"/>
              <a:gd name="connsiteY21" fmla="*/ 1968007 h 1968007"/>
              <a:gd name="connsiteX22" fmla="*/ 1685702 w 7271657"/>
              <a:gd name="connsiteY22" fmla="*/ 1968007 h 1968007"/>
              <a:gd name="connsiteX23" fmla="*/ 1024643 w 7271657"/>
              <a:gd name="connsiteY23" fmla="*/ 1968007 h 1968007"/>
              <a:gd name="connsiteX24" fmla="*/ 0 w 7271657"/>
              <a:gd name="connsiteY24" fmla="*/ 1968007 h 1968007"/>
              <a:gd name="connsiteX25" fmla="*/ 0 w 7271657"/>
              <a:gd name="connsiteY25" fmla="*/ 1292325 h 1968007"/>
              <a:gd name="connsiteX26" fmla="*/ 0 w 7271657"/>
              <a:gd name="connsiteY26" fmla="*/ 695362 h 1968007"/>
              <a:gd name="connsiteX27" fmla="*/ 0 w 7271657"/>
              <a:gd name="connsiteY27" fmla="*/ 0 h 1968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7271657" h="1968007" fill="none" extrusionOk="0">
                <a:moveTo>
                  <a:pt x="0" y="0"/>
                </a:moveTo>
                <a:cubicBezTo>
                  <a:pt x="284609" y="-24822"/>
                  <a:pt x="445962" y="34040"/>
                  <a:pt x="806493" y="0"/>
                </a:cubicBezTo>
                <a:cubicBezTo>
                  <a:pt x="1167024" y="-34040"/>
                  <a:pt x="1253469" y="-21704"/>
                  <a:pt x="1612986" y="0"/>
                </a:cubicBezTo>
                <a:cubicBezTo>
                  <a:pt x="1972503" y="21704"/>
                  <a:pt x="2101869" y="1362"/>
                  <a:pt x="2274045" y="0"/>
                </a:cubicBezTo>
                <a:cubicBezTo>
                  <a:pt x="2446221" y="-1362"/>
                  <a:pt x="2703859" y="6961"/>
                  <a:pt x="2862389" y="0"/>
                </a:cubicBezTo>
                <a:cubicBezTo>
                  <a:pt x="3020919" y="-6961"/>
                  <a:pt x="3255073" y="-13773"/>
                  <a:pt x="3450732" y="0"/>
                </a:cubicBezTo>
                <a:cubicBezTo>
                  <a:pt x="3646391" y="13773"/>
                  <a:pt x="3959284" y="17934"/>
                  <a:pt x="4257225" y="0"/>
                </a:cubicBezTo>
                <a:cubicBezTo>
                  <a:pt x="4555166" y="-17934"/>
                  <a:pt x="4761533" y="-12559"/>
                  <a:pt x="5063718" y="0"/>
                </a:cubicBezTo>
                <a:cubicBezTo>
                  <a:pt x="5365903" y="12559"/>
                  <a:pt x="5444451" y="-17982"/>
                  <a:pt x="5797494" y="0"/>
                </a:cubicBezTo>
                <a:cubicBezTo>
                  <a:pt x="6150537" y="17982"/>
                  <a:pt x="6264912" y="14645"/>
                  <a:pt x="6458554" y="0"/>
                </a:cubicBezTo>
                <a:cubicBezTo>
                  <a:pt x="6652196" y="-14645"/>
                  <a:pt x="6991932" y="10086"/>
                  <a:pt x="7271657" y="0"/>
                </a:cubicBezTo>
                <a:cubicBezTo>
                  <a:pt x="7251575" y="299857"/>
                  <a:pt x="7287303" y="367818"/>
                  <a:pt x="7271657" y="675682"/>
                </a:cubicBezTo>
                <a:cubicBezTo>
                  <a:pt x="7256011" y="983546"/>
                  <a:pt x="7262823" y="1113703"/>
                  <a:pt x="7271657" y="1331685"/>
                </a:cubicBezTo>
                <a:cubicBezTo>
                  <a:pt x="7280491" y="1549667"/>
                  <a:pt x="7279285" y="1688025"/>
                  <a:pt x="7271657" y="1968007"/>
                </a:cubicBezTo>
                <a:cubicBezTo>
                  <a:pt x="7095927" y="1962265"/>
                  <a:pt x="6940141" y="1946673"/>
                  <a:pt x="6828747" y="1968007"/>
                </a:cubicBezTo>
                <a:cubicBezTo>
                  <a:pt x="6717353" y="1989342"/>
                  <a:pt x="6444233" y="1943852"/>
                  <a:pt x="6094971" y="1968007"/>
                </a:cubicBezTo>
                <a:cubicBezTo>
                  <a:pt x="5745709" y="1992162"/>
                  <a:pt x="5811082" y="1952078"/>
                  <a:pt x="5579344" y="1968007"/>
                </a:cubicBezTo>
                <a:cubicBezTo>
                  <a:pt x="5347606" y="1983936"/>
                  <a:pt x="5162495" y="1968702"/>
                  <a:pt x="4845568" y="1968007"/>
                </a:cubicBezTo>
                <a:cubicBezTo>
                  <a:pt x="4528641" y="1967312"/>
                  <a:pt x="4297920" y="1990247"/>
                  <a:pt x="4111792" y="1968007"/>
                </a:cubicBezTo>
                <a:cubicBezTo>
                  <a:pt x="3925664" y="1945767"/>
                  <a:pt x="3577388" y="1952327"/>
                  <a:pt x="3378015" y="1968007"/>
                </a:cubicBezTo>
                <a:cubicBezTo>
                  <a:pt x="3178642" y="1983687"/>
                  <a:pt x="3047716" y="1968372"/>
                  <a:pt x="2935105" y="1968007"/>
                </a:cubicBezTo>
                <a:cubicBezTo>
                  <a:pt x="2822494" y="1967643"/>
                  <a:pt x="2678600" y="1985328"/>
                  <a:pt x="2492195" y="1968007"/>
                </a:cubicBezTo>
                <a:cubicBezTo>
                  <a:pt x="2305790" y="1950687"/>
                  <a:pt x="1938245" y="2000585"/>
                  <a:pt x="1685702" y="1968007"/>
                </a:cubicBezTo>
                <a:cubicBezTo>
                  <a:pt x="1433159" y="1935429"/>
                  <a:pt x="1330506" y="1963408"/>
                  <a:pt x="1024643" y="1968007"/>
                </a:cubicBezTo>
                <a:cubicBezTo>
                  <a:pt x="718780" y="1972606"/>
                  <a:pt x="454183" y="1997606"/>
                  <a:pt x="0" y="1968007"/>
                </a:cubicBezTo>
                <a:cubicBezTo>
                  <a:pt x="-23705" y="1761888"/>
                  <a:pt x="-9" y="1620553"/>
                  <a:pt x="0" y="1292325"/>
                </a:cubicBezTo>
                <a:cubicBezTo>
                  <a:pt x="9" y="964097"/>
                  <a:pt x="-24264" y="917151"/>
                  <a:pt x="0" y="695362"/>
                </a:cubicBezTo>
                <a:cubicBezTo>
                  <a:pt x="24264" y="473573"/>
                  <a:pt x="3258" y="341913"/>
                  <a:pt x="0" y="0"/>
                </a:cubicBezTo>
                <a:close/>
              </a:path>
              <a:path w="7271657" h="1968007" stroke="0" extrusionOk="0">
                <a:moveTo>
                  <a:pt x="0" y="0"/>
                </a:moveTo>
                <a:cubicBezTo>
                  <a:pt x="158667" y="-17041"/>
                  <a:pt x="425224" y="-10675"/>
                  <a:pt x="661060" y="0"/>
                </a:cubicBezTo>
                <a:cubicBezTo>
                  <a:pt x="896896" y="10675"/>
                  <a:pt x="1150727" y="31645"/>
                  <a:pt x="1322119" y="0"/>
                </a:cubicBezTo>
                <a:cubicBezTo>
                  <a:pt x="1493511" y="-31645"/>
                  <a:pt x="1599649" y="4988"/>
                  <a:pt x="1765029" y="0"/>
                </a:cubicBezTo>
                <a:cubicBezTo>
                  <a:pt x="1930409" y="-4988"/>
                  <a:pt x="2303441" y="-24346"/>
                  <a:pt x="2498806" y="0"/>
                </a:cubicBezTo>
                <a:cubicBezTo>
                  <a:pt x="2694171" y="24346"/>
                  <a:pt x="3032092" y="28020"/>
                  <a:pt x="3305299" y="0"/>
                </a:cubicBezTo>
                <a:cubicBezTo>
                  <a:pt x="3578506" y="-28020"/>
                  <a:pt x="3611171" y="16906"/>
                  <a:pt x="3748209" y="0"/>
                </a:cubicBezTo>
                <a:cubicBezTo>
                  <a:pt x="3885247" y="-16906"/>
                  <a:pt x="4091970" y="-13166"/>
                  <a:pt x="4191119" y="0"/>
                </a:cubicBezTo>
                <a:cubicBezTo>
                  <a:pt x="4290268" y="13166"/>
                  <a:pt x="4412993" y="-87"/>
                  <a:pt x="4634029" y="0"/>
                </a:cubicBezTo>
                <a:cubicBezTo>
                  <a:pt x="4855065" y="87"/>
                  <a:pt x="5103411" y="9676"/>
                  <a:pt x="5222372" y="0"/>
                </a:cubicBezTo>
                <a:cubicBezTo>
                  <a:pt x="5341333" y="-9676"/>
                  <a:pt x="5548901" y="-24847"/>
                  <a:pt x="5737998" y="0"/>
                </a:cubicBezTo>
                <a:cubicBezTo>
                  <a:pt x="5927095" y="24847"/>
                  <a:pt x="6030272" y="13177"/>
                  <a:pt x="6253625" y="0"/>
                </a:cubicBezTo>
                <a:cubicBezTo>
                  <a:pt x="6476978" y="-13177"/>
                  <a:pt x="6897983" y="-25635"/>
                  <a:pt x="7271657" y="0"/>
                </a:cubicBezTo>
                <a:cubicBezTo>
                  <a:pt x="7258984" y="133838"/>
                  <a:pt x="7268398" y="341205"/>
                  <a:pt x="7271657" y="616642"/>
                </a:cubicBezTo>
                <a:cubicBezTo>
                  <a:pt x="7274916" y="892079"/>
                  <a:pt x="7298817" y="1028383"/>
                  <a:pt x="7271657" y="1312005"/>
                </a:cubicBezTo>
                <a:cubicBezTo>
                  <a:pt x="7244497" y="1595627"/>
                  <a:pt x="7284618" y="1741944"/>
                  <a:pt x="7271657" y="1968007"/>
                </a:cubicBezTo>
                <a:cubicBezTo>
                  <a:pt x="7015690" y="1987906"/>
                  <a:pt x="6837011" y="1974663"/>
                  <a:pt x="6610597" y="1968007"/>
                </a:cubicBezTo>
                <a:cubicBezTo>
                  <a:pt x="6384183" y="1961351"/>
                  <a:pt x="6184807" y="1972334"/>
                  <a:pt x="5876821" y="1968007"/>
                </a:cubicBezTo>
                <a:cubicBezTo>
                  <a:pt x="5568835" y="1963680"/>
                  <a:pt x="5467900" y="1962655"/>
                  <a:pt x="5288478" y="1968007"/>
                </a:cubicBezTo>
                <a:cubicBezTo>
                  <a:pt x="5109056" y="1973359"/>
                  <a:pt x="4905676" y="1963164"/>
                  <a:pt x="4772851" y="1968007"/>
                </a:cubicBezTo>
                <a:cubicBezTo>
                  <a:pt x="4640026" y="1972850"/>
                  <a:pt x="4364124" y="1946197"/>
                  <a:pt x="4111792" y="1968007"/>
                </a:cubicBezTo>
                <a:cubicBezTo>
                  <a:pt x="3859460" y="1989817"/>
                  <a:pt x="3715849" y="1972356"/>
                  <a:pt x="3596165" y="1968007"/>
                </a:cubicBezTo>
                <a:cubicBezTo>
                  <a:pt x="3476481" y="1963658"/>
                  <a:pt x="3151778" y="1971387"/>
                  <a:pt x="2789672" y="1968007"/>
                </a:cubicBezTo>
                <a:cubicBezTo>
                  <a:pt x="2427566" y="1964627"/>
                  <a:pt x="2421655" y="1952732"/>
                  <a:pt x="2201329" y="1968007"/>
                </a:cubicBezTo>
                <a:cubicBezTo>
                  <a:pt x="1981003" y="1983282"/>
                  <a:pt x="1792969" y="1964482"/>
                  <a:pt x="1394836" y="1968007"/>
                </a:cubicBezTo>
                <a:cubicBezTo>
                  <a:pt x="996703" y="1971532"/>
                  <a:pt x="809044" y="1994020"/>
                  <a:pt x="588343" y="1968007"/>
                </a:cubicBezTo>
                <a:cubicBezTo>
                  <a:pt x="367642" y="1941994"/>
                  <a:pt x="277476" y="1954202"/>
                  <a:pt x="0" y="1968007"/>
                </a:cubicBezTo>
                <a:cubicBezTo>
                  <a:pt x="-15338" y="1693731"/>
                  <a:pt x="-31674" y="1522968"/>
                  <a:pt x="0" y="1312005"/>
                </a:cubicBezTo>
                <a:cubicBezTo>
                  <a:pt x="31674" y="1101042"/>
                  <a:pt x="-31065" y="867099"/>
                  <a:pt x="0" y="616642"/>
                </a:cubicBezTo>
                <a:cubicBezTo>
                  <a:pt x="31065" y="366185"/>
                  <a:pt x="4015" y="135126"/>
                  <a:pt x="0" y="0"/>
                </a:cubicBez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accent5">
                <a:lumMod val="40000"/>
                <a:lumOff val="60000"/>
              </a:schemeClr>
            </a:solidFill>
            <a:miter lim="800000"/>
            <a:headEnd/>
            <a:tailEnd/>
            <a:extLst>
              <a:ext uri="{C807C97D-BFC1-408E-A445-0C87EB9F89A2}">
                <ask:lineSketchStyleProps xmlns:ask="http://schemas.microsoft.com/office/drawing/2018/sketchyshapes" sd="3618615166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72000" tIns="36000" rIns="72000" bIns="36000" anchor="ctr"/>
          <a:lstStyle/>
          <a:p>
            <a:pPr algn="ctr" rtl="1">
              <a:buClr>
                <a:schemeClr val="accent5">
                  <a:lumMod val="75000"/>
                </a:schemeClr>
              </a:buClr>
              <a:buSzPct val="90000"/>
              <a:defRPr/>
            </a:pPr>
            <a:r>
              <a:rPr lang="ar-LB" sz="5400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90203" pitchFamily="18" charset="-78"/>
                <a:cs typeface="Adobe Arabic" panose="02040503050201090203" pitchFamily="18" charset="-78"/>
              </a:rPr>
              <a:t>الْمُعْجَمُ اللُّغَوِيُّ -الْمُفْرَداتُ </a:t>
            </a:r>
            <a:endParaRPr lang="en-US" sz="5400" dirty="0">
              <a:solidFill>
                <a:schemeClr val="tx1">
                  <a:lumMod val="65000"/>
                  <a:lumOff val="35000"/>
                </a:schemeClr>
              </a:solidFill>
              <a:latin typeface="Adobe Arabic" panose="02040503050201090203" pitchFamily="18" charset="-78"/>
              <a:cs typeface="Adobe Arabic" panose="0204050305020109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027696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4635"/>
          <a:stretch/>
        </p:blipFill>
        <p:spPr>
          <a:xfrm>
            <a:off x="0" y="0"/>
            <a:ext cx="12192000" cy="1053737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>
          <a:xfrm>
            <a:off x="3239589" y="1122363"/>
            <a:ext cx="5712822" cy="0"/>
          </a:xfrm>
          <a:prstGeom prst="line">
            <a:avLst/>
          </a:prstGeom>
          <a:ln w="28575">
            <a:solidFill>
              <a:srgbClr val="5B8CC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49"/>
          <a:stretch/>
        </p:blipFill>
        <p:spPr>
          <a:xfrm>
            <a:off x="5414" y="1546412"/>
            <a:ext cx="12181172" cy="531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92569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D8719FB-3D5C-416C-B698-0C114EDAD57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76603" y="1529142"/>
            <a:ext cx="5825647" cy="4555856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08289CB0-D7A8-4E76-BC80-0BE774BB7C6A}"/>
              </a:ext>
            </a:extLst>
          </p:cNvPr>
          <p:cNvSpPr txBox="1">
            <a:spLocks/>
          </p:cNvSpPr>
          <p:nvPr/>
        </p:nvSpPr>
        <p:spPr>
          <a:xfrm>
            <a:off x="7270595" y="2901536"/>
            <a:ext cx="4371276" cy="944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R="0" lvl="0" indent="0" algn="r" rtl="1" fontAlgn="auto">
              <a:lnSpc>
                <a:spcPct val="90000"/>
              </a:lnSpc>
              <a:spcAft>
                <a:spcPts val="200"/>
              </a:spcAft>
              <a:buClr>
                <a:schemeClr val="accent1"/>
              </a:buClr>
              <a:buSzPct val="100000"/>
              <a:tabLst/>
              <a:defRPr/>
            </a:pPr>
            <a:r>
              <a:rPr lang="ar-LB" sz="5900" b="1" dirty="0">
                <a:solidFill>
                  <a:srgbClr val="2E75B6"/>
                </a:solidFill>
                <a:latin typeface="Adobe Arabic" panose="02040503050201090203" pitchFamily="18" charset="-78"/>
                <a:cs typeface="Adobe Arabic" panose="02040503050201090203" pitchFamily="18" charset="-78"/>
              </a:rPr>
              <a:t>طابَ يَوْمُكُمْ يا أَعِزّائي!</a:t>
            </a:r>
            <a:endParaRPr lang="en-US" sz="5900" b="1" dirty="0">
              <a:solidFill>
                <a:srgbClr val="2E75B6"/>
              </a:solidFill>
              <a:latin typeface="Adobe Arabic" panose="02040503050201090203" pitchFamily="18" charset="-78"/>
              <a:cs typeface="Adobe Arabic" panose="02040503050201090203" pitchFamily="18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8BC1FE6-D0D9-43D5-BD21-455D974CA356}"/>
              </a:ext>
            </a:extLst>
          </p:cNvPr>
          <p:cNvSpPr txBox="1"/>
          <p:nvPr/>
        </p:nvSpPr>
        <p:spPr>
          <a:xfrm>
            <a:off x="2646680" y="2495763"/>
            <a:ext cx="3672913" cy="1350336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42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مَرْحَبًا بِكُم في نَشاطِ الْمُفْردات</a:t>
            </a:r>
            <a:endParaRPr kumimoji="0" lang="en-US" sz="42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F9A51A2-4D16-46B0-9D09-583A8B770FE3}"/>
              </a:ext>
            </a:extLst>
          </p:cNvPr>
          <p:cNvSpPr/>
          <p:nvPr/>
        </p:nvSpPr>
        <p:spPr>
          <a:xfrm>
            <a:off x="0" y="128920"/>
            <a:ext cx="2976880" cy="385948"/>
          </a:xfrm>
          <a:prstGeom prst="rect">
            <a:avLst/>
          </a:prstGeom>
          <a:solidFill>
            <a:srgbClr val="DEEB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3582F2C-E9FD-4A1C-B4E2-557760C31DB8}"/>
              </a:ext>
            </a:extLst>
          </p:cNvPr>
          <p:cNvSpPr txBox="1"/>
          <p:nvPr/>
        </p:nvSpPr>
        <p:spPr>
          <a:xfrm>
            <a:off x="533553" y="176314"/>
            <a:ext cx="2729599" cy="32778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marR="0" lvl="0" indent="0" fontAlgn="auto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dirty="0">
                <a:solidFill>
                  <a:schemeClr val="accent5">
                    <a:lumMod val="50000"/>
                  </a:schemeClr>
                </a:solidFill>
              </a:rPr>
              <a:t> ترحيبٌ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3252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32967" y="4599382"/>
            <a:ext cx="2222442" cy="182597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5482" y="4599382"/>
            <a:ext cx="2227879" cy="1830442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57622" y="4599382"/>
            <a:ext cx="2222442" cy="1825976"/>
          </a:xfrm>
          <a:prstGeom prst="rect">
            <a:avLst/>
          </a:prstGeom>
        </p:spPr>
      </p:pic>
      <p:pic>
        <p:nvPicPr>
          <p:cNvPr id="4" name="Picture 3" descr="Logo, icon&#10;&#10;Description automatically generated">
            <a:extLst>
              <a:ext uri="{FF2B5EF4-FFF2-40B4-BE49-F238E27FC236}">
                <a16:creationId xmlns:a16="http://schemas.microsoft.com/office/drawing/2014/main" id="{D085CAEA-B0A4-4C32-AF26-C99DA9811A67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2760" y="2021057"/>
            <a:ext cx="1742773" cy="1578053"/>
          </a:xfrm>
          <a:prstGeom prst="rect">
            <a:avLst/>
          </a:prstGeom>
        </p:spPr>
      </p:pic>
      <p:pic>
        <p:nvPicPr>
          <p:cNvPr id="6" name="Picture 5" descr="Logo, icon&#10;&#10;Description automatically generated">
            <a:extLst>
              <a:ext uri="{FF2B5EF4-FFF2-40B4-BE49-F238E27FC236}">
                <a16:creationId xmlns:a16="http://schemas.microsoft.com/office/drawing/2014/main" id="{CCB16439-F966-4943-AC64-A44BB3AA8AF2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170" y="2021057"/>
            <a:ext cx="1742773" cy="1578053"/>
          </a:xfrm>
          <a:prstGeom prst="rect">
            <a:avLst/>
          </a:prstGeom>
        </p:spPr>
      </p:pic>
      <p:pic>
        <p:nvPicPr>
          <p:cNvPr id="20" name="Picture 19" descr="Logo, icon&#10;&#10;Description automatically generated">
            <a:extLst>
              <a:ext uri="{FF2B5EF4-FFF2-40B4-BE49-F238E27FC236}">
                <a16:creationId xmlns:a16="http://schemas.microsoft.com/office/drawing/2014/main" id="{6EED2478-8228-4AF6-AAF4-5247E3083A2A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1084" y="2021057"/>
            <a:ext cx="1742773" cy="1578054"/>
          </a:xfrm>
          <a:prstGeom prst="rect">
            <a:avLst/>
          </a:prstGeom>
        </p:spPr>
      </p:pic>
      <p:pic>
        <p:nvPicPr>
          <p:cNvPr id="22" name="Picture 21" descr="Icon&#10;&#10;Description automatically generated">
            <a:extLst>
              <a:ext uri="{FF2B5EF4-FFF2-40B4-BE49-F238E27FC236}">
                <a16:creationId xmlns:a16="http://schemas.microsoft.com/office/drawing/2014/main" id="{9E999E5E-D34B-4E03-8649-3AD0F4F43ACD}"/>
              </a:ext>
            </a:extLst>
          </p:cNvPr>
          <p:cNvPicPr>
            <a:picLocks noChangeAspect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0201" y="2021057"/>
            <a:ext cx="1742773" cy="1578053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C0134605-0765-44A0-9658-CDC9015FBFF9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73255" y="4599382"/>
            <a:ext cx="2222439" cy="1825975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59D524A-D7A6-4BB2-A5B9-CFA2F0E0E361}"/>
              </a:ext>
            </a:extLst>
          </p:cNvPr>
          <p:cNvCxnSpPr>
            <a:cxnSpLocks/>
            <a:stCxn id="20" idx="2"/>
          </p:cNvCxnSpPr>
          <p:nvPr/>
        </p:nvCxnSpPr>
        <p:spPr>
          <a:xfrm flipH="1">
            <a:off x="7063020" y="3599111"/>
            <a:ext cx="2779451" cy="10002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1EE77ECD-B8B4-46B6-A812-AFE6D78189A0}"/>
              </a:ext>
            </a:extLst>
          </p:cNvPr>
          <p:cNvCxnSpPr>
            <a:cxnSpLocks/>
            <a:stCxn id="22" idx="2"/>
            <a:endCxn id="23" idx="0"/>
          </p:cNvCxnSpPr>
          <p:nvPr/>
        </p:nvCxnSpPr>
        <p:spPr>
          <a:xfrm>
            <a:off x="7351588" y="3599110"/>
            <a:ext cx="2732887" cy="10002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9CEB8445-FA94-43D7-8C81-C84266CBA203}"/>
              </a:ext>
            </a:extLst>
          </p:cNvPr>
          <p:cNvCxnSpPr>
            <a:cxnSpLocks/>
            <a:stCxn id="6" idx="2"/>
            <a:endCxn id="15" idx="0"/>
          </p:cNvCxnSpPr>
          <p:nvPr/>
        </p:nvCxnSpPr>
        <p:spPr>
          <a:xfrm flipH="1">
            <a:off x="2159422" y="3599110"/>
            <a:ext cx="2784135" cy="10002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0B6A0F1C-0FA1-40C1-B1D8-0BCDD6FEFDE7}"/>
              </a:ext>
            </a:extLst>
          </p:cNvPr>
          <p:cNvCxnSpPr>
            <a:cxnSpLocks/>
            <a:stCxn id="4" idx="2"/>
            <a:endCxn id="17" idx="0"/>
          </p:cNvCxnSpPr>
          <p:nvPr/>
        </p:nvCxnSpPr>
        <p:spPr>
          <a:xfrm>
            <a:off x="2404147" y="3599110"/>
            <a:ext cx="2064696" cy="10002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8D303DCE-9199-45F5-9912-077CA026B15A}"/>
              </a:ext>
            </a:extLst>
          </p:cNvPr>
          <p:cNvSpPr/>
          <p:nvPr/>
        </p:nvSpPr>
        <p:spPr>
          <a:xfrm>
            <a:off x="0" y="691182"/>
            <a:ext cx="12188952" cy="704088"/>
          </a:xfrm>
          <a:prstGeom prst="rect">
            <a:avLst/>
          </a:prstGeom>
          <a:solidFill>
            <a:srgbClr val="658D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925EE39-1364-47F6-873B-8844DBA2970A}"/>
              </a:ext>
            </a:extLst>
          </p:cNvPr>
          <p:cNvSpPr txBox="1"/>
          <p:nvPr/>
        </p:nvSpPr>
        <p:spPr>
          <a:xfrm>
            <a:off x="4876800" y="709965"/>
            <a:ext cx="6781799" cy="759592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rmAutofit fontScale="97500"/>
          </a:bodyPr>
          <a:lstStyle/>
          <a:p>
            <a:pPr algn="r" rtl="1">
              <a:buClr>
                <a:srgbClr val="4472C4">
                  <a:lumMod val="75000"/>
                </a:srgbClr>
              </a:buClr>
              <a:buSzPct val="90000"/>
            </a:pPr>
            <a:endParaRPr lang="en-US" sz="3600" b="1" cap="all" spc="100" dirty="0">
              <a:solidFill>
                <a:schemeClr val="bg1"/>
              </a:solidFill>
              <a:latin typeface="Adobe Arabic"/>
              <a:cs typeface="Adobe Arabic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5352B0AB-6D46-4CC3-A6B1-364B40B3DDE3}"/>
              </a:ext>
            </a:extLst>
          </p:cNvPr>
          <p:cNvSpPr/>
          <p:nvPr/>
        </p:nvSpPr>
        <p:spPr>
          <a:xfrm>
            <a:off x="0" y="1381826"/>
            <a:ext cx="12188952" cy="704088"/>
          </a:xfrm>
          <a:prstGeom prst="rect">
            <a:avLst/>
          </a:prstGeom>
          <a:solidFill>
            <a:srgbClr val="B2C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C79453E-2F2F-4FD2-AC70-18C09E3D31E3}"/>
              </a:ext>
            </a:extLst>
          </p:cNvPr>
          <p:cNvSpPr txBox="1"/>
          <p:nvPr/>
        </p:nvSpPr>
        <p:spPr>
          <a:xfrm>
            <a:off x="135466" y="1348301"/>
            <a:ext cx="11523133" cy="771139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rmAutofit fontScale="97500"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>
                  <a:lumMod val="75000"/>
                </a:srgbClr>
              </a:buClr>
              <a:buSzPct val="90000"/>
              <a:buFontTx/>
              <a:buNone/>
              <a:tabLst/>
              <a:defRPr/>
            </a:pPr>
            <a:r>
              <a:rPr kumimoji="0" lang="ar-LB" sz="3600" b="1" i="0" u="none" strike="noStrike" kern="0" cap="all" spc="10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أُسَمّي الصّورَةَ ثُمَّ أَرْبُطُها بِاللَّوْنِ الْمُناسِبِ لَها.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C7C409D-B462-460F-A53F-0CB32308C5B0}"/>
              </a:ext>
            </a:extLst>
          </p:cNvPr>
          <p:cNvSpPr txBox="1"/>
          <p:nvPr/>
        </p:nvSpPr>
        <p:spPr>
          <a:xfrm>
            <a:off x="4876800" y="691182"/>
            <a:ext cx="6781799" cy="759592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rmAutofit fontScale="97500"/>
          </a:bodyPr>
          <a:lstStyle/>
          <a:p>
            <a:pPr algn="r" rtl="1">
              <a:buClr>
                <a:srgbClr val="4472C4">
                  <a:lumMod val="75000"/>
                </a:srgbClr>
              </a:buClr>
              <a:buSzPct val="90000"/>
            </a:pPr>
            <a:endParaRPr lang="ar-LB" sz="3600" b="1" cap="all" spc="100" dirty="0">
              <a:solidFill>
                <a:schemeClr val="bg1"/>
              </a:solidFill>
              <a:latin typeface="Adobe Arabic"/>
              <a:cs typeface="Adobe Arabic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5F87E14-6A7F-41AD-B91D-F2C3C03F4F35}"/>
              </a:ext>
            </a:extLst>
          </p:cNvPr>
          <p:cNvSpPr txBox="1"/>
          <p:nvPr/>
        </p:nvSpPr>
        <p:spPr>
          <a:xfrm>
            <a:off x="2580640" y="689788"/>
            <a:ext cx="9029470" cy="704089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algn="r" rtl="1">
              <a:lnSpc>
                <a:spcPct val="90000"/>
              </a:lnSpc>
              <a:spcBef>
                <a:spcPct val="0"/>
              </a:spcBef>
              <a:buClr>
                <a:srgbClr val="4472C4">
                  <a:lumMod val="75000"/>
                </a:srgbClr>
              </a:buClr>
              <a:buSzPct val="90000"/>
              <a:defRPr/>
            </a:pPr>
            <a:r>
              <a:rPr lang="ar-LB" sz="3500" b="1" cap="all" spc="100" dirty="0">
                <a:solidFill>
                  <a:schemeClr val="bg1"/>
                </a:solidFill>
                <a:latin typeface="Adobe Arabic"/>
                <a:cs typeface="Adobe Arabic"/>
              </a:rPr>
              <a:t>نَشاطٌ تَمْهيدِيٌّ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77899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con&#10;&#10;Description automatically generated with medium confidence">
            <a:extLst>
              <a:ext uri="{FF2B5EF4-FFF2-40B4-BE49-F238E27FC236}">
                <a16:creationId xmlns:a16="http://schemas.microsoft.com/office/drawing/2014/main" id="{E7B5FCC3-776C-4F6B-8A12-877CD8ABC9DD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5491" y="2203203"/>
            <a:ext cx="1873708" cy="1878550"/>
          </a:xfrm>
          <a:prstGeom prst="rect">
            <a:avLst/>
          </a:prstGeom>
        </p:spPr>
      </p:pic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5BE72DC0-12E5-443B-970E-EBB16C110D8A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4891" y="2186236"/>
            <a:ext cx="1873708" cy="1878550"/>
          </a:xfrm>
          <a:prstGeom prst="rect">
            <a:avLst/>
          </a:prstGeom>
        </p:spPr>
      </p:pic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7D854DA0-C1F2-4DEB-96D9-3D9633F2AB4A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7623" y="2203203"/>
            <a:ext cx="1876124" cy="1883405"/>
          </a:xfrm>
          <a:prstGeom prst="rect">
            <a:avLst/>
          </a:prstGeom>
        </p:spPr>
      </p:pic>
      <p:pic>
        <p:nvPicPr>
          <p:cNvPr id="11" name="Picture 10" descr="Shape&#10;&#10;Description automatically generated">
            <a:extLst>
              <a:ext uri="{FF2B5EF4-FFF2-40B4-BE49-F238E27FC236}">
                <a16:creationId xmlns:a16="http://schemas.microsoft.com/office/drawing/2014/main" id="{FFC80B80-9A04-4436-8819-2D87107FD5A7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0344" y="2203203"/>
            <a:ext cx="1876134" cy="1883415"/>
          </a:xfrm>
          <a:prstGeom prst="rect">
            <a:avLst/>
          </a:prstGeom>
        </p:spPr>
      </p:pic>
      <p:pic>
        <p:nvPicPr>
          <p:cNvPr id="13" name="Picture 12" descr="Icon&#10;&#10;Description automatically generated with medium confidence">
            <a:extLst>
              <a:ext uri="{FF2B5EF4-FFF2-40B4-BE49-F238E27FC236}">
                <a16:creationId xmlns:a16="http://schemas.microsoft.com/office/drawing/2014/main" id="{9C161782-573B-4141-8C93-9B4B585EA714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222" y="2198348"/>
            <a:ext cx="1876124" cy="1883405"/>
          </a:xfrm>
          <a:prstGeom prst="rect">
            <a:avLst/>
          </a:prstGeom>
        </p:spPr>
      </p:pic>
      <p:pic>
        <p:nvPicPr>
          <p:cNvPr id="15" name="Picture 14" descr="Icon&#10;&#10;Description automatically generated">
            <a:extLst>
              <a:ext uri="{FF2B5EF4-FFF2-40B4-BE49-F238E27FC236}">
                <a16:creationId xmlns:a16="http://schemas.microsoft.com/office/drawing/2014/main" id="{3CC25290-715A-4EC5-9BE7-EF65A2195C6E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9898" y="4165109"/>
            <a:ext cx="1876125" cy="1880973"/>
          </a:xfrm>
          <a:prstGeom prst="rect">
            <a:avLst/>
          </a:prstGeom>
        </p:spPr>
      </p:pic>
      <p:pic>
        <p:nvPicPr>
          <p:cNvPr id="17" name="Picture 16" descr="Shape&#10;&#10;Description automatically generated">
            <a:extLst>
              <a:ext uri="{FF2B5EF4-FFF2-40B4-BE49-F238E27FC236}">
                <a16:creationId xmlns:a16="http://schemas.microsoft.com/office/drawing/2014/main" id="{EBF628BC-4788-441D-91A8-DCCB5D44068F}"/>
              </a:ext>
            </a:extLst>
          </p:cNvPr>
          <p:cNvPicPr>
            <a:picLocks noChangeAspect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6268" y="4165109"/>
            <a:ext cx="1876124" cy="1883405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1E203735-8686-422C-9AB3-27996100770C}"/>
              </a:ext>
            </a:extLst>
          </p:cNvPr>
          <p:cNvGrpSpPr/>
          <p:nvPr/>
        </p:nvGrpSpPr>
        <p:grpSpPr>
          <a:xfrm>
            <a:off x="5155188" y="4248862"/>
            <a:ext cx="1753575" cy="1761552"/>
            <a:chOff x="5158869" y="4346063"/>
            <a:chExt cx="1871214" cy="1883405"/>
          </a:xfrm>
        </p:grpSpPr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980649ED-288B-4009-8454-4FF2C3297762}"/>
                </a:ext>
              </a:extLst>
            </p:cNvPr>
            <p:cNvSpPr/>
            <p:nvPr/>
          </p:nvSpPr>
          <p:spPr>
            <a:xfrm>
              <a:off x="5181936" y="4386464"/>
              <a:ext cx="1827388" cy="182738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DE3E53F7-E85E-4F56-AF08-16D4ED90840B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158869" y="4346063"/>
              <a:ext cx="1871214" cy="1883405"/>
            </a:xfrm>
            <a:prstGeom prst="rect">
              <a:avLst/>
            </a:prstGeom>
          </p:spPr>
        </p:pic>
      </p:grpSp>
      <p:pic>
        <p:nvPicPr>
          <p:cNvPr id="21" name="Picture 20" descr="Icon&#10;&#10;Description automatically generated">
            <a:extLst>
              <a:ext uri="{FF2B5EF4-FFF2-40B4-BE49-F238E27FC236}">
                <a16:creationId xmlns:a16="http://schemas.microsoft.com/office/drawing/2014/main" id="{9556BACA-58C0-4445-A420-5CC1D3BA917A}"/>
              </a:ext>
            </a:extLst>
          </p:cNvPr>
          <p:cNvPicPr>
            <a:picLocks noChangeAspect="1"/>
          </p:cNvPicPr>
          <p:nvPr/>
        </p:nvPicPr>
        <p:blipFill>
          <a:blip r:embed="rId1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3975" y="4165109"/>
            <a:ext cx="1873708" cy="1883405"/>
          </a:xfrm>
          <a:prstGeom prst="rect">
            <a:avLst/>
          </a:prstGeom>
        </p:spPr>
      </p:pic>
      <p:pic>
        <p:nvPicPr>
          <p:cNvPr id="23" name="Picture 22" descr="Icon&#10;&#10;Description automatically generated">
            <a:extLst>
              <a:ext uri="{FF2B5EF4-FFF2-40B4-BE49-F238E27FC236}">
                <a16:creationId xmlns:a16="http://schemas.microsoft.com/office/drawing/2014/main" id="{C716206F-6DEA-4B65-9BAC-1070D354F0BD}"/>
              </a:ext>
            </a:extLst>
          </p:cNvPr>
          <p:cNvPicPr>
            <a:picLocks noChangeAspect="1"/>
          </p:cNvPicPr>
          <p:nvPr/>
        </p:nvPicPr>
        <p:blipFill>
          <a:blip r:embed="rId1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762" y="4127010"/>
            <a:ext cx="1873708" cy="1883404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9D4FB90-F12A-4874-BF75-C3F62F31EFC9}"/>
              </a:ext>
            </a:extLst>
          </p:cNvPr>
          <p:cNvSpPr/>
          <p:nvPr/>
        </p:nvSpPr>
        <p:spPr>
          <a:xfrm>
            <a:off x="0" y="691182"/>
            <a:ext cx="12188952" cy="704088"/>
          </a:xfrm>
          <a:prstGeom prst="rect">
            <a:avLst/>
          </a:prstGeom>
          <a:solidFill>
            <a:srgbClr val="658D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2D548C1-4F3C-448A-8C30-E2842337B8E5}"/>
              </a:ext>
            </a:extLst>
          </p:cNvPr>
          <p:cNvSpPr txBox="1"/>
          <p:nvPr/>
        </p:nvSpPr>
        <p:spPr>
          <a:xfrm>
            <a:off x="4876800" y="709965"/>
            <a:ext cx="6781799" cy="759592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rmAutofit fontScale="97500"/>
          </a:bodyPr>
          <a:lstStyle/>
          <a:p>
            <a:pPr marR="0" lvl="0" indent="0" algn="r" rtl="1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>
                  <a:lumMod val="75000"/>
                </a:srgbClr>
              </a:buClr>
              <a:buSzPct val="90000"/>
              <a:buFontTx/>
              <a:buNone/>
              <a:tabLst/>
              <a:defRPr/>
            </a:pPr>
            <a:r>
              <a:rPr lang="ar-LB" sz="3600" b="1" cap="all" spc="100" dirty="0">
                <a:solidFill>
                  <a:schemeClr val="bg1"/>
                </a:solidFill>
                <a:latin typeface="Adobe Arabic"/>
                <a:cs typeface="Adobe Arabic"/>
              </a:rPr>
              <a:t>تَعَلَّمْنا سابِقًا   </a:t>
            </a:r>
            <a:endParaRPr lang="en-US" sz="3600" b="1" cap="all" spc="100" dirty="0">
              <a:solidFill>
                <a:schemeClr val="bg1"/>
              </a:solidFill>
              <a:latin typeface="Adobe Arabic"/>
              <a:cs typeface="Adobe Arabic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6269C85-F001-4BD6-8996-E5782BEC7577}"/>
              </a:ext>
            </a:extLst>
          </p:cNvPr>
          <p:cNvSpPr/>
          <p:nvPr/>
        </p:nvSpPr>
        <p:spPr>
          <a:xfrm>
            <a:off x="0" y="1381826"/>
            <a:ext cx="12188952" cy="704088"/>
          </a:xfrm>
          <a:prstGeom prst="rect">
            <a:avLst/>
          </a:prstGeom>
          <a:solidFill>
            <a:srgbClr val="B2C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DC8E225-0D16-487A-B445-699033342170}"/>
              </a:ext>
            </a:extLst>
          </p:cNvPr>
          <p:cNvSpPr txBox="1"/>
          <p:nvPr/>
        </p:nvSpPr>
        <p:spPr>
          <a:xfrm>
            <a:off x="3263152" y="1348301"/>
            <a:ext cx="8905698" cy="771139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rmAutofit fontScale="97500"/>
          </a:bodyPr>
          <a:lstStyle/>
          <a:p>
            <a:pPr algn="r" rtl="1">
              <a:defRPr/>
            </a:pPr>
            <a:r>
              <a:rPr lang="ar-LB" sz="3600" b="1" dirty="0">
                <a:solidFill>
                  <a:srgbClr val="595959"/>
                </a:solidFill>
                <a:latin typeface="+mj-lt"/>
              </a:rPr>
              <a:t>      أَسْماءَ الْأَلْوانِ </a:t>
            </a:r>
            <a:endParaRPr lang="en-US" sz="3600" b="1" dirty="0">
              <a:solidFill>
                <a:srgbClr val="595959"/>
              </a:solidFill>
              <a:latin typeface="+mj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58056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8A9C60A-B823-4723-8CEE-BFD979F6E7C7}"/>
              </a:ext>
            </a:extLst>
          </p:cNvPr>
          <p:cNvSpPr/>
          <p:nvPr/>
        </p:nvSpPr>
        <p:spPr>
          <a:xfrm>
            <a:off x="0" y="691182"/>
            <a:ext cx="12188952" cy="704088"/>
          </a:xfrm>
          <a:prstGeom prst="rect">
            <a:avLst/>
          </a:prstGeom>
          <a:solidFill>
            <a:srgbClr val="658D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3FB275E-77E2-4502-B94C-D718855FE22B}"/>
              </a:ext>
            </a:extLst>
          </p:cNvPr>
          <p:cNvSpPr txBox="1"/>
          <p:nvPr/>
        </p:nvSpPr>
        <p:spPr>
          <a:xfrm>
            <a:off x="4876800" y="709965"/>
            <a:ext cx="6781799" cy="759592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rmAutofit fontScale="97500"/>
          </a:bodyPr>
          <a:lstStyle/>
          <a:p>
            <a:pPr algn="r" rtl="1">
              <a:buClr>
                <a:srgbClr val="4472C4">
                  <a:lumMod val="75000"/>
                </a:srgbClr>
              </a:buClr>
              <a:buSzPct val="90000"/>
              <a:defRPr/>
            </a:pPr>
            <a:r>
              <a:rPr lang="ar-LB" sz="3600" b="1" cap="all" spc="100" dirty="0">
                <a:solidFill>
                  <a:schemeClr val="bg1"/>
                </a:solidFill>
                <a:latin typeface="Adobe Arabic"/>
                <a:cs typeface="Adobe Arabic"/>
              </a:rPr>
              <a:t>سَنَتَعَلَّمُ الْيَوْمَ</a:t>
            </a:r>
            <a:endParaRPr lang="en-US" sz="3600" b="1" cap="all" spc="100" dirty="0">
              <a:solidFill>
                <a:schemeClr val="bg1"/>
              </a:solidFill>
              <a:latin typeface="Adobe Arabic"/>
              <a:cs typeface="Adobe Arabic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9BBDD9E-21A0-4A7F-8044-23C4E6187C8E}"/>
              </a:ext>
            </a:extLst>
          </p:cNvPr>
          <p:cNvSpPr/>
          <p:nvPr/>
        </p:nvSpPr>
        <p:spPr>
          <a:xfrm>
            <a:off x="0" y="1381826"/>
            <a:ext cx="12188952" cy="704088"/>
          </a:xfrm>
          <a:prstGeom prst="rect">
            <a:avLst/>
          </a:prstGeom>
          <a:solidFill>
            <a:srgbClr val="B2C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1CFE486-B5F9-47F7-B9A7-332D4FC5D14A}"/>
              </a:ext>
            </a:extLst>
          </p:cNvPr>
          <p:cNvSpPr txBox="1"/>
          <p:nvPr/>
        </p:nvSpPr>
        <p:spPr>
          <a:xfrm>
            <a:off x="3263152" y="1348301"/>
            <a:ext cx="8905698" cy="771139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rmAutofit fontScale="97500"/>
          </a:bodyPr>
          <a:lstStyle/>
          <a:p>
            <a:pPr marR="0" lvl="0" indent="0" algn="r" rtl="1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Pct val="90000"/>
              <a:buFontTx/>
              <a:buNone/>
              <a:tabLst/>
              <a:defRPr/>
            </a:pPr>
            <a:r>
              <a:rPr lang="en-GB" sz="3600" b="1" dirty="0">
                <a:solidFill>
                  <a:srgbClr val="595959"/>
                </a:solidFill>
                <a:latin typeface="+mj-lt"/>
              </a:rPr>
              <a:t>      </a:t>
            </a:r>
            <a:r>
              <a:rPr lang="ar-LB" sz="3600" b="1" dirty="0">
                <a:solidFill>
                  <a:srgbClr val="595959"/>
                </a:solidFill>
                <a:latin typeface="+mj-lt"/>
              </a:rPr>
              <a:t>أَسْتَخْدِمُ أَسْماءَ الْأَلْوانِ لِأَصِفَ الْأَشْياءَ مِنْ حَوْلي. </a:t>
            </a:r>
            <a:endParaRPr lang="en-US" sz="3600" b="1" dirty="0">
              <a:solidFill>
                <a:srgbClr val="595959"/>
              </a:solidFill>
              <a:latin typeface="+mj-lt"/>
            </a:endParaRPr>
          </a:p>
        </p:txBody>
      </p:sp>
      <p:pic>
        <p:nvPicPr>
          <p:cNvPr id="18" name="Picture 17" descr="Icon&#10;&#10;Description automatically generated with medium confidence">
            <a:extLst>
              <a:ext uri="{FF2B5EF4-FFF2-40B4-BE49-F238E27FC236}">
                <a16:creationId xmlns:a16="http://schemas.microsoft.com/office/drawing/2014/main" id="{795E4691-DF18-422B-A4B8-74EAB7040AC5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9320" y="2178653"/>
            <a:ext cx="1873708" cy="1878550"/>
          </a:xfrm>
          <a:prstGeom prst="rect">
            <a:avLst/>
          </a:prstGeom>
        </p:spPr>
      </p:pic>
      <p:pic>
        <p:nvPicPr>
          <p:cNvPr id="19" name="Picture 18" descr="Icon&#10;&#10;Description automatically generated">
            <a:extLst>
              <a:ext uri="{FF2B5EF4-FFF2-40B4-BE49-F238E27FC236}">
                <a16:creationId xmlns:a16="http://schemas.microsoft.com/office/drawing/2014/main" id="{6A948D8D-48A7-46DE-AE62-30FBE8B6BC36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2827" y="2178653"/>
            <a:ext cx="1873708" cy="1878550"/>
          </a:xfrm>
          <a:prstGeom prst="rect">
            <a:avLst/>
          </a:prstGeom>
        </p:spPr>
      </p:pic>
      <p:pic>
        <p:nvPicPr>
          <p:cNvPr id="20" name="Picture 19" descr="Icon&#10;&#10;Description automatically generated">
            <a:extLst>
              <a:ext uri="{FF2B5EF4-FFF2-40B4-BE49-F238E27FC236}">
                <a16:creationId xmlns:a16="http://schemas.microsoft.com/office/drawing/2014/main" id="{83863B5F-B48F-48AF-B5EB-98716F04E0FF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178653"/>
            <a:ext cx="1876124" cy="1883405"/>
          </a:xfrm>
          <a:prstGeom prst="rect">
            <a:avLst/>
          </a:prstGeom>
        </p:spPr>
      </p:pic>
      <p:pic>
        <p:nvPicPr>
          <p:cNvPr id="21" name="Picture 20" descr="Shape&#10;&#10;Description automatically generated">
            <a:extLst>
              <a:ext uri="{FF2B5EF4-FFF2-40B4-BE49-F238E27FC236}">
                <a16:creationId xmlns:a16="http://schemas.microsoft.com/office/drawing/2014/main" id="{D2FAECB6-CA66-43EC-BCC8-81FB53F93388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9163" y="2178653"/>
            <a:ext cx="1876134" cy="1883415"/>
          </a:xfrm>
          <a:prstGeom prst="rect">
            <a:avLst/>
          </a:prstGeom>
        </p:spPr>
      </p:pic>
      <p:pic>
        <p:nvPicPr>
          <p:cNvPr id="22" name="Picture 21" descr="Icon&#10;&#10;Description automatically generated with medium confidence">
            <a:extLst>
              <a:ext uri="{FF2B5EF4-FFF2-40B4-BE49-F238E27FC236}">
                <a16:creationId xmlns:a16="http://schemas.microsoft.com/office/drawing/2014/main" id="{1C54AA44-E40A-4664-9BCA-E2901486953C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7530" y="4283413"/>
            <a:ext cx="1876124" cy="1883405"/>
          </a:xfrm>
          <a:prstGeom prst="rect">
            <a:avLst/>
          </a:prstGeom>
        </p:spPr>
      </p:pic>
      <p:pic>
        <p:nvPicPr>
          <p:cNvPr id="23" name="Picture 22" descr="Icon&#10;&#10;Description automatically generated">
            <a:extLst>
              <a:ext uri="{FF2B5EF4-FFF2-40B4-BE49-F238E27FC236}">
                <a16:creationId xmlns:a16="http://schemas.microsoft.com/office/drawing/2014/main" id="{185BC88A-1635-4096-AE9F-E0ECB8AE3C8D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4062" y="4285845"/>
            <a:ext cx="1876125" cy="1880973"/>
          </a:xfrm>
          <a:prstGeom prst="rect">
            <a:avLst/>
          </a:prstGeom>
        </p:spPr>
      </p:pic>
      <p:pic>
        <p:nvPicPr>
          <p:cNvPr id="24" name="Picture 23" descr="Shape&#10;&#10;Description automatically generated">
            <a:extLst>
              <a:ext uri="{FF2B5EF4-FFF2-40B4-BE49-F238E27FC236}">
                <a16:creationId xmlns:a16="http://schemas.microsoft.com/office/drawing/2014/main" id="{EFEE0934-64E4-4E01-BB3D-8BC402E1B5B9}"/>
              </a:ext>
            </a:extLst>
          </p:cNvPr>
          <p:cNvPicPr>
            <a:picLocks noChangeAspect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6499" y="4283413"/>
            <a:ext cx="1876124" cy="188340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14833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5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75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21352E38-6BFD-4DDB-90D1-72B83B66C574}"/>
              </a:ext>
            </a:extLst>
          </p:cNvPr>
          <p:cNvPicPr/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944122" y="1610410"/>
            <a:ext cx="1828800" cy="1656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4E7EA1B1-08D9-47CB-AC88-E8E143741EA3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14" b="5514"/>
          <a:stretch/>
        </p:blipFill>
        <p:spPr>
          <a:xfrm>
            <a:off x="1507375" y="1610410"/>
            <a:ext cx="1861612" cy="1501690"/>
          </a:xfrm>
          <a:prstGeom prst="ellipse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DE00AB7-9BF0-472C-B76A-CA7EC1F840A1}"/>
              </a:ext>
            </a:extLst>
          </p:cNvPr>
          <p:cNvSpPr txBox="1"/>
          <p:nvPr/>
        </p:nvSpPr>
        <p:spPr>
          <a:xfrm rot="10800000" flipV="1">
            <a:off x="5542562" y="3266562"/>
            <a:ext cx="1341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3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هِرَّةٌ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055974A-58F3-4EC1-A878-21783ACEFA76}"/>
              </a:ext>
            </a:extLst>
          </p:cNvPr>
          <p:cNvSpPr txBox="1"/>
          <p:nvPr/>
        </p:nvSpPr>
        <p:spPr>
          <a:xfrm rot="10800000" flipV="1">
            <a:off x="4959651" y="4445084"/>
            <a:ext cx="23917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بُنيٌّ</a:t>
            </a:r>
            <a:r>
              <a:rPr kumimoji="0" lang="ar-LB" sz="3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- بُنِيَّةٌ        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EA86257-5785-4E86-B711-00263820AA58}"/>
              </a:ext>
            </a:extLst>
          </p:cNvPr>
          <p:cNvSpPr txBox="1"/>
          <p:nvPr/>
        </p:nvSpPr>
        <p:spPr>
          <a:xfrm rot="10800000" flipV="1">
            <a:off x="5236633" y="5321715"/>
            <a:ext cx="193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rtl="1">
              <a:defRPr/>
            </a:pPr>
            <a:r>
              <a:rPr lang="ar-LB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 هِرَّةٌ  بُنِيَّةٌ. 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pic>
        <p:nvPicPr>
          <p:cNvPr id="22" name="Picture 21"/>
          <p:cNvPicPr/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242155" y="1610410"/>
            <a:ext cx="1828800" cy="1656151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CD16DF88-1767-41E5-A848-671546E26362}"/>
              </a:ext>
            </a:extLst>
          </p:cNvPr>
          <p:cNvSpPr/>
          <p:nvPr/>
        </p:nvSpPr>
        <p:spPr>
          <a:xfrm>
            <a:off x="0" y="691182"/>
            <a:ext cx="12188952" cy="704088"/>
          </a:xfrm>
          <a:prstGeom prst="rect">
            <a:avLst/>
          </a:prstGeom>
          <a:solidFill>
            <a:srgbClr val="658D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71EEEB7-AF53-402E-9E6E-8D4B79CD878A}"/>
              </a:ext>
            </a:extLst>
          </p:cNvPr>
          <p:cNvSpPr txBox="1"/>
          <p:nvPr/>
        </p:nvSpPr>
        <p:spPr>
          <a:xfrm>
            <a:off x="4876800" y="709965"/>
            <a:ext cx="6781799" cy="759592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rmAutofit fontScale="97500"/>
          </a:bodyPr>
          <a:lstStyle/>
          <a:p>
            <a:pPr algn="r" rtl="1">
              <a:buClr>
                <a:srgbClr val="4472C4">
                  <a:lumMod val="75000"/>
                </a:srgbClr>
              </a:buClr>
              <a:buSzPct val="90000"/>
              <a:defRPr/>
            </a:pPr>
            <a:r>
              <a:rPr lang="ar-LB" sz="3600" b="1" cap="all" spc="100" dirty="0">
                <a:solidFill>
                  <a:schemeClr val="bg1"/>
                </a:solidFill>
                <a:latin typeface="Adobe Arabic"/>
                <a:cs typeface="Adobe Arabic"/>
              </a:rPr>
              <a:t>لِنُفَكِّرْ مَعًا</a:t>
            </a:r>
            <a:endParaRPr lang="en-US" sz="3600" b="1" cap="all" spc="100" dirty="0">
              <a:solidFill>
                <a:schemeClr val="bg1"/>
              </a:solidFill>
              <a:latin typeface="Adobe Arabic"/>
              <a:cs typeface="Adobe Arabic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FBC7CBE-74DF-4432-9620-956E358011A3}"/>
              </a:ext>
            </a:extLst>
          </p:cNvPr>
          <p:cNvSpPr txBox="1"/>
          <p:nvPr/>
        </p:nvSpPr>
        <p:spPr>
          <a:xfrm rot="10800000" flipV="1">
            <a:off x="8812503" y="5321715"/>
            <a:ext cx="20920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3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قُبَّعَةٌ زَهْرِيَّةٌ.  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8658759-182E-45E3-AA65-095B40F3E959}"/>
              </a:ext>
            </a:extLst>
          </p:cNvPr>
          <p:cNvSpPr txBox="1"/>
          <p:nvPr/>
        </p:nvSpPr>
        <p:spPr>
          <a:xfrm rot="10800000" flipV="1">
            <a:off x="8602134" y="4445085"/>
            <a:ext cx="25127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3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زَهْرِيٌّ - زَهْرِيَّةٌ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E0A22F1-4AAE-4303-AC45-5E8451F0AAA1}"/>
              </a:ext>
            </a:extLst>
          </p:cNvPr>
          <p:cNvSpPr txBox="1"/>
          <p:nvPr/>
        </p:nvSpPr>
        <p:spPr>
          <a:xfrm rot="10800000" flipV="1">
            <a:off x="9218354" y="3266562"/>
            <a:ext cx="13029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3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قُبَّعَةٌ   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23C33F0-B76F-499D-B10F-70CEC1160015}"/>
              </a:ext>
            </a:extLst>
          </p:cNvPr>
          <p:cNvSpPr txBox="1"/>
          <p:nvPr/>
        </p:nvSpPr>
        <p:spPr>
          <a:xfrm rot="10800000" flipV="1">
            <a:off x="1672391" y="3266561"/>
            <a:ext cx="15871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3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دائِرَةٌ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95C0D8F-33B8-400C-8D42-BF9DCD7D0FFC}"/>
              </a:ext>
            </a:extLst>
          </p:cNvPr>
          <p:cNvSpPr txBox="1"/>
          <p:nvPr/>
        </p:nvSpPr>
        <p:spPr>
          <a:xfrm rot="10800000" flipV="1">
            <a:off x="881270" y="4445084"/>
            <a:ext cx="31467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rtl="1">
              <a:defRPr/>
            </a:pPr>
            <a:r>
              <a:rPr lang="ar-LB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بُرْتُقاليٌّ - بُرْتُقاليَّةٌ 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AD7D831-8164-428D-8B14-8385F31B4670}"/>
              </a:ext>
            </a:extLst>
          </p:cNvPr>
          <p:cNvSpPr txBox="1"/>
          <p:nvPr/>
        </p:nvSpPr>
        <p:spPr>
          <a:xfrm rot="10800000" flipV="1">
            <a:off x="1323426" y="5321715"/>
            <a:ext cx="22624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rtl="1">
              <a:defRPr/>
            </a:pPr>
            <a:r>
              <a:rPr kumimoji="0" lang="ar-LB" sz="3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دائِرَةٌ   </a:t>
            </a:r>
            <a:r>
              <a:rPr lang="ar-LB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بُرْتُقاليَّةٌ.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74739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50"/>
                            </p:stCondLst>
                            <p:childTnLst>
                              <p:par>
                                <p:cTn id="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"/>
                            </p:stCondLst>
                            <p:childTnLst>
                              <p:par>
                                <p:cTn id="4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  <p:bldP spid="16" grpId="0"/>
      <p:bldP spid="27" grpId="0"/>
      <p:bldP spid="28" grpId="0"/>
      <p:bldP spid="29" grpId="0"/>
      <p:bldP spid="30" grpId="0"/>
      <p:bldP spid="31" grpId="0"/>
      <p:bldP spid="3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CD16DF88-1767-41E5-A848-671546E26362}"/>
              </a:ext>
            </a:extLst>
          </p:cNvPr>
          <p:cNvSpPr/>
          <p:nvPr/>
        </p:nvSpPr>
        <p:spPr>
          <a:xfrm>
            <a:off x="0" y="691182"/>
            <a:ext cx="12188952" cy="704088"/>
          </a:xfrm>
          <a:prstGeom prst="rect">
            <a:avLst/>
          </a:prstGeom>
          <a:solidFill>
            <a:srgbClr val="658D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71EEEB7-AF53-402E-9E6E-8D4B79CD878A}"/>
              </a:ext>
            </a:extLst>
          </p:cNvPr>
          <p:cNvSpPr txBox="1"/>
          <p:nvPr/>
        </p:nvSpPr>
        <p:spPr>
          <a:xfrm>
            <a:off x="4876800" y="709965"/>
            <a:ext cx="6781799" cy="759592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rmAutofit fontScale="97500"/>
          </a:bodyPr>
          <a:lstStyle/>
          <a:p>
            <a:pPr marR="0" lvl="0" indent="0" algn="r" rtl="1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>
                  <a:lumMod val="75000"/>
                </a:srgbClr>
              </a:buClr>
              <a:buSzPct val="90000"/>
              <a:buFontTx/>
              <a:buNone/>
              <a:tabLst/>
              <a:defRPr/>
            </a:pPr>
            <a:r>
              <a:rPr lang="ar-LB" sz="3600" b="1" cap="all" spc="100" dirty="0">
                <a:solidFill>
                  <a:schemeClr val="bg1"/>
                </a:solidFill>
                <a:latin typeface="Adobe Arabic"/>
                <a:cs typeface="Adobe Arabic"/>
              </a:rPr>
              <a:t>أَسْتَنْتِجُ إِذًا </a:t>
            </a:r>
            <a:endParaRPr lang="en-US" sz="3600" b="1" cap="all" spc="100" dirty="0">
              <a:solidFill>
                <a:schemeClr val="bg1"/>
              </a:solidFill>
              <a:latin typeface="Adobe Arabic"/>
              <a:cs typeface="Adobe Arabic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27BB7C6-9470-448E-8D31-C41DCB51E267}"/>
              </a:ext>
            </a:extLst>
          </p:cNvPr>
          <p:cNvPicPr/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944122" y="1610410"/>
            <a:ext cx="1828800" cy="1656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3B3E306-DF41-4FC7-8CBA-23B10A8DF20C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14" b="5514"/>
          <a:stretch/>
        </p:blipFill>
        <p:spPr>
          <a:xfrm>
            <a:off x="1507375" y="1610410"/>
            <a:ext cx="1861612" cy="1501690"/>
          </a:xfrm>
          <a:prstGeom prst="ellipse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7952D9FB-AD7F-4B19-B82C-66005733ED22}"/>
              </a:ext>
            </a:extLst>
          </p:cNvPr>
          <p:cNvSpPr txBox="1"/>
          <p:nvPr/>
        </p:nvSpPr>
        <p:spPr>
          <a:xfrm rot="10800000" flipV="1">
            <a:off x="5542562" y="3266562"/>
            <a:ext cx="1341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3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هِرَّةٌ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2151D0E-543A-490B-BFFD-1CB9BEFFD54D}"/>
              </a:ext>
            </a:extLst>
          </p:cNvPr>
          <p:cNvSpPr txBox="1"/>
          <p:nvPr/>
        </p:nvSpPr>
        <p:spPr>
          <a:xfrm rot="10800000" flipV="1">
            <a:off x="4959651" y="4445084"/>
            <a:ext cx="23917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بُنيٌّ</a:t>
            </a:r>
            <a:r>
              <a:rPr kumimoji="0" lang="ar-LB" sz="3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- بُنِيَّةٌ        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C091C4A-64A3-46DB-8101-5FC405425A21}"/>
              </a:ext>
            </a:extLst>
          </p:cNvPr>
          <p:cNvSpPr txBox="1"/>
          <p:nvPr/>
        </p:nvSpPr>
        <p:spPr>
          <a:xfrm rot="10800000" flipV="1">
            <a:off x="5236633" y="5321715"/>
            <a:ext cx="193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rtl="1">
              <a:defRPr/>
            </a:pPr>
            <a:r>
              <a:rPr lang="ar-LB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 هِرَّةٌ  بُنِيَّةٌ. 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B3BE3DC5-9F48-471F-BA7A-D0CDD72A6FFA}"/>
              </a:ext>
            </a:extLst>
          </p:cNvPr>
          <p:cNvPicPr/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242155" y="1610410"/>
            <a:ext cx="1828800" cy="1656151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A24872EB-6414-49DC-9F2E-50B27B1E8727}"/>
              </a:ext>
            </a:extLst>
          </p:cNvPr>
          <p:cNvSpPr txBox="1"/>
          <p:nvPr/>
        </p:nvSpPr>
        <p:spPr>
          <a:xfrm rot="10800000" flipV="1">
            <a:off x="8812503" y="5321715"/>
            <a:ext cx="20920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3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قُبَّعَةٌ زَهْرِيَّةٌ.  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B329C95-0055-48F6-B314-D02EAAC426B7}"/>
              </a:ext>
            </a:extLst>
          </p:cNvPr>
          <p:cNvSpPr txBox="1"/>
          <p:nvPr/>
        </p:nvSpPr>
        <p:spPr>
          <a:xfrm rot="10800000" flipV="1">
            <a:off x="8602134" y="4445085"/>
            <a:ext cx="25127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3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زَهْرِيٌّ - زَهْرِيَّةٌ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9F837FB-C2D9-4A20-AD16-B99901D1A6BC}"/>
              </a:ext>
            </a:extLst>
          </p:cNvPr>
          <p:cNvSpPr txBox="1"/>
          <p:nvPr/>
        </p:nvSpPr>
        <p:spPr>
          <a:xfrm rot="10800000" flipV="1">
            <a:off x="9218354" y="3266562"/>
            <a:ext cx="13029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3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قُبَّعَةٌ   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372F779-93AB-4B97-97A2-BF65EB027404}"/>
              </a:ext>
            </a:extLst>
          </p:cNvPr>
          <p:cNvSpPr txBox="1"/>
          <p:nvPr/>
        </p:nvSpPr>
        <p:spPr>
          <a:xfrm rot="10800000" flipV="1">
            <a:off x="1672391" y="3266561"/>
            <a:ext cx="15871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3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دائِرَةٌ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E88CA54-BFC7-4681-8A76-3F2BD77DFC77}"/>
              </a:ext>
            </a:extLst>
          </p:cNvPr>
          <p:cNvSpPr txBox="1"/>
          <p:nvPr/>
        </p:nvSpPr>
        <p:spPr>
          <a:xfrm rot="10800000" flipV="1">
            <a:off x="881270" y="4445084"/>
            <a:ext cx="31467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rtl="1">
              <a:defRPr/>
            </a:pPr>
            <a:r>
              <a:rPr lang="ar-LB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بُرْتُقاليٌّ - بُرْتُقاليَّةٌ 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6265AF9-2675-4724-9A6D-21D9CE0D42BD}"/>
              </a:ext>
            </a:extLst>
          </p:cNvPr>
          <p:cNvSpPr txBox="1"/>
          <p:nvPr/>
        </p:nvSpPr>
        <p:spPr>
          <a:xfrm rot="10800000" flipV="1">
            <a:off x="1323426" y="5321715"/>
            <a:ext cx="22624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rtl="1">
              <a:defRPr/>
            </a:pPr>
            <a:r>
              <a:rPr kumimoji="0" lang="ar-LB" sz="3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دائِرَةٌ   </a:t>
            </a:r>
            <a:r>
              <a:rPr lang="ar-LB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بُرْتُقاليَّةٌ.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19910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50"/>
                            </p:stCondLst>
                            <p:childTnLst>
                              <p:par>
                                <p:cTn id="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"/>
                            </p:stCondLst>
                            <p:childTnLst>
                              <p:par>
                                <p:cTn id="4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3" grpId="0"/>
      <p:bldP spid="26" grpId="0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024D4337-F69D-494C-BF17-7B8A1943A2B2}"/>
              </a:ext>
            </a:extLst>
          </p:cNvPr>
          <p:cNvSpPr txBox="1"/>
          <p:nvPr/>
        </p:nvSpPr>
        <p:spPr>
          <a:xfrm rot="10800000" flipV="1">
            <a:off x="8795570" y="5356582"/>
            <a:ext cx="1990438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قَلَمٌ بُنِّيٌّ.  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2CFF199-CABE-42AC-809A-2B53D370D968}"/>
              </a:ext>
            </a:extLst>
          </p:cNvPr>
          <p:cNvSpPr txBox="1"/>
          <p:nvPr/>
        </p:nvSpPr>
        <p:spPr>
          <a:xfrm rot="10800000" flipV="1">
            <a:off x="1613129" y="3538312"/>
            <a:ext cx="15871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إِبْريقٌ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24C1F4A-0666-4F06-9841-A21B9EEB4F57}"/>
              </a:ext>
            </a:extLst>
          </p:cNvPr>
          <p:cNvSpPr txBox="1"/>
          <p:nvPr/>
        </p:nvSpPr>
        <p:spPr>
          <a:xfrm rot="10800000" flipV="1">
            <a:off x="9139332" y="3538313"/>
            <a:ext cx="13029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قَلَمٌ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A1D4798-E791-4EC7-8502-FE4AA84311A5}"/>
              </a:ext>
            </a:extLst>
          </p:cNvPr>
          <p:cNvSpPr txBox="1"/>
          <p:nvPr/>
        </p:nvSpPr>
        <p:spPr>
          <a:xfrm rot="10800000" flipV="1">
            <a:off x="1275453" y="5405110"/>
            <a:ext cx="2262465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إِبْريقٌ بُرْتُقالِيٌّ. 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pic>
        <p:nvPicPr>
          <p:cNvPr id="20" name="Picture 19"/>
          <p:cNvPicPr/>
          <p:nvPr/>
        </p:nvPicPr>
        <p:blipFill>
          <a:blip r:embed="rId4">
            <a:duotone>
              <a:prstClr val="black"/>
              <a:srgbClr val="D9C3A5">
                <a:tint val="50000"/>
                <a:satMod val="180000"/>
              </a:srgbClr>
            </a:duotone>
            <a:alphaModFix amt="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255372" y="1585209"/>
            <a:ext cx="1658083" cy="165808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0D8A5EB-2EDF-4CC3-A977-15A8980FF1F8}"/>
              </a:ext>
            </a:extLst>
          </p:cNvPr>
          <p:cNvPicPr/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913666" y="1585209"/>
            <a:ext cx="1828799" cy="165808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A9EDAA5D-A060-4901-A1D9-067B2AA297B8}"/>
              </a:ext>
            </a:extLst>
          </p:cNvPr>
          <p:cNvPicPr/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463456" y="1585209"/>
            <a:ext cx="1828799" cy="1658083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2FCE3A06-1975-4D21-A1B3-94FF0D4F7A33}"/>
              </a:ext>
            </a:extLst>
          </p:cNvPr>
          <p:cNvSpPr/>
          <p:nvPr/>
        </p:nvSpPr>
        <p:spPr>
          <a:xfrm>
            <a:off x="0" y="691182"/>
            <a:ext cx="12188952" cy="704088"/>
          </a:xfrm>
          <a:prstGeom prst="rect">
            <a:avLst/>
          </a:prstGeom>
          <a:solidFill>
            <a:srgbClr val="658D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7553CEF-D79D-4267-BE19-CAEDACD0B8AF}"/>
              </a:ext>
            </a:extLst>
          </p:cNvPr>
          <p:cNvSpPr txBox="1"/>
          <p:nvPr/>
        </p:nvSpPr>
        <p:spPr>
          <a:xfrm>
            <a:off x="4876800" y="709965"/>
            <a:ext cx="6781799" cy="759592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rmAutofit fontScale="97500"/>
          </a:bodyPr>
          <a:lstStyle/>
          <a:p>
            <a:pPr algn="r" rtl="1">
              <a:buClr>
                <a:srgbClr val="4472C4">
                  <a:lumMod val="75000"/>
                </a:srgbClr>
              </a:buClr>
              <a:buSzPct val="90000"/>
              <a:defRPr/>
            </a:pPr>
            <a:r>
              <a:rPr lang="ar-LB" sz="3600" b="1" cap="all" spc="100" dirty="0">
                <a:solidFill>
                  <a:schemeClr val="bg1"/>
                </a:solidFill>
                <a:latin typeface="Adobe Arabic"/>
                <a:cs typeface="Adobe Arabic"/>
              </a:rPr>
              <a:t>نَعْمَلُ مَعًا</a:t>
            </a:r>
            <a:endParaRPr lang="en-US" sz="3600" b="1" cap="all" spc="100" dirty="0">
              <a:solidFill>
                <a:schemeClr val="bg1"/>
              </a:solidFill>
              <a:latin typeface="Adobe Arabic"/>
              <a:cs typeface="Adobe Arabic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37ACC10-DA0D-4196-80A5-9D42788D88D3}"/>
              </a:ext>
            </a:extLst>
          </p:cNvPr>
          <p:cNvSpPr txBox="1"/>
          <p:nvPr/>
        </p:nvSpPr>
        <p:spPr>
          <a:xfrm rot="10800000" flipV="1">
            <a:off x="9936760" y="4518611"/>
            <a:ext cx="1035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rtl="1">
              <a:defRPr/>
            </a:pPr>
            <a:r>
              <a:rPr lang="ar-LB" sz="3600" dirty="0">
                <a:solidFill>
                  <a:prstClr val="black">
                    <a:lumMod val="65000"/>
                    <a:lumOff val="35000"/>
                  </a:prst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بُنِّيٌّ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DB7AB96-9AF8-442F-A9D6-8DBFD19EF6DD}"/>
              </a:ext>
            </a:extLst>
          </p:cNvPr>
          <p:cNvSpPr txBox="1"/>
          <p:nvPr/>
        </p:nvSpPr>
        <p:spPr>
          <a:xfrm>
            <a:off x="8578903" y="4518612"/>
            <a:ext cx="13029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defRPr/>
            </a:pPr>
            <a:r>
              <a:rPr lang="ar-LB" sz="3600" dirty="0">
                <a:solidFill>
                  <a:prstClr val="black">
                    <a:lumMod val="65000"/>
                    <a:lumOff val="35000"/>
                  </a:prst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بُنِّيَّةٌ</a:t>
            </a:r>
            <a:endParaRPr lang="en-US" sz="3600" dirty="0">
              <a:solidFill>
                <a:prstClr val="black">
                  <a:lumMod val="65000"/>
                  <a:lumOff val="35000"/>
                </a:prstClr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BC4B08B-4FB1-467F-9EC7-0A9CDA80E9D0}"/>
              </a:ext>
            </a:extLst>
          </p:cNvPr>
          <p:cNvSpPr txBox="1"/>
          <p:nvPr/>
        </p:nvSpPr>
        <p:spPr>
          <a:xfrm>
            <a:off x="9729417" y="4518612"/>
            <a:ext cx="25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LB" sz="3600" dirty="0">
                <a:solidFill>
                  <a:prstClr val="black">
                    <a:lumMod val="65000"/>
                    <a:lumOff val="35000"/>
                  </a:prst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-</a:t>
            </a:r>
            <a:endParaRPr lang="en-US" sz="3600" dirty="0">
              <a:solidFill>
                <a:prstClr val="black">
                  <a:lumMod val="65000"/>
                  <a:lumOff val="35000"/>
                </a:prstClr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EB863E2-0E1A-478E-84FE-7B5AA5770242}"/>
              </a:ext>
            </a:extLst>
          </p:cNvPr>
          <p:cNvSpPr txBox="1"/>
          <p:nvPr/>
        </p:nvSpPr>
        <p:spPr>
          <a:xfrm>
            <a:off x="6012233" y="4518612"/>
            <a:ext cx="25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LB" sz="3600" dirty="0">
                <a:solidFill>
                  <a:prstClr val="black">
                    <a:lumMod val="65000"/>
                    <a:lumOff val="35000"/>
                  </a:prst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-</a:t>
            </a:r>
            <a:endParaRPr lang="en-US" sz="3600" dirty="0">
              <a:solidFill>
                <a:prstClr val="black">
                  <a:lumMod val="65000"/>
                  <a:lumOff val="35000"/>
                </a:prstClr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0ADA4F6-55BE-4A7B-8F59-6184B9A8DDEA}"/>
              </a:ext>
            </a:extLst>
          </p:cNvPr>
          <p:cNvSpPr txBox="1"/>
          <p:nvPr/>
        </p:nvSpPr>
        <p:spPr>
          <a:xfrm rot="10800000" flipV="1">
            <a:off x="2387182" y="4518611"/>
            <a:ext cx="12056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rtl="1">
              <a:defRPr/>
            </a:pPr>
            <a:r>
              <a:rPr lang="ar-LB" sz="3600" dirty="0">
                <a:solidFill>
                  <a:prstClr val="black">
                    <a:lumMod val="65000"/>
                    <a:lumOff val="35000"/>
                  </a:prst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بُرْتُقالِيَّةٌ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2AFB069-5A2D-4F2A-9CAF-4E50F0206E8F}"/>
              </a:ext>
            </a:extLst>
          </p:cNvPr>
          <p:cNvSpPr txBox="1"/>
          <p:nvPr/>
        </p:nvSpPr>
        <p:spPr>
          <a:xfrm>
            <a:off x="1029325" y="4518612"/>
            <a:ext cx="13029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defRPr/>
            </a:pPr>
            <a:r>
              <a:rPr lang="ar-LB" sz="3600" dirty="0">
                <a:solidFill>
                  <a:prstClr val="black">
                    <a:lumMod val="65000"/>
                    <a:lumOff val="35000"/>
                  </a:prst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بُرْتُقالِيٌّ</a:t>
            </a:r>
            <a:endParaRPr lang="en-US" sz="3600" dirty="0">
              <a:solidFill>
                <a:prstClr val="black">
                  <a:lumMod val="65000"/>
                  <a:lumOff val="35000"/>
                </a:prstClr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599E460-3FB2-4046-AD09-E2FD23483B27}"/>
              </a:ext>
            </a:extLst>
          </p:cNvPr>
          <p:cNvSpPr txBox="1"/>
          <p:nvPr/>
        </p:nvSpPr>
        <p:spPr>
          <a:xfrm>
            <a:off x="2179839" y="4518612"/>
            <a:ext cx="25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LB" sz="3600" dirty="0">
                <a:solidFill>
                  <a:prstClr val="black">
                    <a:lumMod val="65000"/>
                    <a:lumOff val="35000"/>
                  </a:prst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-</a:t>
            </a:r>
            <a:endParaRPr lang="en-US" sz="3600" dirty="0">
              <a:solidFill>
                <a:prstClr val="black">
                  <a:lumMod val="65000"/>
                  <a:lumOff val="35000"/>
                </a:prstClr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2228137-A718-438B-9864-F3131C46BED2}"/>
              </a:ext>
            </a:extLst>
          </p:cNvPr>
          <p:cNvSpPr txBox="1"/>
          <p:nvPr/>
        </p:nvSpPr>
        <p:spPr>
          <a:xfrm rot="10800000" flipV="1">
            <a:off x="5484727" y="3429000"/>
            <a:ext cx="1341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دُبٌّ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2463C03-C89C-4E10-864A-8711317EBB26}"/>
              </a:ext>
            </a:extLst>
          </p:cNvPr>
          <p:cNvSpPr txBox="1"/>
          <p:nvPr/>
        </p:nvSpPr>
        <p:spPr>
          <a:xfrm rot="10800000" flipV="1">
            <a:off x="5121192" y="5243477"/>
            <a:ext cx="2068188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rtl="1">
              <a:defRPr/>
            </a:pPr>
            <a:r>
              <a:rPr lang="ar-LB" sz="3600" dirty="0">
                <a:solidFill>
                  <a:prstClr val="black">
                    <a:lumMod val="65000"/>
                    <a:lumOff val="35000"/>
                  </a:prst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دُبٌّ  رَماديٌ.</a:t>
            </a:r>
            <a:endParaRPr lang="en-US" sz="3600" dirty="0">
              <a:solidFill>
                <a:prstClr val="black">
                  <a:lumMod val="65000"/>
                  <a:lumOff val="35000"/>
                </a:prstClr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lvl="0" algn="ctr" rtl="1">
              <a:defRPr/>
            </a:pPr>
            <a:r>
              <a:rPr lang="ar-LB" sz="3600" dirty="0">
                <a:solidFill>
                  <a:prstClr val="black">
                    <a:lumMod val="65000"/>
                    <a:lumOff val="35000"/>
                  </a:prst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</a:t>
            </a:r>
            <a:endParaRPr lang="en-US" sz="3600" dirty="0">
              <a:solidFill>
                <a:prstClr val="black">
                  <a:lumMod val="65000"/>
                  <a:lumOff val="35000"/>
                </a:prstClr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E0D6181-9C9A-4BEE-94F3-A0EFE7B4B6AF}"/>
              </a:ext>
            </a:extLst>
          </p:cNvPr>
          <p:cNvSpPr txBox="1"/>
          <p:nvPr/>
        </p:nvSpPr>
        <p:spPr>
          <a:xfrm rot="10800000" flipV="1">
            <a:off x="6220056" y="4405506"/>
            <a:ext cx="1035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rtl="1">
              <a:defRPr/>
            </a:pPr>
            <a:r>
              <a:rPr lang="ar-LB" sz="3600" noProof="0" dirty="0">
                <a:solidFill>
                  <a:prstClr val="black">
                    <a:lumMod val="65000"/>
                    <a:lumOff val="35000"/>
                  </a:prst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رَمادِيّةٌ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FB23F33-46C6-45D8-A107-BF1251599BE1}"/>
              </a:ext>
            </a:extLst>
          </p:cNvPr>
          <p:cNvSpPr txBox="1"/>
          <p:nvPr/>
        </p:nvSpPr>
        <p:spPr>
          <a:xfrm>
            <a:off x="4862199" y="4405507"/>
            <a:ext cx="13029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defRPr/>
            </a:pPr>
            <a:r>
              <a:rPr lang="ar-LB" sz="3600" dirty="0">
                <a:solidFill>
                  <a:prstClr val="black">
                    <a:lumMod val="65000"/>
                    <a:lumOff val="35000"/>
                  </a:prst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رَماديٌ</a:t>
            </a:r>
            <a:endParaRPr lang="en-US" sz="3600" dirty="0">
              <a:solidFill>
                <a:prstClr val="black">
                  <a:lumMod val="65000"/>
                  <a:lumOff val="35000"/>
                </a:prstClr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9959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4C274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6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 tmFilter="0, 0; .2, .5; .8, .5; 1, 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4" dur="250" autoRev="1" fill="hold"/>
                                        <p:tgtEl>
                                          <p:spTgt spid="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75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6" fill="hold">
                      <p:stCondLst>
                        <p:cond delay="0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 tmFilter="0, 0; .2, .5; .8, .5; 1, 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0" dur="250" autoRev="1" fill="hold"/>
                                        <p:tgtEl>
                                          <p:spTgt spid="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>
                      <p:stCondLst>
                        <p:cond delay="0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4C274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8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500" tmFilter="0, 0; .2, .5; .8, .5; 1, 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4" dur="250" autoRev="1" fill="hold"/>
                                        <p:tgtEl>
                                          <p:spTgt spid="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4C274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0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4" grpId="0"/>
      <p:bldP spid="19" grpId="0"/>
      <p:bldP spid="24" grpId="0"/>
      <p:bldP spid="24" grpId="1"/>
      <p:bldP spid="26" grpId="0"/>
      <p:bldP spid="26" grpId="1"/>
      <p:bldP spid="28" grpId="0"/>
      <p:bldP spid="38" grpId="0"/>
      <p:bldP spid="39" grpId="0"/>
      <p:bldP spid="39" grpId="1"/>
      <p:bldP spid="40" grpId="0"/>
      <p:bldP spid="40" grpId="1"/>
      <p:bldP spid="41" grpId="0"/>
      <p:bldP spid="23" grpId="0"/>
      <p:bldP spid="25" grpId="0"/>
      <p:bldP spid="27" grpId="0"/>
      <p:bldP spid="27" grpId="1"/>
      <p:bldP spid="29" grpId="0"/>
      <p:bldP spid="29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>
            <a:extLst>
              <a:ext uri="{FF2B5EF4-FFF2-40B4-BE49-F238E27FC236}">
                <a16:creationId xmlns:a16="http://schemas.microsoft.com/office/drawing/2014/main" id="{2DE00AB7-9BF0-472C-B76A-CA7EC1F840A1}"/>
              </a:ext>
            </a:extLst>
          </p:cNvPr>
          <p:cNvSpPr txBox="1"/>
          <p:nvPr/>
        </p:nvSpPr>
        <p:spPr>
          <a:xfrm rot="10800000" flipV="1">
            <a:off x="5450864" y="3805110"/>
            <a:ext cx="1341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كَنارِيٌّ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2CFF199-CABE-42AC-809A-2B53D370D968}"/>
              </a:ext>
            </a:extLst>
          </p:cNvPr>
          <p:cNvSpPr txBox="1"/>
          <p:nvPr/>
        </p:nvSpPr>
        <p:spPr>
          <a:xfrm rot="10800000" flipV="1">
            <a:off x="1574350" y="3782251"/>
            <a:ext cx="15871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خِزانَةٌ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24C1F4A-0666-4F06-9841-A21B9EEB4F57}"/>
              </a:ext>
            </a:extLst>
          </p:cNvPr>
          <p:cNvSpPr txBox="1"/>
          <p:nvPr/>
        </p:nvSpPr>
        <p:spPr>
          <a:xfrm rot="10800000" flipV="1">
            <a:off x="9176404" y="3805110"/>
            <a:ext cx="13029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كَنَبَةٌ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C123578-9BF4-4615-A3C3-39D3980D3434}"/>
              </a:ext>
            </a:extLst>
          </p:cNvPr>
          <p:cNvSpPr txBox="1"/>
          <p:nvPr/>
        </p:nvSpPr>
        <p:spPr>
          <a:xfrm rot="10800000" flipV="1">
            <a:off x="8697155" y="5425150"/>
            <a:ext cx="20426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rtl="1">
              <a:defRPr/>
            </a:pPr>
            <a:r>
              <a:rPr kumimoji="0" lang="ar-LB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كَنَبَةٌ </a:t>
            </a:r>
            <a:r>
              <a:rPr lang="ar-LB" sz="3600" dirty="0">
                <a:solidFill>
                  <a:prstClr val="black">
                    <a:lumMod val="65000"/>
                    <a:lumOff val="35000"/>
                  </a:prst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زَهْرِيَّة.</a:t>
            </a:r>
            <a:endParaRPr lang="en-US" sz="3600" dirty="0">
              <a:solidFill>
                <a:prstClr val="black">
                  <a:lumMod val="65000"/>
                  <a:lumOff val="35000"/>
                </a:prstClr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F253908-8EC8-45D1-BD5C-3D8B3C46F93F}"/>
              </a:ext>
            </a:extLst>
          </p:cNvPr>
          <p:cNvSpPr txBox="1"/>
          <p:nvPr/>
        </p:nvSpPr>
        <p:spPr>
          <a:xfrm rot="10800000" flipV="1">
            <a:off x="5029379" y="5476174"/>
            <a:ext cx="22624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algn="ctr" rtl="1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dobe Arabic" panose="02040503050201020203" pitchFamily="18" charset="-78"/>
                <a:cs typeface="Adobe Arabic" panose="02040503050201020203" pitchFamily="18" charset="-78"/>
              </a:defRPr>
            </a:lvl1pPr>
          </a:lstStyle>
          <a:p>
            <a:r>
              <a:rPr lang="ar-LB" dirty="0"/>
              <a:t>كَنارِيٌّ بُرْتُقاليٌّ.        </a:t>
            </a:r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E38CC40-DA2A-489E-BE6A-E304E20CF52F}"/>
              </a:ext>
            </a:extLst>
          </p:cNvPr>
          <p:cNvSpPr txBox="1"/>
          <p:nvPr/>
        </p:nvSpPr>
        <p:spPr>
          <a:xfrm rot="10800000" flipV="1">
            <a:off x="639217" y="5438402"/>
            <a:ext cx="3453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algn="ctr" rtl="1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dobe Arabic" panose="02040503050201020203" pitchFamily="18" charset="-78"/>
                <a:cs typeface="Adobe Arabic" panose="02040503050201020203" pitchFamily="18" charset="-78"/>
              </a:defRPr>
            </a:lvl1pPr>
          </a:lstStyle>
          <a:p>
            <a:r>
              <a:rPr lang="ar-LB" dirty="0"/>
              <a:t>خِزانَةٌ بُنِّيَّةٌ.</a:t>
            </a:r>
            <a:endParaRPr lang="en-US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AD55219B-C4AA-4572-A1D9-232F2A173159}"/>
              </a:ext>
            </a:extLst>
          </p:cNvPr>
          <p:cNvPicPr/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196863" y="2142673"/>
            <a:ext cx="1828800" cy="1656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CEB853ED-3E4C-40B9-91B0-9907354CEA97}"/>
              </a:ext>
            </a:extLst>
          </p:cNvPr>
          <p:cNvPicPr/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911051" y="2119439"/>
            <a:ext cx="1828799" cy="1658083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BB553516-F1DE-43BB-8E58-7802A9F61718}"/>
              </a:ext>
            </a:extLst>
          </p:cNvPr>
          <p:cNvSpPr/>
          <p:nvPr/>
        </p:nvSpPr>
        <p:spPr>
          <a:xfrm>
            <a:off x="0" y="691182"/>
            <a:ext cx="12188952" cy="704088"/>
          </a:xfrm>
          <a:prstGeom prst="rect">
            <a:avLst/>
          </a:prstGeom>
          <a:solidFill>
            <a:srgbClr val="658D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12FE7CD-0007-4751-BA05-DC3E40F568D6}"/>
              </a:ext>
            </a:extLst>
          </p:cNvPr>
          <p:cNvSpPr txBox="1"/>
          <p:nvPr/>
        </p:nvSpPr>
        <p:spPr>
          <a:xfrm>
            <a:off x="4876800" y="709965"/>
            <a:ext cx="6781799" cy="759592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rmAutofit fontScale="97500"/>
          </a:bodyPr>
          <a:lstStyle/>
          <a:p>
            <a:pPr marR="0" lvl="0" indent="0" algn="r" rtl="1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>
                  <a:lumMod val="75000"/>
                </a:srgbClr>
              </a:buClr>
              <a:buSzPct val="90000"/>
              <a:buFontTx/>
              <a:buNone/>
              <a:tabLst/>
              <a:defRPr/>
            </a:pPr>
            <a:r>
              <a:rPr lang="ar-LB" sz="3600" b="1" cap="all" spc="100" dirty="0">
                <a:solidFill>
                  <a:schemeClr val="bg1"/>
                </a:solidFill>
                <a:latin typeface="Adobe Arabic"/>
                <a:cs typeface="Adobe Arabic"/>
              </a:rPr>
              <a:t>اِعْمَلوا بِمُفْرَدِكُمْ </a:t>
            </a:r>
            <a:endParaRPr lang="en-US" sz="3600" b="1" cap="all" spc="100" dirty="0">
              <a:solidFill>
                <a:schemeClr val="bg1"/>
              </a:solidFill>
              <a:latin typeface="Adobe Arabic"/>
              <a:cs typeface="Adobe Arabic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34629959-E0C0-48D9-ABCD-B04054E593B5}"/>
              </a:ext>
            </a:extLst>
          </p:cNvPr>
          <p:cNvSpPr/>
          <p:nvPr/>
        </p:nvSpPr>
        <p:spPr>
          <a:xfrm>
            <a:off x="0" y="1381826"/>
            <a:ext cx="12188952" cy="704088"/>
          </a:xfrm>
          <a:prstGeom prst="rect">
            <a:avLst/>
          </a:prstGeom>
          <a:solidFill>
            <a:srgbClr val="B2C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0B9CBA2-CD97-4B8A-861B-9D2D39A9D695}"/>
              </a:ext>
            </a:extLst>
          </p:cNvPr>
          <p:cNvSpPr txBox="1"/>
          <p:nvPr/>
        </p:nvSpPr>
        <p:spPr>
          <a:xfrm>
            <a:off x="3263152" y="1348301"/>
            <a:ext cx="8905698" cy="771139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rmAutofit fontScale="97500"/>
          </a:bodyPr>
          <a:lstStyle/>
          <a:p>
            <a:pPr marR="0" lvl="0" indent="0" algn="r" rtl="1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Pct val="90000"/>
              <a:buFontTx/>
              <a:buNone/>
              <a:tabLst/>
              <a:defRPr/>
            </a:pPr>
            <a:r>
              <a:rPr lang="en-GB" sz="3600" b="1" dirty="0">
                <a:solidFill>
                  <a:srgbClr val="595959"/>
                </a:solidFill>
                <a:latin typeface="+mj-lt"/>
              </a:rPr>
              <a:t>      </a:t>
            </a:r>
            <a:r>
              <a:rPr lang="ar-LB" sz="3600" b="1" dirty="0">
                <a:solidFill>
                  <a:srgbClr val="595959"/>
                </a:solidFill>
                <a:latin typeface="+mj-lt"/>
              </a:rPr>
              <a:t>أَسْتَخْدِمُ أَسْماءَ الْأَلْوانِ لِأَصِفَ الْأَشْياءَ مِنْ حَوْلي. </a:t>
            </a:r>
            <a:endParaRPr lang="en-US" sz="3600" b="1" dirty="0">
              <a:solidFill>
                <a:srgbClr val="595959"/>
              </a:solidFill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116C0000-7E8A-4C86-92A9-648992F5F0EA}"/>
              </a:ext>
            </a:extLst>
          </p:cNvPr>
          <p:cNvSpPr txBox="1"/>
          <p:nvPr/>
        </p:nvSpPr>
        <p:spPr>
          <a:xfrm>
            <a:off x="2213706" y="4583658"/>
            <a:ext cx="25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LB" sz="3600" dirty="0">
                <a:solidFill>
                  <a:prstClr val="black">
                    <a:lumMod val="65000"/>
                    <a:lumOff val="35000"/>
                  </a:prst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-</a:t>
            </a:r>
            <a:endParaRPr lang="en-US" sz="3600" dirty="0">
              <a:solidFill>
                <a:prstClr val="black">
                  <a:lumMod val="65000"/>
                  <a:lumOff val="35000"/>
                </a:prstClr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4C1C0AA-3BD6-44C4-8553-1E294D29B2BE}"/>
              </a:ext>
            </a:extLst>
          </p:cNvPr>
          <p:cNvSpPr txBox="1"/>
          <p:nvPr/>
        </p:nvSpPr>
        <p:spPr>
          <a:xfrm>
            <a:off x="8681340" y="4618677"/>
            <a:ext cx="23190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algn="ctr" rtl="1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dobe Arabic" panose="02040503050201020203" pitchFamily="18" charset="-78"/>
                <a:cs typeface="Adobe Arabic" panose="02040503050201020203" pitchFamily="18" charset="-78"/>
              </a:defRPr>
            </a:lvl1pPr>
          </a:lstStyle>
          <a:p>
            <a:r>
              <a:rPr lang="ar-LB" dirty="0"/>
              <a:t>زَهْرِيٌّ - زَهْرِيَّةٌ</a:t>
            </a:r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E7EA8FE-AB08-48C9-BACA-51881E8AC245}"/>
              </a:ext>
            </a:extLst>
          </p:cNvPr>
          <p:cNvSpPr txBox="1"/>
          <p:nvPr/>
        </p:nvSpPr>
        <p:spPr>
          <a:xfrm rot="10800000" flipV="1">
            <a:off x="4587222" y="4615308"/>
            <a:ext cx="31467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rtl="1">
              <a:defRPr/>
            </a:pPr>
            <a:r>
              <a:rPr lang="ar-LB" sz="3600" dirty="0">
                <a:solidFill>
                  <a:prstClr val="black">
                    <a:lumMod val="65000"/>
                    <a:lumOff val="35000"/>
                  </a:prst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بُرْتُقاليٌّ - بُرْتُقاليَّةٌ 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A3759D6-8C71-4D30-B11D-054AEAA3B916}"/>
              </a:ext>
            </a:extLst>
          </p:cNvPr>
          <p:cNvSpPr txBox="1"/>
          <p:nvPr/>
        </p:nvSpPr>
        <p:spPr>
          <a:xfrm rot="10800000" flipV="1">
            <a:off x="2475357" y="4617894"/>
            <a:ext cx="1035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rtl="1">
              <a:defRPr/>
            </a:pPr>
            <a:r>
              <a:rPr lang="ar-LB" sz="3600" dirty="0">
                <a:solidFill>
                  <a:prstClr val="black">
                    <a:lumMod val="65000"/>
                    <a:lumOff val="35000"/>
                  </a:prst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بُنِّيٌّ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C1AAEF2-46AE-4BCA-B98E-7BAC81F03AF8}"/>
              </a:ext>
            </a:extLst>
          </p:cNvPr>
          <p:cNvSpPr txBox="1"/>
          <p:nvPr/>
        </p:nvSpPr>
        <p:spPr>
          <a:xfrm>
            <a:off x="1020043" y="4617893"/>
            <a:ext cx="13029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defRPr/>
            </a:pPr>
            <a:r>
              <a:rPr lang="ar-LB" sz="3600" dirty="0">
                <a:solidFill>
                  <a:prstClr val="black">
                    <a:lumMod val="65000"/>
                    <a:lumOff val="35000"/>
                  </a:prst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بُنِّيَّةٌ</a:t>
            </a:r>
            <a:endParaRPr lang="en-US" sz="3600" dirty="0">
              <a:solidFill>
                <a:prstClr val="black">
                  <a:lumMod val="65000"/>
                  <a:lumOff val="35000"/>
                </a:prstClr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290FF651-2B96-44DE-83F4-9393ECFAFAB7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671500" y="2196293"/>
            <a:ext cx="1472703" cy="1472703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00963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750"/>
                            </p:stCondLst>
                            <p:childTnLst>
                              <p:par>
                                <p:cTn id="3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250"/>
                            </p:stCondLst>
                            <p:childTnLst>
                              <p:par>
                                <p:cTn id="4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750"/>
                            </p:stCondLst>
                            <p:childTnLst>
                              <p:par>
                                <p:cTn id="4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4C274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 tmFilter="0, 0; .2, .5; .8, .5; 1, 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250" autoRev="1" fill="hold"/>
                                        <p:tgtEl>
                                          <p:spTgt spid="4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</p:childTnLst>
        </p:cTn>
      </p:par>
    </p:tnLst>
    <p:bldLst>
      <p:bldP spid="24" grpId="0"/>
      <p:bldP spid="26" grpId="0"/>
      <p:bldP spid="28" grpId="0"/>
      <p:bldP spid="22" grpId="0"/>
      <p:bldP spid="23" grpId="0"/>
      <p:bldP spid="32" grpId="0"/>
      <p:bldP spid="46" grpId="0"/>
      <p:bldP spid="30" grpId="0"/>
      <p:bldP spid="31" grpId="0"/>
      <p:bldP spid="31" grpId="1"/>
      <p:bldP spid="47" grpId="0"/>
      <p:bldP spid="47" grpId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Adobe Arabic"/>
        <a:ea typeface=""/>
        <a:cs typeface="Adobe Arabic"/>
      </a:majorFont>
      <a:minorFont>
        <a:latin typeface="Adobe Arabic"/>
        <a:ea typeface=""/>
        <a:cs typeface="Adobe Arabic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663</Words>
  <Application>Microsoft Office PowerPoint</Application>
  <PresentationFormat>Widescreen</PresentationFormat>
  <Paragraphs>149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Adobe Arabic</vt:lpstr>
      <vt:lpstr>Arial</vt:lpstr>
      <vt:lpstr>Calibri</vt:lpstr>
      <vt:lpstr>Calibri Light</vt:lpstr>
      <vt:lpstr>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Tharwat Abed El Sater</dc:creator>
  <cp:lastModifiedBy>Samia Ghorayeb</cp:lastModifiedBy>
  <cp:revision>4</cp:revision>
  <dcterms:created xsi:type="dcterms:W3CDTF">2021-10-05T10:03:36Z</dcterms:created>
  <dcterms:modified xsi:type="dcterms:W3CDTF">2022-02-27T10:36:39Z</dcterms:modified>
</cp:coreProperties>
</file>