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5" r:id="rId1"/>
  </p:sldMasterIdLst>
  <p:notesMasterIdLst>
    <p:notesMasterId r:id="rId25"/>
  </p:notesMasterIdLst>
  <p:sldIdLst>
    <p:sldId id="256" r:id="rId2"/>
    <p:sldId id="257" r:id="rId3"/>
    <p:sldId id="343" r:id="rId4"/>
    <p:sldId id="320" r:id="rId5"/>
    <p:sldId id="321" r:id="rId6"/>
    <p:sldId id="337" r:id="rId7"/>
    <p:sldId id="340" r:id="rId8"/>
    <p:sldId id="326" r:id="rId9"/>
    <p:sldId id="327" r:id="rId10"/>
    <p:sldId id="329" r:id="rId11"/>
    <p:sldId id="332" r:id="rId12"/>
    <p:sldId id="328" r:id="rId13"/>
    <p:sldId id="344" r:id="rId14"/>
    <p:sldId id="331" r:id="rId15"/>
    <p:sldId id="345" r:id="rId16"/>
    <p:sldId id="335" r:id="rId17"/>
    <p:sldId id="336" r:id="rId18"/>
    <p:sldId id="346" r:id="rId19"/>
    <p:sldId id="339" r:id="rId20"/>
    <p:sldId id="338" r:id="rId21"/>
    <p:sldId id="269" r:id="rId22"/>
    <p:sldId id="270" r:id="rId23"/>
    <p:sldId id="271"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hiller" panose="04020404031007020602" pitchFamily="82" charset="0"/>
      <p:regular r:id="rId30"/>
    </p:embeddedFont>
    <p:embeddedFont>
      <p:font typeface="Myriad Pro" panose="020B0503030403020204" pitchFamily="34" charset="0"/>
      <p:regular r:id="rId31"/>
      <p:bold r:id="rId32"/>
      <p:italic r:id="rId33"/>
    </p:embeddedFont>
    <p:embeddedFont>
      <p:font typeface="Open Sans" panose="020B0606030504020204" pitchFamily="34" charset="0"/>
      <p:regular r:id="rId34"/>
    </p:embeddedFont>
    <p:embeddedFont>
      <p:font typeface="Open Sans Light" panose="020B0306030504020204" pitchFamily="34" charset="0"/>
      <p:regular r:id="rId35"/>
      <p:italic r:id="rId36"/>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6FEBDC"/>
    <a:srgbClr val="A0F2E8"/>
    <a:srgbClr val="86EEE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CCEF9A-0CF8-17C6-0857-24C15AB33318}" v="3" dt="2021-11-30T18:43:25.0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80" autoAdjust="0"/>
  </p:normalViewPr>
  <p:slideViewPr>
    <p:cSldViewPr snapToGrid="0">
      <p:cViewPr varScale="1">
        <p:scale>
          <a:sx n="76" d="100"/>
          <a:sy n="76" d="100"/>
        </p:scale>
        <p:origin x="84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p:cNvSpPr txBox="1">
            <a:spLocks noGrp="1"/>
          </p:cNvSpPr>
          <p:nvPr>
            <p:ph type="hdr" idx="2"/>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p:cNvSpPr txBox="1">
            <a:spLocks noGrp="1"/>
          </p:cNvSpPr>
          <p:nvPr>
            <p:ph type="dt" idx="10"/>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7172" name="Google Shape;5;n"/>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7173" name="Google Shape;6;n"/>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p:cNvSpPr txBox="1">
            <a:spLocks noGrp="1"/>
          </p:cNvSpPr>
          <p:nvPr>
            <p:ph type="ftr" idx="11"/>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p:cNvSpPr txBox="1">
            <a:spLocks noGrp="1"/>
          </p:cNvSpPr>
          <p:nvPr>
            <p:ph type="sldNum" idx="12"/>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E512DD08-4B7E-4725-A6B6-094DF3F1CC1A}" type="slidenum">
              <a:rPr lang="en-US" altLang="en-US"/>
              <a:pPr>
                <a:defRPr/>
              </a:pPr>
              <a:t>‹#›</a:t>
            </a:fld>
            <a:endParaRPr lang="en-US" altLang="en-US"/>
          </a:p>
        </p:txBody>
      </p:sp>
    </p:spTree>
    <p:extLst>
      <p:ext uri="{BB962C8B-B14F-4D97-AF65-F5344CB8AC3E}">
        <p14:creationId xmlns:p14="http://schemas.microsoft.com/office/powerpoint/2010/main" val="286665572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8" name="Google Shape;249;p1: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9219" name="Google Shape;250;p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791276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Etape 2 : Les reprises nominales et pronominales.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L’enseignant(e) demande aux apprenants de répondre aux questions. </a:t>
            </a:r>
          </a:p>
          <a:p>
            <a:pPr marL="171450" indent="-171450">
              <a:lnSpc>
                <a:spcPct val="107000"/>
              </a:lnSpc>
              <a:spcAft>
                <a:spcPts val="800"/>
              </a:spcAft>
              <a:buFont typeface="Arial" panose="020B0604020202020204" pitchFamily="34" charset="0"/>
              <a:buChar char="•"/>
              <a:tabLst>
                <a:tab pos="3938588" algn="l"/>
              </a:tabLst>
              <a:defRPr/>
            </a:pPr>
            <a:r>
              <a:rPr lang="fr-FR" sz="1200" dirty="0">
                <a:solidFill>
                  <a:srgbClr val="0070C0"/>
                </a:solidFill>
                <a:latin typeface="Myriad Pro" panose="020B0503030403020204" pitchFamily="34" charset="0"/>
              </a:rPr>
              <a:t>Il /elle collecte les réponses, mène une </a:t>
            </a:r>
            <a:r>
              <a:rPr lang="en-US" sz="1200" dirty="0">
                <a:solidFill>
                  <a:srgbClr val="0070C0"/>
                </a:solidFill>
                <a:latin typeface="Myriad Pro" panose="020B0503030403020204" pitchFamily="34" charset="0"/>
              </a:rPr>
              <a:t>discussion </a:t>
            </a:r>
            <a:r>
              <a:rPr lang="fr-FR" sz="1200" dirty="0">
                <a:solidFill>
                  <a:srgbClr val="0070C0"/>
                </a:solidFill>
                <a:latin typeface="Myriad Pro" panose="020B0503030403020204" pitchFamily="34" charset="0"/>
              </a:rPr>
              <a:t>en classe puis dévoile les réponses</a:t>
            </a:r>
            <a:r>
              <a:rPr lang="en-US" sz="1200" dirty="0">
                <a:solidFill>
                  <a:srgbClr val="0070C0"/>
                </a:solidFill>
                <a:latin typeface="Myriad Pro" panose="020B0503030403020204" pitchFamily="34" charset="0"/>
              </a:rPr>
              <a:t>. </a:t>
            </a:r>
            <a:endParaRPr lang="fr-FR" sz="1200" dirty="0">
              <a:latin typeface="Myriad Pro" panose="020B0503030403020204" pitchFamily="34" charset="0"/>
            </a:endParaRPr>
          </a:p>
          <a:p>
            <a:pPr>
              <a:buFont typeface="Arial" panose="020B0604020202020204" pitchFamily="34" charset="0"/>
              <a:buChar char="•"/>
              <a:defRPr/>
            </a:pPr>
            <a:endParaRPr lang="fr-FR" sz="1200" dirty="0">
              <a:latin typeface="Myriad Pro" panose="020B0503030403020204" pitchFamily="34" charset="0"/>
            </a:endParaRPr>
          </a:p>
          <a:p>
            <a:pPr>
              <a:defRPr/>
            </a:pPr>
            <a:endParaRPr lang="fr-FR" dirty="0"/>
          </a:p>
        </p:txBody>
      </p:sp>
      <p:sp>
        <p:nvSpPr>
          <p:cNvPr id="27652"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1D5B64D0-D452-4D99-89BC-D9A0EECD40BA}" type="slidenum">
              <a:rPr lang="en-US" altLang="en-US" sz="1200" smtClean="0">
                <a:latin typeface="Calibri" panose="020F0502020204030204" pitchFamily="34" charset="0"/>
                <a:sym typeface="Calibri" panose="020F0502020204030204" pitchFamily="34" charset="0"/>
              </a:rPr>
              <a:pPr/>
              <a:t>10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169833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Etape 3 : Les mots de liaison. </a:t>
            </a:r>
          </a:p>
          <a:p>
            <a:pPr marL="285750" indent="-2857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L’enseignant(e) demande aux apprenants de relevez les mots de liaisons qui se trouvent dans le texte puis d’indiquer l‘étape du schéma narratif que chaque mot de liaison introduit.  </a:t>
            </a:r>
          </a:p>
          <a:p>
            <a:pPr marL="285750" indent="-285750">
              <a:lnSpc>
                <a:spcPct val="107000"/>
              </a:lnSpc>
              <a:spcAft>
                <a:spcPts val="800"/>
              </a:spcAft>
              <a:buFont typeface="Arial" panose="020B0604020202020204" pitchFamily="34" charset="0"/>
              <a:buChar char="•"/>
              <a:tabLst>
                <a:tab pos="3938588" algn="l"/>
              </a:tabLst>
              <a:defRPr/>
            </a:pPr>
            <a:r>
              <a:rPr lang="fr-FR" sz="1200" dirty="0">
                <a:solidFill>
                  <a:srgbClr val="0070C0"/>
                </a:solidFill>
                <a:latin typeface="Myriad Pro" panose="020B0503030403020204" pitchFamily="34" charset="0"/>
              </a:rPr>
              <a:t>Il/elle collecte les réponses, mène une </a:t>
            </a:r>
            <a:r>
              <a:rPr lang="en-US" sz="1200" dirty="0">
                <a:solidFill>
                  <a:srgbClr val="0070C0"/>
                </a:solidFill>
                <a:latin typeface="Myriad Pro" panose="020B0503030403020204" pitchFamily="34" charset="0"/>
              </a:rPr>
              <a:t>discussion </a:t>
            </a:r>
            <a:r>
              <a:rPr lang="fr-FR" sz="1200" dirty="0">
                <a:solidFill>
                  <a:srgbClr val="0070C0"/>
                </a:solidFill>
                <a:latin typeface="Myriad Pro" panose="020B0503030403020204" pitchFamily="34" charset="0"/>
              </a:rPr>
              <a:t>en classe puis dévoile les réponses</a:t>
            </a:r>
            <a:r>
              <a:rPr lang="en-US" sz="1200" dirty="0">
                <a:solidFill>
                  <a:srgbClr val="0070C0"/>
                </a:solidFill>
                <a:latin typeface="Myriad Pro" panose="020B0503030403020204" pitchFamily="34" charset="0"/>
              </a:rPr>
              <a:t>. </a:t>
            </a:r>
            <a:endParaRPr lang="fr-FR" sz="1200" dirty="0">
              <a:latin typeface="Myriad Pro" panose="020B0503030403020204" pitchFamily="34" charset="0"/>
            </a:endParaRPr>
          </a:p>
          <a:p>
            <a:pPr>
              <a:defRPr/>
            </a:pPr>
            <a:endParaRPr lang="fr-FR" sz="1200" dirty="0">
              <a:latin typeface="Myriad Pro" panose="020B0503030403020204" pitchFamily="34" charset="0"/>
            </a:endParaRPr>
          </a:p>
          <a:p>
            <a:pPr>
              <a:defRPr/>
            </a:pPr>
            <a:endParaRPr lang="fr-FR" sz="1200" dirty="0">
              <a:latin typeface="Myriad Pro" panose="020B0503030403020204" pitchFamily="34" charset="0"/>
            </a:endParaRPr>
          </a:p>
          <a:p>
            <a:pPr>
              <a:defRPr/>
            </a:pPr>
            <a:endParaRPr lang="fr-FR" dirty="0"/>
          </a:p>
        </p:txBody>
      </p:sp>
      <p:sp>
        <p:nvSpPr>
          <p:cNvPr id="29700"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2C91E80-4C25-4D7E-86C2-C1D5FC79CD9B}" type="slidenum">
              <a:rPr lang="en-US" altLang="en-US" sz="1200" smtClean="0">
                <a:latin typeface="Calibri" panose="020F0502020204030204" pitchFamily="34" charset="0"/>
                <a:sym typeface="Calibri" panose="020F0502020204030204" pitchFamily="34" charset="0"/>
              </a:rPr>
              <a:pPr/>
              <a:t>11</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41554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a:headEnd/>
            <a:tailEnd/>
          </a:ln>
        </p:spPr>
      </p:sp>
      <p:sp>
        <p:nvSpPr>
          <p:cNvPr id="23555"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Etape 4 : A- Les temps du récit.</a:t>
            </a:r>
          </a:p>
          <a:p>
            <a:pPr marL="285750" indent="-2857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L’enseignant(e) demande aux apprenants de répondre aux questions. </a:t>
            </a:r>
          </a:p>
          <a:p>
            <a:pPr marL="285750" indent="-285750">
              <a:lnSpc>
                <a:spcPct val="107000"/>
              </a:lnSpc>
              <a:spcAft>
                <a:spcPts val="800"/>
              </a:spcAft>
              <a:buFont typeface="Arial" panose="020B0604020202020204" pitchFamily="34" charset="0"/>
              <a:buChar char="•"/>
              <a:tabLst>
                <a:tab pos="3938588" algn="l"/>
              </a:tabLst>
              <a:defRPr/>
            </a:pPr>
            <a:r>
              <a:rPr lang="fr-FR" sz="1200" dirty="0">
                <a:solidFill>
                  <a:srgbClr val="0070C0"/>
                </a:solidFill>
                <a:latin typeface="Myriad Pro" panose="020B0503030403020204" pitchFamily="34" charset="0"/>
              </a:rPr>
              <a:t>Il /elle collecte les réponses, mène une </a:t>
            </a:r>
            <a:r>
              <a:rPr lang="en-US" sz="1200" dirty="0">
                <a:solidFill>
                  <a:srgbClr val="0070C0"/>
                </a:solidFill>
                <a:latin typeface="Myriad Pro" panose="020B0503030403020204" pitchFamily="34" charset="0"/>
              </a:rPr>
              <a:t>discussion </a:t>
            </a:r>
            <a:r>
              <a:rPr lang="fr-FR" sz="1200" dirty="0">
                <a:solidFill>
                  <a:srgbClr val="0070C0"/>
                </a:solidFill>
                <a:latin typeface="Myriad Pro" panose="020B0503030403020204" pitchFamily="34" charset="0"/>
              </a:rPr>
              <a:t>en classe puis dévoile </a:t>
            </a:r>
            <a:r>
              <a:rPr lang="en-US" sz="1200" dirty="0">
                <a:solidFill>
                  <a:srgbClr val="0070C0"/>
                </a:solidFill>
                <a:latin typeface="Myriad Pro" panose="020B0503030403020204" pitchFamily="34" charset="0"/>
              </a:rPr>
              <a:t>les </a:t>
            </a:r>
            <a:r>
              <a:rPr lang="fr-FR" sz="1200" dirty="0">
                <a:solidFill>
                  <a:srgbClr val="0070C0"/>
                </a:solidFill>
                <a:latin typeface="Myriad Pro" panose="020B0503030403020204" pitchFamily="34" charset="0"/>
              </a:rPr>
              <a:t>réponses</a:t>
            </a:r>
            <a:r>
              <a:rPr lang="en-US" sz="1200" dirty="0">
                <a:solidFill>
                  <a:srgbClr val="0070C0"/>
                </a:solidFill>
                <a:latin typeface="Myriad Pro" panose="020B0503030403020204" pitchFamily="34" charset="0"/>
              </a:rPr>
              <a:t>. </a:t>
            </a:r>
            <a:endParaRPr lang="fr-FR" sz="1200" dirty="0">
              <a:latin typeface="Myriad Pro" panose="020B0503030403020204" pitchFamily="34" charset="0"/>
            </a:endParaRPr>
          </a:p>
          <a:p>
            <a:pPr marL="514350" indent="-285750">
              <a:buFont typeface="Arial" panose="020B0604020202020204" pitchFamily="34" charset="0"/>
              <a:buChar char="•"/>
              <a:defRPr/>
            </a:pPr>
            <a:endParaRPr lang="fr-FR" sz="1200" dirty="0">
              <a:latin typeface="Myriad Pro" panose="020B0503030403020204" pitchFamily="34" charset="0"/>
            </a:endParaRPr>
          </a:p>
          <a:p>
            <a:pPr>
              <a:defRPr/>
            </a:pPr>
            <a:endParaRPr lang="fr-FR" dirty="0"/>
          </a:p>
          <a:p>
            <a:pPr>
              <a:defRPr/>
            </a:pPr>
            <a:endParaRPr lang="fr-FR" dirty="0"/>
          </a:p>
          <a:p>
            <a:pPr>
              <a:defRPr/>
            </a:pPr>
            <a:endParaRPr lang="fr-FR" altLang="en-US" dirty="0">
              <a:latin typeface="Arial" panose="020B0604020202020204" pitchFamily="34" charset="0"/>
              <a:cs typeface="Arial" panose="020B0604020202020204" pitchFamily="34" charset="0"/>
            </a:endParaRPr>
          </a:p>
        </p:txBody>
      </p:sp>
      <p:sp>
        <p:nvSpPr>
          <p:cNvPr id="31748"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06CDBAA-84F1-4469-B51B-DC0D634E7A98}" type="slidenum">
              <a:rPr lang="en-US" altLang="en-US" sz="1200" smtClean="0">
                <a:latin typeface="Calibri" panose="020F0502020204030204" pitchFamily="34" charset="0"/>
                <a:sym typeface="Calibri" panose="020F0502020204030204" pitchFamily="34" charset="0"/>
              </a:rPr>
              <a:pPr/>
              <a:t>12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987481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a:headEnd/>
            <a:tailEnd/>
          </a:ln>
        </p:spPr>
      </p:sp>
      <p:sp>
        <p:nvSpPr>
          <p:cNvPr id="25603"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Etape 4 : B- Les temps du récit.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de choisir le verbe conjugué au temps approprié.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marL="514350" indent="-285750">
              <a:buFont typeface="Arial" panose="020B0604020202020204" pitchFamily="34" charset="0"/>
              <a:buChar char="•"/>
              <a:defRPr/>
            </a:pPr>
            <a:endParaRPr lang="fr-FR" dirty="0">
              <a:latin typeface="Myriad Pro" panose="020B0503030403020204" pitchFamily="34" charset="0"/>
            </a:endParaRPr>
          </a:p>
          <a:p>
            <a:pPr>
              <a:defRPr/>
            </a:pPr>
            <a:endParaRPr lang="fr-FR" dirty="0"/>
          </a:p>
          <a:p>
            <a:pPr>
              <a:defRPr/>
            </a:pPr>
            <a:endParaRPr lang="fr-FR" dirty="0"/>
          </a:p>
          <a:p>
            <a:pPr>
              <a:defRPr/>
            </a:pPr>
            <a:endParaRPr lang="fr-FR" altLang="en-US" dirty="0">
              <a:latin typeface="Arial" panose="020B0604020202020204" pitchFamily="34" charset="0"/>
              <a:cs typeface="Arial" panose="020B0604020202020204" pitchFamily="34" charset="0"/>
            </a:endParaRPr>
          </a:p>
          <a:p>
            <a:pPr>
              <a:defRPr/>
            </a:pPr>
            <a:endParaRPr lang="fr-FR" altLang="en-US" dirty="0">
              <a:latin typeface="Arial" panose="020B0604020202020204" pitchFamily="34" charset="0"/>
              <a:cs typeface="Arial" panose="020B0604020202020204" pitchFamily="34" charset="0"/>
            </a:endParaRPr>
          </a:p>
        </p:txBody>
      </p:sp>
      <p:sp>
        <p:nvSpPr>
          <p:cNvPr id="3379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5F87EFF-2083-425C-A1BD-0956CF4ED7BA}" type="slidenum">
              <a:rPr lang="en-US" altLang="en-US" sz="1200" smtClean="0">
                <a:latin typeface="Calibri" panose="020F0502020204030204" pitchFamily="34" charset="0"/>
                <a:sym typeface="Calibri" panose="020F0502020204030204" pitchFamily="34" charset="0"/>
              </a:rPr>
              <a:pPr/>
              <a:t>13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12722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a:headEnd/>
            <a:tailEnd/>
          </a:ln>
        </p:spPr>
      </p:sp>
      <p:sp>
        <p:nvSpPr>
          <p:cNvPr id="25603"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Etape 4 : B- Les temps du récit</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de conjuguer les verbes aux temps convenables en se référant aux indications temporelles et/ou aux mots de liaisons. .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marL="514350" indent="-285750">
              <a:buFont typeface="Arial" panose="020B0604020202020204" pitchFamily="34" charset="0"/>
              <a:buChar char="•"/>
              <a:defRPr/>
            </a:pPr>
            <a:endParaRPr lang="fr-FR" dirty="0">
              <a:latin typeface="Myriad Pro" panose="020B0503030403020204" pitchFamily="34" charset="0"/>
            </a:endParaRPr>
          </a:p>
          <a:p>
            <a:pPr>
              <a:defRPr/>
            </a:pPr>
            <a:endParaRPr lang="fr-FR" dirty="0"/>
          </a:p>
          <a:p>
            <a:pPr>
              <a:defRPr/>
            </a:pPr>
            <a:endParaRPr lang="fr-FR" altLang="en-US" dirty="0">
              <a:latin typeface="Arial" panose="020B0604020202020204" pitchFamily="34" charset="0"/>
              <a:cs typeface="Arial" panose="020B0604020202020204" pitchFamily="34" charset="0"/>
            </a:endParaRPr>
          </a:p>
          <a:p>
            <a:pPr>
              <a:defRPr/>
            </a:pPr>
            <a:endParaRPr lang="fr-FR" altLang="en-US" dirty="0">
              <a:latin typeface="Arial" panose="020B0604020202020204" pitchFamily="34" charset="0"/>
              <a:cs typeface="Arial" panose="020B0604020202020204" pitchFamily="34" charset="0"/>
            </a:endParaRPr>
          </a:p>
        </p:txBody>
      </p:sp>
      <p:sp>
        <p:nvSpPr>
          <p:cNvPr id="3584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78F7F4E-7752-4520-8AD3-90A29D8ED200}" type="slidenum">
              <a:rPr lang="en-US" altLang="en-US" sz="1200" smtClean="0">
                <a:latin typeface="Calibri" panose="020F0502020204030204" pitchFamily="34" charset="0"/>
                <a:sym typeface="Calibri" panose="020F0502020204030204" pitchFamily="34" charset="0"/>
              </a:rPr>
              <a:pPr/>
              <a:t>14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225347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a:headEnd/>
            <a:tailEnd/>
          </a:ln>
        </p:spPr>
      </p:sp>
      <p:sp>
        <p:nvSpPr>
          <p:cNvPr id="37891" name="Notes Placeholder 2"/>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b="1" u="sng">
                <a:latin typeface="Chiller" panose="04020404031007020602" pitchFamily="82" charset="0"/>
                <a:cs typeface="Arial" panose="020B0604020202020204" pitchFamily="34" charset="0"/>
              </a:rPr>
              <a:t>3-Planifier et trouver des idées</a:t>
            </a:r>
          </a:p>
          <a:p>
            <a:pPr marL="0" indent="0">
              <a:tabLst>
                <a:tab pos="3938588" algn="l"/>
              </a:tabLst>
            </a:pPr>
            <a:r>
              <a:rPr lang="fr-FR" altLang="en-US">
                <a:latin typeface="Arial" panose="020B0604020202020204" pitchFamily="34" charset="0"/>
                <a:cs typeface="Arial" panose="020B0604020202020204" pitchFamily="34" charset="0"/>
              </a:rPr>
              <a:t>Après avoir analysé le sujet de production, l’enseignant(e), fait un remue-méninges pour identifier les apprentissages nécessaires afin d’aider les apprenants à  réussir la production.</a:t>
            </a:r>
          </a:p>
          <a:p>
            <a:pPr marL="0" indent="0">
              <a:tabLst>
                <a:tab pos="3938588" algn="l"/>
              </a:tabLst>
            </a:pPr>
            <a:r>
              <a:rPr lang="fr-FR" altLang="en-US">
                <a:latin typeface="Arial" panose="020B0604020202020204" pitchFamily="34" charset="0"/>
                <a:cs typeface="Arial" panose="020B0604020202020204" pitchFamily="34" charset="0"/>
              </a:rPr>
              <a:t>Après avoir résolu les exercices de préparation, l’enseignant(e) rappelle aux apprenants le sujet à développer et leur explique que c’est le moment de préparer un plan et de chercher des idées avant de passer à la production proprement dite. </a:t>
            </a:r>
            <a:r>
              <a:rPr lang="fr-FR" altLang="en-US" i="1">
                <a:latin typeface="Arial" panose="020B0604020202020204" pitchFamily="34" charset="0"/>
                <a:cs typeface="Arial" panose="020B0604020202020204" pitchFamily="34" charset="0"/>
              </a:rPr>
              <a:t>   </a:t>
            </a:r>
          </a:p>
        </p:txBody>
      </p:sp>
      <p:sp>
        <p:nvSpPr>
          <p:cNvPr id="37892"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32DE621-DFF9-4930-932A-4C9E6F65EC58}" type="slidenum">
              <a:rPr lang="en-US" altLang="en-US" sz="1200" smtClean="0">
                <a:latin typeface="Calibri" panose="020F0502020204030204" pitchFamily="34" charset="0"/>
                <a:sym typeface="Calibri" panose="020F0502020204030204" pitchFamily="34" charset="0"/>
              </a:rPr>
              <a:pPr/>
              <a:t>15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251980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0"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3. Elaborer un plan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de relire le sujet et de préciser les éléments qui peuvent constituer chaque partie du texte.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a:defRPr/>
            </a:pPr>
            <a:endParaRPr lang="fr-FR" dirty="0"/>
          </a:p>
          <a:p>
            <a:pPr>
              <a:defRPr/>
            </a:pPr>
            <a:endParaRPr lang="fr-FR" dirty="0"/>
          </a:p>
          <a:p>
            <a:pPr>
              <a:defRPr/>
            </a:pPr>
            <a:endParaRPr lang="fr-FR" altLang="en-US" dirty="0">
              <a:latin typeface="Arial" panose="020B0604020202020204" pitchFamily="34" charset="0"/>
              <a:cs typeface="Arial" panose="020B0604020202020204" pitchFamily="34" charset="0"/>
            </a:endParaRPr>
          </a:p>
          <a:p>
            <a:pPr>
              <a:defRPr/>
            </a:pPr>
            <a:endParaRPr lang="fr-FR" altLang="en-US" dirty="0">
              <a:latin typeface="Arial" panose="020B0604020202020204" pitchFamily="34" charset="0"/>
              <a:cs typeface="Arial" panose="020B0604020202020204" pitchFamily="34" charset="0"/>
            </a:endParaRPr>
          </a:p>
          <a:p>
            <a:pPr marL="0" indent="0">
              <a:defRPr/>
            </a:pPr>
            <a:endParaRPr lang="en-US" altLang="en-US" dirty="0">
              <a:latin typeface="Arial" panose="020B0604020202020204" pitchFamily="34" charset="0"/>
              <a:cs typeface="Arial" panose="020B0604020202020204" pitchFamily="34" charset="0"/>
            </a:endParaRPr>
          </a:p>
        </p:txBody>
      </p:sp>
      <p:sp>
        <p:nvSpPr>
          <p:cNvPr id="39939"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025316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6" name="Google Shape;430;p11:notes"/>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4. Rechercher des idées pour préparer le développement</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d’associer chaque bloc de questions aux étapes du schéma narratif en rappelant qu’il s’agit du corps du sujet du texte à produire. </a:t>
            </a:r>
          </a:p>
          <a:p>
            <a:pPr marL="285750" indent="-285750">
              <a:lnSpc>
                <a:spcPct val="107000"/>
              </a:lnSpc>
              <a:spcAft>
                <a:spcPts val="800"/>
              </a:spcAft>
              <a:buFont typeface="Arial" panose="020B0604020202020204" pitchFamily="34" charset="0"/>
              <a:buChar char="•"/>
              <a:tabLst>
                <a:tab pos="3938588" algn="l"/>
              </a:tabLst>
              <a:defRPr/>
            </a:pPr>
            <a:r>
              <a:rPr lang="en-US" altLang="en-US" dirty="0">
                <a:latin typeface="Arial" panose="020B0604020202020204" pitchFamily="34" charset="0"/>
                <a:cs typeface="Arial" panose="020B0604020202020204" pitchFamily="34" charset="0"/>
              </a:rPr>
              <a:t>Il/</a:t>
            </a:r>
            <a:r>
              <a:rPr lang="fr-FR" altLang="en-US" dirty="0">
                <a:latin typeface="Arial" panose="020B0604020202020204" pitchFamily="34" charset="0"/>
                <a:cs typeface="Arial" panose="020B0604020202020204" pitchFamily="34" charset="0"/>
              </a:rPr>
              <a:t>elle leur demande de répondre </a:t>
            </a:r>
            <a:r>
              <a:rPr lang="en-US" altLang="en-US" dirty="0">
                <a:latin typeface="Arial" panose="020B0604020202020204" pitchFamily="34" charset="0"/>
                <a:cs typeface="Arial" panose="020B0604020202020204" pitchFamily="34" charset="0"/>
              </a:rPr>
              <a:t>aux questions pour </a:t>
            </a:r>
            <a:r>
              <a:rPr lang="fr-FR" altLang="en-US" dirty="0">
                <a:latin typeface="Arial" panose="020B0604020202020204" pitchFamily="34" charset="0"/>
                <a:cs typeface="Arial" panose="020B0604020202020204" pitchFamily="34" charset="0"/>
              </a:rPr>
              <a:t>retrouver les idées </a:t>
            </a:r>
            <a:r>
              <a:rPr lang="en-US" altLang="en-US" dirty="0">
                <a:latin typeface="Arial" panose="020B0604020202020204" pitchFamily="34" charset="0"/>
                <a:cs typeface="Arial" panose="020B0604020202020204" pitchFamily="34" charset="0"/>
              </a:rPr>
              <a:t>à developer. </a:t>
            </a:r>
            <a:endParaRPr lang="fr-FR" altLang="en-US" dirty="0">
              <a:latin typeface="Arial" panose="020B060402020202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p:txBody>
      </p:sp>
      <p:sp>
        <p:nvSpPr>
          <p:cNvPr id="41987"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101184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a:headEnd/>
            <a:tailEnd/>
          </a:ln>
        </p:spPr>
      </p:sp>
      <p:sp>
        <p:nvSpPr>
          <p:cNvPr id="44035" name="Notes Placeholder 2"/>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b="1" u="sng">
                <a:latin typeface="Chiller" panose="04020404031007020602" pitchFamily="82" charset="0"/>
                <a:cs typeface="Arial" panose="020B0604020202020204" pitchFamily="34" charset="0"/>
              </a:rPr>
              <a:t>4-Produire</a:t>
            </a:r>
          </a:p>
          <a:p>
            <a:pPr marL="0" indent="0">
              <a:tabLst>
                <a:tab pos="3938588" algn="l"/>
              </a:tabLst>
            </a:pPr>
            <a:r>
              <a:rPr lang="fr-FR" altLang="en-US">
                <a:latin typeface="Arial" panose="020B0604020202020204" pitchFamily="34" charset="0"/>
                <a:cs typeface="Arial" panose="020B0604020202020204" pitchFamily="34" charset="0"/>
              </a:rPr>
              <a:t>Après avoir analysé le sujet de production, l’enseignant(e), fait un remue-méninges pour identifier les apprentissages nécessaires afin d’aider les apprenants à  réussir la production.</a:t>
            </a:r>
          </a:p>
          <a:p>
            <a:pPr marL="0" indent="0">
              <a:tabLst>
                <a:tab pos="3938588" algn="l"/>
              </a:tabLst>
            </a:pPr>
            <a:r>
              <a:rPr lang="fr-FR" altLang="en-US">
                <a:latin typeface="Arial" panose="020B0604020202020204" pitchFamily="34" charset="0"/>
                <a:cs typeface="Arial" panose="020B0604020202020204" pitchFamily="34" charset="0"/>
              </a:rPr>
              <a:t>Après avoir résolu les exercices de préparation, l’enseignant(e) rappelle aux apprenants le sujet à développer et leur explique que c’est le moment de préparer un plan et de chercher des idées avant de passer à la production proprement dite. </a:t>
            </a:r>
            <a:r>
              <a:rPr lang="fr-FR" altLang="en-US" i="1">
                <a:latin typeface="Arial" panose="020B0604020202020204" pitchFamily="34" charset="0"/>
                <a:cs typeface="Arial" panose="020B0604020202020204" pitchFamily="34" charset="0"/>
              </a:rPr>
              <a:t>   </a:t>
            </a:r>
          </a:p>
        </p:txBody>
      </p:sp>
      <p:sp>
        <p:nvSpPr>
          <p:cNvPr id="4403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7E74C71-87C2-4493-A064-C4104F699BC3}" type="slidenum">
              <a:rPr lang="en-US" altLang="en-US" sz="1200" smtClean="0">
                <a:latin typeface="Calibri" panose="020F0502020204030204" pitchFamily="34" charset="0"/>
                <a:sym typeface="Calibri" panose="020F0502020204030204" pitchFamily="34" charset="0"/>
              </a:rPr>
              <a:pPr/>
              <a:t>18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326839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headEnd/>
            <a:tailEnd/>
          </a:ln>
        </p:spPr>
      </p:sp>
      <p:sp>
        <p:nvSpPr>
          <p:cNvPr id="46083"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5. Elaborer une grille pour réussir sa production.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de citer les indicateurs de réussite d’un texte narratif.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Il/elle leur demande de rédiger le 1</a:t>
            </a:r>
            <a:r>
              <a:rPr lang="fr-FR" altLang="en-US" baseline="30000" dirty="0">
                <a:latin typeface="Arial" panose="020B0604020202020204" pitchFamily="34" charset="0"/>
                <a:cs typeface="Arial" panose="020B0604020202020204" pitchFamily="34" charset="0"/>
              </a:rPr>
              <a:t>er</a:t>
            </a:r>
            <a:r>
              <a:rPr lang="fr-FR" altLang="en-US" dirty="0">
                <a:latin typeface="Arial" panose="020B0604020202020204" pitchFamily="34" charset="0"/>
                <a:cs typeface="Arial" panose="020B0604020202020204" pitchFamily="34" charset="0"/>
              </a:rPr>
              <a:t> jet au brouillon. Il/elle circule entre les apprenants et guide ceux qui en ont besoin.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Il/elle les incite et les aide à vérifier le respect de chaque indicateur de réussite.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Il/elle leur demande de mettre au propre en travaillant l’orthographe, les majuscules et les points.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Il/elle ramasse les copies, choisit une ou deux pour en faire une évaluation (en fonction des indicateurs de réussite) puis une correction du texte. </a:t>
            </a:r>
          </a:p>
        </p:txBody>
      </p:sp>
      <p:sp>
        <p:nvSpPr>
          <p:cNvPr id="4608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EC221009-E34C-4687-B374-C83497ED4ED1}" type="slidenum">
              <a:rPr lang="en-US" altLang="en-US" sz="1200" smtClean="0">
                <a:latin typeface="Calibri" panose="020F0502020204030204" pitchFamily="34" charset="0"/>
                <a:sym typeface="Calibri" panose="020F0502020204030204" pitchFamily="34" charset="0"/>
              </a:rPr>
              <a:pPr/>
              <a:t>19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092294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6" name="Google Shape;259;p2: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1267" name="Google Shape;260;p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713551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5. Définir les stratégies pour réussir sa production.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Arial" panose="020B0604020202020204" pitchFamily="34" charset="0"/>
                <a:cs typeface="Arial" panose="020B0604020202020204" pitchFamily="34" charset="0"/>
              </a:rPr>
              <a:t>L’enseignant(e) demande aux apprenants de donner un titre à chaque bloc afin de retrouver les différentes stratégies pour réussir une production écrite.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a:defRPr/>
            </a:pPr>
            <a:endParaRPr lang="fr-FR" dirty="0"/>
          </a:p>
          <a:p>
            <a:pPr>
              <a:defRPr/>
            </a:pPr>
            <a:endParaRPr lang="fr-FR" dirty="0"/>
          </a:p>
        </p:txBody>
      </p:sp>
      <p:sp>
        <p:nvSpPr>
          <p:cNvPr id="48132"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CCE4308-1CA3-4F31-B844-D3369430D9E2}" type="slidenum">
              <a:rPr lang="en-US" altLang="en-US" sz="1200" smtClean="0">
                <a:latin typeface="Calibri" panose="020F0502020204030204" pitchFamily="34" charset="0"/>
                <a:sym typeface="Calibri" panose="020F0502020204030204" pitchFamily="34" charset="0"/>
              </a:rPr>
              <a:pPr/>
              <a:t>20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7659951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0178" name="Google Shape;479;p14: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0179" name="Google Shape;480;p14: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61479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2226" name="Google Shape;484;p15: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2227" name="Google Shape;485;p1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408256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50" name="Google Shape;489;p16: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3251" name="Google Shape;490;p16: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01566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a:headEnd/>
            <a:tailEnd/>
          </a:ln>
        </p:spPr>
      </p:sp>
      <p:sp>
        <p:nvSpPr>
          <p:cNvPr id="13315"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1</a:t>
            </a:r>
            <a:r>
              <a:rPr lang="fr-FR" altLang="en-US" sz="1200" b="1" dirty="0">
                <a:latin typeface="Myriad Pro" panose="020B0503030403020204" pitchFamily="34" charset="0"/>
                <a:cs typeface="Calibri" panose="020F0502020204030204" pitchFamily="34" charset="0"/>
              </a:rPr>
              <a:t>. Sensibilisation générale</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L’enseignant(e) présente le sujet et les différentes étapes à suivre pour réussir son développement.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A commencer par la compréhension et l’analyse du sujet et des différentes parties qui le constituent. </a:t>
            </a:r>
          </a:p>
        </p:txBody>
      </p:sp>
      <p:sp>
        <p:nvSpPr>
          <p:cNvPr id="1331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83AF6C0A-14C4-40D9-AAAD-83B2B86E5F52}" type="slidenum">
              <a:rPr lang="en-US" altLang="en-US" sz="1200" smtClean="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883132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2"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sz="1200">
                <a:latin typeface="Myriad Pro" panose="020B0503030403020204" pitchFamily="34" charset="0"/>
                <a:cs typeface="Arial" panose="020B0604020202020204" pitchFamily="34" charset="0"/>
              </a:rPr>
              <a:t>Note à l’enseignant(e) :</a:t>
            </a:r>
            <a:endParaRPr lang="fr-FR" altLang="en-US" sz="1200" b="1" u="sng">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sz="1200" b="1" u="sng">
                <a:latin typeface="Myriad Pro" panose="020B0503030403020204" pitchFamily="34" charset="0"/>
                <a:cs typeface="Arial" panose="020B0604020202020204" pitchFamily="34" charset="0"/>
              </a:rPr>
              <a:t>1. Analyser le sujet de production pour le comprendre.</a:t>
            </a:r>
          </a:p>
          <a:p>
            <a:pPr marL="0" indent="0">
              <a:tabLst>
                <a:tab pos="3938588" algn="l"/>
              </a:tabLst>
            </a:pPr>
            <a:r>
              <a:rPr lang="fr-FR" altLang="en-US" sz="1200">
                <a:latin typeface="Myriad Pro" panose="020B0503030403020204" pitchFamily="34" charset="0"/>
                <a:cs typeface="Arial" panose="020B0604020202020204" pitchFamily="34" charset="0"/>
              </a:rPr>
              <a:t>L’enseignant(e) demande aux apprenants d’observer le sujet et d’identifier les différentes parties qui le composent. </a:t>
            </a:r>
          </a:p>
          <a:p>
            <a:pPr marL="0" indent="0">
              <a:tabLst>
                <a:tab pos="3938588" algn="l"/>
              </a:tabLst>
            </a:pPr>
            <a:r>
              <a:rPr lang="fr-FR" altLang="en-US" sz="1200">
                <a:latin typeface="Myriad Pro" panose="020B0503030403020204" pitchFamily="34" charset="0"/>
                <a:cs typeface="Arial" panose="020B0604020202020204" pitchFamily="34" charset="0"/>
              </a:rPr>
              <a:t>Il/elle leur demande de lire chaque partie et d’identifier son enjeu :</a:t>
            </a:r>
          </a:p>
          <a:p>
            <a:pPr marL="0" indent="0">
              <a:tabLst>
                <a:tab pos="3938588" algn="l"/>
              </a:tabLst>
            </a:pPr>
            <a:r>
              <a:rPr lang="fr-FR" altLang="en-US" sz="1200" b="1">
                <a:latin typeface="Myriad Pro" panose="020B0503030403020204" pitchFamily="34" charset="0"/>
                <a:cs typeface="Arial" panose="020B0604020202020204" pitchFamily="34" charset="0"/>
              </a:rPr>
              <a:t>Réponses attendues </a:t>
            </a:r>
            <a:r>
              <a:rPr lang="en-US" altLang="en-US" sz="1200" b="1">
                <a:latin typeface="Myriad Pro" panose="020B0503030403020204" pitchFamily="34" charset="0"/>
                <a:cs typeface="Arial" panose="020B0604020202020204" pitchFamily="34" charset="0"/>
              </a:rPr>
              <a:t>: </a:t>
            </a:r>
            <a:endParaRPr lang="fr-FR" altLang="en-US" sz="1200" b="1">
              <a:latin typeface="Myriad Pro" panose="020B0503030403020204" pitchFamily="34" charset="0"/>
              <a:cs typeface="Arial" panose="020B0604020202020204" pitchFamily="34" charset="0"/>
            </a:endParaRPr>
          </a:p>
          <a:p>
            <a:pPr marL="0" indent="0">
              <a:tabLst>
                <a:tab pos="3938588" algn="l"/>
              </a:tabLst>
            </a:pPr>
            <a:r>
              <a:rPr lang="fr-FR" altLang="en-US" sz="1200">
                <a:latin typeface="Myriad Pro" panose="020B0503030403020204" pitchFamily="34" charset="0"/>
                <a:cs typeface="Arial" panose="020B0604020202020204" pitchFamily="34" charset="0"/>
              </a:rPr>
              <a:t>Partie 1 – précise la situation de communication: Qui ? Quand ? Où ? Quoi ? </a:t>
            </a:r>
          </a:p>
          <a:p>
            <a:pPr marL="0" indent="0">
              <a:tabLst>
                <a:tab pos="3938588" algn="l"/>
              </a:tabLst>
            </a:pPr>
            <a:r>
              <a:rPr lang="fr-FR" altLang="en-US" sz="1200">
                <a:latin typeface="Myriad Pro" panose="020B0503030403020204" pitchFamily="34" charset="0"/>
                <a:cs typeface="Arial" panose="020B0604020202020204" pitchFamily="34" charset="0"/>
              </a:rPr>
              <a:t>Partie 2 – précise la consigne et renseigne sur le type l’enjeu et/ou le genre du texte à produire. </a:t>
            </a:r>
          </a:p>
          <a:p>
            <a:pPr marL="0" indent="0">
              <a:tabLst>
                <a:tab pos="3938588" algn="l"/>
              </a:tabLst>
            </a:pPr>
            <a:r>
              <a:rPr lang="fr-FR" altLang="en-US" sz="1200">
                <a:latin typeface="Myriad Pro" panose="020B0503030403020204" pitchFamily="34" charset="0"/>
                <a:cs typeface="Arial" panose="020B0604020202020204" pitchFamily="34" charset="0"/>
              </a:rPr>
              <a:t>Partie 3 – indique le volume du texte à produire en lignes et/ou en mots.</a:t>
            </a:r>
          </a:p>
        </p:txBody>
      </p:sp>
      <p:sp>
        <p:nvSpPr>
          <p:cNvPr id="15363"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576936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7410"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a:latin typeface="Chiller" panose="04020404031007020602" pitchFamily="82" charset="0"/>
                <a:cs typeface="Arial" panose="020B0604020202020204" pitchFamily="34" charset="0"/>
              </a:rPr>
              <a:t>Note à l’enseignant(e) :</a:t>
            </a:r>
            <a:endParaRPr lang="fr-FR" altLang="en-US" b="1" u="sng">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b="1" u="sng">
                <a:latin typeface="Chiller" panose="04020404031007020602" pitchFamily="82" charset="0"/>
                <a:cs typeface="Arial" panose="020B0604020202020204" pitchFamily="34" charset="0"/>
              </a:rPr>
              <a:t>1. Analyser le sujet de production pour le comprendre.</a:t>
            </a:r>
          </a:p>
          <a:p>
            <a:pPr marL="0" indent="0">
              <a:tabLst>
                <a:tab pos="3938588" algn="l"/>
              </a:tabLst>
            </a:pPr>
            <a:r>
              <a:rPr lang="fr-FR" altLang="en-US">
                <a:latin typeface="Arial" panose="020B0604020202020204" pitchFamily="34" charset="0"/>
                <a:cs typeface="Arial" panose="020B0604020202020204" pitchFamily="34" charset="0"/>
              </a:rPr>
              <a:t>L’enseignant(e) demande aux apprenants de lire la partie « situation » et de répondre aux questions.  </a:t>
            </a:r>
          </a:p>
        </p:txBody>
      </p:sp>
      <p:sp>
        <p:nvSpPr>
          <p:cNvPr id="17411"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228048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8"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a:latin typeface="Chiller" panose="04020404031007020602" pitchFamily="82" charset="0"/>
                <a:cs typeface="Arial" panose="020B0604020202020204" pitchFamily="34" charset="0"/>
              </a:rPr>
              <a:t>Note à l’enseignant(e) :</a:t>
            </a:r>
            <a:endParaRPr lang="fr-FR" altLang="en-US" b="1" u="sng">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b="1" u="sng">
                <a:latin typeface="Chiller" panose="04020404031007020602" pitchFamily="82" charset="0"/>
                <a:cs typeface="Arial" panose="020B0604020202020204" pitchFamily="34" charset="0"/>
              </a:rPr>
              <a:t>1. Analyser le sujet de production pour le comprendre.</a:t>
            </a:r>
          </a:p>
          <a:p>
            <a:pPr marL="0" indent="0">
              <a:tabLst>
                <a:tab pos="3938588" algn="l"/>
              </a:tabLst>
            </a:pPr>
            <a:r>
              <a:rPr lang="fr-FR" altLang="en-US">
                <a:latin typeface="Arial" panose="020B0604020202020204" pitchFamily="34" charset="0"/>
                <a:cs typeface="Arial" panose="020B0604020202020204" pitchFamily="34" charset="0"/>
              </a:rPr>
              <a:t>L’enseignant(e) demande aux apprenants de lire la partie « consigne » et d’identifier le(s) type(s), le genre et le(s) enjeu(x) du texte à produire. </a:t>
            </a:r>
            <a:endParaRPr lang="en-US" altLang="en-US">
              <a:latin typeface="Arial" panose="020B0604020202020204" pitchFamily="34" charset="0"/>
              <a:cs typeface="Arial" panose="020B0604020202020204" pitchFamily="34" charset="0"/>
            </a:endParaRPr>
          </a:p>
        </p:txBody>
      </p:sp>
      <p:sp>
        <p:nvSpPr>
          <p:cNvPr id="19459"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568582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a:headEnd/>
            <a:tailEnd/>
          </a:ln>
        </p:spPr>
      </p:sp>
      <p:sp>
        <p:nvSpPr>
          <p:cNvPr id="21507"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171450" indent="-171450">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Après avoir analysé le sujet de production, l’enseignant(e) fait un remue-méninges pour identifier les apprentissages nécessaires afin d’aider les apprenants à réussir la production. </a:t>
            </a:r>
          </a:p>
          <a:p>
            <a:pPr marL="0" indent="0">
              <a:tabLst>
                <a:tab pos="3938588" algn="l"/>
              </a:tabLst>
              <a:defRPr/>
            </a:pPr>
            <a:r>
              <a:rPr lang="fr-FR" altLang="en-US" sz="1200" i="1" dirty="0">
                <a:latin typeface="Myriad Pro" panose="020B0503030403020204" pitchFamily="34" charset="0"/>
                <a:cs typeface="Arial" panose="020B0604020202020204" pitchFamily="34" charset="0"/>
              </a:rPr>
              <a:t>N.B : Les apprenants sont censés avoir exploité un ou plusieurs textes narratifs en classe qui portent sur les mêmes caractéristiques (thème, connaissances linguistiques) de la production demandée.</a:t>
            </a:r>
          </a:p>
          <a:p>
            <a:pPr marL="171450" indent="-171450">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Il/elle prépare des exercices de préparation à la production. Voici, dans ce qui suit, une batterie d’activités et d’exercices de préparation.   </a:t>
            </a:r>
          </a:p>
        </p:txBody>
      </p:sp>
      <p:sp>
        <p:nvSpPr>
          <p:cNvPr id="21508"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0DCF65B-1DEE-4A81-BB7C-AD47A0E6EF86}" type="slidenum">
              <a:rPr lang="en-US" altLang="en-US" sz="1200" smtClean="0">
                <a:latin typeface="Calibri" panose="020F0502020204030204" pitchFamily="34" charset="0"/>
                <a:sym typeface="Calibri" panose="020F0502020204030204" pitchFamily="34" charset="0"/>
              </a:rPr>
              <a:pPr/>
              <a:t>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16590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a:headEnd/>
            <a:tailEnd/>
          </a:ln>
        </p:spPr>
      </p:sp>
      <p:sp>
        <p:nvSpPr>
          <p:cNvPr id="23555"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Étape 1 : A- Le schéma narratif.  </a:t>
            </a:r>
          </a:p>
          <a:p>
            <a:pPr marL="171450" indent="-171450">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L’enseignant(e) demande aux apprenants d’ :</a:t>
            </a:r>
          </a:p>
          <a:p>
            <a:pPr marL="0" indent="0">
              <a:tabLst>
                <a:tab pos="3938588" algn="l"/>
              </a:tabLst>
              <a:defRPr/>
            </a:pPr>
            <a:r>
              <a:rPr lang="fr-FR" altLang="en-US" sz="1200" i="1" dirty="0">
                <a:solidFill>
                  <a:srgbClr val="0070C0"/>
                </a:solidFill>
                <a:latin typeface="Myriad Pro" panose="020B0503030403020204" pitchFamily="34" charset="0"/>
                <a:cs typeface="Arial" panose="020B0604020202020204" pitchFamily="34" charset="0"/>
              </a:rPr>
              <a:t>A- indiquer pour chaque extrait, s’il représente : une situation initiale, un élément perturbateur, une péripétie, un élément rééquilibrant, ou une situation finale. </a:t>
            </a:r>
          </a:p>
          <a:p>
            <a:pPr marL="0" indent="0">
              <a:buFontTx/>
              <a:buNone/>
              <a:tabLst>
                <a:tab pos="3938588" algn="l"/>
              </a:tabLst>
              <a:defRPr/>
            </a:pPr>
            <a:r>
              <a:rPr lang="fr-FR" altLang="en-US" sz="1200" i="1" dirty="0">
                <a:solidFill>
                  <a:srgbClr val="0070C0"/>
                </a:solidFill>
                <a:latin typeface="Myriad Pro" panose="020B0503030403020204" pitchFamily="34" charset="0"/>
                <a:cs typeface="Arial" panose="020B0604020202020204" pitchFamily="34" charset="0"/>
              </a:rPr>
              <a:t>B- entourer les indices qui permettent de trouver la réponse.</a:t>
            </a:r>
          </a:p>
          <a:p>
            <a:pPr marL="171450" indent="-171450">
              <a:buFont typeface="Arial" panose="020B0604020202020204" pitchFamily="34" charset="0"/>
              <a:buChar char="•"/>
              <a:tabLst>
                <a:tab pos="3938588" algn="l"/>
              </a:tabLst>
              <a:defRPr/>
            </a:pPr>
            <a:r>
              <a:rPr lang="fr-FR" altLang="en-US" sz="1200" dirty="0">
                <a:solidFill>
                  <a:srgbClr val="0070C0"/>
                </a:solidFill>
                <a:latin typeface="Myriad Pro" panose="020B0503030403020204" pitchFamily="34" charset="0"/>
                <a:cs typeface="Arial" panose="020B0604020202020204" pitchFamily="34" charset="0"/>
              </a:rPr>
              <a:t>Il/elle collecte les réponses, mène une discussion en classe puis dévoile les réponses. </a:t>
            </a:r>
            <a:endParaRPr lang="fr-FR" altLang="en-US" sz="1200" dirty="0">
              <a:latin typeface="Myriad Pro" panose="020B0503030403020204" pitchFamily="34" charset="0"/>
              <a:cs typeface="Arial" panose="020B0604020202020204" pitchFamily="34" charset="0"/>
            </a:endParaRPr>
          </a:p>
        </p:txBody>
      </p:sp>
      <p:sp>
        <p:nvSpPr>
          <p:cNvPr id="2355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9F8D570-E434-4272-9078-A33E79AD0704}" type="slidenum">
              <a:rPr lang="en-US" altLang="en-US" sz="1200" smtClean="0">
                <a:latin typeface="Calibri" panose="020F0502020204030204" pitchFamily="34" charset="0"/>
                <a:sym typeface="Calibri" panose="020F0502020204030204" pitchFamily="34" charset="0"/>
              </a:rPr>
              <a:pPr/>
              <a:t>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49420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narratif</a:t>
            </a: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Etape 1 : B- Le schéma narratif.  </a:t>
            </a:r>
          </a:p>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Arial" panose="020B0604020202020204" pitchFamily="34" charset="0"/>
              </a:rPr>
              <a:t>L’enseignant(e) demande aux apprenants de </a:t>
            </a:r>
          </a:p>
          <a:p>
            <a:pPr>
              <a:defRPr/>
            </a:pPr>
            <a:r>
              <a:rPr lang="fr-FR" altLang="fr-FR" sz="1200" b="1" dirty="0">
                <a:solidFill>
                  <a:srgbClr val="0070C0"/>
                </a:solidFill>
                <a:latin typeface="Myriad Pro" pitchFamily="34" charset="0"/>
              </a:rPr>
              <a:t>A- Remettre en ordre les différents passages pour reconstituer le texte « Le garçon qui criait : au loup! » dans l’ordre.</a:t>
            </a:r>
          </a:p>
          <a:p>
            <a:pPr>
              <a:defRPr/>
            </a:pPr>
            <a:r>
              <a:rPr lang="fr-FR" altLang="fr-FR" sz="1200" b="1" dirty="0">
                <a:solidFill>
                  <a:srgbClr val="0070C0"/>
                </a:solidFill>
                <a:latin typeface="Myriad Pro" pitchFamily="34" charset="0"/>
              </a:rPr>
              <a:t>B- Donner à chaque morceau du texte sa fonction dans le schéma narratif.</a:t>
            </a:r>
            <a:endParaRPr lang="en-US" altLang="en-US" sz="1200" dirty="0">
              <a:solidFill>
                <a:srgbClr val="0070C0"/>
              </a:solidFill>
              <a:latin typeface="Myriad Pro" pitchFamily="34" charset="0"/>
            </a:endParaRPr>
          </a:p>
          <a:p>
            <a:pPr marL="0" indent="0">
              <a:defRPr/>
            </a:pPr>
            <a:r>
              <a:rPr lang="fr-FR" sz="1200" dirty="0">
                <a:solidFill>
                  <a:srgbClr val="0070C0"/>
                </a:solidFill>
                <a:latin typeface="Myriad Pro" panose="020B0503030403020204" pitchFamily="34" charset="0"/>
              </a:rPr>
              <a:t>Puis, l’enseignant(e) collecte les réponses, mène une </a:t>
            </a:r>
            <a:r>
              <a:rPr lang="en-US" sz="1200" dirty="0">
                <a:solidFill>
                  <a:srgbClr val="0070C0"/>
                </a:solidFill>
                <a:latin typeface="Myriad Pro" panose="020B0503030403020204" pitchFamily="34" charset="0"/>
              </a:rPr>
              <a:t>discussion </a:t>
            </a:r>
            <a:r>
              <a:rPr lang="fr-FR" sz="1200" dirty="0">
                <a:solidFill>
                  <a:srgbClr val="0070C0"/>
                </a:solidFill>
                <a:latin typeface="Myriad Pro" panose="020B0503030403020204" pitchFamily="34" charset="0"/>
              </a:rPr>
              <a:t>en classe puis dévoile </a:t>
            </a:r>
            <a:r>
              <a:rPr lang="en-US" sz="1200" dirty="0">
                <a:solidFill>
                  <a:srgbClr val="0070C0"/>
                </a:solidFill>
                <a:latin typeface="Myriad Pro" panose="020B0503030403020204" pitchFamily="34" charset="0"/>
              </a:rPr>
              <a:t>les </a:t>
            </a:r>
            <a:r>
              <a:rPr lang="fr-FR" sz="1200" dirty="0">
                <a:solidFill>
                  <a:srgbClr val="0070C0"/>
                </a:solidFill>
                <a:latin typeface="Myriad Pro" panose="020B0503030403020204" pitchFamily="34" charset="0"/>
              </a:rPr>
              <a:t>réponses</a:t>
            </a:r>
            <a:r>
              <a:rPr lang="en-US" sz="1200" dirty="0">
                <a:solidFill>
                  <a:srgbClr val="0070C0"/>
                </a:solidFill>
                <a:latin typeface="Myriad Pro" panose="020B0503030403020204" pitchFamily="34" charset="0"/>
              </a:rPr>
              <a:t>. </a:t>
            </a:r>
            <a:endParaRPr lang="fr-FR" sz="1200" dirty="0">
              <a:latin typeface="Myriad Pro" panose="020B0503030403020204" pitchFamily="34" charset="0"/>
            </a:endParaRPr>
          </a:p>
          <a:p>
            <a:pPr>
              <a:defRPr/>
            </a:pPr>
            <a:endParaRPr lang="fr-FR" dirty="0"/>
          </a:p>
        </p:txBody>
      </p:sp>
      <p:sp>
        <p:nvSpPr>
          <p:cNvPr id="2560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EC2CF01B-EE68-4DE1-BA5D-35B56EF0F576}" type="slidenum">
              <a:rPr lang="en-US" altLang="en-US" sz="1200" smtClean="0">
                <a:latin typeface="Calibri" panose="020F0502020204030204" pitchFamily="34" charset="0"/>
                <a:sym typeface="Calibri" panose="020F0502020204030204" pitchFamily="34" charset="0"/>
              </a:rPr>
              <a:pPr/>
              <a:t>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2324085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1116019">
            <a:off x="1206500" y="2819400"/>
            <a:ext cx="2703513"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oogle Shape;12;p2"/>
          <p:cNvGrpSpPr>
            <a:grpSpLocks/>
          </p:cNvGrpSpPr>
          <p:nvPr/>
        </p:nvGrpSpPr>
        <p:grpSpPr bwMode="auto">
          <a:xfrm rot="10800000" flipH="1">
            <a:off x="0" y="1800225"/>
            <a:ext cx="12192000" cy="4302125"/>
            <a:chOff x="44070" y="706405"/>
            <a:chExt cx="16591967" cy="5470816"/>
          </a:xfrm>
        </p:grpSpPr>
        <p:grpSp>
          <p:nvGrpSpPr>
            <p:cNvPr id="4" name="Google Shape;13;p2"/>
            <p:cNvGrpSpPr>
              <a:grpSpLocks/>
            </p:cNvGrpSpPr>
            <p:nvPr/>
          </p:nvGrpSpPr>
          <p:grpSpPr bwMode="auto">
            <a:xfrm rot="10800000" flipH="1">
              <a:off x="44070" y="3524344"/>
              <a:ext cx="6199341" cy="2652877"/>
              <a:chOff x="4802629" y="811335"/>
              <a:chExt cx="6199341" cy="2652877"/>
            </a:xfrm>
          </p:grpSpPr>
          <p:sp>
            <p:nvSpPr>
              <p:cNvPr id="9" name="Google Shape;14;p2"/>
              <p:cNvSpPr>
                <a:spLocks noChangeArrowheads="1"/>
              </p:cNvSpPr>
              <p:nvPr/>
            </p:nvSpPr>
            <p:spPr bwMode="auto">
              <a:xfrm>
                <a:off x="4802629" y="3171256"/>
                <a:ext cx="1332975" cy="226100"/>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5;p2"/>
              <p:cNvSpPr>
                <a:spLocks noChangeArrowheads="1"/>
              </p:cNvSpPr>
              <p:nvPr/>
            </p:nvSpPr>
            <p:spPr bwMode="auto">
              <a:xfrm rot="2727637">
                <a:off x="7155760" y="417807"/>
                <a:ext cx="228120"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1" name="Google Shape;16;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5" name="Google Shape;17;p2"/>
            <p:cNvGrpSpPr>
              <a:grpSpLocks/>
            </p:cNvGrpSpPr>
            <p:nvPr/>
          </p:nvGrpSpPr>
          <p:grpSpPr bwMode="auto">
            <a:xfrm flipH="1">
              <a:off x="1190030" y="706405"/>
              <a:ext cx="15446007" cy="2652877"/>
              <a:chOff x="-4444037" y="811335"/>
              <a:chExt cx="15446007" cy="2652877"/>
            </a:xfrm>
          </p:grpSpPr>
          <p:sp>
            <p:nvSpPr>
              <p:cNvPr id="6" name="Google Shape;18;p2"/>
              <p:cNvSpPr>
                <a:spLocks noChangeArrowheads="1"/>
              </p:cNvSpPr>
              <p:nvPr/>
            </p:nvSpPr>
            <p:spPr bwMode="auto">
              <a:xfrm>
                <a:off x="-4413791" y="3258062"/>
                <a:ext cx="10579539" cy="226100"/>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19;p2"/>
              <p:cNvSpPr>
                <a:spLocks noChangeArrowheads="1"/>
              </p:cNvSpPr>
              <p:nvPr/>
            </p:nvSpPr>
            <p:spPr bwMode="auto">
              <a:xfrm rot="2727637">
                <a:off x="7155661" y="514706"/>
                <a:ext cx="228118"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20;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Tree>
    <p:extLst>
      <p:ext uri="{BB962C8B-B14F-4D97-AF65-F5344CB8AC3E}">
        <p14:creationId xmlns:p14="http://schemas.microsoft.com/office/powerpoint/2010/main" val="739306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p:cNvSpPr txBox="1">
            <a:spLocks noChangeArrowheads="1"/>
          </p:cNvSpPr>
          <p:nvPr/>
        </p:nvSpPr>
        <p:spPr bwMode="auto">
          <a:xfrm flipH="1">
            <a:off x="909638" y="9525"/>
            <a:ext cx="99123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a:cs typeface="Open Sans Light" charset="0"/>
                <a:sym typeface="Open Sans Light" charset="0"/>
              </a:rPr>
              <a:t>COMPÉTENCE : Expression écrite</a:t>
            </a:r>
            <a:endParaRPr lang="fr-FR" altLang="en-US" sz="2800" b="1" dirty="0">
              <a:solidFill>
                <a:srgbClr val="3A3838"/>
              </a:solidFill>
              <a:latin typeface="Myriad Pro" panose="020B0503030403020204"/>
              <a:cs typeface="Open Sans Light" charset="0"/>
              <a:sym typeface="Open Sans Light" charset="0"/>
            </a:endParaRPr>
          </a:p>
        </p:txBody>
      </p:sp>
      <p:pic>
        <p:nvPicPr>
          <p:cNvPr id="3" name="Google Shape;23;p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Google Shape;24;p3"/>
          <p:cNvSpPr>
            <a:spLocks/>
          </p:cNvSpPr>
          <p:nvPr/>
        </p:nvSpPr>
        <p:spPr bwMode="auto">
          <a:xfrm flipH="1">
            <a:off x="9448800"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14" name="Google Shape;34;p3"/>
          <p:cNvSpPr>
            <a:spLocks/>
          </p:cNvSpPr>
          <p:nvPr/>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5;p3"/>
          <p:cNvGrpSpPr>
            <a:grpSpLocks/>
          </p:cNvGrpSpPr>
          <p:nvPr/>
        </p:nvGrpSpPr>
        <p:grpSpPr bwMode="auto">
          <a:xfrm rot="10800000" flipH="1">
            <a:off x="0" y="88900"/>
            <a:ext cx="12192000" cy="1998663"/>
            <a:chOff x="-24048006" y="706405"/>
            <a:chExt cx="33183930" cy="5470816"/>
          </a:xfrm>
        </p:grpSpPr>
        <p:grpSp>
          <p:nvGrpSpPr>
            <p:cNvPr id="6" name="Google Shape;26;p3"/>
            <p:cNvGrpSpPr>
              <a:grpSpLocks/>
            </p:cNvGrpSpPr>
            <p:nvPr/>
          </p:nvGrpSpPr>
          <p:grpSpPr bwMode="auto">
            <a:xfrm rot="10800000" flipH="1">
              <a:off x="-24048006" y="3524344"/>
              <a:ext cx="30291417" cy="2652877"/>
              <a:chOff x="-19289447" y="811335"/>
              <a:chExt cx="30291417" cy="2652877"/>
            </a:xfrm>
          </p:grpSpPr>
          <p:sp>
            <p:nvSpPr>
              <p:cNvPr id="11" name="Google Shape;27;p3"/>
              <p:cNvSpPr>
                <a:spLocks noChangeArrowheads="1"/>
              </p:cNvSpPr>
              <p:nvPr/>
            </p:nvSpPr>
            <p:spPr bwMode="auto">
              <a:xfrm>
                <a:off x="-1934993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8;p3"/>
              <p:cNvSpPr>
                <a:spLocks noChangeArrowheads="1"/>
              </p:cNvSpPr>
              <p:nvPr/>
            </p:nvSpPr>
            <p:spPr bwMode="auto">
              <a:xfrm rot="2727637">
                <a:off x="7095017"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9;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30;p3"/>
            <p:cNvGrpSpPr>
              <a:grpSpLocks/>
            </p:cNvGrpSpPr>
            <p:nvPr/>
          </p:nvGrpSpPr>
          <p:grpSpPr bwMode="auto">
            <a:xfrm flipH="1">
              <a:off x="1190030" y="706405"/>
              <a:ext cx="7945894" cy="2652877"/>
              <a:chOff x="3056076" y="811335"/>
              <a:chExt cx="7945894" cy="2652877"/>
            </a:xfrm>
          </p:grpSpPr>
          <p:sp>
            <p:nvSpPr>
              <p:cNvPr id="8" name="Google Shape;31;p3"/>
              <p:cNvSpPr>
                <a:spLocks noChangeArrowheads="1"/>
              </p:cNvSpPr>
              <p:nvPr/>
            </p:nvSpPr>
            <p:spPr bwMode="auto">
              <a:xfrm>
                <a:off x="3116568"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2;p3"/>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33;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Tree>
    <p:extLst>
      <p:ext uri="{BB962C8B-B14F-4D97-AF65-F5344CB8AC3E}">
        <p14:creationId xmlns:p14="http://schemas.microsoft.com/office/powerpoint/2010/main" val="995104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p:cNvSpPr>
            <a:spLocks/>
          </p:cNvSpPr>
          <p:nvPr/>
        </p:nvSpPr>
        <p:spPr bwMode="auto">
          <a:xfrm flipH="1">
            <a:off x="-9525" y="987425"/>
            <a:ext cx="12211050" cy="5870575"/>
          </a:xfrm>
          <a:custGeom>
            <a:avLst/>
            <a:gdLst>
              <a:gd name="T0" fmla="*/ 17071 w 12271248"/>
              <a:gd name="T1" fmla="*/ 150927 h 5907024"/>
              <a:gd name="T2" fmla="*/ 1075490 w 12271248"/>
              <a:gd name="T3" fmla="*/ 150927 h 5907024"/>
              <a:gd name="T4" fmla="*/ 1877840 w 12271248"/>
              <a:gd name="T5" fmla="*/ 972660 h 5907024"/>
              <a:gd name="T6" fmla="*/ 2816762 w 12271248"/>
              <a:gd name="T7" fmla="*/ 0 h 5907024"/>
              <a:gd name="T8" fmla="*/ 11454829 w 12271248"/>
              <a:gd name="T9" fmla="*/ 0 h 5907024"/>
              <a:gd name="T10" fmla="*/ 11454829 w 12271248"/>
              <a:gd name="T11" fmla="*/ 5416709 h 5907024"/>
              <a:gd name="T12" fmla="*/ 0 w 12271248"/>
              <a:gd name="T13" fmla="*/ 5416709 h 5907024"/>
              <a:gd name="T14" fmla="*/ 17071 w 12271248"/>
              <a:gd name="T15" fmla="*/ 1509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p:cNvSpPr>
            <a:spLocks noChangeArrowheads="1"/>
          </p:cNvSpPr>
          <p:nvPr/>
        </p:nvSpPr>
        <p:spPr bwMode="auto">
          <a:xfrm flipH="1">
            <a:off x="709613"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p:cNvSpPr>
            <a:spLocks/>
          </p:cNvSpPr>
          <p:nvPr/>
        </p:nvSpPr>
        <p:spPr bwMode="auto">
          <a:xfrm flipH="1">
            <a:off x="9423400"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p:cNvGrpSpPr>
            <a:grpSpLocks/>
          </p:cNvGrpSpPr>
          <p:nvPr/>
        </p:nvGrpSpPr>
        <p:grpSpPr bwMode="auto">
          <a:xfrm rot="10800000" flipH="1">
            <a:off x="-9525" y="88900"/>
            <a:ext cx="12192000" cy="1998663"/>
            <a:chOff x="-24048006" y="706405"/>
            <a:chExt cx="33183930" cy="5470816"/>
          </a:xfrm>
        </p:grpSpPr>
        <p:grpSp>
          <p:nvGrpSpPr>
            <p:cNvPr id="6" name="Google Shape;206;p15"/>
            <p:cNvGrpSpPr>
              <a:grpSpLocks/>
            </p:cNvGrpSpPr>
            <p:nvPr/>
          </p:nvGrpSpPr>
          <p:grpSpPr bwMode="auto">
            <a:xfrm rot="10800000" flipH="1">
              <a:off x="-24048006" y="3524344"/>
              <a:ext cx="30291417" cy="2652877"/>
              <a:chOff x="-19289447" y="811335"/>
              <a:chExt cx="30291417" cy="2652877"/>
            </a:xfrm>
          </p:grpSpPr>
          <p:sp>
            <p:nvSpPr>
              <p:cNvPr id="11" name="Google Shape;207;p15"/>
              <p:cNvSpPr>
                <a:spLocks noChangeArrowheads="1"/>
              </p:cNvSpPr>
              <p:nvPr/>
            </p:nvSpPr>
            <p:spPr bwMode="auto">
              <a:xfrm>
                <a:off x="-1934993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p:cNvSpPr>
                <a:spLocks noChangeArrowheads="1"/>
              </p:cNvSpPr>
              <p:nvPr/>
            </p:nvSpPr>
            <p:spPr bwMode="auto">
              <a:xfrm rot="2727637">
                <a:off x="7095017"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p:cNvGrpSpPr>
              <a:grpSpLocks/>
            </p:cNvGrpSpPr>
            <p:nvPr/>
          </p:nvGrpSpPr>
          <p:grpSpPr bwMode="auto">
            <a:xfrm flipH="1">
              <a:off x="1190030" y="706405"/>
              <a:ext cx="7945894" cy="2652877"/>
              <a:chOff x="3056076" y="811335"/>
              <a:chExt cx="7945894" cy="2652877"/>
            </a:xfrm>
          </p:grpSpPr>
          <p:sp>
            <p:nvSpPr>
              <p:cNvPr id="8" name="Google Shape;211;p15"/>
              <p:cNvSpPr>
                <a:spLocks noChangeArrowheads="1"/>
              </p:cNvSpPr>
              <p:nvPr/>
            </p:nvSpPr>
            <p:spPr bwMode="auto">
              <a:xfrm>
                <a:off x="3116568"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p:cNvGrpSpPr>
            <a:grpSpLocks/>
          </p:cNvGrpSpPr>
          <p:nvPr/>
        </p:nvGrpSpPr>
        <p:grpSpPr bwMode="auto">
          <a:xfrm flipH="1">
            <a:off x="9763125" y="736600"/>
            <a:ext cx="871538" cy="758825"/>
            <a:chOff x="4075906" y="5137696"/>
            <a:chExt cx="1420106" cy="1235751"/>
          </a:xfrm>
        </p:grpSpPr>
        <p:sp>
          <p:nvSpPr>
            <p:cNvPr id="15" name="Google Shape;215;p15"/>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RÉFÉRENCES</a:t>
            </a:r>
            <a:endParaRPr lang="fr-FR"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259274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p:cNvSpPr>
            <a:spLocks/>
          </p:cNvSpPr>
          <p:nvPr/>
        </p:nvSpPr>
        <p:spPr bwMode="auto">
          <a:xfrm flipH="1">
            <a:off x="0" y="987425"/>
            <a:ext cx="12211050" cy="5870575"/>
          </a:xfrm>
          <a:custGeom>
            <a:avLst/>
            <a:gdLst>
              <a:gd name="T0" fmla="*/ 17071 w 12271248"/>
              <a:gd name="T1" fmla="*/ 150927 h 5907024"/>
              <a:gd name="T2" fmla="*/ 1075490 w 12271248"/>
              <a:gd name="T3" fmla="*/ 150927 h 5907024"/>
              <a:gd name="T4" fmla="*/ 1877840 w 12271248"/>
              <a:gd name="T5" fmla="*/ 972660 h 5907024"/>
              <a:gd name="T6" fmla="*/ 2816762 w 12271248"/>
              <a:gd name="T7" fmla="*/ 0 h 5907024"/>
              <a:gd name="T8" fmla="*/ 11454829 w 12271248"/>
              <a:gd name="T9" fmla="*/ 0 h 5907024"/>
              <a:gd name="T10" fmla="*/ 11454829 w 12271248"/>
              <a:gd name="T11" fmla="*/ 5416709 h 5907024"/>
              <a:gd name="T12" fmla="*/ 0 w 12271248"/>
              <a:gd name="T13" fmla="*/ 5416709 h 5907024"/>
              <a:gd name="T14" fmla="*/ 17071 w 12271248"/>
              <a:gd name="T15" fmla="*/ 1509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p:cNvSpPr>
            <a:spLocks noChangeArrowheads="1"/>
          </p:cNvSpPr>
          <p:nvPr/>
        </p:nvSpPr>
        <p:spPr bwMode="auto">
          <a:xfrm flipH="1">
            <a:off x="719138"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fr-FR" altLang="en-US" sz="1800" dirty="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p:cNvSpPr>
            <a:spLocks/>
          </p:cNvSpPr>
          <p:nvPr/>
        </p:nvSpPr>
        <p:spPr bwMode="auto">
          <a:xfrm flipH="1">
            <a:off x="9432925"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p:cNvGrpSpPr>
            <a:grpSpLocks/>
          </p:cNvGrpSpPr>
          <p:nvPr/>
        </p:nvGrpSpPr>
        <p:grpSpPr bwMode="auto">
          <a:xfrm rot="10800000" flipH="1">
            <a:off x="0" y="88900"/>
            <a:ext cx="12192000" cy="1998663"/>
            <a:chOff x="-24048006" y="706405"/>
            <a:chExt cx="33183930" cy="5470816"/>
          </a:xfrm>
        </p:grpSpPr>
        <p:grpSp>
          <p:nvGrpSpPr>
            <p:cNvPr id="6" name="Google Shape;227;p16"/>
            <p:cNvGrpSpPr>
              <a:grpSpLocks/>
            </p:cNvGrpSpPr>
            <p:nvPr/>
          </p:nvGrpSpPr>
          <p:grpSpPr bwMode="auto">
            <a:xfrm rot="10800000" flipH="1">
              <a:off x="-24048006" y="3524344"/>
              <a:ext cx="30291417" cy="2652877"/>
              <a:chOff x="-19289447" y="811335"/>
              <a:chExt cx="30291417" cy="2652877"/>
            </a:xfrm>
          </p:grpSpPr>
          <p:sp>
            <p:nvSpPr>
              <p:cNvPr id="11" name="Google Shape;228;p16"/>
              <p:cNvSpPr>
                <a:spLocks noChangeArrowheads="1"/>
              </p:cNvSpPr>
              <p:nvPr/>
            </p:nvSpPr>
            <p:spPr bwMode="auto">
              <a:xfrm>
                <a:off x="-1934993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p:cNvSpPr>
                <a:spLocks noChangeArrowheads="1"/>
              </p:cNvSpPr>
              <p:nvPr/>
            </p:nvSpPr>
            <p:spPr bwMode="auto">
              <a:xfrm rot="2727637">
                <a:off x="7095017"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p:cNvGrpSpPr>
              <a:grpSpLocks/>
            </p:cNvGrpSpPr>
            <p:nvPr/>
          </p:nvGrpSpPr>
          <p:grpSpPr bwMode="auto">
            <a:xfrm flipH="1">
              <a:off x="1190030" y="706405"/>
              <a:ext cx="7945894" cy="2652877"/>
              <a:chOff x="3056076" y="811335"/>
              <a:chExt cx="7945894" cy="2652877"/>
            </a:xfrm>
          </p:grpSpPr>
          <p:sp>
            <p:nvSpPr>
              <p:cNvPr id="8" name="Google Shape;232;p16"/>
              <p:cNvSpPr>
                <a:spLocks noChangeArrowheads="1"/>
              </p:cNvSpPr>
              <p:nvPr/>
            </p:nvSpPr>
            <p:spPr bwMode="auto">
              <a:xfrm>
                <a:off x="3116568"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COLLABORATEURS</a:t>
            </a:r>
            <a:r>
              <a:rPr lang="en-US" altLang="en-US" sz="2800" b="1" dirty="0">
                <a:latin typeface="Myriad Pro" panose="020B0503030403020204" pitchFamily="34" charset="0"/>
                <a:cs typeface="Open Sans Light" charset="0"/>
                <a:sym typeface="Open Sans Light" charset="0"/>
              </a:rPr>
              <a:t> / </a:t>
            </a:r>
            <a:r>
              <a:rPr lang="fr-FR" altLang="en-US" sz="2800" b="1" dirty="0">
                <a:latin typeface="Myriad Pro" panose="020B0503030403020204" pitchFamily="34" charset="0"/>
                <a:cs typeface="Open Sans Light" charset="0"/>
                <a:sym typeface="Open Sans Light" charset="0"/>
              </a:rPr>
              <a:t>COLLABORATRICES</a:t>
            </a:r>
            <a:endParaRPr lang="fr-FR"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3690482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p:cNvSpPr txBox="1">
            <a:spLocks noChangeArrowheads="1"/>
          </p:cNvSpPr>
          <p:nvPr/>
        </p:nvSpPr>
        <p:spPr bwMode="auto">
          <a:xfrm>
            <a:off x="4237038" y="2108200"/>
            <a:ext cx="4048125"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099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7"/>
        <p:cNvGrpSpPr/>
        <p:nvPr/>
      </p:nvGrpSpPr>
      <p:grpSpPr>
        <a:xfrm>
          <a:off x="0" y="0"/>
          <a:ext cx="0" cy="0"/>
          <a:chOff x="0" y="0"/>
          <a:chExt cx="0" cy="0"/>
        </a:xfrm>
      </p:grpSpPr>
      <p:pic>
        <p:nvPicPr>
          <p:cNvPr id="2" name="Google Shape;23;p3"/>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6179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www.maxicours.com/se/cours/le-discours-narratif-et-le-schema-narratif/"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Google Shape;252;p19"/>
          <p:cNvSpPr txBox="1">
            <a:spLocks noChangeArrowheads="1"/>
          </p:cNvSpPr>
          <p:nvPr/>
        </p:nvSpPr>
        <p:spPr bwMode="auto">
          <a:xfrm>
            <a:off x="5060950" y="4738688"/>
            <a:ext cx="6510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a:latin typeface="Myriad Pro" panose="020B0503030403020204" pitchFamily="34" charset="0"/>
                <a:cs typeface="Open Sans" panose="020B0606030504020204" pitchFamily="34" charset="0"/>
                <a:sym typeface="Open Sans" panose="020B0606030504020204" pitchFamily="34" charset="0"/>
              </a:rPr>
              <a:t>Classes : EB7 – EB8 – EB9  </a:t>
            </a:r>
            <a:r>
              <a:rPr lang="en-US" altLang="en-US" sz="2400" dirty="0">
                <a:latin typeface="Open Sans" panose="020B0606030504020204" pitchFamily="34" charset="0"/>
                <a:cs typeface="Open Sans" panose="020B0606030504020204" pitchFamily="34" charset="0"/>
                <a:sym typeface="Open Sans" panose="020B0606030504020204" pitchFamily="34" charset="0"/>
              </a:rPr>
              <a:t>		</a:t>
            </a:r>
            <a:endParaRPr lang="en-US" altLang="en-US" dirty="0"/>
          </a:p>
        </p:txBody>
      </p:sp>
      <p:pic>
        <p:nvPicPr>
          <p:cNvPr id="8195" name="Google Shape;253;p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Google Shape;254;p19"/>
          <p:cNvSpPr txBox="1">
            <a:spLocks noGrp="1"/>
          </p:cNvSpPr>
          <p:nvPr>
            <p:ph type="ctrTitle" idx="4294967295"/>
          </p:nvPr>
        </p:nvSpPr>
        <p:spPr bwMode="auto">
          <a:xfrm>
            <a:off x="5078413" y="2373313"/>
            <a:ext cx="6473825" cy="1421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p>
            <a:pPr eaLnBrk="1" hangingPunct="1">
              <a:lnSpc>
                <a:spcPct val="90000"/>
              </a:lnSpc>
              <a:buSzPts val="4800"/>
              <a:buFont typeface="Open Sans" panose="020B0606030504020204" pitchFamily="34" charset="0"/>
              <a:buNone/>
            </a:pPr>
            <a:r>
              <a:rPr lang="fr-FR" altLang="en-US" sz="4800" b="1" dirty="0">
                <a:solidFill>
                  <a:schemeClr val="tx1"/>
                </a:solidFill>
                <a:latin typeface="Myriad Pro" panose="020B0503030403020204" pitchFamily="34" charset="0"/>
                <a:cs typeface="Open Sans" panose="020B0606030504020204" pitchFamily="34" charset="0"/>
              </a:rPr>
              <a:t>Produire un texte narratif </a:t>
            </a:r>
            <a:endParaRPr lang="en-US" altLang="en-US" sz="4800" b="1" dirty="0">
              <a:solidFill>
                <a:schemeClr val="tx1"/>
              </a:solidFill>
              <a:latin typeface="Myriad Pro" panose="020B0503030403020204" pitchFamily="34" charset="0"/>
              <a:cs typeface="Open Sans" panose="020B0606030504020204" pitchFamily="34" charset="0"/>
              <a:sym typeface="Open Sans" panose="020B0606030504020204" pitchFamily="34" charset="0"/>
            </a:endParaRPr>
          </a:p>
        </p:txBody>
      </p:sp>
      <p:sp>
        <p:nvSpPr>
          <p:cNvPr id="8197" name="Google Shape;255;p19"/>
          <p:cNvSpPr>
            <a:spLocks noChangeArrowheads="1"/>
          </p:cNvSpPr>
          <p:nvPr/>
        </p:nvSpPr>
        <p:spPr bwMode="auto">
          <a:xfrm>
            <a:off x="5097463" y="1498600"/>
            <a:ext cx="647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defRPr/>
            </a:pPr>
            <a:r>
              <a:rPr lang="fr-FR" altLang="en-US" sz="2400" dirty="0">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rPr>
              <a:t>Langue française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Google Shape;438;p29"/>
          <p:cNvSpPr txBox="1">
            <a:spLocks noChangeArrowheads="1"/>
          </p:cNvSpPr>
          <p:nvPr/>
        </p:nvSpPr>
        <p:spPr bwMode="auto">
          <a:xfrm>
            <a:off x="792163" y="266701"/>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 reprises nominales et pronominales </a:t>
            </a:r>
          </a:p>
        </p:txBody>
      </p:sp>
      <p:graphicFrame>
        <p:nvGraphicFramePr>
          <p:cNvPr id="4" name="Table 3"/>
          <p:cNvGraphicFramePr>
            <a:graphicFrameLocks noGrp="1"/>
          </p:cNvGraphicFramePr>
          <p:nvPr/>
        </p:nvGraphicFramePr>
        <p:xfrm>
          <a:off x="6400800" y="1252538"/>
          <a:ext cx="5422900" cy="5349875"/>
        </p:xfrm>
        <a:graphic>
          <a:graphicData uri="http://schemas.openxmlformats.org/drawingml/2006/table">
            <a:tbl>
              <a:tblPr firstRow="1" firstCol="1" bandRow="1">
                <a:tableStyleId>{5C22544A-7EE6-4342-B048-85BDC9FD1C3A}</a:tableStyleId>
              </a:tblPr>
              <a:tblGrid>
                <a:gridCol w="5422900">
                  <a:extLst>
                    <a:ext uri="{9D8B030D-6E8A-4147-A177-3AD203B41FA5}">
                      <a16:colId xmlns:a16="http://schemas.microsoft.com/office/drawing/2014/main" val="20000"/>
                    </a:ext>
                  </a:extLst>
                </a:gridCol>
              </a:tblGrid>
              <a:tr h="5349875">
                <a:tc>
                  <a:txBody>
                    <a:bodyPr/>
                    <a:lstStyle/>
                    <a:p>
                      <a:pPr marL="0" marR="0" indent="0" algn="just">
                        <a:lnSpc>
                          <a:spcPct val="150000"/>
                        </a:lnSpc>
                        <a:spcBef>
                          <a:spcPts val="0"/>
                        </a:spcBef>
                        <a:spcAft>
                          <a:spcPts val="0"/>
                        </a:spcAft>
                      </a:pPr>
                      <a:endParaRPr lang="fr-FR" sz="1800" b="0" dirty="0">
                        <a:solidFill>
                          <a:schemeClr val="tx1"/>
                        </a:solidFill>
                        <a:effectLst/>
                        <a:latin typeface="Myriad Pro" panose="020B0503030403020204"/>
                      </a:endParaRPr>
                    </a:p>
                    <a:p>
                      <a:pPr marL="0" marR="0" indent="0" algn="just">
                        <a:lnSpc>
                          <a:spcPct val="150000"/>
                        </a:lnSpc>
                        <a:spcBef>
                          <a:spcPts val="0"/>
                        </a:spcBef>
                        <a:spcAft>
                          <a:spcPts val="0"/>
                        </a:spcAft>
                      </a:pPr>
                      <a:r>
                        <a:rPr lang="fr-FR" sz="1800" b="0" dirty="0">
                          <a:solidFill>
                            <a:schemeClr val="tx1"/>
                          </a:solidFill>
                          <a:effectLst/>
                          <a:latin typeface="Myriad Pro" panose="020B0503030403020204"/>
                        </a:rPr>
                        <a:t>Il était une fois une vieille femme </a:t>
                      </a:r>
                      <a:r>
                        <a:rPr lang="fr-FR" sz="1800" b="0" u="none" dirty="0">
                          <a:solidFill>
                            <a:schemeClr val="tx1"/>
                          </a:solidFill>
                          <a:effectLst/>
                          <a:latin typeface="Myriad Pro" panose="020B0503030403020204"/>
                        </a:rPr>
                        <a:t>qui</a:t>
                      </a:r>
                      <a:r>
                        <a:rPr lang="fr-FR" sz="1800" b="0" dirty="0">
                          <a:solidFill>
                            <a:schemeClr val="tx1"/>
                          </a:solidFill>
                          <a:effectLst/>
                          <a:latin typeface="Myriad Pro" panose="020B0503030403020204"/>
                        </a:rPr>
                        <a:t> avait sept garçons et une fille unique, qu'on appelait « </a:t>
                      </a:r>
                      <a:r>
                        <a:rPr lang="fr-FR" sz="1800" b="0" dirty="0" err="1">
                          <a:solidFill>
                            <a:schemeClr val="tx1"/>
                          </a:solidFill>
                          <a:effectLst/>
                          <a:latin typeface="Myriad Pro" panose="020B0503030403020204"/>
                        </a:rPr>
                        <a:t>Warda</a:t>
                      </a:r>
                      <a:r>
                        <a:rPr lang="fr-FR" sz="1800" b="0" dirty="0">
                          <a:solidFill>
                            <a:schemeClr val="tx1"/>
                          </a:solidFill>
                          <a:effectLst/>
                          <a:latin typeface="Myriad Pro" panose="020B0503030403020204"/>
                        </a:rPr>
                        <a:t> ». Ses frères l'adoraient et elle aussi </a:t>
                      </a:r>
                      <a:r>
                        <a:rPr lang="fr-FR" sz="1800" b="0" u="sng" dirty="0">
                          <a:solidFill>
                            <a:schemeClr val="tx1"/>
                          </a:solidFill>
                          <a:effectLst/>
                          <a:latin typeface="Myriad Pro" panose="020B0503030403020204"/>
                        </a:rPr>
                        <a:t>les</a:t>
                      </a:r>
                      <a:r>
                        <a:rPr lang="fr-FR" sz="1800" b="0" dirty="0">
                          <a:solidFill>
                            <a:schemeClr val="tx1"/>
                          </a:solidFill>
                          <a:effectLst/>
                          <a:latin typeface="Myriad Pro" panose="020B0503030403020204"/>
                        </a:rPr>
                        <a:t> aimait beaucoup. Elle était si belle avec une longue chevelure dorée et ses joues roses qu'elle provoqua une immense jalousie chez ses </a:t>
                      </a:r>
                      <a:r>
                        <a:rPr lang="fr-FR" sz="1800" b="0" dirty="0" err="1">
                          <a:solidFill>
                            <a:schemeClr val="tx1"/>
                          </a:solidFill>
                          <a:effectLst/>
                          <a:latin typeface="Myriad Pro" panose="020B0503030403020204"/>
                        </a:rPr>
                        <a:t>belles-soeurs</a:t>
                      </a:r>
                      <a:r>
                        <a:rPr lang="fr-FR" sz="1800" b="0" dirty="0">
                          <a:solidFill>
                            <a:schemeClr val="tx1"/>
                          </a:solidFill>
                          <a:effectLst/>
                          <a:latin typeface="Myriad Pro" panose="020B0503030403020204"/>
                        </a:rPr>
                        <a:t>. Un jour, </a:t>
                      </a:r>
                      <a:r>
                        <a:rPr lang="fr-FR" sz="1800" b="0" u="sng" dirty="0">
                          <a:solidFill>
                            <a:schemeClr val="tx1"/>
                          </a:solidFill>
                          <a:effectLst/>
                          <a:latin typeface="Myriad Pro" panose="020B0503030403020204"/>
                        </a:rPr>
                        <a:t>elles</a:t>
                      </a:r>
                      <a:r>
                        <a:rPr lang="fr-FR" sz="1800" b="0" dirty="0">
                          <a:solidFill>
                            <a:schemeClr val="tx1"/>
                          </a:solidFill>
                          <a:effectLst/>
                          <a:latin typeface="Myriad Pro" panose="020B0503030403020204"/>
                        </a:rPr>
                        <a:t> décidèrent de se débarrasser de cette adorable créature. Elles demandèrent conseil à une vieille sorcière </a:t>
                      </a:r>
                      <a:r>
                        <a:rPr lang="fr-FR" sz="1800" b="0" u="sng" dirty="0">
                          <a:solidFill>
                            <a:schemeClr val="tx1"/>
                          </a:solidFill>
                          <a:effectLst/>
                          <a:latin typeface="Myriad Pro" panose="020B0503030403020204"/>
                        </a:rPr>
                        <a:t>qui</a:t>
                      </a:r>
                      <a:r>
                        <a:rPr lang="fr-FR" sz="1800" b="0" dirty="0">
                          <a:solidFill>
                            <a:schemeClr val="tx1"/>
                          </a:solidFill>
                          <a:effectLst/>
                          <a:latin typeface="Myriad Pro" panose="020B0503030403020204"/>
                        </a:rPr>
                        <a:t> </a:t>
                      </a:r>
                      <a:r>
                        <a:rPr lang="fr-FR" sz="1800" b="0" u="sng" dirty="0">
                          <a:solidFill>
                            <a:schemeClr val="tx1"/>
                          </a:solidFill>
                          <a:effectLst/>
                          <a:latin typeface="Myriad Pro" panose="020B0503030403020204"/>
                        </a:rPr>
                        <a:t>leur</a:t>
                      </a:r>
                      <a:r>
                        <a:rPr lang="fr-FR" sz="1800" b="0" dirty="0">
                          <a:solidFill>
                            <a:schemeClr val="tx1"/>
                          </a:solidFill>
                          <a:effectLst/>
                          <a:latin typeface="Myriad Pro" panose="020B0503030403020204"/>
                        </a:rPr>
                        <a:t> rendait souvent visite.</a:t>
                      </a:r>
                      <a:endParaRPr lang="en-US" sz="1800" b="0" dirty="0">
                        <a:solidFill>
                          <a:schemeClr val="tx1"/>
                        </a:solidFill>
                        <a:effectLst/>
                        <a:latin typeface="Myriad Pro" panose="020B0503030403020204"/>
                      </a:endParaRPr>
                    </a:p>
                    <a:p>
                      <a:pPr marL="0" marR="0" algn="r">
                        <a:lnSpc>
                          <a:spcPct val="150000"/>
                        </a:lnSpc>
                        <a:spcBef>
                          <a:spcPts val="0"/>
                        </a:spcBef>
                        <a:spcAft>
                          <a:spcPts val="0"/>
                        </a:spcAft>
                      </a:pPr>
                      <a:r>
                        <a:rPr lang="fr-FR" sz="1800" b="1" u="sng" dirty="0" err="1">
                          <a:solidFill>
                            <a:schemeClr val="tx1"/>
                          </a:solidFill>
                          <a:effectLst/>
                          <a:latin typeface="Myriad Pro" panose="020B0503030403020204"/>
                        </a:rPr>
                        <a:t>Warda</a:t>
                      </a:r>
                      <a:r>
                        <a:rPr lang="fr-FR" sz="1800" b="1" u="sng" dirty="0">
                          <a:solidFill>
                            <a:schemeClr val="tx1"/>
                          </a:solidFill>
                          <a:effectLst/>
                          <a:latin typeface="Myriad Pro" panose="020B0503030403020204"/>
                        </a:rPr>
                        <a:t>, Conte recueilli par </a:t>
                      </a:r>
                      <a:r>
                        <a:rPr lang="fr-FR" sz="1800" b="1" u="sng" dirty="0" err="1">
                          <a:solidFill>
                            <a:schemeClr val="tx1"/>
                          </a:solidFill>
                          <a:effectLst/>
                          <a:latin typeface="Myriad Pro" panose="020B0503030403020204"/>
                        </a:rPr>
                        <a:t>Ghezal</a:t>
                      </a:r>
                      <a:r>
                        <a:rPr lang="fr-FR" sz="1800" b="1" u="sng" dirty="0">
                          <a:solidFill>
                            <a:schemeClr val="tx1"/>
                          </a:solidFill>
                          <a:effectLst/>
                          <a:latin typeface="Myriad Pro" panose="020B0503030403020204"/>
                        </a:rPr>
                        <a:t> </a:t>
                      </a:r>
                      <a:r>
                        <a:rPr lang="fr-FR" sz="1800" b="1" u="sng" dirty="0" err="1">
                          <a:solidFill>
                            <a:schemeClr val="tx1"/>
                          </a:solidFill>
                          <a:effectLst/>
                          <a:latin typeface="Myriad Pro" panose="020B0503030403020204"/>
                        </a:rPr>
                        <a:t>Umm</a:t>
                      </a:r>
                      <a:r>
                        <a:rPr lang="fr-FR" sz="1800" b="1" u="sng" dirty="0">
                          <a:solidFill>
                            <a:schemeClr val="tx1"/>
                          </a:solidFill>
                          <a:effectLst/>
                          <a:latin typeface="Myriad Pro" panose="020B0503030403020204"/>
                        </a:rPr>
                        <a:t> el-</a:t>
                      </a:r>
                      <a:r>
                        <a:rPr lang="fr-FR" sz="1800" b="1" u="sng" dirty="0" err="1">
                          <a:solidFill>
                            <a:schemeClr val="tx1"/>
                          </a:solidFill>
                          <a:effectLst/>
                          <a:latin typeface="Myriad Pro" panose="020B0503030403020204"/>
                        </a:rPr>
                        <a:t>Kheir</a:t>
                      </a:r>
                      <a:r>
                        <a:rPr lang="fr-FR" sz="1800" b="1" u="sng" dirty="0">
                          <a:solidFill>
                            <a:schemeClr val="tx1"/>
                          </a:solidFill>
                          <a:effectLst/>
                          <a:latin typeface="Myriad Pro" panose="020B0503030403020204"/>
                        </a:rPr>
                        <a:t> à Ksar </a:t>
                      </a:r>
                      <a:r>
                        <a:rPr lang="fr-FR" sz="1800" b="1" u="sng" dirty="0" err="1">
                          <a:solidFill>
                            <a:schemeClr val="tx1"/>
                          </a:solidFill>
                          <a:effectLst/>
                          <a:latin typeface="Myriad Pro" panose="020B0503030403020204"/>
                        </a:rPr>
                        <a:t>Chellala</a:t>
                      </a:r>
                      <a:r>
                        <a:rPr lang="fr-FR" sz="1800" b="1" u="sng" dirty="0">
                          <a:solidFill>
                            <a:schemeClr val="tx1"/>
                          </a:solidFill>
                          <a:effectLst/>
                          <a:latin typeface="Myriad Pro" panose="020B0503030403020204"/>
                        </a:rPr>
                        <a:t> (Algérie)</a:t>
                      </a:r>
                    </a:p>
                    <a:p>
                      <a:pPr marL="0" marR="0" algn="r">
                        <a:lnSpc>
                          <a:spcPct val="150000"/>
                        </a:lnSpc>
                        <a:spcBef>
                          <a:spcPts val="0"/>
                        </a:spcBef>
                        <a:spcAft>
                          <a:spcPts val="0"/>
                        </a:spcAft>
                      </a:pPr>
                      <a:endParaRPr lang="en-US" sz="1800" b="1"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95" marR="68595" marT="0" marB="0">
                    <a:solidFill>
                      <a:schemeClr val="bg2">
                        <a:lumMod val="20000"/>
                        <a:lumOff val="80000"/>
                      </a:schemeClr>
                    </a:solidFill>
                  </a:tcPr>
                </a:tc>
                <a:extLst>
                  <a:ext uri="{0D108BD9-81ED-4DB2-BD59-A6C34878D82A}">
                    <a16:rowId xmlns:a16="http://schemas.microsoft.com/office/drawing/2014/main" val="10000"/>
                  </a:ext>
                </a:extLst>
              </a:tr>
            </a:tbl>
          </a:graphicData>
        </a:graphic>
      </p:graphicFrame>
      <p:sp>
        <p:nvSpPr>
          <p:cNvPr id="20489" name="Rectangle 4"/>
          <p:cNvSpPr>
            <a:spLocks noChangeArrowheads="1"/>
          </p:cNvSpPr>
          <p:nvPr/>
        </p:nvSpPr>
        <p:spPr bwMode="auto">
          <a:xfrm>
            <a:off x="237191" y="1165697"/>
            <a:ext cx="4285597" cy="42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dirty="0">
                <a:solidFill>
                  <a:schemeClr val="tx1"/>
                </a:solidFill>
                <a:latin typeface="Myriad Pro" panose="020B0503030403020204" pitchFamily="34" charset="0"/>
                <a:cs typeface="Times New Roman" panose="02020603050405020304" pitchFamily="18" charset="0"/>
              </a:rPr>
              <a:t>1. Quel est le personnage principal? </a:t>
            </a:r>
          </a:p>
        </p:txBody>
      </p:sp>
      <p:sp>
        <p:nvSpPr>
          <p:cNvPr id="20490" name="Rectangle 4"/>
          <p:cNvSpPr>
            <a:spLocks noChangeArrowheads="1"/>
          </p:cNvSpPr>
          <p:nvPr/>
        </p:nvSpPr>
        <p:spPr bwMode="auto">
          <a:xfrm>
            <a:off x="227807" y="1838300"/>
            <a:ext cx="5233987" cy="33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1762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dirty="0">
                <a:solidFill>
                  <a:schemeClr val="tx1"/>
                </a:solidFill>
                <a:latin typeface="Myriad Pro" panose="020B0503030403020204" pitchFamily="34" charset="0"/>
                <a:cs typeface="Times New Roman" panose="02020603050405020304" pitchFamily="18" charset="0"/>
              </a:rPr>
              <a:t>2. Relevez tous les mots qui renvoient au personnage principal et précisez-en la nature grammaticale. </a:t>
            </a:r>
          </a:p>
          <a:p>
            <a:pPr>
              <a:lnSpc>
                <a:spcPct val="150000"/>
              </a:lnSpc>
            </a:pPr>
            <a:r>
              <a:rPr lang="fr-FR" altLang="en-US" sz="2000" b="1" dirty="0">
                <a:solidFill>
                  <a:schemeClr val="tx1"/>
                </a:solidFill>
                <a:latin typeface="Myriad Pro" panose="020B0503030403020204" pitchFamily="34" charset="0"/>
                <a:cs typeface="Times New Roman" panose="02020603050405020304" pitchFamily="18" charset="0"/>
              </a:rPr>
              <a:t>	- un nom propre </a:t>
            </a:r>
          </a:p>
          <a:p>
            <a:pPr>
              <a:lnSpc>
                <a:spcPct val="150000"/>
              </a:lnSpc>
            </a:pPr>
            <a:r>
              <a:rPr lang="fr-FR" altLang="en-US" sz="2000" b="1" dirty="0">
                <a:solidFill>
                  <a:schemeClr val="tx1"/>
                </a:solidFill>
                <a:latin typeface="Myriad Pro" panose="020B0503030403020204" pitchFamily="34" charset="0"/>
                <a:cs typeface="Times New Roman" panose="02020603050405020304" pitchFamily="18" charset="0"/>
              </a:rPr>
              <a:t>	- un groupe nominal </a:t>
            </a:r>
          </a:p>
          <a:p>
            <a:pPr>
              <a:lnSpc>
                <a:spcPct val="150000"/>
              </a:lnSpc>
            </a:pPr>
            <a:r>
              <a:rPr lang="fr-FR" altLang="en-US" sz="2000" b="1" dirty="0">
                <a:solidFill>
                  <a:schemeClr val="tx1"/>
                </a:solidFill>
                <a:latin typeface="Myriad Pro" panose="020B0503030403020204" pitchFamily="34" charset="0"/>
                <a:cs typeface="Times New Roman" panose="02020603050405020304" pitchFamily="18" charset="0"/>
              </a:rPr>
              <a:t>	- un pronom personnel sujet </a:t>
            </a:r>
          </a:p>
          <a:p>
            <a:pPr>
              <a:lnSpc>
                <a:spcPct val="150000"/>
              </a:lnSpc>
            </a:pPr>
            <a:r>
              <a:rPr lang="fr-FR" altLang="en-US" sz="2000" b="1" dirty="0">
                <a:solidFill>
                  <a:schemeClr val="tx1"/>
                </a:solidFill>
                <a:latin typeface="Myriad Pro" panose="020B0503030403020204" pitchFamily="34" charset="0"/>
                <a:cs typeface="Times New Roman" panose="02020603050405020304" pitchFamily="18" charset="0"/>
              </a:rPr>
              <a:t>	- un pronom personnel complément</a:t>
            </a:r>
          </a:p>
          <a:p>
            <a:pPr>
              <a:lnSpc>
                <a:spcPct val="150000"/>
              </a:lnSpc>
            </a:pPr>
            <a:r>
              <a:rPr lang="fr-FR" altLang="en-US" sz="2000" b="1" dirty="0">
                <a:solidFill>
                  <a:schemeClr val="tx1"/>
                </a:solidFill>
                <a:latin typeface="Myriad Pro" panose="020B0503030403020204" pitchFamily="34" charset="0"/>
                <a:cs typeface="Times New Roman" panose="02020603050405020304" pitchFamily="18" charset="0"/>
              </a:rPr>
              <a:t>	- un pronom relatif </a:t>
            </a:r>
          </a:p>
        </p:txBody>
      </p:sp>
      <p:sp>
        <p:nvSpPr>
          <p:cNvPr id="2" name="Rectangle 1"/>
          <p:cNvSpPr/>
          <p:nvPr/>
        </p:nvSpPr>
        <p:spPr>
          <a:xfrm>
            <a:off x="227807" y="5139260"/>
            <a:ext cx="5491163" cy="1718740"/>
          </a:xfrm>
          <a:prstGeom prst="rect">
            <a:avLst/>
          </a:prstGeom>
        </p:spPr>
        <p:txBody>
          <a:bodyPr>
            <a:spAutoFit/>
          </a:bodyPr>
          <a:lstStyle/>
          <a:p>
            <a:pPr marL="176213" indent="-176213">
              <a:lnSpc>
                <a:spcPct val="107000"/>
              </a:lnSpc>
              <a:defRPr/>
            </a:pPr>
            <a:r>
              <a:rPr lang="fr-FR" sz="2000" b="1" dirty="0">
                <a:solidFill>
                  <a:schemeClr val="tx1"/>
                </a:solidFill>
                <a:latin typeface="Myriad Pro" panose="020B0503030403020204"/>
                <a:cs typeface="Times New Roman" panose="02020603050405020304" pitchFamily="18" charset="0"/>
              </a:rPr>
              <a:t>3. À qui les pronoms personnels soulignés réfèrent-ils ? </a:t>
            </a:r>
            <a:endParaRPr lang="en-US" sz="2000" b="1" dirty="0">
              <a:solidFill>
                <a:schemeClr val="tx1"/>
              </a:solidFill>
              <a:latin typeface="Myriad Pro" panose="020B0503030403020204"/>
              <a:cs typeface="Times New Roman" panose="02020603050405020304" pitchFamily="18" charset="0"/>
            </a:endParaRPr>
          </a:p>
          <a:p>
            <a:pPr marL="176213">
              <a:lnSpc>
                <a:spcPct val="107000"/>
              </a:lnSpc>
              <a:defRPr/>
            </a:pPr>
            <a:r>
              <a:rPr lang="fr-FR" sz="2000" b="1" dirty="0">
                <a:solidFill>
                  <a:schemeClr val="tx1"/>
                </a:solidFill>
                <a:latin typeface="Myriad Pro" panose="020B0503030403020204"/>
                <a:cs typeface="Times New Roman" panose="02020603050405020304" pitchFamily="18" charset="0"/>
              </a:rPr>
              <a:t>Précisez la nature (pronom personnel ou pronom relatif) et la fonction grammaticale (sujet ou complément) de chaque pronom.</a:t>
            </a:r>
            <a:endParaRPr lang="en-US" sz="2000" b="1" dirty="0">
              <a:solidFill>
                <a:schemeClr val="tx1"/>
              </a:solidFill>
              <a:latin typeface="Myriad Pro" panose="020B0503030403020204"/>
              <a:cs typeface="Times New Roman" panose="02020603050405020304" pitchFamily="18" charset="0"/>
            </a:endParaRPr>
          </a:p>
        </p:txBody>
      </p:sp>
      <p:sp>
        <p:nvSpPr>
          <p:cNvPr id="12" name="Rectangle 4"/>
          <p:cNvSpPr>
            <a:spLocks noChangeArrowheads="1"/>
          </p:cNvSpPr>
          <p:nvPr/>
        </p:nvSpPr>
        <p:spPr bwMode="auto">
          <a:xfrm>
            <a:off x="398394" y="1460860"/>
            <a:ext cx="2208040" cy="40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Une vieille femme.</a:t>
            </a:r>
          </a:p>
        </p:txBody>
      </p:sp>
      <p:sp>
        <p:nvSpPr>
          <p:cNvPr id="13" name="Rectangle 4"/>
          <p:cNvSpPr>
            <a:spLocks noChangeArrowheads="1"/>
          </p:cNvSpPr>
          <p:nvPr/>
        </p:nvSpPr>
        <p:spPr bwMode="auto">
          <a:xfrm>
            <a:off x="2403110" y="2910050"/>
            <a:ext cx="918265" cy="40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err="1">
                <a:solidFill>
                  <a:srgbClr val="7030A0"/>
                </a:solidFill>
                <a:latin typeface="Myriad Pro" panose="020B0503030403020204" pitchFamily="34" charset="0"/>
                <a:cs typeface="Times New Roman" panose="02020603050405020304" pitchFamily="18" charset="0"/>
              </a:rPr>
              <a:t>Warda</a:t>
            </a:r>
            <a:endParaRPr lang="fr-FR" altLang="en-US" sz="2000" b="1" i="1" dirty="0">
              <a:solidFill>
                <a:srgbClr val="7030A0"/>
              </a:solidFill>
              <a:latin typeface="Myriad Pro" panose="020B0503030403020204" pitchFamily="34" charset="0"/>
              <a:cs typeface="Times New Roman" panose="02020603050405020304" pitchFamily="18" charset="0"/>
            </a:endParaRPr>
          </a:p>
        </p:txBody>
      </p:sp>
      <p:sp>
        <p:nvSpPr>
          <p:cNvPr id="14" name="Rectangle 4"/>
          <p:cNvSpPr>
            <a:spLocks noChangeArrowheads="1"/>
          </p:cNvSpPr>
          <p:nvPr/>
        </p:nvSpPr>
        <p:spPr bwMode="auto">
          <a:xfrm>
            <a:off x="3738171" y="3822742"/>
            <a:ext cx="580608" cy="40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Elle</a:t>
            </a:r>
          </a:p>
        </p:txBody>
      </p:sp>
      <p:sp>
        <p:nvSpPr>
          <p:cNvPr id="15" name="Rectangle 4"/>
          <p:cNvSpPr>
            <a:spLocks noChangeArrowheads="1"/>
          </p:cNvSpPr>
          <p:nvPr/>
        </p:nvSpPr>
        <p:spPr bwMode="auto">
          <a:xfrm>
            <a:off x="2918588" y="3361759"/>
            <a:ext cx="2800382" cy="40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Cette adorable créature</a:t>
            </a:r>
          </a:p>
        </p:txBody>
      </p:sp>
      <p:sp>
        <p:nvSpPr>
          <p:cNvPr id="16" name="Rectangle 4"/>
          <p:cNvSpPr>
            <a:spLocks noChangeArrowheads="1"/>
          </p:cNvSpPr>
          <p:nvPr/>
        </p:nvSpPr>
        <p:spPr bwMode="auto">
          <a:xfrm>
            <a:off x="4725987" y="4271500"/>
            <a:ext cx="1196546" cy="40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Que (qu’)</a:t>
            </a:r>
          </a:p>
        </p:txBody>
      </p:sp>
      <p:sp>
        <p:nvSpPr>
          <p:cNvPr id="17" name="Rectangle 4"/>
          <p:cNvSpPr>
            <a:spLocks noChangeArrowheads="1"/>
          </p:cNvSpPr>
          <p:nvPr/>
        </p:nvSpPr>
        <p:spPr bwMode="auto">
          <a:xfrm>
            <a:off x="2739190" y="4717606"/>
            <a:ext cx="578172" cy="42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Qui</a:t>
            </a:r>
            <a:endParaRPr lang="fr-FR" altLang="en-US" sz="1600" b="1" i="1" dirty="0">
              <a:solidFill>
                <a:srgbClr val="7030A0"/>
              </a:solidFill>
              <a:latin typeface="Myriad Pro" panose="020B0503030403020204" pitchFamily="34" charset="0"/>
              <a:cs typeface="Times New Roman" panose="02020603050405020304" pitchFamily="18"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3558324705"/>
              </p:ext>
            </p:extLst>
          </p:nvPr>
        </p:nvGraphicFramePr>
        <p:xfrm>
          <a:off x="6400800" y="1160463"/>
          <a:ext cx="5422900" cy="5441950"/>
        </p:xfrm>
        <a:graphic>
          <a:graphicData uri="http://schemas.openxmlformats.org/drawingml/2006/table">
            <a:tbl>
              <a:tblPr firstRow="1" firstCol="1" bandRow="1">
                <a:tableStyleId>{5C22544A-7EE6-4342-B048-85BDC9FD1C3A}</a:tableStyleId>
              </a:tblPr>
              <a:tblGrid>
                <a:gridCol w="5422900">
                  <a:extLst>
                    <a:ext uri="{9D8B030D-6E8A-4147-A177-3AD203B41FA5}">
                      <a16:colId xmlns:a16="http://schemas.microsoft.com/office/drawing/2014/main" val="20000"/>
                    </a:ext>
                  </a:extLst>
                </a:gridCol>
              </a:tblGrid>
              <a:tr h="5441950">
                <a:tc>
                  <a:txBody>
                    <a:bodyPr/>
                    <a:lstStyle/>
                    <a:p>
                      <a:pPr marL="0" marR="0" indent="0" algn="just">
                        <a:lnSpc>
                          <a:spcPct val="150000"/>
                        </a:lnSpc>
                        <a:spcBef>
                          <a:spcPts val="0"/>
                        </a:spcBef>
                        <a:spcAft>
                          <a:spcPts val="0"/>
                        </a:spcAft>
                      </a:pPr>
                      <a:r>
                        <a:rPr lang="fr-FR" sz="1800" b="0" dirty="0">
                          <a:solidFill>
                            <a:schemeClr val="tx1"/>
                          </a:solidFill>
                          <a:effectLst/>
                          <a:latin typeface="Myriad Pro" panose="020B0503030403020204"/>
                        </a:rPr>
                        <a:t>Il était une fois une vieille femme </a:t>
                      </a:r>
                      <a:r>
                        <a:rPr lang="fr-FR" sz="1800" b="0" u="none" dirty="0">
                          <a:solidFill>
                            <a:schemeClr val="tx1"/>
                          </a:solidFill>
                          <a:effectLst/>
                          <a:latin typeface="Myriad Pro" panose="020B0503030403020204"/>
                        </a:rPr>
                        <a:t>qui</a:t>
                      </a:r>
                      <a:r>
                        <a:rPr lang="fr-FR" sz="1800" b="0" dirty="0">
                          <a:solidFill>
                            <a:schemeClr val="tx1"/>
                          </a:solidFill>
                          <a:effectLst/>
                          <a:latin typeface="Myriad Pro" panose="020B0503030403020204"/>
                        </a:rPr>
                        <a:t> avait sept garçons et une fille unique, qu'on appelait « </a:t>
                      </a:r>
                      <a:r>
                        <a:rPr lang="fr-FR" sz="1800" b="0" dirty="0" err="1">
                          <a:solidFill>
                            <a:schemeClr val="tx1"/>
                          </a:solidFill>
                          <a:effectLst/>
                          <a:latin typeface="Myriad Pro" panose="020B0503030403020204"/>
                        </a:rPr>
                        <a:t>Warda</a:t>
                      </a:r>
                      <a:r>
                        <a:rPr lang="fr-FR" sz="1800" b="0" dirty="0">
                          <a:solidFill>
                            <a:schemeClr val="tx1"/>
                          </a:solidFill>
                          <a:effectLst/>
                          <a:latin typeface="Myriad Pro" panose="020B0503030403020204"/>
                        </a:rPr>
                        <a:t> ». </a:t>
                      </a:r>
                      <a:r>
                        <a:rPr lang="fr-FR" sz="1800" b="1" u="sng" dirty="0">
                          <a:solidFill>
                            <a:srgbClr val="FF0000"/>
                          </a:solidFill>
                          <a:effectLst/>
                          <a:latin typeface="Myriad Pro" panose="020B0503030403020204"/>
                        </a:rPr>
                        <a:t>Ses frères </a:t>
                      </a:r>
                      <a:r>
                        <a:rPr lang="fr-FR" sz="1800" b="0" dirty="0">
                          <a:solidFill>
                            <a:schemeClr val="tx1"/>
                          </a:solidFill>
                          <a:effectLst/>
                          <a:latin typeface="Myriad Pro" panose="020B0503030403020204"/>
                        </a:rPr>
                        <a:t>l'adoraient et elle aussi </a:t>
                      </a:r>
                      <a:r>
                        <a:rPr lang="fr-FR" sz="1800" b="1" u="sng" dirty="0">
                          <a:solidFill>
                            <a:srgbClr val="FF0000"/>
                          </a:solidFill>
                          <a:effectLst/>
                          <a:latin typeface="Myriad Pro" panose="020B0503030403020204"/>
                        </a:rPr>
                        <a:t>les</a:t>
                      </a:r>
                      <a:r>
                        <a:rPr lang="fr-FR" sz="1800" b="0" dirty="0">
                          <a:solidFill>
                            <a:schemeClr val="tx1"/>
                          </a:solidFill>
                          <a:effectLst/>
                          <a:latin typeface="Myriad Pro" panose="020B0503030403020204"/>
                        </a:rPr>
                        <a:t> aimait beaucoup. Elle était si belle avec une longue chevelure dorée et ses joues roses qu'elle provoqua une immense jalousie chez </a:t>
                      </a:r>
                      <a:r>
                        <a:rPr lang="fr-FR" sz="1800" b="1" u="sng" dirty="0">
                          <a:solidFill>
                            <a:srgbClr val="00B050"/>
                          </a:solidFill>
                          <a:effectLst/>
                          <a:latin typeface="Myriad Pro" panose="020B0503030403020204"/>
                        </a:rPr>
                        <a:t>ses </a:t>
                      </a:r>
                      <a:r>
                        <a:rPr lang="fr-FR" sz="1800" b="1" u="sng" dirty="0" err="1">
                          <a:solidFill>
                            <a:srgbClr val="00B050"/>
                          </a:solidFill>
                          <a:effectLst/>
                          <a:latin typeface="Myriad Pro" panose="020B0503030403020204"/>
                        </a:rPr>
                        <a:t>belles-soeurs</a:t>
                      </a:r>
                      <a:r>
                        <a:rPr lang="fr-FR" sz="1800" b="0" dirty="0">
                          <a:solidFill>
                            <a:schemeClr val="tx1"/>
                          </a:solidFill>
                          <a:effectLst/>
                          <a:latin typeface="Myriad Pro" panose="020B0503030403020204"/>
                        </a:rPr>
                        <a:t>. Un jour, </a:t>
                      </a:r>
                      <a:r>
                        <a:rPr lang="fr-FR" sz="1800" b="1" u="sng" dirty="0">
                          <a:solidFill>
                            <a:srgbClr val="00B050"/>
                          </a:solidFill>
                          <a:effectLst/>
                          <a:latin typeface="Myriad Pro" panose="020B0503030403020204"/>
                        </a:rPr>
                        <a:t>elles</a:t>
                      </a:r>
                      <a:r>
                        <a:rPr lang="fr-FR" sz="1800" b="0" dirty="0">
                          <a:solidFill>
                            <a:schemeClr val="tx1"/>
                          </a:solidFill>
                          <a:effectLst/>
                          <a:latin typeface="Myriad Pro" panose="020B0503030403020204"/>
                        </a:rPr>
                        <a:t> décidèrent de se débarrasser de cette adorable créature. Elles demandèrent conseil à </a:t>
                      </a:r>
                      <a:r>
                        <a:rPr lang="fr-FR" sz="1800" b="1" u="sng" dirty="0">
                          <a:solidFill>
                            <a:schemeClr val="accent1">
                              <a:lumMod val="75000"/>
                            </a:schemeClr>
                          </a:solidFill>
                          <a:effectLst/>
                          <a:latin typeface="Myriad Pro" panose="020B0503030403020204"/>
                        </a:rPr>
                        <a:t>une vieille sorcière qui</a:t>
                      </a:r>
                      <a:r>
                        <a:rPr lang="fr-FR" sz="1800" b="0" dirty="0">
                          <a:solidFill>
                            <a:schemeClr val="tx1"/>
                          </a:solidFill>
                          <a:effectLst/>
                          <a:latin typeface="Myriad Pro" panose="020B0503030403020204"/>
                        </a:rPr>
                        <a:t> </a:t>
                      </a:r>
                      <a:r>
                        <a:rPr lang="fr-FR" sz="1800" b="1" u="sng" dirty="0">
                          <a:solidFill>
                            <a:srgbClr val="00B050"/>
                          </a:solidFill>
                          <a:effectLst/>
                          <a:latin typeface="Myriad Pro" panose="020B0503030403020204"/>
                        </a:rPr>
                        <a:t>leur</a:t>
                      </a:r>
                      <a:r>
                        <a:rPr lang="fr-FR" sz="1800" b="0" dirty="0">
                          <a:solidFill>
                            <a:schemeClr val="tx1"/>
                          </a:solidFill>
                          <a:effectLst/>
                          <a:latin typeface="Myriad Pro" panose="020B0503030403020204"/>
                        </a:rPr>
                        <a:t> rendait souvent visite.</a:t>
                      </a:r>
                    </a:p>
                    <a:p>
                      <a:pPr marL="0" marR="0" indent="0" algn="just">
                        <a:lnSpc>
                          <a:spcPct val="150000"/>
                        </a:lnSpc>
                        <a:spcBef>
                          <a:spcPts val="0"/>
                        </a:spcBef>
                        <a:spcAft>
                          <a:spcPts val="0"/>
                        </a:spcAft>
                      </a:pPr>
                      <a:endParaRPr lang="en-US" sz="1800" b="0" dirty="0">
                        <a:solidFill>
                          <a:schemeClr val="tx1"/>
                        </a:solidFill>
                        <a:effectLst/>
                        <a:latin typeface="Myriad Pro" panose="020B0503030403020204"/>
                      </a:endParaRPr>
                    </a:p>
                    <a:p>
                      <a:pPr marL="0" marR="0" algn="r">
                        <a:lnSpc>
                          <a:spcPct val="150000"/>
                        </a:lnSpc>
                        <a:spcBef>
                          <a:spcPts val="0"/>
                        </a:spcBef>
                        <a:spcAft>
                          <a:spcPts val="0"/>
                        </a:spcAft>
                      </a:pPr>
                      <a:r>
                        <a:rPr lang="fr-FR" sz="1800" b="1" u="sng" dirty="0" err="1">
                          <a:solidFill>
                            <a:schemeClr val="tx1"/>
                          </a:solidFill>
                          <a:effectLst/>
                          <a:latin typeface="Myriad Pro" panose="020B0503030403020204"/>
                        </a:rPr>
                        <a:t>Warda</a:t>
                      </a:r>
                      <a:r>
                        <a:rPr lang="fr-FR" sz="1800" b="1" u="sng" dirty="0">
                          <a:solidFill>
                            <a:schemeClr val="tx1"/>
                          </a:solidFill>
                          <a:effectLst/>
                          <a:latin typeface="Myriad Pro" panose="020B0503030403020204"/>
                        </a:rPr>
                        <a:t>, Conte recueilli par </a:t>
                      </a:r>
                      <a:r>
                        <a:rPr lang="fr-FR" sz="1800" b="1" u="sng" dirty="0" err="1">
                          <a:solidFill>
                            <a:schemeClr val="tx1"/>
                          </a:solidFill>
                          <a:effectLst/>
                          <a:latin typeface="Myriad Pro" panose="020B0503030403020204"/>
                        </a:rPr>
                        <a:t>Ghezal</a:t>
                      </a:r>
                      <a:r>
                        <a:rPr lang="fr-FR" sz="1800" b="1" u="sng" dirty="0">
                          <a:solidFill>
                            <a:schemeClr val="tx1"/>
                          </a:solidFill>
                          <a:effectLst/>
                          <a:latin typeface="Myriad Pro" panose="020B0503030403020204"/>
                        </a:rPr>
                        <a:t> </a:t>
                      </a:r>
                      <a:r>
                        <a:rPr lang="fr-FR" sz="1800" b="1" u="sng" dirty="0" err="1">
                          <a:solidFill>
                            <a:schemeClr val="tx1"/>
                          </a:solidFill>
                          <a:effectLst/>
                          <a:latin typeface="Myriad Pro" panose="020B0503030403020204"/>
                        </a:rPr>
                        <a:t>Umm</a:t>
                      </a:r>
                      <a:r>
                        <a:rPr lang="fr-FR" sz="1800" b="1" u="sng" dirty="0">
                          <a:solidFill>
                            <a:schemeClr val="tx1"/>
                          </a:solidFill>
                          <a:effectLst/>
                          <a:latin typeface="Myriad Pro" panose="020B0503030403020204"/>
                        </a:rPr>
                        <a:t> el-</a:t>
                      </a:r>
                      <a:r>
                        <a:rPr lang="fr-FR" sz="1800" b="1" u="sng" dirty="0" err="1">
                          <a:solidFill>
                            <a:schemeClr val="tx1"/>
                          </a:solidFill>
                          <a:effectLst/>
                          <a:latin typeface="Myriad Pro" panose="020B0503030403020204"/>
                        </a:rPr>
                        <a:t>Kheir</a:t>
                      </a:r>
                      <a:r>
                        <a:rPr lang="fr-FR" sz="1800" b="1" u="sng" dirty="0">
                          <a:solidFill>
                            <a:schemeClr val="tx1"/>
                          </a:solidFill>
                          <a:effectLst/>
                          <a:latin typeface="Myriad Pro" panose="020B0503030403020204"/>
                        </a:rPr>
                        <a:t> à Ksar </a:t>
                      </a:r>
                      <a:r>
                        <a:rPr lang="fr-FR" sz="1800" b="1" u="sng" dirty="0" err="1">
                          <a:solidFill>
                            <a:schemeClr val="tx1"/>
                          </a:solidFill>
                          <a:effectLst/>
                          <a:latin typeface="Myriad Pro" panose="020B0503030403020204"/>
                        </a:rPr>
                        <a:t>Chellala</a:t>
                      </a:r>
                      <a:r>
                        <a:rPr lang="fr-FR" sz="1800" b="1" u="sng" dirty="0">
                          <a:solidFill>
                            <a:schemeClr val="tx1"/>
                          </a:solidFill>
                          <a:effectLst/>
                          <a:latin typeface="Myriad Pro" panose="020B0503030403020204"/>
                        </a:rPr>
                        <a:t> (Algérie)</a:t>
                      </a:r>
                    </a:p>
                  </a:txBody>
                  <a:tcPr marL="68595" marR="68595" marT="0" marB="0">
                    <a:solidFill>
                      <a:schemeClr val="bg1"/>
                    </a:solidFill>
                  </a:tcPr>
                </a:tc>
                <a:extLst>
                  <a:ext uri="{0D108BD9-81ED-4DB2-BD59-A6C34878D82A}">
                    <a16:rowId xmlns:a16="http://schemas.microsoft.com/office/drawing/2014/main" val="10000"/>
                  </a:ext>
                </a:extLst>
              </a:tr>
            </a:tbl>
          </a:graphicData>
        </a:graphic>
      </p:graphicFrame>
      <p:sp>
        <p:nvSpPr>
          <p:cNvPr id="19" name="Rectangle 4"/>
          <p:cNvSpPr>
            <a:spLocks noChangeArrowheads="1"/>
          </p:cNvSpPr>
          <p:nvPr/>
        </p:nvSpPr>
        <p:spPr bwMode="auto">
          <a:xfrm>
            <a:off x="4330909" y="3840148"/>
            <a:ext cx="345416" cy="42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000" b="1" i="1" dirty="0">
                <a:solidFill>
                  <a:srgbClr val="7030A0"/>
                </a:solidFill>
                <a:latin typeface="Myriad Pro" panose="020B0503030403020204" pitchFamily="34" charset="0"/>
                <a:cs typeface="Times New Roman" panose="02020603050405020304" pitchFamily="18" charset="0"/>
              </a:rPr>
              <a:t>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9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9" grpId="0"/>
      <p:bldP spid="20490" grpId="0"/>
      <p:bldP spid="2" grpId="0"/>
      <p:bldP spid="12" grpId="0"/>
      <p:bldP spid="13" grpId="0"/>
      <p:bldP spid="14" grpId="0"/>
      <p:bldP spid="15" grpId="0"/>
      <p:bldP spid="16" grpId="0"/>
      <p:bldP spid="17"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Google Shape;438;p29"/>
          <p:cNvSpPr txBox="1">
            <a:spLocks noChangeArrowheads="1"/>
          </p:cNvSpPr>
          <p:nvPr/>
        </p:nvSpPr>
        <p:spPr bwMode="auto">
          <a:xfrm>
            <a:off x="836613" y="119063"/>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mots</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de</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liaison</a:t>
            </a:r>
            <a:r>
              <a:rPr lang="fr-FR" altLang="en-US" sz="3600" b="1" dirty="0">
                <a:solidFill>
                  <a:srgbClr val="0096D6"/>
                </a:solidFill>
                <a:latin typeface="Myriad Pro" panose="020B0503030403020204" pitchFamily="34" charset="0"/>
                <a:cs typeface="Open Sans" panose="020B0606030504020204" pitchFamily="34" charset="0"/>
              </a:rPr>
              <a:t> </a:t>
            </a:r>
          </a:p>
        </p:txBody>
      </p:sp>
      <p:sp>
        <p:nvSpPr>
          <p:cNvPr id="3" name="Rectangle 2"/>
          <p:cNvSpPr/>
          <p:nvPr/>
        </p:nvSpPr>
        <p:spPr>
          <a:xfrm>
            <a:off x="5886032" y="1138238"/>
            <a:ext cx="6092825" cy="5459412"/>
          </a:xfrm>
          <a:prstGeom prst="rect">
            <a:avLst/>
          </a:prstGeom>
          <a:solidFill>
            <a:schemeClr val="accent1">
              <a:lumMod val="20000"/>
              <a:lumOff val="80000"/>
            </a:schemeClr>
          </a:solidFill>
        </p:spPr>
        <p:txBody>
          <a:bodyPr>
            <a:spAutoFit/>
          </a:bodyPr>
          <a:lstStyle/>
          <a:p>
            <a:pPr algn="just">
              <a:lnSpc>
                <a:spcPct val="107000"/>
              </a:lnSpc>
              <a:spcBef>
                <a:spcPts val="0"/>
              </a:spcBef>
              <a:spcAft>
                <a:spcPts val="800"/>
              </a:spcAft>
              <a:defRPr/>
            </a:pPr>
            <a:r>
              <a:rPr lang="fr-FR" sz="2000" dirty="0">
                <a:latin typeface="Myriad Pro" panose="020B0503030403020204"/>
                <a:ea typeface="Times New Roman" panose="02020603050405020304" pitchFamily="18" charset="0"/>
              </a:rPr>
              <a:t>À l'été 2004, deux jeunes téméraires, Bruno et Vincent, décident de grimper le mont </a:t>
            </a:r>
            <a:r>
              <a:rPr lang="fr-FR" sz="2000" dirty="0" err="1">
                <a:latin typeface="Myriad Pro" panose="020B0503030403020204"/>
                <a:ea typeface="Times New Roman" panose="02020603050405020304" pitchFamily="18" charset="0"/>
              </a:rPr>
              <a:t>Robson</a:t>
            </a:r>
            <a:r>
              <a:rPr lang="fr-FR" sz="2000" dirty="0">
                <a:latin typeface="Myriad Pro" panose="020B0503030403020204"/>
                <a:ea typeface="Times New Roman" panose="02020603050405020304" pitchFamily="18" charset="0"/>
              </a:rPr>
              <a:t> qui est le point culminant des Rocheuses canadiennes.</a:t>
            </a:r>
            <a:endParaRPr lang="en-US" sz="2000" dirty="0">
              <a:latin typeface="Myriad Pro" panose="020B0503030403020204"/>
              <a:ea typeface="Calibri" panose="020F0502020204030204" pitchFamily="34" charset="0"/>
            </a:endParaRPr>
          </a:p>
          <a:p>
            <a:pPr algn="just">
              <a:lnSpc>
                <a:spcPct val="107000"/>
              </a:lnSpc>
              <a:spcBef>
                <a:spcPts val="0"/>
              </a:spcBef>
              <a:spcAft>
                <a:spcPts val="800"/>
              </a:spcAft>
              <a:defRPr/>
            </a:pPr>
            <a:r>
              <a:rPr lang="fr-FR" sz="2000" dirty="0">
                <a:latin typeface="Myriad Pro" panose="020B0503030403020204"/>
                <a:ea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2000" dirty="0">
              <a:latin typeface="Myriad Pro" panose="020B0503030403020204"/>
              <a:ea typeface="Calibri" panose="020F0502020204030204" pitchFamily="34" charset="0"/>
            </a:endParaRPr>
          </a:p>
          <a:p>
            <a:pPr algn="just">
              <a:defRPr/>
            </a:pPr>
            <a:r>
              <a:rPr lang="fr-FR" sz="2000" dirty="0">
                <a:latin typeface="Myriad Pro" panose="020B0503030403020204"/>
                <a:ea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2000" dirty="0">
              <a:latin typeface="Myriad Pro" panose="020B0503030403020204"/>
            </a:endParaRPr>
          </a:p>
        </p:txBody>
      </p:sp>
      <p:sp>
        <p:nvSpPr>
          <p:cNvPr id="21508" name="Rectangle 7"/>
          <p:cNvSpPr>
            <a:spLocks noChangeArrowheads="1"/>
          </p:cNvSpPr>
          <p:nvPr/>
        </p:nvSpPr>
        <p:spPr bwMode="auto">
          <a:xfrm>
            <a:off x="836613" y="729456"/>
            <a:ext cx="4583112" cy="45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200" b="1" dirty="0">
                <a:solidFill>
                  <a:schemeClr val="tx1"/>
                </a:solidFill>
                <a:latin typeface="Myriad Pro" panose="020B0503030403020204" pitchFamily="34" charset="0"/>
                <a:cs typeface="Times New Roman" panose="02020603050405020304" pitchFamily="18" charset="0"/>
              </a:rPr>
              <a:t>1. Relevez tous les mots de liaison. </a:t>
            </a:r>
          </a:p>
        </p:txBody>
      </p:sp>
      <p:sp>
        <p:nvSpPr>
          <p:cNvPr id="6" name="Rectangle 5"/>
          <p:cNvSpPr>
            <a:spLocks noChangeArrowheads="1"/>
          </p:cNvSpPr>
          <p:nvPr/>
        </p:nvSpPr>
        <p:spPr bwMode="auto">
          <a:xfrm>
            <a:off x="5887620" y="1138238"/>
            <a:ext cx="6092825" cy="5459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lnSpc>
                <a:spcPct val="107000"/>
              </a:lnSpc>
              <a:spcAft>
                <a:spcPts val="800"/>
              </a:spcAft>
            </a:pPr>
            <a:r>
              <a:rPr lang="fr-FR" altLang="en-US" sz="2000" b="1" i="1" dirty="0">
                <a:solidFill>
                  <a:srgbClr val="0070C0"/>
                </a:solidFill>
                <a:latin typeface="Myriad Pro" panose="020B0503030403020204" pitchFamily="34" charset="0"/>
                <a:cs typeface="Times New Roman" panose="02020603050405020304" pitchFamily="18" charset="0"/>
              </a:rPr>
              <a:t>À l'été 2004, </a:t>
            </a:r>
            <a:r>
              <a:rPr lang="fr-FR" altLang="en-US" sz="2000" dirty="0">
                <a:latin typeface="Myriad Pro" panose="020B0503030403020204" pitchFamily="34" charset="0"/>
                <a:cs typeface="Times New Roman" panose="02020603050405020304" pitchFamily="18" charset="0"/>
              </a:rPr>
              <a:t>deux jeunes téméraires, Bruno et Vincent, décident de grimper le mont </a:t>
            </a:r>
            <a:r>
              <a:rPr lang="fr-FR" altLang="en-US" sz="2000" dirty="0" err="1">
                <a:latin typeface="Myriad Pro" panose="020B0503030403020204" pitchFamily="34" charset="0"/>
                <a:cs typeface="Times New Roman" panose="02020603050405020304" pitchFamily="18" charset="0"/>
              </a:rPr>
              <a:t>Robson</a:t>
            </a:r>
            <a:r>
              <a:rPr lang="fr-FR" altLang="en-US" sz="2000" dirty="0">
                <a:latin typeface="Myriad Pro" panose="020B0503030403020204" pitchFamily="34" charset="0"/>
                <a:cs typeface="Times New Roman" panose="02020603050405020304" pitchFamily="18" charset="0"/>
              </a:rPr>
              <a:t> qui est le point culminant des Rocheuses canadiennes.</a:t>
            </a:r>
            <a:endParaRPr lang="en-US" altLang="en-US" sz="2000" dirty="0">
              <a:latin typeface="Myriad Pro" panose="020B0503030403020204" pitchFamily="34" charset="0"/>
            </a:endParaRPr>
          </a:p>
          <a:p>
            <a:pPr algn="just">
              <a:lnSpc>
                <a:spcPct val="107000"/>
              </a:lnSpc>
              <a:spcAft>
                <a:spcPts val="800"/>
              </a:spcAft>
            </a:pPr>
            <a:r>
              <a:rPr lang="fr-FR" altLang="en-US" sz="2000" b="1" i="1" dirty="0">
                <a:solidFill>
                  <a:srgbClr val="0070C0"/>
                </a:solidFill>
                <a:latin typeface="Myriad Pro" panose="020B0503030403020204" pitchFamily="34" charset="0"/>
                <a:cs typeface="Times New Roman" panose="02020603050405020304" pitchFamily="18" charset="0"/>
              </a:rPr>
              <a:t>Mais soudain</a:t>
            </a:r>
            <a:r>
              <a:rPr lang="fr-FR" altLang="en-US" sz="2000" dirty="0">
                <a:latin typeface="Myriad Pro" panose="020B0503030403020204" pitchFamily="34" charset="0"/>
                <a:cs typeface="Times New Roman" panose="02020603050405020304" pitchFamily="18" charset="0"/>
              </a:rPr>
              <a:t>, Bruno fait un mauvais pas et se blesse à la jambe. Il ne peut plus se déplacer. </a:t>
            </a:r>
            <a:r>
              <a:rPr lang="fr-FR" altLang="en-US" sz="2000" b="1" i="1" dirty="0">
                <a:solidFill>
                  <a:srgbClr val="0070C0"/>
                </a:solidFill>
                <a:latin typeface="Myriad Pro" panose="020B0503030403020204" pitchFamily="34" charset="0"/>
                <a:cs typeface="Times New Roman" panose="02020603050405020304" pitchFamily="18" charset="0"/>
              </a:rPr>
              <a:t>Alors,</a:t>
            </a:r>
            <a:r>
              <a:rPr lang="fr-FR" altLang="en-US" sz="2000" dirty="0">
                <a:latin typeface="Myriad Pro" panose="020B0503030403020204" pitchFamily="34" charset="0"/>
                <a:cs typeface="Times New Roman" panose="02020603050405020304" pitchFamily="18" charset="0"/>
              </a:rPr>
              <a:t> Vincent décide de descendre seul la montagne afin d'aller chercher de l'aide. </a:t>
            </a:r>
            <a:r>
              <a:rPr lang="fr-FR" altLang="en-US" sz="2000" b="1" i="1" dirty="0">
                <a:solidFill>
                  <a:srgbClr val="0070C0"/>
                </a:solidFill>
                <a:latin typeface="Myriad Pro" panose="020B0503030403020204" pitchFamily="34" charset="0"/>
                <a:cs typeface="Times New Roman" panose="02020603050405020304" pitchFamily="18" charset="0"/>
              </a:rPr>
              <a:t>Malheureusement,</a:t>
            </a:r>
            <a:r>
              <a:rPr lang="fr-FR" altLang="en-US" sz="2000" dirty="0">
                <a:latin typeface="Myriad Pro" panose="020B0503030403020204" pitchFamily="34" charset="0"/>
                <a:cs typeface="Times New Roman" panose="02020603050405020304" pitchFamily="18" charset="0"/>
              </a:rPr>
              <a:t> il tombe dans une crevasse, </a:t>
            </a:r>
            <a:r>
              <a:rPr lang="fr-FR" altLang="en-US" sz="2000" b="1" i="1" dirty="0">
                <a:solidFill>
                  <a:srgbClr val="0070C0"/>
                </a:solidFill>
                <a:latin typeface="Myriad Pro" panose="020B0503030403020204" pitchFamily="34" charset="0"/>
                <a:cs typeface="Times New Roman" panose="02020603050405020304" pitchFamily="18" charset="0"/>
              </a:rPr>
              <a:t>mais</a:t>
            </a:r>
            <a:r>
              <a:rPr lang="fr-FR" altLang="en-US" sz="2000" dirty="0">
                <a:latin typeface="Myriad Pro" panose="020B0503030403020204" pitchFamily="34" charset="0"/>
                <a:cs typeface="Times New Roman" panose="02020603050405020304" pitchFamily="18" charset="0"/>
              </a:rPr>
              <a:t> il en ressort grâce à son piolet. Vincent trouve </a:t>
            </a:r>
            <a:r>
              <a:rPr lang="fr-FR" altLang="en-US" sz="2000" b="1" i="1" dirty="0">
                <a:solidFill>
                  <a:srgbClr val="0070C0"/>
                </a:solidFill>
                <a:latin typeface="Myriad Pro" panose="020B0503030403020204" pitchFamily="34" charset="0"/>
                <a:cs typeface="Times New Roman" panose="02020603050405020304" pitchFamily="18" charset="0"/>
              </a:rPr>
              <a:t>finalement</a:t>
            </a:r>
            <a:r>
              <a:rPr lang="fr-FR" altLang="en-US" sz="2000" dirty="0">
                <a:latin typeface="Myriad Pro" panose="020B0503030403020204" pitchFamily="34" charset="0"/>
                <a:cs typeface="Times New Roman" panose="02020603050405020304" pitchFamily="18" charset="0"/>
              </a:rPr>
              <a:t> des secouristes au pied du mont et ceux-ci préparent l'hélicoptère d'urgence afin d'aller chercher Bruno.</a:t>
            </a:r>
            <a:endParaRPr lang="en-US" altLang="en-US" sz="2000" dirty="0">
              <a:latin typeface="Myriad Pro" panose="020B0503030403020204" pitchFamily="34" charset="0"/>
            </a:endParaRPr>
          </a:p>
          <a:p>
            <a:pPr algn="just"/>
            <a:r>
              <a:rPr lang="fr-FR" altLang="en-US" sz="2000" dirty="0">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a:t>
            </a:r>
            <a:r>
              <a:rPr lang="fr-FR" altLang="en-US" sz="2000" b="1" i="1" dirty="0">
                <a:solidFill>
                  <a:srgbClr val="0070C0"/>
                </a:solidFill>
                <a:latin typeface="Myriad Pro" panose="020B0503030403020204" pitchFamily="34" charset="0"/>
                <a:cs typeface="Times New Roman" panose="02020603050405020304" pitchFamily="18" charset="0"/>
              </a:rPr>
              <a:t>A la fin</a:t>
            </a:r>
            <a:r>
              <a:rPr lang="fr-FR" altLang="en-US" sz="2000" dirty="0">
                <a:latin typeface="Myriad Pro" panose="020B0503030403020204" pitchFamily="34" charset="0"/>
                <a:cs typeface="Times New Roman" panose="02020603050405020304" pitchFamily="18" charset="0"/>
              </a:rPr>
              <a:t>, Il est soulagé que son ami soit sain et sauf. Quelle aventure !</a:t>
            </a:r>
            <a:endParaRPr lang="en-US" altLang="en-US" sz="2000" dirty="0">
              <a:latin typeface="Myriad Pro" panose="020B0503030403020204" pitchFamily="34" charset="0"/>
            </a:endParaRPr>
          </a:p>
        </p:txBody>
      </p:sp>
      <p:sp>
        <p:nvSpPr>
          <p:cNvPr id="21510" name="Rectangle 1"/>
          <p:cNvSpPr>
            <a:spLocks noChangeArrowheads="1"/>
          </p:cNvSpPr>
          <p:nvPr/>
        </p:nvSpPr>
        <p:spPr bwMode="auto">
          <a:xfrm>
            <a:off x="576263" y="2617788"/>
            <a:ext cx="4902200" cy="79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3363" indent="-23336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pPr>
            <a:r>
              <a:rPr lang="fr-FR" altLang="en-US" sz="2200" b="1" dirty="0">
                <a:solidFill>
                  <a:schemeClr val="tx1"/>
                </a:solidFill>
                <a:latin typeface="Myriad Pro" panose="020B0503030403020204" pitchFamily="34" charset="0"/>
                <a:cs typeface="Times New Roman" panose="02020603050405020304" pitchFamily="18" charset="0"/>
              </a:rPr>
              <a:t>2. Quelle étape du schéma narratif chaque mot de liaison introduit-il ? </a:t>
            </a:r>
          </a:p>
        </p:txBody>
      </p:sp>
      <p:graphicFrame>
        <p:nvGraphicFramePr>
          <p:cNvPr id="4" name="Table 3"/>
          <p:cNvGraphicFramePr>
            <a:graphicFrameLocks noGrp="1"/>
          </p:cNvGraphicFramePr>
          <p:nvPr>
            <p:extLst>
              <p:ext uri="{D42A27DB-BD31-4B8C-83A1-F6EECF244321}">
                <p14:modId xmlns:p14="http://schemas.microsoft.com/office/powerpoint/2010/main" val="2663612691"/>
              </p:ext>
            </p:extLst>
          </p:nvPr>
        </p:nvGraphicFramePr>
        <p:xfrm>
          <a:off x="941388" y="3486150"/>
          <a:ext cx="4478337" cy="3760344"/>
        </p:xfrm>
        <a:graphic>
          <a:graphicData uri="http://schemas.openxmlformats.org/drawingml/2006/table">
            <a:tbl>
              <a:tblPr firstRow="1" bandRow="1">
                <a:tableStyleId>{5940675A-B579-460E-94D1-54222C63F5DA}</a:tableStyleId>
              </a:tblPr>
              <a:tblGrid>
                <a:gridCol w="2445170">
                  <a:extLst>
                    <a:ext uri="{9D8B030D-6E8A-4147-A177-3AD203B41FA5}">
                      <a16:colId xmlns:a16="http://schemas.microsoft.com/office/drawing/2014/main" val="20000"/>
                    </a:ext>
                  </a:extLst>
                </a:gridCol>
                <a:gridCol w="2033167">
                  <a:extLst>
                    <a:ext uri="{9D8B030D-6E8A-4147-A177-3AD203B41FA5}">
                      <a16:colId xmlns:a16="http://schemas.microsoft.com/office/drawing/2014/main" val="20001"/>
                    </a:ext>
                  </a:extLst>
                </a:gridCol>
              </a:tblGrid>
              <a:tr h="346274">
                <a:tc>
                  <a:txBody>
                    <a:bodyPr/>
                    <a:lstStyle/>
                    <a:p>
                      <a:pPr algn="ctr"/>
                      <a:r>
                        <a:rPr lang="fr-FR" sz="1900" b="1" dirty="0">
                          <a:latin typeface="Myriad Pro" panose="020B0503030403020204"/>
                        </a:rPr>
                        <a:t>Etape du schéma </a:t>
                      </a:r>
                    </a:p>
                  </a:txBody>
                  <a:tcPr marL="91409" marR="91409" marT="35949" marB="35949">
                    <a:solidFill>
                      <a:schemeClr val="accent1">
                        <a:lumMod val="20000"/>
                        <a:lumOff val="80000"/>
                      </a:schemeClr>
                    </a:solidFill>
                  </a:tcPr>
                </a:tc>
                <a:tc>
                  <a:txBody>
                    <a:bodyPr/>
                    <a:lstStyle/>
                    <a:p>
                      <a:pPr algn="ctr"/>
                      <a:r>
                        <a:rPr lang="fr-FR" sz="1900" b="1" dirty="0">
                          <a:latin typeface="Myriad Pro" panose="020B0503030403020204"/>
                        </a:rPr>
                        <a:t>Mot de liaison</a:t>
                      </a:r>
                      <a:r>
                        <a:rPr lang="fr-FR" sz="1900" b="1" baseline="0" dirty="0">
                          <a:latin typeface="Myriad Pro" panose="020B0503030403020204"/>
                        </a:rPr>
                        <a:t> </a:t>
                      </a:r>
                      <a:endParaRPr lang="fr-FR" sz="1900" b="1" dirty="0">
                        <a:latin typeface="Myriad Pro" panose="020B0503030403020204"/>
                      </a:endParaRPr>
                    </a:p>
                  </a:txBody>
                  <a:tcPr marL="91409" marR="91409" marT="35949" marB="35949">
                    <a:solidFill>
                      <a:schemeClr val="accent1">
                        <a:lumMod val="20000"/>
                        <a:lumOff val="80000"/>
                      </a:schemeClr>
                    </a:solidFill>
                  </a:tcPr>
                </a:tc>
                <a:extLst>
                  <a:ext uri="{0D108BD9-81ED-4DB2-BD59-A6C34878D82A}">
                    <a16:rowId xmlns:a16="http://schemas.microsoft.com/office/drawing/2014/main" val="10000"/>
                  </a:ext>
                </a:extLst>
              </a:tr>
              <a:tr h="346274">
                <a:tc>
                  <a:txBody>
                    <a:bodyPr/>
                    <a:lstStyle/>
                    <a:p>
                      <a:r>
                        <a:rPr lang="fr-FR" sz="1900" dirty="0">
                          <a:latin typeface="Myriad Pro" panose="020B0503030403020204"/>
                        </a:rPr>
                        <a:t>Situation initiale </a:t>
                      </a:r>
                    </a:p>
                  </a:txBody>
                  <a:tcPr marL="91409" marR="91409" marT="35949" marB="35949"/>
                </a:tc>
                <a:tc>
                  <a:txBody>
                    <a:bodyPr/>
                    <a:lstStyle/>
                    <a:p>
                      <a:r>
                        <a:rPr lang="fr-FR" sz="1900" dirty="0">
                          <a:latin typeface="Myriad Pro" panose="020B0503030403020204"/>
                        </a:rPr>
                        <a:t>À l'été 2004</a:t>
                      </a:r>
                    </a:p>
                  </a:txBody>
                  <a:tcPr marL="91409" marR="91409" marT="35949" marB="35949"/>
                </a:tc>
                <a:extLst>
                  <a:ext uri="{0D108BD9-81ED-4DB2-BD59-A6C34878D82A}">
                    <a16:rowId xmlns:a16="http://schemas.microsoft.com/office/drawing/2014/main" val="10001"/>
                  </a:ext>
                </a:extLst>
              </a:tr>
              <a:tr h="346274">
                <a:tc>
                  <a:txBody>
                    <a:bodyPr/>
                    <a:lstStyle/>
                    <a:p>
                      <a:r>
                        <a:rPr lang="fr-FR" sz="1900" dirty="0">
                          <a:latin typeface="Myriad Pro" panose="020B0503030403020204"/>
                        </a:rPr>
                        <a:t>Elément perturbateur </a:t>
                      </a:r>
                    </a:p>
                  </a:txBody>
                  <a:tcPr marL="91409" marR="91409" marT="35949" marB="35949"/>
                </a:tc>
                <a:tc>
                  <a:txBody>
                    <a:bodyPr/>
                    <a:lstStyle/>
                    <a:p>
                      <a:r>
                        <a:rPr lang="fr-FR" sz="1900" dirty="0">
                          <a:latin typeface="Myriad Pro" panose="020B0503030403020204"/>
                        </a:rPr>
                        <a:t>Mais soudain,</a:t>
                      </a:r>
                    </a:p>
                  </a:txBody>
                  <a:tcPr marL="91409" marR="91409" marT="35949" marB="35949"/>
                </a:tc>
                <a:extLst>
                  <a:ext uri="{0D108BD9-81ED-4DB2-BD59-A6C34878D82A}">
                    <a16:rowId xmlns:a16="http://schemas.microsoft.com/office/drawing/2014/main" val="10002"/>
                  </a:ext>
                </a:extLst>
              </a:tr>
              <a:tr h="346274">
                <a:tc>
                  <a:txBody>
                    <a:bodyPr/>
                    <a:lstStyle/>
                    <a:p>
                      <a:r>
                        <a:rPr lang="fr-FR" sz="1900" dirty="0">
                          <a:latin typeface="Myriad Pro" panose="020B0503030403020204"/>
                        </a:rPr>
                        <a:t>Péripétie 1 </a:t>
                      </a:r>
                    </a:p>
                  </a:txBody>
                  <a:tcPr marL="91409" marR="91409" marT="35949" marB="35949"/>
                </a:tc>
                <a:tc>
                  <a:txBody>
                    <a:bodyPr/>
                    <a:lstStyle/>
                    <a:p>
                      <a:r>
                        <a:rPr lang="fr-FR" sz="1900" dirty="0">
                          <a:latin typeface="Myriad Pro" panose="020B0503030403020204"/>
                        </a:rPr>
                        <a:t>Alors,</a:t>
                      </a:r>
                    </a:p>
                  </a:txBody>
                  <a:tcPr marL="91409" marR="91409" marT="35949" marB="35949"/>
                </a:tc>
                <a:extLst>
                  <a:ext uri="{0D108BD9-81ED-4DB2-BD59-A6C34878D82A}">
                    <a16:rowId xmlns:a16="http://schemas.microsoft.com/office/drawing/2014/main" val="10003"/>
                  </a:ext>
                </a:extLst>
              </a:tr>
              <a:tr h="346274">
                <a:tc>
                  <a:txBody>
                    <a:bodyPr/>
                    <a:lstStyle/>
                    <a:p>
                      <a:r>
                        <a:rPr lang="fr-FR" sz="1900" dirty="0">
                          <a:latin typeface="Myriad Pro" panose="020B0503030403020204"/>
                        </a:rPr>
                        <a:t>Péripétie 2 </a:t>
                      </a:r>
                    </a:p>
                  </a:txBody>
                  <a:tcPr marL="91409" marR="91409" marT="35949" marB="35949"/>
                </a:tc>
                <a:tc>
                  <a:txBody>
                    <a:bodyPr/>
                    <a:lstStyle/>
                    <a:p>
                      <a:r>
                        <a:rPr lang="fr-FR" sz="1900" dirty="0">
                          <a:latin typeface="Myriad Pro" panose="020B0503030403020204"/>
                        </a:rPr>
                        <a:t>Malheureusement,</a:t>
                      </a:r>
                    </a:p>
                  </a:txBody>
                  <a:tcPr marL="91409" marR="91409" marT="35949" marB="35949"/>
                </a:tc>
                <a:extLst>
                  <a:ext uri="{0D108BD9-81ED-4DB2-BD59-A6C34878D82A}">
                    <a16:rowId xmlns:a16="http://schemas.microsoft.com/office/drawing/2014/main" val="10004"/>
                  </a:ext>
                </a:extLst>
              </a:tr>
              <a:tr h="346274">
                <a:tc>
                  <a:txBody>
                    <a:bodyPr/>
                    <a:lstStyle/>
                    <a:p>
                      <a:r>
                        <a:rPr lang="fr-FR" sz="1900" dirty="0">
                          <a:latin typeface="Myriad Pro" panose="020B0503030403020204"/>
                        </a:rPr>
                        <a:t>Péripétie</a:t>
                      </a:r>
                      <a:r>
                        <a:rPr lang="fr-FR" sz="1900" baseline="0" dirty="0">
                          <a:latin typeface="Myriad Pro" panose="020B0503030403020204"/>
                        </a:rPr>
                        <a:t> 3 </a:t>
                      </a:r>
                      <a:endParaRPr lang="fr-FR" sz="1900" dirty="0">
                        <a:latin typeface="Myriad Pro" panose="020B0503030403020204"/>
                      </a:endParaRPr>
                    </a:p>
                  </a:txBody>
                  <a:tcPr marL="91409" marR="91409" marT="35949" marB="35949"/>
                </a:tc>
                <a:tc>
                  <a:txBody>
                    <a:bodyPr/>
                    <a:lstStyle/>
                    <a:p>
                      <a:r>
                        <a:rPr lang="fr-FR" sz="1900" dirty="0">
                          <a:latin typeface="Myriad Pro" panose="020B0503030403020204"/>
                        </a:rPr>
                        <a:t>Mais,</a:t>
                      </a:r>
                    </a:p>
                  </a:txBody>
                  <a:tcPr marL="91409" marR="91409" marT="35949" marB="35949"/>
                </a:tc>
                <a:extLst>
                  <a:ext uri="{0D108BD9-81ED-4DB2-BD59-A6C34878D82A}">
                    <a16:rowId xmlns:a16="http://schemas.microsoft.com/office/drawing/2014/main" val="10005"/>
                  </a:ext>
                </a:extLst>
              </a:tr>
              <a:tr h="346274">
                <a:tc>
                  <a:txBody>
                    <a:bodyPr/>
                    <a:lstStyle/>
                    <a:p>
                      <a:r>
                        <a:rPr lang="fr-FR" sz="1900" dirty="0">
                          <a:latin typeface="Myriad Pro" panose="020B0503030403020204"/>
                        </a:rPr>
                        <a:t>Elément de résolution</a:t>
                      </a:r>
                    </a:p>
                  </a:txBody>
                  <a:tcPr marL="91409" marR="91409" marT="35949" marB="35949"/>
                </a:tc>
                <a:tc>
                  <a:txBody>
                    <a:bodyPr/>
                    <a:lstStyle/>
                    <a:p>
                      <a:r>
                        <a:rPr lang="fr-FR" sz="1900" dirty="0">
                          <a:latin typeface="Myriad Pro" panose="020B0503030403020204"/>
                        </a:rPr>
                        <a:t>finalement</a:t>
                      </a:r>
                    </a:p>
                  </a:txBody>
                  <a:tcPr marL="91409" marR="91409" marT="35949" marB="35949"/>
                </a:tc>
                <a:extLst>
                  <a:ext uri="{0D108BD9-81ED-4DB2-BD59-A6C34878D82A}">
                    <a16:rowId xmlns:a16="http://schemas.microsoft.com/office/drawing/2014/main" val="10006"/>
                  </a:ext>
                </a:extLst>
              </a:tr>
              <a:tr h="346274">
                <a:tc>
                  <a:txBody>
                    <a:bodyPr/>
                    <a:lstStyle/>
                    <a:p>
                      <a:r>
                        <a:rPr lang="fr-FR" sz="1900" dirty="0">
                          <a:latin typeface="Myriad Pro" panose="020B0503030403020204"/>
                        </a:rPr>
                        <a:t>Situation finale</a:t>
                      </a:r>
                    </a:p>
                  </a:txBody>
                  <a:tcPr marL="91409" marR="91409" marT="35949" marB="35949"/>
                </a:tc>
                <a:tc>
                  <a:txBody>
                    <a:bodyPr/>
                    <a:lstStyle/>
                    <a:p>
                      <a:r>
                        <a:rPr lang="fr-FR" sz="1900" dirty="0">
                          <a:latin typeface="Myriad Pro" panose="020B0503030403020204"/>
                        </a:rPr>
                        <a:t>A la fin,</a:t>
                      </a:r>
                    </a:p>
                  </a:txBody>
                  <a:tcPr marL="91409" marR="91409" marT="35949" marB="35949"/>
                </a:tc>
                <a:extLst>
                  <a:ext uri="{0D108BD9-81ED-4DB2-BD59-A6C34878D82A}">
                    <a16:rowId xmlns:a16="http://schemas.microsoft.com/office/drawing/2014/main" val="10007"/>
                  </a:ext>
                </a:extLst>
              </a:tr>
            </a:tbl>
          </a:graphicData>
        </a:graphic>
      </p:graphicFrame>
      <p:sp>
        <p:nvSpPr>
          <p:cNvPr id="5" name="Rectangle 4"/>
          <p:cNvSpPr/>
          <p:nvPr/>
        </p:nvSpPr>
        <p:spPr>
          <a:xfrm>
            <a:off x="941388" y="1207294"/>
            <a:ext cx="4584700" cy="1343025"/>
          </a:xfrm>
          <a:prstGeom prst="rect">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nSpc>
                <a:spcPct val="150000"/>
              </a:lnSpc>
              <a:defRPr/>
            </a:pPr>
            <a:r>
              <a:rPr lang="fr-FR" sz="2000" i="1" dirty="0">
                <a:solidFill>
                  <a:srgbClr val="FF0000"/>
                </a:solidFill>
                <a:latin typeface="Myriad Pro" panose="020B0503030403020204"/>
              </a:rPr>
              <a:t>À l'été 2004 ,   Mais soudain,   Alors, Malheureusement,  Mais,   finalement ,    A la fin,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510"/>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6" grpId="0" animBg="1"/>
      <p:bldP spid="21510"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289550" y="911225"/>
            <a:ext cx="6340475" cy="5354638"/>
          </a:xfrm>
          <a:prstGeom prst="rect">
            <a:avLst/>
          </a:prstGeom>
          <a:solidFill>
            <a:schemeClr val="accent1">
              <a:lumMod val="20000"/>
              <a:lumOff val="80000"/>
            </a:schemeClr>
          </a:solidFill>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defRPr/>
            </a:pPr>
            <a:r>
              <a:rPr lang="fr-FR" altLang="en-US" sz="1800" b="1" dirty="0">
                <a:latin typeface="Myriad Pro" panose="020B0503030403020204"/>
              </a:rPr>
              <a:t>« Le géant aux chaussettes rouges »</a:t>
            </a:r>
            <a:endParaRPr lang="fr-FR" altLang="en-US" sz="1800" dirty="0">
              <a:solidFill>
                <a:schemeClr val="tx1"/>
              </a:solidFill>
              <a:latin typeface="Myriad Pro" panose="020B0503030403020204"/>
            </a:endParaRPr>
          </a:p>
          <a:p>
            <a:pPr algn="just">
              <a:defRPr/>
            </a:pPr>
            <a:r>
              <a:rPr lang="fr-FR" altLang="en-US" sz="1800" dirty="0">
                <a:solidFill>
                  <a:schemeClr val="tx1"/>
                </a:solidFill>
                <a:latin typeface="Myriad Pro" panose="020B0503030403020204"/>
              </a:rPr>
              <a:t>« Il était une fois un géant qui avait des chaussettes rouges magiques. Il vivait seul et s’ennuyait à mourir. Il décida donc de se marier. Il alla voir le curé et demanda la main de Mireille, mais le curé lui répondit que cela était impossible parce qu’il était beaucoup trop grand. Le géant alla donc voir le pape pour lui demander conseil. Celui-ci lui répondit que s’il voulait devenir aussi petit qu’un homme, il lui faudrait d’abord donner ses chaussettes au blanchisseur puis aller se tremper les pieds dans la mer, en invoquant le nom de la Vierge Marie. Le géant suivit scrupuleusement ces prescriptions et il devint effectivement aussi petit qu’un homme. Quand il alla récupérer ses chaussettes chez le blanchisseur, elles étaient restées gigantesques et avaient gardé leur pouvoir magique : grâce à elles, il put rejoindre sa bien-aimée très rapidement, à temps pour l’épouser. Ils vécurent heureux et eurent beaucoup d’enfants. »</a:t>
            </a:r>
          </a:p>
          <a:p>
            <a:pPr algn="r">
              <a:defRPr/>
            </a:pPr>
            <a:r>
              <a:rPr lang="fr-FR" altLang="en-US" sz="1800" dirty="0">
                <a:latin typeface="Myriad Pro" panose="020B0503030403020204"/>
              </a:rPr>
              <a:t> </a:t>
            </a:r>
            <a:r>
              <a:rPr lang="fr-FR" altLang="en-US" sz="1800" b="1" dirty="0">
                <a:latin typeface="Myriad Pro" panose="020B0503030403020204"/>
              </a:rPr>
              <a:t>Pierre GRIPARI, « Le géant aux chaussettes rouges » in </a:t>
            </a:r>
            <a:r>
              <a:rPr lang="fr-FR" altLang="en-US" sz="1800" b="1" u="sng" dirty="0">
                <a:latin typeface="Myriad Pro" panose="020B0503030403020204"/>
              </a:rPr>
              <a:t>La Sorcière de la rue Mouffetard et autres contes de la rue Broca</a:t>
            </a:r>
            <a:r>
              <a:rPr lang="fr-FR" altLang="en-US" sz="1800" b="1" dirty="0">
                <a:latin typeface="Myriad Pro" panose="020B0503030403020204"/>
              </a:rPr>
              <a:t>.</a:t>
            </a:r>
            <a:endParaRPr lang="en-US" altLang="en-US" sz="1800" dirty="0">
              <a:latin typeface="Myriad Pro" panose="020B0503030403020204"/>
            </a:endParaRPr>
          </a:p>
        </p:txBody>
      </p:sp>
      <p:sp>
        <p:nvSpPr>
          <p:cNvPr id="20482" name="Rectangle 1"/>
          <p:cNvSpPr>
            <a:spLocks noChangeArrowheads="1"/>
          </p:cNvSpPr>
          <p:nvPr/>
        </p:nvSpPr>
        <p:spPr bwMode="auto">
          <a:xfrm>
            <a:off x="295274" y="889326"/>
            <a:ext cx="478472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Lisez cette histoire du « Géant aux chaussettes rouges » et justifiez le choix des temps verbaux. </a:t>
            </a:r>
          </a:p>
          <a:p>
            <a:r>
              <a:rPr lang="fr-FR" altLang="en-US" sz="1800" b="1" i="1" dirty="0">
                <a:solidFill>
                  <a:schemeClr val="tx1"/>
                </a:solidFill>
                <a:latin typeface="Myriad Pro" panose="020B0503030403020204" pitchFamily="34" charset="0"/>
              </a:rPr>
              <a:t>Aidez-vous des encadrés pour identifier les différentes valeurs du passé simple et de l’imparfait dans ce conte. </a:t>
            </a:r>
            <a:endParaRPr lang="fr-FR" altLang="en-US" sz="2000" i="1" dirty="0">
              <a:solidFill>
                <a:schemeClr val="tx1"/>
              </a:solidFill>
              <a:latin typeface="Myriad Pro" panose="020B0503030403020204" pitchFamily="34" charset="0"/>
            </a:endParaRPr>
          </a:p>
        </p:txBody>
      </p:sp>
      <p:sp>
        <p:nvSpPr>
          <p:cNvPr id="30724" name="Google Shape;438;p29"/>
          <p:cNvSpPr txBox="1">
            <a:spLocks noChangeArrowheads="1"/>
          </p:cNvSpPr>
          <p:nvPr/>
        </p:nvSpPr>
        <p:spPr bwMode="auto">
          <a:xfrm>
            <a:off x="773113" y="134938"/>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temps</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du</a:t>
            </a:r>
            <a:r>
              <a:rPr lang="fr-FR" altLang="en-US" sz="3600" b="1" dirty="0">
                <a:solidFill>
                  <a:srgbClr val="0096D6"/>
                </a:solidFill>
                <a:latin typeface="Myriad Pro" panose="020B0503030403020204" pitchFamily="34" charset="0"/>
                <a:cs typeface="Open Sans" panose="020B0606030504020204" pitchFamily="34" charset="0"/>
              </a:rPr>
              <a:t> </a:t>
            </a:r>
            <a:r>
              <a:rPr lang="fr-FR" altLang="en-US" sz="3600" dirty="0">
                <a:solidFill>
                  <a:srgbClr val="0096D6"/>
                </a:solidFill>
                <a:latin typeface="Myriad Pro" panose="020B0503030403020204" pitchFamily="34" charset="0"/>
                <a:cs typeface="Open Sans" panose="020B0606030504020204" pitchFamily="34" charset="0"/>
              </a:rPr>
              <a:t>récit</a:t>
            </a:r>
            <a:r>
              <a:rPr lang="fr-FR" altLang="en-US" sz="3600" b="1" dirty="0">
                <a:solidFill>
                  <a:srgbClr val="0096D6"/>
                </a:solidFill>
                <a:latin typeface="Myriad Pro" panose="020B0503030403020204" pitchFamily="34" charset="0"/>
                <a:cs typeface="Open Sans" panose="020B0606030504020204" pitchFamily="34" charset="0"/>
              </a:rPr>
              <a:t> </a:t>
            </a:r>
          </a:p>
        </p:txBody>
      </p:sp>
      <p:sp>
        <p:nvSpPr>
          <p:cNvPr id="2" name="Rectangle 1"/>
          <p:cNvSpPr/>
          <p:nvPr/>
        </p:nvSpPr>
        <p:spPr>
          <a:xfrm>
            <a:off x="5289550" y="911225"/>
            <a:ext cx="6376988" cy="5354638"/>
          </a:xfrm>
          <a:prstGeom prst="rect">
            <a:avLst/>
          </a:prstGeom>
          <a:solidFill>
            <a:schemeClr val="accent1">
              <a:lumMod val="20000"/>
              <a:lumOff val="80000"/>
            </a:schemeClr>
          </a:solidFill>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defRPr/>
            </a:pPr>
            <a:r>
              <a:rPr lang="fr-FR" altLang="en-US" sz="1800" b="1" dirty="0">
                <a:latin typeface="Myriad Pro" panose="020B0503030403020204"/>
              </a:rPr>
              <a:t>« Le géant aux chaussettes rouges »</a:t>
            </a:r>
            <a:endParaRPr lang="fr-FR" altLang="en-US" sz="1800" dirty="0">
              <a:latin typeface="Myriad Pro" panose="020B0503030403020204"/>
            </a:endParaRPr>
          </a:p>
          <a:p>
            <a:pPr algn="just">
              <a:defRPr/>
            </a:pPr>
            <a:r>
              <a:rPr lang="fr-FR" altLang="en-US" sz="1800" dirty="0">
                <a:latin typeface="Myriad Pro" panose="020B0503030403020204"/>
              </a:rPr>
              <a:t>« Il </a:t>
            </a:r>
            <a:r>
              <a:rPr lang="fr-FR" altLang="en-US" sz="1800" dirty="0">
                <a:solidFill>
                  <a:schemeClr val="tx1"/>
                </a:solidFill>
                <a:latin typeface="Myriad Pro" panose="020B0503030403020204"/>
              </a:rPr>
              <a:t>était une fois un géant qui avait des chaussettes rouges magiques. Il vivait seul et s’ennuyait </a:t>
            </a:r>
            <a:r>
              <a:rPr lang="fr-FR" altLang="en-US" sz="1800" dirty="0">
                <a:latin typeface="Myriad Pro" panose="020B0503030403020204"/>
              </a:rPr>
              <a:t>à mourir. Il </a:t>
            </a:r>
            <a:r>
              <a:rPr lang="fr-FR" altLang="en-US" sz="1800" b="1" u="sng" dirty="0">
                <a:solidFill>
                  <a:srgbClr val="0070C0"/>
                </a:solidFill>
                <a:latin typeface="Myriad Pro" panose="020B0503030403020204"/>
              </a:rPr>
              <a:t>décida</a:t>
            </a:r>
            <a:r>
              <a:rPr lang="fr-FR" altLang="en-US" sz="1800" b="1" u="sng" dirty="0">
                <a:solidFill>
                  <a:schemeClr val="accent1"/>
                </a:solidFill>
                <a:latin typeface="Myriad Pro" panose="020B0503030403020204"/>
              </a:rPr>
              <a:t> </a:t>
            </a:r>
            <a:r>
              <a:rPr lang="fr-FR" altLang="en-US" sz="1800" dirty="0">
                <a:latin typeface="Myriad Pro" panose="020B0503030403020204"/>
              </a:rPr>
              <a:t>donc de se marier. Il </a:t>
            </a:r>
            <a:r>
              <a:rPr lang="fr-FR" altLang="en-US" sz="1800" b="1" u="sng" dirty="0">
                <a:solidFill>
                  <a:srgbClr val="00B050"/>
                </a:solidFill>
                <a:latin typeface="Myriad Pro" panose="020B0503030403020204"/>
              </a:rPr>
              <a:t>alla</a:t>
            </a:r>
            <a:r>
              <a:rPr lang="fr-FR" altLang="en-US" sz="1800" dirty="0">
                <a:latin typeface="Myriad Pro" panose="020B0503030403020204"/>
              </a:rPr>
              <a:t> voir le curé et </a:t>
            </a:r>
            <a:r>
              <a:rPr lang="fr-FR" altLang="en-US" sz="1800" b="1" u="sng" dirty="0">
                <a:solidFill>
                  <a:srgbClr val="00B050"/>
                </a:solidFill>
                <a:latin typeface="Myriad Pro" panose="020B0503030403020204"/>
              </a:rPr>
              <a:t>demanda</a:t>
            </a:r>
            <a:r>
              <a:rPr lang="fr-FR" altLang="en-US" sz="1800" dirty="0">
                <a:latin typeface="Myriad Pro" panose="020B0503030403020204"/>
              </a:rPr>
              <a:t> la main de Mireille, mais le curé lui </a:t>
            </a:r>
            <a:r>
              <a:rPr lang="fr-FR" altLang="en-US" sz="1800" b="1" u="sng" dirty="0">
                <a:solidFill>
                  <a:srgbClr val="00B050"/>
                </a:solidFill>
                <a:latin typeface="Myriad Pro" panose="020B0503030403020204"/>
              </a:rPr>
              <a:t>répondit</a:t>
            </a:r>
            <a:r>
              <a:rPr lang="fr-FR" altLang="en-US" sz="1800" dirty="0">
                <a:latin typeface="Myriad Pro" panose="020B0503030403020204"/>
              </a:rPr>
              <a:t> que cela était impossible parce qu’il était beaucoup trop grand. Le géant </a:t>
            </a:r>
            <a:r>
              <a:rPr lang="fr-FR" altLang="en-US" sz="1800" b="1" u="sng" dirty="0">
                <a:solidFill>
                  <a:srgbClr val="0070C0"/>
                </a:solidFill>
                <a:latin typeface="Myriad Pro" panose="020B0503030403020204"/>
              </a:rPr>
              <a:t>alla</a:t>
            </a:r>
            <a:r>
              <a:rPr lang="fr-FR" altLang="en-US" sz="1800" dirty="0">
                <a:latin typeface="Myriad Pro" panose="020B0503030403020204"/>
              </a:rPr>
              <a:t> donc voir le pape pour lui demander conseil. Celui-ci lui </a:t>
            </a:r>
            <a:r>
              <a:rPr lang="fr-FR" altLang="en-US" sz="1800" b="1" u="sng" dirty="0">
                <a:solidFill>
                  <a:srgbClr val="0070C0"/>
                </a:solidFill>
                <a:latin typeface="Myriad Pro" panose="020B0503030403020204"/>
              </a:rPr>
              <a:t>répondit</a:t>
            </a:r>
            <a:r>
              <a:rPr lang="fr-FR" altLang="en-US" sz="1800" dirty="0">
                <a:latin typeface="Myriad Pro" panose="020B0503030403020204"/>
              </a:rPr>
              <a:t> que s’il voulait devenir aussi petit qu’un homme, il lui faudrait d’abord donner ses chaussettes au blanchisseur puis aller se tremper les pieds dans la mer, en invoquant le nom de la Vierge Marie. Le géant </a:t>
            </a:r>
            <a:r>
              <a:rPr lang="fr-FR" altLang="en-US" sz="1800" b="1" u="sng" dirty="0">
                <a:solidFill>
                  <a:srgbClr val="00B050"/>
                </a:solidFill>
                <a:latin typeface="Myriad Pro" panose="020B0503030403020204"/>
              </a:rPr>
              <a:t>suivit</a:t>
            </a:r>
            <a:r>
              <a:rPr lang="fr-FR" altLang="en-US" sz="1800" dirty="0">
                <a:latin typeface="Myriad Pro" panose="020B0503030403020204"/>
              </a:rPr>
              <a:t> scrupuleusement ces prescriptions et il </a:t>
            </a:r>
            <a:r>
              <a:rPr lang="fr-FR" altLang="en-US" sz="1800" b="1" u="sng" dirty="0">
                <a:solidFill>
                  <a:srgbClr val="00B050"/>
                </a:solidFill>
                <a:latin typeface="Myriad Pro" panose="020B0503030403020204"/>
              </a:rPr>
              <a:t>devint</a:t>
            </a:r>
            <a:r>
              <a:rPr lang="fr-FR" altLang="en-US" sz="1800" dirty="0">
                <a:latin typeface="Myriad Pro" panose="020B0503030403020204"/>
              </a:rPr>
              <a:t> effectivement aussi petit qu’un homme. Quand il </a:t>
            </a:r>
            <a:r>
              <a:rPr lang="fr-FR" altLang="en-US" sz="1800" b="1" u="sng" dirty="0">
                <a:solidFill>
                  <a:srgbClr val="0070C0"/>
                </a:solidFill>
                <a:latin typeface="Myriad Pro" panose="020B0503030403020204"/>
              </a:rPr>
              <a:t>alla</a:t>
            </a:r>
            <a:r>
              <a:rPr lang="fr-FR" altLang="en-US" sz="1800" dirty="0">
                <a:latin typeface="Myriad Pro" panose="020B0503030403020204"/>
              </a:rPr>
              <a:t> récupérer ses chaussettes chez le blanchisseur, elles étaient restées gigantesques et avaient gardé leur pouvoir magique : grâce à elles, il </a:t>
            </a:r>
            <a:r>
              <a:rPr lang="fr-FR" altLang="en-US" sz="1800" b="1" u="sng" dirty="0">
                <a:solidFill>
                  <a:srgbClr val="0070C0"/>
                </a:solidFill>
                <a:latin typeface="Myriad Pro" panose="020B0503030403020204"/>
              </a:rPr>
              <a:t>put</a:t>
            </a:r>
            <a:r>
              <a:rPr lang="fr-FR" altLang="en-US" sz="1800" dirty="0">
                <a:latin typeface="Myriad Pro" panose="020B0503030403020204"/>
              </a:rPr>
              <a:t> rejoindre sa bien-aimée très rapidement, à temps pour l’épouser. Ils </a:t>
            </a:r>
            <a:r>
              <a:rPr lang="fr-FR" altLang="en-US" sz="1800" b="1" u="sng" dirty="0">
                <a:solidFill>
                  <a:srgbClr val="0070C0"/>
                </a:solidFill>
                <a:latin typeface="Myriad Pro" panose="020B0503030403020204"/>
              </a:rPr>
              <a:t>vécurent</a:t>
            </a:r>
            <a:r>
              <a:rPr lang="fr-FR" altLang="en-US" sz="1800" dirty="0">
                <a:latin typeface="Myriad Pro" panose="020B0503030403020204"/>
              </a:rPr>
              <a:t> heureux et </a:t>
            </a:r>
            <a:r>
              <a:rPr lang="fr-FR" altLang="en-US" sz="1800" b="1" u="sng" dirty="0">
                <a:solidFill>
                  <a:srgbClr val="0070C0"/>
                </a:solidFill>
                <a:latin typeface="Myriad Pro" panose="020B0503030403020204"/>
              </a:rPr>
              <a:t>eurent</a:t>
            </a:r>
            <a:r>
              <a:rPr lang="fr-FR" altLang="en-US" sz="1800" dirty="0">
                <a:latin typeface="Myriad Pro" panose="020B0503030403020204"/>
              </a:rPr>
              <a:t> beaucoup d’enfants. »</a:t>
            </a:r>
          </a:p>
          <a:p>
            <a:pPr algn="r">
              <a:defRPr/>
            </a:pPr>
            <a:r>
              <a:rPr lang="fr-FR" altLang="en-US" sz="1800" dirty="0">
                <a:latin typeface="Myriad Pro" panose="020B0503030403020204"/>
              </a:rPr>
              <a:t> </a:t>
            </a:r>
            <a:r>
              <a:rPr lang="fr-FR" altLang="en-US" sz="1800" b="1" dirty="0">
                <a:latin typeface="Myriad Pro" panose="020B0503030403020204"/>
              </a:rPr>
              <a:t>Pierre GRIPARI, « Le géant aux chaussettes rouges » in </a:t>
            </a:r>
            <a:r>
              <a:rPr lang="fr-FR" altLang="en-US" sz="1800" b="1" u="sng" dirty="0">
                <a:latin typeface="Myriad Pro" panose="020B0503030403020204"/>
              </a:rPr>
              <a:t>La Sorcière de la rue Mouffetard et autres contes de la rue Broca</a:t>
            </a:r>
            <a:r>
              <a:rPr lang="fr-FR" altLang="en-US" sz="1800" b="1" dirty="0">
                <a:latin typeface="Myriad Pro" panose="020B0503030403020204"/>
              </a:rPr>
              <a:t>.</a:t>
            </a:r>
            <a:endParaRPr lang="en-US" altLang="en-US" sz="1800" dirty="0">
              <a:latin typeface="Myriad Pro" panose="020B0503030403020204"/>
            </a:endParaRPr>
          </a:p>
        </p:txBody>
      </p:sp>
      <p:sp>
        <p:nvSpPr>
          <p:cNvPr id="7" name="Rectangle 6"/>
          <p:cNvSpPr/>
          <p:nvPr/>
        </p:nvSpPr>
        <p:spPr>
          <a:xfrm>
            <a:off x="422275" y="2832891"/>
            <a:ext cx="4687888" cy="1570038"/>
          </a:xfrm>
          <a:prstGeom prst="rect">
            <a:avLst/>
          </a:prstGeom>
          <a:solidFill>
            <a:schemeClr val="accent4">
              <a:lumMod val="20000"/>
              <a:lumOff val="80000"/>
            </a:schemeClr>
          </a:solidFill>
        </p:spPr>
        <p:txBody>
          <a:bodyPr>
            <a:spAutoFit/>
          </a:bodyPr>
          <a:lstStyle/>
          <a:p>
            <a:pPr>
              <a:spcBef>
                <a:spcPts val="0"/>
              </a:spcBef>
              <a:spcAft>
                <a:spcPts val="0"/>
              </a:spcAft>
              <a:defRPr/>
            </a:pPr>
            <a:r>
              <a:rPr lang="fr-FR" sz="1600" b="1" dirty="0">
                <a:latin typeface="Myriad Pro" panose="020B0503030403020204"/>
              </a:rPr>
              <a:t>Le passé simple peut avoir 3 valeurs d’emploi: </a:t>
            </a:r>
          </a:p>
          <a:p>
            <a:pPr>
              <a:defRPr/>
            </a:pPr>
            <a:r>
              <a:rPr lang="fr-FR" sz="1600" dirty="0">
                <a:latin typeface="Myriad Pro" panose="020B0503030403020204"/>
              </a:rPr>
              <a:t>□ Il exprime une action soudaine dans le passé. </a:t>
            </a:r>
            <a:endParaRPr lang="en-US" sz="1600" dirty="0">
              <a:latin typeface="Myriad Pro" panose="020B0503030403020204"/>
            </a:endParaRPr>
          </a:p>
          <a:p>
            <a:pPr>
              <a:defRPr/>
            </a:pPr>
            <a:r>
              <a:rPr lang="fr-FR" sz="1600" dirty="0">
                <a:latin typeface="Myriad Pro" panose="020B0503030403020204"/>
              </a:rPr>
              <a:t>□ Il exprime une action courte, brève et ponctuelle dans le passé. </a:t>
            </a:r>
            <a:endParaRPr lang="en-US" sz="1600" dirty="0">
              <a:latin typeface="Myriad Pro" panose="020B0503030403020204"/>
            </a:endParaRPr>
          </a:p>
          <a:p>
            <a:pPr marL="176213" indent="-176213">
              <a:defRPr/>
            </a:pPr>
            <a:r>
              <a:rPr lang="fr-FR" sz="1600" dirty="0">
                <a:latin typeface="Myriad Pro" panose="020B0503030403020204"/>
              </a:rPr>
              <a:t>□ Il exprime des actions successives qui se passent l’une après l’autre dans le passé. </a:t>
            </a:r>
            <a:endParaRPr lang="en-US" sz="1600" dirty="0">
              <a:latin typeface="Myriad Pro" panose="020B0503030403020204"/>
            </a:endParaRPr>
          </a:p>
        </p:txBody>
      </p:sp>
      <p:sp>
        <p:nvSpPr>
          <p:cNvPr id="8" name="Rectangle 7"/>
          <p:cNvSpPr/>
          <p:nvPr/>
        </p:nvSpPr>
        <p:spPr>
          <a:xfrm>
            <a:off x="415924" y="4556193"/>
            <a:ext cx="4687888" cy="2062163"/>
          </a:xfrm>
          <a:prstGeom prst="rect">
            <a:avLst/>
          </a:prstGeom>
          <a:solidFill>
            <a:schemeClr val="accent6">
              <a:lumMod val="40000"/>
              <a:lumOff val="60000"/>
            </a:schemeClr>
          </a:solidFill>
        </p:spPr>
        <p:txBody>
          <a:bodyPr>
            <a:spAutoFit/>
          </a:bodyPr>
          <a:lstStyle/>
          <a:p>
            <a:pPr>
              <a:spcBef>
                <a:spcPts val="0"/>
              </a:spcBef>
              <a:spcAft>
                <a:spcPts val="0"/>
              </a:spcAft>
              <a:defRPr/>
            </a:pPr>
            <a:r>
              <a:rPr lang="fr-FR" sz="1600" b="1" dirty="0">
                <a:latin typeface="Myriad Pro" panose="020B0503030403020204"/>
              </a:rPr>
              <a:t> </a:t>
            </a:r>
            <a:endParaRPr lang="fr-FR" sz="1600" dirty="0">
              <a:latin typeface="Myriad Pro" panose="020B0503030403020204"/>
            </a:endParaRPr>
          </a:p>
          <a:p>
            <a:pPr>
              <a:defRPr/>
            </a:pPr>
            <a:r>
              <a:rPr lang="fr-FR" sz="1600" dirty="0">
                <a:latin typeface="Myriad Pro" panose="020B0503030403020204"/>
              </a:rPr>
              <a:t>□ </a:t>
            </a:r>
            <a:r>
              <a:rPr lang="fr-FR" sz="1600" dirty="0">
                <a:solidFill>
                  <a:schemeClr val="tx1"/>
                </a:solidFill>
                <a:latin typeface="Myriad Pro" panose="020B0503030403020204"/>
              </a:rPr>
              <a:t>C’est le temps de la description par excellence.</a:t>
            </a:r>
          </a:p>
          <a:p>
            <a:pPr>
              <a:defRPr/>
            </a:pPr>
            <a:r>
              <a:rPr lang="fr-FR" sz="1600" dirty="0">
                <a:solidFill>
                  <a:schemeClr val="tx1"/>
                </a:solidFill>
                <a:latin typeface="Myriad Pro" panose="020B0503030403020204"/>
              </a:rPr>
              <a:t>□ Il exprime des actions itératives, qui se répètent dans le passé. </a:t>
            </a:r>
            <a:endParaRPr lang="en-US" sz="1600" dirty="0">
              <a:solidFill>
                <a:schemeClr val="tx1"/>
              </a:solidFill>
              <a:latin typeface="Myriad Pro" panose="020B0503030403020204"/>
            </a:endParaRPr>
          </a:p>
          <a:p>
            <a:pPr>
              <a:defRPr/>
            </a:pPr>
            <a:r>
              <a:rPr lang="fr-FR" sz="1600" dirty="0">
                <a:solidFill>
                  <a:schemeClr val="tx1"/>
                </a:solidFill>
                <a:latin typeface="Myriad Pro" panose="020B0503030403020204"/>
              </a:rPr>
              <a:t>□ Il exprime des actions durables</a:t>
            </a:r>
            <a:r>
              <a:rPr lang="fr-FR" sz="1600" dirty="0">
                <a:latin typeface="Myriad Pro" panose="020B0503030403020204"/>
              </a:rPr>
              <a:t>, qui dure longtemps dans le passé. </a:t>
            </a:r>
            <a:endParaRPr lang="en-US" sz="1600" dirty="0">
              <a:latin typeface="Myriad Pro" panose="020B0503030403020204"/>
            </a:endParaRPr>
          </a:p>
          <a:p>
            <a:pPr marL="176213" indent="-176213">
              <a:defRPr/>
            </a:pPr>
            <a:r>
              <a:rPr lang="fr-FR" sz="1600" dirty="0">
                <a:latin typeface="Myriad Pro" panose="020B0503030403020204"/>
              </a:rPr>
              <a:t>□ Il exprime des actions simultanées (qui se passent en même temps) dans le passé.  </a:t>
            </a:r>
          </a:p>
        </p:txBody>
      </p:sp>
      <p:sp>
        <p:nvSpPr>
          <p:cNvPr id="10" name="Rectangle 9"/>
          <p:cNvSpPr/>
          <p:nvPr/>
        </p:nvSpPr>
        <p:spPr>
          <a:xfrm>
            <a:off x="415924" y="2832892"/>
            <a:ext cx="4664075" cy="1570037"/>
          </a:xfrm>
          <a:prstGeom prst="rect">
            <a:avLst/>
          </a:prstGeom>
          <a:solidFill>
            <a:schemeClr val="accent4">
              <a:lumMod val="20000"/>
              <a:lumOff val="80000"/>
            </a:schemeClr>
          </a:solidFill>
        </p:spPr>
        <p:txBody>
          <a:bodyPr>
            <a:spAutoFit/>
          </a:bodyPr>
          <a:lstStyle/>
          <a:p>
            <a:pPr>
              <a:spcBef>
                <a:spcPts val="0"/>
              </a:spcBef>
              <a:spcAft>
                <a:spcPts val="0"/>
              </a:spcAft>
              <a:defRPr/>
            </a:pPr>
            <a:r>
              <a:rPr lang="fr-FR" sz="1600" b="1" dirty="0">
                <a:latin typeface="Myriad Pro" panose="020B0503030403020204"/>
              </a:rPr>
              <a:t>Le passé simple peut avoir 3 valeurs : </a:t>
            </a:r>
          </a:p>
          <a:p>
            <a:pPr>
              <a:defRPr/>
            </a:pPr>
            <a:r>
              <a:rPr lang="fr-FR" sz="1600" dirty="0">
                <a:latin typeface="Myriad Pro" panose="020B0503030403020204"/>
              </a:rPr>
              <a:t>□ Il exprime une action soudaine dans le passé. </a:t>
            </a:r>
            <a:endParaRPr lang="en-US" sz="1600" dirty="0">
              <a:latin typeface="Myriad Pro" panose="020B0503030403020204"/>
            </a:endParaRPr>
          </a:p>
          <a:p>
            <a:pPr>
              <a:defRPr/>
            </a:pPr>
            <a:r>
              <a:rPr lang="fr-FR" sz="1600" dirty="0">
                <a:latin typeface="Myriad Pro" panose="020B0503030403020204"/>
              </a:rPr>
              <a:t>□ Il exprime une </a:t>
            </a:r>
            <a:r>
              <a:rPr lang="fr-FR" sz="1600" b="1" dirty="0">
                <a:solidFill>
                  <a:srgbClr val="0070C0"/>
                </a:solidFill>
                <a:latin typeface="Myriad Pro" panose="020B0503030403020204"/>
              </a:rPr>
              <a:t>action courte, brève et ponctuelle dans le passé</a:t>
            </a:r>
            <a:r>
              <a:rPr lang="fr-FR" sz="1600" dirty="0">
                <a:latin typeface="Myriad Pro" panose="020B0503030403020204"/>
              </a:rPr>
              <a:t>. </a:t>
            </a:r>
            <a:endParaRPr lang="en-US" sz="1600" dirty="0">
              <a:latin typeface="Myriad Pro" panose="020B0503030403020204"/>
            </a:endParaRPr>
          </a:p>
          <a:p>
            <a:pPr marL="176213" indent="-176213">
              <a:defRPr/>
            </a:pPr>
            <a:r>
              <a:rPr lang="fr-FR" sz="1600" dirty="0">
                <a:latin typeface="Myriad Pro" panose="020B0503030403020204"/>
              </a:rPr>
              <a:t>□ Il exprime des </a:t>
            </a:r>
            <a:r>
              <a:rPr lang="fr-FR" sz="1600" b="1" dirty="0">
                <a:solidFill>
                  <a:srgbClr val="00B050"/>
                </a:solidFill>
                <a:latin typeface="Myriad Pro" panose="020B0503030403020204"/>
              </a:rPr>
              <a:t>actions successives </a:t>
            </a:r>
            <a:r>
              <a:rPr lang="fr-FR" sz="1600" dirty="0">
                <a:latin typeface="Myriad Pro" panose="020B0503030403020204"/>
              </a:rPr>
              <a:t>qui se passent l’une après l’autre dans le passé. </a:t>
            </a:r>
            <a:endParaRPr lang="en-US" sz="1600" dirty="0">
              <a:latin typeface="Myriad Pro" panose="020B0503030403020204"/>
            </a:endParaRPr>
          </a:p>
        </p:txBody>
      </p:sp>
      <p:sp>
        <p:nvSpPr>
          <p:cNvPr id="11" name="Rectangle 10"/>
          <p:cNvSpPr/>
          <p:nvPr/>
        </p:nvSpPr>
        <p:spPr>
          <a:xfrm>
            <a:off x="422275" y="4556193"/>
            <a:ext cx="4681537" cy="2062163"/>
          </a:xfrm>
          <a:prstGeom prst="rect">
            <a:avLst/>
          </a:prstGeom>
          <a:solidFill>
            <a:schemeClr val="accent6">
              <a:lumMod val="40000"/>
              <a:lumOff val="60000"/>
            </a:schemeClr>
          </a:solidFill>
        </p:spPr>
        <p:txBody>
          <a:bodyPr>
            <a:spAutoFit/>
          </a:bodyPr>
          <a:lstStyle/>
          <a:p>
            <a:pPr>
              <a:spcBef>
                <a:spcPts val="0"/>
              </a:spcBef>
              <a:spcAft>
                <a:spcPts val="0"/>
              </a:spcAft>
              <a:defRPr/>
            </a:pPr>
            <a:r>
              <a:rPr lang="fr-FR" sz="1600" b="1" dirty="0">
                <a:latin typeface="Myriad Pro" panose="020B0503030403020204"/>
              </a:rPr>
              <a:t>L’imparfait de l’indicatif exprime : </a:t>
            </a:r>
            <a:endParaRPr lang="fr-FR" sz="1600" dirty="0">
              <a:latin typeface="Myriad Pro" panose="020B0503030403020204"/>
            </a:endParaRPr>
          </a:p>
          <a:p>
            <a:pPr>
              <a:defRPr/>
            </a:pPr>
            <a:r>
              <a:rPr lang="fr-FR" sz="1600" dirty="0">
                <a:latin typeface="Myriad Pro" panose="020B0503030403020204"/>
              </a:rPr>
              <a:t>□ C’est </a:t>
            </a:r>
            <a:r>
              <a:rPr lang="fr-FR" sz="1600" b="1" dirty="0">
                <a:solidFill>
                  <a:srgbClr val="FF0000"/>
                </a:solidFill>
                <a:latin typeface="Myriad Pro" panose="020B0503030403020204"/>
              </a:rPr>
              <a:t>le temps de la description</a:t>
            </a:r>
            <a:r>
              <a:rPr lang="fr-FR" sz="1600" dirty="0">
                <a:latin typeface="Myriad Pro" panose="020B0503030403020204"/>
              </a:rPr>
              <a:t> par excellence.</a:t>
            </a:r>
          </a:p>
          <a:p>
            <a:pPr>
              <a:defRPr/>
            </a:pPr>
            <a:r>
              <a:rPr lang="fr-FR" sz="1600" dirty="0">
                <a:latin typeface="Myriad Pro" panose="020B0503030403020204"/>
              </a:rPr>
              <a:t>□ Il exprime des actions itératives, qui se répètent dans le passé. </a:t>
            </a:r>
            <a:endParaRPr lang="en-US" sz="1600" dirty="0">
              <a:latin typeface="Myriad Pro" panose="020B0503030403020204"/>
            </a:endParaRPr>
          </a:p>
          <a:p>
            <a:pPr>
              <a:defRPr/>
            </a:pPr>
            <a:r>
              <a:rPr lang="fr-FR" sz="1600" dirty="0">
                <a:latin typeface="Myriad Pro" panose="020B0503030403020204"/>
              </a:rPr>
              <a:t>□ Il exprime des </a:t>
            </a:r>
            <a:r>
              <a:rPr lang="fr-FR" sz="1600" b="1" dirty="0">
                <a:solidFill>
                  <a:srgbClr val="7030A0"/>
                </a:solidFill>
                <a:latin typeface="Myriad Pro" panose="020B0503030403020204"/>
              </a:rPr>
              <a:t>actions durables, qui dure longtemps dans le passé. </a:t>
            </a:r>
            <a:endParaRPr lang="en-US" sz="1600" b="1" dirty="0">
              <a:solidFill>
                <a:srgbClr val="7030A0"/>
              </a:solidFill>
              <a:latin typeface="Myriad Pro" panose="020B0503030403020204"/>
            </a:endParaRPr>
          </a:p>
          <a:p>
            <a:pPr marL="176213" indent="-176213">
              <a:defRPr/>
            </a:pPr>
            <a:r>
              <a:rPr lang="fr-FR" sz="1600" dirty="0">
                <a:latin typeface="Myriad Pro" panose="020B0503030403020204"/>
              </a:rPr>
              <a:t>□ Il exprime des actions simultanées (qui se passent en même temps) dans le passé.  </a:t>
            </a:r>
          </a:p>
        </p:txBody>
      </p:sp>
      <p:sp>
        <p:nvSpPr>
          <p:cNvPr id="12" name="Rectangle 11"/>
          <p:cNvSpPr/>
          <p:nvPr/>
        </p:nvSpPr>
        <p:spPr>
          <a:xfrm>
            <a:off x="5289550" y="927100"/>
            <a:ext cx="6376988" cy="5294313"/>
          </a:xfrm>
          <a:prstGeom prst="rect">
            <a:avLst/>
          </a:prstGeom>
          <a:solidFill>
            <a:schemeClr val="accent1">
              <a:lumMod val="20000"/>
              <a:lumOff val="80000"/>
            </a:schemeClr>
          </a:solidFill>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defRPr/>
            </a:pPr>
            <a:r>
              <a:rPr lang="fr-FR" altLang="en-US" sz="1800" b="1" dirty="0">
                <a:latin typeface="Myriad Pro" panose="020B0503030403020204"/>
              </a:rPr>
              <a:t>« Le géant aux chaussettes rouges »</a:t>
            </a:r>
            <a:endParaRPr lang="fr-FR" altLang="en-US" sz="1800" dirty="0">
              <a:latin typeface="Myriad Pro" panose="020B0503030403020204"/>
            </a:endParaRPr>
          </a:p>
          <a:p>
            <a:pPr algn="just">
              <a:defRPr/>
            </a:pPr>
            <a:r>
              <a:rPr lang="fr-FR" altLang="en-US" sz="1800" dirty="0">
                <a:latin typeface="Myriad Pro" panose="020B0503030403020204"/>
              </a:rPr>
              <a:t>« Il </a:t>
            </a:r>
            <a:r>
              <a:rPr lang="fr-FR" altLang="en-US" sz="1800" b="1" u="sng" dirty="0">
                <a:solidFill>
                  <a:srgbClr val="7030A0"/>
                </a:solidFill>
                <a:latin typeface="Myriad Pro" panose="020B0503030403020204"/>
              </a:rPr>
              <a:t>était</a:t>
            </a:r>
            <a:r>
              <a:rPr lang="fr-FR" altLang="en-US" sz="1800" dirty="0">
                <a:latin typeface="Myriad Pro" panose="020B0503030403020204"/>
              </a:rPr>
              <a:t> une fois un géant qui </a:t>
            </a:r>
            <a:r>
              <a:rPr lang="fr-FR" altLang="en-US" sz="1800" b="1" u="sng" dirty="0">
                <a:solidFill>
                  <a:srgbClr val="FF0000"/>
                </a:solidFill>
                <a:latin typeface="Myriad Pro" panose="020B0503030403020204"/>
              </a:rPr>
              <a:t>avait</a:t>
            </a:r>
            <a:r>
              <a:rPr lang="fr-FR" altLang="en-US" sz="1800" dirty="0">
                <a:latin typeface="Myriad Pro" panose="020B0503030403020204"/>
              </a:rPr>
              <a:t> des chaussettes rouges magiques. Il </a:t>
            </a:r>
            <a:r>
              <a:rPr lang="fr-FR" altLang="en-US" sz="1800" b="1" u="sng" dirty="0">
                <a:solidFill>
                  <a:srgbClr val="7030A0"/>
                </a:solidFill>
                <a:latin typeface="Myriad Pro" panose="020B0503030403020204"/>
              </a:rPr>
              <a:t>vivait</a:t>
            </a:r>
            <a:r>
              <a:rPr lang="fr-FR" altLang="en-US" sz="1800" dirty="0">
                <a:latin typeface="Myriad Pro" panose="020B0503030403020204"/>
              </a:rPr>
              <a:t> seul et </a:t>
            </a:r>
            <a:r>
              <a:rPr lang="fr-FR" altLang="en-US" sz="1800" b="1" u="sng" dirty="0">
                <a:solidFill>
                  <a:srgbClr val="7030A0"/>
                </a:solidFill>
                <a:latin typeface="Myriad Pro" panose="020B0503030403020204"/>
              </a:rPr>
              <a:t>s’ennuyait</a:t>
            </a:r>
            <a:r>
              <a:rPr lang="fr-FR" altLang="en-US" sz="1800" dirty="0">
                <a:latin typeface="Myriad Pro" panose="020B0503030403020204"/>
              </a:rPr>
              <a:t> à mourir. Il </a:t>
            </a:r>
            <a:r>
              <a:rPr lang="fr-FR" altLang="en-US" sz="1800" b="1" u="sng" dirty="0">
                <a:solidFill>
                  <a:srgbClr val="0070C0"/>
                </a:solidFill>
                <a:latin typeface="Myriad Pro" panose="020B0503030403020204"/>
              </a:rPr>
              <a:t>décida</a:t>
            </a:r>
            <a:r>
              <a:rPr lang="fr-FR" altLang="en-US" sz="1800" b="1" u="sng" dirty="0">
                <a:solidFill>
                  <a:schemeClr val="accent1"/>
                </a:solidFill>
                <a:latin typeface="Myriad Pro" panose="020B0503030403020204"/>
              </a:rPr>
              <a:t> </a:t>
            </a:r>
            <a:r>
              <a:rPr lang="fr-FR" altLang="en-US" sz="1800" dirty="0">
                <a:latin typeface="Myriad Pro" panose="020B0503030403020204"/>
              </a:rPr>
              <a:t>donc de se marier. Il </a:t>
            </a:r>
            <a:r>
              <a:rPr lang="fr-FR" altLang="en-US" sz="1800" b="1" u="sng" dirty="0">
                <a:solidFill>
                  <a:srgbClr val="00B050"/>
                </a:solidFill>
                <a:latin typeface="Myriad Pro" panose="020B0503030403020204"/>
              </a:rPr>
              <a:t>alla</a:t>
            </a:r>
            <a:r>
              <a:rPr lang="fr-FR" altLang="en-US" sz="1800" dirty="0">
                <a:latin typeface="Myriad Pro" panose="020B0503030403020204"/>
              </a:rPr>
              <a:t> voir le curé et </a:t>
            </a:r>
            <a:r>
              <a:rPr lang="fr-FR" altLang="en-US" sz="1800" b="1" u="sng" dirty="0">
                <a:solidFill>
                  <a:srgbClr val="00B050"/>
                </a:solidFill>
                <a:latin typeface="Myriad Pro" panose="020B0503030403020204"/>
              </a:rPr>
              <a:t>demanda</a:t>
            </a:r>
            <a:r>
              <a:rPr lang="fr-FR" altLang="en-US" sz="1800" dirty="0">
                <a:latin typeface="Myriad Pro" panose="020B0503030403020204"/>
              </a:rPr>
              <a:t> la main de Mireille, mais le curé lui </a:t>
            </a:r>
            <a:r>
              <a:rPr lang="fr-FR" altLang="en-US" sz="1800" b="1" u="sng" dirty="0">
                <a:solidFill>
                  <a:srgbClr val="00B050"/>
                </a:solidFill>
                <a:latin typeface="Myriad Pro" panose="020B0503030403020204"/>
              </a:rPr>
              <a:t>répondit</a:t>
            </a:r>
            <a:r>
              <a:rPr lang="fr-FR" altLang="en-US" sz="1800" dirty="0">
                <a:latin typeface="Myriad Pro" panose="020B0503030403020204"/>
              </a:rPr>
              <a:t> que cela était impossible parce qu’il </a:t>
            </a:r>
            <a:r>
              <a:rPr lang="fr-FR" altLang="en-US" sz="1800" b="1" u="sng" dirty="0">
                <a:solidFill>
                  <a:srgbClr val="FF0000"/>
                </a:solidFill>
                <a:latin typeface="Myriad Pro" panose="020B0503030403020204"/>
              </a:rPr>
              <a:t>était</a:t>
            </a:r>
            <a:r>
              <a:rPr lang="fr-FR" altLang="en-US" sz="1800" dirty="0">
                <a:latin typeface="Myriad Pro" panose="020B0503030403020204"/>
              </a:rPr>
              <a:t> beaucoup trop grand. Le géant </a:t>
            </a:r>
            <a:r>
              <a:rPr lang="fr-FR" altLang="en-US" sz="1800" b="1" u="sng" dirty="0">
                <a:solidFill>
                  <a:srgbClr val="0070C0"/>
                </a:solidFill>
                <a:latin typeface="Myriad Pro" panose="020B0503030403020204"/>
              </a:rPr>
              <a:t>alla</a:t>
            </a:r>
            <a:r>
              <a:rPr lang="fr-FR" altLang="en-US" sz="1800" dirty="0">
                <a:latin typeface="Myriad Pro" panose="020B0503030403020204"/>
              </a:rPr>
              <a:t> donc voir le pape pour lui demander conseil. Celui-ci lui </a:t>
            </a:r>
            <a:r>
              <a:rPr lang="fr-FR" altLang="en-US" sz="1800" b="1" u="sng" dirty="0">
                <a:solidFill>
                  <a:srgbClr val="0070C0"/>
                </a:solidFill>
                <a:latin typeface="Myriad Pro" panose="020B0503030403020204"/>
              </a:rPr>
              <a:t>répondit</a:t>
            </a:r>
            <a:r>
              <a:rPr lang="fr-FR" altLang="en-US" sz="1800" dirty="0">
                <a:latin typeface="Myriad Pro" panose="020B0503030403020204"/>
              </a:rPr>
              <a:t> que s’il voulait devenir aussi petit qu’un homme, il lui faudrait d’abord donner ses chaussettes au blanchisseur puis aller se tremper les pieds dans la mer, en invoquant le nom de la Vierge Marie. Le géant </a:t>
            </a:r>
            <a:r>
              <a:rPr lang="fr-FR" altLang="en-US" sz="1800" b="1" u="sng" dirty="0">
                <a:solidFill>
                  <a:srgbClr val="00B050"/>
                </a:solidFill>
                <a:latin typeface="Myriad Pro" panose="020B0503030403020204"/>
              </a:rPr>
              <a:t>suivit</a:t>
            </a:r>
            <a:r>
              <a:rPr lang="fr-FR" altLang="en-US" sz="1800" dirty="0">
                <a:latin typeface="Myriad Pro" panose="020B0503030403020204"/>
              </a:rPr>
              <a:t> scrupuleusement ces prescriptions et il </a:t>
            </a:r>
            <a:r>
              <a:rPr lang="fr-FR" altLang="en-US" sz="1800" b="1" u="sng" dirty="0">
                <a:solidFill>
                  <a:srgbClr val="00B050"/>
                </a:solidFill>
                <a:latin typeface="Myriad Pro" panose="020B0503030403020204"/>
              </a:rPr>
              <a:t>devint</a:t>
            </a:r>
            <a:r>
              <a:rPr lang="fr-FR" altLang="en-US" sz="1800" dirty="0">
                <a:latin typeface="Myriad Pro" panose="020B0503030403020204"/>
              </a:rPr>
              <a:t> effectivement aussi petit qu’un homme. Quand il </a:t>
            </a:r>
            <a:r>
              <a:rPr lang="fr-FR" altLang="en-US" sz="1800" b="1" u="sng" dirty="0">
                <a:solidFill>
                  <a:srgbClr val="0070C0"/>
                </a:solidFill>
                <a:latin typeface="Myriad Pro" panose="020B0503030403020204"/>
              </a:rPr>
              <a:t>alla</a:t>
            </a:r>
            <a:r>
              <a:rPr lang="fr-FR" altLang="en-US" sz="1800" dirty="0">
                <a:latin typeface="Myriad Pro" panose="020B0503030403020204"/>
              </a:rPr>
              <a:t> récupérer ses chaussettes chez le blanchisseur, elles </a:t>
            </a:r>
            <a:r>
              <a:rPr lang="fr-FR" altLang="en-US" sz="1800" b="1" u="sng" dirty="0">
                <a:solidFill>
                  <a:srgbClr val="FF0000"/>
                </a:solidFill>
                <a:latin typeface="Myriad Pro" panose="020B0503030403020204"/>
              </a:rPr>
              <a:t>étaient</a:t>
            </a:r>
            <a:r>
              <a:rPr lang="fr-FR" altLang="en-US" sz="1800" dirty="0">
                <a:latin typeface="Myriad Pro" panose="020B0503030403020204"/>
              </a:rPr>
              <a:t> restées gigantesques et avaient gardé leur pouvoir magique : grâce à elles, il </a:t>
            </a:r>
            <a:r>
              <a:rPr lang="fr-FR" altLang="en-US" sz="1800" b="1" u="sng" dirty="0">
                <a:solidFill>
                  <a:srgbClr val="0070C0"/>
                </a:solidFill>
                <a:latin typeface="Myriad Pro" panose="020B0503030403020204"/>
              </a:rPr>
              <a:t>put</a:t>
            </a:r>
            <a:r>
              <a:rPr lang="fr-FR" altLang="en-US" sz="1800" dirty="0">
                <a:latin typeface="Myriad Pro" panose="020B0503030403020204"/>
              </a:rPr>
              <a:t> rejoindre sa bien-aimée très rapidement, à temps pour l’épouser. Ils </a:t>
            </a:r>
            <a:r>
              <a:rPr lang="fr-FR" altLang="en-US" sz="1800" b="1" u="sng" dirty="0">
                <a:solidFill>
                  <a:srgbClr val="0070C0"/>
                </a:solidFill>
                <a:latin typeface="Myriad Pro" panose="020B0503030403020204"/>
              </a:rPr>
              <a:t>vécurent</a:t>
            </a:r>
            <a:r>
              <a:rPr lang="fr-FR" altLang="en-US" sz="1800" dirty="0">
                <a:latin typeface="Myriad Pro" panose="020B0503030403020204"/>
              </a:rPr>
              <a:t> heureux et </a:t>
            </a:r>
            <a:r>
              <a:rPr lang="fr-FR" altLang="en-US" sz="1800" b="1" u="sng" dirty="0">
                <a:solidFill>
                  <a:srgbClr val="0070C0"/>
                </a:solidFill>
                <a:latin typeface="Myriad Pro" panose="020B0503030403020204"/>
              </a:rPr>
              <a:t>eurent</a:t>
            </a:r>
            <a:r>
              <a:rPr lang="fr-FR" altLang="en-US" sz="1800" dirty="0">
                <a:latin typeface="Myriad Pro" panose="020B0503030403020204"/>
              </a:rPr>
              <a:t> beaucoup d’enfants. »</a:t>
            </a:r>
          </a:p>
          <a:p>
            <a:pPr algn="r">
              <a:defRPr/>
            </a:pPr>
            <a:r>
              <a:rPr lang="fr-FR" altLang="en-US" sz="1600" dirty="0">
                <a:latin typeface="Myriad Pro" panose="020B0503030403020204"/>
              </a:rPr>
              <a:t> </a:t>
            </a:r>
          </a:p>
          <a:p>
            <a:pPr algn="r">
              <a:defRPr/>
            </a:pPr>
            <a:r>
              <a:rPr lang="fr-FR" altLang="en-US" sz="1600" b="1" dirty="0">
                <a:latin typeface="Myriad Pro" panose="020B0503030403020204"/>
              </a:rPr>
              <a:t>Pierre GRIPARI, « Le géant aux chaussettes rouges » in </a:t>
            </a:r>
            <a:r>
              <a:rPr lang="fr-FR" altLang="en-US" sz="1600" b="1" u="sng" dirty="0">
                <a:latin typeface="Myriad Pro" panose="020B0503030403020204"/>
              </a:rPr>
              <a:t>La Sorcière de la rue Mouffetard et autres contes de la rue Broca</a:t>
            </a:r>
            <a:r>
              <a:rPr lang="fr-FR" altLang="en-US" sz="1800" b="1" dirty="0">
                <a:latin typeface="Myriad Pro" panose="020B0503030403020204"/>
              </a:rPr>
              <a:t>.</a:t>
            </a:r>
            <a:endParaRPr lang="en-US" altLang="en-US" sz="1800" dirty="0">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 grpId="0" animBg="1"/>
      <p:bldP spid="7" grpId="0" animBg="1"/>
      <p:bldP spid="8"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Google Shape;438;p29"/>
          <p:cNvSpPr txBox="1">
            <a:spLocks noChangeArrowheads="1"/>
          </p:cNvSpPr>
          <p:nvPr/>
        </p:nvSpPr>
        <p:spPr bwMode="auto">
          <a:xfrm>
            <a:off x="788988" y="144463"/>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 temps du récit</a:t>
            </a:r>
          </a:p>
        </p:txBody>
      </p:sp>
      <p:sp>
        <p:nvSpPr>
          <p:cNvPr id="5" name="Rectangle 4"/>
          <p:cNvSpPr/>
          <p:nvPr/>
        </p:nvSpPr>
        <p:spPr>
          <a:xfrm>
            <a:off x="514350" y="1008063"/>
            <a:ext cx="11241088" cy="2170112"/>
          </a:xfrm>
          <a:prstGeom prst="rect">
            <a:avLst/>
          </a:prstGeom>
          <a:solidFill>
            <a:schemeClr val="accent1">
              <a:lumMod val="20000"/>
              <a:lumOff val="80000"/>
            </a:schemeClr>
          </a:solidFill>
        </p:spPr>
        <p:txBody>
          <a:bodyPr>
            <a:spAutoFit/>
          </a:bodyPr>
          <a:lstStyle/>
          <a:p>
            <a:pPr>
              <a:lnSpc>
                <a:spcPct val="150000"/>
              </a:lnSpc>
              <a:spcBef>
                <a:spcPts val="0"/>
              </a:spcBef>
              <a:spcAft>
                <a:spcPts val="0"/>
              </a:spcAft>
              <a:defRPr/>
            </a:pPr>
            <a:r>
              <a:rPr lang="fr-FR" sz="1800" b="1" dirty="0">
                <a:solidFill>
                  <a:srgbClr val="0070C0"/>
                </a:solidFill>
                <a:latin typeface="Myriad Pro" panose="020B0503030403020204"/>
                <a:ea typeface="Calibri" panose="020F0502020204030204" pitchFamily="34" charset="0"/>
              </a:rPr>
              <a:t>Imparfait ou passé simple ? Choisissez.</a:t>
            </a:r>
            <a:endParaRPr lang="fr-FR" sz="1800" dirty="0">
              <a:solidFill>
                <a:srgbClr val="0070C0"/>
              </a:solidFill>
              <a:latin typeface="Myriad Pro" panose="020B0503030403020204"/>
            </a:endParaRPr>
          </a:p>
          <a:p>
            <a:pPr marL="176213" algn="just">
              <a:lnSpc>
                <a:spcPct val="150000"/>
              </a:lnSpc>
              <a:spcBef>
                <a:spcPts val="0"/>
              </a:spcBef>
              <a:spcAft>
                <a:spcPts val="0"/>
              </a:spcAft>
              <a:defRPr/>
            </a:pPr>
            <a:r>
              <a:rPr lang="fr-FR" sz="1800" dirty="0">
                <a:latin typeface="Myriad Pro" panose="020B0503030403020204"/>
              </a:rPr>
              <a:t>Il </a:t>
            </a:r>
            <a:r>
              <a:rPr lang="fr-FR" sz="1800" b="1" dirty="0">
                <a:latin typeface="Myriad Pro" panose="020B0503030403020204"/>
              </a:rPr>
              <a:t>était/fut</a:t>
            </a:r>
            <a:r>
              <a:rPr lang="fr-FR" sz="1800" dirty="0">
                <a:latin typeface="Myriad Pro" panose="020B0503030403020204"/>
              </a:rPr>
              <a:t> une fois un roi et une reine. Après cinq ans de vie commune ils </a:t>
            </a:r>
            <a:r>
              <a:rPr lang="fr-FR" sz="1800" b="1" dirty="0">
                <a:latin typeface="Myriad Pro" panose="020B0503030403020204"/>
              </a:rPr>
              <a:t>n’avaient/eurent</a:t>
            </a:r>
            <a:r>
              <a:rPr lang="fr-FR" sz="1800" dirty="0">
                <a:latin typeface="Myriad Pro" panose="020B0503030403020204"/>
              </a:rPr>
              <a:t> pas d’enfants.</a:t>
            </a:r>
            <a:endParaRPr lang="en-US" sz="1800" dirty="0">
              <a:latin typeface="Myriad Pro" panose="020B0503030403020204"/>
            </a:endParaRPr>
          </a:p>
          <a:p>
            <a:pPr marL="176213" algn="just">
              <a:lnSpc>
                <a:spcPct val="150000"/>
              </a:lnSpc>
              <a:defRPr/>
            </a:pPr>
            <a:r>
              <a:rPr lang="fr-FR" sz="1800" dirty="0">
                <a:latin typeface="Myriad Pro" panose="020B0503030403020204"/>
              </a:rPr>
              <a:t>Ils </a:t>
            </a:r>
            <a:r>
              <a:rPr lang="fr-FR" sz="1800" b="1" dirty="0">
                <a:latin typeface="Myriad Pro" panose="020B0503030403020204"/>
              </a:rPr>
              <a:t>allaient/allèrent</a:t>
            </a:r>
            <a:r>
              <a:rPr lang="fr-FR" sz="1800" dirty="0">
                <a:latin typeface="Myriad Pro" panose="020B0503030403020204"/>
              </a:rPr>
              <a:t> au fleuve sacré sous les murailles de la ville. La reine </a:t>
            </a:r>
            <a:r>
              <a:rPr lang="fr-FR" sz="1800" b="1" dirty="0">
                <a:latin typeface="Myriad Pro" panose="020B0503030403020204"/>
              </a:rPr>
              <a:t>s’allongeait/s’allongea</a:t>
            </a:r>
            <a:r>
              <a:rPr lang="fr-FR" sz="1800" dirty="0">
                <a:latin typeface="Myriad Pro" panose="020B0503030403020204"/>
              </a:rPr>
              <a:t> sur l’eau et </a:t>
            </a:r>
            <a:r>
              <a:rPr lang="fr-FR" sz="1800" b="1" dirty="0">
                <a:latin typeface="Myriad Pro" panose="020B0503030403020204"/>
              </a:rPr>
              <a:t>priait/pria.</a:t>
            </a:r>
            <a:r>
              <a:rPr lang="fr-FR" sz="1800" dirty="0">
                <a:latin typeface="Myriad Pro" panose="020B0503030403020204"/>
              </a:rPr>
              <a:t> Le roi </a:t>
            </a:r>
            <a:r>
              <a:rPr lang="fr-FR" sz="1800" b="1" dirty="0">
                <a:latin typeface="Myriad Pro" panose="020B0503030403020204"/>
              </a:rPr>
              <a:t>faisait/fit </a:t>
            </a:r>
            <a:r>
              <a:rPr lang="fr-FR" sz="1800" dirty="0">
                <a:latin typeface="Myriad Pro" panose="020B0503030403020204"/>
              </a:rPr>
              <a:t>de même. Un rayon de soleil </a:t>
            </a:r>
            <a:r>
              <a:rPr lang="fr-FR" sz="1800" b="1" dirty="0">
                <a:latin typeface="Myriad Pro" panose="020B0503030403020204"/>
              </a:rPr>
              <a:t>touchait/toucha</a:t>
            </a:r>
            <a:r>
              <a:rPr lang="fr-FR" sz="1800" dirty="0">
                <a:latin typeface="Myriad Pro" panose="020B0503030403020204"/>
              </a:rPr>
              <a:t> l’époux au nombril. </a:t>
            </a:r>
            <a:endParaRPr lang="en-US" sz="1800" dirty="0">
              <a:latin typeface="Myriad Pro" panose="020B0503030403020204"/>
            </a:endParaRPr>
          </a:p>
          <a:p>
            <a:pPr marL="176213" algn="just">
              <a:lnSpc>
                <a:spcPct val="150000"/>
              </a:lnSpc>
              <a:defRPr/>
            </a:pPr>
            <a:r>
              <a:rPr lang="fr-FR" sz="1800" dirty="0">
                <a:latin typeface="Myriad Pro" panose="020B0503030403020204"/>
              </a:rPr>
              <a:t>Neuf mois après </a:t>
            </a:r>
            <a:r>
              <a:rPr lang="fr-FR" sz="1800" b="1" dirty="0">
                <a:latin typeface="Myriad Pro" panose="020B0503030403020204"/>
              </a:rPr>
              <a:t>naissait/naquit </a:t>
            </a:r>
            <a:r>
              <a:rPr lang="fr-FR" sz="1800" dirty="0">
                <a:latin typeface="Myriad Pro" panose="020B0503030403020204"/>
              </a:rPr>
              <a:t>un garçon. On l’</a:t>
            </a:r>
            <a:r>
              <a:rPr lang="fr-FR" sz="1800" b="1" dirty="0">
                <a:latin typeface="Myriad Pro" panose="020B0503030403020204"/>
              </a:rPr>
              <a:t>appelait/appela </a:t>
            </a:r>
            <a:r>
              <a:rPr lang="fr-FR" sz="1800" dirty="0">
                <a:latin typeface="Myriad Pro" panose="020B0503030403020204"/>
              </a:rPr>
              <a:t>Don Gan.</a:t>
            </a:r>
            <a:endParaRPr lang="en-US" sz="1800" dirty="0">
              <a:latin typeface="Myriad Pro" panose="020B0503030403020204"/>
            </a:endParaRPr>
          </a:p>
        </p:txBody>
      </p:sp>
      <p:pic>
        <p:nvPicPr>
          <p:cNvPr id="64514" name="Picture 2" descr="Le passé simple, l&amp;#39;imparfait, le plus-que-parfait - ppt télécharger"/>
          <p:cNvPicPr>
            <a:picLocks noChangeAspect="1" noChangeArrowheads="1"/>
          </p:cNvPicPr>
          <p:nvPr/>
        </p:nvPicPr>
        <p:blipFill rotWithShape="1">
          <a:blip r:embed="rId3"/>
          <a:srcRect t="10442" r="16706" b="10948"/>
          <a:stretch/>
        </p:blipFill>
        <p:spPr bwMode="auto">
          <a:xfrm>
            <a:off x="1022350" y="3429000"/>
            <a:ext cx="4535488" cy="3216275"/>
          </a:xfrm>
          <a:prstGeom prst="rect">
            <a:avLst/>
          </a:prstGeom>
          <a:noFill/>
          <a:ln>
            <a:solidFill>
              <a:schemeClr val="accent1">
                <a:lumMod val="75000"/>
              </a:schemeClr>
            </a:solidFill>
          </a:ln>
          <a:extLst>
            <a:ext uri="{909E8E84-426E-40DD-AFC4-6F175D3DCCD1}">
              <a14:hiddenFill xmlns:a14="http://schemas.microsoft.com/office/drawing/2010/main">
                <a:solidFill>
                  <a:srgbClr val="FFFFFF"/>
                </a:solidFill>
              </a14:hiddenFill>
            </a:ext>
          </a:extLst>
        </p:spPr>
      </p:pic>
      <p:pic>
        <p:nvPicPr>
          <p:cNvPr id="64516" name="Picture 4" descr="IMPARFAIT Formation de limparfait PRSENT DE LINDICATIF HABITER"/>
          <p:cNvPicPr>
            <a:picLocks noChangeAspect="1" noChangeArrowheads="1"/>
          </p:cNvPicPr>
          <p:nvPr/>
        </p:nvPicPr>
        <p:blipFill>
          <a:blip r:embed="rId4"/>
          <a:srcRect/>
          <a:stretch>
            <a:fillRect/>
          </a:stretch>
        </p:blipFill>
        <p:spPr bwMode="auto">
          <a:xfrm>
            <a:off x="6729413" y="3443288"/>
            <a:ext cx="4786312" cy="3201987"/>
          </a:xfrm>
          <a:prstGeom prst="rect">
            <a:avLst/>
          </a:prstGeom>
          <a:noFill/>
          <a:ln>
            <a:solidFill>
              <a:schemeClr val="accent1">
                <a:lumMod val="75000"/>
              </a:schemeClr>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36563" y="919163"/>
            <a:ext cx="11241087" cy="2347912"/>
          </a:xfrm>
          <a:prstGeom prst="rect">
            <a:avLst/>
          </a:prstGeom>
          <a:solidFill>
            <a:schemeClr val="accent1">
              <a:lumMod val="20000"/>
              <a:lumOff val="80000"/>
            </a:schemeClr>
          </a:solidFill>
        </p:spPr>
        <p:txBody>
          <a:bodyPr>
            <a:spAutoFit/>
          </a:bodyPr>
          <a:lstStyle/>
          <a:p>
            <a:pPr marL="176213" algn="just">
              <a:lnSpc>
                <a:spcPct val="150000"/>
              </a:lnSpc>
              <a:spcBef>
                <a:spcPts val="0"/>
              </a:spcBef>
              <a:spcAft>
                <a:spcPts val="0"/>
              </a:spcAft>
              <a:defRPr/>
            </a:pPr>
            <a:r>
              <a:rPr lang="fr-FR" sz="2000" dirty="0">
                <a:latin typeface="Myriad Pro" panose="020B0503030403020204"/>
              </a:rPr>
              <a:t>Il </a:t>
            </a:r>
            <a:r>
              <a:rPr lang="fr-FR" sz="2000" b="1" dirty="0">
                <a:solidFill>
                  <a:srgbClr val="FF0000"/>
                </a:solidFill>
                <a:latin typeface="Myriad Pro" panose="020B0503030403020204"/>
              </a:rPr>
              <a:t>était</a:t>
            </a:r>
            <a:r>
              <a:rPr lang="fr-FR" sz="2000" b="1" dirty="0">
                <a:latin typeface="Myriad Pro" panose="020B0503030403020204"/>
              </a:rPr>
              <a:t>/fut</a:t>
            </a:r>
            <a:r>
              <a:rPr lang="fr-FR" sz="2000" dirty="0">
                <a:latin typeface="Myriad Pro" panose="020B0503030403020204"/>
              </a:rPr>
              <a:t> une fois un roi et une reine. Après cinq ans de vie commune ils </a:t>
            </a:r>
            <a:r>
              <a:rPr lang="fr-FR" sz="2000" b="1" dirty="0">
                <a:solidFill>
                  <a:srgbClr val="FF0000"/>
                </a:solidFill>
                <a:latin typeface="Myriad Pro" panose="020B0503030403020204"/>
              </a:rPr>
              <a:t>n’avaient</a:t>
            </a:r>
            <a:r>
              <a:rPr lang="fr-FR" sz="2000" b="1" dirty="0">
                <a:latin typeface="Myriad Pro" panose="020B0503030403020204"/>
              </a:rPr>
              <a:t>/eurent</a:t>
            </a:r>
            <a:r>
              <a:rPr lang="fr-FR" sz="2000" dirty="0">
                <a:latin typeface="Myriad Pro" panose="020B0503030403020204"/>
              </a:rPr>
              <a:t> pas d’enfants.</a:t>
            </a:r>
            <a:endParaRPr lang="en-US" sz="2000" dirty="0">
              <a:latin typeface="Myriad Pro" panose="020B0503030403020204"/>
            </a:endParaRPr>
          </a:p>
          <a:p>
            <a:pPr marL="176213" algn="just">
              <a:lnSpc>
                <a:spcPct val="150000"/>
              </a:lnSpc>
              <a:defRPr/>
            </a:pPr>
            <a:r>
              <a:rPr lang="fr-FR" sz="2000" dirty="0">
                <a:latin typeface="Myriad Pro" panose="020B0503030403020204"/>
              </a:rPr>
              <a:t>Ils </a:t>
            </a:r>
            <a:r>
              <a:rPr lang="fr-FR" sz="2000" b="1" dirty="0">
                <a:latin typeface="Myriad Pro" panose="020B0503030403020204"/>
              </a:rPr>
              <a:t>allaient/</a:t>
            </a:r>
            <a:r>
              <a:rPr lang="fr-FR" sz="2000" b="1" dirty="0">
                <a:solidFill>
                  <a:srgbClr val="FF0000"/>
                </a:solidFill>
                <a:latin typeface="Myriad Pro" panose="020B0503030403020204"/>
              </a:rPr>
              <a:t>allèrent</a:t>
            </a:r>
            <a:r>
              <a:rPr lang="fr-FR" sz="2000" dirty="0">
                <a:latin typeface="Myriad Pro" panose="020B0503030403020204"/>
              </a:rPr>
              <a:t> au fleuve sacré sous les murailles de la ville. La reine </a:t>
            </a:r>
            <a:r>
              <a:rPr lang="fr-FR" sz="2000" b="1" dirty="0">
                <a:latin typeface="Myriad Pro" panose="020B0503030403020204"/>
              </a:rPr>
              <a:t>s’allongeait/</a:t>
            </a:r>
            <a:r>
              <a:rPr lang="fr-FR" sz="2000" b="1" dirty="0">
                <a:solidFill>
                  <a:srgbClr val="FF0000"/>
                </a:solidFill>
                <a:latin typeface="Myriad Pro" panose="020B0503030403020204"/>
              </a:rPr>
              <a:t>s’allongea</a:t>
            </a:r>
            <a:r>
              <a:rPr lang="fr-FR" sz="2000" dirty="0">
                <a:solidFill>
                  <a:srgbClr val="FF0000"/>
                </a:solidFill>
                <a:latin typeface="Myriad Pro" panose="020B0503030403020204"/>
              </a:rPr>
              <a:t> </a:t>
            </a:r>
            <a:r>
              <a:rPr lang="fr-FR" sz="2000" dirty="0">
                <a:latin typeface="Myriad Pro" panose="020B0503030403020204"/>
              </a:rPr>
              <a:t>sur l’eau et </a:t>
            </a:r>
            <a:r>
              <a:rPr lang="fr-FR" sz="2000" b="1" dirty="0">
                <a:latin typeface="Myriad Pro" panose="020B0503030403020204"/>
              </a:rPr>
              <a:t>priait/</a:t>
            </a:r>
            <a:r>
              <a:rPr lang="fr-FR" sz="2000" b="1" dirty="0">
                <a:solidFill>
                  <a:srgbClr val="FF0000"/>
                </a:solidFill>
                <a:latin typeface="Myriad Pro" panose="020B0503030403020204"/>
              </a:rPr>
              <a:t>pria</a:t>
            </a:r>
            <a:r>
              <a:rPr lang="fr-FR" sz="2000" b="1" dirty="0">
                <a:latin typeface="Myriad Pro" panose="020B0503030403020204"/>
              </a:rPr>
              <a:t>.</a:t>
            </a:r>
            <a:r>
              <a:rPr lang="fr-FR" sz="2000" dirty="0">
                <a:latin typeface="Myriad Pro" panose="020B0503030403020204"/>
              </a:rPr>
              <a:t> Le roi </a:t>
            </a:r>
            <a:r>
              <a:rPr lang="fr-FR" sz="2000" b="1" dirty="0">
                <a:latin typeface="Myriad Pro" panose="020B0503030403020204"/>
              </a:rPr>
              <a:t>faisait/</a:t>
            </a:r>
            <a:r>
              <a:rPr lang="fr-FR" sz="2000" b="1" dirty="0">
                <a:solidFill>
                  <a:srgbClr val="FF0000"/>
                </a:solidFill>
                <a:latin typeface="Myriad Pro" panose="020B0503030403020204"/>
              </a:rPr>
              <a:t>fit </a:t>
            </a:r>
            <a:r>
              <a:rPr lang="fr-FR" sz="2000" dirty="0">
                <a:latin typeface="Myriad Pro" panose="020B0503030403020204"/>
              </a:rPr>
              <a:t>de même. Un rayon de soleil </a:t>
            </a:r>
            <a:r>
              <a:rPr lang="fr-FR" sz="2000" b="1" dirty="0">
                <a:latin typeface="Myriad Pro" panose="020B0503030403020204"/>
              </a:rPr>
              <a:t>touchait/</a:t>
            </a:r>
            <a:r>
              <a:rPr lang="fr-FR" sz="2000" b="1" dirty="0">
                <a:solidFill>
                  <a:srgbClr val="FF0000"/>
                </a:solidFill>
                <a:latin typeface="Myriad Pro" panose="020B0503030403020204"/>
              </a:rPr>
              <a:t>toucha</a:t>
            </a:r>
            <a:r>
              <a:rPr lang="fr-FR" sz="2000" dirty="0">
                <a:latin typeface="Myriad Pro" panose="020B0503030403020204"/>
              </a:rPr>
              <a:t> l’époux au nombril. </a:t>
            </a:r>
            <a:endParaRPr lang="en-US" sz="2000" dirty="0">
              <a:latin typeface="Myriad Pro" panose="020B0503030403020204"/>
            </a:endParaRPr>
          </a:p>
          <a:p>
            <a:pPr marL="176213" algn="just">
              <a:lnSpc>
                <a:spcPct val="150000"/>
              </a:lnSpc>
              <a:defRPr/>
            </a:pPr>
            <a:r>
              <a:rPr lang="fr-FR" sz="2000" dirty="0">
                <a:latin typeface="Myriad Pro" panose="020B0503030403020204"/>
              </a:rPr>
              <a:t>Neuf mois après </a:t>
            </a:r>
            <a:r>
              <a:rPr lang="fr-FR" sz="2000" b="1" dirty="0">
                <a:latin typeface="Myriad Pro" panose="020B0503030403020204"/>
              </a:rPr>
              <a:t>naissait/</a:t>
            </a:r>
            <a:r>
              <a:rPr lang="fr-FR" sz="2000" b="1" dirty="0">
                <a:solidFill>
                  <a:srgbClr val="FF0000"/>
                </a:solidFill>
                <a:latin typeface="Myriad Pro" panose="020B0503030403020204"/>
              </a:rPr>
              <a:t>naquit</a:t>
            </a:r>
            <a:r>
              <a:rPr lang="fr-FR" sz="2000" b="1" dirty="0">
                <a:latin typeface="Myriad Pro" panose="020B0503030403020204"/>
              </a:rPr>
              <a:t> </a:t>
            </a:r>
            <a:r>
              <a:rPr lang="fr-FR" sz="2000" dirty="0">
                <a:latin typeface="Myriad Pro" panose="020B0503030403020204"/>
              </a:rPr>
              <a:t>un garçon. On l’</a:t>
            </a:r>
            <a:r>
              <a:rPr lang="fr-FR" sz="2000" b="1" dirty="0">
                <a:latin typeface="Myriad Pro" panose="020B0503030403020204"/>
              </a:rPr>
              <a:t>appelait/</a:t>
            </a:r>
            <a:r>
              <a:rPr lang="fr-FR" sz="2000" b="1" dirty="0">
                <a:solidFill>
                  <a:srgbClr val="FF0000"/>
                </a:solidFill>
                <a:latin typeface="Myriad Pro" panose="020B0503030403020204"/>
              </a:rPr>
              <a:t>appela</a:t>
            </a:r>
            <a:r>
              <a:rPr lang="fr-FR" sz="2000" b="1" dirty="0">
                <a:latin typeface="Myriad Pro" panose="020B0503030403020204"/>
              </a:rPr>
              <a:t> </a:t>
            </a:r>
            <a:r>
              <a:rPr lang="fr-FR" sz="2000" dirty="0">
                <a:latin typeface="Myriad Pro" panose="020B0503030403020204"/>
              </a:rPr>
              <a:t>Don Gan.</a:t>
            </a:r>
            <a:endParaRPr lang="en-US" sz="2000" dirty="0">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Google Shape;438;p29"/>
          <p:cNvSpPr txBox="1">
            <a:spLocks noChangeArrowheads="1"/>
          </p:cNvSpPr>
          <p:nvPr/>
        </p:nvSpPr>
        <p:spPr bwMode="auto">
          <a:xfrm>
            <a:off x="788988" y="144463"/>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 temps du récit</a:t>
            </a:r>
          </a:p>
        </p:txBody>
      </p:sp>
      <p:pic>
        <p:nvPicPr>
          <p:cNvPr id="64514" name="Picture 2" descr="Le passé simple, l&amp;#39;imparfait, le plus-que-parfait - ppt télécharger"/>
          <p:cNvPicPr>
            <a:picLocks noChangeAspect="1" noChangeArrowheads="1"/>
          </p:cNvPicPr>
          <p:nvPr/>
        </p:nvPicPr>
        <p:blipFill rotWithShape="1">
          <a:blip r:embed="rId3"/>
          <a:srcRect t="10442" r="16706" b="10948"/>
          <a:stretch/>
        </p:blipFill>
        <p:spPr bwMode="auto">
          <a:xfrm>
            <a:off x="3051175" y="3630613"/>
            <a:ext cx="4090988" cy="2898775"/>
          </a:xfrm>
          <a:prstGeom prst="rect">
            <a:avLst/>
          </a:prstGeom>
          <a:noFill/>
          <a:ln>
            <a:solidFill>
              <a:schemeClr val="accent1">
                <a:lumMod val="75000"/>
              </a:schemeClr>
            </a:solidFill>
          </a:ln>
          <a:extLst>
            <a:ext uri="{909E8E84-426E-40DD-AFC4-6F175D3DCCD1}">
              <a14:hiddenFill xmlns:a14="http://schemas.microsoft.com/office/drawing/2010/main">
                <a:solidFill>
                  <a:srgbClr val="FFFFFF"/>
                </a:solidFill>
              </a14:hiddenFill>
            </a:ext>
          </a:extLst>
        </p:spPr>
      </p:pic>
      <p:pic>
        <p:nvPicPr>
          <p:cNvPr id="64516" name="Picture 4" descr="IMPARFAIT Formation de limparfait PRSENT DE LINDICATIF HABITER"/>
          <p:cNvPicPr>
            <a:picLocks noChangeAspect="1" noChangeArrowheads="1"/>
          </p:cNvPicPr>
          <p:nvPr/>
        </p:nvPicPr>
        <p:blipFill>
          <a:blip r:embed="rId4"/>
          <a:srcRect/>
          <a:stretch>
            <a:fillRect/>
          </a:stretch>
        </p:blipFill>
        <p:spPr bwMode="auto">
          <a:xfrm>
            <a:off x="7288213" y="3630613"/>
            <a:ext cx="4375150" cy="2925762"/>
          </a:xfrm>
          <a:prstGeom prst="rect">
            <a:avLst/>
          </a:prstGeom>
          <a:noFill/>
          <a:ln>
            <a:solidFill>
              <a:schemeClr val="accent1">
                <a:lumMod val="75000"/>
              </a:schemeClr>
            </a:solid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2895600" y="938213"/>
            <a:ext cx="8923338" cy="1939925"/>
          </a:xfrm>
          <a:prstGeom prst="rect">
            <a:avLst/>
          </a:prstGeom>
          <a:solidFill>
            <a:schemeClr val="accent1">
              <a:lumMod val="20000"/>
              <a:lumOff val="80000"/>
            </a:schemeClr>
          </a:solidFill>
        </p:spPr>
        <p:txBody>
          <a:bodyPr>
            <a:spAutoFit/>
          </a:bodyPr>
          <a:lstStyle/>
          <a:p>
            <a:pPr marL="176213" algn="just">
              <a:lnSpc>
                <a:spcPct val="150000"/>
              </a:lnSpc>
              <a:defRPr/>
            </a:pPr>
            <a:r>
              <a:rPr lang="fr-FR" sz="1600" dirty="0">
                <a:solidFill>
                  <a:schemeClr val="tx1"/>
                </a:solidFill>
                <a:latin typeface="Myriad Pro" panose="020B0503030403020204"/>
              </a:rPr>
              <a:t>Autrefois, en Bretagne, Merlin l’Enchanteur (être) un magicien. Il (aimer) beaucoup le roi, </a:t>
            </a:r>
            <a:r>
              <a:rPr lang="fr-FR" sz="1600" dirty="0" err="1">
                <a:solidFill>
                  <a:schemeClr val="tx1"/>
                </a:solidFill>
                <a:latin typeface="Myriad Pro" panose="020B0503030403020204"/>
              </a:rPr>
              <a:t>Uther</a:t>
            </a:r>
            <a:r>
              <a:rPr lang="fr-FR" sz="1600" dirty="0">
                <a:solidFill>
                  <a:schemeClr val="tx1"/>
                </a:solidFill>
                <a:latin typeface="Myriad Pro" panose="020B0503030403020204"/>
              </a:rPr>
              <a:t> </a:t>
            </a:r>
            <a:r>
              <a:rPr lang="fr-FR" sz="1600" dirty="0" err="1">
                <a:solidFill>
                  <a:schemeClr val="tx1"/>
                </a:solidFill>
                <a:latin typeface="Myriad Pro" panose="020B0503030403020204"/>
              </a:rPr>
              <a:t>Pendragon</a:t>
            </a:r>
            <a:r>
              <a:rPr lang="fr-FR" sz="1600" dirty="0">
                <a:solidFill>
                  <a:schemeClr val="tx1"/>
                </a:solidFill>
                <a:latin typeface="Myriad Pro" panose="020B0503030403020204"/>
              </a:rPr>
              <a:t> et souvent il le (conseiller). Un jour, le roi (décider) de se marier. Il (donner) une grande fête dans son château de </a:t>
            </a:r>
            <a:r>
              <a:rPr lang="fr-FR" sz="1600" dirty="0" err="1">
                <a:solidFill>
                  <a:schemeClr val="tx1"/>
                </a:solidFill>
                <a:latin typeface="Myriad Pro" panose="020B0503030403020204"/>
              </a:rPr>
              <a:t>Carduel</a:t>
            </a:r>
            <a:r>
              <a:rPr lang="fr-FR" sz="1600" dirty="0">
                <a:solidFill>
                  <a:schemeClr val="tx1"/>
                </a:solidFill>
                <a:latin typeface="Myriad Pro" panose="020B0503030403020204"/>
              </a:rPr>
              <a:t>, au Pays de Galles. Tous les seigneurs (arriver) avec leurs filles et leurs épouses. Parmi eux, il y (avoir) le duc de </a:t>
            </a:r>
            <a:r>
              <a:rPr lang="fr-FR" sz="1600" dirty="0" err="1">
                <a:solidFill>
                  <a:schemeClr val="tx1"/>
                </a:solidFill>
                <a:latin typeface="Myriad Pro" panose="020B0503030403020204"/>
              </a:rPr>
              <a:t>Tintagel</a:t>
            </a:r>
            <a:r>
              <a:rPr lang="fr-FR" sz="1600" dirty="0">
                <a:solidFill>
                  <a:schemeClr val="tx1"/>
                </a:solidFill>
                <a:latin typeface="Myriad Pro" panose="020B0503030403020204"/>
              </a:rPr>
              <a:t> et sa femme </a:t>
            </a:r>
            <a:r>
              <a:rPr lang="fr-FR" sz="1600" dirty="0" err="1">
                <a:solidFill>
                  <a:schemeClr val="tx1"/>
                </a:solidFill>
                <a:latin typeface="Myriad Pro" panose="020B0503030403020204"/>
              </a:rPr>
              <a:t>Ygerne</a:t>
            </a:r>
            <a:r>
              <a:rPr lang="fr-FR" sz="1600" dirty="0">
                <a:solidFill>
                  <a:schemeClr val="tx1"/>
                </a:solidFill>
                <a:latin typeface="Myriad Pro" panose="020B0503030403020204"/>
              </a:rPr>
              <a:t>. Dès que le roi l’(apercevoir), il en (tomber) follement amoureux. Il (demander) à Merlin de l’aider pour la conquérir.</a:t>
            </a:r>
            <a:endParaRPr lang="en-US" sz="1600" dirty="0">
              <a:solidFill>
                <a:schemeClr val="tx1"/>
              </a:solidFill>
              <a:latin typeface="Myriad Pro" panose="020B0503030403020204"/>
            </a:endParaRPr>
          </a:p>
        </p:txBody>
      </p:sp>
      <p:sp>
        <p:nvSpPr>
          <p:cNvPr id="2" name="Rectangle 1"/>
          <p:cNvSpPr>
            <a:spLocks noChangeArrowheads="1"/>
          </p:cNvSpPr>
          <p:nvPr/>
        </p:nvSpPr>
        <p:spPr bwMode="auto">
          <a:xfrm>
            <a:off x="0" y="938213"/>
            <a:ext cx="2749549"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 Imparfait ou passé simple ?</a:t>
            </a:r>
          </a:p>
          <a:p>
            <a:r>
              <a:rPr lang="fr-FR" altLang="en-US" sz="2400" b="1" dirty="0">
                <a:solidFill>
                  <a:schemeClr val="tx1"/>
                </a:solidFill>
                <a:latin typeface="Myriad Pro" panose="020B0503030403020204" pitchFamily="34" charset="0"/>
              </a:rPr>
              <a:t>	</a:t>
            </a:r>
          </a:p>
          <a:p>
            <a:r>
              <a:rPr lang="fr-FR" altLang="en-US" sz="2400" b="1" dirty="0">
                <a:solidFill>
                  <a:schemeClr val="tx1"/>
                </a:solidFill>
                <a:latin typeface="Myriad Pro" panose="020B0503030403020204" pitchFamily="34" charset="0"/>
              </a:rPr>
              <a:t>	Conjuguez les verbes entre parenthèses à l’imparfait ou au passé simple. </a:t>
            </a:r>
          </a:p>
          <a:p>
            <a:endParaRPr lang="fr-FR" altLang="en-US" sz="2400" b="1" dirty="0">
              <a:solidFill>
                <a:schemeClr val="tx1"/>
              </a:solidFill>
              <a:latin typeface="Myriad Pro" panose="020B0503030403020204" pitchFamily="34" charset="0"/>
            </a:endParaRPr>
          </a:p>
          <a:p>
            <a:r>
              <a:rPr lang="fr-FR" altLang="en-US" sz="2400" b="1" dirty="0">
                <a:solidFill>
                  <a:schemeClr val="tx1"/>
                </a:solidFill>
                <a:latin typeface="Myriad Pro" panose="020B0503030403020204" pitchFamily="34" charset="0"/>
              </a:rPr>
              <a:t>	Justifiez votre choix en repérant les indications temporelles ou les mots de liaison. </a:t>
            </a:r>
            <a:endParaRPr lang="en-US" altLang="en-US" sz="2400" dirty="0">
              <a:solidFill>
                <a:schemeClr val="tx1"/>
              </a:solidFill>
              <a:latin typeface="Myriad Pro" panose="020B0503030403020204" pitchFamily="34" charset="0"/>
            </a:endParaRPr>
          </a:p>
        </p:txBody>
      </p:sp>
      <p:sp>
        <p:nvSpPr>
          <p:cNvPr id="10" name="Rectangle 9"/>
          <p:cNvSpPr/>
          <p:nvPr/>
        </p:nvSpPr>
        <p:spPr>
          <a:xfrm>
            <a:off x="2905125" y="938213"/>
            <a:ext cx="8913813" cy="2308225"/>
          </a:xfrm>
          <a:prstGeom prst="rect">
            <a:avLst/>
          </a:prstGeom>
          <a:solidFill>
            <a:schemeClr val="accent1">
              <a:lumMod val="20000"/>
              <a:lumOff val="80000"/>
            </a:schemeClr>
          </a:solidFill>
        </p:spPr>
        <p:txBody>
          <a:bodyPr>
            <a:spAutoFit/>
          </a:bodyPr>
          <a:lstStyle/>
          <a:p>
            <a:pPr marL="176213" algn="just">
              <a:lnSpc>
                <a:spcPct val="150000"/>
              </a:lnSpc>
              <a:defRPr/>
            </a:pPr>
            <a:r>
              <a:rPr lang="fr-FR" sz="1600" b="1" i="1" u="sng" dirty="0">
                <a:solidFill>
                  <a:srgbClr val="00B050"/>
                </a:solidFill>
                <a:latin typeface="Myriad Pro" panose="020B0503030403020204"/>
              </a:rPr>
              <a:t>Autrefois</a:t>
            </a:r>
            <a:r>
              <a:rPr lang="fr-FR" sz="1600" dirty="0">
                <a:solidFill>
                  <a:srgbClr val="00B050"/>
                </a:solidFill>
                <a:latin typeface="Myriad Pro" panose="020B0503030403020204"/>
              </a:rPr>
              <a:t>, </a:t>
            </a:r>
            <a:r>
              <a:rPr lang="fr-FR" sz="1600" dirty="0">
                <a:latin typeface="Myriad Pro" panose="020B0503030403020204"/>
              </a:rPr>
              <a:t>en Bretagne, Merlin l’Enchanteur (être - </a:t>
            </a:r>
            <a:r>
              <a:rPr lang="fr-FR" sz="1600" b="1" dirty="0">
                <a:solidFill>
                  <a:srgbClr val="00B050"/>
                </a:solidFill>
                <a:latin typeface="Myriad Pro" panose="020B0503030403020204"/>
              </a:rPr>
              <a:t>était</a:t>
            </a:r>
            <a:r>
              <a:rPr lang="fr-FR" sz="1600" dirty="0">
                <a:latin typeface="Myriad Pro" panose="020B0503030403020204"/>
              </a:rPr>
              <a:t>) un magicien. Il (aimer - </a:t>
            </a:r>
            <a:r>
              <a:rPr lang="fr-FR" sz="1600" b="1" dirty="0">
                <a:solidFill>
                  <a:srgbClr val="00B050"/>
                </a:solidFill>
                <a:latin typeface="Myriad Pro" panose="020B0503030403020204"/>
              </a:rPr>
              <a:t>aimait</a:t>
            </a:r>
            <a:r>
              <a:rPr lang="fr-FR" sz="1600" dirty="0">
                <a:latin typeface="Myriad Pro" panose="020B0503030403020204"/>
              </a:rPr>
              <a:t>) beaucoup le roi, </a:t>
            </a:r>
            <a:r>
              <a:rPr lang="fr-FR" sz="1600" dirty="0" err="1">
                <a:latin typeface="Myriad Pro" panose="020B0503030403020204"/>
              </a:rPr>
              <a:t>Uther</a:t>
            </a:r>
            <a:r>
              <a:rPr lang="fr-FR" sz="1600" dirty="0">
                <a:latin typeface="Myriad Pro" panose="020B0503030403020204"/>
              </a:rPr>
              <a:t> </a:t>
            </a:r>
            <a:r>
              <a:rPr lang="fr-FR" sz="1600" dirty="0" err="1">
                <a:latin typeface="Myriad Pro" panose="020B0503030403020204"/>
              </a:rPr>
              <a:t>Pendragon</a:t>
            </a:r>
            <a:r>
              <a:rPr lang="fr-FR" sz="1600" dirty="0">
                <a:latin typeface="Myriad Pro" panose="020B0503030403020204"/>
              </a:rPr>
              <a:t> et</a:t>
            </a:r>
            <a:r>
              <a:rPr lang="fr-FR" sz="1600" b="1" i="1" u="sng" dirty="0">
                <a:solidFill>
                  <a:srgbClr val="0070C0"/>
                </a:solidFill>
                <a:latin typeface="Myriad Pro" panose="020B0503030403020204"/>
              </a:rPr>
              <a:t> </a:t>
            </a:r>
            <a:r>
              <a:rPr lang="fr-FR" sz="1600" b="1" i="1" u="sng" dirty="0">
                <a:solidFill>
                  <a:srgbClr val="00B050"/>
                </a:solidFill>
                <a:latin typeface="Myriad Pro" panose="020B0503030403020204"/>
              </a:rPr>
              <a:t>souvent </a:t>
            </a:r>
            <a:r>
              <a:rPr lang="fr-FR" sz="1600" dirty="0">
                <a:latin typeface="Myriad Pro" panose="020B0503030403020204"/>
              </a:rPr>
              <a:t>il le (conseiller - </a:t>
            </a:r>
            <a:r>
              <a:rPr lang="fr-FR" sz="1600" b="1" dirty="0">
                <a:solidFill>
                  <a:srgbClr val="00B050"/>
                </a:solidFill>
                <a:latin typeface="Myriad Pro" panose="020B0503030403020204"/>
              </a:rPr>
              <a:t>conseillait</a:t>
            </a:r>
            <a:r>
              <a:rPr lang="fr-FR" sz="1600" dirty="0">
                <a:latin typeface="Myriad Pro" panose="020B0503030403020204"/>
              </a:rPr>
              <a:t>). </a:t>
            </a:r>
            <a:r>
              <a:rPr lang="fr-FR" sz="1600" b="1" i="1" u="sng" dirty="0">
                <a:solidFill>
                  <a:srgbClr val="0070C0"/>
                </a:solidFill>
                <a:latin typeface="Myriad Pro" panose="020B0503030403020204"/>
              </a:rPr>
              <a:t>Un jour</a:t>
            </a:r>
            <a:r>
              <a:rPr lang="fr-FR" sz="1600" dirty="0">
                <a:latin typeface="Myriad Pro" panose="020B0503030403020204"/>
              </a:rPr>
              <a:t>, le roi (décider - </a:t>
            </a:r>
            <a:r>
              <a:rPr lang="fr-FR" sz="1600" b="1" dirty="0">
                <a:solidFill>
                  <a:srgbClr val="FF0000"/>
                </a:solidFill>
                <a:latin typeface="Myriad Pro" panose="020B0503030403020204"/>
              </a:rPr>
              <a:t>décida</a:t>
            </a:r>
            <a:r>
              <a:rPr lang="fr-FR" sz="1600" dirty="0">
                <a:latin typeface="Myriad Pro" panose="020B0503030403020204"/>
              </a:rPr>
              <a:t>) de se marier. Il (donner - </a:t>
            </a:r>
            <a:r>
              <a:rPr lang="fr-FR" sz="1600" b="1" dirty="0">
                <a:solidFill>
                  <a:srgbClr val="FF0000"/>
                </a:solidFill>
                <a:latin typeface="Myriad Pro" panose="020B0503030403020204"/>
              </a:rPr>
              <a:t>donna</a:t>
            </a:r>
            <a:r>
              <a:rPr lang="fr-FR" sz="1600" dirty="0">
                <a:latin typeface="Myriad Pro" panose="020B0503030403020204"/>
              </a:rPr>
              <a:t>) une grande fête dans son château de </a:t>
            </a:r>
            <a:r>
              <a:rPr lang="fr-FR" sz="1600" dirty="0" err="1">
                <a:latin typeface="Myriad Pro" panose="020B0503030403020204"/>
              </a:rPr>
              <a:t>Carduel</a:t>
            </a:r>
            <a:r>
              <a:rPr lang="fr-FR" sz="1600" dirty="0">
                <a:latin typeface="Myriad Pro" panose="020B0503030403020204"/>
              </a:rPr>
              <a:t>, au Pays de Galles. Tous les seigneurs (arriver - </a:t>
            </a:r>
            <a:r>
              <a:rPr lang="fr-FR" sz="1600" b="1" dirty="0">
                <a:solidFill>
                  <a:srgbClr val="FF0000"/>
                </a:solidFill>
                <a:latin typeface="Myriad Pro" panose="020B0503030403020204"/>
              </a:rPr>
              <a:t>arrivèrent</a:t>
            </a:r>
            <a:r>
              <a:rPr lang="fr-FR" sz="1600" dirty="0">
                <a:latin typeface="Myriad Pro" panose="020B0503030403020204"/>
              </a:rPr>
              <a:t>) avec leurs filles et leurs épouses. Parmi eux, </a:t>
            </a:r>
            <a:r>
              <a:rPr lang="fr-FR" sz="1600" b="1" i="1" u="sng" dirty="0">
                <a:solidFill>
                  <a:srgbClr val="00B050"/>
                </a:solidFill>
                <a:latin typeface="Myriad Pro" panose="020B0503030403020204"/>
              </a:rPr>
              <a:t>il y </a:t>
            </a:r>
            <a:r>
              <a:rPr lang="fr-FR" sz="1600" dirty="0">
                <a:latin typeface="Myriad Pro" panose="020B0503030403020204"/>
              </a:rPr>
              <a:t>(avoir - </a:t>
            </a:r>
            <a:r>
              <a:rPr lang="fr-FR" sz="1600" b="1" dirty="0">
                <a:solidFill>
                  <a:srgbClr val="00B050"/>
                </a:solidFill>
                <a:latin typeface="Myriad Pro" panose="020B0503030403020204"/>
              </a:rPr>
              <a:t>avait</a:t>
            </a:r>
            <a:r>
              <a:rPr lang="fr-FR" sz="1600" dirty="0">
                <a:latin typeface="Myriad Pro" panose="020B0503030403020204"/>
              </a:rPr>
              <a:t>) le duc de </a:t>
            </a:r>
            <a:r>
              <a:rPr lang="fr-FR" sz="1600" dirty="0" err="1">
                <a:latin typeface="Myriad Pro" panose="020B0503030403020204"/>
              </a:rPr>
              <a:t>Tintagel</a:t>
            </a:r>
            <a:r>
              <a:rPr lang="fr-FR" sz="1600" dirty="0">
                <a:latin typeface="Myriad Pro" panose="020B0503030403020204"/>
              </a:rPr>
              <a:t> et sa femme </a:t>
            </a:r>
            <a:r>
              <a:rPr lang="fr-FR" sz="1600" dirty="0" err="1">
                <a:latin typeface="Myriad Pro" panose="020B0503030403020204"/>
              </a:rPr>
              <a:t>Ygerne</a:t>
            </a:r>
            <a:r>
              <a:rPr lang="fr-FR" sz="1600" dirty="0">
                <a:latin typeface="Myriad Pro" panose="020B0503030403020204"/>
              </a:rPr>
              <a:t>. </a:t>
            </a:r>
            <a:r>
              <a:rPr lang="fr-FR" sz="1600" b="1" i="1" u="sng" dirty="0">
                <a:solidFill>
                  <a:srgbClr val="0070C0"/>
                </a:solidFill>
                <a:latin typeface="Myriad Pro" panose="020B0503030403020204"/>
              </a:rPr>
              <a:t>Dès que </a:t>
            </a:r>
            <a:r>
              <a:rPr lang="fr-FR" sz="1600" dirty="0">
                <a:latin typeface="Myriad Pro" panose="020B0503030403020204"/>
              </a:rPr>
              <a:t>le roi l’(apercevoir - </a:t>
            </a:r>
            <a:r>
              <a:rPr lang="fr-FR" sz="1600" b="1" dirty="0">
                <a:solidFill>
                  <a:srgbClr val="FF0000"/>
                </a:solidFill>
                <a:latin typeface="Myriad Pro" panose="020B0503030403020204"/>
              </a:rPr>
              <a:t>aperçut</a:t>
            </a:r>
            <a:r>
              <a:rPr lang="fr-FR" sz="1600" dirty="0">
                <a:latin typeface="Myriad Pro" panose="020B0503030403020204"/>
              </a:rPr>
              <a:t>), il en (tomber - </a:t>
            </a:r>
            <a:r>
              <a:rPr lang="fr-FR" sz="1600" b="1" dirty="0">
                <a:solidFill>
                  <a:srgbClr val="FF0000"/>
                </a:solidFill>
                <a:latin typeface="Myriad Pro" panose="020B0503030403020204"/>
              </a:rPr>
              <a:t>tomba</a:t>
            </a:r>
            <a:r>
              <a:rPr lang="fr-FR" sz="1600" dirty="0">
                <a:latin typeface="Myriad Pro" panose="020B0503030403020204"/>
              </a:rPr>
              <a:t>) follement amoureux. Il (demander - </a:t>
            </a:r>
            <a:r>
              <a:rPr lang="fr-FR" sz="1600" b="1" dirty="0">
                <a:solidFill>
                  <a:srgbClr val="FF0000"/>
                </a:solidFill>
                <a:latin typeface="Myriad Pro" panose="020B0503030403020204"/>
              </a:rPr>
              <a:t>demanda</a:t>
            </a:r>
            <a:r>
              <a:rPr lang="fr-FR" sz="1600" dirty="0">
                <a:latin typeface="Myriad Pro" panose="020B0503030403020204"/>
              </a:rPr>
              <a:t>) à Merlin de l’aider pour la conquérir.</a:t>
            </a:r>
            <a:endParaRPr lang="en-US" sz="1600" dirty="0">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45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451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
          <p:cNvSpPr txBox="1">
            <a:spLocks noChangeArrowheads="1"/>
          </p:cNvSpPr>
          <p:nvPr/>
        </p:nvSpPr>
        <p:spPr bwMode="auto">
          <a:xfrm>
            <a:off x="818064" y="125496"/>
            <a:ext cx="81173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rPr>
              <a:t>PLANIFIER ET TROUVER DES IDÉES</a:t>
            </a:r>
            <a:endParaRPr lang="fr-FR" altLang="en-US" sz="3600" b="1" dirty="0">
              <a:solidFill>
                <a:srgbClr val="0096D6"/>
              </a:solidFill>
              <a:latin typeface="Myriad Pro" panose="020B0503030403020204" pitchFamily="34" charset="0"/>
            </a:endParaRPr>
          </a:p>
        </p:txBody>
      </p:sp>
      <p:sp>
        <p:nvSpPr>
          <p:cNvPr id="5" name="Rectangle 4"/>
          <p:cNvSpPr>
            <a:spLocks noChangeArrowheads="1"/>
          </p:cNvSpPr>
          <p:nvPr/>
        </p:nvSpPr>
        <p:spPr bwMode="auto">
          <a:xfrm>
            <a:off x="1558591" y="1308936"/>
            <a:ext cx="9345613" cy="3847207"/>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800" b="1" u="sng" dirty="0">
                <a:latin typeface="Myriad Pro" panose="020B0503030403020204" pitchFamily="34" charset="0"/>
              </a:rPr>
              <a:t>Sujet: </a:t>
            </a:r>
          </a:p>
          <a:p>
            <a:pPr algn="just">
              <a:buClr>
                <a:srgbClr val="000000"/>
              </a:buClr>
              <a:buSzPts val="2000"/>
              <a:defRPr/>
            </a:pPr>
            <a:r>
              <a:rPr lang="fr-FR" altLang="fr-FR" sz="2400" dirty="0">
                <a:latin typeface="Myriad Pro" panose="020B0503030403020204" pitchFamily="34" charset="0"/>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p>
          <a:p>
            <a:pPr algn="just">
              <a:buClr>
                <a:srgbClr val="000000"/>
              </a:buClr>
              <a:buSzPts val="2000"/>
              <a:defRPr/>
            </a:pPr>
            <a:r>
              <a:rPr lang="fr-FR" altLang="fr-FR" sz="2400" dirty="0">
                <a:latin typeface="Myriad Pro" panose="020B0503030403020204" pitchFamily="34" charset="0"/>
              </a:rPr>
              <a:t>Rédigez sur votre blog (page d’Internet) l’intrigue de ce conte et précisez la morale ou la leçon qu’il donne aux lecteurs.</a:t>
            </a:r>
          </a:p>
          <a:p>
            <a:pPr algn="just">
              <a:buClr>
                <a:srgbClr val="000000"/>
              </a:buClr>
              <a:buSzPts val="2000"/>
              <a:defRPr/>
            </a:pPr>
            <a:r>
              <a:rPr lang="fr-FR" altLang="fr-FR" sz="2400" dirty="0">
                <a:latin typeface="Myriad Pro" panose="020B0503030403020204" pitchFamily="34" charset="0"/>
              </a:rPr>
              <a:t>Votre texte fera 18 - 25 lignes dans une écriture de taille moyenne. (180 - 250 mots)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5"/>
                                        </p:tgtEl>
                                        <p:attrNameLst>
                                          <p:attrName>stroke.color</p:attrName>
                                        </p:attrNameLst>
                                      </p:cBhvr>
                                      <p:to>
                                        <a:schemeClr val="accent1"/>
                                      </p:to>
                                    </p:animClr>
                                    <p:set>
                                      <p:cBhvr>
                                        <p:cTn id="7" dur="2000" fill="hold"/>
                                        <p:tgtEl>
                                          <p:spTgt spid="5"/>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Google Shape;438;p29"/>
          <p:cNvSpPr txBox="1">
            <a:spLocks noChangeArrowheads="1"/>
          </p:cNvSpPr>
          <p:nvPr/>
        </p:nvSpPr>
        <p:spPr bwMode="auto">
          <a:xfrm>
            <a:off x="904875" y="173038"/>
            <a:ext cx="107251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ELABORER UN PLAN </a:t>
            </a:r>
          </a:p>
        </p:txBody>
      </p:sp>
      <p:graphicFrame>
        <p:nvGraphicFramePr>
          <p:cNvPr id="4" name="Google Shape;48;p6"/>
          <p:cNvGraphicFramePr/>
          <p:nvPr/>
        </p:nvGraphicFramePr>
        <p:xfrm>
          <a:off x="917575" y="2732088"/>
          <a:ext cx="2081213" cy="1006475"/>
        </p:xfrm>
        <a:graphic>
          <a:graphicData uri="http://schemas.openxmlformats.org/drawingml/2006/table">
            <a:tbl>
              <a:tblPr>
                <a:noFill/>
              </a:tblPr>
              <a:tblGrid>
                <a:gridCol w="2081213">
                  <a:extLst>
                    <a:ext uri="{9D8B030D-6E8A-4147-A177-3AD203B41FA5}">
                      <a16:colId xmlns:a16="http://schemas.microsoft.com/office/drawing/2014/main" val="20000"/>
                    </a:ext>
                  </a:extLst>
                </a:gridCol>
              </a:tblGrid>
              <a:tr h="1006475">
                <a:tc>
                  <a:txBody>
                    <a:bodyPr/>
                    <a:lstStyle/>
                    <a:p>
                      <a:pPr marL="0" marR="0" lvl="0" indent="0" algn="l" rtl="0">
                        <a:lnSpc>
                          <a:spcPct val="100000"/>
                        </a:lnSpc>
                        <a:spcBef>
                          <a:spcPts val="0"/>
                        </a:spcBef>
                        <a:spcAft>
                          <a:spcPts val="0"/>
                        </a:spcAft>
                        <a:buClr>
                          <a:srgbClr val="000000"/>
                        </a:buClr>
                        <a:buSzPts val="1800"/>
                        <a:buFont typeface="Arial"/>
                        <a:buNone/>
                      </a:pPr>
                      <a:r>
                        <a:rPr lang="en-US" sz="2000" b="1" dirty="0">
                          <a:latin typeface="Myriad Pro" panose="020B0503030403020204"/>
                          <a:sym typeface="Arial"/>
                        </a:rPr>
                        <a:t>Introduction</a:t>
                      </a:r>
                      <a:r>
                        <a:rPr lang="en-US" sz="1400" b="1" dirty="0">
                          <a:latin typeface="Myriad Pro" panose="020B0503030403020204"/>
                          <a:sym typeface="Arial"/>
                        </a:rPr>
                        <a:t> </a:t>
                      </a:r>
                    </a:p>
                    <a:p>
                      <a:pPr marL="0" marR="0" lvl="0" indent="0" algn="l" rtl="0">
                        <a:lnSpc>
                          <a:spcPct val="100000"/>
                        </a:lnSpc>
                        <a:spcBef>
                          <a:spcPts val="0"/>
                        </a:spcBef>
                        <a:spcAft>
                          <a:spcPts val="0"/>
                        </a:spcAft>
                        <a:buClr>
                          <a:srgbClr val="000000"/>
                        </a:buClr>
                        <a:buSzPts val="1800"/>
                        <a:buFont typeface="Arial"/>
                        <a:buNone/>
                      </a:pPr>
                      <a:endParaRPr lang="en-US" sz="2000" b="1"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endParaRPr sz="1400" b="1" dirty="0">
                        <a:latin typeface="Myriad Pro" panose="020B0503030403020204"/>
                        <a:sym typeface="Arial"/>
                      </a:endParaRPr>
                    </a:p>
                  </a:txBody>
                  <a:tcPr marL="91454" marR="91454" marT="71921" marB="71921">
                    <a:solidFill>
                      <a:schemeClr val="accent1">
                        <a:lumMod val="40000"/>
                        <a:lumOff val="60000"/>
                        <a:alpha val="34509"/>
                      </a:schemeClr>
                    </a:solidFill>
                  </a:tcPr>
                </a:tc>
                <a:extLst>
                  <a:ext uri="{0D108BD9-81ED-4DB2-BD59-A6C34878D82A}">
                    <a16:rowId xmlns:a16="http://schemas.microsoft.com/office/drawing/2014/main" val="10000"/>
                  </a:ext>
                </a:extLst>
              </a:tr>
            </a:tbl>
          </a:graphicData>
        </a:graphic>
      </p:graphicFrame>
      <p:sp>
        <p:nvSpPr>
          <p:cNvPr id="5" name="Rectangle 4"/>
          <p:cNvSpPr>
            <a:spLocks noChangeArrowheads="1"/>
          </p:cNvSpPr>
          <p:nvPr/>
        </p:nvSpPr>
        <p:spPr bwMode="auto">
          <a:xfrm>
            <a:off x="3221038" y="795338"/>
            <a:ext cx="8528050" cy="1754187"/>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b="1" dirty="0">
                <a:solidFill>
                  <a:srgbClr val="FF0000"/>
                </a:solidFill>
                <a:latin typeface="Myriad Pro" pitchFamily="34" charset="0"/>
              </a:rPr>
              <a:t>Vous</a:t>
            </a:r>
            <a:r>
              <a:rPr lang="fr-FR" altLang="fr-FR" sz="1800" b="1" dirty="0">
                <a:latin typeface="Myriad Pro" pitchFamily="34" charset="0"/>
              </a:rPr>
              <a:t> </a:t>
            </a:r>
            <a:r>
              <a:rPr lang="fr-FR" altLang="fr-FR" sz="1800" b="1" dirty="0">
                <a:solidFill>
                  <a:srgbClr val="FFC000"/>
                </a:solidFill>
                <a:latin typeface="Myriad Pro" pitchFamily="34" charset="0"/>
              </a:rPr>
              <a:t>avez lu ou entendu le récit d’un conte </a:t>
            </a:r>
            <a:r>
              <a:rPr lang="fr-FR" altLang="fr-FR" sz="1800" b="1" dirty="0">
                <a:latin typeface="Myriad Pro" pitchFamily="34" charset="0"/>
              </a:rPr>
              <a:t>qui </a:t>
            </a:r>
            <a:r>
              <a:rPr lang="fr-FR" altLang="fr-FR" sz="1800" b="1" dirty="0">
                <a:solidFill>
                  <a:srgbClr val="FF0000"/>
                </a:solidFill>
                <a:latin typeface="Myriad Pro" pitchFamily="34" charset="0"/>
              </a:rPr>
              <a:t>vous</a:t>
            </a:r>
            <a:r>
              <a:rPr lang="fr-FR" altLang="fr-FR" sz="1800" b="1" dirty="0">
                <a:latin typeface="Myriad Pro" pitchFamily="34" charset="0"/>
              </a:rPr>
              <a:t> a touché par </a:t>
            </a:r>
            <a:r>
              <a:rPr lang="fr-FR" altLang="fr-FR" sz="1800" b="1" dirty="0">
                <a:solidFill>
                  <a:schemeClr val="accent2">
                    <a:lumMod val="75000"/>
                  </a:schemeClr>
                </a:solidFill>
                <a:latin typeface="Myriad Pro" pitchFamily="34" charset="0"/>
              </a:rPr>
              <a:t>ses héros </a:t>
            </a:r>
            <a:r>
              <a:rPr lang="fr-FR" altLang="fr-FR" sz="1800" b="1" dirty="0">
                <a:latin typeface="Myriad Pro" pitchFamily="34" charset="0"/>
              </a:rPr>
              <a:t>et par la leçon qu’il donne aux enfants comme aux adultes. Et </a:t>
            </a:r>
            <a:r>
              <a:rPr lang="fr-FR" altLang="fr-FR" sz="1800" b="1" dirty="0">
                <a:solidFill>
                  <a:srgbClr val="FF0000"/>
                </a:solidFill>
                <a:latin typeface="Myriad Pro" pitchFamily="34" charset="0"/>
              </a:rPr>
              <a:t>vous</a:t>
            </a:r>
            <a:r>
              <a:rPr lang="fr-FR" altLang="fr-FR" sz="1800" b="1" dirty="0">
                <a:latin typeface="Myriad Pro" pitchFamily="34" charset="0"/>
              </a:rPr>
              <a:t> décidez de raconter le récit de ce conte </a:t>
            </a:r>
            <a:r>
              <a:rPr lang="fr-FR" altLang="fr-FR" sz="1800" b="1" dirty="0">
                <a:solidFill>
                  <a:srgbClr val="00B050"/>
                </a:solidFill>
                <a:latin typeface="Myriad Pro" pitchFamily="34" charset="0"/>
              </a:rPr>
              <a:t>sur votre page</a:t>
            </a:r>
            <a:r>
              <a:rPr lang="fr-FR" altLang="fr-FR" sz="1800" b="1" dirty="0">
                <a:latin typeface="Myriad Pro" pitchFamily="34" charset="0"/>
              </a:rPr>
              <a:t> mais tout en ajoutant</a:t>
            </a:r>
            <a:r>
              <a:rPr lang="fr-FR" altLang="fr-FR" sz="1800" b="1" dirty="0">
                <a:solidFill>
                  <a:srgbClr val="FF0000"/>
                </a:solidFill>
                <a:latin typeface="Myriad Pro" pitchFamily="34" charset="0"/>
              </a:rPr>
              <a:t> votre </a:t>
            </a:r>
            <a:r>
              <a:rPr lang="fr-FR" altLang="fr-FR" sz="1800" b="1" dirty="0">
                <a:latin typeface="Myriad Pro" pitchFamily="34" charset="0"/>
              </a:rPr>
              <a:t>propre touche aux événements pour mettre en valeur la morale qui s’en dégage. </a:t>
            </a:r>
          </a:p>
          <a:p>
            <a:pPr algn="just">
              <a:buClr>
                <a:srgbClr val="000000"/>
              </a:buClr>
              <a:buSzPts val="2000"/>
              <a:defRPr/>
            </a:pPr>
            <a:r>
              <a:rPr lang="fr-FR" altLang="fr-FR" sz="1800" b="1" dirty="0">
                <a:latin typeface="Myriad Pro" pitchFamily="34" charset="0"/>
              </a:rPr>
              <a:t>Rédigez sur </a:t>
            </a:r>
            <a:r>
              <a:rPr lang="fr-FR" altLang="fr-FR" sz="1800" b="1" dirty="0">
                <a:solidFill>
                  <a:srgbClr val="00B050"/>
                </a:solidFill>
                <a:latin typeface="Myriad Pro" pitchFamily="34" charset="0"/>
              </a:rPr>
              <a:t>votre blog (page d’Internet)</a:t>
            </a:r>
            <a:r>
              <a:rPr lang="fr-FR" altLang="fr-FR" sz="1800" b="1" dirty="0">
                <a:latin typeface="Myriad Pro" pitchFamily="34" charset="0"/>
              </a:rPr>
              <a:t> </a:t>
            </a:r>
            <a:r>
              <a:rPr lang="fr-FR" altLang="fr-FR" sz="1800" b="1" dirty="0">
                <a:solidFill>
                  <a:srgbClr val="FF0000"/>
                </a:solidFill>
                <a:latin typeface="Myriad Pro" pitchFamily="34" charset="0"/>
              </a:rPr>
              <a:t>l’intrigue de ce conte </a:t>
            </a:r>
            <a:r>
              <a:rPr lang="fr-FR" altLang="fr-FR" sz="1800" b="1" dirty="0">
                <a:latin typeface="Myriad Pro" pitchFamily="34" charset="0"/>
              </a:rPr>
              <a:t>et </a:t>
            </a:r>
            <a:r>
              <a:rPr lang="fr-FR" altLang="fr-FR" sz="1800" b="1" dirty="0">
                <a:solidFill>
                  <a:srgbClr val="FFC000"/>
                </a:solidFill>
                <a:latin typeface="Myriad Pro" pitchFamily="34" charset="0"/>
              </a:rPr>
              <a:t>précisez la morale ou la leçon qu’il donne </a:t>
            </a:r>
            <a:r>
              <a:rPr lang="fr-FR" altLang="fr-FR" sz="1800" b="1" dirty="0">
                <a:latin typeface="Myriad Pro" pitchFamily="34" charset="0"/>
              </a:rPr>
              <a:t>aux lecteurs. </a:t>
            </a:r>
          </a:p>
        </p:txBody>
      </p:sp>
      <p:graphicFrame>
        <p:nvGraphicFramePr>
          <p:cNvPr id="2" name="Table 1"/>
          <p:cNvGraphicFramePr>
            <a:graphicFrameLocks noGrp="1"/>
          </p:cNvGraphicFramePr>
          <p:nvPr/>
        </p:nvGraphicFramePr>
        <p:xfrm>
          <a:off x="3187700" y="2679700"/>
          <a:ext cx="8528050" cy="1515414"/>
        </p:xfrm>
        <a:graphic>
          <a:graphicData uri="http://schemas.openxmlformats.org/drawingml/2006/table">
            <a:tbl>
              <a:tblPr>
                <a:noFill/>
              </a:tblPr>
              <a:tblGrid>
                <a:gridCol w="8528050">
                  <a:extLst>
                    <a:ext uri="{9D8B030D-6E8A-4147-A177-3AD203B41FA5}">
                      <a16:colId xmlns:a16="http://schemas.microsoft.com/office/drawing/2014/main" val="20000"/>
                    </a:ext>
                  </a:extLst>
                </a:gridCol>
              </a:tblGrid>
              <a:tr h="1241425">
                <a:tc>
                  <a:txBody>
                    <a:bodyPr/>
                    <a:lstStyle/>
                    <a:p>
                      <a:pPr marL="0" marR="0" lvl="0" indent="0" algn="l" rtl="0">
                        <a:lnSpc>
                          <a:spcPct val="100000"/>
                        </a:lnSpc>
                        <a:spcBef>
                          <a:spcPts val="0"/>
                        </a:spcBef>
                        <a:spcAft>
                          <a:spcPts val="0"/>
                        </a:spcAft>
                        <a:buClr>
                          <a:srgbClr val="000000"/>
                        </a:buClr>
                        <a:buSzPts val="1800"/>
                        <a:buFont typeface="Arial"/>
                        <a:buNone/>
                      </a:pPr>
                      <a:r>
                        <a:rPr lang="fr-FR" sz="1800" b="1" u="sng" dirty="0">
                          <a:latin typeface="Myriad Pro" panose="020B0503030403020204"/>
                          <a:sym typeface="Arial"/>
                        </a:rPr>
                        <a:t>Pour introduire un post sur une page d’Internet : </a:t>
                      </a:r>
                    </a:p>
                    <a:p>
                      <a:pPr marL="0" marR="0" lvl="0" indent="0" algn="l" rtl="0">
                        <a:lnSpc>
                          <a:spcPct val="100000"/>
                        </a:lnSpc>
                        <a:spcBef>
                          <a:spcPts val="0"/>
                        </a:spcBef>
                        <a:spcAft>
                          <a:spcPts val="0"/>
                        </a:spcAft>
                        <a:buClr>
                          <a:srgbClr val="000000"/>
                        </a:buClr>
                        <a:buSzPts val="1800"/>
                        <a:buFont typeface="Arial"/>
                        <a:buNone/>
                      </a:pPr>
                      <a:r>
                        <a:rPr lang="fr-FR" sz="1800" dirty="0">
                          <a:latin typeface="Myriad Pro" panose="020B0503030403020204"/>
                          <a:sym typeface="Arial"/>
                        </a:rPr>
                        <a:t>- Saluer les internautes </a:t>
                      </a:r>
                    </a:p>
                    <a:p>
                      <a:pPr marL="285750" marR="0" lvl="0" indent="-285750" algn="l" rtl="0">
                        <a:lnSpc>
                          <a:spcPct val="100000"/>
                        </a:lnSpc>
                        <a:spcBef>
                          <a:spcPts val="0"/>
                        </a:spcBef>
                        <a:spcAft>
                          <a:spcPts val="0"/>
                        </a:spcAft>
                        <a:buClr>
                          <a:srgbClr val="000000"/>
                        </a:buClr>
                        <a:buSzPts val="1800"/>
                        <a:buFontTx/>
                        <a:buChar char="-"/>
                      </a:pPr>
                      <a:r>
                        <a:rPr lang="fr-FR" sz="1800" dirty="0">
                          <a:latin typeface="Myriad Pro" panose="020B0503030403020204"/>
                          <a:sym typeface="Arial"/>
                        </a:rPr>
                        <a:t>Annoncer le contenu du post sur la page – l’intrigue d’un conte dont on vient de</a:t>
                      </a:r>
                    </a:p>
                    <a:p>
                      <a:pPr marL="0" marR="0" lvl="0" indent="0" algn="l" rtl="0">
                        <a:lnSpc>
                          <a:spcPct val="100000"/>
                        </a:lnSpc>
                        <a:spcBef>
                          <a:spcPts val="0"/>
                        </a:spcBef>
                        <a:spcAft>
                          <a:spcPts val="0"/>
                        </a:spcAft>
                        <a:buClr>
                          <a:srgbClr val="000000"/>
                        </a:buClr>
                        <a:buSzPts val="1800"/>
                        <a:buFontTx/>
                        <a:buNone/>
                      </a:pPr>
                      <a:r>
                        <a:rPr lang="fr-FR" sz="1800" dirty="0">
                          <a:latin typeface="Myriad Pro" panose="020B0503030403020204"/>
                          <a:sym typeface="Arial"/>
                        </a:rPr>
                        <a:t>       prendre connaissance </a:t>
                      </a:r>
                    </a:p>
                  </a:txBody>
                  <a:tcPr marL="91422" marR="91422" marT="71907" marB="71907"/>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nvGraphicFramePr>
        <p:xfrm>
          <a:off x="3187700" y="3890963"/>
          <a:ext cx="8528050" cy="1828808"/>
        </p:xfrm>
        <a:graphic>
          <a:graphicData uri="http://schemas.openxmlformats.org/drawingml/2006/table">
            <a:tbl>
              <a:tblPr>
                <a:noFill/>
              </a:tblPr>
              <a:tblGrid>
                <a:gridCol w="8528050">
                  <a:extLst>
                    <a:ext uri="{9D8B030D-6E8A-4147-A177-3AD203B41FA5}">
                      <a16:colId xmlns:a16="http://schemas.microsoft.com/office/drawing/2014/main" val="20000"/>
                    </a:ext>
                  </a:extLst>
                </a:gridCol>
              </a:tblGrid>
              <a:tr h="1828800">
                <a:tc>
                  <a:txBody>
                    <a:bodyPr/>
                    <a:lstStyle/>
                    <a:p>
                      <a:pPr marL="0" marR="0" lvl="0" indent="0" algn="l" rtl="0">
                        <a:lnSpc>
                          <a:spcPct val="100000"/>
                        </a:lnSpc>
                        <a:spcBef>
                          <a:spcPts val="0"/>
                        </a:spcBef>
                        <a:spcAft>
                          <a:spcPts val="0"/>
                        </a:spcAft>
                        <a:buClr>
                          <a:srgbClr val="000000"/>
                        </a:buClr>
                        <a:buSzPts val="1800"/>
                        <a:buFont typeface="Arial"/>
                        <a:buNone/>
                      </a:pPr>
                      <a:r>
                        <a:rPr lang="fr-FR" sz="1800" b="1" u="sng" noProof="0" dirty="0">
                          <a:latin typeface="Myriad Pro" panose="020B0503030403020204"/>
                          <a:sym typeface="Arial"/>
                        </a:rPr>
                        <a:t>Pour raconter l’intrigue du conte </a:t>
                      </a:r>
                      <a:r>
                        <a:rPr lang="fr-FR" sz="1800" noProof="0" dirty="0">
                          <a:latin typeface="Myriad Pro" panose="020B0503030403020204"/>
                          <a:sym typeface="Arial"/>
                        </a:rPr>
                        <a:t>: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sym typeface="Arial"/>
                        </a:rPr>
                        <a:t>- Situation initiale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sym typeface="Arial"/>
                        </a:rPr>
                        <a:t>- Élément perturbateur :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sym typeface="Arial"/>
                        </a:rPr>
                        <a:t>- Péripéties :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sym typeface="Arial"/>
                        </a:rPr>
                        <a:t>- Élément de résolution :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sym typeface="Arial"/>
                        </a:rPr>
                        <a:t>- Situation finale : </a:t>
                      </a:r>
                    </a:p>
                  </a:txBody>
                  <a:tcPr marL="91422" marR="91422" marT="91444" marB="91444"/>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nvGraphicFramePr>
        <p:xfrm>
          <a:off x="3187700" y="5805488"/>
          <a:ext cx="8528050" cy="731837"/>
        </p:xfrm>
        <a:graphic>
          <a:graphicData uri="http://schemas.openxmlformats.org/drawingml/2006/table">
            <a:tbl>
              <a:tblPr>
                <a:noFill/>
              </a:tblPr>
              <a:tblGrid>
                <a:gridCol w="8528050">
                  <a:extLst>
                    <a:ext uri="{9D8B030D-6E8A-4147-A177-3AD203B41FA5}">
                      <a16:colId xmlns:a16="http://schemas.microsoft.com/office/drawing/2014/main" val="20000"/>
                    </a:ext>
                  </a:extLst>
                </a:gridCol>
              </a:tblGrid>
              <a:tr h="731837">
                <a:tc>
                  <a:txBody>
                    <a:bodyPr/>
                    <a:lstStyle/>
                    <a:p>
                      <a:pPr marL="0" marR="0" lvl="0" indent="0" algn="l" rtl="0">
                        <a:lnSpc>
                          <a:spcPct val="100000"/>
                        </a:lnSpc>
                        <a:spcBef>
                          <a:spcPts val="0"/>
                        </a:spcBef>
                        <a:spcAft>
                          <a:spcPts val="0"/>
                        </a:spcAft>
                        <a:buClr>
                          <a:srgbClr val="000000"/>
                        </a:buClr>
                        <a:buSzPts val="1800"/>
                        <a:buFont typeface="Arial"/>
                        <a:buNone/>
                      </a:pPr>
                      <a:r>
                        <a:rPr lang="fr-FR" sz="1800" b="1" u="sng" noProof="0" dirty="0">
                          <a:latin typeface="Myriad Pro" panose="020B0503030403020204"/>
                        </a:rPr>
                        <a:t>Pour clore mon texte, mon post :</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rPr>
                        <a:t>-</a:t>
                      </a:r>
                      <a:r>
                        <a:rPr lang="fr-FR" sz="1800" baseline="0" noProof="0" dirty="0">
                          <a:latin typeface="Myriad Pro" panose="020B0503030403020204"/>
                        </a:rPr>
                        <a:t> </a:t>
                      </a:r>
                      <a:r>
                        <a:rPr lang="fr-FR" sz="1800" noProof="0" dirty="0">
                          <a:latin typeface="Myriad Pro" panose="020B0503030403020204"/>
                        </a:rPr>
                        <a:t>Lancer la morale ou la leçon que donne le conte </a:t>
                      </a:r>
                    </a:p>
                  </a:txBody>
                  <a:tcPr marL="91422" marR="91422" marT="91352" marB="91352"/>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nvGraphicFramePr>
        <p:xfrm>
          <a:off x="917575" y="3890963"/>
          <a:ext cx="2081213" cy="1828800"/>
        </p:xfrm>
        <a:graphic>
          <a:graphicData uri="http://schemas.openxmlformats.org/drawingml/2006/table">
            <a:tbl>
              <a:tblPr>
                <a:noFill/>
              </a:tblPr>
              <a:tblGrid>
                <a:gridCol w="2081213">
                  <a:extLst>
                    <a:ext uri="{9D8B030D-6E8A-4147-A177-3AD203B41FA5}">
                      <a16:colId xmlns:a16="http://schemas.microsoft.com/office/drawing/2014/main" val="20000"/>
                    </a:ext>
                  </a:extLst>
                </a:gridCol>
              </a:tblGrid>
              <a:tr h="18288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Corps du sujet </a:t>
                      </a:r>
                      <a:endParaRPr sz="2000" b="1" dirty="0">
                        <a:latin typeface="Myriad Pro" panose="020B0503030403020204"/>
                      </a:endParaRPr>
                    </a:p>
                  </a:txBody>
                  <a:tcPr marL="91454" marR="91454" marT="91425" marB="91425">
                    <a:solidFill>
                      <a:schemeClr val="accent1">
                        <a:lumMod val="40000"/>
                        <a:lumOff val="60000"/>
                        <a:alpha val="34509"/>
                      </a:schemeClr>
                    </a:solidFill>
                  </a:tcPr>
                </a:tc>
                <a:extLst>
                  <a:ext uri="{0D108BD9-81ED-4DB2-BD59-A6C34878D82A}">
                    <a16:rowId xmlns:a16="http://schemas.microsoft.com/office/drawing/2014/main" val="10000"/>
                  </a:ext>
                </a:extLst>
              </a:tr>
            </a:tbl>
          </a:graphicData>
        </a:graphic>
      </p:graphicFrame>
      <p:graphicFrame>
        <p:nvGraphicFramePr>
          <p:cNvPr id="10" name="Table 9"/>
          <p:cNvGraphicFramePr>
            <a:graphicFrameLocks noGrp="1"/>
          </p:cNvGraphicFramePr>
          <p:nvPr/>
        </p:nvGraphicFramePr>
        <p:xfrm>
          <a:off x="893763" y="5805488"/>
          <a:ext cx="2081212" cy="762000"/>
        </p:xfrm>
        <a:graphic>
          <a:graphicData uri="http://schemas.openxmlformats.org/drawingml/2006/table">
            <a:tbl>
              <a:tblPr>
                <a:noFill/>
              </a:tblPr>
              <a:tblGrid>
                <a:gridCol w="2081212">
                  <a:extLst>
                    <a:ext uri="{9D8B030D-6E8A-4147-A177-3AD203B41FA5}">
                      <a16:colId xmlns:a16="http://schemas.microsoft.com/office/drawing/2014/main" val="20000"/>
                    </a:ext>
                  </a:extLst>
                </a:gridCol>
              </a:tblGrid>
              <a:tr h="7620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Conclusion</a:t>
                      </a:r>
                      <a:r>
                        <a:rPr lang="fr-FR" sz="1800" b="1" dirty="0">
                          <a:latin typeface="Myriad Pro" panose="020B0503030403020204"/>
                        </a:rPr>
                        <a:t> </a:t>
                      </a:r>
                    </a:p>
                    <a:p>
                      <a:pPr marL="0" marR="0" lvl="0" indent="0" algn="l" rtl="0">
                        <a:lnSpc>
                          <a:spcPct val="100000"/>
                        </a:lnSpc>
                        <a:spcBef>
                          <a:spcPts val="0"/>
                        </a:spcBef>
                        <a:spcAft>
                          <a:spcPts val="0"/>
                        </a:spcAft>
                        <a:buClr>
                          <a:srgbClr val="000000"/>
                        </a:buClr>
                        <a:buSzPts val="1800"/>
                        <a:buFont typeface="Arial"/>
                        <a:buNone/>
                      </a:pPr>
                      <a:endParaRPr sz="1800" b="1" dirty="0">
                        <a:latin typeface="Myriad Pro" panose="020B0503030403020204"/>
                      </a:endParaRPr>
                    </a:p>
                  </a:txBody>
                  <a:tcPr marL="91454" marR="91454" marT="91373" marB="91373">
                    <a:solidFill>
                      <a:schemeClr val="accent1">
                        <a:lumMod val="40000"/>
                        <a:lumOff val="60000"/>
                        <a:alpha val="34509"/>
                      </a:schemeClr>
                    </a:solidFill>
                  </a:tcPr>
                </a:tc>
                <a:extLst>
                  <a:ext uri="{0D108BD9-81ED-4DB2-BD59-A6C34878D82A}">
                    <a16:rowId xmlns:a16="http://schemas.microsoft.com/office/drawing/2014/main" val="10000"/>
                  </a:ext>
                </a:extLst>
              </a:tr>
            </a:tbl>
          </a:graphicData>
        </a:graphic>
      </p:graphicFrame>
      <p:sp>
        <p:nvSpPr>
          <p:cNvPr id="11" name="Rectangle 10"/>
          <p:cNvSpPr>
            <a:spLocks noChangeArrowheads="1"/>
          </p:cNvSpPr>
          <p:nvPr/>
        </p:nvSpPr>
        <p:spPr bwMode="auto">
          <a:xfrm>
            <a:off x="1" y="862013"/>
            <a:ext cx="322103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300" b="1" dirty="0">
                <a:solidFill>
                  <a:schemeClr val="tx1"/>
                </a:solidFill>
                <a:latin typeface="Myriad Pro" panose="020B0503030403020204" pitchFamily="34" charset="0"/>
              </a:rPr>
              <a:t>Voici le sujet, précisez les éléments qui peuvent constituer chaque partie du texte à produire. </a:t>
            </a:r>
            <a:endParaRPr lang="en-US" altLang="en-US" sz="2300" b="1" dirty="0">
              <a:solidFill>
                <a:schemeClr val="tx1"/>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Google Shape;438;p29"/>
          <p:cNvSpPr txBox="1">
            <a:spLocks noChangeArrowheads="1"/>
          </p:cNvSpPr>
          <p:nvPr/>
        </p:nvSpPr>
        <p:spPr bwMode="auto">
          <a:xfrm>
            <a:off x="904874" y="319733"/>
            <a:ext cx="11014409"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RECHERCHER DES IDÉES POUR LE DÉVELOPPEMENT – </a:t>
            </a:r>
            <a:r>
              <a:rPr lang="fr-FR" altLang="en-US" sz="3600" dirty="0">
                <a:solidFill>
                  <a:srgbClr val="0096D6"/>
                </a:solidFill>
                <a:latin typeface="Myriad Pro" panose="020B0503030403020204" pitchFamily="34" charset="0"/>
                <a:cs typeface="Open Sans" panose="020B0606030504020204" pitchFamily="34" charset="0"/>
              </a:rPr>
              <a:t>le corps du sujet </a:t>
            </a:r>
          </a:p>
        </p:txBody>
      </p:sp>
      <p:graphicFrame>
        <p:nvGraphicFramePr>
          <p:cNvPr id="4" name="Google Shape;48;p6"/>
          <p:cNvGraphicFramePr/>
          <p:nvPr>
            <p:extLst>
              <p:ext uri="{D42A27DB-BD31-4B8C-83A1-F6EECF244321}">
                <p14:modId xmlns:p14="http://schemas.microsoft.com/office/powerpoint/2010/main" val="3485485335"/>
              </p:ext>
            </p:extLst>
          </p:nvPr>
        </p:nvGraphicFramePr>
        <p:xfrm>
          <a:off x="195164" y="2635318"/>
          <a:ext cx="3454592" cy="2651730"/>
        </p:xfrm>
        <a:graphic>
          <a:graphicData uri="http://schemas.openxmlformats.org/drawingml/2006/table">
            <a:tbl>
              <a:tblPr>
                <a:noFill/>
              </a:tblPr>
              <a:tblGrid>
                <a:gridCol w="1009230">
                  <a:extLst>
                    <a:ext uri="{9D8B030D-6E8A-4147-A177-3AD203B41FA5}">
                      <a16:colId xmlns:a16="http://schemas.microsoft.com/office/drawing/2014/main" val="20000"/>
                    </a:ext>
                  </a:extLst>
                </a:gridCol>
                <a:gridCol w="2445362">
                  <a:extLst>
                    <a:ext uri="{9D8B030D-6E8A-4147-A177-3AD203B41FA5}">
                      <a16:colId xmlns:a16="http://schemas.microsoft.com/office/drawing/2014/main" val="20001"/>
                    </a:ext>
                  </a:extLst>
                </a:gridCol>
              </a:tblGrid>
              <a:tr h="2334413">
                <a:tc>
                  <a:txBody>
                    <a:bodyPr/>
                    <a:lstStyle/>
                    <a:p>
                      <a:pPr marL="0" marR="0" lvl="0" indent="0" algn="l" rtl="0">
                        <a:lnSpc>
                          <a:spcPct val="100000"/>
                        </a:lnSpc>
                        <a:spcBef>
                          <a:spcPts val="0"/>
                        </a:spcBef>
                        <a:spcAft>
                          <a:spcPts val="0"/>
                        </a:spcAft>
                        <a:buClr>
                          <a:srgbClr val="000000"/>
                        </a:buClr>
                        <a:buSzPts val="1800"/>
                        <a:buFont typeface="Arial"/>
                        <a:buNone/>
                      </a:pPr>
                      <a:r>
                        <a:rPr lang="fr-FR" sz="1800" b="1" u="none" strike="noStrike" cap="none" noProof="0" dirty="0">
                          <a:latin typeface="Myriad Pro" panose="020B0503030403020204"/>
                        </a:rPr>
                        <a:t>Corps du sujet </a:t>
                      </a:r>
                    </a:p>
                  </a:txBody>
                  <a:tcPr marL="91425" marR="91425" marT="91425" marB="91425" anchor="ctr">
                    <a:solidFill>
                      <a:schemeClr val="accent1">
                        <a:lumMod val="40000"/>
                        <a:lumOff val="60000"/>
                        <a:alpha val="34509"/>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FR" sz="1800" b="1" noProof="0" dirty="0">
                          <a:solidFill>
                            <a:srgbClr val="00B050"/>
                          </a:solidFill>
                          <a:latin typeface="Myriad Pro" panose="020B0503030403020204"/>
                          <a:sym typeface="Arial"/>
                        </a:rPr>
                        <a:t>Situation initiale</a:t>
                      </a:r>
                    </a:p>
                    <a:p>
                      <a:pPr marL="0" marR="0" lvl="0" indent="0" algn="l" rtl="0">
                        <a:lnSpc>
                          <a:spcPct val="100000"/>
                        </a:lnSpc>
                        <a:spcBef>
                          <a:spcPts val="0"/>
                        </a:spcBef>
                        <a:spcAft>
                          <a:spcPts val="0"/>
                        </a:spcAft>
                        <a:buClr>
                          <a:srgbClr val="000000"/>
                        </a:buClr>
                        <a:buSzPts val="1800"/>
                        <a:buFont typeface="Arial"/>
                        <a:buNone/>
                      </a:pPr>
                      <a:endParaRPr lang="fr-FR" sz="1800" b="1" noProof="0"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r>
                        <a:rPr lang="fr-FR" sz="1800" b="1" noProof="0" dirty="0">
                          <a:solidFill>
                            <a:srgbClr val="FFC000"/>
                          </a:solidFill>
                          <a:latin typeface="Myriad Pro" panose="020B0503030403020204"/>
                          <a:sym typeface="Arial"/>
                        </a:rPr>
                        <a:t>Élément perturbateur</a:t>
                      </a:r>
                    </a:p>
                    <a:p>
                      <a:pPr marL="0" marR="0" lvl="0" indent="0" algn="l" rtl="0">
                        <a:lnSpc>
                          <a:spcPct val="100000"/>
                        </a:lnSpc>
                        <a:spcBef>
                          <a:spcPts val="0"/>
                        </a:spcBef>
                        <a:spcAft>
                          <a:spcPts val="0"/>
                        </a:spcAft>
                        <a:buClr>
                          <a:srgbClr val="000000"/>
                        </a:buClr>
                        <a:buSzPts val="1800"/>
                        <a:buFont typeface="Arial"/>
                        <a:buNone/>
                      </a:pPr>
                      <a:endParaRPr lang="fr-FR" sz="1800" b="1" noProof="0"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r>
                        <a:rPr lang="fr-FR" sz="1800" b="1" noProof="0" dirty="0">
                          <a:solidFill>
                            <a:schemeClr val="accent2">
                              <a:lumMod val="75000"/>
                            </a:schemeClr>
                          </a:solidFill>
                          <a:latin typeface="Myriad Pro" panose="020B0503030403020204"/>
                          <a:sym typeface="Arial"/>
                        </a:rPr>
                        <a:t>Péripéties </a:t>
                      </a:r>
                    </a:p>
                    <a:p>
                      <a:pPr marL="0" marR="0" lvl="0" indent="0" algn="l" rtl="0">
                        <a:lnSpc>
                          <a:spcPct val="100000"/>
                        </a:lnSpc>
                        <a:spcBef>
                          <a:spcPts val="0"/>
                        </a:spcBef>
                        <a:spcAft>
                          <a:spcPts val="0"/>
                        </a:spcAft>
                        <a:buClr>
                          <a:srgbClr val="000000"/>
                        </a:buClr>
                        <a:buSzPts val="1800"/>
                        <a:buFont typeface="Arial"/>
                        <a:buNone/>
                      </a:pPr>
                      <a:endParaRPr lang="fr-FR" sz="1800" b="1" noProof="0"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r>
                        <a:rPr lang="fr-FR" sz="1800" b="1" noProof="0" dirty="0">
                          <a:solidFill>
                            <a:schemeClr val="bg1">
                              <a:lumMod val="50000"/>
                            </a:schemeClr>
                          </a:solidFill>
                          <a:latin typeface="Myriad Pro" panose="020B0503030403020204"/>
                          <a:sym typeface="Arial"/>
                        </a:rPr>
                        <a:t>Élément de résolution</a:t>
                      </a:r>
                      <a:r>
                        <a:rPr lang="fr-FR" sz="1800" b="1" noProof="0" dirty="0">
                          <a:solidFill>
                            <a:srgbClr val="FF0000"/>
                          </a:solidFill>
                          <a:latin typeface="Myriad Pro" panose="020B0503030403020204"/>
                          <a:sym typeface="Arial"/>
                        </a:rPr>
                        <a:t> </a:t>
                      </a:r>
                    </a:p>
                    <a:p>
                      <a:pPr marL="0" marR="0" lvl="0" indent="0" algn="l" rtl="0">
                        <a:lnSpc>
                          <a:spcPct val="100000"/>
                        </a:lnSpc>
                        <a:spcBef>
                          <a:spcPts val="0"/>
                        </a:spcBef>
                        <a:spcAft>
                          <a:spcPts val="0"/>
                        </a:spcAft>
                        <a:buClr>
                          <a:srgbClr val="000000"/>
                        </a:buClr>
                        <a:buSzPts val="1800"/>
                        <a:buFont typeface="Arial"/>
                        <a:buNone/>
                      </a:pPr>
                      <a:endParaRPr lang="fr-FR" sz="1800" b="1" noProof="0"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r>
                        <a:rPr lang="fr-FR" sz="1800" b="1" noProof="0" dirty="0">
                          <a:solidFill>
                            <a:srgbClr val="00B0F0"/>
                          </a:solidFill>
                          <a:latin typeface="Myriad Pro" panose="020B0503030403020204"/>
                          <a:sym typeface="Arial"/>
                        </a:rPr>
                        <a:t>Situation finale</a:t>
                      </a:r>
                      <a:endParaRPr lang="fr-FR" sz="1800" b="0" i="0" u="none" strike="noStrike" cap="none" baseline="0" noProof="0" dirty="0">
                        <a:solidFill>
                          <a:srgbClr val="00B0F0"/>
                        </a:solidFill>
                        <a:highlight>
                          <a:srgbClr val="FFFF00"/>
                        </a:highlight>
                        <a:latin typeface="Myriad Pro" panose="020B0503030403020204"/>
                        <a:ea typeface="Arial"/>
                        <a:cs typeface="Arial"/>
                        <a:sym typeface="Arial"/>
                      </a:endParaRPr>
                    </a:p>
                  </a:txBody>
                  <a:tcPr marL="91425" marR="91425" marT="91425" marB="91425"/>
                </a:tc>
                <a:extLst>
                  <a:ext uri="{0D108BD9-81ED-4DB2-BD59-A6C34878D82A}">
                    <a16:rowId xmlns:a16="http://schemas.microsoft.com/office/drawing/2014/main" val="10000"/>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218941338"/>
              </p:ext>
            </p:extLst>
          </p:nvPr>
        </p:nvGraphicFramePr>
        <p:xfrm>
          <a:off x="7904163" y="5150220"/>
          <a:ext cx="3776662" cy="1279524"/>
        </p:xfrm>
        <a:graphic>
          <a:graphicData uri="http://schemas.openxmlformats.org/drawingml/2006/table">
            <a:tbl>
              <a:tblPr firstRow="1" bandRow="1">
                <a:tableStyleId>{5C22544A-7EE6-4342-B048-85BDC9FD1C3A}</a:tableStyleId>
              </a:tblPr>
              <a:tblGrid>
                <a:gridCol w="3776662">
                  <a:extLst>
                    <a:ext uri="{9D8B030D-6E8A-4147-A177-3AD203B41FA5}">
                      <a16:colId xmlns:a16="http://schemas.microsoft.com/office/drawing/2014/main" val="20000"/>
                    </a:ext>
                  </a:extLst>
                </a:gridCol>
              </a:tblGrid>
              <a:tr h="319881">
                <a:tc>
                  <a:txBody>
                    <a:bodyPr/>
                    <a:lstStyle/>
                    <a:p>
                      <a:pPr marL="0" marR="0" algn="l">
                        <a:lnSpc>
                          <a:spcPct val="107000"/>
                        </a:lnSpc>
                        <a:spcBef>
                          <a:spcPts val="0"/>
                        </a:spcBef>
                        <a:spcAft>
                          <a:spcPts val="0"/>
                        </a:spcAft>
                      </a:pPr>
                      <a:r>
                        <a:rPr lang="fr-FR" sz="1600" b="1" dirty="0">
                          <a:solidFill>
                            <a:schemeClr val="tx1"/>
                          </a:solidFill>
                          <a:effectLst/>
                          <a:latin typeface="Myriad Pro" panose="020B0503030403020204"/>
                        </a:rPr>
                        <a:t>Qui</a:t>
                      </a:r>
                      <a:r>
                        <a:rPr lang="fr-FR" sz="1600" b="0" dirty="0">
                          <a:solidFill>
                            <a:schemeClr val="tx1"/>
                          </a:solidFill>
                          <a:effectLst/>
                          <a:latin typeface="Myriad Pro" panose="020B0503030403020204"/>
                        </a:rPr>
                        <a:t> sont les personnages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Où</a:t>
                      </a:r>
                      <a:r>
                        <a:rPr lang="fr-FR" sz="1600" b="0" dirty="0">
                          <a:solidFill>
                            <a:schemeClr val="tx1"/>
                          </a:solidFill>
                          <a:effectLst/>
                          <a:latin typeface="Myriad Pro" panose="020B0503030403020204"/>
                        </a:rPr>
                        <a:t> l’action se passe-t-elle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Quand </a:t>
                      </a:r>
                      <a:r>
                        <a:rPr lang="fr-FR" sz="1600" b="0" dirty="0">
                          <a:solidFill>
                            <a:schemeClr val="tx1"/>
                          </a:solidFill>
                          <a:effectLst/>
                          <a:latin typeface="Myriad Pro" panose="020B0503030403020204"/>
                        </a:rPr>
                        <a:t>l’action se passe-t-elle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Que</a:t>
                      </a:r>
                      <a:r>
                        <a:rPr lang="fr-FR" sz="1600" b="0" dirty="0">
                          <a:solidFill>
                            <a:schemeClr val="tx1"/>
                          </a:solidFill>
                          <a:effectLst/>
                          <a:latin typeface="Myriad Pro" panose="020B0503030403020204"/>
                        </a:rPr>
                        <a:t> font–ils?</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043017382"/>
              </p:ext>
            </p:extLst>
          </p:nvPr>
        </p:nvGraphicFramePr>
        <p:xfrm>
          <a:off x="7904163" y="1606968"/>
          <a:ext cx="3776662" cy="900113"/>
        </p:xfrm>
        <a:graphic>
          <a:graphicData uri="http://schemas.openxmlformats.org/drawingml/2006/table">
            <a:tbl>
              <a:tblPr firstRow="1" bandRow="1">
                <a:tableStyleId>{5C22544A-7EE6-4342-B048-85BDC9FD1C3A}</a:tableStyleId>
              </a:tblPr>
              <a:tblGrid>
                <a:gridCol w="867741">
                  <a:extLst>
                    <a:ext uri="{9D8B030D-6E8A-4147-A177-3AD203B41FA5}">
                      <a16:colId xmlns:a16="http://schemas.microsoft.com/office/drawing/2014/main" val="20000"/>
                    </a:ext>
                  </a:extLst>
                </a:gridCol>
                <a:gridCol w="1201486">
                  <a:extLst>
                    <a:ext uri="{9D8B030D-6E8A-4147-A177-3AD203B41FA5}">
                      <a16:colId xmlns:a16="http://schemas.microsoft.com/office/drawing/2014/main" val="20001"/>
                    </a:ext>
                  </a:extLst>
                </a:gridCol>
                <a:gridCol w="1707435">
                  <a:extLst>
                    <a:ext uri="{9D8B030D-6E8A-4147-A177-3AD203B41FA5}">
                      <a16:colId xmlns:a16="http://schemas.microsoft.com/office/drawing/2014/main" val="20002"/>
                    </a:ext>
                  </a:extLst>
                </a:gridCol>
              </a:tblGrid>
              <a:tr h="358339">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Qui? </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Action?</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Mot de liaison</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270887">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70887">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79763500"/>
              </p:ext>
            </p:extLst>
          </p:nvPr>
        </p:nvGraphicFramePr>
        <p:xfrm>
          <a:off x="7883525" y="3134924"/>
          <a:ext cx="3776663" cy="1636712"/>
        </p:xfrm>
        <a:graphic>
          <a:graphicData uri="http://schemas.openxmlformats.org/drawingml/2006/table">
            <a:tbl>
              <a:tblPr firstRow="1" bandRow="1">
                <a:tableStyleId>{5940675A-B579-460E-94D1-54222C63F5DA}</a:tableStyleId>
              </a:tblPr>
              <a:tblGrid>
                <a:gridCol w="3776663">
                  <a:extLst>
                    <a:ext uri="{9D8B030D-6E8A-4147-A177-3AD203B41FA5}">
                      <a16:colId xmlns:a16="http://schemas.microsoft.com/office/drawing/2014/main" val="20000"/>
                    </a:ext>
                  </a:extLst>
                </a:gridCol>
              </a:tblGrid>
              <a:tr h="1636712">
                <a:tc>
                  <a:txBody>
                    <a:bodyPr/>
                    <a:lstStyle/>
                    <a:p>
                      <a:pPr algn="just">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a-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Par quel mot doit-il commencer? </a:t>
                      </a:r>
                    </a:p>
                    <a:p>
                      <a:pPr marL="288925" indent="-288925" algn="l">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b- S’agit-il d’un événement ou d’un personnage qui vient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perturber</a:t>
                      </a: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 la situation d’équilibre ?</a:t>
                      </a:r>
                    </a:p>
                    <a:p>
                      <a:pPr marL="288925" indent="-288925" algn="l">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c-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A quel temps verbal </a:t>
                      </a: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je vais conjuguer les verbes? </a:t>
                      </a:r>
                    </a:p>
                  </a:txBody>
                  <a:tcPr marL="91434" marR="91434" marT="35499" marB="35499"/>
                </a:tc>
                <a:extLst>
                  <a:ext uri="{0D108BD9-81ED-4DB2-BD59-A6C34878D82A}">
                    <a16:rowId xmlns:a16="http://schemas.microsoft.com/office/drawing/2014/main" val="10000"/>
                  </a:ext>
                </a:extLst>
              </a:tr>
            </a:tbl>
          </a:graphicData>
        </a:graphic>
      </p:graphicFrame>
      <p:graphicFrame>
        <p:nvGraphicFramePr>
          <p:cNvPr id="6" name="Table 5"/>
          <p:cNvGraphicFramePr>
            <a:graphicFrameLocks noGrp="1"/>
          </p:cNvGraphicFramePr>
          <p:nvPr/>
        </p:nvGraphicFramePr>
        <p:xfrm>
          <a:off x="4575175" y="4978400"/>
          <a:ext cx="3074988" cy="1622425"/>
        </p:xfrm>
        <a:graphic>
          <a:graphicData uri="http://schemas.openxmlformats.org/drawingml/2006/table">
            <a:tbl>
              <a:tblPr firstRow="1" bandRow="1">
                <a:tableStyleId>{5940675A-B579-460E-94D1-54222C63F5DA}</a:tableStyleId>
              </a:tblPr>
              <a:tblGrid>
                <a:gridCol w="3074988">
                  <a:extLst>
                    <a:ext uri="{9D8B030D-6E8A-4147-A177-3AD203B41FA5}">
                      <a16:colId xmlns:a16="http://schemas.microsoft.com/office/drawing/2014/main" val="20000"/>
                    </a:ext>
                  </a:extLst>
                </a:gridCol>
              </a:tblGrid>
              <a:tr h="1622425">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Qui accomplit les actions?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Le personnage principal? Y </a:t>
                      </a:r>
                      <a:r>
                        <a:rPr kumimoji="0" lang="fr-FR" altLang="en-US" sz="1600" b="0" i="0" u="none" strike="noStrike" kern="0" cap="none" spc="0" normalizeH="0" baseline="0" noProof="0" dirty="0" err="1">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a-t-il</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 un nouveau personnage qui vient y participer?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 mot de liaison je vais introduire chaque action ? </a:t>
                      </a:r>
                    </a:p>
                  </a:txBody>
                  <a:tcPr marL="91428" marR="91428" marT="28818" marB="28818"/>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12716203"/>
              </p:ext>
            </p:extLst>
          </p:nvPr>
        </p:nvGraphicFramePr>
        <p:xfrm>
          <a:off x="4605244" y="1272817"/>
          <a:ext cx="3044825" cy="1630363"/>
        </p:xfrm>
        <a:graphic>
          <a:graphicData uri="http://schemas.openxmlformats.org/drawingml/2006/table">
            <a:tbl>
              <a:tblPr firstRow="1" bandRow="1">
                <a:tableStyleId>{5940675A-B579-460E-94D1-54222C63F5DA}</a:tableStyleId>
              </a:tblPr>
              <a:tblGrid>
                <a:gridCol w="3044825">
                  <a:extLst>
                    <a:ext uri="{9D8B030D-6E8A-4147-A177-3AD203B41FA5}">
                      <a16:colId xmlns:a16="http://schemas.microsoft.com/office/drawing/2014/main" val="20000"/>
                    </a:ext>
                  </a:extLst>
                </a:gridCol>
              </a:tblGrid>
              <a:tr h="1630363">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a- S’agit-il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d’un événement ou d’un personnage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qui vient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résoudre</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 le problème?</a:t>
                      </a:r>
                    </a:p>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b-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 mot de liaison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je vais introduire l’élément de résolution?  </a:t>
                      </a:r>
                      <a:endParaRPr kumimoji="0" lang="fr-FR"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endParaRPr>
                    </a:p>
                  </a:txBody>
                  <a:tcPr marL="91435" marR="91435" marT="32429" marB="32429">
                    <a:solidFill>
                      <a:schemeClr val="bg1"/>
                    </a:solid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05825961"/>
              </p:ext>
            </p:extLst>
          </p:nvPr>
        </p:nvGraphicFramePr>
        <p:xfrm>
          <a:off x="4575175" y="3093990"/>
          <a:ext cx="3074894" cy="1656969"/>
        </p:xfrm>
        <a:graphic>
          <a:graphicData uri="http://schemas.openxmlformats.org/drawingml/2006/table">
            <a:tbl>
              <a:tblPr firstRow="1" bandRow="1">
                <a:tableStyleId>{5940675A-B579-460E-94D1-54222C63F5DA}</a:tableStyleId>
              </a:tblPr>
              <a:tblGrid>
                <a:gridCol w="3074894">
                  <a:extLst>
                    <a:ext uri="{9D8B030D-6E8A-4147-A177-3AD203B41FA5}">
                      <a16:colId xmlns:a16="http://schemas.microsoft.com/office/drawing/2014/main" val="20000"/>
                    </a:ext>
                  </a:extLst>
                </a:gridCol>
              </a:tblGrid>
              <a:tr h="1656969">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a-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Comment se termine le récit?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Que s’est-il passé au personnage principal? S’agit-il d’une fin heureuse ou triste ? </a:t>
                      </a:r>
                    </a:p>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b-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quel(s) mot(s)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je vais introduire la situation finale? </a:t>
                      </a:r>
                      <a:endParaRPr kumimoji="0" lang="fr-FR" sz="1600" b="0" i="0" u="none" strike="noStrike" kern="0" cap="none" spc="0" normalizeH="0" baseline="0" noProof="0" dirty="0">
                        <a:ln>
                          <a:noFill/>
                        </a:ln>
                        <a:solidFill>
                          <a:schemeClr val="tx1"/>
                        </a:solidFill>
                        <a:effectLst/>
                        <a:highlight>
                          <a:srgbClr val="FFFF00"/>
                        </a:highlight>
                        <a:uLnTx/>
                        <a:uFillTx/>
                        <a:latin typeface="Myriad Pro" panose="020B0503030403020204"/>
                        <a:ea typeface="Arial"/>
                        <a:cs typeface="Arial"/>
                        <a:sym typeface="Arial"/>
                      </a:endParaRPr>
                    </a:p>
                  </a:txBody>
                  <a:tcPr marT="46101" marB="46101"/>
                </a:tc>
                <a:extLst>
                  <a:ext uri="{0D108BD9-81ED-4DB2-BD59-A6C34878D82A}">
                    <a16:rowId xmlns:a16="http://schemas.microsoft.com/office/drawing/2014/main" val="10000"/>
                  </a:ext>
                </a:extLst>
              </a:tr>
            </a:tbl>
          </a:graphicData>
        </a:graphic>
      </p:graphicFrame>
      <p:sp>
        <p:nvSpPr>
          <p:cNvPr id="10" name="Rectangle 9"/>
          <p:cNvSpPr>
            <a:spLocks noChangeArrowheads="1"/>
          </p:cNvSpPr>
          <p:nvPr/>
        </p:nvSpPr>
        <p:spPr bwMode="auto">
          <a:xfrm>
            <a:off x="195164" y="1218030"/>
            <a:ext cx="387677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Quelles sont les questions que vous allez vous poser pour trouver des idées ? </a:t>
            </a:r>
          </a:p>
        </p:txBody>
      </p:sp>
      <p:sp>
        <p:nvSpPr>
          <p:cNvPr id="9" name="Rectangle 8"/>
          <p:cNvSpPr>
            <a:spLocks noChangeArrowheads="1"/>
          </p:cNvSpPr>
          <p:nvPr/>
        </p:nvSpPr>
        <p:spPr bwMode="auto">
          <a:xfrm>
            <a:off x="195164" y="5434885"/>
            <a:ext cx="35655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Associez chaque bloc de questions aux étapes du schéma narratif.</a:t>
            </a:r>
            <a:endParaRPr lang="en-US" altLang="en-US" sz="2400" b="1" dirty="0">
              <a:solidFill>
                <a:schemeClr val="tx1"/>
              </a:solidFill>
              <a:latin typeface="Myriad Pro" panose="020B0503030403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573845923"/>
              </p:ext>
            </p:extLst>
          </p:nvPr>
        </p:nvGraphicFramePr>
        <p:xfrm>
          <a:off x="7883525" y="5158123"/>
          <a:ext cx="3776662" cy="1279524"/>
        </p:xfrm>
        <a:graphic>
          <a:graphicData uri="http://schemas.openxmlformats.org/drawingml/2006/table">
            <a:tbl>
              <a:tblPr firstRow="1" bandRow="1">
                <a:tableStyleId>{5C22544A-7EE6-4342-B048-85BDC9FD1C3A}</a:tableStyleId>
              </a:tblPr>
              <a:tblGrid>
                <a:gridCol w="3776662">
                  <a:extLst>
                    <a:ext uri="{9D8B030D-6E8A-4147-A177-3AD203B41FA5}">
                      <a16:colId xmlns:a16="http://schemas.microsoft.com/office/drawing/2014/main" val="20000"/>
                    </a:ext>
                  </a:extLst>
                </a:gridCol>
              </a:tblGrid>
              <a:tr h="319881">
                <a:tc>
                  <a:txBody>
                    <a:bodyPr/>
                    <a:lstStyle/>
                    <a:p>
                      <a:pPr marL="0" marR="0" algn="l">
                        <a:lnSpc>
                          <a:spcPct val="107000"/>
                        </a:lnSpc>
                        <a:spcBef>
                          <a:spcPts val="0"/>
                        </a:spcBef>
                        <a:spcAft>
                          <a:spcPts val="0"/>
                        </a:spcAft>
                      </a:pPr>
                      <a:r>
                        <a:rPr lang="fr-FR" sz="1600" b="1" dirty="0">
                          <a:solidFill>
                            <a:schemeClr val="tx1"/>
                          </a:solidFill>
                          <a:effectLst/>
                          <a:latin typeface="Myriad Pro" panose="020B0503030403020204"/>
                        </a:rPr>
                        <a:t>Qui</a:t>
                      </a:r>
                      <a:r>
                        <a:rPr lang="fr-FR" sz="1600" b="0" dirty="0">
                          <a:solidFill>
                            <a:schemeClr val="tx1"/>
                          </a:solidFill>
                          <a:effectLst/>
                          <a:latin typeface="Myriad Pro" panose="020B0503030403020204"/>
                        </a:rPr>
                        <a:t> sont les personnages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0"/>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Où</a:t>
                      </a:r>
                      <a:r>
                        <a:rPr lang="fr-FR" sz="1600" b="0" dirty="0">
                          <a:solidFill>
                            <a:schemeClr val="tx1"/>
                          </a:solidFill>
                          <a:effectLst/>
                          <a:latin typeface="Myriad Pro" panose="020B0503030403020204"/>
                        </a:rPr>
                        <a:t> l’action se passe-t-elle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1"/>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Quand </a:t>
                      </a:r>
                      <a:r>
                        <a:rPr lang="fr-FR" sz="1600" b="0" dirty="0">
                          <a:solidFill>
                            <a:schemeClr val="tx1"/>
                          </a:solidFill>
                          <a:effectLst/>
                          <a:latin typeface="Myriad Pro" panose="020B0503030403020204"/>
                        </a:rPr>
                        <a:t>l’action se passe-t-elle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2"/>
                  </a:ext>
                </a:extLst>
              </a:tr>
              <a:tr h="319881">
                <a:tc>
                  <a:txBody>
                    <a:bodyPr/>
                    <a:lstStyle/>
                    <a:p>
                      <a:pPr marL="0" marR="0" indent="0" algn="l" defTabSz="914400" rtl="0" eaLnBrk="1" fontAlgn="auto" latinLnBrk="0" hangingPunct="1">
                        <a:lnSpc>
                          <a:spcPct val="107000"/>
                        </a:lnSpc>
                        <a:spcBef>
                          <a:spcPts val="0"/>
                        </a:spcBef>
                        <a:spcAft>
                          <a:spcPts val="0"/>
                        </a:spcAft>
                        <a:buClr>
                          <a:srgbClr val="000000"/>
                        </a:buClr>
                        <a:buSzTx/>
                        <a:buFont typeface="Arial"/>
                        <a:buNone/>
                        <a:tabLst/>
                        <a:defRPr/>
                      </a:pPr>
                      <a:r>
                        <a:rPr lang="fr-FR" sz="1600" b="1" dirty="0">
                          <a:solidFill>
                            <a:schemeClr val="tx1"/>
                          </a:solidFill>
                          <a:effectLst/>
                          <a:latin typeface="Myriad Pro" panose="020B0503030403020204"/>
                        </a:rPr>
                        <a:t>Que</a:t>
                      </a:r>
                      <a:r>
                        <a:rPr lang="fr-FR" sz="1600" b="0" dirty="0">
                          <a:solidFill>
                            <a:schemeClr val="tx1"/>
                          </a:solidFill>
                          <a:effectLst/>
                          <a:latin typeface="Myriad Pro" panose="020B0503030403020204"/>
                        </a:rPr>
                        <a:t> font–ils ?</a:t>
                      </a:r>
                      <a:endParaRPr lang="en-US" sz="1600" b="0"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0" marR="685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3"/>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254567629"/>
              </p:ext>
            </p:extLst>
          </p:nvPr>
        </p:nvGraphicFramePr>
        <p:xfrm>
          <a:off x="7904163" y="3142827"/>
          <a:ext cx="3776662" cy="1636712"/>
        </p:xfrm>
        <a:graphic>
          <a:graphicData uri="http://schemas.openxmlformats.org/drawingml/2006/table">
            <a:tbl>
              <a:tblPr firstRow="1" bandRow="1">
                <a:tableStyleId>{5940675A-B579-460E-94D1-54222C63F5DA}</a:tableStyleId>
              </a:tblPr>
              <a:tblGrid>
                <a:gridCol w="3776662">
                  <a:extLst>
                    <a:ext uri="{9D8B030D-6E8A-4147-A177-3AD203B41FA5}">
                      <a16:colId xmlns:a16="http://schemas.microsoft.com/office/drawing/2014/main" val="20000"/>
                    </a:ext>
                  </a:extLst>
                </a:gridCol>
              </a:tblGrid>
              <a:tr h="1636712">
                <a:tc>
                  <a:txBody>
                    <a:bodyPr/>
                    <a:lstStyle/>
                    <a:p>
                      <a:pPr algn="just">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a-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Par quel mot doit-il commencer? </a:t>
                      </a:r>
                    </a:p>
                    <a:p>
                      <a:pPr marL="288925" indent="-288925" algn="l">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b- S’agit-il d’un événement ou d’un personnage qui vient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perturber</a:t>
                      </a: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 la situation d’équilibre ?</a:t>
                      </a:r>
                    </a:p>
                    <a:p>
                      <a:pPr marL="288925" indent="-288925" algn="l">
                        <a:lnSpc>
                          <a:spcPct val="107000"/>
                        </a:lnSpc>
                        <a:spcBef>
                          <a:spcPts val="0"/>
                        </a:spcBef>
                        <a:spcAft>
                          <a:spcPts val="0"/>
                        </a:spcAft>
                        <a:defRPr/>
                      </a:pP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c- </a:t>
                      </a:r>
                      <a:r>
                        <a:rPr lang="fr-FR" sz="1600" b="1" noProof="0" dirty="0">
                          <a:solidFill>
                            <a:schemeClr val="tx1"/>
                          </a:solidFill>
                          <a:latin typeface="Myriad Pro" panose="020B0503030403020204"/>
                          <a:ea typeface="Calibri" panose="020F0502020204030204" pitchFamily="34" charset="0"/>
                          <a:cs typeface="Times New Roman" panose="02020603050405020304" pitchFamily="18" charset="0"/>
                        </a:rPr>
                        <a:t>A quel temps verbal </a:t>
                      </a:r>
                      <a:r>
                        <a:rPr lang="fr-FR" sz="1600" b="0" noProof="0" dirty="0">
                          <a:solidFill>
                            <a:schemeClr val="tx1"/>
                          </a:solidFill>
                          <a:latin typeface="Myriad Pro" panose="020B0503030403020204"/>
                          <a:ea typeface="Calibri" panose="020F0502020204030204" pitchFamily="34" charset="0"/>
                          <a:cs typeface="Times New Roman" panose="02020603050405020304" pitchFamily="18" charset="0"/>
                        </a:rPr>
                        <a:t>je vais conjuguer les verbes ? </a:t>
                      </a:r>
                    </a:p>
                  </a:txBody>
                  <a:tcPr marL="91434" marR="91434" marT="35561" marB="35561">
                    <a:solidFill>
                      <a:schemeClr val="accent4">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4" name="Table 13"/>
          <p:cNvGraphicFramePr>
            <a:graphicFrameLocks noGrp="1"/>
          </p:cNvGraphicFramePr>
          <p:nvPr/>
        </p:nvGraphicFramePr>
        <p:xfrm>
          <a:off x="4575175" y="4972050"/>
          <a:ext cx="3146425" cy="1622425"/>
        </p:xfrm>
        <a:graphic>
          <a:graphicData uri="http://schemas.openxmlformats.org/drawingml/2006/table">
            <a:tbl>
              <a:tblPr firstRow="1" bandRow="1">
                <a:tableStyleId>{5940675A-B579-460E-94D1-54222C63F5DA}</a:tableStyleId>
              </a:tblPr>
              <a:tblGrid>
                <a:gridCol w="3146425">
                  <a:extLst>
                    <a:ext uri="{9D8B030D-6E8A-4147-A177-3AD203B41FA5}">
                      <a16:colId xmlns:a16="http://schemas.microsoft.com/office/drawing/2014/main" val="20000"/>
                    </a:ext>
                  </a:extLst>
                </a:gridCol>
              </a:tblGrid>
              <a:tr h="1622425">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Qui accomplit les actions ?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Le personnage principal? Y a-t-il un nouveau personnage qui vient y participer?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 mot de liaison je vais introduire chaque action ? </a:t>
                      </a:r>
                    </a:p>
                  </a:txBody>
                  <a:tcPr marL="91411" marR="91411" marT="28818" marB="28818">
                    <a:solidFill>
                      <a:schemeClr val="accent2">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055766590"/>
              </p:ext>
            </p:extLst>
          </p:nvPr>
        </p:nvGraphicFramePr>
        <p:xfrm>
          <a:off x="7883525" y="1606968"/>
          <a:ext cx="3776662" cy="900113"/>
        </p:xfrm>
        <a:graphic>
          <a:graphicData uri="http://schemas.openxmlformats.org/drawingml/2006/table">
            <a:tbl>
              <a:tblPr firstRow="1" bandRow="1">
                <a:tableStyleId>{5C22544A-7EE6-4342-B048-85BDC9FD1C3A}</a:tableStyleId>
              </a:tblPr>
              <a:tblGrid>
                <a:gridCol w="867741">
                  <a:extLst>
                    <a:ext uri="{9D8B030D-6E8A-4147-A177-3AD203B41FA5}">
                      <a16:colId xmlns:a16="http://schemas.microsoft.com/office/drawing/2014/main" val="20000"/>
                    </a:ext>
                  </a:extLst>
                </a:gridCol>
                <a:gridCol w="1201486">
                  <a:extLst>
                    <a:ext uri="{9D8B030D-6E8A-4147-A177-3AD203B41FA5}">
                      <a16:colId xmlns:a16="http://schemas.microsoft.com/office/drawing/2014/main" val="20001"/>
                    </a:ext>
                  </a:extLst>
                </a:gridCol>
                <a:gridCol w="1707435">
                  <a:extLst>
                    <a:ext uri="{9D8B030D-6E8A-4147-A177-3AD203B41FA5}">
                      <a16:colId xmlns:a16="http://schemas.microsoft.com/office/drawing/2014/main" val="20002"/>
                    </a:ext>
                  </a:extLst>
                </a:gridCol>
              </a:tblGrid>
              <a:tr h="358339">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Qui ? </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Action ?</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r>
                        <a:rPr lang="en-US" sz="1600" b="1" i="0" u="none" strike="noStrike" cap="none" dirty="0">
                          <a:solidFill>
                            <a:schemeClr val="tx1"/>
                          </a:solidFill>
                          <a:effectLst/>
                          <a:latin typeface="Myriad Pro" panose="020B0503030403020204"/>
                          <a:ea typeface="+mn-ea"/>
                          <a:cs typeface="+mn-cs"/>
                          <a:sym typeface="Arial"/>
                        </a:rPr>
                        <a:t>Mot de liaison</a:t>
                      </a: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0000"/>
                  </a:ext>
                </a:extLst>
              </a:tr>
              <a:tr h="270887">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0001"/>
                  </a:ext>
                </a:extLst>
              </a:tr>
              <a:tr h="270887">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ctr" rtl="0">
                        <a:lnSpc>
                          <a:spcPct val="107000"/>
                        </a:lnSpc>
                        <a:spcBef>
                          <a:spcPts val="0"/>
                        </a:spcBef>
                        <a:spcAft>
                          <a:spcPts val="0"/>
                        </a:spcAft>
                        <a:buClr>
                          <a:srgbClr val="000000"/>
                        </a:buClr>
                        <a:buFont typeface="Arial"/>
                      </a:pPr>
                      <a:endParaRPr lang="en-US" sz="1100" b="1" i="0" u="none" strike="noStrike" cap="none" dirty="0">
                        <a:solidFill>
                          <a:schemeClr val="accent1">
                            <a:lumMod val="75000"/>
                          </a:schemeClr>
                        </a:solidFill>
                        <a:effectLst/>
                        <a:latin typeface="Myriad Pro" panose="020B0503030403020204"/>
                        <a:ea typeface="+mn-ea"/>
                        <a:cs typeface="+mn-cs"/>
                        <a:sym typeface="Arial"/>
                      </a:endParaRPr>
                    </a:p>
                  </a:txBody>
                  <a:tcPr marL="91402" marR="91402" marT="45676" marB="456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217912022"/>
              </p:ext>
            </p:extLst>
          </p:nvPr>
        </p:nvGraphicFramePr>
        <p:xfrm>
          <a:off x="4513263" y="1280779"/>
          <a:ext cx="3238500" cy="1622425"/>
        </p:xfrm>
        <a:graphic>
          <a:graphicData uri="http://schemas.openxmlformats.org/drawingml/2006/table">
            <a:tbl>
              <a:tblPr firstRow="1" bandRow="1">
                <a:tableStyleId>{5940675A-B579-460E-94D1-54222C63F5DA}</a:tableStyleId>
              </a:tblPr>
              <a:tblGrid>
                <a:gridCol w="3238500">
                  <a:extLst>
                    <a:ext uri="{9D8B030D-6E8A-4147-A177-3AD203B41FA5}">
                      <a16:colId xmlns:a16="http://schemas.microsoft.com/office/drawing/2014/main" val="20000"/>
                    </a:ext>
                  </a:extLst>
                </a:gridCol>
              </a:tblGrid>
              <a:tr h="1622425">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a- S’agit-il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d’un événement ou d’un personnage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qui vient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résoudre</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 le problème?</a:t>
                      </a:r>
                    </a:p>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b-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 mot de liaison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je dois introduire l’élément de résolution ?  </a:t>
                      </a:r>
                      <a:endParaRPr kumimoji="0" lang="fr-FR"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endParaRPr>
                    </a:p>
                  </a:txBody>
                  <a:tcPr marL="91460" marR="91460" marT="32429" marB="32429">
                    <a:solidFill>
                      <a:schemeClr val="bg1">
                        <a:lumMod val="75000"/>
                      </a:schemeClr>
                    </a:solidFill>
                  </a:tcPr>
                </a:tc>
                <a:extLst>
                  <a:ext uri="{0D108BD9-81ED-4DB2-BD59-A6C34878D82A}">
                    <a16:rowId xmlns:a16="http://schemas.microsoft.com/office/drawing/2014/main" val="10000"/>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994184429"/>
              </p:ext>
            </p:extLst>
          </p:nvPr>
        </p:nvGraphicFramePr>
        <p:xfrm>
          <a:off x="4513263" y="3084233"/>
          <a:ext cx="3237614" cy="1656969"/>
        </p:xfrm>
        <a:graphic>
          <a:graphicData uri="http://schemas.openxmlformats.org/drawingml/2006/table">
            <a:tbl>
              <a:tblPr firstRow="1" bandRow="1">
                <a:tableStyleId>{5940675A-B579-460E-94D1-54222C63F5DA}</a:tableStyleId>
              </a:tblPr>
              <a:tblGrid>
                <a:gridCol w="3237614">
                  <a:extLst>
                    <a:ext uri="{9D8B030D-6E8A-4147-A177-3AD203B41FA5}">
                      <a16:colId xmlns:a16="http://schemas.microsoft.com/office/drawing/2014/main" val="20000"/>
                    </a:ext>
                  </a:extLst>
                </a:gridCol>
              </a:tblGrid>
              <a:tr h="1656969">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a-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Comment se termine le récit ?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Que s’est-il passé au personnage principal? S’agit-il d’une fin heureuse ou triste ? </a:t>
                      </a:r>
                    </a:p>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b- </a:t>
                      </a:r>
                      <a:r>
                        <a:rPr kumimoji="0" lang="fr-FR" altLang="en-US" sz="1600" b="1"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Par quel(s) mot(s) </a:t>
                      </a:r>
                      <a:r>
                        <a:rPr kumimoji="0" lang="fr-FR" altLang="en-US" sz="1600" b="0" i="0" u="none" strike="noStrike" kern="0" cap="none" spc="0" normalizeH="0" baseline="0" noProof="0" dirty="0">
                          <a:ln>
                            <a:noFill/>
                          </a:ln>
                          <a:solidFill>
                            <a:schemeClr val="tx1"/>
                          </a:solidFill>
                          <a:effectLst/>
                          <a:uLnTx/>
                          <a:uFillTx/>
                          <a:latin typeface="Myriad Pro" panose="020B0503030403020204"/>
                          <a:ea typeface="Calibri" panose="020F0502020204030204" pitchFamily="34" charset="0"/>
                          <a:cs typeface="Times New Roman" panose="02020603050405020304" pitchFamily="18" charset="0"/>
                          <a:sym typeface="Arial"/>
                        </a:rPr>
                        <a:t>je vais introduire la situation finale ? </a:t>
                      </a:r>
                      <a:endParaRPr kumimoji="0" lang="fr-FR" sz="1600" b="0" i="0" u="none" strike="noStrike" kern="0" cap="none" spc="0" normalizeH="0" baseline="0" noProof="0" dirty="0">
                        <a:ln>
                          <a:noFill/>
                        </a:ln>
                        <a:solidFill>
                          <a:schemeClr val="tx1"/>
                        </a:solidFill>
                        <a:effectLst/>
                        <a:highlight>
                          <a:srgbClr val="FFFF00"/>
                        </a:highlight>
                        <a:uLnTx/>
                        <a:uFillTx/>
                        <a:latin typeface="Myriad Pro" panose="020B0503030403020204"/>
                        <a:ea typeface="Arial"/>
                        <a:cs typeface="Arial"/>
                        <a:sym typeface="Arial"/>
                      </a:endParaRPr>
                    </a:p>
                  </a:txBody>
                  <a:tcPr marT="46101" marB="46101">
                    <a:solidFill>
                      <a:srgbClr val="6FEBDC"/>
                    </a:solid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2"/>
          <p:cNvSpPr txBox="1">
            <a:spLocks noChangeArrowheads="1"/>
          </p:cNvSpPr>
          <p:nvPr/>
        </p:nvSpPr>
        <p:spPr bwMode="auto">
          <a:xfrm>
            <a:off x="802023" y="125497"/>
            <a:ext cx="80050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rPr>
              <a:t>PRODUIRE, DÉVELOPPER LE SUJET</a:t>
            </a:r>
            <a:endParaRPr lang="fr-FR" altLang="en-US" sz="3600" b="1" dirty="0">
              <a:solidFill>
                <a:srgbClr val="0096D6"/>
              </a:solidFill>
              <a:latin typeface="Myriad Pro" panose="020B0503030403020204" pitchFamily="34" charset="0"/>
            </a:endParaRPr>
          </a:p>
        </p:txBody>
      </p:sp>
      <p:sp>
        <p:nvSpPr>
          <p:cNvPr id="5" name="Rectangle 4"/>
          <p:cNvSpPr>
            <a:spLocks noChangeArrowheads="1"/>
          </p:cNvSpPr>
          <p:nvPr/>
        </p:nvSpPr>
        <p:spPr bwMode="auto">
          <a:xfrm>
            <a:off x="1494422" y="1259472"/>
            <a:ext cx="9345613" cy="3847207"/>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800" b="1" u="sng" dirty="0">
                <a:latin typeface="Myriad Pro" panose="020B0503030403020204" pitchFamily="34" charset="0"/>
              </a:rPr>
              <a:t>Sujet : </a:t>
            </a:r>
          </a:p>
          <a:p>
            <a:pPr algn="just">
              <a:buClr>
                <a:srgbClr val="000000"/>
              </a:buClr>
              <a:buSzPts val="2000"/>
              <a:defRPr/>
            </a:pPr>
            <a:r>
              <a:rPr lang="fr-FR" altLang="fr-FR" sz="2400" dirty="0">
                <a:latin typeface="Myriad Pro" panose="020B0503030403020204" pitchFamily="34" charset="0"/>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p>
          <a:p>
            <a:pPr algn="just">
              <a:buClr>
                <a:srgbClr val="000000"/>
              </a:buClr>
              <a:buSzPts val="2000"/>
              <a:defRPr/>
            </a:pPr>
            <a:r>
              <a:rPr lang="fr-FR" altLang="fr-FR" sz="2400" dirty="0">
                <a:latin typeface="Myriad Pro" panose="020B0503030403020204" pitchFamily="34" charset="0"/>
              </a:rPr>
              <a:t>Rédigez sur votre blog (page d’Internet) l’intrigue de ce conte et précisez la morale ou la leçon qu’il donne aux lecteurs.</a:t>
            </a:r>
          </a:p>
          <a:p>
            <a:pPr algn="just">
              <a:buClr>
                <a:srgbClr val="000000"/>
              </a:buClr>
              <a:buSzPts val="2000"/>
              <a:defRPr/>
            </a:pPr>
            <a:r>
              <a:rPr lang="fr-FR" altLang="fr-FR" sz="2400" dirty="0">
                <a:latin typeface="Myriad Pro" panose="020B0503030403020204" pitchFamily="34" charset="0"/>
              </a:rPr>
              <a:t>Votre texte fera 18 - 25 lignes dans une écriture de taille moyenne. (180 - 250 mots)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5"/>
                                        </p:tgtEl>
                                        <p:attrNameLst>
                                          <p:attrName>stroke.color</p:attrName>
                                        </p:attrNameLst>
                                      </p:cBhvr>
                                      <p:to>
                                        <a:schemeClr val="accent1"/>
                                      </p:to>
                                    </p:animClr>
                                    <p:set>
                                      <p:cBhvr>
                                        <p:cTn id="7" dur="2000" fill="hold"/>
                                        <p:tgtEl>
                                          <p:spTgt spid="5"/>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74613" y="3855033"/>
            <a:ext cx="6540500" cy="830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Vérifiez que vous avez respecté tous les indicateurs de réussite. </a:t>
            </a:r>
            <a:endParaRPr lang="fr-FR" altLang="en-US" sz="2400" b="1" u="sng" dirty="0">
              <a:solidFill>
                <a:schemeClr val="tx1"/>
              </a:solidFill>
              <a:latin typeface="Myriad Pro" panose="020B0503030403020204" pitchFamily="34" charset="0"/>
            </a:endParaRPr>
          </a:p>
        </p:txBody>
      </p:sp>
      <p:sp>
        <p:nvSpPr>
          <p:cNvPr id="45059" name="Google Shape;438;p29"/>
          <p:cNvSpPr txBox="1">
            <a:spLocks noChangeArrowheads="1"/>
          </p:cNvSpPr>
          <p:nvPr/>
        </p:nvSpPr>
        <p:spPr bwMode="auto">
          <a:xfrm>
            <a:off x="882650" y="144463"/>
            <a:ext cx="1072673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PRODUIRE SON TEXTE</a:t>
            </a:r>
          </a:p>
        </p:txBody>
      </p:sp>
      <p:sp>
        <p:nvSpPr>
          <p:cNvPr id="3" name="Rectangle 2"/>
          <p:cNvSpPr>
            <a:spLocks noChangeArrowheads="1"/>
          </p:cNvSpPr>
          <p:nvPr/>
        </p:nvSpPr>
        <p:spPr bwMode="auto">
          <a:xfrm>
            <a:off x="74613" y="4610207"/>
            <a:ext cx="68548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Faites les corrections. Demandez l’aide de votre camarade ou de votre enseignant quand c’est nécessaire. </a:t>
            </a:r>
          </a:p>
        </p:txBody>
      </p:sp>
      <p:sp>
        <p:nvSpPr>
          <p:cNvPr id="6" name="Rectangle 5"/>
          <p:cNvSpPr>
            <a:spLocks noChangeArrowheads="1"/>
          </p:cNvSpPr>
          <p:nvPr/>
        </p:nvSpPr>
        <p:spPr bwMode="auto">
          <a:xfrm>
            <a:off x="78125" y="868660"/>
            <a:ext cx="71481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Citez les indicateurs de réussite de votre narration. </a:t>
            </a:r>
            <a:endParaRPr lang="fr-FR" altLang="en-US" sz="2400" dirty="0">
              <a:solidFill>
                <a:schemeClr val="tx1"/>
              </a:solidFill>
              <a:latin typeface="Myriad Pro" panose="020B0503030403020204" pitchFamily="34" charset="0"/>
            </a:endParaRPr>
          </a:p>
        </p:txBody>
      </p:sp>
      <p:sp>
        <p:nvSpPr>
          <p:cNvPr id="12" name="Rectangle 11"/>
          <p:cNvSpPr/>
          <p:nvPr/>
        </p:nvSpPr>
        <p:spPr>
          <a:xfrm>
            <a:off x="882650" y="1398588"/>
            <a:ext cx="6046788" cy="1570037"/>
          </a:xfrm>
          <a:prstGeom prst="rect">
            <a:avLst/>
          </a:prstGeom>
          <a:solidFill>
            <a:schemeClr val="bg1"/>
          </a:solidFill>
          <a:ln>
            <a:solidFill>
              <a:schemeClr val="bg1">
                <a:lumMod val="50000"/>
              </a:schemeClr>
            </a:solidFill>
          </a:ln>
        </p:spPr>
        <p:txBody>
          <a:bodyPr>
            <a:spAutoFit/>
          </a:bodyPr>
          <a:lstStyle/>
          <a:p>
            <a:pPr marL="112713" indent="-112713">
              <a:buFont typeface="Arial" panose="020B0604020202020204" pitchFamily="34" charset="0"/>
              <a:buChar char="•"/>
              <a:defRPr/>
            </a:pPr>
            <a:r>
              <a:rPr lang="fr-FR" sz="1600" dirty="0">
                <a:latin typeface="Myriad Pro" panose="020B0503030403020204"/>
              </a:rPr>
              <a:t>Utiliser des reprises nominales et pronominales pour designer chacun des personnages;</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 Utiliser des indications spatio-temporelles pour situer le récit. </a:t>
            </a:r>
          </a:p>
          <a:p>
            <a:pPr>
              <a:spcBef>
                <a:spcPts val="0"/>
              </a:spcBef>
              <a:spcAft>
                <a:spcPts val="0"/>
              </a:spcAft>
              <a:buFont typeface="Arial" panose="020B0604020202020204" pitchFamily="34" charset="0"/>
              <a:buChar char="•"/>
              <a:defRPr/>
            </a:pPr>
            <a:r>
              <a:rPr lang="fr-FR" sz="1600" dirty="0">
                <a:latin typeface="Myriad Pro" panose="020B0503030403020204"/>
              </a:rPr>
              <a:t> Utiliser les mots  de liaisons.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 Conjuguer les verbes d’actions aux temps du récit au passé (passé simple, imparfait). </a:t>
            </a:r>
          </a:p>
        </p:txBody>
      </p:sp>
      <p:sp>
        <p:nvSpPr>
          <p:cNvPr id="13" name="Rectangle 12"/>
          <p:cNvSpPr>
            <a:spLocks noChangeArrowheads="1"/>
          </p:cNvSpPr>
          <p:nvPr/>
        </p:nvSpPr>
        <p:spPr bwMode="auto">
          <a:xfrm>
            <a:off x="74613" y="3045964"/>
            <a:ext cx="67421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Rédigez sur le brouillon votre texte </a:t>
            </a:r>
            <a:r>
              <a:rPr lang="fr-FR" altLang="en-US" sz="2400" b="1" u="sng" dirty="0">
                <a:solidFill>
                  <a:schemeClr val="tx1"/>
                </a:solidFill>
                <a:latin typeface="Myriad Pro" panose="020B0503030403020204" pitchFamily="34" charset="0"/>
              </a:rPr>
              <a:t>tout en respectant le plan élaboré</a:t>
            </a:r>
            <a:r>
              <a:rPr lang="fr-FR" altLang="en-US" sz="2400" b="1" dirty="0">
                <a:solidFill>
                  <a:schemeClr val="tx1"/>
                </a:solidFill>
                <a:latin typeface="Myriad Pro" panose="020B0503030403020204" pitchFamily="34" charset="0"/>
              </a:rPr>
              <a:t>. </a:t>
            </a:r>
            <a:endParaRPr lang="fr-FR" altLang="en-US" sz="2400" dirty="0">
              <a:solidFill>
                <a:schemeClr val="tx1"/>
              </a:solidFill>
              <a:latin typeface="Myriad Pro" panose="020B0503030403020204" pitchFamily="34" charset="0"/>
            </a:endParaRPr>
          </a:p>
        </p:txBody>
      </p:sp>
      <p:sp>
        <p:nvSpPr>
          <p:cNvPr id="11" name="Rectangle 10"/>
          <p:cNvSpPr>
            <a:spLocks noChangeArrowheads="1"/>
          </p:cNvSpPr>
          <p:nvPr/>
        </p:nvSpPr>
        <p:spPr bwMode="auto">
          <a:xfrm>
            <a:off x="74613" y="5727447"/>
            <a:ext cx="71481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Vérifier l’orthographe, les majuscules, la ponctuation et la mise en page avant de présenter votre texte. </a:t>
            </a:r>
          </a:p>
        </p:txBody>
      </p:sp>
      <p:sp>
        <p:nvSpPr>
          <p:cNvPr id="15" name="Rectangle 14"/>
          <p:cNvSpPr>
            <a:spLocks noChangeArrowheads="1"/>
          </p:cNvSpPr>
          <p:nvPr/>
        </p:nvSpPr>
        <p:spPr bwMode="auto">
          <a:xfrm>
            <a:off x="7431088" y="1003300"/>
            <a:ext cx="4008437" cy="5078413"/>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000" b="1" u="sng" dirty="0">
                <a:latin typeface="Myriad Pro" panose="020B0503030403020204" pitchFamily="34" charset="0"/>
              </a:rPr>
              <a:t>Sujet : </a:t>
            </a:r>
          </a:p>
          <a:p>
            <a:pPr algn="just">
              <a:buClr>
                <a:srgbClr val="000000"/>
              </a:buClr>
              <a:buSzPts val="2000"/>
              <a:defRPr/>
            </a:pPr>
            <a:r>
              <a:rPr lang="fr-FR" altLang="fr-FR" sz="1800" dirty="0">
                <a:latin typeface="Myriad Pro" panose="020B0503030403020204" pitchFamily="34" charset="0"/>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p>
          <a:p>
            <a:pPr algn="just">
              <a:buClr>
                <a:srgbClr val="000000"/>
              </a:buClr>
              <a:buSzPts val="2000"/>
              <a:defRPr/>
            </a:pPr>
            <a:endParaRPr lang="fr-FR" altLang="fr-FR" sz="1800" dirty="0">
              <a:latin typeface="Myriad Pro" panose="020B0503030403020204" pitchFamily="34" charset="0"/>
            </a:endParaRPr>
          </a:p>
          <a:p>
            <a:pPr algn="just">
              <a:buClr>
                <a:srgbClr val="000000"/>
              </a:buClr>
              <a:buSzPts val="2000"/>
              <a:defRPr/>
            </a:pPr>
            <a:r>
              <a:rPr lang="fr-FR" altLang="fr-FR" sz="1800" dirty="0">
                <a:latin typeface="Myriad Pro" panose="020B0503030403020204" pitchFamily="34" charset="0"/>
              </a:rPr>
              <a:t>Rédigez sur votre blog (page d’Internet) l’intrigue de ce conte et précisez la morale ou la leçon qu’il donne aux lecteurs.</a:t>
            </a:r>
          </a:p>
          <a:p>
            <a:pPr algn="just">
              <a:buClr>
                <a:srgbClr val="000000"/>
              </a:buClr>
              <a:buSzPts val="2000"/>
              <a:defRPr/>
            </a:pPr>
            <a:endParaRPr lang="fr-FR" altLang="fr-FR" sz="1800" dirty="0">
              <a:latin typeface="Myriad Pro" panose="020B0503030403020204" pitchFamily="34" charset="0"/>
            </a:endParaRPr>
          </a:p>
          <a:p>
            <a:pPr algn="just">
              <a:buClr>
                <a:srgbClr val="000000"/>
              </a:buClr>
              <a:buSzPts val="2000"/>
              <a:defRPr/>
            </a:pPr>
            <a:r>
              <a:rPr lang="fr-FR" altLang="fr-FR" sz="1800" dirty="0">
                <a:latin typeface="Myriad Pro" panose="020B0503030403020204" pitchFamily="34" charset="0"/>
              </a:rPr>
              <a:t>Votre texte fera 18 - 25 lignes dans une écriture de taille moyenne. (180 - 250 mots)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15"/>
                                        </p:tgtEl>
                                        <p:attrNameLst>
                                          <p:attrName>stroke.color</p:attrName>
                                        </p:attrNameLst>
                                      </p:cBhvr>
                                      <p:to>
                                        <a:schemeClr val="accent1"/>
                                      </p:to>
                                    </p:animClr>
                                    <p:set>
                                      <p:cBhvr>
                                        <p:cTn id="7" dur="2000" fill="hold"/>
                                        <p:tgtEl>
                                          <p:spTgt spid="15"/>
                                        </p:tgtEl>
                                        <p:attrNameLst>
                                          <p:attrName>stroke.on</p:attrName>
                                        </p:attrNameLst>
                                      </p:cBhvr>
                                      <p:to>
                                        <p:strVal val="true"/>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P spid="6" grpId="0"/>
      <p:bldP spid="12" grpId="0" animBg="1"/>
      <p:bldP spid="13"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Google Shape;271;p20"/>
          <p:cNvSpPr/>
          <p:nvPr/>
        </p:nvSpPr>
        <p:spPr>
          <a:xfrm flipH="1">
            <a:off x="1782762" y="1928018"/>
            <a:ext cx="8988425" cy="981075"/>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a:ea typeface="Calibri"/>
                <a:cs typeface="Calibri"/>
                <a:sym typeface="Calibri"/>
              </a:rPr>
              <a:t>Produire un texte narratif (établir une situation initiale, une situation finale / introduire un ou plusieurs éléments modificateurs).</a:t>
            </a:r>
          </a:p>
        </p:txBody>
      </p:sp>
      <p:sp>
        <p:nvSpPr>
          <p:cNvPr id="267" name="Google Shape;267;p20"/>
          <p:cNvSpPr/>
          <p:nvPr/>
        </p:nvSpPr>
        <p:spPr>
          <a:xfrm flipH="1">
            <a:off x="1782762" y="3236769"/>
            <a:ext cx="9026525" cy="541337"/>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a:ea typeface="Calibri"/>
                <a:cs typeface="Calibri"/>
                <a:sym typeface="Calibri"/>
              </a:rPr>
              <a:t>analyser une consigne, élaborer un plan et rechercher des idées. </a:t>
            </a:r>
          </a:p>
        </p:txBody>
      </p:sp>
      <p:sp>
        <p:nvSpPr>
          <p:cNvPr id="10244" name="Google Shape;269;p20"/>
          <p:cNvSpPr txBox="1">
            <a:spLocks noChangeArrowheads="1"/>
          </p:cNvSpPr>
          <p:nvPr/>
        </p:nvSpPr>
        <p:spPr bwMode="auto">
          <a:xfrm>
            <a:off x="1063625" y="4110038"/>
            <a:ext cx="369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a:solidFill>
                  <a:srgbClr val="FFFFFF"/>
                </a:solidFill>
                <a:latin typeface="Myriad Pro" panose="020B0503030403020204" pitchFamily="34" charset="0"/>
                <a:sym typeface="Calibri" panose="020F0502020204030204" pitchFamily="34" charset="0"/>
              </a:rPr>
              <a:t>3</a:t>
            </a:r>
          </a:p>
        </p:txBody>
      </p:sp>
      <p:pic>
        <p:nvPicPr>
          <p:cNvPr id="10245" name="Google Shape;272;p20"/>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1698625"/>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Google Shape;273;p20"/>
          <p:cNvSpPr txBox="1">
            <a:spLocks noChangeArrowheads="1"/>
          </p:cNvSpPr>
          <p:nvPr/>
        </p:nvSpPr>
        <p:spPr bwMode="auto">
          <a:xfrm>
            <a:off x="1063625" y="2054225"/>
            <a:ext cx="369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a:solidFill>
                  <a:srgbClr val="FFFFFF"/>
                </a:solidFill>
                <a:latin typeface="Myriad Pro" panose="020B0503030403020204" pitchFamily="34" charset="0"/>
                <a:sym typeface="Calibri" panose="020F0502020204030204" pitchFamily="34" charset="0"/>
              </a:rPr>
              <a:t>1</a:t>
            </a:r>
          </a:p>
        </p:txBody>
      </p:sp>
      <p:sp>
        <p:nvSpPr>
          <p:cNvPr id="10247" name="Google Shape;277;p20"/>
          <p:cNvSpPr txBox="1">
            <a:spLocks noChangeArrowheads="1"/>
          </p:cNvSpPr>
          <p:nvPr/>
        </p:nvSpPr>
        <p:spPr bwMode="auto">
          <a:xfrm>
            <a:off x="1063625" y="4897438"/>
            <a:ext cx="369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a:solidFill>
                  <a:srgbClr val="FFFFFF"/>
                </a:solidFill>
                <a:latin typeface="Myriad Pro" panose="020B0503030403020204" pitchFamily="34" charset="0"/>
                <a:sym typeface="Calibri" panose="020F0502020204030204" pitchFamily="34" charset="0"/>
              </a:rPr>
              <a:t>4</a:t>
            </a:r>
          </a:p>
        </p:txBody>
      </p:sp>
      <p:sp>
        <p:nvSpPr>
          <p:cNvPr id="10248" name="Google Shape;265;p20"/>
          <p:cNvSpPr txBox="1">
            <a:spLocks noChangeArrowheads="1"/>
          </p:cNvSpPr>
          <p:nvPr/>
        </p:nvSpPr>
        <p:spPr bwMode="auto">
          <a:xfrm>
            <a:off x="1055688" y="3594100"/>
            <a:ext cx="369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a:solidFill>
                  <a:srgbClr val="FFFFFF"/>
                </a:solidFill>
                <a:latin typeface="Myriad Pro" panose="020B0503030403020204" pitchFamily="34" charset="0"/>
                <a:sym typeface="Calibri" panose="020F0502020204030204" pitchFamily="34" charset="0"/>
              </a:rPr>
              <a:t>3</a:t>
            </a:r>
          </a:p>
        </p:txBody>
      </p:sp>
      <p:sp>
        <p:nvSpPr>
          <p:cNvPr id="10249" name="Google Shape;265;p20"/>
          <p:cNvSpPr txBox="1">
            <a:spLocks noChangeArrowheads="1"/>
          </p:cNvSpPr>
          <p:nvPr/>
        </p:nvSpPr>
        <p:spPr bwMode="auto">
          <a:xfrm>
            <a:off x="1055688" y="5226050"/>
            <a:ext cx="369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a:solidFill>
                  <a:srgbClr val="FFFFFF"/>
                </a:solidFill>
                <a:latin typeface="Myriad Pro" panose="020B0503030403020204" pitchFamily="34" charset="0"/>
                <a:sym typeface="Calibri" panose="020F0502020204030204" pitchFamily="34" charset="0"/>
              </a:rPr>
              <a:t>5</a:t>
            </a:r>
          </a:p>
        </p:txBody>
      </p:sp>
      <p:sp>
        <p:nvSpPr>
          <p:cNvPr id="10250" name="Title 1"/>
          <p:cNvSpPr txBox="1">
            <a:spLocks noChangeArrowheads="1"/>
          </p:cNvSpPr>
          <p:nvPr/>
        </p:nvSpPr>
        <p:spPr bwMode="auto">
          <a:xfrm>
            <a:off x="1239838" y="1162050"/>
            <a:ext cx="85502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pPr>
            <a:r>
              <a:rPr lang="fr-FR" altLang="en-US" sz="2400" dirty="0">
                <a:solidFill>
                  <a:schemeClr val="tx1"/>
                </a:solidFill>
                <a:latin typeface="Myriad Pro" panose="020B0503030403020204" pitchFamily="34" charset="0"/>
                <a:ea typeface="GE SS Two Light" charset="-78"/>
                <a:cs typeface="Times New Roman" panose="02020603050405020304" pitchFamily="18" charset="0"/>
              </a:rPr>
              <a:t>Objectif </a:t>
            </a:r>
          </a:p>
        </p:txBody>
      </p:sp>
      <p:sp>
        <p:nvSpPr>
          <p:cNvPr id="10251" name="Title 1"/>
          <p:cNvSpPr txBox="1">
            <a:spLocks noChangeArrowheads="1"/>
          </p:cNvSpPr>
          <p:nvPr/>
        </p:nvSpPr>
        <p:spPr bwMode="auto">
          <a:xfrm>
            <a:off x="1681966" y="2779826"/>
            <a:ext cx="85502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pPr>
            <a:r>
              <a:rPr lang="fr-FR" altLang="en-US" sz="2000" b="1" dirty="0">
                <a:solidFill>
                  <a:schemeClr val="tx1"/>
                </a:solidFill>
                <a:latin typeface="Myriad Pro" panose="020B0503030403020204" pitchFamily="34" charset="0"/>
                <a:ea typeface="GE SS Two Light" charset="-78"/>
                <a:cs typeface="Times New Roman" panose="02020603050405020304" pitchFamily="18" charset="0"/>
              </a:rPr>
              <a:t>L’apprenant sera capable de / d’ :  </a:t>
            </a:r>
          </a:p>
        </p:txBody>
      </p:sp>
      <p:sp>
        <p:nvSpPr>
          <p:cNvPr id="10252" name="Google Shape;267;p20"/>
          <p:cNvSpPr>
            <a:spLocks noChangeArrowheads="1"/>
          </p:cNvSpPr>
          <p:nvPr/>
        </p:nvSpPr>
        <p:spPr bwMode="auto">
          <a:xfrm flipH="1">
            <a:off x="1782763" y="3767138"/>
            <a:ext cx="9026525" cy="2378075"/>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sym typeface="Open Sans" panose="020B0606030504020204" pitchFamily="34" charset="0"/>
              </a:rPr>
              <a:t>se préparer à produire et à utiliser les outils linguistiques nécessaires :</a:t>
            </a:r>
          </a:p>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sym typeface="Open Sans" panose="020B0606030504020204" pitchFamily="34" charset="0"/>
              </a:rPr>
              <a:t>le schéma narratif quinaire. </a:t>
            </a:r>
          </a:p>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sym typeface="Open Sans" panose="020B0606030504020204" pitchFamily="34" charset="0"/>
              </a:rPr>
              <a:t>- les temps du récit au passé,</a:t>
            </a:r>
          </a:p>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sym typeface="Open Sans" panose="020B0606030504020204" pitchFamily="34" charset="0"/>
              </a:rPr>
              <a:t>- les reprises nominales et pronominales,</a:t>
            </a:r>
          </a:p>
          <a:p>
            <a:pPr eaLnBrk="1" hangingPunct="1">
              <a:lnSpc>
                <a:spcPct val="150000"/>
              </a:lnSpc>
              <a:buClr>
                <a:srgbClr val="000000"/>
              </a:buClr>
              <a:buFont typeface="Arial" panose="020B0604020202020204" pitchFamily="34" charset="0"/>
              <a:buNone/>
            </a:pPr>
            <a:r>
              <a:rPr lang="fr-FR" altLang="en-US" sz="2000" dirty="0">
                <a:latin typeface="Myriad Pro"/>
                <a:cs typeface="Arial"/>
                <a:sym typeface="Open Sans" panose="020B0606030504020204" pitchFamily="34" charset="0"/>
              </a:rPr>
              <a:t>- les mots de liaisons.</a:t>
            </a:r>
            <a:endParaRPr lang="fr-FR" altLang="en-US" sz="2000" dirty="0">
              <a:latin typeface="Myriad Pro"/>
              <a:cs typeface="Arial"/>
            </a:endParaRPr>
          </a:p>
        </p:txBody>
      </p:sp>
      <p:sp>
        <p:nvSpPr>
          <p:cNvPr id="16" name="Google Shape;267;p20"/>
          <p:cNvSpPr/>
          <p:nvPr/>
        </p:nvSpPr>
        <p:spPr>
          <a:xfrm flipH="1">
            <a:off x="1801813" y="6242050"/>
            <a:ext cx="9026525" cy="541338"/>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a:ea typeface="Calibri"/>
                <a:cs typeface="Calibri"/>
                <a:sym typeface="Calibri"/>
              </a:rPr>
              <a:t>identifier les indicateurs de réussite de la production d’un texte narratif.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48338" y="6362784"/>
            <a:ext cx="6176962" cy="338137"/>
          </a:xfrm>
          <a:prstGeom prst="rect">
            <a:avLst/>
          </a:prstGeom>
          <a:solidFill>
            <a:schemeClr val="bg1"/>
          </a:solidFill>
          <a:ln>
            <a:solidFill>
              <a:schemeClr val="bg1">
                <a:lumMod val="50000"/>
              </a:schemeClr>
            </a:solidFill>
          </a:ln>
        </p:spPr>
        <p:txBody>
          <a:bodyPr>
            <a:spAutoFit/>
          </a:bodyPr>
          <a:lstStyle/>
          <a:p>
            <a:pPr>
              <a:defRPr/>
            </a:pPr>
            <a:r>
              <a:rPr lang="fr-FR" sz="1600" dirty="0">
                <a:latin typeface="Myriad Pro" panose="020B0503030403020204"/>
              </a:rPr>
              <a:t>Préciser les idées directrices à développer puis réfléchir aux détails. </a:t>
            </a:r>
          </a:p>
        </p:txBody>
      </p:sp>
      <p:sp>
        <p:nvSpPr>
          <p:cNvPr id="5" name="Rectangle 4"/>
          <p:cNvSpPr/>
          <p:nvPr/>
        </p:nvSpPr>
        <p:spPr>
          <a:xfrm>
            <a:off x="5729288" y="3455988"/>
            <a:ext cx="6176962" cy="1570037"/>
          </a:xfrm>
          <a:prstGeom prst="rect">
            <a:avLst/>
          </a:prstGeom>
          <a:solidFill>
            <a:schemeClr val="bg1"/>
          </a:solidFill>
          <a:ln>
            <a:solidFill>
              <a:schemeClr val="bg1">
                <a:lumMod val="50000"/>
              </a:schemeClr>
            </a:solidFill>
          </a:ln>
        </p:spPr>
        <p:txBody>
          <a:bodyPr>
            <a:spAutoFit/>
          </a:bodyPr>
          <a:lstStyle/>
          <a:p>
            <a:pPr marL="112713" indent="-112713">
              <a:buFont typeface="Arial" panose="020B0604020202020204" pitchFamily="34" charset="0"/>
              <a:buChar char="•"/>
              <a:defRPr/>
            </a:pPr>
            <a:r>
              <a:rPr lang="fr-FR" sz="1600" dirty="0">
                <a:latin typeface="Myriad Pro" panose="020B0503030403020204"/>
              </a:rPr>
              <a:t>utiliser des reprises nominales et pronominales pour designer chacun des personnages;</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 utiliser des indications spatio-temporelles pour situer le récit. </a:t>
            </a:r>
          </a:p>
          <a:p>
            <a:pPr>
              <a:spcBef>
                <a:spcPts val="0"/>
              </a:spcBef>
              <a:spcAft>
                <a:spcPts val="0"/>
              </a:spcAft>
              <a:buFont typeface="Arial" panose="020B0604020202020204" pitchFamily="34" charset="0"/>
              <a:buChar char="•"/>
              <a:defRPr/>
            </a:pPr>
            <a:r>
              <a:rPr lang="fr-FR" sz="1600" dirty="0">
                <a:latin typeface="Myriad Pro" panose="020B0503030403020204"/>
              </a:rPr>
              <a:t> utiliser les mots  de liaisons.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 conjuguer les verbes d’actions aux temps du récit au passé (passé simple, imparfait). </a:t>
            </a:r>
          </a:p>
        </p:txBody>
      </p:sp>
      <p:sp>
        <p:nvSpPr>
          <p:cNvPr id="7" name="Rectangle 6"/>
          <p:cNvSpPr/>
          <p:nvPr/>
        </p:nvSpPr>
        <p:spPr>
          <a:xfrm>
            <a:off x="5729288" y="2719388"/>
            <a:ext cx="6176962" cy="584200"/>
          </a:xfrm>
          <a:prstGeom prst="rect">
            <a:avLst/>
          </a:prstGeom>
          <a:solidFill>
            <a:schemeClr val="bg1"/>
          </a:solidFill>
          <a:ln>
            <a:solidFill>
              <a:schemeClr val="bg1">
                <a:lumMod val="50000"/>
              </a:schemeClr>
            </a:solidFill>
          </a:ln>
        </p:spPr>
        <p:txBody>
          <a:bodyPr>
            <a:spAutoFit/>
          </a:bodyPr>
          <a:lstStyle/>
          <a:p>
            <a:pPr>
              <a:defRPr/>
            </a:pPr>
            <a:r>
              <a:rPr lang="fr-FR" sz="1600" dirty="0">
                <a:latin typeface="Myriad Pro" panose="020B0503030403020204"/>
              </a:rPr>
              <a:t>Corriger ses propres erreurs, seul, avec l’aide de son camarade ou de l’enseignant(e) si besoin.</a:t>
            </a:r>
          </a:p>
        </p:txBody>
      </p:sp>
      <p:sp>
        <p:nvSpPr>
          <p:cNvPr id="47109" name="Google Shape;438;p29"/>
          <p:cNvSpPr txBox="1">
            <a:spLocks noChangeArrowheads="1"/>
          </p:cNvSpPr>
          <p:nvPr/>
        </p:nvSpPr>
        <p:spPr bwMode="auto">
          <a:xfrm>
            <a:off x="822325" y="95166"/>
            <a:ext cx="1072673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POUR RÉUSSIR SA PRODUCTION</a:t>
            </a:r>
          </a:p>
        </p:txBody>
      </p:sp>
      <p:sp>
        <p:nvSpPr>
          <p:cNvPr id="3" name="Rectangle 2"/>
          <p:cNvSpPr>
            <a:spLocks noChangeArrowheads="1"/>
          </p:cNvSpPr>
          <p:nvPr/>
        </p:nvSpPr>
        <p:spPr bwMode="auto">
          <a:xfrm>
            <a:off x="696452" y="2505555"/>
            <a:ext cx="2054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Analyser la consigne </a:t>
            </a:r>
          </a:p>
        </p:txBody>
      </p:sp>
      <p:sp>
        <p:nvSpPr>
          <p:cNvPr id="6" name="Rectangle 5"/>
          <p:cNvSpPr>
            <a:spLocks noChangeArrowheads="1"/>
          </p:cNvSpPr>
          <p:nvPr/>
        </p:nvSpPr>
        <p:spPr bwMode="auto">
          <a:xfrm>
            <a:off x="690562" y="3325553"/>
            <a:ext cx="1614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Elaborer un plan</a:t>
            </a:r>
          </a:p>
        </p:txBody>
      </p:sp>
      <p:sp>
        <p:nvSpPr>
          <p:cNvPr id="8" name="Rectangle 7"/>
          <p:cNvSpPr>
            <a:spLocks noChangeArrowheads="1"/>
          </p:cNvSpPr>
          <p:nvPr/>
        </p:nvSpPr>
        <p:spPr bwMode="auto">
          <a:xfrm>
            <a:off x="690562" y="2915701"/>
            <a:ext cx="4200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Penser les indicateurs de réussite linguistique</a:t>
            </a:r>
          </a:p>
        </p:txBody>
      </p:sp>
      <p:sp>
        <p:nvSpPr>
          <p:cNvPr id="9" name="Rectangle 8"/>
          <p:cNvSpPr>
            <a:spLocks noChangeArrowheads="1"/>
          </p:cNvSpPr>
          <p:nvPr/>
        </p:nvSpPr>
        <p:spPr bwMode="auto">
          <a:xfrm>
            <a:off x="690562" y="4090406"/>
            <a:ext cx="12731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Développer  </a:t>
            </a:r>
            <a:endParaRPr lang="fr-FR" altLang="en-US" sz="1600" dirty="0">
              <a:solidFill>
                <a:schemeClr val="tx1"/>
              </a:solidFill>
            </a:endParaRPr>
          </a:p>
        </p:txBody>
      </p:sp>
      <p:sp>
        <p:nvSpPr>
          <p:cNvPr id="10" name="Rectangle 9"/>
          <p:cNvSpPr>
            <a:spLocks noChangeArrowheads="1"/>
          </p:cNvSpPr>
          <p:nvPr/>
        </p:nvSpPr>
        <p:spPr bwMode="auto">
          <a:xfrm>
            <a:off x="663908" y="4447505"/>
            <a:ext cx="156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S’auto—évaluer </a:t>
            </a:r>
            <a:endParaRPr lang="fr-FR" altLang="en-US" sz="1600" dirty="0">
              <a:solidFill>
                <a:schemeClr val="tx1"/>
              </a:solidFill>
            </a:endParaRPr>
          </a:p>
        </p:txBody>
      </p:sp>
      <p:sp>
        <p:nvSpPr>
          <p:cNvPr id="11" name="Rectangle 10"/>
          <p:cNvSpPr>
            <a:spLocks noChangeArrowheads="1"/>
          </p:cNvSpPr>
          <p:nvPr/>
        </p:nvSpPr>
        <p:spPr bwMode="auto">
          <a:xfrm>
            <a:off x="663908" y="4785643"/>
            <a:ext cx="1501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S’</a:t>
            </a:r>
            <a:r>
              <a:rPr lang="fr-FR" altLang="en-US" sz="1600" b="1" dirty="0" err="1">
                <a:solidFill>
                  <a:schemeClr val="tx1"/>
                </a:solidFill>
                <a:latin typeface="Myriad Pro" panose="020B0503030403020204" pitchFamily="34" charset="0"/>
              </a:rPr>
              <a:t>auto-corriger</a:t>
            </a:r>
            <a:r>
              <a:rPr lang="fr-FR" altLang="en-US" sz="1600" b="1" dirty="0">
                <a:solidFill>
                  <a:schemeClr val="tx1"/>
                </a:solidFill>
                <a:latin typeface="Myriad Pro" panose="020B0503030403020204" pitchFamily="34" charset="0"/>
              </a:rPr>
              <a:t> </a:t>
            </a:r>
            <a:endParaRPr lang="fr-FR" altLang="en-US" sz="1600" dirty="0">
              <a:solidFill>
                <a:schemeClr val="tx1"/>
              </a:solidFill>
            </a:endParaRPr>
          </a:p>
        </p:txBody>
      </p:sp>
      <p:sp>
        <p:nvSpPr>
          <p:cNvPr id="12" name="Rectangle 11"/>
          <p:cNvSpPr>
            <a:spLocks noChangeArrowheads="1"/>
          </p:cNvSpPr>
          <p:nvPr/>
        </p:nvSpPr>
        <p:spPr bwMode="auto">
          <a:xfrm>
            <a:off x="663908" y="5161410"/>
            <a:ext cx="16938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Mettre au propre </a:t>
            </a:r>
            <a:endParaRPr lang="fr-FR" altLang="en-US" sz="1600" dirty="0">
              <a:solidFill>
                <a:schemeClr val="tx1"/>
              </a:solidFill>
            </a:endParaRPr>
          </a:p>
        </p:txBody>
      </p:sp>
      <p:sp>
        <p:nvSpPr>
          <p:cNvPr id="13" name="Rectangle 12"/>
          <p:cNvSpPr/>
          <p:nvPr/>
        </p:nvSpPr>
        <p:spPr>
          <a:xfrm>
            <a:off x="5729288" y="5881688"/>
            <a:ext cx="6176962" cy="349250"/>
          </a:xfrm>
          <a:prstGeom prst="rect">
            <a:avLst/>
          </a:prstGeom>
          <a:solidFill>
            <a:schemeClr val="bg1"/>
          </a:solidFill>
          <a:ln>
            <a:solidFill>
              <a:schemeClr val="bg1">
                <a:lumMod val="50000"/>
              </a:schemeClr>
            </a:solidFill>
          </a:ln>
        </p:spPr>
        <p:txBody>
          <a:bodyPr>
            <a:spAutoFit/>
          </a:bodyPr>
          <a:lstStyle/>
          <a:p>
            <a:pPr>
              <a:defRPr/>
            </a:pPr>
            <a:r>
              <a:rPr lang="fr-FR" sz="1600" dirty="0">
                <a:latin typeface="Myriad Pro" panose="020B0503030403020204"/>
              </a:rPr>
              <a:t>Penser à l’ordre, à l’organisation des idées: le schéma narratif.</a:t>
            </a:r>
          </a:p>
        </p:txBody>
      </p:sp>
      <p:sp>
        <p:nvSpPr>
          <p:cNvPr id="15" name="Rectangle 14"/>
          <p:cNvSpPr/>
          <p:nvPr/>
        </p:nvSpPr>
        <p:spPr>
          <a:xfrm>
            <a:off x="5729288" y="5165810"/>
            <a:ext cx="6176962" cy="585787"/>
          </a:xfrm>
          <a:prstGeom prst="rect">
            <a:avLst/>
          </a:prstGeom>
          <a:solidFill>
            <a:schemeClr val="bg1"/>
          </a:solidFill>
          <a:ln>
            <a:solidFill>
              <a:schemeClr val="bg1">
                <a:lumMod val="50000"/>
              </a:schemeClr>
            </a:solidFill>
          </a:ln>
        </p:spPr>
        <p:txBody>
          <a:bodyPr>
            <a:spAutoFit/>
          </a:bodyPr>
          <a:lstStyle/>
          <a:p>
            <a:pPr>
              <a:defRPr/>
            </a:pPr>
            <a:r>
              <a:rPr lang="fr-FR" sz="1600" dirty="0">
                <a:latin typeface="Myriad Pro" panose="020B0503030403020204"/>
              </a:rPr>
              <a:t>Évaluer son texte en fonction des indicateurs de réussite élaborés avec l’enseignant(e). </a:t>
            </a:r>
          </a:p>
        </p:txBody>
      </p:sp>
      <p:sp>
        <p:nvSpPr>
          <p:cNvPr id="18" name="Rectangle 17"/>
          <p:cNvSpPr>
            <a:spLocks noChangeArrowheads="1"/>
          </p:cNvSpPr>
          <p:nvPr/>
        </p:nvSpPr>
        <p:spPr bwMode="auto">
          <a:xfrm>
            <a:off x="690562" y="3733600"/>
            <a:ext cx="19510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600" b="1" dirty="0">
                <a:solidFill>
                  <a:schemeClr val="tx1"/>
                </a:solidFill>
                <a:latin typeface="Myriad Pro" panose="020B0503030403020204" pitchFamily="34" charset="0"/>
              </a:rPr>
              <a:t>Chercher des idées </a:t>
            </a:r>
          </a:p>
        </p:txBody>
      </p:sp>
      <p:sp>
        <p:nvSpPr>
          <p:cNvPr id="47120" name="Rectangle 16"/>
          <p:cNvSpPr>
            <a:spLocks noChangeArrowheads="1"/>
          </p:cNvSpPr>
          <p:nvPr/>
        </p:nvSpPr>
        <p:spPr bwMode="auto">
          <a:xfrm>
            <a:off x="172117" y="845820"/>
            <a:ext cx="5603959" cy="167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Associez les titres suivants aux encadrés afin de retrouver les différentes stratégies pour réussir une production écrite. </a:t>
            </a:r>
          </a:p>
        </p:txBody>
      </p:sp>
      <p:sp>
        <p:nvSpPr>
          <p:cNvPr id="20" name="Rectangle 19"/>
          <p:cNvSpPr/>
          <p:nvPr/>
        </p:nvSpPr>
        <p:spPr>
          <a:xfrm>
            <a:off x="5729288" y="1735137"/>
            <a:ext cx="6176962" cy="831850"/>
          </a:xfrm>
          <a:prstGeom prst="rect">
            <a:avLst/>
          </a:prstGeom>
          <a:solidFill>
            <a:schemeClr val="bg1"/>
          </a:solidFill>
          <a:ln>
            <a:solidFill>
              <a:schemeClr val="bg1">
                <a:lumMod val="50000"/>
              </a:schemeClr>
            </a:solidFill>
          </a:ln>
        </p:spPr>
        <p:txBody>
          <a:bodyPr>
            <a:spAutoFit/>
          </a:bodyPr>
          <a:lstStyle/>
          <a:p>
            <a:pPr marL="168275" indent="-168275">
              <a:buFontTx/>
              <a:buChar char="-"/>
              <a:defRPr/>
            </a:pPr>
            <a:r>
              <a:rPr lang="fr-FR" sz="1600" dirty="0">
                <a:latin typeface="Myriad Pro" panose="020B0503030403020204"/>
              </a:rPr>
              <a:t>Identifier la situation de communication.</a:t>
            </a:r>
          </a:p>
          <a:p>
            <a:pPr marL="168275" indent="-168275">
              <a:buFontTx/>
              <a:buChar char="-"/>
              <a:defRPr/>
            </a:pPr>
            <a:r>
              <a:rPr lang="fr-FR" sz="1600" dirty="0">
                <a:latin typeface="Myriad Pro" panose="020B0503030403020204"/>
              </a:rPr>
              <a:t>Identifier le type, l’enjeu et le genre du texte à produire.</a:t>
            </a:r>
          </a:p>
          <a:p>
            <a:pPr marL="168275" indent="-168275">
              <a:buFontTx/>
              <a:buChar char="-"/>
              <a:defRPr/>
            </a:pPr>
            <a:r>
              <a:rPr lang="en-US" sz="1600" dirty="0">
                <a:latin typeface="Myriad Pro" panose="020B0503030403020204"/>
              </a:rPr>
              <a:t>Identifier le volume du </a:t>
            </a:r>
            <a:r>
              <a:rPr lang="fr-FR" sz="1600" dirty="0">
                <a:latin typeface="Myriad Pro" panose="020B0503030403020204"/>
              </a:rPr>
              <a:t>texte à produire</a:t>
            </a:r>
            <a:r>
              <a:rPr lang="en-US" sz="1600" dirty="0">
                <a:latin typeface="Myriad Pro" panose="020B0503030403020204"/>
              </a:rPr>
              <a:t>. </a:t>
            </a:r>
            <a:endParaRPr lang="fr-FR" sz="1600" dirty="0">
              <a:latin typeface="Myriad Pro" panose="020B0503030403020204"/>
            </a:endParaRPr>
          </a:p>
        </p:txBody>
      </p:sp>
      <p:sp>
        <p:nvSpPr>
          <p:cNvPr id="21" name="Rectangle 20"/>
          <p:cNvSpPr/>
          <p:nvPr/>
        </p:nvSpPr>
        <p:spPr>
          <a:xfrm>
            <a:off x="5729288" y="597193"/>
            <a:ext cx="1876425" cy="338138"/>
          </a:xfrm>
          <a:prstGeom prst="rect">
            <a:avLst/>
          </a:prstGeom>
          <a:solidFill>
            <a:schemeClr val="bg1"/>
          </a:solidFill>
          <a:ln>
            <a:solidFill>
              <a:schemeClr val="bg1">
                <a:lumMod val="50000"/>
              </a:schemeClr>
            </a:solidFill>
          </a:ln>
        </p:spPr>
        <p:txBody>
          <a:bodyPr wrap="none">
            <a:spAutoFit/>
          </a:bodyPr>
          <a:lstStyle/>
          <a:p>
            <a:pPr>
              <a:defRPr/>
            </a:pPr>
            <a:r>
              <a:rPr lang="fr-FR" sz="1600">
                <a:latin typeface="Myriad Pro" panose="020B0503030403020204"/>
              </a:rPr>
              <a:t>Écrire </a:t>
            </a:r>
            <a:r>
              <a:rPr lang="fr-FR" sz="1600" dirty="0">
                <a:latin typeface="Myriad Pro" panose="020B0503030403020204"/>
              </a:rPr>
              <a:t>le premier jet</a:t>
            </a:r>
          </a:p>
        </p:txBody>
      </p:sp>
      <p:sp>
        <p:nvSpPr>
          <p:cNvPr id="22" name="Rectangle 21"/>
          <p:cNvSpPr/>
          <p:nvPr/>
        </p:nvSpPr>
        <p:spPr>
          <a:xfrm>
            <a:off x="5729288" y="1019091"/>
            <a:ext cx="6176962" cy="584200"/>
          </a:xfrm>
          <a:prstGeom prst="rect">
            <a:avLst/>
          </a:prstGeom>
          <a:solidFill>
            <a:schemeClr val="bg1"/>
          </a:solidFill>
          <a:ln>
            <a:solidFill>
              <a:schemeClr val="bg1">
                <a:lumMod val="50000"/>
              </a:schemeClr>
            </a:solidFill>
          </a:ln>
        </p:spPr>
        <p:txBody>
          <a:bodyPr>
            <a:spAutoFit/>
          </a:bodyPr>
          <a:lstStyle/>
          <a:p>
            <a:pPr>
              <a:defRPr/>
            </a:pPr>
            <a:r>
              <a:rPr lang="fr-FR" sz="1600" dirty="0">
                <a:latin typeface="Myriad Pro" panose="020B0503030403020204"/>
              </a:rPr>
              <a:t>Réviser l’orthographe, les majuscules, la ponctuation et la mise en page en mettant en propre son texte.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mph" presetSubtype="2" fill="hold" nodeType="clickEffect">
                                  <p:stCondLst>
                                    <p:cond delay="0"/>
                                  </p:stCondLst>
                                  <p:childTnLst>
                                    <p:animClr clrSpc="rgb" dir="cw">
                                      <p:cBhvr>
                                        <p:cTn id="6" dur="2000" fill="hold"/>
                                        <p:tgtEl>
                                          <p:spTgt spid="3"/>
                                        </p:tgtEl>
                                        <p:attrNameLst>
                                          <p:attrName>fillcolor</p:attrName>
                                        </p:attrNameLst>
                                      </p:cBhvr>
                                      <p:to>
                                        <a:srgbClr val="E2EFD9"/>
                                      </p:to>
                                    </p:animClr>
                                    <p:set>
                                      <p:cBhvr>
                                        <p:cTn id="7" dur="2000" fill="hold"/>
                                        <p:tgtEl>
                                          <p:spTgt spid="3"/>
                                        </p:tgtEl>
                                        <p:attrNameLst>
                                          <p:attrName>fill.type</p:attrName>
                                        </p:attrNameLst>
                                      </p:cBhvr>
                                      <p:to>
                                        <p:strVal val="solid"/>
                                      </p:to>
                                    </p:set>
                                    <p:set>
                                      <p:cBhvr>
                                        <p:cTn id="8" dur="2000" fill="hold"/>
                                        <p:tgtEl>
                                          <p:spTgt spid="3"/>
                                        </p:tgtEl>
                                        <p:attrNameLst>
                                          <p:attrName>fill.on</p:attrName>
                                        </p:attrNameLst>
                                      </p:cBhvr>
                                      <p:to>
                                        <p:strVal val="tru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mph" presetSubtype="2" fill="hold" nodeType="clickEffect">
                                  <p:stCondLst>
                                    <p:cond delay="0"/>
                                  </p:stCondLst>
                                  <p:childTnLst>
                                    <p:animClr clrSpc="rgb" dir="cw">
                                      <p:cBhvr>
                                        <p:cTn id="12" dur="2000" fill="hold"/>
                                        <p:tgtEl>
                                          <p:spTgt spid="20"/>
                                        </p:tgtEl>
                                        <p:attrNameLst>
                                          <p:attrName>fillcolor</p:attrName>
                                        </p:attrNameLst>
                                      </p:cBhvr>
                                      <p:to>
                                        <a:srgbClr val="E2EFD9"/>
                                      </p:to>
                                    </p:animClr>
                                    <p:set>
                                      <p:cBhvr>
                                        <p:cTn id="13" dur="2000" fill="hold"/>
                                        <p:tgtEl>
                                          <p:spTgt spid="20"/>
                                        </p:tgtEl>
                                        <p:attrNameLst>
                                          <p:attrName>fill.type</p:attrName>
                                        </p:attrNameLst>
                                      </p:cBhvr>
                                      <p:to>
                                        <p:strVal val="solid"/>
                                      </p:to>
                                    </p:set>
                                    <p:set>
                                      <p:cBhvr>
                                        <p:cTn id="14" dur="2000" fill="hold"/>
                                        <p:tgtEl>
                                          <p:spTgt spid="20"/>
                                        </p:tgtEl>
                                        <p:attrNameLst>
                                          <p:attrName>fill.on</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mph" presetSubtype="2" fill="hold" nodeType="clickEffect">
                                  <p:stCondLst>
                                    <p:cond delay="0"/>
                                  </p:stCondLst>
                                  <p:childTnLst>
                                    <p:animClr clrSpc="rgb" dir="cw">
                                      <p:cBhvr>
                                        <p:cTn id="18" dur="2000" fill="hold"/>
                                        <p:tgtEl>
                                          <p:spTgt spid="8"/>
                                        </p:tgtEl>
                                        <p:attrNameLst>
                                          <p:attrName>fillcolor</p:attrName>
                                        </p:attrNameLst>
                                      </p:cBhvr>
                                      <p:to>
                                        <a:srgbClr val="FFF2CC"/>
                                      </p:to>
                                    </p:animClr>
                                    <p:set>
                                      <p:cBhvr>
                                        <p:cTn id="19" dur="2000" fill="hold"/>
                                        <p:tgtEl>
                                          <p:spTgt spid="8"/>
                                        </p:tgtEl>
                                        <p:attrNameLst>
                                          <p:attrName>fill.type</p:attrName>
                                        </p:attrNameLst>
                                      </p:cBhvr>
                                      <p:to>
                                        <p:strVal val="solid"/>
                                      </p:to>
                                    </p:set>
                                    <p:set>
                                      <p:cBhvr>
                                        <p:cTn id="20" dur="2000" fill="hold"/>
                                        <p:tgtEl>
                                          <p:spTgt spid="8"/>
                                        </p:tgtEl>
                                        <p:attrNameLst>
                                          <p:attrName>fill.on</p:attrName>
                                        </p:attrNameLst>
                                      </p:cBhvr>
                                      <p:to>
                                        <p:strVal val="tru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mph" presetSubtype="2" fill="hold" nodeType="clickEffect">
                                  <p:stCondLst>
                                    <p:cond delay="0"/>
                                  </p:stCondLst>
                                  <p:childTnLst>
                                    <p:animClr clrSpc="rgb" dir="cw">
                                      <p:cBhvr>
                                        <p:cTn id="24" dur="2000" fill="hold"/>
                                        <p:tgtEl>
                                          <p:spTgt spid="5"/>
                                        </p:tgtEl>
                                        <p:attrNameLst>
                                          <p:attrName>fillcolor</p:attrName>
                                        </p:attrNameLst>
                                      </p:cBhvr>
                                      <p:to>
                                        <a:srgbClr val="FFF2CC"/>
                                      </p:to>
                                    </p:animClr>
                                    <p:set>
                                      <p:cBhvr>
                                        <p:cTn id="25" dur="2000" fill="hold"/>
                                        <p:tgtEl>
                                          <p:spTgt spid="5"/>
                                        </p:tgtEl>
                                        <p:attrNameLst>
                                          <p:attrName>fill.type</p:attrName>
                                        </p:attrNameLst>
                                      </p:cBhvr>
                                      <p:to>
                                        <p:strVal val="solid"/>
                                      </p:to>
                                    </p:set>
                                    <p:set>
                                      <p:cBhvr>
                                        <p:cTn id="26" dur="2000" fill="hold"/>
                                        <p:tgtEl>
                                          <p:spTgt spid="5"/>
                                        </p:tgtEl>
                                        <p:attrNameLst>
                                          <p:attrName>fill.on</p:attrName>
                                        </p:attrNameLst>
                                      </p:cBhvr>
                                      <p:to>
                                        <p:strVal val="tru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mph" presetSubtype="2" fill="hold" nodeType="clickEffect">
                                  <p:stCondLst>
                                    <p:cond delay="0"/>
                                  </p:stCondLst>
                                  <p:childTnLst>
                                    <p:animClr clrSpc="rgb" dir="cw">
                                      <p:cBhvr>
                                        <p:cTn id="30" dur="2000" fill="hold"/>
                                        <p:tgtEl>
                                          <p:spTgt spid="6"/>
                                        </p:tgtEl>
                                        <p:attrNameLst>
                                          <p:attrName>fillcolor</p:attrName>
                                        </p:attrNameLst>
                                      </p:cBhvr>
                                      <p:to>
                                        <a:srgbClr val="9CC3E5"/>
                                      </p:to>
                                    </p:animClr>
                                    <p:set>
                                      <p:cBhvr>
                                        <p:cTn id="31" dur="2000" fill="hold"/>
                                        <p:tgtEl>
                                          <p:spTgt spid="6"/>
                                        </p:tgtEl>
                                        <p:attrNameLst>
                                          <p:attrName>fill.type</p:attrName>
                                        </p:attrNameLst>
                                      </p:cBhvr>
                                      <p:to>
                                        <p:strVal val="solid"/>
                                      </p:to>
                                    </p:set>
                                    <p:set>
                                      <p:cBhvr>
                                        <p:cTn id="32" dur="2000" fill="hold"/>
                                        <p:tgtEl>
                                          <p:spTgt spid="6"/>
                                        </p:tgtEl>
                                        <p:attrNameLst>
                                          <p:attrName>fill.on</p:attrName>
                                        </p:attrNameLst>
                                      </p:cBhvr>
                                      <p:to>
                                        <p:strVal val="tru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mph" presetSubtype="2" fill="hold" nodeType="clickEffect">
                                  <p:stCondLst>
                                    <p:cond delay="0"/>
                                  </p:stCondLst>
                                  <p:childTnLst>
                                    <p:animClr clrSpc="rgb" dir="cw">
                                      <p:cBhvr>
                                        <p:cTn id="36" dur="2000" fill="hold"/>
                                        <p:tgtEl>
                                          <p:spTgt spid="13"/>
                                        </p:tgtEl>
                                        <p:attrNameLst>
                                          <p:attrName>fillcolor</p:attrName>
                                        </p:attrNameLst>
                                      </p:cBhvr>
                                      <p:to>
                                        <a:srgbClr val="9CC3E5"/>
                                      </p:to>
                                    </p:animClr>
                                    <p:set>
                                      <p:cBhvr>
                                        <p:cTn id="37" dur="2000" fill="hold"/>
                                        <p:tgtEl>
                                          <p:spTgt spid="13"/>
                                        </p:tgtEl>
                                        <p:attrNameLst>
                                          <p:attrName>fill.type</p:attrName>
                                        </p:attrNameLst>
                                      </p:cBhvr>
                                      <p:to>
                                        <p:strVal val="solid"/>
                                      </p:to>
                                    </p:set>
                                    <p:set>
                                      <p:cBhvr>
                                        <p:cTn id="38" dur="2000" fill="hold"/>
                                        <p:tgtEl>
                                          <p:spTgt spid="13"/>
                                        </p:tgtEl>
                                        <p:attrNameLst>
                                          <p:attrName>fill.on</p:attrName>
                                        </p:attrNameLst>
                                      </p:cBhvr>
                                      <p:to>
                                        <p:strVal val="tru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mph" presetSubtype="2" fill="hold" nodeType="clickEffect">
                                  <p:stCondLst>
                                    <p:cond delay="0"/>
                                  </p:stCondLst>
                                  <p:childTnLst>
                                    <p:animClr clrSpc="rgb" dir="cw">
                                      <p:cBhvr>
                                        <p:cTn id="42" dur="2000" fill="hold"/>
                                        <p:tgtEl>
                                          <p:spTgt spid="18"/>
                                        </p:tgtEl>
                                        <p:attrNameLst>
                                          <p:attrName>fillcolor</p:attrName>
                                        </p:attrNameLst>
                                      </p:cBhvr>
                                      <p:to>
                                        <a:srgbClr val="FFD965"/>
                                      </p:to>
                                    </p:animClr>
                                    <p:set>
                                      <p:cBhvr>
                                        <p:cTn id="43" dur="2000" fill="hold"/>
                                        <p:tgtEl>
                                          <p:spTgt spid="18"/>
                                        </p:tgtEl>
                                        <p:attrNameLst>
                                          <p:attrName>fill.type</p:attrName>
                                        </p:attrNameLst>
                                      </p:cBhvr>
                                      <p:to>
                                        <p:strVal val="solid"/>
                                      </p:to>
                                    </p:set>
                                    <p:set>
                                      <p:cBhvr>
                                        <p:cTn id="44" dur="2000" fill="hold"/>
                                        <p:tgtEl>
                                          <p:spTgt spid="18"/>
                                        </p:tgtEl>
                                        <p:attrNameLst>
                                          <p:attrName>fill.on</p:attrName>
                                        </p:attrNameLst>
                                      </p:cBhvr>
                                      <p:to>
                                        <p:strVal val="tru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mph" presetSubtype="2" fill="hold" nodeType="clickEffect">
                                  <p:stCondLst>
                                    <p:cond delay="0"/>
                                  </p:stCondLst>
                                  <p:childTnLst>
                                    <p:animClr clrSpc="rgb" dir="cw">
                                      <p:cBhvr>
                                        <p:cTn id="48" dur="2000" fill="hold"/>
                                        <p:tgtEl>
                                          <p:spTgt spid="4"/>
                                        </p:tgtEl>
                                        <p:attrNameLst>
                                          <p:attrName>fillcolor</p:attrName>
                                        </p:attrNameLst>
                                      </p:cBhvr>
                                      <p:to>
                                        <a:srgbClr val="FFD965"/>
                                      </p:to>
                                    </p:animClr>
                                    <p:set>
                                      <p:cBhvr>
                                        <p:cTn id="49" dur="2000" fill="hold"/>
                                        <p:tgtEl>
                                          <p:spTgt spid="4"/>
                                        </p:tgtEl>
                                        <p:attrNameLst>
                                          <p:attrName>fill.type</p:attrName>
                                        </p:attrNameLst>
                                      </p:cBhvr>
                                      <p:to>
                                        <p:strVal val="solid"/>
                                      </p:to>
                                    </p:set>
                                    <p:set>
                                      <p:cBhvr>
                                        <p:cTn id="50" dur="2000" fill="hold"/>
                                        <p:tgtEl>
                                          <p:spTgt spid="4"/>
                                        </p:tgtEl>
                                        <p:attrNameLst>
                                          <p:attrName>fill.on</p:attrName>
                                        </p:attrNameLst>
                                      </p:cBhvr>
                                      <p:to>
                                        <p:strVal val="tru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mph" presetSubtype="2" fill="hold" nodeType="clickEffect">
                                  <p:stCondLst>
                                    <p:cond delay="0"/>
                                  </p:stCondLst>
                                  <p:childTnLst>
                                    <p:animClr clrSpc="rgb" dir="cw">
                                      <p:cBhvr>
                                        <p:cTn id="54" dur="2000" fill="hold"/>
                                        <p:tgtEl>
                                          <p:spTgt spid="9"/>
                                        </p:tgtEl>
                                        <p:attrNameLst>
                                          <p:attrName>fillcolor</p:attrName>
                                        </p:attrNameLst>
                                      </p:cBhvr>
                                      <p:to>
                                        <a:srgbClr val="BFBFBF"/>
                                      </p:to>
                                    </p:animClr>
                                    <p:set>
                                      <p:cBhvr>
                                        <p:cTn id="55" dur="2000" fill="hold"/>
                                        <p:tgtEl>
                                          <p:spTgt spid="9"/>
                                        </p:tgtEl>
                                        <p:attrNameLst>
                                          <p:attrName>fill.type</p:attrName>
                                        </p:attrNameLst>
                                      </p:cBhvr>
                                      <p:to>
                                        <p:strVal val="solid"/>
                                      </p:to>
                                    </p:set>
                                    <p:set>
                                      <p:cBhvr>
                                        <p:cTn id="56" dur="2000" fill="hold"/>
                                        <p:tgtEl>
                                          <p:spTgt spid="9"/>
                                        </p:tgtEl>
                                        <p:attrNameLst>
                                          <p:attrName>fill.on</p:attrName>
                                        </p:attrNameLst>
                                      </p:cBhvr>
                                      <p:to>
                                        <p:strVal val="tru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mph" presetSubtype="2" fill="hold" nodeType="clickEffect">
                                  <p:stCondLst>
                                    <p:cond delay="0"/>
                                  </p:stCondLst>
                                  <p:childTnLst>
                                    <p:animClr clrSpc="rgb" dir="cw">
                                      <p:cBhvr>
                                        <p:cTn id="60" dur="2000" fill="hold"/>
                                        <p:tgtEl>
                                          <p:spTgt spid="21"/>
                                        </p:tgtEl>
                                        <p:attrNameLst>
                                          <p:attrName>fillcolor</p:attrName>
                                        </p:attrNameLst>
                                      </p:cBhvr>
                                      <p:to>
                                        <a:srgbClr val="A5A5A5"/>
                                      </p:to>
                                    </p:animClr>
                                    <p:set>
                                      <p:cBhvr>
                                        <p:cTn id="61" dur="2000" fill="hold"/>
                                        <p:tgtEl>
                                          <p:spTgt spid="21"/>
                                        </p:tgtEl>
                                        <p:attrNameLst>
                                          <p:attrName>fill.type</p:attrName>
                                        </p:attrNameLst>
                                      </p:cBhvr>
                                      <p:to>
                                        <p:strVal val="solid"/>
                                      </p:to>
                                    </p:set>
                                    <p:set>
                                      <p:cBhvr>
                                        <p:cTn id="62" dur="2000" fill="hold"/>
                                        <p:tgtEl>
                                          <p:spTgt spid="21"/>
                                        </p:tgtEl>
                                        <p:attrNameLst>
                                          <p:attrName>fill.on</p:attrName>
                                        </p:attrNameLst>
                                      </p:cBhvr>
                                      <p:to>
                                        <p:strVal val="tru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7" presetClass="emph" presetSubtype="2" fill="hold" nodeType="clickEffect">
                                  <p:stCondLst>
                                    <p:cond delay="0"/>
                                  </p:stCondLst>
                                  <p:childTnLst>
                                    <p:animClr clrSpc="rgb" dir="cw">
                                      <p:cBhvr>
                                        <p:cTn id="66" dur="2000" fill="hold"/>
                                        <p:tgtEl>
                                          <p:spTgt spid="10"/>
                                        </p:tgtEl>
                                        <p:attrNameLst>
                                          <p:attrName>stroke.color</p:attrName>
                                        </p:attrNameLst>
                                      </p:cBhvr>
                                      <p:to>
                                        <a:srgbClr val="FF0000"/>
                                      </p:to>
                                    </p:animClr>
                                    <p:set>
                                      <p:cBhvr>
                                        <p:cTn id="67" dur="2000" fill="hold"/>
                                        <p:tgtEl>
                                          <p:spTgt spid="10"/>
                                        </p:tgtEl>
                                        <p:attrNameLst>
                                          <p:attrName>stroke.on</p:attrName>
                                        </p:attrNameLst>
                                      </p:cBhvr>
                                      <p:to>
                                        <p:strVal val="true"/>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7" presetClass="emph" presetSubtype="2" fill="hold" nodeType="clickEffect">
                                  <p:stCondLst>
                                    <p:cond delay="0"/>
                                  </p:stCondLst>
                                  <p:childTnLst>
                                    <p:animClr clrSpc="rgb" dir="cw">
                                      <p:cBhvr>
                                        <p:cTn id="71" dur="2000" fill="hold"/>
                                        <p:tgtEl>
                                          <p:spTgt spid="15"/>
                                        </p:tgtEl>
                                        <p:attrNameLst>
                                          <p:attrName>stroke.color</p:attrName>
                                        </p:attrNameLst>
                                      </p:cBhvr>
                                      <p:to>
                                        <a:srgbClr val="FF0000"/>
                                      </p:to>
                                    </p:animClr>
                                    <p:set>
                                      <p:cBhvr>
                                        <p:cTn id="72" dur="2000" fill="hold"/>
                                        <p:tgtEl>
                                          <p:spTgt spid="15"/>
                                        </p:tgtEl>
                                        <p:attrNameLst>
                                          <p:attrName>stroke.on</p:attrName>
                                        </p:attrNameLst>
                                      </p:cBhvr>
                                      <p:to>
                                        <p:strVal val="tru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7" presetClass="emph" presetSubtype="2" fill="hold" nodeType="clickEffect">
                                  <p:stCondLst>
                                    <p:cond delay="0"/>
                                  </p:stCondLst>
                                  <p:childTnLst>
                                    <p:animClr clrSpc="rgb" dir="cw">
                                      <p:cBhvr>
                                        <p:cTn id="76" dur="2000" fill="hold"/>
                                        <p:tgtEl>
                                          <p:spTgt spid="11"/>
                                        </p:tgtEl>
                                        <p:attrNameLst>
                                          <p:attrName>stroke.color</p:attrName>
                                        </p:attrNameLst>
                                      </p:cBhvr>
                                      <p:to>
                                        <a:srgbClr val="00B0F0"/>
                                      </p:to>
                                    </p:animClr>
                                    <p:set>
                                      <p:cBhvr>
                                        <p:cTn id="77" dur="2000" fill="hold"/>
                                        <p:tgtEl>
                                          <p:spTgt spid="11"/>
                                        </p:tgtEl>
                                        <p:attrNameLst>
                                          <p:attrName>stroke.on</p:attrName>
                                        </p:attrNameLst>
                                      </p:cBhvr>
                                      <p:to>
                                        <p:strVal val="true"/>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7" presetClass="emph" presetSubtype="2" fill="hold" nodeType="clickEffect">
                                  <p:stCondLst>
                                    <p:cond delay="0"/>
                                  </p:stCondLst>
                                  <p:childTnLst>
                                    <p:animClr clrSpc="rgb" dir="cw">
                                      <p:cBhvr>
                                        <p:cTn id="81" dur="2000" fill="hold"/>
                                        <p:tgtEl>
                                          <p:spTgt spid="7"/>
                                        </p:tgtEl>
                                        <p:attrNameLst>
                                          <p:attrName>stroke.color</p:attrName>
                                        </p:attrNameLst>
                                      </p:cBhvr>
                                      <p:to>
                                        <a:srgbClr val="00B0F0"/>
                                      </p:to>
                                    </p:animClr>
                                    <p:set>
                                      <p:cBhvr>
                                        <p:cTn id="82" dur="2000" fill="hold"/>
                                        <p:tgtEl>
                                          <p:spTgt spid="7"/>
                                        </p:tgtEl>
                                        <p:attrNameLst>
                                          <p:attrName>stroke.on</p:attrName>
                                        </p:attrNameLst>
                                      </p:cBhvr>
                                      <p:to>
                                        <p:strVal val="true"/>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7" presetClass="emph" presetSubtype="2" fill="hold" nodeType="clickEffect">
                                  <p:stCondLst>
                                    <p:cond delay="0"/>
                                  </p:stCondLst>
                                  <p:childTnLst>
                                    <p:animClr clrSpc="rgb" dir="cw">
                                      <p:cBhvr>
                                        <p:cTn id="86" dur="2000" fill="hold"/>
                                        <p:tgtEl>
                                          <p:spTgt spid="12"/>
                                        </p:tgtEl>
                                        <p:attrNameLst>
                                          <p:attrName>stroke.color</p:attrName>
                                        </p:attrNameLst>
                                      </p:cBhvr>
                                      <p:to>
                                        <a:srgbClr val="00B050"/>
                                      </p:to>
                                    </p:animClr>
                                    <p:set>
                                      <p:cBhvr>
                                        <p:cTn id="87" dur="2000" fill="hold"/>
                                        <p:tgtEl>
                                          <p:spTgt spid="12"/>
                                        </p:tgtEl>
                                        <p:attrNameLst>
                                          <p:attrName>stroke.on</p:attrName>
                                        </p:attrNameLst>
                                      </p:cBhvr>
                                      <p:to>
                                        <p:strVal val="true"/>
                                      </p:to>
                                    </p:set>
                                  </p:childTnLst>
                                </p:cTn>
                              </p:par>
                            </p:childTnLst>
                          </p:cTn>
                        </p:par>
                      </p:childTnLst>
                    </p:cTn>
                  </p:par>
                  <p:par>
                    <p:cTn id="88" fill="hold" nodeType="clickPar">
                      <p:stCondLst>
                        <p:cond delay="indefinite"/>
                      </p:stCondLst>
                      <p:childTnLst>
                        <p:par>
                          <p:cTn id="89" fill="hold" nodeType="withGroup">
                            <p:stCondLst>
                              <p:cond delay="0"/>
                            </p:stCondLst>
                            <p:childTnLst>
                              <p:par>
                                <p:cTn id="90" presetID="7" presetClass="emph" presetSubtype="2" fill="hold" nodeType="clickEffect">
                                  <p:stCondLst>
                                    <p:cond delay="0"/>
                                  </p:stCondLst>
                                  <p:childTnLst>
                                    <p:animClr clrSpc="rgb" dir="cw">
                                      <p:cBhvr>
                                        <p:cTn id="91" dur="2000" fill="hold"/>
                                        <p:tgtEl>
                                          <p:spTgt spid="22"/>
                                        </p:tgtEl>
                                        <p:attrNameLst>
                                          <p:attrName>stroke.color</p:attrName>
                                        </p:attrNameLst>
                                      </p:cBhvr>
                                      <p:to>
                                        <a:srgbClr val="00B050"/>
                                      </p:to>
                                    </p:animClr>
                                    <p:set>
                                      <p:cBhvr>
                                        <p:cTn id="92" dur="2000" fill="hold"/>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p:cNvSpPr/>
          <p:nvPr/>
        </p:nvSpPr>
        <p:spPr>
          <a:xfrm>
            <a:off x="1111250" y="2024063"/>
            <a:ext cx="10028238" cy="3716337"/>
          </a:xfrm>
          <a:prstGeom prst="rect">
            <a:avLst/>
          </a:prstGeom>
          <a:noFill/>
          <a:ln>
            <a:noFill/>
          </a:ln>
        </p:spPr>
        <p:txBody>
          <a:bodyPr spcFirstLastPara="1" lIns="91425" tIns="45700" rIns="91425" bIns="45700"/>
          <a:lstStyle/>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1 : </a:t>
            </a:r>
            <a:r>
              <a:rPr lang="en-US" sz="2400" b="1" kern="0" dirty="0">
                <a:solidFill>
                  <a:schemeClr val="dk1"/>
                </a:solidFill>
                <a:latin typeface="Myriad Pro" panose="020B0503030403020204" pitchFamily="34" charset="0"/>
                <a:ea typeface="Open Sans"/>
                <a:cs typeface="Open Sans"/>
                <a:sym typeface="Open Sans"/>
              </a:rPr>
              <a:t>H</a:t>
            </a:r>
            <a:r>
              <a:rPr lang="en-US" sz="2400" b="1" dirty="0">
                <a:latin typeface="Myriad Pro" panose="020B0503030403020204" pitchFamily="34" charset="0"/>
                <a:sym typeface="Open Sans"/>
              </a:rPr>
              <a:t>istoire :</a:t>
            </a:r>
            <a:r>
              <a:rPr lang="en-US" sz="2400" kern="0" dirty="0">
                <a:solidFill>
                  <a:schemeClr val="dk1"/>
                </a:solidFill>
                <a:latin typeface="Myriad Pro" panose="020B0503030403020204" pitchFamily="34" charset="0"/>
                <a:ea typeface="Open Sans"/>
                <a:cs typeface="Open Sans"/>
                <a:sym typeface="Open Sans"/>
              </a:rPr>
              <a:t> </a:t>
            </a:r>
            <a:r>
              <a:rPr lang="en-US" sz="2400" b="1" dirty="0">
                <a:latin typeface="Myriad Pro" panose="020B0503030403020204" pitchFamily="34" charset="0"/>
                <a:sym typeface="Open Sans"/>
              </a:rPr>
              <a:t>Le garcon qui </a:t>
            </a:r>
            <a:r>
              <a:rPr lang="en-US" sz="2400" b="1" dirty="0" err="1">
                <a:latin typeface="Myriad Pro" panose="020B0503030403020204" pitchFamily="34" charset="0"/>
                <a:sym typeface="Open Sans"/>
              </a:rPr>
              <a:t>criait</a:t>
            </a:r>
            <a:r>
              <a:rPr lang="en-US" sz="2400" b="1" dirty="0">
                <a:latin typeface="Myriad Pro" panose="020B0503030403020204" pitchFamily="34" charset="0"/>
                <a:sym typeface="Open Sans"/>
              </a:rPr>
              <a:t> : Au </a:t>
            </a:r>
            <a:r>
              <a:rPr lang="en-US" sz="2400" b="1" dirty="0" err="1">
                <a:latin typeface="Myriad Pro" panose="020B0503030403020204" pitchFamily="34" charset="0"/>
                <a:sym typeface="Open Sans"/>
              </a:rPr>
              <a:t>loup</a:t>
            </a:r>
            <a:r>
              <a:rPr lang="en-US" sz="2400" b="1" dirty="0">
                <a:latin typeface="Myriad Pro" panose="020B0503030403020204" pitchFamily="34" charset="0"/>
                <a:sym typeface="Open Sans"/>
              </a:rPr>
              <a:t> !</a:t>
            </a: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2 : </a:t>
            </a:r>
            <a:r>
              <a:rPr lang="fr-FR" sz="2400" b="1" dirty="0">
                <a:latin typeface="Myriad Pro" panose="020B0503030403020204" pitchFamily="34" charset="0"/>
              </a:rPr>
              <a:t>Pierre GRIPARI, « Le géant aux chaussettes rouges » </a:t>
            </a: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3 : </a:t>
            </a:r>
            <a:r>
              <a:rPr lang="fr-FR" sz="2400" b="1" dirty="0" err="1">
                <a:latin typeface="Myriad Pro" panose="020B0503030403020204" pitchFamily="34" charset="0"/>
              </a:rPr>
              <a:t>Warda</a:t>
            </a:r>
            <a:r>
              <a:rPr lang="fr-FR" sz="2400" b="1" dirty="0">
                <a:latin typeface="Myriad Pro" panose="020B0503030403020204" pitchFamily="34" charset="0"/>
              </a:rPr>
              <a:t>, Conte recueilli par </a:t>
            </a:r>
            <a:r>
              <a:rPr lang="fr-FR" sz="2400" b="1" dirty="0" err="1">
                <a:latin typeface="Myriad Pro" panose="020B0503030403020204" pitchFamily="34" charset="0"/>
              </a:rPr>
              <a:t>Ghezal</a:t>
            </a:r>
            <a:r>
              <a:rPr lang="fr-FR" sz="2400" b="1" dirty="0">
                <a:latin typeface="Myriad Pro" panose="020B0503030403020204" pitchFamily="34" charset="0"/>
              </a:rPr>
              <a:t> </a:t>
            </a:r>
            <a:r>
              <a:rPr lang="fr-FR" sz="2400" b="1" dirty="0" err="1">
                <a:latin typeface="Myriad Pro" panose="020B0503030403020204" pitchFamily="34" charset="0"/>
              </a:rPr>
              <a:t>Umm</a:t>
            </a:r>
            <a:r>
              <a:rPr lang="fr-FR" sz="2400" b="1" dirty="0">
                <a:latin typeface="Myriad Pro" panose="020B0503030403020204" pitchFamily="34" charset="0"/>
              </a:rPr>
              <a:t> el-</a:t>
            </a:r>
            <a:r>
              <a:rPr lang="fr-FR" sz="2400" b="1" dirty="0" err="1">
                <a:latin typeface="Myriad Pro" panose="020B0503030403020204" pitchFamily="34" charset="0"/>
              </a:rPr>
              <a:t>Kheir</a:t>
            </a:r>
            <a:r>
              <a:rPr lang="fr-FR" sz="2400" b="1" dirty="0">
                <a:latin typeface="Myriad Pro" panose="020B0503030403020204" pitchFamily="34" charset="0"/>
              </a:rPr>
              <a:t> à Ksar </a:t>
            </a:r>
            <a:r>
              <a:rPr lang="fr-FR" sz="2400" b="1" dirty="0" err="1">
                <a:latin typeface="Myriad Pro" panose="020B0503030403020204" pitchFamily="34" charset="0"/>
              </a:rPr>
              <a:t>Chellala</a:t>
            </a:r>
            <a:r>
              <a:rPr lang="fr-FR" sz="2400" b="1" dirty="0">
                <a:latin typeface="Myriad Pro" panose="020B0503030403020204" pitchFamily="34" charset="0"/>
              </a:rPr>
              <a:t> (Algérie)</a:t>
            </a:r>
            <a:endParaRPr lang="en-US" sz="2400" b="1" dirty="0">
              <a:latin typeface="Myriad Pro" panose="020B0503030403020204" pitchFamily="34" charset="0"/>
            </a:endParaRP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Arial"/>
                <a:cs typeface="Open Sans"/>
                <a:sym typeface="Open Sans"/>
              </a:rPr>
              <a:t>Référence</a:t>
            </a:r>
            <a:r>
              <a:rPr lang="en-US" sz="2400" kern="0" dirty="0">
                <a:solidFill>
                  <a:schemeClr val="dk1"/>
                </a:solidFill>
                <a:latin typeface="Myriad Pro" panose="020B0503030403020204" pitchFamily="34" charset="0"/>
                <a:ea typeface="Arial"/>
                <a:cs typeface="Open Sans"/>
                <a:sym typeface="Open Sans"/>
              </a:rPr>
              <a:t> 4 : </a:t>
            </a:r>
            <a:r>
              <a:rPr lang="fr-FR" altLang="en-US" sz="2400" b="1" dirty="0">
                <a:latin typeface="Myriad Pro" panose="020B0503030403020204" pitchFamily="34" charset="0"/>
              </a:rPr>
              <a:t>Noémie l’endormie</a:t>
            </a: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a:t>
            </a:r>
            <a:r>
              <a:rPr lang="en-US" sz="2400" kern="0" dirty="0">
                <a:solidFill>
                  <a:schemeClr val="dk1"/>
                </a:solidFill>
                <a:latin typeface="Open Sans"/>
                <a:ea typeface="Open Sans"/>
                <a:cs typeface="Open Sans"/>
                <a:sym typeface="Open Sans"/>
              </a:rPr>
              <a:t>5 : </a:t>
            </a:r>
            <a:r>
              <a:rPr lang="en-US" sz="1600" kern="0" dirty="0">
                <a:solidFill>
                  <a:schemeClr val="dk1"/>
                </a:solidFill>
                <a:latin typeface="Open Sans"/>
                <a:ea typeface="Open Sans"/>
                <a:cs typeface="Open Sans"/>
                <a:sym typeface="Open Sans"/>
                <a:hlinkClick r:id="rId3"/>
              </a:rPr>
              <a:t>https://www.maxicours.com/se/cours/le-discours-narratif-et-le-schema-narratif/</a:t>
            </a:r>
            <a:r>
              <a:rPr lang="en-US" sz="1600" kern="0" dirty="0">
                <a:solidFill>
                  <a:schemeClr val="dk1"/>
                </a:solidFill>
                <a:latin typeface="Open Sans"/>
                <a:ea typeface="Open Sans"/>
                <a:cs typeface="Open Sans"/>
                <a:sym typeface="Open Sans"/>
              </a:rPr>
              <a:t> </a:t>
            </a:r>
          </a:p>
          <a:p>
            <a:pPr eaLnBrk="1" fontAlgn="auto" hangingPunct="1">
              <a:lnSpc>
                <a:spcPct val="150000"/>
              </a:lnSpc>
              <a:spcBef>
                <a:spcPts val="0"/>
              </a:spcBef>
              <a:spcAft>
                <a:spcPts val="0"/>
              </a:spcAft>
              <a:buClr>
                <a:schemeClr val="dk1"/>
              </a:buClr>
              <a:buSzPts val="2400"/>
              <a:defRPr/>
            </a:pPr>
            <a:endParaRPr lang="en-US" sz="1600" kern="0" dirty="0">
              <a:solidFill>
                <a:schemeClr val="dk1"/>
              </a:solidFill>
              <a:latin typeface="Open Sans"/>
              <a:ea typeface="Open Sans"/>
              <a:cs typeface="Open Sans"/>
              <a:sym typeface="Open Sans"/>
            </a:endParaRPr>
          </a:p>
          <a:p>
            <a:pPr eaLnBrk="1" fontAlgn="auto" hangingPunct="1">
              <a:lnSpc>
                <a:spcPct val="150000"/>
              </a:lnSpc>
              <a:spcBef>
                <a:spcPts val="0"/>
              </a:spcBef>
              <a:spcAft>
                <a:spcPts val="0"/>
              </a:spcAft>
              <a:buClr>
                <a:schemeClr val="dk1"/>
              </a:buClr>
              <a:buSzPts val="2400"/>
              <a:defRPr/>
            </a:pPr>
            <a:endParaRPr sz="2400" kern="0" dirty="0">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Google Shape;487;p33"/>
          <p:cNvSpPr txBox="1">
            <a:spLocks noChangeArrowheads="1"/>
          </p:cNvSpPr>
          <p:nvPr/>
        </p:nvSpPr>
        <p:spPr bwMode="auto">
          <a:xfrm>
            <a:off x="883653" y="1850106"/>
            <a:ext cx="9926638"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227013" indent="-2270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Auteure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Mawlawi</a:t>
            </a:r>
            <a:endParaRPr lang="en-US" altLang="en-US" sz="2400" dirty="0">
              <a:latin typeface="Myriad Pro" panose="020B0503030403020204" pitchFamily="34" charset="0"/>
            </a:endParaRPr>
          </a:p>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Coordinatrices</a:t>
            </a:r>
            <a:r>
              <a:rPr lang="en-US" altLang="en-US" sz="2400" dirty="0">
                <a:latin typeface="Myriad Pro" panose="020B0503030403020204" pitchFamily="34" charset="0"/>
                <a:cs typeface="Open Sans" panose="020B0606030504020204" pitchFamily="34" charset="0"/>
                <a:sym typeface="Open Sans" panose="020B0606030504020204" pitchFamily="34" charset="0"/>
              </a:rPr>
              <a:t>: Marina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Chammas</a:t>
            </a:r>
            <a:br>
              <a:rPr lang="en-US" altLang="en-US" sz="2400" dirty="0">
                <a:latin typeface="Myriad Pro" panose="020B0503030403020204" pitchFamily="34" charset="0"/>
                <a:cs typeface="Open Sans" panose="020B0606030504020204" pitchFamily="34" charset="0"/>
                <a:sym typeface="Open Sans" panose="020B0606030504020204" pitchFamily="34" charset="0"/>
              </a:rPr>
            </a:b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Hala</a:t>
            </a:r>
            <a:r>
              <a:rPr lang="en-US" altLang="en-US" sz="2400" dirty="0">
                <a:latin typeface="Myriad Pro" panose="020B0503030403020204" pitchFamily="34" charset="0"/>
                <a:cs typeface="Open Sans" panose="020B0606030504020204" pitchFamily="34" charset="0"/>
                <a:sym typeface="Open Sans" panose="020B0606030504020204" pitchFamily="34" charset="0"/>
              </a:rPr>
              <a:t> Fayyad </a:t>
            </a:r>
            <a:endParaRPr lang="en-US" altLang="en-US" sz="2400" dirty="0">
              <a:latin typeface="Myriad Pro" panose="020B0503030403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810996" y="127000"/>
            <a:ext cx="1126374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rPr>
              <a:t>COMPRENDRE ET ANALYSER LE SUJET DE PRODUCTION ÉCRITE</a:t>
            </a:r>
            <a:endParaRPr lang="fr-FR" altLang="en-US" sz="3600" b="1" dirty="0">
              <a:solidFill>
                <a:srgbClr val="0096D6"/>
              </a:solidFill>
              <a:latin typeface="Myriad Pro" panose="020B0503030403020204" pitchFamily="34" charset="0"/>
            </a:endParaRPr>
          </a:p>
        </p:txBody>
      </p:sp>
      <p:grpSp>
        <p:nvGrpSpPr>
          <p:cNvPr id="12291" name="Group 3"/>
          <p:cNvGrpSpPr>
            <a:grpSpLocks/>
          </p:cNvGrpSpPr>
          <p:nvPr/>
        </p:nvGrpSpPr>
        <p:grpSpPr bwMode="auto">
          <a:xfrm>
            <a:off x="1809677" y="1825337"/>
            <a:ext cx="8628062" cy="3917950"/>
            <a:chOff x="2266430" y="2019675"/>
            <a:chExt cx="8629276" cy="3917222"/>
          </a:xfrm>
        </p:grpSpPr>
        <p:sp>
          <p:nvSpPr>
            <p:cNvPr id="3" name="Rectangle 2"/>
            <p:cNvSpPr>
              <a:spLocks noChangeArrowheads="1"/>
            </p:cNvSpPr>
            <p:nvPr/>
          </p:nvSpPr>
          <p:spPr bwMode="auto">
            <a:xfrm>
              <a:off x="2266430" y="2521232"/>
              <a:ext cx="8629276" cy="3415665"/>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400" dirty="0">
                  <a:latin typeface="Myriad Pro" panose="020B0503030403020204" pitchFamily="34" charset="0"/>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p>
            <a:p>
              <a:pPr algn="just">
                <a:buClr>
                  <a:srgbClr val="000000"/>
                </a:buClr>
                <a:buSzPts val="2000"/>
                <a:defRPr/>
              </a:pPr>
              <a:r>
                <a:rPr lang="fr-FR" altLang="fr-FR" sz="2400" dirty="0">
                  <a:latin typeface="Myriad Pro" panose="020B0503030403020204" pitchFamily="34" charset="0"/>
                </a:rPr>
                <a:t>Rédigez sur votre blog (page d’Internet) l’intrigue de ce conte et précisez la morale ou la leçon qu’il donne aux lecteurs.</a:t>
              </a:r>
            </a:p>
            <a:p>
              <a:pPr algn="just">
                <a:buClr>
                  <a:srgbClr val="000000"/>
                </a:buClr>
                <a:buSzPts val="2000"/>
                <a:defRPr/>
              </a:pPr>
              <a:r>
                <a:rPr lang="fr-FR" altLang="fr-FR" sz="2400" dirty="0">
                  <a:latin typeface="Myriad Pro" panose="020B0503030403020204" pitchFamily="34" charset="0"/>
                </a:rPr>
                <a:t>Votre texte fera 18 - 25 lignes dans une écriture de taille moyenne. </a:t>
              </a:r>
            </a:p>
            <a:p>
              <a:pPr algn="just">
                <a:buClr>
                  <a:srgbClr val="000000"/>
                </a:buClr>
                <a:buSzPts val="2000"/>
                <a:defRPr/>
              </a:pPr>
              <a:r>
                <a:rPr lang="fr-FR" altLang="fr-FR" sz="2400" dirty="0">
                  <a:latin typeface="Myriad Pro" panose="020B0503030403020204" pitchFamily="34" charset="0"/>
                </a:rPr>
                <a:t>(180 - 250 mots) </a:t>
              </a:r>
            </a:p>
          </p:txBody>
        </p:sp>
        <p:sp>
          <p:nvSpPr>
            <p:cNvPr id="2" name="Rectangle 1"/>
            <p:cNvSpPr/>
            <p:nvPr/>
          </p:nvSpPr>
          <p:spPr>
            <a:xfrm>
              <a:off x="2266430" y="2019675"/>
              <a:ext cx="1703627" cy="501557"/>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dirty="0">
                  <a:solidFill>
                    <a:schemeClr val="tx1"/>
                  </a:solidFill>
                  <a:latin typeface="Myriad Pro" panose="020B0503030403020204" pitchFamily="34" charset="0"/>
                </a:rPr>
                <a:t>Sujet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402013" y="1349375"/>
            <a:ext cx="6207125" cy="1477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pPr>
            <a:r>
              <a:rPr lang="fr-FR" altLang="fr-FR" sz="1800" dirty="0">
                <a:latin typeface="Myriad Pro" panose="020B0503030403020204" pitchFamily="34" charset="0"/>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p>
        </p:txBody>
      </p:sp>
      <p:sp>
        <p:nvSpPr>
          <p:cNvPr id="14339" name="Google Shape;438;p29"/>
          <p:cNvSpPr txBox="1">
            <a:spLocks noChangeArrowheads="1"/>
          </p:cNvSpPr>
          <p:nvPr/>
        </p:nvSpPr>
        <p:spPr bwMode="auto">
          <a:xfrm>
            <a:off x="904875" y="44450"/>
            <a:ext cx="10469563"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ANALYSER LE SUJET DE PRODUCTION: </a:t>
            </a:r>
            <a:r>
              <a:rPr lang="en-US" altLang="en-US" sz="3600" dirty="0">
                <a:solidFill>
                  <a:srgbClr val="0096D6"/>
                </a:solidFill>
                <a:latin typeface="Myriad Pro" panose="020B0503030403020204" pitchFamily="34" charset="0"/>
                <a:cs typeface="Open Sans" panose="020B0606030504020204" pitchFamily="34" charset="0"/>
                <a:sym typeface="Open Sans" panose="020B0606030504020204" pitchFamily="34" charset="0"/>
              </a:rPr>
              <a:t>les parties </a:t>
            </a:r>
            <a:endParaRPr lang="en-US" altLang="en-US" dirty="0">
              <a:solidFill>
                <a:srgbClr val="0096D6"/>
              </a:solidFill>
              <a:latin typeface="Myriad Pro" panose="020B0503030403020204" pitchFamily="34" charset="0"/>
            </a:endParaRPr>
          </a:p>
        </p:txBody>
      </p:sp>
      <p:sp>
        <p:nvSpPr>
          <p:cNvPr id="4" name="Rectangle 3"/>
          <p:cNvSpPr>
            <a:spLocks noChangeArrowheads="1"/>
          </p:cNvSpPr>
          <p:nvPr/>
        </p:nvSpPr>
        <p:spPr bwMode="auto">
          <a:xfrm>
            <a:off x="3402013" y="2911475"/>
            <a:ext cx="6081712"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pPr>
            <a:r>
              <a:rPr lang="fr-FR" altLang="fr-FR" sz="1800" dirty="0">
                <a:latin typeface="Myriad Pro" panose="020B0503030403020204" pitchFamily="34" charset="0"/>
              </a:rPr>
              <a:t>Rédigez sur votre blog (page d’Internet) l’intrigue de ce conte et précisez la morale ou la leçon qu’il donne aux lecteurs.</a:t>
            </a:r>
          </a:p>
        </p:txBody>
      </p:sp>
      <p:sp>
        <p:nvSpPr>
          <p:cNvPr id="6" name="Rectangle 5"/>
          <p:cNvSpPr>
            <a:spLocks noChangeArrowheads="1"/>
          </p:cNvSpPr>
          <p:nvPr/>
        </p:nvSpPr>
        <p:spPr bwMode="auto">
          <a:xfrm>
            <a:off x="3402013" y="3636963"/>
            <a:ext cx="6232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2000"/>
            </a:pPr>
            <a:r>
              <a:rPr lang="fr-FR" altLang="fr-FR" sz="1800" dirty="0">
                <a:latin typeface="Myriad Pro" panose="020B0503030403020204" pitchFamily="34" charset="0"/>
              </a:rPr>
              <a:t>Votre texte fera 18 - 25 lignes dans une écriture de taille moyenne. (180 - 250 mots) </a:t>
            </a:r>
          </a:p>
        </p:txBody>
      </p:sp>
      <p:sp>
        <p:nvSpPr>
          <p:cNvPr id="2" name="Rectangle 1"/>
          <p:cNvSpPr>
            <a:spLocks noChangeArrowheads="1"/>
          </p:cNvSpPr>
          <p:nvPr/>
        </p:nvSpPr>
        <p:spPr bwMode="auto">
          <a:xfrm>
            <a:off x="10080625" y="1695450"/>
            <a:ext cx="1155700" cy="400050"/>
          </a:xfrm>
          <a:prstGeom prst="rect">
            <a:avLst/>
          </a:prstGeom>
          <a:solidFill>
            <a:srgbClr val="A0F2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Situation</a:t>
            </a:r>
          </a:p>
        </p:txBody>
      </p:sp>
      <p:sp>
        <p:nvSpPr>
          <p:cNvPr id="3" name="Rectangle 2"/>
          <p:cNvSpPr>
            <a:spLocks noChangeArrowheads="1"/>
          </p:cNvSpPr>
          <p:nvPr/>
        </p:nvSpPr>
        <p:spPr bwMode="auto">
          <a:xfrm>
            <a:off x="10066338" y="2833688"/>
            <a:ext cx="1184275" cy="4000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Consigne</a:t>
            </a:r>
          </a:p>
        </p:txBody>
      </p:sp>
      <p:sp>
        <p:nvSpPr>
          <p:cNvPr id="7" name="Rectangle 6"/>
          <p:cNvSpPr/>
          <p:nvPr/>
        </p:nvSpPr>
        <p:spPr>
          <a:xfrm>
            <a:off x="10098088" y="3832225"/>
            <a:ext cx="985837" cy="400050"/>
          </a:xfrm>
          <a:prstGeom prst="rect">
            <a:avLst/>
          </a:prstGeom>
          <a:solidFill>
            <a:schemeClr val="bg1">
              <a:lumMod val="85000"/>
            </a:schemeClr>
          </a:solidFill>
        </p:spPr>
        <p:txBody>
          <a:bodyPr wrap="none">
            <a:spAutoFit/>
          </a:bodyPr>
          <a:lstStyle/>
          <a:p>
            <a:pPr algn="ctr">
              <a:spcBef>
                <a:spcPts val="0"/>
              </a:spcBef>
              <a:spcAft>
                <a:spcPts val="0"/>
              </a:spcAft>
              <a:buClr>
                <a:srgbClr val="000000"/>
              </a:buClr>
              <a:buSzPts val="2000"/>
              <a:defRPr/>
            </a:pPr>
            <a:r>
              <a:rPr lang="fr-FR" sz="2000" b="1" dirty="0">
                <a:latin typeface="Myriad Pro"/>
                <a:sym typeface="Arial"/>
              </a:rPr>
              <a:t>Volume</a:t>
            </a:r>
          </a:p>
        </p:txBody>
      </p:sp>
      <p:sp>
        <p:nvSpPr>
          <p:cNvPr id="14345" name="Rectangle 7"/>
          <p:cNvSpPr>
            <a:spLocks noChangeArrowheads="1"/>
          </p:cNvSpPr>
          <p:nvPr/>
        </p:nvSpPr>
        <p:spPr bwMode="auto">
          <a:xfrm>
            <a:off x="3394075" y="914400"/>
            <a:ext cx="10999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2000"/>
            </a:pPr>
            <a:r>
              <a:rPr lang="fr-FR" altLang="fr-FR" sz="2400" b="1" u="sng" dirty="0">
                <a:latin typeface="Myriad Pro" panose="020B0503030403020204" pitchFamily="34" charset="0"/>
                <a:ea typeface="Arial" panose="020B0604020202020204" pitchFamily="34" charset="0"/>
                <a:cs typeface="Myanmar Text" panose="020B0502040204020203" pitchFamily="34" charset="0"/>
              </a:rPr>
              <a:t>Sujet : </a:t>
            </a:r>
          </a:p>
        </p:txBody>
      </p:sp>
      <p:sp>
        <p:nvSpPr>
          <p:cNvPr id="10" name="Rectangle 9"/>
          <p:cNvSpPr>
            <a:spLocks noChangeArrowheads="1"/>
          </p:cNvSpPr>
          <p:nvPr/>
        </p:nvSpPr>
        <p:spPr bwMode="auto">
          <a:xfrm>
            <a:off x="3928342" y="4432300"/>
            <a:ext cx="1154112" cy="400050"/>
          </a:xfrm>
          <a:prstGeom prst="rect">
            <a:avLst/>
          </a:prstGeom>
          <a:solidFill>
            <a:srgbClr val="A0F2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Situation</a:t>
            </a:r>
          </a:p>
        </p:txBody>
      </p:sp>
      <p:graphicFrame>
        <p:nvGraphicFramePr>
          <p:cNvPr id="9" name="Table 8"/>
          <p:cNvGraphicFramePr>
            <a:graphicFrameLocks noGrp="1"/>
          </p:cNvGraphicFramePr>
          <p:nvPr>
            <p:extLst>
              <p:ext uri="{D42A27DB-BD31-4B8C-83A1-F6EECF244321}">
                <p14:modId xmlns:p14="http://schemas.microsoft.com/office/powerpoint/2010/main" val="1282519999"/>
              </p:ext>
            </p:extLst>
          </p:nvPr>
        </p:nvGraphicFramePr>
        <p:xfrm>
          <a:off x="2928217" y="5021264"/>
          <a:ext cx="3154362" cy="369887"/>
        </p:xfrm>
        <a:graphic>
          <a:graphicData uri="http://schemas.openxmlformats.org/drawingml/2006/table">
            <a:tbl>
              <a:tblPr firstRow="1" bandRow="1">
                <a:tableStyleId>{5940675A-B579-460E-94D1-54222C63F5DA}</a:tableStyleId>
              </a:tblPr>
              <a:tblGrid>
                <a:gridCol w="1051454">
                  <a:extLst>
                    <a:ext uri="{9D8B030D-6E8A-4147-A177-3AD203B41FA5}">
                      <a16:colId xmlns:a16="http://schemas.microsoft.com/office/drawing/2014/main" val="20000"/>
                    </a:ext>
                  </a:extLst>
                </a:gridCol>
                <a:gridCol w="1051454">
                  <a:extLst>
                    <a:ext uri="{9D8B030D-6E8A-4147-A177-3AD203B41FA5}">
                      <a16:colId xmlns:a16="http://schemas.microsoft.com/office/drawing/2014/main" val="20001"/>
                    </a:ext>
                  </a:extLst>
                </a:gridCol>
                <a:gridCol w="1051454">
                  <a:extLst>
                    <a:ext uri="{9D8B030D-6E8A-4147-A177-3AD203B41FA5}">
                      <a16:colId xmlns:a16="http://schemas.microsoft.com/office/drawing/2014/main" val="20002"/>
                    </a:ext>
                  </a:extLst>
                </a:gridCol>
              </a:tblGrid>
              <a:tr h="369887">
                <a:tc>
                  <a:txBody>
                    <a:bodyPr/>
                    <a:lstStyle/>
                    <a:p>
                      <a:pPr algn="ctr"/>
                      <a:r>
                        <a:rPr lang="fr-FR" sz="1600" dirty="0">
                          <a:latin typeface="Myriad Pro" panose="020B0503030403020204"/>
                        </a:rPr>
                        <a:t>Qui? </a:t>
                      </a:r>
                    </a:p>
                  </a:txBody>
                  <a:tcPr marL="91457" marR="91457" marT="45602" marB="45602">
                    <a:solidFill>
                      <a:srgbClr val="A0F2E8"/>
                    </a:solidFill>
                  </a:tcPr>
                </a:tc>
                <a:tc>
                  <a:txBody>
                    <a:bodyPr/>
                    <a:lstStyle/>
                    <a:p>
                      <a:pPr algn="ctr"/>
                      <a:r>
                        <a:rPr lang="fr-FR" sz="1600" dirty="0">
                          <a:latin typeface="Myriad Pro" panose="020B0503030403020204"/>
                        </a:rPr>
                        <a:t>De qui?</a:t>
                      </a:r>
                    </a:p>
                  </a:txBody>
                  <a:tcPr marL="91457" marR="91457" marT="45602" marB="45602">
                    <a:solidFill>
                      <a:srgbClr val="A0F2E8"/>
                    </a:solidFill>
                  </a:tcPr>
                </a:tc>
                <a:tc>
                  <a:txBody>
                    <a:bodyPr/>
                    <a:lstStyle/>
                    <a:p>
                      <a:pPr algn="ctr"/>
                      <a:r>
                        <a:rPr lang="fr-FR" sz="1600" dirty="0">
                          <a:latin typeface="Myriad Pro" panose="020B0503030403020204"/>
                        </a:rPr>
                        <a:t>A qui? </a:t>
                      </a:r>
                    </a:p>
                  </a:txBody>
                  <a:tcPr marL="91457" marR="91457" marT="45602" marB="45602">
                    <a:solidFill>
                      <a:srgbClr val="A0F2E8"/>
                    </a:solidFill>
                  </a:tcPr>
                </a:tc>
                <a:extLst>
                  <a:ext uri="{0D108BD9-81ED-4DB2-BD59-A6C34878D82A}">
                    <a16:rowId xmlns:a16="http://schemas.microsoft.com/office/drawing/2014/main" val="10000"/>
                  </a:ext>
                </a:extLst>
              </a:tr>
            </a:tbl>
          </a:graphicData>
        </a:graphic>
      </p:graphicFrame>
      <p:sp>
        <p:nvSpPr>
          <p:cNvPr id="12" name="Rectangle 11"/>
          <p:cNvSpPr>
            <a:spLocks noChangeArrowheads="1"/>
          </p:cNvSpPr>
          <p:nvPr/>
        </p:nvSpPr>
        <p:spPr bwMode="auto">
          <a:xfrm>
            <a:off x="8451851" y="4432300"/>
            <a:ext cx="1182687" cy="4000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a:latin typeface="Myriad Pro" panose="020B0503030403020204" pitchFamily="34" charset="0"/>
              </a:rPr>
              <a:t>Consigne</a:t>
            </a:r>
          </a:p>
        </p:txBody>
      </p:sp>
      <p:graphicFrame>
        <p:nvGraphicFramePr>
          <p:cNvPr id="13" name="Table 12"/>
          <p:cNvGraphicFramePr>
            <a:graphicFrameLocks noGrp="1"/>
          </p:cNvGraphicFramePr>
          <p:nvPr>
            <p:extLst>
              <p:ext uri="{D42A27DB-BD31-4B8C-83A1-F6EECF244321}">
                <p14:modId xmlns:p14="http://schemas.microsoft.com/office/powerpoint/2010/main" val="1479864048"/>
              </p:ext>
            </p:extLst>
          </p:nvPr>
        </p:nvGraphicFramePr>
        <p:xfrm>
          <a:off x="7300913" y="5016501"/>
          <a:ext cx="1601788" cy="579170"/>
        </p:xfrm>
        <a:graphic>
          <a:graphicData uri="http://schemas.openxmlformats.org/drawingml/2006/table">
            <a:tbl>
              <a:tblPr firstRow="1" bandRow="1">
                <a:tableStyleId>{5940675A-B579-460E-94D1-54222C63F5DA}</a:tableStyleId>
              </a:tblPr>
              <a:tblGrid>
                <a:gridCol w="1601788">
                  <a:extLst>
                    <a:ext uri="{9D8B030D-6E8A-4147-A177-3AD203B41FA5}">
                      <a16:colId xmlns:a16="http://schemas.microsoft.com/office/drawing/2014/main" val="20000"/>
                    </a:ext>
                  </a:extLst>
                </a:gridCol>
              </a:tblGrid>
              <a:tr h="539029">
                <a:tc>
                  <a:txBody>
                    <a:bodyPr/>
                    <a:lstStyle/>
                    <a:p>
                      <a:pPr algn="ctr"/>
                      <a:r>
                        <a:rPr lang="fr-FR" sz="1600" dirty="0">
                          <a:latin typeface="Myriad Pro" panose="020B0503030403020204"/>
                        </a:rPr>
                        <a:t>Genre</a:t>
                      </a:r>
                      <a:r>
                        <a:rPr lang="fr-FR" sz="1600" baseline="0" dirty="0">
                          <a:latin typeface="Myriad Pro" panose="020B0503030403020204"/>
                        </a:rPr>
                        <a:t> du texte</a:t>
                      </a:r>
                      <a:r>
                        <a:rPr lang="fr-FR" sz="1600" dirty="0">
                          <a:latin typeface="Myriad Pro" panose="020B0503030403020204"/>
                        </a:rPr>
                        <a:t> à rédiger</a:t>
                      </a:r>
                    </a:p>
                  </a:txBody>
                  <a:tcPr marL="91426" marR="91426" marT="45745" marB="45745">
                    <a:solidFill>
                      <a:srgbClr val="92D050"/>
                    </a:solid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159579279"/>
              </p:ext>
            </p:extLst>
          </p:nvPr>
        </p:nvGraphicFramePr>
        <p:xfrm>
          <a:off x="9296400" y="5016501"/>
          <a:ext cx="1603375" cy="579437"/>
        </p:xfrm>
        <a:graphic>
          <a:graphicData uri="http://schemas.openxmlformats.org/drawingml/2006/table">
            <a:tbl>
              <a:tblPr firstRow="1" bandRow="1">
                <a:tableStyleId>{5940675A-B579-460E-94D1-54222C63F5DA}</a:tableStyleId>
              </a:tblPr>
              <a:tblGrid>
                <a:gridCol w="1603375">
                  <a:extLst>
                    <a:ext uri="{9D8B030D-6E8A-4147-A177-3AD203B41FA5}">
                      <a16:colId xmlns:a16="http://schemas.microsoft.com/office/drawing/2014/main" val="20000"/>
                    </a:ext>
                  </a:extLst>
                </a:gridCol>
              </a:tblGrid>
              <a:tr h="579437">
                <a:tc>
                  <a:txBody>
                    <a:bodyPr/>
                    <a:lstStyle/>
                    <a:p>
                      <a:pPr algn="ctr"/>
                      <a:r>
                        <a:rPr lang="fr-FR" sz="1600" dirty="0">
                          <a:latin typeface="Myriad Pro" panose="020B0503030403020204"/>
                        </a:rPr>
                        <a:t>Type(s) du texte à rédiger </a:t>
                      </a:r>
                    </a:p>
                  </a:txBody>
                  <a:tcPr marL="91516" marR="91516" marT="45745" marB="45745">
                    <a:solidFill>
                      <a:srgbClr val="92D050"/>
                    </a:solidFill>
                  </a:tcPr>
                </a:tc>
                <a:extLst>
                  <a:ext uri="{0D108BD9-81ED-4DB2-BD59-A6C34878D82A}">
                    <a16:rowId xmlns:a16="http://schemas.microsoft.com/office/drawing/2014/main" val="10000"/>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9208204"/>
              </p:ext>
            </p:extLst>
          </p:nvPr>
        </p:nvGraphicFramePr>
        <p:xfrm>
          <a:off x="8242300" y="5776119"/>
          <a:ext cx="1601787" cy="579438"/>
        </p:xfrm>
        <a:graphic>
          <a:graphicData uri="http://schemas.openxmlformats.org/drawingml/2006/table">
            <a:tbl>
              <a:tblPr firstRow="1" bandRow="1">
                <a:tableStyleId>{5940675A-B579-460E-94D1-54222C63F5DA}</a:tableStyleId>
              </a:tblPr>
              <a:tblGrid>
                <a:gridCol w="1601787">
                  <a:extLst>
                    <a:ext uri="{9D8B030D-6E8A-4147-A177-3AD203B41FA5}">
                      <a16:colId xmlns:a16="http://schemas.microsoft.com/office/drawing/2014/main" val="20000"/>
                    </a:ext>
                  </a:extLst>
                </a:gridCol>
              </a:tblGrid>
              <a:tr h="579438">
                <a:tc>
                  <a:txBody>
                    <a:bodyPr/>
                    <a:lstStyle/>
                    <a:p>
                      <a:pPr algn="ctr"/>
                      <a:r>
                        <a:rPr lang="fr-FR" sz="1600" dirty="0">
                          <a:latin typeface="Myriad Pro" panose="020B0503030403020204"/>
                        </a:rPr>
                        <a:t>Enjeu</a:t>
                      </a:r>
                      <a:r>
                        <a:rPr lang="fr-FR" sz="1600" baseline="0" dirty="0">
                          <a:latin typeface="Myriad Pro" panose="020B0503030403020204"/>
                        </a:rPr>
                        <a:t> du texte </a:t>
                      </a:r>
                    </a:p>
                    <a:p>
                      <a:pPr algn="ctr"/>
                      <a:r>
                        <a:rPr lang="fr-FR" sz="1600" baseline="0" dirty="0">
                          <a:latin typeface="Myriad Pro" panose="020B0503030403020204"/>
                        </a:rPr>
                        <a:t>à rédiger </a:t>
                      </a:r>
                      <a:endParaRPr lang="fr-FR" sz="1600" dirty="0">
                        <a:latin typeface="Myriad Pro" panose="020B0503030403020204"/>
                      </a:endParaRPr>
                    </a:p>
                  </a:txBody>
                  <a:tcPr marL="91426" marR="91426" marT="45745" marB="45745">
                    <a:solidFill>
                      <a:srgbClr val="92D050"/>
                    </a:solidFill>
                  </a:tcPr>
                </a:tc>
                <a:extLst>
                  <a:ext uri="{0D108BD9-81ED-4DB2-BD59-A6C34878D82A}">
                    <a16:rowId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909922392"/>
              </p:ext>
            </p:extLst>
          </p:nvPr>
        </p:nvGraphicFramePr>
        <p:xfrm>
          <a:off x="3449205" y="5564188"/>
          <a:ext cx="2103438" cy="371475"/>
        </p:xfrm>
        <a:graphic>
          <a:graphicData uri="http://schemas.openxmlformats.org/drawingml/2006/table">
            <a:tbl>
              <a:tblPr firstRow="1" bandRow="1">
                <a:tableStyleId>{5940675A-B579-460E-94D1-54222C63F5DA}</a:tableStyleId>
              </a:tblPr>
              <a:tblGrid>
                <a:gridCol w="1051719">
                  <a:extLst>
                    <a:ext uri="{9D8B030D-6E8A-4147-A177-3AD203B41FA5}">
                      <a16:colId xmlns:a16="http://schemas.microsoft.com/office/drawing/2014/main" val="20000"/>
                    </a:ext>
                  </a:extLst>
                </a:gridCol>
                <a:gridCol w="1051719">
                  <a:extLst>
                    <a:ext uri="{9D8B030D-6E8A-4147-A177-3AD203B41FA5}">
                      <a16:colId xmlns:a16="http://schemas.microsoft.com/office/drawing/2014/main" val="20001"/>
                    </a:ext>
                  </a:extLst>
                </a:gridCol>
              </a:tblGrid>
              <a:tr h="371475">
                <a:tc>
                  <a:txBody>
                    <a:bodyPr/>
                    <a:lstStyle/>
                    <a:p>
                      <a:pPr algn="ctr"/>
                      <a:r>
                        <a:rPr lang="fr-FR" sz="1600" dirty="0">
                          <a:latin typeface="Myriad Pro" panose="020B0503030403020204"/>
                        </a:rPr>
                        <a:t>Quand?</a:t>
                      </a:r>
                    </a:p>
                  </a:txBody>
                  <a:tcPr marL="91480" marR="91480" marT="45798" marB="45798">
                    <a:solidFill>
                      <a:srgbClr val="A0F2E8"/>
                    </a:solidFill>
                  </a:tcPr>
                </a:tc>
                <a:tc>
                  <a:txBody>
                    <a:bodyPr/>
                    <a:lstStyle/>
                    <a:p>
                      <a:pPr algn="ctr"/>
                      <a:r>
                        <a:rPr lang="fr-FR" sz="1600" dirty="0">
                          <a:latin typeface="Myriad Pro" panose="020B0503030403020204"/>
                        </a:rPr>
                        <a:t>Où?</a:t>
                      </a:r>
                    </a:p>
                  </a:txBody>
                  <a:tcPr marL="91480" marR="91480" marT="45798" marB="45798">
                    <a:solidFill>
                      <a:srgbClr val="A0F2E8"/>
                    </a:solidFill>
                  </a:tcPr>
                </a:tc>
                <a:extLst>
                  <a:ext uri="{0D108BD9-81ED-4DB2-BD59-A6C34878D82A}">
                    <a16:rowId xmlns:a16="http://schemas.microsoft.com/office/drawing/2014/main" val="1000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57878849"/>
              </p:ext>
            </p:extLst>
          </p:nvPr>
        </p:nvGraphicFramePr>
        <p:xfrm>
          <a:off x="3975461" y="6170613"/>
          <a:ext cx="1050925" cy="369888"/>
        </p:xfrm>
        <a:graphic>
          <a:graphicData uri="http://schemas.openxmlformats.org/drawingml/2006/table">
            <a:tbl>
              <a:tblPr firstRow="1" bandRow="1">
                <a:tableStyleId>{5940675A-B579-460E-94D1-54222C63F5DA}</a:tableStyleId>
              </a:tblPr>
              <a:tblGrid>
                <a:gridCol w="1050925">
                  <a:extLst>
                    <a:ext uri="{9D8B030D-6E8A-4147-A177-3AD203B41FA5}">
                      <a16:colId xmlns:a16="http://schemas.microsoft.com/office/drawing/2014/main" val="20000"/>
                    </a:ext>
                  </a:extLst>
                </a:gridCol>
              </a:tblGrid>
              <a:tr h="369888">
                <a:tc>
                  <a:txBody>
                    <a:bodyPr/>
                    <a:lstStyle/>
                    <a:p>
                      <a:pPr algn="ctr"/>
                      <a:r>
                        <a:rPr lang="fr-FR" sz="1600" dirty="0">
                          <a:latin typeface="Myriad Pro" panose="020B0503030403020204"/>
                        </a:rPr>
                        <a:t>Quoi? </a:t>
                      </a:r>
                    </a:p>
                  </a:txBody>
                  <a:tcPr marL="91411" marR="91411" marT="45602" marB="45602">
                    <a:solidFill>
                      <a:srgbClr val="A0F2E8"/>
                    </a:solidFill>
                  </a:tcPr>
                </a:tc>
                <a:extLst>
                  <a:ext uri="{0D108BD9-81ED-4DB2-BD59-A6C34878D82A}">
                    <a16:rowId xmlns:a16="http://schemas.microsoft.com/office/drawing/2014/main" val="10000"/>
                  </a:ext>
                </a:extLst>
              </a:tr>
            </a:tbl>
          </a:graphicData>
        </a:graphic>
      </p:graphicFrame>
      <p:sp>
        <p:nvSpPr>
          <p:cNvPr id="11" name="Rectangle 10"/>
          <p:cNvSpPr>
            <a:spLocks noChangeArrowheads="1"/>
          </p:cNvSpPr>
          <p:nvPr/>
        </p:nvSpPr>
        <p:spPr bwMode="auto">
          <a:xfrm>
            <a:off x="312738" y="1584953"/>
            <a:ext cx="2527300" cy="1648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Observez le sujet et délimitez ses différentes parties.</a:t>
            </a:r>
          </a:p>
        </p:txBody>
      </p:sp>
      <p:sp>
        <p:nvSpPr>
          <p:cNvPr id="19" name="Rectangle 18"/>
          <p:cNvSpPr>
            <a:spLocks noChangeArrowheads="1"/>
          </p:cNvSpPr>
          <p:nvPr/>
        </p:nvSpPr>
        <p:spPr bwMode="auto">
          <a:xfrm>
            <a:off x="266775" y="4744108"/>
            <a:ext cx="2527300" cy="125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Identifiez le rôle de chaque partie du sujet.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7" presetClass="emph" presetSubtype="2" fill="hold" nodeType="clickEffect">
                                  <p:stCondLst>
                                    <p:cond delay="0"/>
                                  </p:stCondLst>
                                  <p:childTnLst>
                                    <p:animClr clrSpc="rgb" dir="cw">
                                      <p:cBhvr>
                                        <p:cTn id="10" dur="2000" fill="hold"/>
                                        <p:tgtEl>
                                          <p:spTgt spid="5"/>
                                        </p:tgtEl>
                                        <p:attrNameLst>
                                          <p:attrName>stroke.color</p:attrName>
                                        </p:attrNameLst>
                                      </p:cBhvr>
                                      <p:to>
                                        <a:schemeClr val="accent1"/>
                                      </p:to>
                                    </p:animClr>
                                    <p:set>
                                      <p:cBhvr>
                                        <p:cTn id="11" dur="2000" fill="hold"/>
                                        <p:tgtEl>
                                          <p:spTgt spid="5"/>
                                        </p:tgtEl>
                                        <p:attrNameLst>
                                          <p:attrName>stroke.on</p:attrName>
                                        </p:attrNameLst>
                                      </p:cBhvr>
                                      <p:to>
                                        <p:strVal val="tru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7" presetClass="emph" presetSubtype="2" fill="hold" nodeType="clickEffect">
                                  <p:stCondLst>
                                    <p:cond delay="0"/>
                                  </p:stCondLst>
                                  <p:childTnLst>
                                    <p:animClr clrSpc="rgb" dir="cw">
                                      <p:cBhvr>
                                        <p:cTn id="15" dur="2000" fill="hold"/>
                                        <p:tgtEl>
                                          <p:spTgt spid="4"/>
                                        </p:tgtEl>
                                        <p:attrNameLst>
                                          <p:attrName>stroke.color</p:attrName>
                                        </p:attrNameLst>
                                      </p:cBhvr>
                                      <p:to>
                                        <a:srgbClr val="00B050"/>
                                      </p:to>
                                    </p:animClr>
                                    <p:set>
                                      <p:cBhvr>
                                        <p:cTn id="16" dur="2000" fill="hold"/>
                                        <p:tgtEl>
                                          <p:spTgt spid="4"/>
                                        </p:tgtEl>
                                        <p:attrNameLst>
                                          <p:attrName>stroke.on</p:attrName>
                                        </p:attrNameLst>
                                      </p:cBhvr>
                                      <p:to>
                                        <p:strVal val="tru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7" presetClass="emph" presetSubtype="2" fill="hold" nodeType="clickEffect">
                                  <p:stCondLst>
                                    <p:cond delay="0"/>
                                  </p:stCondLst>
                                  <p:childTnLst>
                                    <p:animClr clrSpc="rgb" dir="cw">
                                      <p:cBhvr>
                                        <p:cTn id="20" dur="2000" fill="hold"/>
                                        <p:tgtEl>
                                          <p:spTgt spid="6"/>
                                        </p:tgtEl>
                                        <p:attrNameLst>
                                          <p:attrName>stroke.color</p:attrName>
                                        </p:attrNameLst>
                                      </p:cBhvr>
                                      <p:to>
                                        <a:srgbClr val="7F7F7F"/>
                                      </p:to>
                                    </p:animClr>
                                    <p:set>
                                      <p:cBhvr>
                                        <p:cTn id="21" dur="2000" fill="hold"/>
                                        <p:tgtEl>
                                          <p:spTgt spid="6"/>
                                        </p:tgtEl>
                                        <p:attrNameLst>
                                          <p:attrName>stroke.on</p:attrName>
                                        </p:attrNameLst>
                                      </p:cBhvr>
                                      <p:to>
                                        <p:strVal val="tru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ppt_x"/>
                                          </p:val>
                                        </p:tav>
                                        <p:tav tm="100000">
                                          <p:val>
                                            <p:strVal val="#ppt_x"/>
                                          </p:val>
                                        </p:tav>
                                      </p:tavLst>
                                    </p:anim>
                                    <p:anim calcmode="lin" valueType="num">
                                      <p:cBhvr additive="base">
                                        <p:cTn id="5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ppt_x"/>
                                          </p:val>
                                        </p:tav>
                                        <p:tav tm="100000">
                                          <p:val>
                                            <p:strVal val="#ppt_x"/>
                                          </p:val>
                                        </p:tav>
                                      </p:tavLst>
                                    </p:anim>
                                    <p:anim calcmode="lin" valueType="num">
                                      <p:cBhvr additive="base">
                                        <p:cTn id="6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2" presetClass="entr" presetSubtype="4" fill="hold" nodeType="click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fill="hold"/>
                                        <p:tgtEl>
                                          <p:spTgt spid="13"/>
                                        </p:tgtEl>
                                        <p:attrNameLst>
                                          <p:attrName>ppt_x</p:attrName>
                                        </p:attrNameLst>
                                      </p:cBhvr>
                                      <p:tavLst>
                                        <p:tav tm="0">
                                          <p:val>
                                            <p:strVal val="#ppt_x"/>
                                          </p:val>
                                        </p:tav>
                                        <p:tav tm="100000">
                                          <p:val>
                                            <p:strVal val="#ppt_x"/>
                                          </p:val>
                                        </p:tav>
                                      </p:tavLst>
                                    </p:anim>
                                    <p:anim calcmode="lin" valueType="num">
                                      <p:cBhvr additive="base">
                                        <p:cTn id="7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6" fill="hold" nodeType="clickPar">
                      <p:stCondLst>
                        <p:cond delay="indefinite"/>
                      </p:stCondLst>
                      <p:childTnLst>
                        <p:par>
                          <p:cTn id="77" fill="hold" nodeType="withGroup">
                            <p:stCondLst>
                              <p:cond delay="0"/>
                            </p:stCondLst>
                            <p:childTnLst>
                              <p:par>
                                <p:cTn id="78" presetID="1" presetClass="entr" presetSubtype="0" fill="hold" nodeType="clickEffect">
                                  <p:stCondLst>
                                    <p:cond delay="0"/>
                                  </p:stCondLst>
                                  <p:childTnLst>
                                    <p:set>
                                      <p:cBhvr>
                                        <p:cTn id="79" dur="1" fill="hold">
                                          <p:stCondLst>
                                            <p:cond delay="0"/>
                                          </p:stCondLst>
                                        </p:cTn>
                                        <p:tgtEl>
                                          <p:spTgt spid="8"/>
                                        </p:tgtEl>
                                        <p:attrNameLst>
                                          <p:attrName>style.visibility</p:attrName>
                                        </p:attrNameLst>
                                      </p:cBhvr>
                                      <p:to>
                                        <p:strVal val="visible"/>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nodeType="clickEffect">
                                  <p:stCondLst>
                                    <p:cond delay="0"/>
                                  </p:stCondLst>
                                  <p:childTnLst>
                                    <p:set>
                                      <p:cBhvr>
                                        <p:cTn id="8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10" grpId="0" animBg="1"/>
      <p:bldP spid="12" grpId="0" animBg="1"/>
      <p:bldP spid="11"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3636890" y="1130043"/>
            <a:ext cx="8020050" cy="1200150"/>
          </a:xfrm>
          <a:prstGeom prst="rect">
            <a:avLst/>
          </a:prstGeom>
          <a:solidFill>
            <a:schemeClr val="bg2">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dirty="0">
                <a:latin typeface="Myriad Pro" pitchFamily="34" charset="0"/>
              </a:rPr>
              <a:t>Vous avez lu ou entendu le récit d’un conte qui vous a touché par ses héros et par la leçon qu’il donne aux enfants comme aux adultes. Et vous décidez de raconter le récit de ce conte sur votre page mais tout en ajoutant votre propre touche aux événements pour mettre en valeur la morale qui s’en dégage. </a:t>
            </a:r>
          </a:p>
        </p:txBody>
      </p:sp>
      <p:sp>
        <p:nvSpPr>
          <p:cNvPr id="6" name="Google Shape;438;p29"/>
          <p:cNvSpPr txBox="1"/>
          <p:nvPr/>
        </p:nvSpPr>
        <p:spPr>
          <a:xfrm>
            <a:off x="904875" y="-29597"/>
            <a:ext cx="10725652" cy="912813"/>
          </a:xfrm>
          <a:prstGeom prst="rect">
            <a:avLst/>
          </a:prstGeom>
          <a:noFill/>
          <a:ln>
            <a:noFill/>
          </a:ln>
        </p:spPr>
        <p:txBody>
          <a:bodyPr spcFirstLastPara="1" lIns="91425" tIns="45700" rIns="91425" bIns="45700" anchor="ctr">
            <a:noAutofit/>
          </a:bodyPr>
          <a:lstStyle/>
          <a:p>
            <a:pPr>
              <a:spcBef>
                <a:spcPts val="0"/>
              </a:spcBef>
              <a:spcAft>
                <a:spcPts val="0"/>
              </a:spcAft>
              <a:buClr>
                <a:srgbClr val="0097D7"/>
              </a:buClr>
              <a:buSzPts val="3600"/>
              <a:defRPr/>
            </a:pPr>
            <a:r>
              <a:rPr lang="fr-FR" sz="3600" b="1" dirty="0">
                <a:solidFill>
                  <a:srgbClr val="0096D6"/>
                </a:solidFill>
                <a:latin typeface="Myriad Pro" panose="020B0503030403020204"/>
                <a:ea typeface="Open Sans"/>
                <a:cs typeface="Open Sans"/>
                <a:sym typeface="Open Sans"/>
              </a:rPr>
              <a:t>ANALYSER</a:t>
            </a:r>
            <a:r>
              <a:rPr lang="en-US" sz="3600" b="1" dirty="0">
                <a:solidFill>
                  <a:srgbClr val="0096D6"/>
                </a:solidFill>
                <a:latin typeface="Myriad Pro" panose="020B0503030403020204"/>
                <a:ea typeface="Open Sans"/>
                <a:cs typeface="Open Sans"/>
                <a:sym typeface="Open Sans"/>
              </a:rPr>
              <a:t> LE </a:t>
            </a:r>
            <a:r>
              <a:rPr lang="fr-FR" sz="3600" b="1" dirty="0">
                <a:solidFill>
                  <a:srgbClr val="0096D6"/>
                </a:solidFill>
                <a:latin typeface="Myriad Pro" panose="020B0503030403020204"/>
                <a:ea typeface="Open Sans"/>
                <a:cs typeface="Open Sans"/>
                <a:sym typeface="Open Sans"/>
              </a:rPr>
              <a:t>SUJET</a:t>
            </a:r>
            <a:r>
              <a:rPr lang="en-US" sz="3600" b="1" dirty="0">
                <a:solidFill>
                  <a:srgbClr val="0096D6"/>
                </a:solidFill>
                <a:latin typeface="Myriad Pro" panose="020B0503030403020204"/>
                <a:ea typeface="Open Sans"/>
                <a:cs typeface="Open Sans"/>
                <a:sym typeface="Open Sans"/>
              </a:rPr>
              <a:t> DE PRODUCTION : </a:t>
            </a:r>
            <a:r>
              <a:rPr lang="en-US" sz="3600" dirty="0">
                <a:solidFill>
                  <a:srgbClr val="0096D6"/>
                </a:solidFill>
                <a:latin typeface="Myriad Pro" panose="020B0503030403020204"/>
                <a:ea typeface="Open Sans"/>
                <a:cs typeface="Open Sans"/>
                <a:sym typeface="Open Sans"/>
              </a:rPr>
              <a:t>la situation</a:t>
            </a:r>
            <a:endParaRPr lang="fr-FR" dirty="0">
              <a:solidFill>
                <a:srgbClr val="0096D6"/>
              </a:solidFill>
              <a:highlight>
                <a:srgbClr val="FFFF00"/>
              </a:highlight>
              <a:latin typeface="Myriad Pro" panose="020B0503030403020204"/>
              <a:ea typeface="Arial"/>
              <a:cs typeface="Arial"/>
              <a:sym typeface="Arial"/>
            </a:endParaRPr>
          </a:p>
        </p:txBody>
      </p:sp>
      <p:graphicFrame>
        <p:nvGraphicFramePr>
          <p:cNvPr id="4" name="Google Shape;48;p6"/>
          <p:cNvGraphicFramePr/>
          <p:nvPr>
            <p:extLst>
              <p:ext uri="{D42A27DB-BD31-4B8C-83A1-F6EECF244321}">
                <p14:modId xmlns:p14="http://schemas.microsoft.com/office/powerpoint/2010/main" val="2980680885"/>
              </p:ext>
            </p:extLst>
          </p:nvPr>
        </p:nvGraphicFramePr>
        <p:xfrm>
          <a:off x="895350" y="2776621"/>
          <a:ext cx="2527300" cy="487662"/>
        </p:xfrm>
        <a:graphic>
          <a:graphicData uri="http://schemas.openxmlformats.org/drawingml/2006/table">
            <a:tbl>
              <a:tblPr>
                <a:noFill/>
              </a:tblPr>
              <a:tblGrid>
                <a:gridCol w="2527300">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Emetteur : Qui ?</a:t>
                      </a:r>
                      <a:endParaRPr sz="2000" b="1" dirty="0">
                        <a:latin typeface="Myriad Pro" panose="020B0503030403020204"/>
                      </a:endParaRPr>
                    </a:p>
                  </a:txBody>
                  <a:tcPr marL="91392" marR="91392" marT="91431" marB="91431">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39918005"/>
              </p:ext>
            </p:extLst>
          </p:nvPr>
        </p:nvGraphicFramePr>
        <p:xfrm>
          <a:off x="3609975" y="2776314"/>
          <a:ext cx="8020050" cy="457200"/>
        </p:xfrm>
        <a:graphic>
          <a:graphicData uri="http://schemas.openxmlformats.org/drawingml/2006/table">
            <a:tbl>
              <a:tblPr>
                <a:noFill/>
              </a:tblPr>
              <a:tblGrid>
                <a:gridCol w="8020050">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800" dirty="0">
                          <a:latin typeface="Myriad Pro" panose="020B0503030403020204"/>
                        </a:rPr>
                        <a:t>Qui? = </a:t>
                      </a:r>
                      <a:r>
                        <a:rPr lang="fr-FR" sz="1800" b="1" dirty="0">
                          <a:solidFill>
                            <a:srgbClr val="FF0000"/>
                          </a:solidFill>
                          <a:latin typeface="Myriad Pro" panose="020B0503030403020204"/>
                        </a:rPr>
                        <a:t>vous = moi </a:t>
                      </a:r>
                      <a:r>
                        <a:rPr lang="fr-FR" sz="1800" dirty="0">
                          <a:latin typeface="Myriad Pro" panose="020B0503030403020204"/>
                        </a:rPr>
                        <a:t>= adolescent qui a </a:t>
                      </a:r>
                      <a:r>
                        <a:rPr lang="fr-FR" sz="1800" dirty="0">
                          <a:latin typeface="Myriad Pro" panose="020B0503030403020204"/>
                          <a:sym typeface="Arial"/>
                        </a:rPr>
                        <a:t>lu ou entendu le récit d’un conte touchant</a:t>
                      </a:r>
                    </a:p>
                  </a:txBody>
                  <a:tcPr marL="91414" marR="91414" marT="91431" marB="91431"/>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161857263"/>
              </p:ext>
            </p:extLst>
          </p:nvPr>
        </p:nvGraphicFramePr>
        <p:xfrm>
          <a:off x="3609975" y="4080416"/>
          <a:ext cx="7996238" cy="457200"/>
        </p:xfrm>
        <a:graphic>
          <a:graphicData uri="http://schemas.openxmlformats.org/drawingml/2006/table">
            <a:tbl>
              <a:tblPr>
                <a:noFill/>
              </a:tblPr>
              <a:tblGrid>
                <a:gridCol w="7996238">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00B050"/>
                          </a:solidFill>
                          <a:latin typeface="Myriad Pro" panose="020B0503030403020204"/>
                          <a:sym typeface="Arial"/>
                        </a:rPr>
                        <a:t>Les internautes qui suivent </a:t>
                      </a:r>
                      <a:r>
                        <a:rPr lang="en-US" sz="2000" b="1" dirty="0">
                          <a:solidFill>
                            <a:srgbClr val="00B050"/>
                          </a:solidFill>
                          <a:latin typeface="Myriad Pro" panose="020B0503030403020204"/>
                          <a:sym typeface="Arial"/>
                        </a:rPr>
                        <a:t>ma page sur Internet</a:t>
                      </a:r>
                      <a:r>
                        <a:rPr lang="en-US" sz="2000" b="1" baseline="0" dirty="0">
                          <a:solidFill>
                            <a:srgbClr val="00B050"/>
                          </a:solidFill>
                          <a:latin typeface="Myriad Pro" panose="020B0503030403020204"/>
                          <a:sym typeface="Arial"/>
                        </a:rPr>
                        <a:t> (mon blog)</a:t>
                      </a:r>
                      <a:endParaRPr sz="2000" b="1" dirty="0">
                        <a:solidFill>
                          <a:srgbClr val="00B050"/>
                        </a:solidFill>
                        <a:latin typeface="Myriad Pro" panose="020B0503030403020204"/>
                        <a:sym typeface="Arial"/>
                      </a:endParaRPr>
                    </a:p>
                  </a:txBody>
                  <a:tcPr marL="91420" marR="91420" marT="57146" marB="57146"/>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835741585"/>
              </p:ext>
            </p:extLst>
          </p:nvPr>
        </p:nvGraphicFramePr>
        <p:xfrm>
          <a:off x="3609975" y="4756150"/>
          <a:ext cx="8020050" cy="487662"/>
        </p:xfrm>
        <a:graphic>
          <a:graphicData uri="http://schemas.openxmlformats.org/drawingml/2006/table">
            <a:tbl>
              <a:tblPr>
                <a:noFill/>
              </a:tblPr>
              <a:tblGrid>
                <a:gridCol w="8020050">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7030A0"/>
                          </a:solidFill>
                          <a:latin typeface="Myriad Pro" panose="020B0503030403020204"/>
                        </a:rPr>
                        <a:t>Le récit (les événements) d’un conte tout public (enfants et adultes) </a:t>
                      </a:r>
                      <a:endParaRPr sz="2000" b="1" dirty="0">
                        <a:solidFill>
                          <a:srgbClr val="7030A0"/>
                        </a:solidFill>
                        <a:latin typeface="Myriad Pro" panose="020B0503030403020204"/>
                      </a:endParaRPr>
                    </a:p>
                  </a:txBody>
                  <a:tcPr marL="91414" marR="91414" marT="91431" marB="91431"/>
                </a:tc>
                <a:extLst>
                  <a:ext uri="{0D108BD9-81ED-4DB2-BD59-A6C34878D82A}">
                    <a16:rowId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06555200"/>
              </p:ext>
            </p:extLst>
          </p:nvPr>
        </p:nvGraphicFramePr>
        <p:xfrm>
          <a:off x="904875" y="4096976"/>
          <a:ext cx="2517775" cy="457200"/>
        </p:xfrm>
        <a:graphic>
          <a:graphicData uri="http://schemas.openxmlformats.org/drawingml/2006/table">
            <a:tbl>
              <a:tblPr>
                <a:noFill/>
              </a:tblPr>
              <a:tblGrid>
                <a:gridCol w="2517775">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i="0" u="none" strike="noStrike" cap="none" dirty="0">
                          <a:solidFill>
                            <a:schemeClr val="tx1"/>
                          </a:solidFill>
                          <a:latin typeface="Myriad Pro" panose="020B0503030403020204"/>
                          <a:ea typeface="+mn-ea"/>
                          <a:cs typeface="+mn-cs"/>
                          <a:sym typeface="Arial"/>
                        </a:rPr>
                        <a:t>Destinataire : A qui ? </a:t>
                      </a:r>
                      <a:endParaRPr sz="2000" b="1" i="0" u="none" strike="noStrike" cap="none" dirty="0">
                        <a:solidFill>
                          <a:schemeClr val="tx1"/>
                        </a:solidFill>
                        <a:latin typeface="Myriad Pro" panose="020B0503030403020204"/>
                        <a:ea typeface="+mn-ea"/>
                        <a:cs typeface="+mn-cs"/>
                        <a:sym typeface="Arial"/>
                      </a:endParaRPr>
                    </a:p>
                  </a:txBody>
                  <a:tcPr marL="91392" marR="91392" marT="57146" marB="57146">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70219975"/>
              </p:ext>
            </p:extLst>
          </p:nvPr>
        </p:nvGraphicFramePr>
        <p:xfrm>
          <a:off x="895349" y="4756150"/>
          <a:ext cx="2511425" cy="487592"/>
        </p:xfrm>
        <a:graphic>
          <a:graphicData uri="http://schemas.openxmlformats.org/drawingml/2006/table">
            <a:tbl>
              <a:tblPr>
                <a:noFill/>
              </a:tblPr>
              <a:tblGrid>
                <a:gridCol w="2511425">
                  <a:extLst>
                    <a:ext uri="{9D8B030D-6E8A-4147-A177-3AD203B41FA5}">
                      <a16:colId xmlns:a16="http://schemas.microsoft.com/office/drawing/2014/main" val="20000"/>
                    </a:ext>
                  </a:extLst>
                </a:gridCol>
              </a:tblGrid>
              <a:tr h="468313">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Thème : Quoi ? </a:t>
                      </a:r>
                      <a:endParaRPr sz="2000" b="1" dirty="0">
                        <a:latin typeface="Myriad Pro" panose="020B0503030403020204"/>
                      </a:endParaRPr>
                    </a:p>
                  </a:txBody>
                  <a:tcPr marL="91462" marR="91462" marT="91396" marB="91396">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816713929"/>
              </p:ext>
            </p:extLst>
          </p:nvPr>
        </p:nvGraphicFramePr>
        <p:xfrm>
          <a:off x="895350" y="5426437"/>
          <a:ext cx="2511425" cy="488212"/>
        </p:xfrm>
        <a:graphic>
          <a:graphicData uri="http://schemas.openxmlformats.org/drawingml/2006/table">
            <a:tbl>
              <a:tblPr>
                <a:noFill/>
              </a:tblPr>
              <a:tblGrid>
                <a:gridCol w="2511425">
                  <a:extLst>
                    <a:ext uri="{9D8B030D-6E8A-4147-A177-3AD203B41FA5}">
                      <a16:colId xmlns:a16="http://schemas.microsoft.com/office/drawing/2014/main" val="20000"/>
                    </a:ext>
                  </a:extLst>
                </a:gridCol>
              </a:tblGrid>
              <a:tr h="4699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Quand ?</a:t>
                      </a:r>
                      <a:endParaRPr sz="2000" b="1" dirty="0">
                        <a:latin typeface="Myriad Pro" panose="020B0503030403020204"/>
                      </a:endParaRPr>
                    </a:p>
                  </a:txBody>
                  <a:tcPr marL="91392" marR="91392" marT="91706" marB="91706">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19" name="Google Shape;48;p6"/>
          <p:cNvGraphicFramePr/>
          <p:nvPr>
            <p:extLst>
              <p:ext uri="{D42A27DB-BD31-4B8C-83A1-F6EECF244321}">
                <p14:modId xmlns:p14="http://schemas.microsoft.com/office/powerpoint/2010/main" val="1348022452"/>
              </p:ext>
            </p:extLst>
          </p:nvPr>
        </p:nvGraphicFramePr>
        <p:xfrm>
          <a:off x="895350" y="3437802"/>
          <a:ext cx="2527300" cy="487662"/>
        </p:xfrm>
        <a:graphic>
          <a:graphicData uri="http://schemas.openxmlformats.org/drawingml/2006/table">
            <a:tbl>
              <a:tblPr>
                <a:noFill/>
              </a:tblPr>
              <a:tblGrid>
                <a:gridCol w="2527300">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De qui ? </a:t>
                      </a:r>
                      <a:endParaRPr sz="2000" b="1" dirty="0">
                        <a:latin typeface="Myriad Pro" panose="020B0503030403020204"/>
                      </a:endParaRPr>
                    </a:p>
                  </a:txBody>
                  <a:tcPr marL="91392" marR="91392" marT="91431" marB="91431">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675810640"/>
              </p:ext>
            </p:extLst>
          </p:nvPr>
        </p:nvGraphicFramePr>
        <p:xfrm>
          <a:off x="3633787" y="3446601"/>
          <a:ext cx="7996238" cy="457200"/>
        </p:xfrm>
        <a:graphic>
          <a:graphicData uri="http://schemas.openxmlformats.org/drawingml/2006/table">
            <a:tbl>
              <a:tblPr>
                <a:noFill/>
              </a:tblPr>
              <a:tblGrid>
                <a:gridCol w="7996238">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chemeClr val="accent2">
                              <a:lumMod val="75000"/>
                            </a:schemeClr>
                          </a:solidFill>
                          <a:latin typeface="Myriad Pro" panose="020B0503030403020204"/>
                        </a:rPr>
                        <a:t>Les héros ou les personnages du conte </a:t>
                      </a:r>
                      <a:r>
                        <a:rPr lang="fr-FR" sz="2000" dirty="0">
                          <a:latin typeface="Myriad Pro" panose="020B0503030403020204"/>
                        </a:rPr>
                        <a:t>que j’ai lu ou entendu</a:t>
                      </a:r>
                      <a:endParaRPr lang="fr-FR" sz="2000" dirty="0">
                        <a:latin typeface="Myriad Pro" panose="020B0503030403020204"/>
                        <a:sym typeface="Arial"/>
                      </a:endParaRPr>
                    </a:p>
                  </a:txBody>
                  <a:tcPr marL="91426" marR="91426" marT="57146" marB="57146"/>
                </a:tc>
                <a:extLst>
                  <a:ext uri="{0D108BD9-81ED-4DB2-BD59-A6C34878D82A}">
                    <a16:rowId xmlns:a16="http://schemas.microsoft.com/office/drawing/2014/main" val="10000"/>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814464103"/>
              </p:ext>
            </p:extLst>
          </p:nvPr>
        </p:nvGraphicFramePr>
        <p:xfrm>
          <a:off x="3633787" y="5426437"/>
          <a:ext cx="7996238" cy="457200"/>
        </p:xfrm>
        <a:graphic>
          <a:graphicData uri="http://schemas.openxmlformats.org/drawingml/2006/table">
            <a:tbl>
              <a:tblPr>
                <a:noFill/>
              </a:tblPr>
              <a:tblGrid>
                <a:gridCol w="7996238">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FFC000"/>
                          </a:solidFill>
                          <a:latin typeface="Myriad Pro" panose="020B0503030403020204"/>
                        </a:rPr>
                        <a:t>Après la lecture ou l’écoute du conte</a:t>
                      </a:r>
                      <a:endParaRPr sz="1200" b="1" dirty="0">
                        <a:solidFill>
                          <a:srgbClr val="FFC000"/>
                        </a:solidFill>
                        <a:latin typeface="Myriad Pro" panose="020B0503030403020204"/>
                      </a:endParaRPr>
                    </a:p>
                  </a:txBody>
                  <a:tcPr marL="91411" marR="91411" marT="57146" marB="57146"/>
                </a:tc>
                <a:extLst>
                  <a:ext uri="{0D108BD9-81ED-4DB2-BD59-A6C34878D82A}">
                    <a16:rowId xmlns:a16="http://schemas.microsoft.com/office/drawing/2014/main" val="10000"/>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897195484"/>
              </p:ext>
            </p:extLst>
          </p:nvPr>
        </p:nvGraphicFramePr>
        <p:xfrm>
          <a:off x="895350" y="6093981"/>
          <a:ext cx="2511425" cy="487592"/>
        </p:xfrm>
        <a:graphic>
          <a:graphicData uri="http://schemas.openxmlformats.org/drawingml/2006/table">
            <a:tbl>
              <a:tblPr>
                <a:noFill/>
              </a:tblPr>
              <a:tblGrid>
                <a:gridCol w="2511425">
                  <a:extLst>
                    <a:ext uri="{9D8B030D-6E8A-4147-A177-3AD203B41FA5}">
                      <a16:colId xmlns:a16="http://schemas.microsoft.com/office/drawing/2014/main" val="20000"/>
                    </a:ext>
                  </a:extLst>
                </a:gridCol>
              </a:tblGrid>
              <a:tr h="468313">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Où ?</a:t>
                      </a:r>
                      <a:endParaRPr sz="2000" b="1" dirty="0">
                        <a:latin typeface="Myriad Pro" panose="020B0503030403020204"/>
                      </a:endParaRPr>
                    </a:p>
                  </a:txBody>
                  <a:tcPr marL="91392" marR="91392" marT="91396" marB="91396">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235895127"/>
              </p:ext>
            </p:extLst>
          </p:nvPr>
        </p:nvGraphicFramePr>
        <p:xfrm>
          <a:off x="3609975" y="6099537"/>
          <a:ext cx="7996238" cy="487662"/>
        </p:xfrm>
        <a:graphic>
          <a:graphicData uri="http://schemas.openxmlformats.org/drawingml/2006/table">
            <a:tbl>
              <a:tblPr>
                <a:noFill/>
              </a:tblPr>
              <a:tblGrid>
                <a:gridCol w="7996238">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00B050"/>
                          </a:solidFill>
                          <a:latin typeface="Myriad Pro" panose="020B0503030403020204"/>
                        </a:rPr>
                        <a:t>Sur</a:t>
                      </a:r>
                      <a:r>
                        <a:rPr lang="fr-FR" sz="2000" b="1" baseline="0" dirty="0">
                          <a:solidFill>
                            <a:srgbClr val="00B050"/>
                          </a:solidFill>
                          <a:latin typeface="Myriad Pro" panose="020B0503030403020204"/>
                        </a:rPr>
                        <a:t> ma page d’Internet (facebook, twitter, blog, etc.)</a:t>
                      </a:r>
                      <a:endParaRPr sz="2000" b="1" dirty="0">
                        <a:solidFill>
                          <a:srgbClr val="00B050"/>
                        </a:solidFill>
                        <a:latin typeface="Myriad Pro" panose="020B0503030403020204"/>
                      </a:endParaRPr>
                    </a:p>
                  </a:txBody>
                  <a:tcPr marL="91425" marR="91425" marT="91431" marB="91431"/>
                </a:tc>
                <a:extLst>
                  <a:ext uri="{0D108BD9-81ED-4DB2-BD59-A6C34878D82A}">
                    <a16:rowId xmlns:a16="http://schemas.microsoft.com/office/drawing/2014/main" val="10000"/>
                  </a:ext>
                </a:extLst>
              </a:tr>
            </a:tbl>
          </a:graphicData>
        </a:graphic>
      </p:graphicFrame>
      <p:sp>
        <p:nvSpPr>
          <p:cNvPr id="29" name="Rectangle 4"/>
          <p:cNvSpPr>
            <a:spLocks noChangeArrowheads="1"/>
          </p:cNvSpPr>
          <p:nvPr/>
        </p:nvSpPr>
        <p:spPr bwMode="auto">
          <a:xfrm>
            <a:off x="3646271" y="1131705"/>
            <a:ext cx="7996238" cy="1200150"/>
          </a:xfrm>
          <a:prstGeom prst="rect">
            <a:avLst/>
          </a:prstGeom>
          <a:solidFill>
            <a:schemeClr val="bg2">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dirty="0">
                <a:solidFill>
                  <a:srgbClr val="FF0000"/>
                </a:solidFill>
                <a:latin typeface="Myriad Pro" pitchFamily="34" charset="0"/>
              </a:rPr>
              <a:t>Vous</a:t>
            </a:r>
            <a:r>
              <a:rPr lang="fr-FR" altLang="fr-FR" sz="1800" dirty="0">
                <a:latin typeface="Myriad Pro" pitchFamily="34" charset="0"/>
              </a:rPr>
              <a:t> avez lu ou entendu le récit d’un conte qui </a:t>
            </a:r>
            <a:r>
              <a:rPr lang="fr-FR" altLang="fr-FR" sz="1800" dirty="0">
                <a:solidFill>
                  <a:srgbClr val="FF0000"/>
                </a:solidFill>
                <a:latin typeface="Myriad Pro" pitchFamily="34" charset="0"/>
              </a:rPr>
              <a:t>vous</a:t>
            </a:r>
            <a:r>
              <a:rPr lang="fr-FR" altLang="fr-FR" sz="1800" dirty="0">
                <a:latin typeface="Myriad Pro" pitchFamily="34" charset="0"/>
              </a:rPr>
              <a:t> a touché par ses héros et par la leçon qu’il donne aux enfants comme aux adultes. Et </a:t>
            </a:r>
            <a:r>
              <a:rPr lang="fr-FR" altLang="fr-FR" sz="1800" dirty="0">
                <a:solidFill>
                  <a:srgbClr val="FF0000"/>
                </a:solidFill>
                <a:latin typeface="Myriad Pro" pitchFamily="34" charset="0"/>
              </a:rPr>
              <a:t>vous</a:t>
            </a:r>
            <a:r>
              <a:rPr lang="fr-FR" altLang="fr-FR" sz="1800" dirty="0">
                <a:latin typeface="Myriad Pro" pitchFamily="34" charset="0"/>
              </a:rPr>
              <a:t> décidez de raconter le récit de ce conte sur </a:t>
            </a:r>
            <a:r>
              <a:rPr lang="fr-FR" altLang="fr-FR" sz="1800" dirty="0">
                <a:solidFill>
                  <a:srgbClr val="FF0000"/>
                </a:solidFill>
                <a:latin typeface="Myriad Pro" pitchFamily="34" charset="0"/>
              </a:rPr>
              <a:t>votre</a:t>
            </a:r>
            <a:r>
              <a:rPr lang="fr-FR" altLang="fr-FR" sz="1800" dirty="0">
                <a:latin typeface="Myriad Pro" pitchFamily="34" charset="0"/>
              </a:rPr>
              <a:t> page mais tout en ajoutant</a:t>
            </a:r>
            <a:r>
              <a:rPr lang="fr-FR" altLang="fr-FR" sz="1800" dirty="0">
                <a:solidFill>
                  <a:srgbClr val="FF0000"/>
                </a:solidFill>
                <a:latin typeface="Myriad Pro" pitchFamily="34" charset="0"/>
              </a:rPr>
              <a:t> votre </a:t>
            </a:r>
            <a:r>
              <a:rPr lang="fr-FR" altLang="fr-FR" sz="1800" dirty="0">
                <a:latin typeface="Myriad Pro" pitchFamily="34" charset="0"/>
              </a:rPr>
              <a:t>propre touche aux événements pour mettre en valeur la morale qui s’en dégage. </a:t>
            </a:r>
          </a:p>
        </p:txBody>
      </p:sp>
      <p:sp>
        <p:nvSpPr>
          <p:cNvPr id="33" name="Rectangle 4"/>
          <p:cNvSpPr>
            <a:spLocks noChangeArrowheads="1"/>
          </p:cNvSpPr>
          <p:nvPr/>
        </p:nvSpPr>
        <p:spPr bwMode="auto">
          <a:xfrm>
            <a:off x="3646271" y="1149990"/>
            <a:ext cx="8020050" cy="1200150"/>
          </a:xfrm>
          <a:prstGeom prst="rect">
            <a:avLst/>
          </a:prstGeom>
          <a:solidFill>
            <a:schemeClr val="bg2">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dirty="0">
                <a:solidFill>
                  <a:srgbClr val="FF0000"/>
                </a:solidFill>
                <a:latin typeface="Myriad Pro" pitchFamily="34" charset="0"/>
              </a:rPr>
              <a:t>Vous</a:t>
            </a:r>
            <a:r>
              <a:rPr lang="fr-FR" altLang="fr-FR" sz="1800" dirty="0">
                <a:latin typeface="Myriad Pro" pitchFamily="34" charset="0"/>
              </a:rPr>
              <a:t> avez lu ou entendu le récit d’un conte qui </a:t>
            </a:r>
            <a:r>
              <a:rPr lang="fr-FR" altLang="fr-FR" sz="1800" dirty="0">
                <a:solidFill>
                  <a:srgbClr val="FF0000"/>
                </a:solidFill>
                <a:latin typeface="Myriad Pro" pitchFamily="34" charset="0"/>
              </a:rPr>
              <a:t>vous</a:t>
            </a:r>
            <a:r>
              <a:rPr lang="fr-FR" altLang="fr-FR" sz="1800" dirty="0">
                <a:latin typeface="Myriad Pro" pitchFamily="34" charset="0"/>
              </a:rPr>
              <a:t> a touché par </a:t>
            </a:r>
            <a:r>
              <a:rPr lang="fr-FR" altLang="fr-FR" sz="1800" dirty="0">
                <a:solidFill>
                  <a:schemeClr val="accent2">
                    <a:lumMod val="75000"/>
                  </a:schemeClr>
                </a:solidFill>
                <a:latin typeface="Myriad Pro" pitchFamily="34" charset="0"/>
              </a:rPr>
              <a:t>ses héros </a:t>
            </a:r>
            <a:r>
              <a:rPr lang="fr-FR" altLang="fr-FR" sz="1800" dirty="0">
                <a:latin typeface="Myriad Pro" pitchFamily="34" charset="0"/>
              </a:rPr>
              <a:t>et par la leçon qu’il donne aux enfants comme aux adultes. Et </a:t>
            </a:r>
            <a:r>
              <a:rPr lang="fr-FR" altLang="fr-FR" sz="1800" dirty="0">
                <a:solidFill>
                  <a:srgbClr val="FF0000"/>
                </a:solidFill>
                <a:latin typeface="Myriad Pro" pitchFamily="34" charset="0"/>
              </a:rPr>
              <a:t>vous</a:t>
            </a:r>
            <a:r>
              <a:rPr lang="fr-FR" altLang="fr-FR" sz="1800" dirty="0">
                <a:latin typeface="Myriad Pro" pitchFamily="34" charset="0"/>
              </a:rPr>
              <a:t> décidez de raconter le récit de ce conte sur </a:t>
            </a:r>
            <a:r>
              <a:rPr lang="fr-FR" altLang="fr-FR" sz="1800" dirty="0">
                <a:solidFill>
                  <a:srgbClr val="FF0000"/>
                </a:solidFill>
                <a:latin typeface="Myriad Pro" pitchFamily="34" charset="0"/>
              </a:rPr>
              <a:t>votre</a:t>
            </a:r>
            <a:r>
              <a:rPr lang="fr-FR" altLang="fr-FR" sz="1800" dirty="0">
                <a:latin typeface="Myriad Pro" pitchFamily="34" charset="0"/>
              </a:rPr>
              <a:t> page mais tout en ajoutant</a:t>
            </a:r>
            <a:r>
              <a:rPr lang="fr-FR" altLang="fr-FR" sz="1800" dirty="0">
                <a:solidFill>
                  <a:srgbClr val="FF0000"/>
                </a:solidFill>
                <a:latin typeface="Myriad Pro" pitchFamily="34" charset="0"/>
              </a:rPr>
              <a:t> votre </a:t>
            </a:r>
            <a:r>
              <a:rPr lang="fr-FR" altLang="fr-FR" sz="1800" dirty="0">
                <a:latin typeface="Myriad Pro" pitchFamily="34" charset="0"/>
              </a:rPr>
              <a:t>propre touche aux événements pour mettre en valeur la morale qui s’en dégage. </a:t>
            </a:r>
          </a:p>
        </p:txBody>
      </p:sp>
      <p:sp>
        <p:nvSpPr>
          <p:cNvPr id="34" name="Rectangle 4"/>
          <p:cNvSpPr>
            <a:spLocks noChangeArrowheads="1"/>
          </p:cNvSpPr>
          <p:nvPr/>
        </p:nvSpPr>
        <p:spPr bwMode="auto">
          <a:xfrm>
            <a:off x="3668497" y="1171158"/>
            <a:ext cx="8067675" cy="1200150"/>
          </a:xfrm>
          <a:prstGeom prst="rect">
            <a:avLst/>
          </a:prstGeom>
          <a:solidFill>
            <a:schemeClr val="bg2">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dirty="0">
                <a:solidFill>
                  <a:srgbClr val="FF0000"/>
                </a:solidFill>
                <a:latin typeface="Myriad Pro" pitchFamily="34" charset="0"/>
              </a:rPr>
              <a:t>Vous</a:t>
            </a:r>
            <a:r>
              <a:rPr lang="fr-FR" altLang="fr-FR" sz="1800" dirty="0">
                <a:latin typeface="Myriad Pro" pitchFamily="34" charset="0"/>
              </a:rPr>
              <a:t> avez lu ou entendu le récit d’un conte qui </a:t>
            </a:r>
            <a:r>
              <a:rPr lang="fr-FR" altLang="fr-FR" sz="1800" dirty="0">
                <a:solidFill>
                  <a:srgbClr val="FF0000"/>
                </a:solidFill>
                <a:latin typeface="Myriad Pro" pitchFamily="34" charset="0"/>
              </a:rPr>
              <a:t>vous</a:t>
            </a:r>
            <a:r>
              <a:rPr lang="fr-FR" altLang="fr-FR" sz="1800" dirty="0">
                <a:latin typeface="Myriad Pro" pitchFamily="34" charset="0"/>
              </a:rPr>
              <a:t> a touché par </a:t>
            </a:r>
            <a:r>
              <a:rPr lang="fr-FR" altLang="fr-FR" sz="1800" dirty="0">
                <a:solidFill>
                  <a:schemeClr val="accent2">
                    <a:lumMod val="75000"/>
                  </a:schemeClr>
                </a:solidFill>
                <a:latin typeface="Myriad Pro" pitchFamily="34" charset="0"/>
              </a:rPr>
              <a:t>ses héros </a:t>
            </a:r>
            <a:r>
              <a:rPr lang="fr-FR" altLang="fr-FR" sz="1800" dirty="0">
                <a:latin typeface="Myriad Pro" pitchFamily="34" charset="0"/>
              </a:rPr>
              <a:t>et par la leçon qu’il donne </a:t>
            </a:r>
            <a:r>
              <a:rPr lang="fr-FR" altLang="fr-FR" sz="1800" dirty="0">
                <a:solidFill>
                  <a:srgbClr val="7030A0"/>
                </a:solidFill>
                <a:latin typeface="Myriad Pro" pitchFamily="34" charset="0"/>
              </a:rPr>
              <a:t>aux enfants comme aux adultes</a:t>
            </a:r>
            <a:r>
              <a:rPr lang="fr-FR" altLang="fr-FR" sz="1800" dirty="0">
                <a:latin typeface="Myriad Pro" pitchFamily="34" charset="0"/>
              </a:rPr>
              <a:t>. Et </a:t>
            </a:r>
            <a:r>
              <a:rPr lang="fr-FR" altLang="fr-FR" sz="1800" dirty="0">
                <a:solidFill>
                  <a:srgbClr val="FF0000"/>
                </a:solidFill>
                <a:latin typeface="Myriad Pro" pitchFamily="34" charset="0"/>
              </a:rPr>
              <a:t>vous</a:t>
            </a:r>
            <a:r>
              <a:rPr lang="fr-FR" altLang="fr-FR" sz="1800" dirty="0">
                <a:latin typeface="Myriad Pro" pitchFamily="34" charset="0"/>
              </a:rPr>
              <a:t> décidez de raconter le récit de ce conte sur </a:t>
            </a:r>
            <a:r>
              <a:rPr lang="fr-FR" altLang="fr-FR" sz="1800" dirty="0">
                <a:solidFill>
                  <a:srgbClr val="FF0000"/>
                </a:solidFill>
                <a:latin typeface="Myriad Pro" pitchFamily="34" charset="0"/>
              </a:rPr>
              <a:t>votre</a:t>
            </a:r>
            <a:r>
              <a:rPr lang="fr-FR" altLang="fr-FR" sz="1800" dirty="0">
                <a:latin typeface="Myriad Pro" pitchFamily="34" charset="0"/>
              </a:rPr>
              <a:t> page mais tout en ajoutant</a:t>
            </a:r>
            <a:r>
              <a:rPr lang="fr-FR" altLang="fr-FR" sz="1800" dirty="0">
                <a:solidFill>
                  <a:srgbClr val="FF0000"/>
                </a:solidFill>
                <a:latin typeface="Myriad Pro" pitchFamily="34" charset="0"/>
              </a:rPr>
              <a:t> votre </a:t>
            </a:r>
            <a:r>
              <a:rPr lang="fr-FR" altLang="fr-FR" sz="1800" dirty="0">
                <a:latin typeface="Myriad Pro" pitchFamily="34" charset="0"/>
              </a:rPr>
              <a:t>propre touche </a:t>
            </a:r>
            <a:r>
              <a:rPr lang="fr-FR" altLang="fr-FR" sz="1800" dirty="0">
                <a:solidFill>
                  <a:srgbClr val="7030A0"/>
                </a:solidFill>
                <a:latin typeface="Myriad Pro" pitchFamily="34" charset="0"/>
              </a:rPr>
              <a:t>aux événements </a:t>
            </a:r>
            <a:r>
              <a:rPr lang="fr-FR" altLang="fr-FR" sz="1800" dirty="0">
                <a:latin typeface="Myriad Pro" pitchFamily="34" charset="0"/>
              </a:rPr>
              <a:t>pour mettre en valeur la morale qui s’en dégage. </a:t>
            </a:r>
          </a:p>
        </p:txBody>
      </p:sp>
      <p:sp>
        <p:nvSpPr>
          <p:cNvPr id="37" name="Rectangle 4"/>
          <p:cNvSpPr>
            <a:spLocks noChangeArrowheads="1"/>
          </p:cNvSpPr>
          <p:nvPr/>
        </p:nvSpPr>
        <p:spPr bwMode="auto">
          <a:xfrm>
            <a:off x="3655797" y="1160574"/>
            <a:ext cx="8043862" cy="1200150"/>
          </a:xfrm>
          <a:prstGeom prst="rect">
            <a:avLst/>
          </a:prstGeom>
          <a:solidFill>
            <a:schemeClr val="bg2">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dirty="0">
                <a:solidFill>
                  <a:srgbClr val="FF0000"/>
                </a:solidFill>
                <a:latin typeface="Myriad Pro" pitchFamily="34" charset="0"/>
              </a:rPr>
              <a:t>Vous</a:t>
            </a:r>
            <a:r>
              <a:rPr lang="fr-FR" altLang="fr-FR" sz="1800" dirty="0">
                <a:latin typeface="Myriad Pro" pitchFamily="34" charset="0"/>
              </a:rPr>
              <a:t> </a:t>
            </a:r>
            <a:r>
              <a:rPr lang="fr-FR" altLang="fr-FR" sz="1800" dirty="0">
                <a:solidFill>
                  <a:srgbClr val="FFC000"/>
                </a:solidFill>
                <a:latin typeface="Myriad Pro" pitchFamily="34" charset="0"/>
              </a:rPr>
              <a:t>avez lu ou entendu le récit d’un conte </a:t>
            </a:r>
            <a:r>
              <a:rPr lang="fr-FR" altLang="fr-FR" sz="1800" dirty="0">
                <a:latin typeface="Myriad Pro" pitchFamily="34" charset="0"/>
              </a:rPr>
              <a:t>qui </a:t>
            </a:r>
            <a:r>
              <a:rPr lang="fr-FR" altLang="fr-FR" sz="1800" dirty="0">
                <a:solidFill>
                  <a:srgbClr val="FF0000"/>
                </a:solidFill>
                <a:latin typeface="Myriad Pro" pitchFamily="34" charset="0"/>
              </a:rPr>
              <a:t>vous</a:t>
            </a:r>
            <a:r>
              <a:rPr lang="fr-FR" altLang="fr-FR" sz="1800" dirty="0">
                <a:latin typeface="Myriad Pro" pitchFamily="34" charset="0"/>
              </a:rPr>
              <a:t> a touché par </a:t>
            </a:r>
            <a:r>
              <a:rPr lang="fr-FR" altLang="fr-FR" sz="1800" dirty="0">
                <a:solidFill>
                  <a:schemeClr val="accent2">
                    <a:lumMod val="75000"/>
                  </a:schemeClr>
                </a:solidFill>
                <a:latin typeface="Myriad Pro" pitchFamily="34" charset="0"/>
              </a:rPr>
              <a:t>ses héros </a:t>
            </a:r>
            <a:r>
              <a:rPr lang="fr-FR" altLang="fr-FR" sz="1800" dirty="0">
                <a:latin typeface="Myriad Pro" pitchFamily="34" charset="0"/>
              </a:rPr>
              <a:t>et par la leçon qu’il donne aux enfants comme aux adultes. Et </a:t>
            </a:r>
            <a:r>
              <a:rPr lang="fr-FR" altLang="fr-FR" sz="1800" dirty="0">
                <a:solidFill>
                  <a:srgbClr val="FF0000"/>
                </a:solidFill>
                <a:latin typeface="Myriad Pro" pitchFamily="34" charset="0"/>
              </a:rPr>
              <a:t>vous</a:t>
            </a:r>
            <a:r>
              <a:rPr lang="fr-FR" altLang="fr-FR" sz="1800" dirty="0">
                <a:latin typeface="Myriad Pro" pitchFamily="34" charset="0"/>
              </a:rPr>
              <a:t> décidez de raconter le récit de ce conte sur </a:t>
            </a:r>
            <a:r>
              <a:rPr lang="fr-FR" altLang="fr-FR" sz="1800" dirty="0">
                <a:solidFill>
                  <a:srgbClr val="FF0000"/>
                </a:solidFill>
                <a:latin typeface="Myriad Pro" pitchFamily="34" charset="0"/>
              </a:rPr>
              <a:t>votre</a:t>
            </a:r>
            <a:r>
              <a:rPr lang="fr-FR" altLang="fr-FR" sz="1800" dirty="0">
                <a:latin typeface="Myriad Pro" pitchFamily="34" charset="0"/>
              </a:rPr>
              <a:t> page mais tout en ajoutant</a:t>
            </a:r>
            <a:r>
              <a:rPr lang="fr-FR" altLang="fr-FR" sz="1800" dirty="0">
                <a:solidFill>
                  <a:srgbClr val="FF0000"/>
                </a:solidFill>
                <a:latin typeface="Myriad Pro" pitchFamily="34" charset="0"/>
              </a:rPr>
              <a:t> votre </a:t>
            </a:r>
            <a:r>
              <a:rPr lang="fr-FR" altLang="fr-FR" sz="1800" dirty="0">
                <a:latin typeface="Myriad Pro" pitchFamily="34" charset="0"/>
              </a:rPr>
              <a:t>propre touche aux événements pour mettre en valeur la morale qui s’en dégage. </a:t>
            </a:r>
          </a:p>
        </p:txBody>
      </p:sp>
      <p:sp>
        <p:nvSpPr>
          <p:cNvPr id="39" name="Rectangle 4"/>
          <p:cNvSpPr>
            <a:spLocks noChangeArrowheads="1"/>
          </p:cNvSpPr>
          <p:nvPr/>
        </p:nvSpPr>
        <p:spPr bwMode="auto">
          <a:xfrm>
            <a:off x="3633787" y="1155929"/>
            <a:ext cx="8043863" cy="1261884"/>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900" dirty="0">
                <a:solidFill>
                  <a:srgbClr val="FF0000"/>
                </a:solidFill>
                <a:latin typeface="Myriad Pro" pitchFamily="34" charset="0"/>
              </a:rPr>
              <a:t>Vous</a:t>
            </a:r>
            <a:r>
              <a:rPr lang="fr-FR" altLang="fr-FR" sz="1900" dirty="0">
                <a:latin typeface="Myriad Pro" pitchFamily="34" charset="0"/>
              </a:rPr>
              <a:t> </a:t>
            </a:r>
            <a:r>
              <a:rPr lang="fr-FR" altLang="fr-FR" sz="1900" dirty="0">
                <a:solidFill>
                  <a:srgbClr val="FFC000"/>
                </a:solidFill>
                <a:latin typeface="Myriad Pro" pitchFamily="34" charset="0"/>
              </a:rPr>
              <a:t>avez lu ou entendu le récit d’un conte </a:t>
            </a:r>
            <a:r>
              <a:rPr lang="fr-FR" altLang="fr-FR" sz="1900" dirty="0">
                <a:latin typeface="Myriad Pro" pitchFamily="34" charset="0"/>
              </a:rPr>
              <a:t>qui </a:t>
            </a:r>
            <a:r>
              <a:rPr lang="fr-FR" altLang="fr-FR" sz="1900" dirty="0">
                <a:solidFill>
                  <a:srgbClr val="FF0000"/>
                </a:solidFill>
                <a:latin typeface="Myriad Pro" pitchFamily="34" charset="0"/>
              </a:rPr>
              <a:t>vous</a:t>
            </a:r>
            <a:r>
              <a:rPr lang="fr-FR" altLang="fr-FR" sz="1900" dirty="0">
                <a:latin typeface="Myriad Pro" pitchFamily="34" charset="0"/>
              </a:rPr>
              <a:t> a touché par </a:t>
            </a:r>
            <a:r>
              <a:rPr lang="fr-FR" altLang="fr-FR" sz="1900" dirty="0">
                <a:solidFill>
                  <a:schemeClr val="accent2">
                    <a:lumMod val="75000"/>
                  </a:schemeClr>
                </a:solidFill>
                <a:latin typeface="Myriad Pro" pitchFamily="34" charset="0"/>
              </a:rPr>
              <a:t>ses héros </a:t>
            </a:r>
            <a:r>
              <a:rPr lang="fr-FR" altLang="fr-FR" sz="1900" dirty="0">
                <a:latin typeface="Myriad Pro" pitchFamily="34" charset="0"/>
              </a:rPr>
              <a:t>et par la leçon qu’il donne aux enfants comme aux adultes. Et </a:t>
            </a:r>
            <a:r>
              <a:rPr lang="fr-FR" altLang="fr-FR" sz="1900" dirty="0">
                <a:solidFill>
                  <a:srgbClr val="FF0000"/>
                </a:solidFill>
                <a:latin typeface="Myriad Pro" pitchFamily="34" charset="0"/>
              </a:rPr>
              <a:t>vous</a:t>
            </a:r>
            <a:r>
              <a:rPr lang="fr-FR" altLang="fr-FR" sz="1900" dirty="0">
                <a:latin typeface="Myriad Pro" pitchFamily="34" charset="0"/>
              </a:rPr>
              <a:t> décidez de raconter le récit de ce conte </a:t>
            </a:r>
            <a:r>
              <a:rPr lang="fr-FR" altLang="fr-FR" sz="1900" dirty="0">
                <a:solidFill>
                  <a:srgbClr val="00B050"/>
                </a:solidFill>
                <a:latin typeface="Myriad Pro" pitchFamily="34" charset="0"/>
              </a:rPr>
              <a:t>sur votre page</a:t>
            </a:r>
            <a:r>
              <a:rPr lang="fr-FR" altLang="fr-FR" sz="1900" dirty="0">
                <a:latin typeface="Myriad Pro" pitchFamily="34" charset="0"/>
              </a:rPr>
              <a:t> mais tout en ajoutant</a:t>
            </a:r>
            <a:r>
              <a:rPr lang="fr-FR" altLang="fr-FR" sz="1900" dirty="0">
                <a:solidFill>
                  <a:srgbClr val="FF0000"/>
                </a:solidFill>
                <a:latin typeface="Myriad Pro" pitchFamily="34" charset="0"/>
              </a:rPr>
              <a:t> votre </a:t>
            </a:r>
            <a:r>
              <a:rPr lang="fr-FR" altLang="fr-FR" sz="1900" dirty="0">
                <a:latin typeface="Myriad Pro" pitchFamily="34" charset="0"/>
              </a:rPr>
              <a:t>propre touche aux événements pour mettre en valeur la morale qui s’en dégage. </a:t>
            </a:r>
          </a:p>
        </p:txBody>
      </p:sp>
      <p:sp>
        <p:nvSpPr>
          <p:cNvPr id="21" name="Rectangle 20"/>
          <p:cNvSpPr>
            <a:spLocks noChangeArrowheads="1"/>
          </p:cNvSpPr>
          <p:nvPr/>
        </p:nvSpPr>
        <p:spPr bwMode="auto">
          <a:xfrm>
            <a:off x="895350" y="950913"/>
            <a:ext cx="2527300" cy="167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Lisez la partie « consigne » pour répondre aux questions.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3" grpId="0" animBg="1"/>
      <p:bldP spid="34" grpId="0" animBg="1"/>
      <p:bldP spid="37" grpId="0" animBg="1"/>
      <p:bldP spid="39" grpId="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4464050" y="1193068"/>
            <a:ext cx="6654800" cy="1014413"/>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000" b="1" dirty="0">
                <a:latin typeface="Myriad Pro" pitchFamily="34" charset="0"/>
              </a:rPr>
              <a:t>Rédigez sur votre blog (page d’Internet) l’intrigue de ce conte et précisez la morale ou la leçon qu’il donne aux lecteurs. </a:t>
            </a:r>
          </a:p>
        </p:txBody>
      </p:sp>
      <p:graphicFrame>
        <p:nvGraphicFramePr>
          <p:cNvPr id="7" name="Table 6"/>
          <p:cNvGraphicFramePr>
            <a:graphicFrameLocks noGrp="1"/>
          </p:cNvGraphicFramePr>
          <p:nvPr>
            <p:extLst>
              <p:ext uri="{D42A27DB-BD31-4B8C-83A1-F6EECF244321}">
                <p14:modId xmlns:p14="http://schemas.microsoft.com/office/powerpoint/2010/main" val="3082138363"/>
              </p:ext>
            </p:extLst>
          </p:nvPr>
        </p:nvGraphicFramePr>
        <p:xfrm>
          <a:off x="1138238" y="2963863"/>
          <a:ext cx="1131887" cy="487662"/>
        </p:xfrm>
        <a:graphic>
          <a:graphicData uri="http://schemas.openxmlformats.org/drawingml/2006/table">
            <a:tbl>
              <a:tblPr>
                <a:noFill/>
              </a:tblPr>
              <a:tblGrid>
                <a:gridCol w="1131887">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Type(s</a:t>
                      </a:r>
                      <a:r>
                        <a:rPr lang="fr-FR" sz="1800" b="1" dirty="0">
                          <a:latin typeface="Myriad Pro" panose="020B0503030403020204"/>
                        </a:rPr>
                        <a:t>)</a:t>
                      </a:r>
                      <a:endParaRPr sz="1800" b="1" dirty="0">
                        <a:latin typeface="Myriad Pro" panose="020B0503030403020204"/>
                      </a:endParaRPr>
                    </a:p>
                  </a:txBody>
                  <a:tcPr marL="91491" marR="91491" marT="91431" marB="91431">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262148497"/>
              </p:ext>
            </p:extLst>
          </p:nvPr>
        </p:nvGraphicFramePr>
        <p:xfrm>
          <a:off x="2503488" y="4084638"/>
          <a:ext cx="2982912" cy="723926"/>
        </p:xfrm>
        <a:graphic>
          <a:graphicData uri="http://schemas.openxmlformats.org/drawingml/2006/table">
            <a:tbl>
              <a:tblPr>
                <a:noFill/>
              </a:tblPr>
              <a:tblGrid>
                <a:gridCol w="2982912">
                  <a:extLst>
                    <a:ext uri="{9D8B030D-6E8A-4147-A177-3AD203B41FA5}">
                      <a16:colId xmlns:a16="http://schemas.microsoft.com/office/drawing/2014/main" val="20000"/>
                    </a:ext>
                  </a:extLst>
                </a:gridCol>
              </a:tblGrid>
              <a:tr h="457200">
                <a:tc>
                  <a:txBody>
                    <a:bodyPr/>
                    <a:lstStyle/>
                    <a:p>
                      <a:pPr marL="0" lvl="0" indent="0" algn="l" rtl="0">
                        <a:spcBef>
                          <a:spcPts val="0"/>
                        </a:spcBef>
                        <a:spcAft>
                          <a:spcPts val="0"/>
                        </a:spcAft>
                        <a:buClr>
                          <a:schemeClr val="dk1"/>
                        </a:buClr>
                        <a:buSzPts val="1800"/>
                        <a:buFont typeface="Arial"/>
                        <a:buNone/>
                      </a:pPr>
                      <a:r>
                        <a:rPr lang="fr-FR" sz="2000" b="1" dirty="0">
                          <a:solidFill>
                            <a:srgbClr val="00B050"/>
                          </a:solidFill>
                          <a:latin typeface="Myriad Pro" panose="020B0503030403020204"/>
                          <a:sym typeface="Arial"/>
                        </a:rPr>
                        <a:t>Un post sur une page web </a:t>
                      </a:r>
                      <a:endParaRPr sz="2000" b="1" dirty="0">
                        <a:solidFill>
                          <a:srgbClr val="FF0000"/>
                        </a:solidFill>
                        <a:latin typeface="Myriad Pro" panose="020B0503030403020204"/>
                      </a:endParaRPr>
                    </a:p>
                  </a:txBody>
                  <a:tcPr marL="91430" marR="91430" marT="57163" marB="57163"/>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07745642"/>
              </p:ext>
            </p:extLst>
          </p:nvPr>
        </p:nvGraphicFramePr>
        <p:xfrm>
          <a:off x="1138238" y="5114925"/>
          <a:ext cx="1131887" cy="487662"/>
        </p:xfrm>
        <a:graphic>
          <a:graphicData uri="http://schemas.openxmlformats.org/drawingml/2006/table">
            <a:tbl>
              <a:tblPr>
                <a:noFill/>
              </a:tblPr>
              <a:tblGrid>
                <a:gridCol w="1131887">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rPr>
                        <a:t>Enjeu(x</a:t>
                      </a:r>
                      <a:r>
                        <a:rPr lang="fr-FR" sz="1800" b="1" dirty="0">
                          <a:latin typeface="Myriad Pro" panose="020B0503030403020204"/>
                        </a:rPr>
                        <a:t>) </a:t>
                      </a:r>
                      <a:endParaRPr sz="1800" b="1" dirty="0">
                        <a:latin typeface="Myriad Pro" panose="020B0503030403020204"/>
                      </a:endParaRPr>
                    </a:p>
                  </a:txBody>
                  <a:tcPr marL="91433" marR="91433" marT="91431" marB="91431">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86693112"/>
              </p:ext>
            </p:extLst>
          </p:nvPr>
        </p:nvGraphicFramePr>
        <p:xfrm>
          <a:off x="2503488" y="2867025"/>
          <a:ext cx="8615362" cy="1016354"/>
        </p:xfrm>
        <a:graphic>
          <a:graphicData uri="http://schemas.openxmlformats.org/drawingml/2006/table">
            <a:tbl>
              <a:tblPr>
                <a:noFill/>
              </a:tblPr>
              <a:tblGrid>
                <a:gridCol w="8615362">
                  <a:extLst>
                    <a:ext uri="{9D8B030D-6E8A-4147-A177-3AD203B41FA5}">
                      <a16:colId xmlns:a16="http://schemas.microsoft.com/office/drawing/2014/main" val="20000"/>
                    </a:ext>
                  </a:extLst>
                </a:gridCol>
              </a:tblGrid>
              <a:tr h="925513">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FF0000"/>
                          </a:solidFill>
                          <a:latin typeface="Myriad Pro" panose="020B0503030403020204"/>
                        </a:rPr>
                        <a:t>Raconter l’intrigue du conte lu ou entendu. </a:t>
                      </a:r>
                    </a:p>
                    <a:p>
                      <a:pPr marL="0" marR="0" lvl="0" indent="0" algn="l" rtl="0">
                        <a:lnSpc>
                          <a:spcPct val="100000"/>
                        </a:lnSpc>
                        <a:spcBef>
                          <a:spcPts val="0"/>
                        </a:spcBef>
                        <a:spcAft>
                          <a:spcPts val="0"/>
                        </a:spcAft>
                        <a:buClr>
                          <a:schemeClr val="dk1"/>
                        </a:buClr>
                        <a:buSzPts val="1800"/>
                        <a:buFont typeface="Arial"/>
                        <a:buNone/>
                      </a:pPr>
                      <a:r>
                        <a:rPr lang="fr-FR" sz="2000" b="1" dirty="0">
                          <a:latin typeface="Myriad Pro" panose="020B0503030403020204"/>
                          <a:sym typeface="Arial"/>
                        </a:rPr>
                        <a:t>(situation initiale – élément perturbateur – péripéties – résolution – situation finale)</a:t>
                      </a:r>
                      <a:endParaRPr sz="2000" b="1" dirty="0">
                        <a:latin typeface="Myriad Pro" panose="020B0503030403020204"/>
                      </a:endParaRPr>
                    </a:p>
                  </a:txBody>
                  <a:tcPr marL="91425" marR="91425" marT="50977" marB="50977"/>
                </a:tc>
                <a:extLst>
                  <a:ext uri="{0D108BD9-81ED-4DB2-BD59-A6C34878D82A}">
                    <a16:rowId xmlns:a16="http://schemas.microsoft.com/office/drawing/2014/main" val="10000"/>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206380172"/>
              </p:ext>
            </p:extLst>
          </p:nvPr>
        </p:nvGraphicFramePr>
        <p:xfrm>
          <a:off x="1138238" y="4040188"/>
          <a:ext cx="1131887" cy="498475"/>
        </p:xfrm>
        <a:graphic>
          <a:graphicData uri="http://schemas.openxmlformats.org/drawingml/2006/table">
            <a:tbl>
              <a:tblPr>
                <a:noFill/>
              </a:tblPr>
              <a:tblGrid>
                <a:gridCol w="1131887">
                  <a:extLst>
                    <a:ext uri="{9D8B030D-6E8A-4147-A177-3AD203B41FA5}">
                      <a16:colId xmlns:a16="http://schemas.microsoft.com/office/drawing/2014/main" val="20000"/>
                    </a:ext>
                  </a:extLst>
                </a:gridCol>
              </a:tblGrid>
              <a:tr h="498475">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latin typeface="Myriad Pro" panose="020B0503030403020204"/>
                          <a:sym typeface="Arial"/>
                        </a:rPr>
                        <a:t>Genre </a:t>
                      </a:r>
                      <a:endParaRPr sz="2000" b="1" dirty="0">
                        <a:latin typeface="Myriad Pro" panose="020B0503030403020204"/>
                        <a:sym typeface="Arial"/>
                      </a:endParaRPr>
                    </a:p>
                  </a:txBody>
                  <a:tcPr marL="91433" marR="91433" marT="91423" marB="91423">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48592647"/>
              </p:ext>
            </p:extLst>
          </p:nvPr>
        </p:nvGraphicFramePr>
        <p:xfrm>
          <a:off x="2503488" y="5114925"/>
          <a:ext cx="7570787" cy="487662"/>
        </p:xfrm>
        <a:graphic>
          <a:graphicData uri="http://schemas.openxmlformats.org/drawingml/2006/table">
            <a:tbl>
              <a:tblPr>
                <a:noFill/>
              </a:tblPr>
              <a:tblGrid>
                <a:gridCol w="7570787">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2000" b="1" dirty="0">
                          <a:solidFill>
                            <a:srgbClr val="FFC000"/>
                          </a:solidFill>
                          <a:latin typeface="Myriad Pro" panose="020B0503030403020204"/>
                        </a:rPr>
                        <a:t>Donner une leçon de morale. </a:t>
                      </a:r>
                      <a:endParaRPr sz="2000" b="1" dirty="0">
                        <a:solidFill>
                          <a:srgbClr val="FFC000"/>
                        </a:solidFill>
                        <a:latin typeface="Myriad Pro" panose="020B0503030403020204"/>
                      </a:endParaRPr>
                    </a:p>
                  </a:txBody>
                  <a:tcPr marL="91430" marR="91430" marT="91431" marB="91431"/>
                </a:tc>
                <a:extLst>
                  <a:ext uri="{0D108BD9-81ED-4DB2-BD59-A6C34878D82A}">
                    <a16:rowId xmlns:a16="http://schemas.microsoft.com/office/drawing/2014/main" val="1000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727761499"/>
              </p:ext>
            </p:extLst>
          </p:nvPr>
        </p:nvGraphicFramePr>
        <p:xfrm>
          <a:off x="5749925" y="4084638"/>
          <a:ext cx="5368925" cy="723926"/>
        </p:xfrm>
        <a:graphic>
          <a:graphicData uri="http://schemas.openxmlformats.org/drawingml/2006/table">
            <a:tbl>
              <a:tblPr>
                <a:noFill/>
              </a:tblPr>
              <a:tblGrid>
                <a:gridCol w="5368925">
                  <a:extLst>
                    <a:ext uri="{9D8B030D-6E8A-4147-A177-3AD203B41FA5}">
                      <a16:colId xmlns:a16="http://schemas.microsoft.com/office/drawing/2014/main" val="20000"/>
                    </a:ext>
                  </a:extLst>
                </a:gridCol>
              </a:tblGrid>
              <a:tr h="457200">
                <a:tc>
                  <a:txBody>
                    <a:bodyPr/>
                    <a:lstStyle/>
                    <a:p>
                      <a:pPr marL="0" lvl="0" indent="0" algn="l" rtl="0">
                        <a:spcBef>
                          <a:spcPts val="0"/>
                        </a:spcBef>
                        <a:spcAft>
                          <a:spcPts val="0"/>
                        </a:spcAft>
                        <a:buClr>
                          <a:schemeClr val="dk1"/>
                        </a:buClr>
                        <a:buSzPts val="1800"/>
                        <a:buFont typeface="Arial"/>
                        <a:buNone/>
                      </a:pPr>
                      <a:r>
                        <a:rPr lang="fr-FR" sz="2000" b="1" dirty="0">
                          <a:solidFill>
                            <a:srgbClr val="FF0000"/>
                          </a:solidFill>
                          <a:latin typeface="Myriad Pro" panose="020B0503030403020204"/>
                          <a:sym typeface="Arial"/>
                        </a:rPr>
                        <a:t>Récit imaginaire </a:t>
                      </a:r>
                      <a:r>
                        <a:rPr lang="fr-FR" sz="2000" b="1" dirty="0">
                          <a:solidFill>
                            <a:srgbClr val="FF0000"/>
                          </a:solidFill>
                          <a:latin typeface="Myriad Pro" panose="020B0503030403020204"/>
                        </a:rPr>
                        <a:t>(un conte) à la </a:t>
                      </a:r>
                      <a:r>
                        <a:rPr lang="fr-FR" sz="2000" b="1" noProof="0" dirty="0">
                          <a:solidFill>
                            <a:srgbClr val="FF0000"/>
                          </a:solidFill>
                          <a:latin typeface="Myriad Pro" panose="020B0503030403020204"/>
                        </a:rPr>
                        <a:t>troisième</a:t>
                      </a:r>
                      <a:r>
                        <a:rPr lang="en-US" sz="2000" b="1" dirty="0">
                          <a:solidFill>
                            <a:srgbClr val="FF0000"/>
                          </a:solidFill>
                          <a:latin typeface="Myriad Pro" panose="020B0503030403020204"/>
                        </a:rPr>
                        <a:t> </a:t>
                      </a:r>
                      <a:r>
                        <a:rPr lang="fr-FR" sz="2000" b="1" noProof="0" dirty="0">
                          <a:solidFill>
                            <a:srgbClr val="FF0000"/>
                          </a:solidFill>
                          <a:latin typeface="Myriad Pro" panose="020B0503030403020204"/>
                        </a:rPr>
                        <a:t>personne</a:t>
                      </a:r>
                      <a:r>
                        <a:rPr lang="en-US" sz="2000" b="1" dirty="0">
                          <a:solidFill>
                            <a:srgbClr val="FF0000"/>
                          </a:solidFill>
                          <a:latin typeface="Myriad Pro" panose="020B0503030403020204"/>
                        </a:rPr>
                        <a:t> </a:t>
                      </a:r>
                      <a:endParaRPr sz="2000" b="1" dirty="0">
                        <a:solidFill>
                          <a:srgbClr val="FF0000"/>
                        </a:solidFill>
                        <a:latin typeface="Myriad Pro" panose="020B0503030403020204"/>
                      </a:endParaRPr>
                    </a:p>
                  </a:txBody>
                  <a:tcPr marL="91438" marR="91438" marT="57163" marB="57163"/>
                </a:tc>
                <a:extLst>
                  <a:ext uri="{0D108BD9-81ED-4DB2-BD59-A6C34878D82A}">
                    <a16:rowId xmlns:a16="http://schemas.microsoft.com/office/drawing/2014/main" val="10000"/>
                  </a:ext>
                </a:extLst>
              </a:tr>
            </a:tbl>
          </a:graphicData>
        </a:graphic>
      </p:graphicFrame>
      <p:sp>
        <p:nvSpPr>
          <p:cNvPr id="14" name="Rectangle 13"/>
          <p:cNvSpPr>
            <a:spLocks noChangeArrowheads="1"/>
          </p:cNvSpPr>
          <p:nvPr/>
        </p:nvSpPr>
        <p:spPr bwMode="auto">
          <a:xfrm>
            <a:off x="347223" y="1047953"/>
            <a:ext cx="3845803" cy="167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Lisez la partie « consigne » pour retrouver le type, le genre et l’enjeu du texte à produire. </a:t>
            </a:r>
          </a:p>
        </p:txBody>
      </p:sp>
      <p:sp>
        <p:nvSpPr>
          <p:cNvPr id="15" name="Rectangle 1"/>
          <p:cNvSpPr>
            <a:spLocks noChangeArrowheads="1"/>
          </p:cNvSpPr>
          <p:nvPr/>
        </p:nvSpPr>
        <p:spPr bwMode="auto">
          <a:xfrm>
            <a:off x="4464050" y="1189577"/>
            <a:ext cx="6654800" cy="1016000"/>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000" b="1" dirty="0">
                <a:solidFill>
                  <a:srgbClr val="FF0000"/>
                </a:solidFill>
                <a:latin typeface="Myriad Pro" pitchFamily="34" charset="0"/>
              </a:rPr>
              <a:t>Rédigez</a:t>
            </a:r>
            <a:r>
              <a:rPr lang="fr-FR" altLang="fr-FR" sz="2000" b="1" dirty="0">
                <a:latin typeface="Myriad Pro" pitchFamily="34" charset="0"/>
              </a:rPr>
              <a:t> sur </a:t>
            </a:r>
            <a:r>
              <a:rPr lang="fr-FR" altLang="fr-FR" sz="2000" b="1" dirty="0">
                <a:solidFill>
                  <a:schemeClr val="tx1"/>
                </a:solidFill>
                <a:latin typeface="Myriad Pro" pitchFamily="34" charset="0"/>
              </a:rPr>
              <a:t>votre blog (page d’Internet) </a:t>
            </a:r>
            <a:r>
              <a:rPr lang="fr-FR" altLang="fr-FR" sz="2000" b="1" dirty="0">
                <a:solidFill>
                  <a:srgbClr val="FF0000"/>
                </a:solidFill>
                <a:latin typeface="Myriad Pro" pitchFamily="34" charset="0"/>
              </a:rPr>
              <a:t>l’intrigue de ce conte </a:t>
            </a:r>
            <a:r>
              <a:rPr lang="fr-FR" altLang="fr-FR" sz="2000" b="1" dirty="0">
                <a:latin typeface="Myriad Pro" pitchFamily="34" charset="0"/>
              </a:rPr>
              <a:t>et </a:t>
            </a:r>
            <a:r>
              <a:rPr lang="fr-FR" altLang="fr-FR" sz="2000" b="1" dirty="0">
                <a:solidFill>
                  <a:schemeClr val="tx1"/>
                </a:solidFill>
                <a:latin typeface="Myriad Pro" pitchFamily="34" charset="0"/>
              </a:rPr>
              <a:t>précisez la morale ou la leçon qu’il donne </a:t>
            </a:r>
            <a:r>
              <a:rPr lang="fr-FR" altLang="fr-FR" sz="2000" b="1" dirty="0">
                <a:latin typeface="Myriad Pro" pitchFamily="34" charset="0"/>
              </a:rPr>
              <a:t>aux lecteurs. </a:t>
            </a:r>
          </a:p>
        </p:txBody>
      </p:sp>
      <p:sp>
        <p:nvSpPr>
          <p:cNvPr id="12" name="Rectangle 1"/>
          <p:cNvSpPr>
            <a:spLocks noChangeArrowheads="1"/>
          </p:cNvSpPr>
          <p:nvPr/>
        </p:nvSpPr>
        <p:spPr bwMode="auto">
          <a:xfrm>
            <a:off x="4464050" y="1189577"/>
            <a:ext cx="6654800" cy="1016000"/>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000" b="1" dirty="0">
                <a:solidFill>
                  <a:srgbClr val="FF0000"/>
                </a:solidFill>
                <a:latin typeface="Myriad Pro" pitchFamily="34" charset="0"/>
              </a:rPr>
              <a:t>Rédigez</a:t>
            </a:r>
            <a:r>
              <a:rPr lang="fr-FR" altLang="fr-FR" sz="2000" b="1" dirty="0">
                <a:latin typeface="Myriad Pro" pitchFamily="34" charset="0"/>
              </a:rPr>
              <a:t> sur </a:t>
            </a:r>
            <a:r>
              <a:rPr lang="fr-FR" altLang="fr-FR" sz="2000" b="1" dirty="0">
                <a:solidFill>
                  <a:srgbClr val="00B050"/>
                </a:solidFill>
                <a:latin typeface="Myriad Pro" pitchFamily="34" charset="0"/>
              </a:rPr>
              <a:t>votre blog (page d’Internet)</a:t>
            </a:r>
            <a:r>
              <a:rPr lang="fr-FR" altLang="fr-FR" sz="2000" b="1" dirty="0">
                <a:latin typeface="Myriad Pro" pitchFamily="34" charset="0"/>
              </a:rPr>
              <a:t> </a:t>
            </a:r>
            <a:r>
              <a:rPr lang="fr-FR" altLang="fr-FR" sz="2000" b="1" dirty="0">
                <a:solidFill>
                  <a:srgbClr val="FF0000"/>
                </a:solidFill>
                <a:latin typeface="Myriad Pro" pitchFamily="34" charset="0"/>
              </a:rPr>
              <a:t>l’intrigue de ce conte </a:t>
            </a:r>
            <a:r>
              <a:rPr lang="fr-FR" altLang="fr-FR" sz="2000" b="1" dirty="0">
                <a:latin typeface="Myriad Pro" pitchFamily="34" charset="0"/>
              </a:rPr>
              <a:t>et </a:t>
            </a:r>
            <a:r>
              <a:rPr lang="fr-FR" altLang="fr-FR" sz="2000" b="1" dirty="0">
                <a:solidFill>
                  <a:schemeClr val="tx1"/>
                </a:solidFill>
                <a:latin typeface="Myriad Pro" pitchFamily="34" charset="0"/>
              </a:rPr>
              <a:t>précisez la morale ou la leçon qu’il donne aux lecteurs. </a:t>
            </a:r>
          </a:p>
        </p:txBody>
      </p:sp>
      <p:sp>
        <p:nvSpPr>
          <p:cNvPr id="16" name="Rectangle 1"/>
          <p:cNvSpPr>
            <a:spLocks noChangeArrowheads="1"/>
          </p:cNvSpPr>
          <p:nvPr/>
        </p:nvSpPr>
        <p:spPr bwMode="auto">
          <a:xfrm>
            <a:off x="4464050" y="1187673"/>
            <a:ext cx="6654800" cy="1016000"/>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000" b="1" dirty="0">
                <a:latin typeface="Myriad Pro" pitchFamily="34" charset="0"/>
              </a:rPr>
              <a:t>Rédigez sur </a:t>
            </a:r>
            <a:r>
              <a:rPr lang="fr-FR" altLang="fr-FR" sz="2000" b="1" dirty="0">
                <a:solidFill>
                  <a:srgbClr val="00B050"/>
                </a:solidFill>
                <a:latin typeface="Myriad Pro" pitchFamily="34" charset="0"/>
              </a:rPr>
              <a:t>votre blog (page d’Internet)</a:t>
            </a:r>
            <a:r>
              <a:rPr lang="fr-FR" altLang="fr-FR" sz="2000" b="1" dirty="0">
                <a:latin typeface="Myriad Pro" pitchFamily="34" charset="0"/>
              </a:rPr>
              <a:t> </a:t>
            </a:r>
            <a:r>
              <a:rPr lang="fr-FR" altLang="fr-FR" sz="2000" b="1" dirty="0">
                <a:solidFill>
                  <a:srgbClr val="FF0000"/>
                </a:solidFill>
                <a:latin typeface="Myriad Pro" pitchFamily="34" charset="0"/>
              </a:rPr>
              <a:t>l’intrigue de ce conte </a:t>
            </a:r>
            <a:r>
              <a:rPr lang="fr-FR" altLang="fr-FR" sz="2000" b="1" dirty="0">
                <a:latin typeface="Myriad Pro" pitchFamily="34" charset="0"/>
              </a:rPr>
              <a:t>et </a:t>
            </a:r>
            <a:r>
              <a:rPr lang="fr-FR" altLang="fr-FR" sz="2000" b="1" dirty="0">
                <a:solidFill>
                  <a:srgbClr val="FFC000"/>
                </a:solidFill>
                <a:latin typeface="Myriad Pro" pitchFamily="34" charset="0"/>
              </a:rPr>
              <a:t>précisez la morale ou la leçon qu’il donne </a:t>
            </a:r>
            <a:r>
              <a:rPr lang="fr-FR" altLang="fr-FR" sz="2000" b="1" dirty="0">
                <a:latin typeface="Myriad Pro" pitchFamily="34" charset="0"/>
              </a:rPr>
              <a:t>aux lecteurs. </a:t>
            </a:r>
          </a:p>
        </p:txBody>
      </p:sp>
      <p:sp>
        <p:nvSpPr>
          <p:cNvPr id="17" name="Google Shape;438;p29"/>
          <p:cNvSpPr txBox="1"/>
          <p:nvPr/>
        </p:nvSpPr>
        <p:spPr>
          <a:xfrm>
            <a:off x="904875" y="-29597"/>
            <a:ext cx="10725652" cy="912813"/>
          </a:xfrm>
          <a:prstGeom prst="rect">
            <a:avLst/>
          </a:prstGeom>
          <a:noFill/>
          <a:ln>
            <a:noFill/>
          </a:ln>
        </p:spPr>
        <p:txBody>
          <a:bodyPr spcFirstLastPara="1" lIns="91425" tIns="45700" rIns="91425" bIns="45700" anchor="ctr">
            <a:noAutofit/>
          </a:bodyPr>
          <a:lstStyle/>
          <a:p>
            <a:pPr>
              <a:spcBef>
                <a:spcPts val="0"/>
              </a:spcBef>
              <a:spcAft>
                <a:spcPts val="0"/>
              </a:spcAft>
              <a:buClr>
                <a:srgbClr val="0097D7"/>
              </a:buClr>
              <a:buSzPts val="3600"/>
              <a:defRPr/>
            </a:pPr>
            <a:r>
              <a:rPr lang="fr-FR" sz="3600" b="1" dirty="0">
                <a:solidFill>
                  <a:srgbClr val="0096D6"/>
                </a:solidFill>
                <a:latin typeface="Myriad Pro" panose="020B0503030403020204"/>
                <a:ea typeface="Open Sans"/>
                <a:cs typeface="Open Sans"/>
                <a:sym typeface="Open Sans"/>
              </a:rPr>
              <a:t>ANALYSER</a:t>
            </a:r>
            <a:r>
              <a:rPr lang="en-US" sz="3600" b="1" dirty="0">
                <a:solidFill>
                  <a:srgbClr val="0096D6"/>
                </a:solidFill>
                <a:latin typeface="Myriad Pro" panose="020B0503030403020204"/>
                <a:ea typeface="Open Sans"/>
                <a:cs typeface="Open Sans"/>
                <a:sym typeface="Open Sans"/>
              </a:rPr>
              <a:t> LE </a:t>
            </a:r>
            <a:r>
              <a:rPr lang="fr-FR" sz="3600" b="1" dirty="0">
                <a:solidFill>
                  <a:srgbClr val="0096D6"/>
                </a:solidFill>
                <a:latin typeface="Myriad Pro" panose="020B0503030403020204"/>
                <a:ea typeface="Open Sans"/>
                <a:cs typeface="Open Sans"/>
                <a:sym typeface="Open Sans"/>
              </a:rPr>
              <a:t>SUJET</a:t>
            </a:r>
            <a:r>
              <a:rPr lang="en-US" sz="3600" b="1" dirty="0">
                <a:solidFill>
                  <a:srgbClr val="0096D6"/>
                </a:solidFill>
                <a:latin typeface="Myriad Pro" panose="020B0503030403020204"/>
                <a:ea typeface="Open Sans"/>
                <a:cs typeface="Open Sans"/>
                <a:sym typeface="Open Sans"/>
              </a:rPr>
              <a:t> DE PRODUCTION : </a:t>
            </a:r>
            <a:r>
              <a:rPr lang="en-US" sz="3600" dirty="0">
                <a:solidFill>
                  <a:srgbClr val="0096D6"/>
                </a:solidFill>
                <a:latin typeface="Myriad Pro" panose="020B0503030403020204"/>
                <a:ea typeface="Open Sans"/>
                <a:cs typeface="Open Sans"/>
                <a:sym typeface="Open Sans"/>
              </a:rPr>
              <a:t>la </a:t>
            </a:r>
            <a:r>
              <a:rPr lang="en-US" sz="3600" dirty="0" err="1">
                <a:solidFill>
                  <a:srgbClr val="0096D6"/>
                </a:solidFill>
                <a:latin typeface="Myriad Pro" panose="020B0503030403020204"/>
                <a:ea typeface="Open Sans"/>
                <a:cs typeface="Open Sans"/>
                <a:sym typeface="Open Sans"/>
              </a:rPr>
              <a:t>consigne</a:t>
            </a:r>
            <a:endParaRPr lang="fr-FR" dirty="0">
              <a:solidFill>
                <a:srgbClr val="0096D6"/>
              </a:solidFill>
              <a:highlight>
                <a:srgbClr val="FFFF00"/>
              </a:highlight>
              <a:latin typeface="Myriad Pro" panose="020B0503030403020204"/>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2"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625641" y="174407"/>
            <a:ext cx="59516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en-US" altLang="en-US" sz="3600" b="1" dirty="0">
                <a:solidFill>
                  <a:srgbClr val="0096D6"/>
                </a:solidFill>
                <a:latin typeface="Myriad Pro" panose="020B0503030403020204" pitchFamily="34" charset="0"/>
              </a:rPr>
              <a:t>SE </a:t>
            </a:r>
            <a:r>
              <a:rPr lang="fr-FR" altLang="en-US" sz="3600" b="1" dirty="0">
                <a:solidFill>
                  <a:srgbClr val="0096D6"/>
                </a:solidFill>
                <a:latin typeface="Myriad Pro" panose="020B0503030403020204" pitchFamily="34" charset="0"/>
              </a:rPr>
              <a:t>PRÉPARER</a:t>
            </a:r>
            <a:r>
              <a:rPr lang="en-US" altLang="en-US" sz="3600" b="1" dirty="0">
                <a:solidFill>
                  <a:srgbClr val="0096D6"/>
                </a:solidFill>
                <a:latin typeface="Myriad Pro" panose="020B0503030403020204" pitchFamily="34" charset="0"/>
              </a:rPr>
              <a:t> À </a:t>
            </a:r>
            <a:r>
              <a:rPr lang="fr-FR" altLang="en-US" sz="3600" b="1" dirty="0">
                <a:solidFill>
                  <a:srgbClr val="0096D6"/>
                </a:solidFill>
                <a:latin typeface="Myriad Pro" panose="020B0503030403020204" pitchFamily="34" charset="0"/>
              </a:rPr>
              <a:t>PRODUIRE</a:t>
            </a:r>
          </a:p>
        </p:txBody>
      </p:sp>
      <p:sp>
        <p:nvSpPr>
          <p:cNvPr id="4" name="Rectangle 3"/>
          <p:cNvSpPr>
            <a:spLocks noChangeArrowheads="1"/>
          </p:cNvSpPr>
          <p:nvPr/>
        </p:nvSpPr>
        <p:spPr bwMode="auto">
          <a:xfrm>
            <a:off x="2049865" y="975101"/>
            <a:ext cx="7992244" cy="4267707"/>
          </a:xfrm>
          <a:prstGeom prst="rect">
            <a:avLst/>
          </a:prstGeom>
          <a:solidFill>
            <a:schemeClr val="accent1">
              <a:lumMod val="20000"/>
              <a:lumOff val="80000"/>
            </a:schemeClr>
          </a:solidFill>
          <a:ln>
            <a:noFill/>
          </a:ln>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200" b="1" i="1" u="sng" dirty="0">
                <a:latin typeface="Myriad Pro" panose="020B0503030403020204" pitchFamily="34" charset="0"/>
              </a:rPr>
              <a:t>Pour développer le sujet en question, il est nécessaire de/d’ : </a:t>
            </a:r>
          </a:p>
          <a:p>
            <a:pPr algn="just">
              <a:buClr>
                <a:srgbClr val="000000"/>
              </a:buClr>
              <a:buSzPts val="2000"/>
              <a:defRPr/>
            </a:pPr>
            <a:r>
              <a:rPr lang="fr-FR" altLang="fr-FR" sz="2200" b="1" u="sng" dirty="0">
                <a:latin typeface="Myriad Pro" panose="020B0503030403020204" pitchFamily="34" charset="0"/>
              </a:rPr>
              <a:t> </a:t>
            </a:r>
          </a:p>
          <a:p>
            <a:pPr marL="285750" indent="-285750" algn="just">
              <a:lnSpc>
                <a:spcPct val="150000"/>
              </a:lnSpc>
              <a:buClr>
                <a:srgbClr val="000000"/>
              </a:buClr>
              <a:buSzPts val="2000"/>
              <a:buFontTx/>
              <a:buChar char="-"/>
              <a:defRPr/>
            </a:pPr>
            <a:r>
              <a:rPr lang="fr-FR" altLang="fr-FR" sz="2200" dirty="0">
                <a:latin typeface="Myriad Pro" panose="020B0503030403020204" pitchFamily="34" charset="0"/>
              </a:rPr>
              <a:t>retrouver le schéma narratif quinaire du conte entendu; </a:t>
            </a:r>
          </a:p>
          <a:p>
            <a:pPr marL="285750" indent="-285750" algn="just">
              <a:lnSpc>
                <a:spcPct val="150000"/>
              </a:lnSpc>
              <a:buClr>
                <a:srgbClr val="000000"/>
              </a:buClr>
              <a:buSzPts val="2000"/>
              <a:buFontTx/>
              <a:buChar char="-"/>
              <a:defRPr/>
            </a:pPr>
            <a:r>
              <a:rPr lang="fr-FR" altLang="fr-FR" sz="2200" dirty="0">
                <a:latin typeface="Myriad Pro" panose="020B0503030403020204" pitchFamily="34" charset="0"/>
              </a:rPr>
              <a:t>identifier les personnages et leurs reprises nominales et pronominales;</a:t>
            </a:r>
          </a:p>
          <a:p>
            <a:pPr marL="285750" indent="-285750" algn="just">
              <a:lnSpc>
                <a:spcPct val="150000"/>
              </a:lnSpc>
              <a:buClr>
                <a:srgbClr val="000000"/>
              </a:buClr>
              <a:buSzPts val="2000"/>
              <a:buFontTx/>
              <a:buChar char="-"/>
              <a:defRPr/>
            </a:pPr>
            <a:r>
              <a:rPr lang="fr-FR" altLang="fr-FR" sz="2200" dirty="0">
                <a:latin typeface="Myriad Pro" panose="020B0503030403020204" pitchFamily="34" charset="0"/>
              </a:rPr>
              <a:t>conjuguer</a:t>
            </a:r>
            <a:r>
              <a:rPr lang="en-US" altLang="fr-FR" sz="2200" dirty="0">
                <a:latin typeface="Myriad Pro" panose="020B0503030403020204" pitchFamily="34" charset="0"/>
              </a:rPr>
              <a:t> les </a:t>
            </a:r>
            <a:r>
              <a:rPr lang="fr-FR" altLang="fr-FR" sz="2200" dirty="0">
                <a:latin typeface="Myriad Pro" panose="020B0503030403020204" pitchFamily="34" charset="0"/>
              </a:rPr>
              <a:t>verbes</a:t>
            </a:r>
            <a:r>
              <a:rPr lang="en-US" altLang="fr-FR" sz="2200" dirty="0">
                <a:latin typeface="Myriad Pro" panose="020B0503030403020204" pitchFamily="34" charset="0"/>
              </a:rPr>
              <a:t> aux temps du </a:t>
            </a:r>
            <a:r>
              <a:rPr lang="fr-FR" altLang="fr-FR" sz="2200" dirty="0">
                <a:latin typeface="Myriad Pro" panose="020B0503030403020204" pitchFamily="34" charset="0"/>
              </a:rPr>
              <a:t>récit </a:t>
            </a:r>
            <a:r>
              <a:rPr lang="en-US" altLang="fr-FR" sz="2200" dirty="0">
                <a:latin typeface="Myriad Pro" panose="020B0503030403020204" pitchFamily="34" charset="0"/>
              </a:rPr>
              <a:t>: passé simple et </a:t>
            </a:r>
            <a:r>
              <a:rPr lang="fr-FR" altLang="fr-FR" sz="2200" dirty="0">
                <a:latin typeface="Myriad Pro" panose="020B0503030403020204" pitchFamily="34" charset="0"/>
              </a:rPr>
              <a:t>imparfait</a:t>
            </a:r>
            <a:r>
              <a:rPr lang="en-US" altLang="fr-FR" sz="2200" dirty="0">
                <a:latin typeface="Myriad Pro" panose="020B0503030403020204" pitchFamily="34" charset="0"/>
              </a:rPr>
              <a:t> ;</a:t>
            </a:r>
          </a:p>
          <a:p>
            <a:pPr marL="285750" indent="-285750" algn="just">
              <a:lnSpc>
                <a:spcPct val="150000"/>
              </a:lnSpc>
              <a:buClr>
                <a:srgbClr val="000000"/>
              </a:buClr>
              <a:buSzPts val="2000"/>
              <a:buFontTx/>
              <a:buChar char="-"/>
              <a:defRPr/>
            </a:pPr>
            <a:r>
              <a:rPr lang="fr-FR" altLang="fr-FR" sz="2200" dirty="0">
                <a:latin typeface="Myriad Pro" panose="020B0503030403020204" pitchFamily="34" charset="0"/>
              </a:rPr>
              <a:t>utiliser</a:t>
            </a:r>
            <a:r>
              <a:rPr lang="en-US" altLang="fr-FR" sz="2200" dirty="0">
                <a:latin typeface="Myriad Pro" panose="020B0503030403020204" pitchFamily="34" charset="0"/>
              </a:rPr>
              <a:t> les mots de liaison qui </a:t>
            </a:r>
            <a:r>
              <a:rPr lang="fr-FR" altLang="fr-FR" sz="2200" dirty="0">
                <a:latin typeface="Myriad Pro" panose="020B0503030403020204" pitchFamily="34" charset="0"/>
              </a:rPr>
              <a:t>montrent</a:t>
            </a:r>
            <a:r>
              <a:rPr lang="en-US" altLang="fr-FR" sz="2200" dirty="0">
                <a:latin typeface="Myriad Pro" panose="020B0503030403020204" pitchFamily="34" charset="0"/>
              </a:rPr>
              <a:t> la </a:t>
            </a:r>
            <a:r>
              <a:rPr lang="fr-FR" altLang="fr-FR" sz="2200" dirty="0">
                <a:latin typeface="Myriad Pro" panose="020B0503030403020204" pitchFamily="34" charset="0"/>
              </a:rPr>
              <a:t>chronologie</a:t>
            </a:r>
            <a:r>
              <a:rPr lang="en-US" altLang="fr-FR" sz="2200" dirty="0">
                <a:latin typeface="Myriad Pro" panose="020B0503030403020204" pitchFamily="34" charset="0"/>
              </a:rPr>
              <a:t> des actions. </a:t>
            </a:r>
            <a:endParaRPr lang="fr-FR" altLang="fr-FR" sz="2200" dirty="0">
              <a:latin typeface="Myriad Pro" panose="020B0503030403020204" pitchFamily="34" charset="0"/>
            </a:endParaRPr>
          </a:p>
        </p:txBody>
      </p:sp>
      <p:sp>
        <p:nvSpPr>
          <p:cNvPr id="6" name="Right Arrow 5"/>
          <p:cNvSpPr/>
          <p:nvPr/>
        </p:nvSpPr>
        <p:spPr>
          <a:xfrm>
            <a:off x="3829134" y="5242808"/>
            <a:ext cx="7740650" cy="15128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b="1" dirty="0">
                <a:latin typeface="Myriad Pro" panose="020B0503030403020204"/>
              </a:rPr>
              <a:t>Mettons- nous en route ! </a:t>
            </a:r>
          </a:p>
          <a:p>
            <a:pPr algn="ctr">
              <a:defRPr/>
            </a:pPr>
            <a:r>
              <a:rPr lang="fr-FR" sz="2400" b="1" dirty="0">
                <a:latin typeface="Myriad Pro" panose="020B0503030403020204"/>
              </a:rPr>
              <a:t>Des exercices pour nous entrainer.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4"/>
                                        </p:tgtEl>
                                        <p:attrNameLst>
                                          <p:attrName>stroke.color</p:attrName>
                                        </p:attrNameLst>
                                      </p:cBhvr>
                                      <p:to>
                                        <a:schemeClr val="accent1"/>
                                      </p:to>
                                    </p:animClr>
                                    <p:set>
                                      <p:cBhvr>
                                        <p:cTn id="7" dur="2000" fill="hold"/>
                                        <p:tgtEl>
                                          <p:spTgt spid="4"/>
                                        </p:tgtEl>
                                        <p:attrNameLst>
                                          <p:attrName>stroke.on</p:attrName>
                                        </p:attrNameLst>
                                      </p:cBhvr>
                                      <p:to>
                                        <p:strVal val="true"/>
                                      </p:to>
                                    </p:se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85738" y="1075909"/>
            <a:ext cx="3408362"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defRPr/>
            </a:pPr>
            <a:r>
              <a:rPr lang="fr-FR" altLang="en-US" sz="2200" b="1" dirty="0">
                <a:solidFill>
                  <a:schemeClr val="tx1"/>
                </a:solidFill>
                <a:latin typeface="Myriad Pro" panose="020B0503030403020204"/>
              </a:rPr>
              <a:t>Indiquez pour chaque extrait, s’il s’agit de/d’:</a:t>
            </a:r>
          </a:p>
          <a:p>
            <a:pPr marL="342900" indent="-342900">
              <a:buFontTx/>
              <a:buChar char="-"/>
              <a:defRPr/>
            </a:pPr>
            <a:r>
              <a:rPr lang="fr-FR" altLang="en-US" sz="2200" b="1" dirty="0">
                <a:solidFill>
                  <a:schemeClr val="tx1"/>
                </a:solidFill>
                <a:latin typeface="Myriad Pro" panose="020B0503030403020204"/>
              </a:rPr>
              <a:t>une situation initiale,</a:t>
            </a:r>
          </a:p>
          <a:p>
            <a:pPr marL="342900" indent="-342900">
              <a:buFontTx/>
              <a:buChar char="-"/>
              <a:defRPr/>
            </a:pPr>
            <a:r>
              <a:rPr lang="fr-FR" altLang="en-US" sz="2200" b="1" dirty="0">
                <a:solidFill>
                  <a:schemeClr val="tx1"/>
                </a:solidFill>
                <a:latin typeface="Myriad Pro" panose="020B0503030403020204"/>
              </a:rPr>
              <a:t>un élément perturbateur, </a:t>
            </a:r>
          </a:p>
          <a:p>
            <a:pPr marL="342900" indent="-342900">
              <a:buFontTx/>
              <a:buChar char="-"/>
              <a:defRPr/>
            </a:pPr>
            <a:r>
              <a:rPr lang="fr-FR" altLang="en-US" sz="2200" b="1" dirty="0">
                <a:solidFill>
                  <a:schemeClr val="tx1"/>
                </a:solidFill>
                <a:latin typeface="Myriad Pro" panose="020B0503030403020204"/>
              </a:rPr>
              <a:t>une péripétie, </a:t>
            </a:r>
          </a:p>
          <a:p>
            <a:pPr marL="342900" indent="-342900">
              <a:buFontTx/>
              <a:buChar char="-"/>
              <a:defRPr/>
            </a:pPr>
            <a:r>
              <a:rPr lang="fr-FR" altLang="en-US" sz="2200" b="1" dirty="0">
                <a:solidFill>
                  <a:schemeClr val="tx1"/>
                </a:solidFill>
                <a:latin typeface="Myriad Pro" panose="020B0503030403020204"/>
              </a:rPr>
              <a:t>un élément rééquilibrant, </a:t>
            </a:r>
          </a:p>
          <a:p>
            <a:pPr marL="342900" indent="-342900">
              <a:buFontTx/>
              <a:buChar char="-"/>
              <a:defRPr/>
            </a:pPr>
            <a:r>
              <a:rPr lang="fr-FR" altLang="en-US" sz="2200" b="1" dirty="0">
                <a:solidFill>
                  <a:schemeClr val="tx1"/>
                </a:solidFill>
                <a:latin typeface="Myriad Pro" panose="020B0503030403020204"/>
              </a:rPr>
              <a:t>ou une situation finale. </a:t>
            </a:r>
          </a:p>
        </p:txBody>
      </p:sp>
      <p:sp>
        <p:nvSpPr>
          <p:cNvPr id="22531" name="Google Shape;438;p29"/>
          <p:cNvSpPr txBox="1">
            <a:spLocks noChangeArrowheads="1"/>
          </p:cNvSpPr>
          <p:nvPr/>
        </p:nvSpPr>
        <p:spPr bwMode="auto">
          <a:xfrm>
            <a:off x="804863" y="152400"/>
            <a:ext cx="109220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 schéma narratif </a:t>
            </a:r>
          </a:p>
        </p:txBody>
      </p:sp>
      <p:graphicFrame>
        <p:nvGraphicFramePr>
          <p:cNvPr id="6" name="Table 5"/>
          <p:cNvGraphicFramePr>
            <a:graphicFrameLocks noGrp="1"/>
          </p:cNvGraphicFramePr>
          <p:nvPr/>
        </p:nvGraphicFramePr>
        <p:xfrm>
          <a:off x="5202238" y="984250"/>
          <a:ext cx="6526212" cy="5568950"/>
        </p:xfrm>
        <a:graphic>
          <a:graphicData uri="http://schemas.openxmlformats.org/drawingml/2006/table">
            <a:tbl>
              <a:tblPr>
                <a:tableStyleId>{22838BEF-8BB2-4498-84A7-C5851F593DF1}</a:tableStyleId>
              </a:tblPr>
              <a:tblGrid>
                <a:gridCol w="6526212">
                  <a:extLst>
                    <a:ext uri="{9D8B030D-6E8A-4147-A177-3AD203B41FA5}">
                      <a16:colId xmlns:a16="http://schemas.microsoft.com/office/drawing/2014/main" val="20000"/>
                    </a:ext>
                  </a:extLst>
                </a:gridCol>
              </a:tblGrid>
              <a:tr h="1287048">
                <a:tc>
                  <a:txBody>
                    <a:bodyPr/>
                    <a:lstStyle/>
                    <a:p>
                      <a:pPr algn="just" rtl="0" fontAlgn="t">
                        <a:spcBef>
                          <a:spcPts val="0"/>
                        </a:spcBef>
                        <a:spcAft>
                          <a:spcPts val="0"/>
                        </a:spcAft>
                      </a:pPr>
                      <a:r>
                        <a:rPr lang="fr-FR" sz="1600" u="none" strike="noStrike" noProof="0" dirty="0">
                          <a:effectLst/>
                          <a:latin typeface="Myriad Pro" panose="020B0503030403020204"/>
                        </a:rPr>
                        <a:t>Tout à coup, un matin, alors que le Géant était éveillé dans son lit, il entendit une musique ravissante. Elle résonna si agréablement à ses oreilles qu’il pensa que ce devaient être les musiciens du Roi qui passaient par là. (…) </a:t>
                      </a:r>
                      <a:r>
                        <a:rPr lang="fr-FR" sz="1600" b="1" i="1" u="none" strike="noStrike" noProof="0" dirty="0">
                          <a:effectLst/>
                          <a:latin typeface="Myriad Pro" panose="020B0503030403020204"/>
                        </a:rPr>
                        <a:t>Oscar WILDE, « Le Prince heureux » et autres contes, 1963.</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0"/>
                  </a:ext>
                </a:extLst>
              </a:tr>
              <a:tr h="802953">
                <a:tc>
                  <a:txBody>
                    <a:bodyPr/>
                    <a:lstStyle/>
                    <a:p>
                      <a:pPr algn="just" rtl="0" fontAlgn="t">
                        <a:spcBef>
                          <a:spcPts val="0"/>
                        </a:spcBef>
                        <a:spcAft>
                          <a:spcPts val="0"/>
                        </a:spcAft>
                      </a:pPr>
                      <a:r>
                        <a:rPr lang="fr-FR" sz="1600" u="none" strike="noStrike" noProof="0" dirty="0">
                          <a:effectLst/>
                          <a:latin typeface="Myriad Pro" panose="020B0503030403020204"/>
                        </a:rPr>
                        <a:t>Il était une fois une famille de bûcherons qui habitait dans la forêt. Il y avait le père, la mère et leurs sept enfants, tous des garçons</a:t>
                      </a:r>
                      <a:r>
                        <a:rPr lang="fr-FR" sz="1600" i="1" u="none" strike="noStrike" noProof="0" dirty="0">
                          <a:effectLst/>
                          <a:latin typeface="Myriad Pro" panose="020B0503030403020204"/>
                        </a:rPr>
                        <a:t>…</a:t>
                      </a:r>
                      <a:r>
                        <a:rPr lang="fr-FR" sz="1600" i="1" u="none" strike="noStrike" baseline="0" noProof="0" dirty="0">
                          <a:effectLst/>
                          <a:latin typeface="Myriad Pro" panose="020B0503030403020204"/>
                        </a:rPr>
                        <a:t> </a:t>
                      </a:r>
                      <a:r>
                        <a:rPr lang="fr-FR" sz="1600" b="1" i="1" u="none" strike="noStrike" noProof="0" dirty="0">
                          <a:effectLst/>
                          <a:latin typeface="Myriad Pro" panose="020B0503030403020204"/>
                        </a:rPr>
                        <a:t>Le Petit Poucet</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1"/>
                  </a:ext>
                </a:extLst>
              </a:tr>
              <a:tr h="811316">
                <a:tc>
                  <a:txBody>
                    <a:bodyPr/>
                    <a:lstStyle/>
                    <a:p>
                      <a:pPr algn="just" rtl="0" fontAlgn="t">
                        <a:spcBef>
                          <a:spcPts val="0"/>
                        </a:spcBef>
                        <a:spcAft>
                          <a:spcPts val="0"/>
                        </a:spcAft>
                      </a:pPr>
                      <a:r>
                        <a:rPr lang="fr-FR" sz="1600" u="none" strike="noStrike" noProof="0" dirty="0">
                          <a:effectLst/>
                          <a:latin typeface="Myriad Pro" panose="020B0503030403020204"/>
                        </a:rPr>
                        <a:t>A partir de ce moment-là, Ali Baba et son fils profitèrent de leur fortune et vécurent dans une grande aisance et honorés des premières dignités de la ville. </a:t>
                      </a:r>
                      <a:r>
                        <a:rPr lang="fr-FR" sz="1600" b="1" i="1" u="none" strike="noStrike" noProof="0" dirty="0">
                          <a:effectLst/>
                          <a:latin typeface="Myriad Pro" panose="020B0503030403020204"/>
                        </a:rPr>
                        <a:t>Ali Baba et les quarante voleurs</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2"/>
                  </a:ext>
                </a:extLst>
              </a:tr>
              <a:tr h="1045001">
                <a:tc>
                  <a:txBody>
                    <a:bodyPr/>
                    <a:lstStyle/>
                    <a:p>
                      <a:pPr algn="just" rtl="0" fontAlgn="t">
                        <a:spcBef>
                          <a:spcPts val="0"/>
                        </a:spcBef>
                        <a:spcAft>
                          <a:spcPts val="0"/>
                        </a:spcAft>
                      </a:pPr>
                      <a:r>
                        <a:rPr lang="fr-FR" sz="1600" u="none" strike="noStrike" noProof="0" dirty="0">
                          <a:effectLst/>
                          <a:latin typeface="Myriad Pro" panose="020B0503030403020204"/>
                        </a:rPr>
                        <a:t>Un jour, sa mère, ayant cuit et fait des galettes, lui dit : « Va voir comme se porte ta mère-grand, car on m’a dit qu’elle était malade. Porte-lui une galette et ce petit pot de beurre ». </a:t>
                      </a:r>
                      <a:r>
                        <a:rPr lang="fr-FR" sz="1600" b="1" i="1" u="none" strike="noStrike" noProof="0" dirty="0">
                          <a:effectLst/>
                          <a:latin typeface="Myriad Pro" panose="020B0503030403020204"/>
                        </a:rPr>
                        <a:t>Le Petit Chaperon Rouge</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3"/>
                  </a:ext>
                </a:extLst>
              </a:tr>
              <a:tr h="566481">
                <a:tc>
                  <a:txBody>
                    <a:bodyPr/>
                    <a:lstStyle/>
                    <a:p>
                      <a:pPr algn="just" rtl="0" fontAlgn="t">
                        <a:spcBef>
                          <a:spcPts val="0"/>
                        </a:spcBef>
                        <a:spcAft>
                          <a:spcPts val="0"/>
                        </a:spcAft>
                      </a:pPr>
                      <a:r>
                        <a:rPr lang="fr-FR" sz="1600" u="none" strike="noStrike" noProof="0" dirty="0">
                          <a:effectLst/>
                          <a:latin typeface="Myriad Pro" panose="020B0503030403020204"/>
                        </a:rPr>
                        <a:t>Le loup gonfla ses joues, souffla, souffla de toutes ses forces,  et la maison de paille s'envola. </a:t>
                      </a:r>
                      <a:r>
                        <a:rPr lang="fr-FR" sz="1600" b="1" i="1" u="none" strike="noStrike" noProof="0" dirty="0">
                          <a:effectLst/>
                          <a:latin typeface="Myriad Pro" panose="020B0503030403020204"/>
                        </a:rPr>
                        <a:t>Les Trois Petits Cochons</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4"/>
                  </a:ext>
                </a:extLst>
              </a:tr>
              <a:tr h="1056151">
                <a:tc>
                  <a:txBody>
                    <a:bodyPr/>
                    <a:lstStyle/>
                    <a:p>
                      <a:pPr algn="just" rtl="0" fontAlgn="t">
                        <a:spcBef>
                          <a:spcPts val="0"/>
                        </a:spcBef>
                        <a:spcAft>
                          <a:spcPts val="0"/>
                        </a:spcAft>
                      </a:pPr>
                      <a:r>
                        <a:rPr lang="fr-FR" sz="1600" u="none" strike="noStrike" noProof="0" dirty="0">
                          <a:effectLst/>
                          <a:latin typeface="Myriad Pro" panose="020B0503030403020204"/>
                        </a:rPr>
                        <a:t>Alors elle se lava d'abord les mains et le visage, puis elle vint s'incliner devant le fils du roi, qui lui tendit le soulier d'or. Elle s'assit sur un escabeau, retira son pied du lourd sabot de bois et le mit dans la pantoufle qui lui allait comme un gant. </a:t>
                      </a:r>
                      <a:r>
                        <a:rPr lang="fr-FR" sz="1600" b="1" i="1" u="none" strike="noStrike" noProof="0" dirty="0">
                          <a:effectLst/>
                          <a:latin typeface="Myriad Pro" panose="020B0503030403020204"/>
                        </a:rPr>
                        <a:t>Cendrillon</a:t>
                      </a:r>
                      <a:endParaRPr lang="fr-FR" sz="1600" b="1" i="1" noProof="0" dirty="0">
                        <a:effectLst/>
                        <a:latin typeface="Myriad Pro" panose="020B0503030403020204"/>
                      </a:endParaRPr>
                    </a:p>
                  </a:txBody>
                  <a:tcPr marL="65267" marR="65267" marT="38405" marB="38405">
                    <a:solidFill>
                      <a:schemeClr val="bg1"/>
                    </a:solidFill>
                  </a:tcPr>
                </a:tc>
                <a:extLst>
                  <a:ext uri="{0D108BD9-81ED-4DB2-BD59-A6C34878D82A}">
                    <a16:rowId xmlns:a16="http://schemas.microsoft.com/office/drawing/2014/main" val="10005"/>
                  </a:ext>
                </a:extLst>
              </a:tr>
            </a:tbl>
          </a:graphicData>
        </a:graphic>
      </p:graphicFrame>
      <p:sp>
        <p:nvSpPr>
          <p:cNvPr id="4" name="Rectangle 3"/>
          <p:cNvSpPr>
            <a:spLocks noChangeArrowheads="1"/>
          </p:cNvSpPr>
          <p:nvPr/>
        </p:nvSpPr>
        <p:spPr bwMode="auto">
          <a:xfrm>
            <a:off x="185738" y="4573589"/>
            <a:ext cx="283845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chemeClr val="tx1"/>
                </a:solidFill>
                <a:latin typeface="Myriad Pro" panose="020B0503030403020204" pitchFamily="34" charset="0"/>
              </a:rPr>
              <a:t>Soulignez les indices qui vous ont permis de trouver la réponse.</a:t>
            </a:r>
            <a:endParaRPr lang="fr-FR" altLang="en-US" sz="2200" dirty="0">
              <a:solidFill>
                <a:schemeClr val="tx1"/>
              </a:solidFill>
              <a:latin typeface="Myriad Pro" panose="020B0503030403020204" pitchFamily="34" charset="0"/>
            </a:endParaRPr>
          </a:p>
        </p:txBody>
      </p:sp>
      <p:graphicFrame>
        <p:nvGraphicFramePr>
          <p:cNvPr id="5" name="Table 4"/>
          <p:cNvGraphicFramePr>
            <a:graphicFrameLocks noGrp="1"/>
          </p:cNvGraphicFramePr>
          <p:nvPr/>
        </p:nvGraphicFramePr>
        <p:xfrm>
          <a:off x="3594100" y="984250"/>
          <a:ext cx="1411288" cy="5568950"/>
        </p:xfrm>
        <a:graphic>
          <a:graphicData uri="http://schemas.openxmlformats.org/drawingml/2006/table">
            <a:tbl>
              <a:tblPr>
                <a:tableStyleId>{22838BEF-8BB2-4498-84A7-C5851F593DF1}</a:tableStyleId>
              </a:tblPr>
              <a:tblGrid>
                <a:gridCol w="1411288">
                  <a:extLst>
                    <a:ext uri="{9D8B030D-6E8A-4147-A177-3AD203B41FA5}">
                      <a16:colId xmlns:a16="http://schemas.microsoft.com/office/drawing/2014/main" val="20000"/>
                    </a:ext>
                  </a:extLst>
                </a:gridCol>
              </a:tblGrid>
              <a:tr h="1292872">
                <a:tc>
                  <a:txBody>
                    <a:bodyPr/>
                    <a:lstStyle/>
                    <a:p>
                      <a:pPr fontAlgn="t"/>
                      <a:r>
                        <a:rPr lang="fr-FR" altLang="en-US" sz="1600" b="1" noProof="0" dirty="0">
                          <a:solidFill>
                            <a:srgbClr val="0070C0"/>
                          </a:solidFill>
                          <a:latin typeface="Myriad Pro" panose="020B0503030403020204"/>
                        </a:rPr>
                        <a:t>un élément perturbateur</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0"/>
                  </a:ext>
                </a:extLst>
              </a:tr>
              <a:tr h="806587">
                <a:tc>
                  <a:txBody>
                    <a:bodyPr/>
                    <a:lstStyle/>
                    <a:p>
                      <a:pPr fontAlgn="t"/>
                      <a:r>
                        <a:rPr lang="fr-FR" altLang="en-US" sz="1600" b="1" noProof="0" dirty="0">
                          <a:solidFill>
                            <a:srgbClr val="0070C0"/>
                          </a:solidFill>
                          <a:latin typeface="Myriad Pro" panose="020B0503030403020204"/>
                        </a:rPr>
                        <a:t>une situation initiale</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1"/>
                  </a:ext>
                </a:extLst>
              </a:tr>
              <a:tr h="806587">
                <a:tc>
                  <a:txBody>
                    <a:bodyPr/>
                    <a:lstStyle/>
                    <a:p>
                      <a:pPr fontAlgn="t"/>
                      <a:r>
                        <a:rPr lang="fr-FR" altLang="en-US" sz="1600" b="1" noProof="0" dirty="0">
                          <a:solidFill>
                            <a:srgbClr val="0070C0"/>
                          </a:solidFill>
                          <a:latin typeface="Myriad Pro" panose="020B0503030403020204"/>
                        </a:rPr>
                        <a:t>une situation finale</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2"/>
                  </a:ext>
                </a:extLst>
              </a:tr>
              <a:tr h="1049730">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600" b="1" noProof="0" dirty="0">
                          <a:solidFill>
                            <a:srgbClr val="0070C0"/>
                          </a:solidFill>
                          <a:latin typeface="Myriad Pro" panose="020B0503030403020204"/>
                        </a:rPr>
                        <a:t>un élément perturbateur</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3"/>
                  </a:ext>
                </a:extLst>
              </a:tr>
              <a:tr h="563444">
                <a:tc>
                  <a:txBody>
                    <a:bodyPr/>
                    <a:lstStyle/>
                    <a:p>
                      <a:pPr fontAlgn="t"/>
                      <a:r>
                        <a:rPr lang="fr-FR" altLang="en-US" sz="1600" b="1" noProof="0" dirty="0">
                          <a:solidFill>
                            <a:srgbClr val="0070C0"/>
                          </a:solidFill>
                          <a:latin typeface="Myriad Pro" panose="020B0503030403020204"/>
                        </a:rPr>
                        <a:t>une péripétie</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4"/>
                  </a:ext>
                </a:extLst>
              </a:tr>
              <a:tr h="1049730">
                <a:tc>
                  <a:txBody>
                    <a:bodyPr/>
                    <a:lstStyle/>
                    <a:p>
                      <a:pPr fontAlgn="t"/>
                      <a:r>
                        <a:rPr lang="fr-FR" altLang="en-US" sz="1600" b="1" noProof="0" dirty="0">
                          <a:solidFill>
                            <a:srgbClr val="0070C0"/>
                          </a:solidFill>
                          <a:latin typeface="Myriad Pro" panose="020B0503030403020204"/>
                        </a:rPr>
                        <a:t>un élément rééquilibrant</a:t>
                      </a:r>
                      <a:endParaRPr lang="fr-FR" sz="1600" noProof="0" dirty="0">
                        <a:effectLst/>
                        <a:latin typeface="Myriad Pro" panose="020B0503030403020204"/>
                      </a:endParaRPr>
                    </a:p>
                  </a:txBody>
                  <a:tcPr marL="65300" marR="65300" marT="38252" marB="38252">
                    <a:solidFill>
                      <a:schemeClr val="bg1"/>
                    </a:solidFill>
                  </a:tcPr>
                </a:tc>
                <a:extLst>
                  <a:ext uri="{0D108BD9-81ED-4DB2-BD59-A6C34878D82A}">
                    <a16:rowId xmlns:a16="http://schemas.microsoft.com/office/drawing/2014/main" val="1000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53472194"/>
              </p:ext>
            </p:extLst>
          </p:nvPr>
        </p:nvGraphicFramePr>
        <p:xfrm>
          <a:off x="3592513" y="984250"/>
          <a:ext cx="8134350" cy="5597526"/>
        </p:xfrm>
        <a:graphic>
          <a:graphicData uri="http://schemas.openxmlformats.org/drawingml/2006/table">
            <a:tbl>
              <a:tblPr>
                <a:tableStyleId>{22838BEF-8BB2-4498-84A7-C5851F593DF1}</a:tableStyleId>
              </a:tblPr>
              <a:tblGrid>
                <a:gridCol w="1428666">
                  <a:extLst>
                    <a:ext uri="{9D8B030D-6E8A-4147-A177-3AD203B41FA5}">
                      <a16:colId xmlns:a16="http://schemas.microsoft.com/office/drawing/2014/main" val="20000"/>
                    </a:ext>
                  </a:extLst>
                </a:gridCol>
                <a:gridCol w="6705684">
                  <a:extLst>
                    <a:ext uri="{9D8B030D-6E8A-4147-A177-3AD203B41FA5}">
                      <a16:colId xmlns:a16="http://schemas.microsoft.com/office/drawing/2014/main" val="20001"/>
                    </a:ext>
                  </a:extLst>
                </a:gridCol>
              </a:tblGrid>
              <a:tr h="1318317">
                <a:tc>
                  <a:txBody>
                    <a:bodyPr/>
                    <a:lstStyle/>
                    <a:p>
                      <a:pPr algn="l" fontAlgn="t"/>
                      <a:r>
                        <a:rPr lang="fr-FR" altLang="en-US" sz="1600" b="1" noProof="0" dirty="0">
                          <a:solidFill>
                            <a:srgbClr val="0070C0"/>
                          </a:solidFill>
                          <a:latin typeface="Myriad Pro" panose="020B0503030403020204"/>
                        </a:rPr>
                        <a:t>Un élément perturbateur</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b="1" u="sng" strike="noStrike" noProof="0" dirty="0">
                          <a:solidFill>
                            <a:srgbClr val="00B0F0"/>
                          </a:solidFill>
                          <a:effectLst/>
                          <a:latin typeface="Myriad Pro" panose="020B0503030403020204"/>
                        </a:rPr>
                        <a:t>Tout à coup</a:t>
                      </a:r>
                      <a:r>
                        <a:rPr lang="fr-FR" sz="1600" u="none" strike="noStrike" noProof="0" dirty="0">
                          <a:effectLst/>
                          <a:latin typeface="Myriad Pro" panose="020B0503030403020204"/>
                        </a:rPr>
                        <a:t>, un matin, alors que le Géant était éveillé dans son lit, il </a:t>
                      </a:r>
                      <a:r>
                        <a:rPr lang="fr-FR" sz="1600" b="1" u="sng" strike="noStrike" noProof="0" dirty="0">
                          <a:solidFill>
                            <a:srgbClr val="00B0F0"/>
                          </a:solidFill>
                          <a:effectLst/>
                          <a:latin typeface="Myriad Pro" panose="020B0503030403020204"/>
                        </a:rPr>
                        <a:t>entendit</a:t>
                      </a:r>
                      <a:r>
                        <a:rPr lang="fr-FR" sz="1600" u="none" strike="noStrike" noProof="0" dirty="0">
                          <a:effectLst/>
                          <a:latin typeface="Myriad Pro" panose="020B0503030403020204"/>
                        </a:rPr>
                        <a:t> une musique ravissante. Elle </a:t>
                      </a:r>
                      <a:r>
                        <a:rPr lang="fr-FR" sz="1600" b="1" u="sng" strike="noStrike" noProof="0" dirty="0">
                          <a:solidFill>
                            <a:srgbClr val="00B0F0"/>
                          </a:solidFill>
                          <a:effectLst/>
                          <a:latin typeface="Myriad Pro" panose="020B0503030403020204"/>
                        </a:rPr>
                        <a:t>résonna</a:t>
                      </a:r>
                      <a:r>
                        <a:rPr lang="fr-FR" sz="1600" u="none" strike="noStrike" noProof="0" dirty="0">
                          <a:effectLst/>
                          <a:latin typeface="Myriad Pro" panose="020B0503030403020204"/>
                        </a:rPr>
                        <a:t> si agréablement à ses oreilles qu’il </a:t>
                      </a:r>
                      <a:r>
                        <a:rPr lang="fr-FR" sz="1600" b="1" u="sng" strike="noStrike" noProof="0" dirty="0">
                          <a:solidFill>
                            <a:srgbClr val="00B0F0"/>
                          </a:solidFill>
                          <a:effectLst/>
                          <a:latin typeface="Myriad Pro" panose="020B0503030403020204"/>
                        </a:rPr>
                        <a:t>pensa</a:t>
                      </a:r>
                      <a:r>
                        <a:rPr lang="fr-FR" sz="1600" u="none" strike="noStrike" noProof="0" dirty="0">
                          <a:effectLst/>
                          <a:latin typeface="Myriad Pro" panose="020B0503030403020204"/>
                        </a:rPr>
                        <a:t> que ce devaient être les musiciens du Roi qui passaient par là. (…) </a:t>
                      </a:r>
                      <a:r>
                        <a:rPr lang="fr-FR" sz="1600" b="1" i="1" u="none" strike="noStrike" noProof="0" dirty="0">
                          <a:effectLst/>
                          <a:latin typeface="Myriad Pro" panose="020B0503030403020204"/>
                        </a:rPr>
                        <a:t>Oscar WILDE, « Le Prince heureux » et autres contes, 1963.</a:t>
                      </a:r>
                      <a:endParaRPr lang="fr-FR" sz="1600" b="1" i="1" noProof="0" dirty="0">
                        <a:effectLst/>
                        <a:latin typeface="Myriad Pro" panose="020B0503030403020204"/>
                      </a:endParaRPr>
                    </a:p>
                  </a:txBody>
                  <a:tcPr marL="65269" marR="65269" marT="39005" marB="39005" anchor="ctr">
                    <a:solidFill>
                      <a:schemeClr val="bg1"/>
                    </a:solidFill>
                  </a:tcPr>
                </a:tc>
                <a:extLst>
                  <a:ext uri="{0D108BD9-81ED-4DB2-BD59-A6C34878D82A}">
                    <a16:rowId xmlns:a16="http://schemas.microsoft.com/office/drawing/2014/main" val="10000"/>
                  </a:ext>
                </a:extLst>
              </a:tr>
              <a:tr h="822461">
                <a:tc>
                  <a:txBody>
                    <a:bodyPr/>
                    <a:lstStyle/>
                    <a:p>
                      <a:pPr algn="l" fontAlgn="t"/>
                      <a:r>
                        <a:rPr lang="fr-FR" altLang="en-US" sz="1600" b="1" noProof="0" dirty="0">
                          <a:solidFill>
                            <a:srgbClr val="0070C0"/>
                          </a:solidFill>
                          <a:latin typeface="Myriad Pro" panose="020B0503030403020204"/>
                        </a:rPr>
                        <a:t>Une situation initiale</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b="1" u="sng" strike="noStrike" noProof="0" dirty="0">
                          <a:solidFill>
                            <a:srgbClr val="FF0000"/>
                          </a:solidFill>
                          <a:effectLst/>
                          <a:latin typeface="Myriad Pro" panose="020B0503030403020204"/>
                        </a:rPr>
                        <a:t>Il était une fois </a:t>
                      </a:r>
                      <a:r>
                        <a:rPr lang="fr-FR" sz="1600" u="none" strike="noStrike" noProof="0" dirty="0">
                          <a:effectLst/>
                          <a:latin typeface="Myriad Pro" panose="020B0503030403020204"/>
                        </a:rPr>
                        <a:t>une </a:t>
                      </a:r>
                      <a:r>
                        <a:rPr lang="fr-FR" sz="1600" b="1" u="sng" strike="noStrike" noProof="0" dirty="0">
                          <a:solidFill>
                            <a:srgbClr val="FF0000"/>
                          </a:solidFill>
                          <a:effectLst/>
                          <a:latin typeface="Myriad Pro" panose="020B0503030403020204"/>
                        </a:rPr>
                        <a:t>famille de bûcherons </a:t>
                      </a:r>
                      <a:r>
                        <a:rPr lang="fr-FR" sz="1600" u="none" strike="noStrike" noProof="0" dirty="0">
                          <a:effectLst/>
                          <a:latin typeface="Myriad Pro" panose="020B0503030403020204"/>
                        </a:rPr>
                        <a:t>qui habitait </a:t>
                      </a:r>
                      <a:r>
                        <a:rPr lang="fr-FR" sz="1600" b="1" u="sng" strike="noStrike" noProof="0" dirty="0">
                          <a:solidFill>
                            <a:srgbClr val="FF0000"/>
                          </a:solidFill>
                          <a:effectLst/>
                          <a:latin typeface="Myriad Pro" panose="020B0503030403020204"/>
                        </a:rPr>
                        <a:t>dans la forêt</a:t>
                      </a:r>
                      <a:r>
                        <a:rPr lang="fr-FR" sz="1600" u="none" strike="noStrike" noProof="0" dirty="0">
                          <a:effectLst/>
                          <a:latin typeface="Myriad Pro" panose="020B0503030403020204"/>
                        </a:rPr>
                        <a:t>. Il y avait le père, la mère et leurs sept enfants, tous des garçons</a:t>
                      </a:r>
                      <a:r>
                        <a:rPr lang="fr-FR" sz="1600" i="1" u="none" strike="noStrike" noProof="0" dirty="0">
                          <a:effectLst/>
                          <a:latin typeface="Myriad Pro" panose="020B0503030403020204"/>
                        </a:rPr>
                        <a:t>…</a:t>
                      </a:r>
                      <a:r>
                        <a:rPr lang="fr-FR" sz="1600" i="1" u="none" strike="noStrike" baseline="0" noProof="0" dirty="0">
                          <a:effectLst/>
                          <a:latin typeface="Myriad Pro" panose="020B0503030403020204"/>
                        </a:rPr>
                        <a:t> </a:t>
                      </a:r>
                      <a:r>
                        <a:rPr lang="fr-FR" sz="1600" b="1" i="1" u="none" strike="noStrike" noProof="0" dirty="0">
                          <a:effectLst/>
                          <a:latin typeface="Myriad Pro" panose="020B0503030403020204"/>
                        </a:rPr>
                        <a:t>Le Petit Poucet</a:t>
                      </a:r>
                      <a:endParaRPr lang="fr-FR" sz="1600" b="1" i="1" noProof="0" dirty="0">
                        <a:effectLst/>
                        <a:latin typeface="Myriad Pro" panose="020B0503030403020204"/>
                      </a:endParaRPr>
                    </a:p>
                  </a:txBody>
                  <a:tcPr marL="65269" marR="65269" marT="39005" marB="39005" anchor="ctr">
                    <a:solidFill>
                      <a:schemeClr val="bg1"/>
                    </a:solidFill>
                  </a:tcPr>
                </a:tc>
                <a:extLst>
                  <a:ext uri="{0D108BD9-81ED-4DB2-BD59-A6C34878D82A}">
                    <a16:rowId xmlns:a16="http://schemas.microsoft.com/office/drawing/2014/main" val="10001"/>
                  </a:ext>
                </a:extLst>
              </a:tr>
              <a:tr h="851370">
                <a:tc>
                  <a:txBody>
                    <a:bodyPr/>
                    <a:lstStyle/>
                    <a:p>
                      <a:pPr algn="l" fontAlgn="t"/>
                      <a:r>
                        <a:rPr lang="fr-FR" altLang="en-US" sz="1600" b="1" noProof="0" dirty="0">
                          <a:solidFill>
                            <a:srgbClr val="0070C0"/>
                          </a:solidFill>
                          <a:latin typeface="Myriad Pro" panose="020B0503030403020204"/>
                        </a:rPr>
                        <a:t>Une situation finale</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b="1" u="sng" strike="noStrike" noProof="0" dirty="0">
                          <a:solidFill>
                            <a:srgbClr val="00B050"/>
                          </a:solidFill>
                          <a:effectLst/>
                          <a:latin typeface="Myriad Pro" panose="020B0503030403020204"/>
                        </a:rPr>
                        <a:t>A partir de ce moment-là</a:t>
                      </a:r>
                      <a:r>
                        <a:rPr lang="fr-FR" sz="1600" u="none" strike="noStrike" noProof="0" dirty="0">
                          <a:effectLst/>
                          <a:latin typeface="Myriad Pro" panose="020B0503030403020204"/>
                        </a:rPr>
                        <a:t>, Ali Baba et son fils </a:t>
                      </a:r>
                      <a:r>
                        <a:rPr lang="fr-FR" sz="1600" b="1" u="sng" strike="noStrike" noProof="0" dirty="0">
                          <a:solidFill>
                            <a:srgbClr val="00B050"/>
                          </a:solidFill>
                          <a:effectLst/>
                          <a:latin typeface="Myriad Pro" panose="020B0503030403020204"/>
                        </a:rPr>
                        <a:t>profitèrent</a:t>
                      </a:r>
                      <a:r>
                        <a:rPr lang="fr-FR" sz="1600" u="none" strike="noStrike" noProof="0" dirty="0">
                          <a:effectLst/>
                          <a:latin typeface="Myriad Pro" panose="020B0503030403020204"/>
                        </a:rPr>
                        <a:t> de leur fortune et </a:t>
                      </a:r>
                      <a:r>
                        <a:rPr lang="fr-FR" sz="1600" b="1" u="sng" strike="noStrike" noProof="0" dirty="0">
                          <a:solidFill>
                            <a:srgbClr val="00B050"/>
                          </a:solidFill>
                          <a:effectLst/>
                          <a:latin typeface="Myriad Pro" panose="020B0503030403020204"/>
                        </a:rPr>
                        <a:t>vécurent</a:t>
                      </a:r>
                      <a:r>
                        <a:rPr lang="fr-FR" sz="1600" u="none" strike="noStrike" noProof="0" dirty="0">
                          <a:effectLst/>
                          <a:latin typeface="Myriad Pro" panose="020B0503030403020204"/>
                        </a:rPr>
                        <a:t> dans une grande </a:t>
                      </a:r>
                      <a:r>
                        <a:rPr lang="fr-FR" sz="1600" b="1" u="sng" strike="noStrike" noProof="0" dirty="0">
                          <a:solidFill>
                            <a:srgbClr val="00B050"/>
                          </a:solidFill>
                          <a:effectLst/>
                          <a:latin typeface="Myriad Pro" panose="020B0503030403020204"/>
                        </a:rPr>
                        <a:t>aisance</a:t>
                      </a:r>
                      <a:r>
                        <a:rPr lang="fr-FR" sz="1600" u="none" strike="noStrike" noProof="0" dirty="0">
                          <a:effectLst/>
                          <a:latin typeface="Myriad Pro" panose="020B0503030403020204"/>
                        </a:rPr>
                        <a:t> et </a:t>
                      </a:r>
                      <a:r>
                        <a:rPr lang="fr-FR" sz="1600" b="1" u="sng" strike="noStrike" noProof="0" dirty="0">
                          <a:solidFill>
                            <a:srgbClr val="00B050"/>
                          </a:solidFill>
                          <a:effectLst/>
                          <a:latin typeface="Myriad Pro" panose="020B0503030403020204"/>
                        </a:rPr>
                        <a:t>honorés</a:t>
                      </a:r>
                      <a:r>
                        <a:rPr lang="fr-FR" sz="1600" u="none" strike="noStrike" noProof="0" dirty="0">
                          <a:effectLst/>
                          <a:latin typeface="Myriad Pro" panose="020B0503030403020204"/>
                        </a:rPr>
                        <a:t> des premières dignités de la ville. </a:t>
                      </a:r>
                      <a:r>
                        <a:rPr lang="fr-FR" sz="1600" b="1" i="1" u="none" strike="noStrike" noProof="0" dirty="0">
                          <a:effectLst/>
                          <a:latin typeface="Myriad Pro" panose="020B0503030403020204"/>
                        </a:rPr>
                        <a:t>Ali Baba et les quarante voleurs</a:t>
                      </a:r>
                      <a:endParaRPr lang="fr-FR" sz="1600" b="1" i="1" noProof="0" dirty="0">
                        <a:effectLst/>
                        <a:latin typeface="Myriad Pro" panose="020B0503030403020204"/>
                      </a:endParaRPr>
                    </a:p>
                  </a:txBody>
                  <a:tcPr marL="65269" marR="65269" marT="39005" marB="39005" anchor="ctr">
                    <a:solidFill>
                      <a:schemeClr val="bg1"/>
                    </a:solidFill>
                  </a:tcPr>
                </a:tc>
                <a:extLst>
                  <a:ext uri="{0D108BD9-81ED-4DB2-BD59-A6C34878D82A}">
                    <a16:rowId xmlns:a16="http://schemas.microsoft.com/office/drawing/2014/main" val="10002"/>
                  </a:ext>
                </a:extLst>
              </a:tr>
              <a:tr h="1070388">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600" b="1" noProof="0" dirty="0">
                          <a:solidFill>
                            <a:srgbClr val="0070C0"/>
                          </a:solidFill>
                          <a:latin typeface="Myriad Pro" panose="020B0503030403020204"/>
                        </a:rPr>
                        <a:t>Un élément perturbateur</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b="1" u="sng" strike="noStrike" noProof="0" dirty="0">
                          <a:solidFill>
                            <a:srgbClr val="00B0F0"/>
                          </a:solidFill>
                          <a:effectLst/>
                          <a:latin typeface="Myriad Pro" panose="020B0503030403020204"/>
                        </a:rPr>
                        <a:t>Un jour</a:t>
                      </a:r>
                      <a:r>
                        <a:rPr lang="fr-FR" sz="1600" u="none" strike="noStrike" noProof="0" dirty="0">
                          <a:effectLst/>
                          <a:latin typeface="Myriad Pro" panose="020B0503030403020204"/>
                        </a:rPr>
                        <a:t>, sa mère, ayant cuit et fait des galettes, lui </a:t>
                      </a:r>
                      <a:r>
                        <a:rPr lang="fr-FR" sz="1600" b="1" u="sng" strike="noStrike" noProof="0" dirty="0">
                          <a:solidFill>
                            <a:srgbClr val="00B0F0"/>
                          </a:solidFill>
                          <a:effectLst/>
                          <a:latin typeface="Myriad Pro" panose="020B0503030403020204"/>
                        </a:rPr>
                        <a:t>dit</a:t>
                      </a:r>
                      <a:r>
                        <a:rPr lang="fr-FR" sz="1600" u="none" strike="noStrike" noProof="0" dirty="0">
                          <a:effectLst/>
                          <a:latin typeface="Myriad Pro" panose="020B0503030403020204"/>
                        </a:rPr>
                        <a:t> : « Va voir comme se porte ta mère-grand, car on m’a dit qu’elle était malade. Porte-lui une galette et ce petit pot de beurre ». </a:t>
                      </a:r>
                      <a:r>
                        <a:rPr lang="fr-FR" sz="1600" b="1" i="1" u="none" strike="noStrike" noProof="0" dirty="0">
                          <a:effectLst/>
                          <a:latin typeface="Myriad Pro" panose="020B0503030403020204"/>
                        </a:rPr>
                        <a:t>Le Petit Chaperon Rouge</a:t>
                      </a:r>
                      <a:endParaRPr lang="fr-FR" sz="1600" b="1" i="1" noProof="0" dirty="0">
                        <a:effectLst/>
                        <a:latin typeface="Myriad Pro" panose="020B0503030403020204"/>
                      </a:endParaRPr>
                    </a:p>
                  </a:txBody>
                  <a:tcPr marL="65269" marR="65269" marT="39005" marB="39005" anchor="ctr">
                    <a:solidFill>
                      <a:schemeClr val="bg1"/>
                    </a:solidFill>
                  </a:tcPr>
                </a:tc>
                <a:extLst>
                  <a:ext uri="{0D108BD9-81ED-4DB2-BD59-A6C34878D82A}">
                    <a16:rowId xmlns:a16="http://schemas.microsoft.com/office/drawing/2014/main" val="10003"/>
                  </a:ext>
                </a:extLst>
              </a:tr>
              <a:tr h="574532">
                <a:tc>
                  <a:txBody>
                    <a:bodyPr/>
                    <a:lstStyle/>
                    <a:p>
                      <a:pPr algn="l" fontAlgn="t"/>
                      <a:r>
                        <a:rPr lang="fr-FR" altLang="en-US" sz="1600" b="1" noProof="0" dirty="0">
                          <a:solidFill>
                            <a:srgbClr val="0070C0"/>
                          </a:solidFill>
                          <a:latin typeface="Myriad Pro" panose="020B0503030403020204"/>
                        </a:rPr>
                        <a:t>Une péripétie</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u="none" strike="noStrike" noProof="0" dirty="0">
                          <a:effectLst/>
                          <a:latin typeface="Myriad Pro" panose="020B0503030403020204"/>
                        </a:rPr>
                        <a:t>Le loup </a:t>
                      </a:r>
                      <a:r>
                        <a:rPr lang="fr-FR" sz="1600" b="1" u="sng" strike="noStrike" noProof="0" dirty="0">
                          <a:solidFill>
                            <a:schemeClr val="accent2">
                              <a:lumMod val="75000"/>
                            </a:schemeClr>
                          </a:solidFill>
                          <a:effectLst/>
                          <a:latin typeface="Myriad Pro" panose="020B0503030403020204"/>
                        </a:rPr>
                        <a:t>gonfla</a:t>
                      </a:r>
                      <a:r>
                        <a:rPr lang="fr-FR" sz="1600" u="none" strike="noStrike" noProof="0" dirty="0">
                          <a:effectLst/>
                          <a:latin typeface="Myriad Pro" panose="020B0503030403020204"/>
                        </a:rPr>
                        <a:t> ses joues, </a:t>
                      </a:r>
                      <a:r>
                        <a:rPr lang="fr-FR" sz="1600" b="1" u="sng" strike="noStrike" noProof="0" dirty="0">
                          <a:solidFill>
                            <a:schemeClr val="accent2">
                              <a:lumMod val="75000"/>
                            </a:schemeClr>
                          </a:solidFill>
                          <a:effectLst/>
                          <a:latin typeface="Myriad Pro" panose="020B0503030403020204"/>
                        </a:rPr>
                        <a:t>souffla</a:t>
                      </a:r>
                      <a:r>
                        <a:rPr lang="fr-FR" sz="1600" b="1" u="none" strike="noStrike" noProof="0" dirty="0">
                          <a:effectLst/>
                          <a:latin typeface="Myriad Pro" panose="020B0503030403020204"/>
                        </a:rPr>
                        <a:t>, </a:t>
                      </a:r>
                      <a:r>
                        <a:rPr lang="fr-FR" sz="1600" b="1" u="sng" strike="noStrike" noProof="0" dirty="0">
                          <a:solidFill>
                            <a:schemeClr val="accent2">
                              <a:lumMod val="75000"/>
                            </a:schemeClr>
                          </a:solidFill>
                          <a:effectLst/>
                          <a:latin typeface="Myriad Pro" panose="020B0503030403020204"/>
                        </a:rPr>
                        <a:t>souffla</a:t>
                      </a:r>
                      <a:r>
                        <a:rPr lang="fr-FR" sz="1600" b="1" u="none" strike="noStrike" noProof="0" dirty="0">
                          <a:effectLst/>
                          <a:latin typeface="Myriad Pro" panose="020B0503030403020204"/>
                        </a:rPr>
                        <a:t> </a:t>
                      </a:r>
                      <a:r>
                        <a:rPr lang="fr-FR" sz="1600" u="none" strike="noStrike" noProof="0" dirty="0">
                          <a:effectLst/>
                          <a:latin typeface="Myriad Pro" panose="020B0503030403020204"/>
                        </a:rPr>
                        <a:t>de toutes ses forces,  et la maison de paille </a:t>
                      </a:r>
                      <a:r>
                        <a:rPr lang="fr-FR" sz="1600" b="1" u="sng" strike="noStrike" noProof="0" dirty="0">
                          <a:solidFill>
                            <a:schemeClr val="accent2">
                              <a:lumMod val="75000"/>
                            </a:schemeClr>
                          </a:solidFill>
                          <a:effectLst/>
                          <a:latin typeface="Myriad Pro" panose="020B0503030403020204"/>
                        </a:rPr>
                        <a:t>s'envola</a:t>
                      </a:r>
                      <a:r>
                        <a:rPr lang="fr-FR" sz="1600" u="none" strike="noStrike" noProof="0" dirty="0">
                          <a:effectLst/>
                          <a:latin typeface="Myriad Pro" panose="020B0503030403020204"/>
                        </a:rPr>
                        <a:t>. </a:t>
                      </a:r>
                      <a:r>
                        <a:rPr lang="fr-FR" sz="1600" b="1" i="1" u="none" strike="noStrike" noProof="0" dirty="0">
                          <a:effectLst/>
                          <a:latin typeface="Myriad Pro" panose="020B0503030403020204"/>
                        </a:rPr>
                        <a:t>Les Trois Petits Cochons</a:t>
                      </a:r>
                      <a:endParaRPr lang="fr-FR" sz="1600" b="1" i="1" noProof="0" dirty="0">
                        <a:effectLst/>
                        <a:latin typeface="Myriad Pro" panose="020B0503030403020204"/>
                      </a:endParaRPr>
                    </a:p>
                  </a:txBody>
                  <a:tcPr marL="65269" marR="65269" marT="39005" marB="39005" anchor="ctr">
                    <a:solidFill>
                      <a:schemeClr val="bg1"/>
                    </a:solidFill>
                  </a:tcPr>
                </a:tc>
                <a:extLst>
                  <a:ext uri="{0D108BD9-81ED-4DB2-BD59-A6C34878D82A}">
                    <a16:rowId xmlns:a16="http://schemas.microsoft.com/office/drawing/2014/main" val="10004"/>
                  </a:ext>
                </a:extLst>
              </a:tr>
              <a:tr h="960458">
                <a:tc>
                  <a:txBody>
                    <a:bodyPr/>
                    <a:lstStyle/>
                    <a:p>
                      <a:pPr algn="l" fontAlgn="t"/>
                      <a:r>
                        <a:rPr lang="fr-FR" altLang="en-US" sz="1600" b="1" noProof="0" dirty="0">
                          <a:solidFill>
                            <a:srgbClr val="0070C0"/>
                          </a:solidFill>
                          <a:latin typeface="Myriad Pro" panose="020B0503030403020204"/>
                        </a:rPr>
                        <a:t>Un élément rééquilibrant</a:t>
                      </a:r>
                      <a:endParaRPr lang="fr-FR" sz="1600" noProof="0" dirty="0">
                        <a:effectLst/>
                        <a:latin typeface="Myriad Pro" panose="020B0503030403020204"/>
                      </a:endParaRPr>
                    </a:p>
                  </a:txBody>
                  <a:tcPr marL="65269" marR="65269" marT="39005" marB="39005" anchor="ctr">
                    <a:solidFill>
                      <a:schemeClr val="bg1"/>
                    </a:solidFill>
                  </a:tcPr>
                </a:tc>
                <a:tc>
                  <a:txBody>
                    <a:bodyPr/>
                    <a:lstStyle/>
                    <a:p>
                      <a:pPr algn="l" rtl="0" fontAlgn="t">
                        <a:spcBef>
                          <a:spcPts val="0"/>
                        </a:spcBef>
                        <a:spcAft>
                          <a:spcPts val="0"/>
                        </a:spcAft>
                      </a:pPr>
                      <a:r>
                        <a:rPr lang="fr-FR" sz="1600" b="1" u="sng" strike="noStrike" noProof="0" dirty="0">
                          <a:solidFill>
                            <a:srgbClr val="7030A0"/>
                          </a:solidFill>
                          <a:effectLst/>
                          <a:latin typeface="Myriad Pro" panose="020B0503030403020204"/>
                        </a:rPr>
                        <a:t>Alors</a:t>
                      </a:r>
                      <a:r>
                        <a:rPr lang="fr-FR" sz="1600" u="none" strike="noStrike" noProof="0" dirty="0">
                          <a:effectLst/>
                          <a:latin typeface="Myriad Pro" panose="020B0503030403020204"/>
                        </a:rPr>
                        <a:t> Cendrillon </a:t>
                      </a:r>
                      <a:r>
                        <a:rPr lang="fr-FR" sz="1600" b="1" u="sng" strike="noStrike" noProof="0" dirty="0">
                          <a:solidFill>
                            <a:srgbClr val="7030A0"/>
                          </a:solidFill>
                          <a:effectLst/>
                          <a:latin typeface="Myriad Pro" panose="020B0503030403020204"/>
                        </a:rPr>
                        <a:t>s'assit</a:t>
                      </a:r>
                      <a:r>
                        <a:rPr lang="fr-FR" sz="1600" u="none" strike="noStrike" noProof="0" dirty="0">
                          <a:effectLst/>
                          <a:latin typeface="Myriad Pro" panose="020B0503030403020204"/>
                        </a:rPr>
                        <a:t> sur un escabeau, </a:t>
                      </a:r>
                      <a:r>
                        <a:rPr lang="fr-FR" sz="1600" b="1" u="sng" strike="noStrike" noProof="0" dirty="0">
                          <a:solidFill>
                            <a:srgbClr val="7030A0"/>
                          </a:solidFill>
                          <a:effectLst/>
                          <a:latin typeface="Myriad Pro" panose="020B0503030403020204"/>
                        </a:rPr>
                        <a:t>retira</a:t>
                      </a:r>
                      <a:r>
                        <a:rPr lang="fr-FR" sz="1600" u="none" strike="noStrike" noProof="0" dirty="0">
                          <a:solidFill>
                            <a:srgbClr val="7030A0"/>
                          </a:solidFill>
                          <a:effectLst/>
                          <a:latin typeface="Myriad Pro" panose="020B0503030403020204"/>
                        </a:rPr>
                        <a:t> </a:t>
                      </a:r>
                      <a:r>
                        <a:rPr lang="fr-FR" sz="1600" u="none" strike="noStrike" noProof="0" dirty="0">
                          <a:effectLst/>
                          <a:latin typeface="Myriad Pro" panose="020B0503030403020204"/>
                        </a:rPr>
                        <a:t>son pied du lourd sabot de bois et le </a:t>
                      </a:r>
                      <a:r>
                        <a:rPr lang="fr-FR" sz="1600" b="1" u="sng" strike="noStrike" noProof="0" dirty="0">
                          <a:solidFill>
                            <a:srgbClr val="7030A0"/>
                          </a:solidFill>
                          <a:effectLst/>
                          <a:latin typeface="Myriad Pro" panose="020B0503030403020204"/>
                        </a:rPr>
                        <a:t>mit</a:t>
                      </a:r>
                      <a:r>
                        <a:rPr lang="fr-FR" sz="1600" u="none" strike="noStrike" noProof="0" dirty="0">
                          <a:effectLst/>
                          <a:latin typeface="Myriad Pro" panose="020B0503030403020204"/>
                        </a:rPr>
                        <a:t> dans la pantoufle </a:t>
                      </a:r>
                      <a:r>
                        <a:rPr lang="fr-FR" sz="1600" b="1" u="sng" strike="noStrike" noProof="0" dirty="0">
                          <a:solidFill>
                            <a:srgbClr val="7030A0"/>
                          </a:solidFill>
                          <a:effectLst/>
                          <a:latin typeface="Myriad Pro" panose="020B0503030403020204"/>
                        </a:rPr>
                        <a:t>qui lui allait comme un gant.</a:t>
                      </a:r>
                      <a:r>
                        <a:rPr lang="fr-FR" sz="1600" u="none" strike="noStrike" noProof="0" dirty="0">
                          <a:effectLst/>
                          <a:latin typeface="Myriad Pro" panose="020B0503030403020204"/>
                        </a:rPr>
                        <a:t> </a:t>
                      </a:r>
                    </a:p>
                  </a:txBody>
                  <a:tcPr marL="65269" marR="65269" marT="39005" marB="39005" anchor="ctr">
                    <a:solidFill>
                      <a:schemeClr val="bg1"/>
                    </a:solid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112295" y="1266696"/>
            <a:ext cx="2237205"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b="1" dirty="0">
                <a:solidFill>
                  <a:schemeClr val="tx1"/>
                </a:solidFill>
                <a:latin typeface="Myriad Pro" panose="020B0503030403020204" pitchFamily="34" charset="0"/>
              </a:rPr>
              <a:t>Remettez dans l’ordre les différents passages pour reconstituer  le texte « Le garçon qui criait : Au loup! »</a:t>
            </a:r>
          </a:p>
        </p:txBody>
      </p:sp>
      <p:graphicFrame>
        <p:nvGraphicFramePr>
          <p:cNvPr id="6" name="Table 5"/>
          <p:cNvGraphicFramePr>
            <a:graphicFrameLocks noGrp="1"/>
          </p:cNvGraphicFramePr>
          <p:nvPr/>
        </p:nvGraphicFramePr>
        <p:xfrm>
          <a:off x="2595563" y="833438"/>
          <a:ext cx="8050212" cy="5876926"/>
        </p:xfrm>
        <a:graphic>
          <a:graphicData uri="http://schemas.openxmlformats.org/drawingml/2006/table">
            <a:tbl>
              <a:tblPr firstRow="1" bandRow="1">
                <a:tableStyleId>{5C22544A-7EE6-4342-B048-85BDC9FD1C3A}</a:tableStyleId>
              </a:tblPr>
              <a:tblGrid>
                <a:gridCol w="8050212">
                  <a:extLst>
                    <a:ext uri="{9D8B030D-6E8A-4147-A177-3AD203B41FA5}">
                      <a16:colId xmlns:a16="http://schemas.microsoft.com/office/drawing/2014/main" val="20000"/>
                    </a:ext>
                  </a:extLst>
                </a:gridCol>
              </a:tblGrid>
              <a:tr h="1629711">
                <a:tc>
                  <a:txBody>
                    <a:bodyPr/>
                    <a:lstStyle/>
                    <a:p>
                      <a:pPr marL="0" indent="0" algn="just">
                        <a:spcBef>
                          <a:spcPts val="0"/>
                        </a:spcBef>
                        <a:spcAft>
                          <a:spcPts val="0"/>
                        </a:spcAft>
                      </a:pPr>
                      <a:r>
                        <a:rPr lang="fr-FR" sz="1600" b="0" dirty="0">
                          <a:solidFill>
                            <a:schemeClr val="tx1"/>
                          </a:solidFill>
                          <a:latin typeface="Myriad Pro" panose="020B0503030403020204"/>
                          <a:cs typeface="Times New Roman" panose="02020603050405020304" pitchFamily="18" charset="0"/>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lang="fr-FR" sz="1600" b="0" dirty="0">
                        <a:solidFill>
                          <a:schemeClr val="tx1"/>
                        </a:solidFill>
                        <a:effectLst/>
                        <a:latin typeface="Myriad Pro" panose="020B0503030403020204"/>
                        <a:cs typeface="Times New Roman" panose="02020603050405020304" pitchFamily="18" charset="0"/>
                      </a:endParaRP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061803">
                <a:tc>
                  <a:txBody>
                    <a:bodyPr/>
                    <a:lstStyle/>
                    <a:p>
                      <a:pPr marL="0" indent="0" algn="just">
                        <a:spcBef>
                          <a:spcPts val="0"/>
                        </a:spcBef>
                        <a:spcAft>
                          <a:spcPts val="0"/>
                        </a:spcAft>
                      </a:pPr>
                      <a:r>
                        <a:rPr lang="fr-FR" sz="1600" b="0" dirty="0">
                          <a:solidFill>
                            <a:schemeClr val="tx1"/>
                          </a:solidFill>
                          <a:latin typeface="Myriad Pro" panose="020B0503030403020204"/>
                          <a:cs typeface="Times New Roman" panose="02020603050405020304" pitchFamily="18" charset="0"/>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lang="fr-FR" sz="1600" b="0" dirty="0">
                        <a:solidFill>
                          <a:schemeClr val="tx1"/>
                        </a:solidFill>
                        <a:effectLst/>
                        <a:latin typeface="Myriad Pro" panose="020B0503030403020204"/>
                        <a:cs typeface="Times New Roman" panose="02020603050405020304" pitchFamily="18" charset="0"/>
                      </a:endParaRP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14875">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dirty="0">
                          <a:solidFill>
                            <a:schemeClr val="tx1"/>
                          </a:solidFill>
                          <a:latin typeface="Myriad Pro" panose="020B0503030403020204"/>
                          <a:cs typeface="Times New Roman" panose="02020603050405020304" pitchFamily="18" charset="0"/>
                        </a:rPr>
                        <a:t>« Il était une fois un jeune berger qui gardait tous les moutons des habitants de son village. Certains jours, la vie sur la colline était agréable et le temps passait vite. Mais parfois, le jeune homme s’ennuyait.</a:t>
                      </a:r>
                      <a:endParaRPr lang="fr-FR" sz="1600" b="0" dirty="0">
                        <a:solidFill>
                          <a:schemeClr val="tx1"/>
                        </a:solidFill>
                        <a:effectLst/>
                        <a:latin typeface="Myriad Pro" panose="020B0503030403020204"/>
                        <a:cs typeface="Times New Roman" panose="02020603050405020304" pitchFamily="18" charset="0"/>
                      </a:endParaRP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67948">
                <a:tc>
                  <a:txBody>
                    <a:bodyPr/>
                    <a:lstStyle/>
                    <a:p>
                      <a:r>
                        <a:rPr lang="fr-FR" sz="1600" b="0" dirty="0">
                          <a:solidFill>
                            <a:schemeClr val="tx1"/>
                          </a:solidFill>
                          <a:latin typeface="Myriad Pro" panose="020B0503030403020204"/>
                          <a:cs typeface="Times New Roman" panose="02020603050405020304" pitchFamily="18" charset="0"/>
                        </a:rPr>
                        <a:t>Un jour qu’il s’ennuyait particulièrement, il grimpa sur la colline qui dominait le village et il hurla : « Au loup ! Un loup dévore le troupeau ! »  </a:t>
                      </a:r>
                      <a:endParaRPr lang="en-US" sz="1600" b="0" dirty="0">
                        <a:solidFill>
                          <a:schemeClr val="tx1"/>
                        </a:solidFill>
                        <a:latin typeface="Myriad Pro" panose="020B0503030403020204"/>
                      </a:endParaRP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40786">
                <a:tc>
                  <a:txBody>
                    <a:bodyPr/>
                    <a:lstStyle/>
                    <a:p>
                      <a:pPr marL="0" indent="0" algn="just">
                        <a:spcBef>
                          <a:spcPts val="0"/>
                        </a:spcBef>
                        <a:spcAft>
                          <a:spcPts val="0"/>
                        </a:spcAft>
                      </a:pPr>
                      <a:r>
                        <a:rPr lang="fr-FR" sz="1600" b="0" dirty="0">
                          <a:solidFill>
                            <a:schemeClr val="tx1"/>
                          </a:solidFill>
                          <a:latin typeface="Myriad Pro" panose="020B0503030403020204"/>
                          <a:cs typeface="Times New Roman" panose="02020603050405020304" pitchFamily="18" charset="0"/>
                        </a:rPr>
                        <a:t>Mais pas un villageois ne bougea… « Encore une vieille farce ! dirent-ils tous. S’il y a un vrai loup, eh bien ! Qu’il mange ce menteur de berger ! ». Et c’est exactement ce que fit le loup ! »</a:t>
                      </a: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061803">
                <a:tc>
                  <a:txBody>
                    <a:bodyPr/>
                    <a:lstStyle/>
                    <a:p>
                      <a:pPr marL="0" indent="0" algn="just">
                        <a:spcBef>
                          <a:spcPts val="0"/>
                        </a:spcBef>
                        <a:spcAft>
                          <a:spcPts val="0"/>
                        </a:spcAft>
                      </a:pPr>
                      <a:r>
                        <a:rPr lang="fr-FR" sz="1600" b="0" dirty="0">
                          <a:solidFill>
                            <a:schemeClr val="tx1"/>
                          </a:solidFill>
                          <a:latin typeface="Myriad Pro" panose="020B0503030403020204"/>
                          <a:cs typeface="Times New Roman" panose="02020603050405020304" pitchFamily="18" charset="0"/>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endParaRPr lang="en-US" sz="1600" b="0" dirty="0">
                        <a:solidFill>
                          <a:schemeClr val="tx1"/>
                        </a:solidFill>
                        <a:latin typeface="Myriad Pro" panose="020B0503030403020204"/>
                        <a:cs typeface="Times New Roman" panose="02020603050405020304" pitchFamily="18" charset="0"/>
                      </a:endParaRPr>
                    </a:p>
                  </a:txBody>
                  <a:tcPr marL="91420" marR="91420" marT="37046" marB="370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24595" name="Google Shape;438;p29"/>
          <p:cNvSpPr txBox="1">
            <a:spLocks noChangeArrowheads="1"/>
          </p:cNvSpPr>
          <p:nvPr/>
        </p:nvSpPr>
        <p:spPr bwMode="auto">
          <a:xfrm>
            <a:off x="754063" y="152400"/>
            <a:ext cx="1111709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 schéma narratif </a:t>
            </a:r>
          </a:p>
        </p:txBody>
      </p:sp>
      <p:sp>
        <p:nvSpPr>
          <p:cNvPr id="3" name="Rectangle 2"/>
          <p:cNvSpPr>
            <a:spLocks noChangeArrowheads="1"/>
          </p:cNvSpPr>
          <p:nvPr/>
        </p:nvSpPr>
        <p:spPr bwMode="auto">
          <a:xfrm>
            <a:off x="112296" y="4370388"/>
            <a:ext cx="222133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b="1" dirty="0">
                <a:solidFill>
                  <a:schemeClr val="tx1"/>
                </a:solidFill>
                <a:latin typeface="Myriad Pro" panose="020B0503030403020204" pitchFamily="34" charset="0"/>
              </a:rPr>
              <a:t>Donnez à chaque morceau du texte sa fonction dans le schéma narratif.</a:t>
            </a:r>
            <a:endParaRPr lang="en-US" altLang="en-US" sz="2000" dirty="0">
              <a:solidFill>
                <a:schemeClr val="tx1"/>
              </a:solidFill>
              <a:latin typeface="Myriad Pro" panose="020B0503030403020204" pitchFamily="34" charset="0"/>
            </a:endParaRPr>
          </a:p>
        </p:txBody>
      </p:sp>
      <p:sp>
        <p:nvSpPr>
          <p:cNvPr id="4" name="Heptagon 3"/>
          <p:cNvSpPr/>
          <p:nvPr/>
        </p:nvSpPr>
        <p:spPr>
          <a:xfrm>
            <a:off x="10907713" y="3517900"/>
            <a:ext cx="549275" cy="549275"/>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1</a:t>
            </a:r>
            <a:endParaRPr lang="fr-FR" b="1" dirty="0"/>
          </a:p>
        </p:txBody>
      </p:sp>
      <p:graphicFrame>
        <p:nvGraphicFramePr>
          <p:cNvPr id="9" name="Table 8"/>
          <p:cNvGraphicFramePr>
            <a:graphicFrameLocks noGrp="1"/>
          </p:cNvGraphicFramePr>
          <p:nvPr/>
        </p:nvGraphicFramePr>
        <p:xfrm>
          <a:off x="2333625" y="814388"/>
          <a:ext cx="8312150" cy="5876926"/>
        </p:xfrm>
        <a:graphic>
          <a:graphicData uri="http://schemas.openxmlformats.org/drawingml/2006/table">
            <a:tbl>
              <a:tblPr firstRow="1" bandRow="1">
                <a:tableStyleId>{5C22544A-7EE6-4342-B048-85BDC9FD1C3A}</a:tableStyleId>
              </a:tblPr>
              <a:tblGrid>
                <a:gridCol w="1211432">
                  <a:extLst>
                    <a:ext uri="{9D8B030D-6E8A-4147-A177-3AD203B41FA5}">
                      <a16:colId xmlns:a16="http://schemas.microsoft.com/office/drawing/2014/main" val="20000"/>
                    </a:ext>
                  </a:extLst>
                </a:gridCol>
                <a:gridCol w="7100718">
                  <a:extLst>
                    <a:ext uri="{9D8B030D-6E8A-4147-A177-3AD203B41FA5}">
                      <a16:colId xmlns:a16="http://schemas.microsoft.com/office/drawing/2014/main" val="20001"/>
                    </a:ext>
                  </a:extLst>
                </a:gridCol>
              </a:tblGrid>
              <a:tr h="1598094">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400" b="1" noProof="0" dirty="0">
                          <a:solidFill>
                            <a:srgbClr val="0070C0"/>
                          </a:solidFill>
                          <a:latin typeface="Myriad Pro" panose="020B0503030403020204"/>
                        </a:rPr>
                        <a:t>une péripétie</a:t>
                      </a:r>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just">
                        <a:spcBef>
                          <a:spcPts val="0"/>
                        </a:spcBef>
                        <a:spcAft>
                          <a:spcPts val="0"/>
                        </a:spcAft>
                      </a:pPr>
                      <a:r>
                        <a:rPr lang="fr-FR" sz="1400" b="0" noProof="0" dirty="0">
                          <a:solidFill>
                            <a:schemeClr val="tx1"/>
                          </a:solidFill>
                          <a:latin typeface="Myriad Pro" panose="020B0503030403020204"/>
                          <a:cs typeface="Times New Roman" panose="02020603050405020304" pitchFamily="18" charset="0"/>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lang="fr-FR" sz="1400" b="0" noProof="0" dirty="0">
                        <a:solidFill>
                          <a:schemeClr val="tx1"/>
                        </a:solidFill>
                        <a:effectLst/>
                        <a:latin typeface="Myriad Pro" panose="020B0503030403020204"/>
                        <a:cs typeface="Times New Roman" panose="02020603050405020304" pitchFamily="18" charset="0"/>
                      </a:endParaRP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944335">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400" b="1" noProof="0" dirty="0">
                          <a:solidFill>
                            <a:srgbClr val="0070C0"/>
                          </a:solidFill>
                          <a:latin typeface="Myriad Pro" panose="020B0503030403020204"/>
                        </a:rPr>
                        <a:t>un élément rééquilibrant</a:t>
                      </a:r>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just">
                        <a:spcBef>
                          <a:spcPts val="0"/>
                        </a:spcBef>
                        <a:spcAft>
                          <a:spcPts val="0"/>
                        </a:spcAft>
                      </a:pPr>
                      <a:r>
                        <a:rPr lang="fr-FR" sz="1400" b="0" noProof="0" dirty="0">
                          <a:solidFill>
                            <a:schemeClr val="tx1"/>
                          </a:solidFill>
                          <a:latin typeface="Myriad Pro" panose="020B0503030403020204"/>
                          <a:cs typeface="Times New Roman" panose="02020603050405020304" pitchFamily="18" charset="0"/>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lang="fr-FR" sz="1400" b="0" noProof="0" dirty="0">
                        <a:solidFill>
                          <a:schemeClr val="tx1"/>
                        </a:solidFill>
                        <a:effectLst/>
                        <a:latin typeface="Myriad Pro" panose="020B0503030403020204"/>
                        <a:cs typeface="Times New Roman" panose="02020603050405020304" pitchFamily="18" charset="0"/>
                      </a:endParaRP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40834">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400" b="1" noProof="0" dirty="0">
                          <a:solidFill>
                            <a:srgbClr val="0070C0"/>
                          </a:solidFill>
                          <a:latin typeface="Myriad Pro" panose="020B0503030403020204"/>
                        </a:rPr>
                        <a:t>une situation initiale</a:t>
                      </a:r>
                      <a:endParaRPr lang="fr-FR" sz="1400" noProof="0" dirty="0">
                        <a:effectLst/>
                        <a:latin typeface="Myriad Pro" panose="020B0503030403020204"/>
                      </a:endParaRPr>
                    </a:p>
                    <a:p>
                      <a:pPr algn="l" fontAlgn="t"/>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noProof="0" dirty="0">
                          <a:solidFill>
                            <a:schemeClr val="tx1"/>
                          </a:solidFill>
                          <a:latin typeface="Myriad Pro" panose="020B0503030403020204"/>
                          <a:cs typeface="Times New Roman" panose="02020603050405020304" pitchFamily="18" charset="0"/>
                        </a:rPr>
                        <a:t>« Il était une fois un jeune berger qui gardait tous les moutons des habitants de son village. Certains jours, la vie sur la colline était agréable et le temps passait vite. Mais parfois, le jeune homme s’ennuyait.</a:t>
                      </a:r>
                      <a:endParaRPr lang="fr-FR" sz="1400" b="0" noProof="0" dirty="0">
                        <a:solidFill>
                          <a:schemeClr val="tx1"/>
                        </a:solidFill>
                        <a:effectLst/>
                        <a:latin typeface="Myriad Pro" panose="020B0503030403020204"/>
                        <a:cs typeface="Times New Roman" panose="02020603050405020304" pitchFamily="18" charset="0"/>
                      </a:endParaRP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22914">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400" b="1" noProof="0" dirty="0">
                          <a:solidFill>
                            <a:srgbClr val="0070C0"/>
                          </a:solidFill>
                          <a:latin typeface="Myriad Pro" panose="020B0503030403020204"/>
                        </a:rPr>
                        <a:t>un élément perturbateur</a:t>
                      </a:r>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400" b="0" noProof="0" dirty="0">
                          <a:solidFill>
                            <a:schemeClr val="tx1"/>
                          </a:solidFill>
                          <a:latin typeface="Myriad Pro" panose="020B0503030403020204"/>
                          <a:cs typeface="Times New Roman" panose="02020603050405020304" pitchFamily="18" charset="0"/>
                        </a:rPr>
                        <a:t>Un jour qu’il s’ennuyait particulièrement, il grimpa sur la colline qui dominait le village et il hurla : « Au loup ! Un loup dévore le troupeau ! »  </a:t>
                      </a:r>
                      <a:endParaRPr lang="fr-FR" sz="1400" b="0" noProof="0" dirty="0">
                        <a:solidFill>
                          <a:schemeClr val="tx1"/>
                        </a:solidFill>
                        <a:latin typeface="Myriad Pro" panose="020B0503030403020204"/>
                      </a:endParaRP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6414">
                <a:tc>
                  <a:txBody>
                    <a:bodyPr/>
                    <a:lstStyle/>
                    <a:p>
                      <a:pPr algn="l" fontAlgn="t"/>
                      <a:r>
                        <a:rPr lang="fr-FR" altLang="en-US" sz="1400" b="1" noProof="0" dirty="0">
                          <a:solidFill>
                            <a:srgbClr val="0070C0"/>
                          </a:solidFill>
                          <a:latin typeface="Myriad Pro" panose="020B0503030403020204"/>
                        </a:rPr>
                        <a:t>une situation finale</a:t>
                      </a:r>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just">
                        <a:spcBef>
                          <a:spcPts val="0"/>
                        </a:spcBef>
                        <a:spcAft>
                          <a:spcPts val="0"/>
                        </a:spcAft>
                      </a:pPr>
                      <a:r>
                        <a:rPr lang="fr-FR" sz="1400" b="0" noProof="0" dirty="0">
                          <a:solidFill>
                            <a:schemeClr val="tx1"/>
                          </a:solidFill>
                          <a:latin typeface="Myriad Pro" panose="020B0503030403020204"/>
                          <a:cs typeface="Times New Roman" panose="02020603050405020304" pitchFamily="18" charset="0"/>
                        </a:rPr>
                        <a:t>Mais pas un villageois ne bougea… « Encore une vieille farce ! dirent-ils tous. S’il y a un vrai loup, eh bien ! Qu’il mange ce menteur de berger ! ». Et c’est exactement ce que fit le loup ! »</a:t>
                      </a: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944335">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fr-FR" altLang="en-US" sz="1400" b="1" noProof="0" dirty="0">
                          <a:solidFill>
                            <a:srgbClr val="0070C0"/>
                          </a:solidFill>
                          <a:latin typeface="Myriad Pro" panose="020B0503030403020204"/>
                        </a:rPr>
                        <a:t>une péripétie</a:t>
                      </a:r>
                      <a:endParaRPr lang="fr-FR" sz="1400" noProof="0" dirty="0">
                        <a:effectLst/>
                        <a:latin typeface="Myriad Pro" panose="020B0503030403020204"/>
                      </a:endParaRPr>
                    </a:p>
                  </a:txBody>
                  <a:tcPr marL="65282" marR="65282" marT="33869" marB="3386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just">
                        <a:spcBef>
                          <a:spcPts val="0"/>
                        </a:spcBef>
                        <a:spcAft>
                          <a:spcPts val="0"/>
                        </a:spcAft>
                      </a:pPr>
                      <a:r>
                        <a:rPr lang="fr-FR" sz="1400" b="0" noProof="0" dirty="0">
                          <a:solidFill>
                            <a:schemeClr val="tx1"/>
                          </a:solidFill>
                          <a:latin typeface="Myriad Pro" panose="020B0503030403020204"/>
                          <a:cs typeface="Times New Roman" panose="02020603050405020304" pitchFamily="18" charset="0"/>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p>
                  </a:txBody>
                  <a:tcPr marL="91442" marR="91442" marT="35583" marB="3558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10" name="Heptagon 9"/>
          <p:cNvSpPr/>
          <p:nvPr/>
        </p:nvSpPr>
        <p:spPr>
          <a:xfrm>
            <a:off x="10917238" y="4370388"/>
            <a:ext cx="547687" cy="549275"/>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2</a:t>
            </a:r>
            <a:endParaRPr lang="fr-FR" b="1" dirty="0"/>
          </a:p>
        </p:txBody>
      </p:sp>
      <p:sp>
        <p:nvSpPr>
          <p:cNvPr id="11" name="Heptagon 10"/>
          <p:cNvSpPr/>
          <p:nvPr/>
        </p:nvSpPr>
        <p:spPr>
          <a:xfrm>
            <a:off x="10917238" y="5848350"/>
            <a:ext cx="547687" cy="547688"/>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3</a:t>
            </a:r>
            <a:endParaRPr lang="fr-FR" b="1" dirty="0"/>
          </a:p>
        </p:txBody>
      </p:sp>
      <p:sp>
        <p:nvSpPr>
          <p:cNvPr id="12" name="Heptagon 11"/>
          <p:cNvSpPr/>
          <p:nvPr/>
        </p:nvSpPr>
        <p:spPr>
          <a:xfrm>
            <a:off x="10931525" y="1250950"/>
            <a:ext cx="549275" cy="549275"/>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4</a:t>
            </a:r>
            <a:endParaRPr lang="fr-FR" b="1" dirty="0"/>
          </a:p>
        </p:txBody>
      </p:sp>
      <p:sp>
        <p:nvSpPr>
          <p:cNvPr id="13" name="Heptagon 12"/>
          <p:cNvSpPr/>
          <p:nvPr/>
        </p:nvSpPr>
        <p:spPr>
          <a:xfrm>
            <a:off x="10901363" y="2671763"/>
            <a:ext cx="549275" cy="547687"/>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5</a:t>
            </a:r>
            <a:endParaRPr lang="fr-FR" b="1" dirty="0"/>
          </a:p>
        </p:txBody>
      </p:sp>
      <p:sp>
        <p:nvSpPr>
          <p:cNvPr id="14" name="Heptagon 13"/>
          <p:cNvSpPr/>
          <p:nvPr/>
        </p:nvSpPr>
        <p:spPr>
          <a:xfrm>
            <a:off x="10917238" y="5111750"/>
            <a:ext cx="547687" cy="547688"/>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t>6</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0" grpId="0" animBg="1"/>
      <p:bldP spid="11" grpId="0" animBg="1"/>
      <p:bldP spid="12" grpId="0" animBg="1"/>
      <p:bldP spid="13" grpId="0" animBg="1"/>
      <p:bldP spid="14" grpId="0" animBg="1"/>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8304</TotalTime>
  <Words>7093</Words>
  <Application>Microsoft Office PowerPoint</Application>
  <PresentationFormat>Widescreen</PresentationFormat>
  <Paragraphs>474</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Myriad Pro</vt:lpstr>
      <vt:lpstr>Calibri</vt:lpstr>
      <vt:lpstr>Open Sans</vt:lpstr>
      <vt:lpstr>Times New Roman</vt:lpstr>
      <vt:lpstr>Open Sans Light</vt:lpstr>
      <vt:lpstr>Arial</vt:lpstr>
      <vt:lpstr>Chiller</vt:lpstr>
      <vt:lpstr>Office Theme</vt:lpstr>
      <vt:lpstr>Produire un texte narratif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212</cp:revision>
  <dcterms:modified xsi:type="dcterms:W3CDTF">2021-11-30T18:49:31Z</dcterms:modified>
</cp:coreProperties>
</file>