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84" r:id="rId10"/>
    <p:sldId id="285" r:id="rId11"/>
    <p:sldId id="286" r:id="rId12"/>
    <p:sldId id="266" r:id="rId13"/>
    <p:sldId id="268" r:id="rId14"/>
    <p:sldId id="269" r:id="rId15"/>
    <p:sldId id="270" r:id="rId16"/>
    <p:sldId id="287" r:id="rId17"/>
    <p:sldId id="290" r:id="rId18"/>
    <p:sldId id="289" r:id="rId19"/>
    <p:sldId id="275" r:id="rId20"/>
    <p:sldId id="273" r:id="rId21"/>
    <p:sldId id="274" r:id="rId22"/>
    <p:sldId id="277" r:id="rId23"/>
    <p:sldId id="288" r:id="rId24"/>
    <p:sldId id="281" r:id="rId25"/>
    <p:sldId id="282" r:id="rId26"/>
    <p:sldId id="283" r:id="rId27"/>
  </p:sldIdLst>
  <p:sldSz cx="12192000" cy="6858000"/>
  <p:notesSz cx="6858000" cy="9144000"/>
  <p:embeddedFontLst>
    <p:embeddedFont>
      <p:font typeface="Calibri" panose="020F0502020204030204" pitchFamily="34" charset="0"/>
      <p:regular r:id="rId29"/>
      <p:bold r:id="rId30"/>
      <p:italic r:id="rId31"/>
      <p:boldItalic r:id="rId32"/>
    </p:embeddedFont>
    <p:embeddedFont>
      <p:font typeface="Comic Sans MS" panose="030F0702030302020204" pitchFamily="66" charset="0"/>
      <p:regular r:id="rId33"/>
      <p:bold r:id="rId34"/>
      <p:italic r:id="rId35"/>
      <p:boldItalic r:id="rId36"/>
    </p:embeddedFont>
    <p:embeddedFont>
      <p:font typeface="Myriad Pro" panose="020B0503030403020204" pitchFamily="34" charset="0"/>
      <p:regular r:id="rId37"/>
      <p:bold r:id="rId38"/>
      <p:italic r:id="rId39"/>
    </p:embeddedFont>
    <p:embeddedFont>
      <p:font typeface="Open Sans" panose="020B0606030504020204" pitchFamily="34" charset="0"/>
      <p:regular r:id="rId40"/>
    </p:embeddedFont>
    <p:embeddedFont>
      <p:font typeface="Open Sans Light" panose="020B0306030504020204" pitchFamily="34" charset="0"/>
      <p:regular r:id="rId41"/>
      <p:bold r:id="rId42"/>
      <p:italic r:id="rId43"/>
      <p:boldItalic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9" roundtripDataSignature="AMtx7mgtgZaDSLfti/CqfpKzl5qMKzviX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na Chammas" initials="MC" lastIdx="1" clrIdx="0">
    <p:extLst>
      <p:ext uri="{19B8F6BF-5375-455C-9EA6-DF929625EA0E}">
        <p15:presenceInfo xmlns:p15="http://schemas.microsoft.com/office/powerpoint/2012/main" userId="779c83d5aded0940" providerId="Windows Live"/>
      </p:ext>
    </p:extLst>
  </p:cmAuthor>
  <p:cmAuthor id="2" name="QCUser" initials="Q" lastIdx="3" clrIdx="1">
    <p:extLst>
      <p:ext uri="{19B8F6BF-5375-455C-9EA6-DF929625EA0E}">
        <p15:presenceInfo xmlns:p15="http://schemas.microsoft.com/office/powerpoint/2012/main" userId="QCUser" providerId="None"/>
      </p:ext>
    </p:extLst>
  </p:cmAuthor>
  <p:cmAuthor id="3" name="Aida Catering" initials="AC" lastIdx="3" clrIdx="2">
    <p:extLst>
      <p:ext uri="{19B8F6BF-5375-455C-9EA6-DF929625EA0E}">
        <p15:presenceInfo xmlns:p15="http://schemas.microsoft.com/office/powerpoint/2012/main" userId="d5174ab493b33f1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6D6"/>
    <a:srgbClr val="FF33CC"/>
    <a:srgbClr val="187BCC"/>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AA3A9FC-5FC5-4114-8D49-2C25DE77AEA0}">
  <a:tblStyle styleId="{3AA3A9FC-5FC5-4114-8D49-2C25DE77AEA0}"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9EFF7"/>
          </a:solidFill>
        </a:fill>
      </a:tcStyle>
    </a:wholeTbl>
    <a:band1H>
      <a:tcTxStyle b="off" i="off"/>
      <a:tcStyle>
        <a:tcBdr/>
        <a:fill>
          <a:solidFill>
            <a:srgbClr val="D0DEEF"/>
          </a:solidFill>
        </a:fill>
      </a:tcStyle>
    </a:band1H>
    <a:band2H>
      <a:tcTxStyle b="off" i="off"/>
      <a:tcStyle>
        <a:tcBdr/>
      </a:tcStyle>
    </a:band2H>
    <a:band1V>
      <a:tcTxStyle b="off" i="off"/>
      <a:tcStyle>
        <a:tcBdr/>
        <a:fill>
          <a:solidFill>
            <a:srgbClr val="D0DEEF"/>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59" autoAdjust="0"/>
    <p:restoredTop sz="89946" autoAdjust="0"/>
  </p:normalViewPr>
  <p:slideViewPr>
    <p:cSldViewPr snapToGrid="0">
      <p:cViewPr varScale="1">
        <p:scale>
          <a:sx n="74" d="100"/>
          <a:sy n="74" d="100"/>
        </p:scale>
        <p:origin x="802" y="72"/>
      </p:cViewPr>
      <p:guideLst/>
    </p:cSldViewPr>
  </p:slideViewPr>
  <p:notesTextViewPr>
    <p:cViewPr>
      <p:scale>
        <a:sx n="75" d="100"/>
        <a:sy n="75"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1.fntdata"/><Relationship Id="rId21" Type="http://schemas.openxmlformats.org/officeDocument/2006/relationships/slide" Target="slides/slide20.xml"/><Relationship Id="rId34" Type="http://schemas.openxmlformats.org/officeDocument/2006/relationships/font" Target="fonts/font6.fntdata"/><Relationship Id="rId42" Type="http://schemas.openxmlformats.org/officeDocument/2006/relationships/font" Target="fonts/font14.fntdata"/><Relationship Id="rId50"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1.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font" Target="fonts/font12.fntdata"/><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font" Target="fonts/font8.fntdata"/><Relationship Id="rId49" Type="http://customschemas.google.com/relationships/presentationmetadata" Target="meta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4" Type="http://schemas.openxmlformats.org/officeDocument/2006/relationships/font" Target="fonts/font16.fntdata"/><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font" Target="fonts/font15.fntdata"/><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font" Target="fonts/font10.fntdata"/><Relationship Id="rId20" Type="http://schemas.openxmlformats.org/officeDocument/2006/relationships/slide" Target="slides/slide19.xml"/><Relationship Id="rId41" Type="http://schemas.openxmlformats.org/officeDocument/2006/relationships/font" Target="fonts/font13.fntdata"/><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2988719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50" name="Google Shape;25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790304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1" name="Google Shape;36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b="1" dirty="0"/>
          </a:p>
          <a:p>
            <a:pPr marL="0" lvl="0" indent="0" algn="l" rtl="0">
              <a:lnSpc>
                <a:spcPct val="100000"/>
              </a:lnSpc>
              <a:spcBef>
                <a:spcPts val="0"/>
              </a:spcBef>
              <a:spcAft>
                <a:spcPts val="0"/>
              </a:spcAft>
              <a:buSzPts val="1400"/>
              <a:buNone/>
            </a:pPr>
            <a:r>
              <a:rPr lang="en-US" b="1" dirty="0">
                <a:latin typeface="Myriad Pro" panose="020B0503030403020204"/>
              </a:rPr>
              <a:t>Notes à </a:t>
            </a:r>
            <a:r>
              <a:rPr lang="fr-FR" b="1" noProof="0" dirty="0">
                <a:latin typeface="Myriad Pro" panose="020B0503030403020204"/>
              </a:rPr>
              <a:t>l’enseignant</a:t>
            </a:r>
            <a:r>
              <a:rPr lang="en-US" b="1" dirty="0">
                <a:latin typeface="Myriad Pro" panose="020B0503030403020204"/>
              </a:rPr>
              <a:t>(e) : </a:t>
            </a:r>
          </a:p>
          <a:p>
            <a:pPr marL="0" lvl="0" indent="0" algn="l" rtl="0">
              <a:lnSpc>
                <a:spcPct val="100000"/>
              </a:lnSpc>
              <a:spcBef>
                <a:spcPts val="0"/>
              </a:spcBef>
              <a:spcAft>
                <a:spcPts val="0"/>
              </a:spcAft>
              <a:buSzPts val="1400"/>
              <a:buNone/>
            </a:pPr>
            <a:r>
              <a:rPr lang="fr-FR" b="1" dirty="0">
                <a:latin typeface="Myriad Pro" panose="020B0503030403020204"/>
              </a:rPr>
              <a:t>3. </a:t>
            </a:r>
            <a:r>
              <a:rPr lang="fr-FR" b="1" u="sng" dirty="0">
                <a:latin typeface="Myriad Pro" panose="020B0503030403020204"/>
              </a:rPr>
              <a:t>Analyse</a:t>
            </a:r>
          </a:p>
          <a:p>
            <a:pPr marL="0" lvl="0" indent="0" algn="l" rtl="0">
              <a:lnSpc>
                <a:spcPct val="100000"/>
              </a:lnSpc>
              <a:spcBef>
                <a:spcPts val="0"/>
              </a:spcBef>
              <a:spcAft>
                <a:spcPts val="0"/>
              </a:spcAft>
              <a:buSzPts val="1400"/>
              <a:buNone/>
            </a:pPr>
            <a:r>
              <a:rPr lang="fr-FR" b="0" u="sng" noProof="0" dirty="0">
                <a:latin typeface="Myriad Pro" panose="020B0503030403020204"/>
              </a:rPr>
              <a:t>Étape</a:t>
            </a:r>
            <a:r>
              <a:rPr lang="en-US" b="0" u="sng" dirty="0">
                <a:latin typeface="Myriad Pro" panose="020B0503030403020204"/>
              </a:rPr>
              <a:t> 2 : </a:t>
            </a:r>
            <a:r>
              <a:rPr lang="fr-FR" b="0" u="sng" noProof="0" dirty="0">
                <a:latin typeface="Myriad Pro" panose="020B0503030403020204"/>
              </a:rPr>
              <a:t>regroupement</a:t>
            </a:r>
            <a:r>
              <a:rPr lang="en-US" b="0" u="sng" dirty="0">
                <a:latin typeface="Myriad Pro" panose="020B0503030403020204"/>
              </a:rPr>
              <a:t>  des </a:t>
            </a:r>
            <a:r>
              <a:rPr lang="fr-FR" b="0" u="sng" noProof="0" dirty="0">
                <a:latin typeface="Myriad Pro" panose="020B0503030403020204"/>
              </a:rPr>
              <a:t>évènements</a:t>
            </a:r>
          </a:p>
          <a:p>
            <a:pPr marL="171450" lvl="0" indent="-171450" algn="l" rtl="0">
              <a:lnSpc>
                <a:spcPct val="100000"/>
              </a:lnSpc>
              <a:spcBef>
                <a:spcPts val="0"/>
              </a:spcBef>
              <a:spcAft>
                <a:spcPts val="0"/>
              </a:spcAft>
              <a:buSzPts val="1400"/>
              <a:buFont typeface="Arial" panose="020B0604020202020204" pitchFamily="34" charset="0"/>
              <a:buChar char="•"/>
            </a:pPr>
            <a:r>
              <a:rPr lang="fr-FR" b="0" u="none" noProof="0" dirty="0">
                <a:latin typeface="Myriad Pro" panose="020B0503030403020204"/>
              </a:rPr>
              <a:t>L’enseignant(e) présente la tableau rempli lors de l’étape précédente.</a:t>
            </a:r>
          </a:p>
          <a:p>
            <a:pPr marL="171450" lvl="0" indent="-171450" algn="l" rtl="0">
              <a:lnSpc>
                <a:spcPct val="100000"/>
              </a:lnSpc>
              <a:spcBef>
                <a:spcPts val="0"/>
              </a:spcBef>
              <a:spcAft>
                <a:spcPts val="0"/>
              </a:spcAft>
              <a:buSzPts val="1400"/>
              <a:buFont typeface="Arial" panose="020B0604020202020204" pitchFamily="34" charset="0"/>
              <a:buChar char="•"/>
            </a:pPr>
            <a:r>
              <a:rPr lang="fr-FR" b="0" u="none" noProof="0" dirty="0">
                <a:latin typeface="Myriad Pro" panose="020B0503030403020204"/>
              </a:rPr>
              <a:t>Il/Elle demande aux apprenants de regrouper les phrases selon la partie de l’histoire qu’elles représentent.   </a:t>
            </a:r>
          </a:p>
          <a:p>
            <a:pPr marL="0" lvl="0" indent="0" algn="l" rtl="0">
              <a:lnSpc>
                <a:spcPct val="100000"/>
              </a:lnSpc>
              <a:spcBef>
                <a:spcPts val="0"/>
              </a:spcBef>
              <a:spcAft>
                <a:spcPts val="0"/>
              </a:spcAft>
              <a:buSzPts val="1400"/>
              <a:buNone/>
            </a:pPr>
            <a:endParaRPr lang="fr-FR" noProof="0" dirty="0"/>
          </a:p>
        </p:txBody>
      </p:sp>
      <p:sp>
        <p:nvSpPr>
          <p:cNvPr id="362" name="Google Shape;36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extLst>
      <p:ext uri="{BB962C8B-B14F-4D97-AF65-F5344CB8AC3E}">
        <p14:creationId xmlns:p14="http://schemas.microsoft.com/office/powerpoint/2010/main" val="40568161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1" name="Google Shape;36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b="1" dirty="0"/>
          </a:p>
          <a:p>
            <a:pPr marL="0" lvl="0" indent="0" algn="l" rtl="0">
              <a:lnSpc>
                <a:spcPct val="100000"/>
              </a:lnSpc>
              <a:spcBef>
                <a:spcPts val="0"/>
              </a:spcBef>
              <a:spcAft>
                <a:spcPts val="0"/>
              </a:spcAft>
              <a:buSzPts val="1400"/>
              <a:buNone/>
            </a:pPr>
            <a:r>
              <a:rPr lang="en-US" b="1" dirty="0">
                <a:latin typeface="Myriad Pro" panose="020B0503030403020204"/>
              </a:rPr>
              <a:t>Notes à </a:t>
            </a:r>
            <a:r>
              <a:rPr lang="fr-FR" b="1" noProof="0" dirty="0">
                <a:latin typeface="Myriad Pro" panose="020B0503030403020204"/>
              </a:rPr>
              <a:t>l’enseignant</a:t>
            </a:r>
            <a:r>
              <a:rPr lang="en-US" b="1" dirty="0">
                <a:latin typeface="Myriad Pro" panose="020B0503030403020204"/>
              </a:rPr>
              <a:t>(e) : </a:t>
            </a:r>
          </a:p>
          <a:p>
            <a:pPr marL="0" lvl="0" indent="0" algn="l" rtl="0">
              <a:lnSpc>
                <a:spcPct val="100000"/>
              </a:lnSpc>
              <a:spcBef>
                <a:spcPts val="0"/>
              </a:spcBef>
              <a:spcAft>
                <a:spcPts val="0"/>
              </a:spcAft>
              <a:buSzPts val="1400"/>
              <a:buNone/>
            </a:pPr>
            <a:r>
              <a:rPr lang="fr-FR" b="1" dirty="0">
                <a:latin typeface="Myriad Pro" panose="020B0503030403020204"/>
              </a:rPr>
              <a:t>3. </a:t>
            </a:r>
            <a:r>
              <a:rPr lang="fr-FR" b="1" u="sng" dirty="0">
                <a:latin typeface="Myriad Pro" panose="020B0503030403020204"/>
              </a:rPr>
              <a:t>Analyse</a:t>
            </a:r>
          </a:p>
          <a:p>
            <a:pPr marL="0" lvl="0" indent="0" algn="l" rtl="0">
              <a:lnSpc>
                <a:spcPct val="100000"/>
              </a:lnSpc>
              <a:spcBef>
                <a:spcPts val="0"/>
              </a:spcBef>
              <a:spcAft>
                <a:spcPts val="0"/>
              </a:spcAft>
              <a:buSzPts val="1400"/>
              <a:buNone/>
            </a:pPr>
            <a:r>
              <a:rPr lang="fr-FR" b="0" u="sng" noProof="0" dirty="0">
                <a:latin typeface="Myriad Pro" panose="020B0503030403020204"/>
              </a:rPr>
              <a:t>Étape</a:t>
            </a:r>
            <a:r>
              <a:rPr lang="en-US" b="0" u="sng" dirty="0">
                <a:latin typeface="Myriad Pro" panose="020B0503030403020204"/>
              </a:rPr>
              <a:t> 3 : les </a:t>
            </a:r>
            <a:r>
              <a:rPr lang="fr-FR" b="0" u="sng" noProof="0" dirty="0">
                <a:latin typeface="Myriad Pro" panose="020B0503030403020204"/>
              </a:rPr>
              <a:t>étapes</a:t>
            </a:r>
            <a:r>
              <a:rPr lang="en-US" b="0" u="sng" dirty="0">
                <a:latin typeface="Myriad Pro" panose="020B0503030403020204"/>
              </a:rPr>
              <a:t> du </a:t>
            </a:r>
            <a:r>
              <a:rPr lang="fr-FR" b="0" u="sng" noProof="0" dirty="0">
                <a:latin typeface="Myriad Pro" panose="020B0503030403020204"/>
              </a:rPr>
              <a:t>schéma</a:t>
            </a:r>
            <a:r>
              <a:rPr lang="en-US" b="0" u="sng" dirty="0">
                <a:latin typeface="Myriad Pro" panose="020B0503030403020204"/>
              </a:rPr>
              <a:t> </a:t>
            </a:r>
            <a:r>
              <a:rPr lang="fr-FR" b="0" u="sng" noProof="0" dirty="0">
                <a:latin typeface="Myriad Pro" panose="020B0503030403020204"/>
              </a:rPr>
              <a:t>narratif</a:t>
            </a:r>
          </a:p>
          <a:p>
            <a:pPr marL="171450" lvl="0" indent="-171450" algn="l" rtl="0">
              <a:lnSpc>
                <a:spcPct val="100000"/>
              </a:lnSpc>
              <a:spcBef>
                <a:spcPts val="0"/>
              </a:spcBef>
              <a:spcAft>
                <a:spcPts val="0"/>
              </a:spcAft>
              <a:buSzPts val="1400"/>
              <a:buFont typeface="Arial" panose="020B0604020202020204" pitchFamily="34" charset="0"/>
              <a:buChar char="•"/>
            </a:pPr>
            <a:r>
              <a:rPr lang="fr-FR" b="0" u="none" noProof="0" dirty="0">
                <a:latin typeface="Myriad Pro" panose="020B0503030403020204"/>
              </a:rPr>
              <a:t>Dans cette étape, l’enseignant(e) introduit les étapes du schéma narratif. </a:t>
            </a:r>
          </a:p>
          <a:p>
            <a:pPr marL="171450" lvl="0" indent="-171450" algn="l" rtl="0">
              <a:lnSpc>
                <a:spcPct val="100000"/>
              </a:lnSpc>
              <a:spcBef>
                <a:spcPts val="0"/>
              </a:spcBef>
              <a:spcAft>
                <a:spcPts val="0"/>
              </a:spcAft>
              <a:buSzPts val="1400"/>
              <a:buFont typeface="Arial" panose="020B0604020202020204" pitchFamily="34" charset="0"/>
              <a:buChar char="•"/>
            </a:pPr>
            <a:r>
              <a:rPr lang="fr-FR" b="0" u="none" noProof="0" dirty="0">
                <a:latin typeface="Myriad Pro" panose="020B0503030403020204"/>
              </a:rPr>
              <a:t>Il/Elle demande aux apprenants de les associer aux parties de l’histoire. </a:t>
            </a:r>
          </a:p>
          <a:p>
            <a:pPr marL="0" lvl="0" indent="0" algn="l" rtl="0">
              <a:lnSpc>
                <a:spcPct val="100000"/>
              </a:lnSpc>
              <a:spcBef>
                <a:spcPts val="0"/>
              </a:spcBef>
              <a:spcAft>
                <a:spcPts val="0"/>
              </a:spcAft>
              <a:buSzPts val="1400"/>
              <a:buNone/>
            </a:pPr>
            <a:endParaRPr lang="fr-FR" noProof="0" dirty="0"/>
          </a:p>
        </p:txBody>
      </p:sp>
      <p:sp>
        <p:nvSpPr>
          <p:cNvPr id="362" name="Google Shape;36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extLst>
      <p:ext uri="{BB962C8B-B14F-4D97-AF65-F5344CB8AC3E}">
        <p14:creationId xmlns:p14="http://schemas.microsoft.com/office/powerpoint/2010/main" val="41270300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9" name="Google Shape;389;p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1" dirty="0">
                <a:latin typeface="Myriad Pro" panose="020B0503030403020204"/>
              </a:rPr>
              <a:t>Notes à </a:t>
            </a:r>
            <a:r>
              <a:rPr lang="fr-FR" sz="1200" b="1" noProof="0" dirty="0">
                <a:latin typeface="Myriad Pro" panose="020B0503030403020204"/>
              </a:rPr>
              <a:t>l’enseignant</a:t>
            </a:r>
            <a:r>
              <a:rPr lang="en-US" sz="1200" b="1" dirty="0">
                <a:latin typeface="Myriad Pro" panose="020B0503030403020204"/>
              </a:rPr>
              <a:t>(e) :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dirty="0">
                <a:latin typeface="Myriad Pro" panose="020B0503030403020204"/>
              </a:rPr>
              <a:t>3. </a:t>
            </a:r>
            <a:r>
              <a:rPr lang="fr-FR" sz="1200" b="1" u="sng" dirty="0">
                <a:latin typeface="Myriad Pro" panose="020B0503030403020204"/>
              </a:rPr>
              <a:t>Analyse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u="sng" noProof="0" dirty="0">
                <a:latin typeface="Myriad Pro" panose="020B0503030403020204"/>
              </a:rPr>
              <a:t>Étape</a:t>
            </a:r>
            <a:r>
              <a:rPr lang="en-US" sz="1200" b="0" u="sng" dirty="0">
                <a:latin typeface="Myriad Pro" panose="020B0503030403020204"/>
              </a:rPr>
              <a:t> 4: les étapes du </a:t>
            </a:r>
            <a:r>
              <a:rPr lang="fr-FR" sz="1200" b="0" u="sng" noProof="0" dirty="0">
                <a:latin typeface="Myriad Pro" panose="020B0503030403020204"/>
              </a:rPr>
              <a:t>schéma</a:t>
            </a:r>
            <a:r>
              <a:rPr lang="en-US" sz="1200" b="0" u="sng" dirty="0">
                <a:latin typeface="Myriad Pro" panose="020B0503030403020204"/>
              </a:rPr>
              <a:t> </a:t>
            </a:r>
            <a:r>
              <a:rPr lang="fr-FR" sz="1200" b="0" u="sng" noProof="0" dirty="0">
                <a:latin typeface="Myriad Pro" panose="020B0503030403020204"/>
              </a:rPr>
              <a:t>narratif</a:t>
            </a:r>
          </a:p>
          <a:p>
            <a:pPr marL="171450" lvl="0" indent="-171450" algn="l" rtl="0">
              <a:lnSpc>
                <a:spcPct val="100000"/>
              </a:lnSpc>
              <a:spcBef>
                <a:spcPts val="0"/>
              </a:spcBef>
              <a:spcAft>
                <a:spcPts val="0"/>
              </a:spcAft>
              <a:buSzPts val="1400"/>
              <a:buFont typeface="Arial" panose="020B0604020202020204" pitchFamily="34" charset="0"/>
              <a:buChar char="•"/>
            </a:pPr>
            <a:r>
              <a:rPr lang="fr-FR" sz="1200" b="0" u="none" noProof="0" dirty="0">
                <a:solidFill>
                  <a:schemeClr val="dk1"/>
                </a:solidFill>
                <a:latin typeface="Myriad Pro" panose="020B0503030403020204"/>
                <a:ea typeface="Calibri"/>
                <a:cs typeface="Calibri"/>
                <a:sym typeface="Calibri"/>
              </a:rPr>
              <a:t>L’enseignant</a:t>
            </a:r>
            <a:r>
              <a:rPr lang="en-US" sz="1200" b="0" u="none" dirty="0">
                <a:solidFill>
                  <a:schemeClr val="dk1"/>
                </a:solidFill>
                <a:latin typeface="Myriad Pro" panose="020B0503030403020204"/>
                <a:ea typeface="Calibri"/>
                <a:cs typeface="Calibri"/>
                <a:sym typeface="Calibri"/>
              </a:rPr>
              <a:t>(e ) </a:t>
            </a:r>
            <a:r>
              <a:rPr lang="fr-FR" sz="1200" b="0" u="none" noProof="0" dirty="0">
                <a:solidFill>
                  <a:schemeClr val="dk1"/>
                </a:solidFill>
                <a:latin typeface="Myriad Pro" panose="020B0503030403020204"/>
                <a:ea typeface="Calibri"/>
                <a:cs typeface="Calibri"/>
                <a:sym typeface="Calibri"/>
              </a:rPr>
              <a:t>demande</a:t>
            </a:r>
            <a:r>
              <a:rPr lang="en-US" sz="1200" b="0" u="none" dirty="0">
                <a:solidFill>
                  <a:schemeClr val="dk1"/>
                </a:solidFill>
                <a:latin typeface="Myriad Pro" panose="020B0503030403020204"/>
                <a:ea typeface="Calibri"/>
                <a:cs typeface="Calibri"/>
                <a:sym typeface="Calibri"/>
              </a:rPr>
              <a:t> aux </a:t>
            </a:r>
            <a:r>
              <a:rPr lang="fr-FR" sz="1200" b="0" u="none" noProof="0" dirty="0">
                <a:solidFill>
                  <a:schemeClr val="dk1"/>
                </a:solidFill>
                <a:latin typeface="Myriad Pro" panose="020B0503030403020204"/>
                <a:ea typeface="Calibri"/>
                <a:cs typeface="Calibri"/>
                <a:sym typeface="Calibri"/>
              </a:rPr>
              <a:t>apprenants</a:t>
            </a:r>
            <a:r>
              <a:rPr lang="en-US" sz="1200" b="0" u="none" dirty="0">
                <a:solidFill>
                  <a:schemeClr val="dk1"/>
                </a:solidFill>
                <a:latin typeface="Myriad Pro" panose="020B0503030403020204"/>
                <a:ea typeface="Calibri"/>
                <a:cs typeface="Calibri"/>
                <a:sym typeface="Calibri"/>
              </a:rPr>
              <a:t> de </a:t>
            </a:r>
            <a:r>
              <a:rPr lang="fr-FR" sz="1200" b="0" u="none" noProof="0" dirty="0">
                <a:solidFill>
                  <a:schemeClr val="dk1"/>
                </a:solidFill>
                <a:latin typeface="Myriad Pro" panose="020B0503030403020204"/>
                <a:ea typeface="Calibri"/>
                <a:cs typeface="Calibri"/>
                <a:sym typeface="Calibri"/>
              </a:rPr>
              <a:t>délimiter</a:t>
            </a:r>
            <a:r>
              <a:rPr lang="en-US" sz="1200" b="0" u="none" dirty="0">
                <a:solidFill>
                  <a:schemeClr val="dk1"/>
                </a:solidFill>
                <a:latin typeface="Myriad Pro" panose="020B0503030403020204"/>
                <a:ea typeface="Calibri"/>
                <a:cs typeface="Calibri"/>
                <a:sym typeface="Calibri"/>
              </a:rPr>
              <a:t> </a:t>
            </a:r>
            <a:r>
              <a:rPr lang="fr-FR" sz="1200" b="0" u="none" noProof="0" dirty="0">
                <a:solidFill>
                  <a:schemeClr val="dk1"/>
                </a:solidFill>
                <a:latin typeface="Myriad Pro" panose="020B0503030403020204"/>
                <a:ea typeface="Calibri"/>
                <a:cs typeface="Calibri"/>
                <a:sym typeface="Calibri"/>
              </a:rPr>
              <a:t>les</a:t>
            </a:r>
            <a:r>
              <a:rPr lang="en-US" sz="1200" b="0" u="none" dirty="0">
                <a:solidFill>
                  <a:schemeClr val="dk1"/>
                </a:solidFill>
                <a:latin typeface="Myriad Pro" panose="020B0503030403020204"/>
                <a:ea typeface="Calibri"/>
                <a:cs typeface="Calibri"/>
                <a:sym typeface="Calibri"/>
              </a:rPr>
              <a:t> </a:t>
            </a:r>
            <a:r>
              <a:rPr lang="fr-FR" sz="1200" b="0" u="none" noProof="0" dirty="0">
                <a:solidFill>
                  <a:schemeClr val="dk1"/>
                </a:solidFill>
                <a:latin typeface="Myriad Pro" panose="020B0503030403020204"/>
                <a:ea typeface="Calibri"/>
                <a:cs typeface="Calibri"/>
                <a:sym typeface="Calibri"/>
              </a:rPr>
              <a:t>étapes</a:t>
            </a:r>
            <a:r>
              <a:rPr lang="en-US" sz="1200" b="0" u="none" dirty="0">
                <a:solidFill>
                  <a:schemeClr val="dk1"/>
                </a:solidFill>
                <a:latin typeface="Myriad Pro" panose="020B0503030403020204"/>
                <a:ea typeface="Calibri"/>
                <a:cs typeface="Calibri"/>
                <a:sym typeface="Calibri"/>
              </a:rPr>
              <a:t> du </a:t>
            </a:r>
            <a:r>
              <a:rPr lang="fr-FR" sz="1200" b="0" u="none" noProof="0" dirty="0">
                <a:solidFill>
                  <a:schemeClr val="dk1"/>
                </a:solidFill>
                <a:latin typeface="Myriad Pro" panose="020B0503030403020204"/>
                <a:ea typeface="Calibri"/>
                <a:cs typeface="Calibri"/>
                <a:sym typeface="Calibri"/>
              </a:rPr>
              <a:t>schéma</a:t>
            </a:r>
            <a:r>
              <a:rPr lang="en-US" sz="1200" b="0" u="none" dirty="0">
                <a:solidFill>
                  <a:schemeClr val="dk1"/>
                </a:solidFill>
                <a:latin typeface="Myriad Pro" panose="020B0503030403020204"/>
                <a:ea typeface="Calibri"/>
                <a:cs typeface="Calibri"/>
                <a:sym typeface="Calibri"/>
              </a:rPr>
              <a:t> </a:t>
            </a:r>
            <a:r>
              <a:rPr lang="fr-FR" sz="1200" b="0" u="none" noProof="0" dirty="0">
                <a:solidFill>
                  <a:schemeClr val="dk1"/>
                </a:solidFill>
                <a:latin typeface="Myriad Pro" panose="020B0503030403020204"/>
                <a:ea typeface="Calibri"/>
                <a:cs typeface="Calibri"/>
                <a:sym typeface="Calibri"/>
              </a:rPr>
              <a:t>narratif</a:t>
            </a:r>
            <a:r>
              <a:rPr lang="en-US" sz="1200" b="0" u="none" noProof="0" dirty="0">
                <a:solidFill>
                  <a:schemeClr val="dk1"/>
                </a:solidFill>
                <a:latin typeface="Myriad Pro" panose="020B0503030403020204"/>
                <a:ea typeface="Calibri"/>
                <a:cs typeface="Calibri"/>
                <a:sym typeface="Calibri"/>
              </a:rPr>
              <a:t> </a:t>
            </a:r>
            <a:r>
              <a:rPr lang="fr-FR" sz="1200" b="0" u="none" noProof="0" dirty="0">
                <a:solidFill>
                  <a:schemeClr val="dk1"/>
                </a:solidFill>
                <a:latin typeface="Myriad Pro" panose="020B0503030403020204"/>
                <a:ea typeface="Calibri"/>
                <a:cs typeface="Calibri"/>
                <a:sym typeface="Calibri"/>
              </a:rPr>
              <a:t>dans</a:t>
            </a:r>
            <a:r>
              <a:rPr lang="en-US" sz="1200" b="0" u="none" noProof="0" dirty="0">
                <a:solidFill>
                  <a:schemeClr val="dk1"/>
                </a:solidFill>
                <a:latin typeface="Myriad Pro" panose="020B0503030403020204"/>
                <a:ea typeface="Calibri"/>
                <a:cs typeface="Calibri"/>
                <a:sym typeface="Calibri"/>
              </a:rPr>
              <a:t> le </a:t>
            </a:r>
            <a:r>
              <a:rPr lang="fr-FR" sz="1200" b="0" u="none" noProof="0" dirty="0">
                <a:solidFill>
                  <a:schemeClr val="dk1"/>
                </a:solidFill>
                <a:latin typeface="Myriad Pro" panose="020B0503030403020204"/>
                <a:ea typeface="Calibri"/>
                <a:cs typeface="Calibri"/>
                <a:sym typeface="Calibri"/>
              </a:rPr>
              <a:t>texte</a:t>
            </a:r>
            <a:r>
              <a:rPr lang="en-US" sz="1200" b="0" u="none" noProof="0" dirty="0">
                <a:solidFill>
                  <a:schemeClr val="dk1"/>
                </a:solidFill>
                <a:latin typeface="Myriad Pro" panose="020B0503030403020204"/>
                <a:ea typeface="Calibri"/>
                <a:cs typeface="Calibri"/>
                <a:sym typeface="Calibri"/>
              </a:rPr>
              <a:t>. </a:t>
            </a:r>
            <a:endParaRPr sz="1200" b="0" u="none" dirty="0">
              <a:solidFill>
                <a:schemeClr val="dk1"/>
              </a:solidFill>
              <a:latin typeface="Myriad Pro" panose="020B0503030403020204"/>
              <a:ea typeface="Calibri"/>
              <a:cs typeface="Calibri"/>
              <a:sym typeface="Calibri"/>
            </a:endParaRPr>
          </a:p>
        </p:txBody>
      </p:sp>
      <p:sp>
        <p:nvSpPr>
          <p:cNvPr id="390" name="Google Shape;390;p1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extLst>
      <p:ext uri="{BB962C8B-B14F-4D97-AF65-F5344CB8AC3E}">
        <p14:creationId xmlns:p14="http://schemas.microsoft.com/office/powerpoint/2010/main" val="14785772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5" name="Google Shape;405;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fr-FR" b="1" noProof="0" dirty="0">
                <a:latin typeface="Myriad Pro" panose="020B0503030403020204"/>
              </a:rPr>
              <a:t>Notes à l’enseignant(e) : </a:t>
            </a:r>
            <a:endParaRPr lang="fr-FR" b="1" dirty="0">
              <a:latin typeface="Myriad Pro" panose="020B0503030403020204"/>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Myriad Pro" panose="020B0503030403020204"/>
              </a:rPr>
              <a:t>3. </a:t>
            </a:r>
            <a:r>
              <a:rPr lang="fr-FR" b="1" u="sng" dirty="0">
                <a:latin typeface="Myriad Pro" panose="020B0503030403020204"/>
              </a:rPr>
              <a:t>Analyse :</a:t>
            </a:r>
            <a:endParaRPr lang="fr-FR" dirty="0">
              <a:latin typeface="Myriad Pro" panose="020B0503030403020204"/>
            </a:endParaRPr>
          </a:p>
          <a:p>
            <a:pPr marL="0" lvl="0" indent="0" algn="l" rtl="0">
              <a:lnSpc>
                <a:spcPct val="100000"/>
              </a:lnSpc>
              <a:spcBef>
                <a:spcPts val="0"/>
              </a:spcBef>
              <a:spcAft>
                <a:spcPts val="0"/>
              </a:spcAft>
              <a:buSzPts val="1400"/>
              <a:buNone/>
            </a:pPr>
            <a:r>
              <a:rPr lang="fr-FR" u="sng" dirty="0">
                <a:latin typeface="Myriad Pro" panose="020B0503030403020204"/>
              </a:rPr>
              <a:t>Étape 5 : les </a:t>
            </a:r>
            <a:r>
              <a:rPr lang="fr-FR" u="sng" noProof="0" dirty="0">
                <a:latin typeface="Myriad Pro" panose="020B0503030403020204"/>
              </a:rPr>
              <a:t>caractéristiques</a:t>
            </a:r>
            <a:r>
              <a:rPr lang="fr-FR" u="sng" dirty="0">
                <a:latin typeface="Myriad Pro" panose="020B0503030403020204"/>
              </a:rPr>
              <a:t>  de la situation initiale</a:t>
            </a:r>
          </a:p>
          <a:p>
            <a:pPr marL="171450" lvl="0" indent="-171450" algn="l" rtl="0">
              <a:lnSpc>
                <a:spcPct val="100000"/>
              </a:lnSpc>
              <a:spcBef>
                <a:spcPts val="0"/>
              </a:spcBef>
              <a:spcAft>
                <a:spcPts val="0"/>
              </a:spcAft>
              <a:buSzPts val="1400"/>
              <a:buFont typeface="Arial" panose="020B0604020202020204" pitchFamily="34" charset="0"/>
              <a:buChar char="•"/>
            </a:pPr>
            <a:r>
              <a:rPr lang="fr-FR" noProof="0" dirty="0">
                <a:latin typeface="Myriad Pro" panose="020B0503030403020204"/>
              </a:rPr>
              <a:t>L’enseignant(e) demande aux apprenants de lire le premier paragraphe</a:t>
            </a:r>
            <a:r>
              <a:rPr lang="fr-FR" dirty="0">
                <a:latin typeface="Myriad Pro" panose="020B0503030403020204"/>
              </a:rPr>
              <a:t> </a:t>
            </a:r>
            <a:r>
              <a:rPr lang="fr-FR" noProof="0" dirty="0">
                <a:latin typeface="Myriad Pro" panose="020B0503030403020204"/>
              </a:rPr>
              <a:t>pour retrouver les caractéristiques de la situation initiale. </a:t>
            </a:r>
          </a:p>
          <a:p>
            <a:pPr marL="171450" lvl="0" indent="-171450" algn="l" rtl="0">
              <a:lnSpc>
                <a:spcPct val="100000"/>
              </a:lnSpc>
              <a:spcBef>
                <a:spcPts val="0"/>
              </a:spcBef>
              <a:spcAft>
                <a:spcPts val="0"/>
              </a:spcAft>
              <a:buSzPts val="1400"/>
              <a:buFont typeface="Arial" panose="020B0604020202020204" pitchFamily="34" charset="0"/>
              <a:buChar char="•"/>
            </a:pPr>
            <a:r>
              <a:rPr lang="fr-FR" dirty="0">
                <a:latin typeface="Myriad Pro" panose="020B0503030403020204"/>
              </a:rPr>
              <a:t>Il /Elle </a:t>
            </a:r>
            <a:r>
              <a:rPr lang="fr-FR" noProof="0" dirty="0">
                <a:latin typeface="Myriad Pro" panose="020B0503030403020204"/>
              </a:rPr>
              <a:t>leur demande de répondre aux questions </a:t>
            </a:r>
            <a:r>
              <a:rPr lang="fr-FR" dirty="0">
                <a:latin typeface="Myriad Pro" panose="020B0503030403020204"/>
              </a:rPr>
              <a:t>: </a:t>
            </a:r>
            <a:r>
              <a:rPr lang="fr-FR" noProof="0" dirty="0">
                <a:latin typeface="Myriad Pro" panose="020B0503030403020204"/>
              </a:rPr>
              <a:t>“qui ? quand ? o</a:t>
            </a:r>
            <a:r>
              <a:rPr lang="fr-FR" noProof="0" dirty="0">
                <a:latin typeface="Myriad Pro" panose="020B0503030403020204"/>
                <a:cs typeface="Narkisim" panose="020E0502050101010101" pitchFamily="34" charset="-79"/>
              </a:rPr>
              <a:t>ù </a:t>
            </a:r>
            <a:r>
              <a:rPr lang="fr-FR" noProof="0" dirty="0">
                <a:latin typeface="Myriad Pro" panose="020B0503030403020204"/>
              </a:rPr>
              <a:t>? quoi ?”</a:t>
            </a:r>
          </a:p>
          <a:p>
            <a:pPr marL="171450" lvl="0" indent="-171450" algn="l" rtl="0">
              <a:lnSpc>
                <a:spcPct val="100000"/>
              </a:lnSpc>
              <a:spcBef>
                <a:spcPts val="0"/>
              </a:spcBef>
              <a:spcAft>
                <a:spcPts val="0"/>
              </a:spcAft>
              <a:buSzPts val="1400"/>
              <a:buFont typeface="Arial" panose="020B0604020202020204" pitchFamily="34" charset="0"/>
              <a:buChar char="•"/>
            </a:pPr>
            <a:r>
              <a:rPr lang="fr-FR" noProof="0" dirty="0">
                <a:latin typeface="Myriad Pro" panose="020B0503030403020204"/>
              </a:rPr>
              <a:t>L’enseignant(e) demande aux apprenants d’entourer les verbes conjugués et de préciser le temps verbal employé dans cette situation de départ.</a:t>
            </a:r>
          </a:p>
          <a:p>
            <a:pPr marL="171450" lvl="0" indent="-171450" algn="l" rtl="0">
              <a:lnSpc>
                <a:spcPct val="100000"/>
              </a:lnSpc>
              <a:spcBef>
                <a:spcPts val="0"/>
              </a:spcBef>
              <a:spcAft>
                <a:spcPts val="0"/>
              </a:spcAft>
              <a:buSzPts val="1400"/>
              <a:buFont typeface="Arial" panose="020B0604020202020204" pitchFamily="34" charset="0"/>
              <a:buChar char="•"/>
            </a:pPr>
            <a:r>
              <a:rPr lang="fr-FR" noProof="0" dirty="0">
                <a:latin typeface="Myriad Pro" panose="020B0503030403020204"/>
              </a:rPr>
              <a:t>L’enseignant(e)  demande aux apprenants de citer les éléments qui constituent la situation initiale en se basant sur les informations repérées.</a:t>
            </a:r>
          </a:p>
          <a:p>
            <a:pPr marL="171450" lvl="0" indent="-171450" algn="l" rtl="0">
              <a:lnSpc>
                <a:spcPct val="100000"/>
              </a:lnSpc>
              <a:spcBef>
                <a:spcPts val="0"/>
              </a:spcBef>
              <a:spcAft>
                <a:spcPts val="0"/>
              </a:spcAft>
              <a:buSzPts val="1400"/>
              <a:buFont typeface="Arial" panose="020B0604020202020204" pitchFamily="34" charset="0"/>
              <a:buChar char="•"/>
            </a:pPr>
            <a:r>
              <a:rPr lang="fr-FR" noProof="0" dirty="0">
                <a:latin typeface="Myriad Pro" panose="020B0503030403020204"/>
              </a:rPr>
              <a:t>Il/Elle reformule les propositions des apprenants pour présenter les caractéristiques de la situation initiale d’une façon structurée. </a:t>
            </a:r>
            <a:endParaRPr lang="fr-FR" dirty="0">
              <a:latin typeface="Myriad Pro" panose="020B0503030403020204"/>
            </a:endParaRPr>
          </a:p>
          <a:p>
            <a:pPr marL="171450" lvl="0" indent="-171450" algn="l" rtl="0">
              <a:lnSpc>
                <a:spcPct val="100000"/>
              </a:lnSpc>
              <a:spcBef>
                <a:spcPts val="0"/>
              </a:spcBef>
              <a:spcAft>
                <a:spcPts val="0"/>
              </a:spcAft>
              <a:buSzPts val="1400"/>
              <a:buFont typeface="Arial" panose="020B0604020202020204" pitchFamily="34" charset="0"/>
              <a:buChar char="•"/>
            </a:pPr>
            <a:endParaRPr lang="fr-FR" dirty="0"/>
          </a:p>
        </p:txBody>
      </p:sp>
      <p:sp>
        <p:nvSpPr>
          <p:cNvPr id="406" name="Google Shape;406;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extLst>
      <p:ext uri="{BB962C8B-B14F-4D97-AF65-F5344CB8AC3E}">
        <p14:creationId xmlns:p14="http://schemas.microsoft.com/office/powerpoint/2010/main" val="38517951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7" name="Google Shape;437;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b="1" noProof="0" dirty="0">
                <a:latin typeface="Myriad Pro" panose="020B0503030403020204"/>
              </a:rPr>
              <a:t>Notes à l’enseignant</a:t>
            </a:r>
            <a:r>
              <a:rPr lang="en-US" b="1" dirty="0">
                <a:latin typeface="Myriad Pro" panose="020B0503030403020204"/>
              </a:rPr>
              <a:t>(e) :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1" dirty="0">
                <a:latin typeface="Myriad Pro" panose="020B0503030403020204"/>
              </a:rPr>
              <a:t>3. </a:t>
            </a:r>
            <a:r>
              <a:rPr lang="fr-FR" b="1" u="sng" dirty="0">
                <a:latin typeface="Myriad Pro" panose="020B0503030403020204"/>
              </a:rPr>
              <a:t>Analyse :</a:t>
            </a:r>
            <a:endParaRPr lang="fr-FR" b="1" dirty="0">
              <a:latin typeface="Myriad Pro" panose="020B0503030403020204"/>
            </a:endParaRP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0" u="sng" dirty="0">
                <a:latin typeface="Myriad Pro" panose="020B0503030403020204"/>
              </a:rPr>
              <a:t>Étape 6 : les caractéristiques de </a:t>
            </a:r>
            <a:r>
              <a:rPr lang="fr-FR" b="0" u="sng" dirty="0" err="1">
                <a:latin typeface="Myriad Pro" panose="020B0503030403020204"/>
              </a:rPr>
              <a:t>lélement</a:t>
            </a:r>
            <a:r>
              <a:rPr lang="fr-FR" b="0" u="sng" dirty="0">
                <a:latin typeface="Myriad Pro" panose="020B0503030403020204"/>
              </a:rPr>
              <a:t> perturbateur</a:t>
            </a:r>
            <a:endParaRPr lang="fr-FR" b="1" dirty="0">
              <a:latin typeface="Myriad Pro" panose="020B0503030403020204"/>
            </a:endParaRP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fr-FR" b="0" noProof="0" dirty="0">
                <a:latin typeface="Myriad Pro" panose="020B0503030403020204"/>
              </a:rPr>
              <a:t>L’enseignant(e) demande aux apprenants de lire le paragraphe.</a:t>
            </a: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fr-FR" b="0" noProof="0" dirty="0">
                <a:latin typeface="Myriad Pro" panose="020B0503030403020204"/>
              </a:rPr>
              <a:t>Il/ leur pose la </a:t>
            </a:r>
            <a:r>
              <a:rPr lang="en-US" b="0" dirty="0">
                <a:latin typeface="Myriad Pro" panose="020B0503030403020204"/>
              </a:rPr>
              <a:t>question qui </a:t>
            </a:r>
            <a:r>
              <a:rPr lang="fr-FR" b="0" noProof="0" dirty="0">
                <a:latin typeface="Myriad Pro" panose="020B0503030403020204"/>
              </a:rPr>
              <a:t>apparait sur l’écran “Que se passe –t-il un jour? “en insistant </a:t>
            </a:r>
            <a:r>
              <a:rPr lang="en-US" b="0" dirty="0">
                <a:latin typeface="Myriad Pro" panose="020B0503030403020204"/>
              </a:rPr>
              <a:t>sur “un jour”.</a:t>
            </a: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fr-FR" b="0" noProof="0" dirty="0">
                <a:latin typeface="Myriad Pro" panose="020B0503030403020204"/>
              </a:rPr>
              <a:t>Il/ Elle leur demande d’encadrer le verbe et de préciser le temps verbal employé.</a:t>
            </a: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fr-FR" b="0" noProof="0" dirty="0">
                <a:latin typeface="Myriad Pro" panose="020B0503030403020204"/>
              </a:rPr>
              <a:t>Faire distinguer entre l’emploi de l’imparfait qui marque la durée et le passé simple qui indique une action inattendue.</a:t>
            </a:r>
          </a:p>
          <a:p>
            <a:pPr marL="171450" lvl="0" indent="-171450" algn="l" rtl="0">
              <a:lnSpc>
                <a:spcPct val="100000"/>
              </a:lnSpc>
              <a:spcBef>
                <a:spcPts val="0"/>
              </a:spcBef>
              <a:spcAft>
                <a:spcPts val="0"/>
              </a:spcAft>
              <a:buSzPts val="1400"/>
              <a:buFont typeface="Arial" panose="020B0604020202020204" pitchFamily="34" charset="0"/>
              <a:buChar char="•"/>
            </a:pPr>
            <a:r>
              <a:rPr lang="fr-FR" noProof="0" dirty="0">
                <a:latin typeface="Myriad Pro" panose="020B0503030403020204"/>
              </a:rPr>
              <a:t>L’enseignant(e)  demande aux apprenants de présenter les caractéristiques de l’ élément perturbateur en se basant sur les informations repérées.</a:t>
            </a:r>
          </a:p>
          <a:p>
            <a:pPr marL="171450" lvl="0" indent="-171450" algn="l" rtl="0">
              <a:lnSpc>
                <a:spcPct val="100000"/>
              </a:lnSpc>
              <a:spcBef>
                <a:spcPts val="0"/>
              </a:spcBef>
              <a:spcAft>
                <a:spcPts val="0"/>
              </a:spcAft>
              <a:buSzPts val="1400"/>
              <a:buFont typeface="Arial" panose="020B0604020202020204" pitchFamily="34" charset="0"/>
              <a:buChar char="•"/>
            </a:pPr>
            <a:r>
              <a:rPr lang="fr-FR" noProof="0" dirty="0">
                <a:latin typeface="Myriad Pro" panose="020B0503030403020204"/>
              </a:rPr>
              <a:t>Il/Elle reformule les propositions des apprenants pour faire un récapitulatif sur les caractéristiques de l’ élément perturbateur </a:t>
            </a:r>
            <a:r>
              <a:rPr lang="en-US" noProof="0" dirty="0">
                <a:latin typeface="Myriad Pro" panose="020B0503030403020204"/>
              </a:rPr>
              <a:t>d</a:t>
            </a:r>
            <a:r>
              <a:rPr lang="fr-FR" noProof="0" dirty="0">
                <a:latin typeface="Myriad Pro" panose="020B0503030403020204"/>
              </a:rPr>
              <a:t>’une façon structurée. </a:t>
            </a:r>
            <a:endParaRPr lang="fr-FR" dirty="0">
              <a:latin typeface="Myriad Pro" panose="020B0503030403020204"/>
            </a:endParaRP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endParaRPr lang="fr-FR" b="0" noProof="0" dirty="0"/>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endParaRPr lang="en-US" b="0" dirty="0"/>
          </a:p>
        </p:txBody>
      </p:sp>
      <p:sp>
        <p:nvSpPr>
          <p:cNvPr id="438" name="Google Shape;438;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a:p>
        </p:txBody>
      </p:sp>
    </p:spTree>
    <p:extLst>
      <p:ext uri="{BB962C8B-B14F-4D97-AF65-F5344CB8AC3E}">
        <p14:creationId xmlns:p14="http://schemas.microsoft.com/office/powerpoint/2010/main" val="13893605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dirty="0">
                <a:latin typeface="Myriad Pro" panose="020B0503030403020204"/>
              </a:rPr>
              <a:t>Notes à </a:t>
            </a:r>
            <a:r>
              <a:rPr lang="fr-FR" b="1" noProof="0" dirty="0">
                <a:latin typeface="Myriad Pro" panose="020B0503030403020204"/>
              </a:rPr>
              <a:t>l’enseignant</a:t>
            </a:r>
            <a:r>
              <a:rPr lang="en-US" b="1" dirty="0">
                <a:latin typeface="Myriad Pro" panose="020B0503030403020204"/>
              </a:rPr>
              <a:t>(e) :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Myriad Pro" panose="020B0503030403020204"/>
              </a:rPr>
              <a:t>3. </a:t>
            </a:r>
            <a:r>
              <a:rPr lang="fr-FR" b="1" u="sng" dirty="0">
                <a:latin typeface="Myriad Pro" panose="020B0503030403020204"/>
              </a:rPr>
              <a:t>Analyse :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u="sng" dirty="0">
                <a:latin typeface="Myriad Pro" panose="020B0503030403020204"/>
              </a:rPr>
              <a:t>Etape 7 : les caractéristiques de l’étape des actions / des péripéties</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a:rPr>
              <a:t>L’enseignant(e) demande aux apprenants de lire le paragraphe.</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a:rPr>
              <a:t>Il/ leur demande de souligner dans le texte toutes les actions.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a:rPr>
              <a:t>L’enseignant(e) demande aux apprenants de formuler une définition de la partie « les actions » en se basant sur les informations repérées.</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a:rPr>
              <a:t>Il/Elle reformule les propositions des apprenants pour faire un récapitulatif sur les péripéties d’une façon structurée.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endParaRPr lang="fr-FR" b="0" u="none" dirty="0">
              <a:latin typeface="Myriad Pro" panose="020B0503030403020204"/>
            </a:endParaRPr>
          </a:p>
        </p:txBody>
      </p:sp>
      <p:sp>
        <p:nvSpPr>
          <p:cNvPr id="453" name="Google Shape;453;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079774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dirty="0">
                <a:latin typeface="Myriad Pro" panose="020B0503030403020204"/>
              </a:rPr>
              <a:t>Notes à </a:t>
            </a:r>
            <a:r>
              <a:rPr lang="fr-FR" b="1" noProof="0" dirty="0">
                <a:latin typeface="Myriad Pro" panose="020B0503030403020204"/>
              </a:rPr>
              <a:t>l’enseignant</a:t>
            </a:r>
            <a:r>
              <a:rPr lang="en-US" b="1" dirty="0">
                <a:latin typeface="Myriad Pro" panose="020B0503030403020204"/>
              </a:rPr>
              <a:t>(e) :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Myriad Pro" panose="020B0503030403020204"/>
              </a:rPr>
              <a:t>3. </a:t>
            </a:r>
            <a:r>
              <a:rPr lang="fr-FR" b="1" u="sng" dirty="0">
                <a:latin typeface="Myriad Pro" panose="020B0503030403020204"/>
              </a:rPr>
              <a:t>Analyse :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u="sng" dirty="0">
                <a:latin typeface="Myriad Pro" panose="020B0503030403020204"/>
              </a:rPr>
              <a:t>Etape 8 : les caractéristiques de la situation finale</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a:rPr>
              <a:t>L’enseignant(e) demande aux apprenants de lire le paragraphe.</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a:rPr>
              <a:t>Il/ leur demande de raconter ce qui se passe à la fin de l’histoire.</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a:rPr>
              <a:t>Il/Elle leur demande de justifier leur réponse en indiquant une phrase dans le texte qui justifie la réponse.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a:rPr>
              <a:t>L’enseignant(e) demande aux apprenants de repérer le mot qui introduit cette étape. Il/Elle peut proposer d’autres mots ou expressions.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a:rPr>
              <a:t>L’enseignant(e)  demande aux apprenants de définir la situation finale en se basant sur les informations repérées.</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a:rPr>
              <a:t>Il/Elle reformule les propositions des apprenants pour définir d’une façon structurée la situation finale.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endParaRPr lang="fr-FR" b="0" u="none" dirty="0">
              <a:latin typeface="Myriad Pro" panose="020B0503030403020204"/>
            </a:endParaRPr>
          </a:p>
        </p:txBody>
      </p:sp>
      <p:sp>
        <p:nvSpPr>
          <p:cNvPr id="453" name="Google Shape;453;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714337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en-US" b="1" dirty="0">
                <a:latin typeface="Myriad Pro" panose="020B0503030403020204" pitchFamily="34" charset="0"/>
              </a:rPr>
              <a:t>Notes à </a:t>
            </a:r>
            <a:r>
              <a:rPr lang="fr-FR" b="1" noProof="0" dirty="0">
                <a:latin typeface="Myriad Pro" panose="020B0503030403020204" pitchFamily="34" charset="0"/>
              </a:rPr>
              <a:t>l’enseignant</a:t>
            </a:r>
            <a:r>
              <a:rPr lang="en-US" b="1" dirty="0">
                <a:latin typeface="Myriad Pro" panose="020B0503030403020204" pitchFamily="34" charset="0"/>
              </a:rPr>
              <a:t>(e):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Myriad Pro" panose="020B0503030403020204" pitchFamily="34" charset="0"/>
              </a:rPr>
              <a:t>4. </a:t>
            </a:r>
            <a:r>
              <a:rPr lang="fr-FR" b="1" u="sng" dirty="0">
                <a:latin typeface="Myriad Pro" panose="020B0503030403020204" pitchFamily="34" charset="0"/>
              </a:rPr>
              <a:t>Conceptualisation :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pitchFamily="34" charset="0"/>
              </a:rPr>
              <a:t>L’enseignant(e) élabore  avec les apprenants un schéma récapitulatif sur les  étapes du schéma narratif.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pitchFamily="34" charset="0"/>
              </a:rPr>
              <a:t>Il/Elle leur demande </a:t>
            </a:r>
          </a:p>
          <a:p>
            <a:pPr marL="685800" marR="0" lvl="1" indent="-228600" algn="l" defTabSz="914400" rtl="0" eaLnBrk="1" fontAlgn="auto" latinLnBrk="0" hangingPunct="1">
              <a:lnSpc>
                <a:spcPct val="100000"/>
              </a:lnSpc>
              <a:spcBef>
                <a:spcPts val="0"/>
              </a:spcBef>
              <a:spcAft>
                <a:spcPts val="0"/>
              </a:spcAft>
              <a:buClr>
                <a:srgbClr val="000000"/>
              </a:buClr>
              <a:buSzPts val="1400"/>
              <a:buFont typeface="+mj-lt"/>
              <a:buAutoNum type="arabicPeriod"/>
              <a:tabLst/>
              <a:defRPr/>
            </a:pPr>
            <a:r>
              <a:rPr lang="fr-FR" b="0" u="none" dirty="0">
                <a:latin typeface="Myriad Pro" panose="020B0503030403020204" pitchFamily="34" charset="0"/>
              </a:rPr>
              <a:t>d’énumérer les </a:t>
            </a:r>
            <a:r>
              <a:rPr lang="fr-FR" b="0" u="none" noProof="0" dirty="0">
                <a:latin typeface="Myriad Pro" panose="020B0503030403020204" pitchFamily="34" charset="0"/>
              </a:rPr>
              <a:t>différentes</a:t>
            </a:r>
            <a:r>
              <a:rPr lang="en-US" b="0" u="none" dirty="0">
                <a:latin typeface="Myriad Pro" panose="020B0503030403020204" pitchFamily="34" charset="0"/>
              </a:rPr>
              <a:t> parties du </a:t>
            </a:r>
            <a:r>
              <a:rPr lang="fr-FR" b="0" u="none" noProof="0" dirty="0">
                <a:latin typeface="Myriad Pro" panose="020B0503030403020204" pitchFamily="34" charset="0"/>
              </a:rPr>
              <a:t>schéma narratif,</a:t>
            </a:r>
          </a:p>
          <a:p>
            <a:pPr marL="685800" marR="0" lvl="1" indent="-228600" algn="l" defTabSz="914400" rtl="0" eaLnBrk="1" fontAlgn="auto" latinLnBrk="0" hangingPunct="1">
              <a:lnSpc>
                <a:spcPct val="100000"/>
              </a:lnSpc>
              <a:spcBef>
                <a:spcPts val="0"/>
              </a:spcBef>
              <a:spcAft>
                <a:spcPts val="0"/>
              </a:spcAft>
              <a:buClr>
                <a:srgbClr val="000000"/>
              </a:buClr>
              <a:buSzPts val="1400"/>
              <a:buFont typeface="+mj-lt"/>
              <a:buAutoNum type="arabicPeriod"/>
              <a:tabLst/>
              <a:defRPr/>
            </a:pPr>
            <a:r>
              <a:rPr lang="fr-FR" b="0" u="none" noProof="0" dirty="0">
                <a:latin typeface="Myriad Pro" panose="020B0503030403020204" pitchFamily="34" charset="0"/>
              </a:rPr>
              <a:t>de préciser des </a:t>
            </a:r>
            <a:r>
              <a:rPr lang="fr-FR" b="0" u="none" noProof="0" dirty="0"/>
              <a:t>caractéristiques de chaque étape</a:t>
            </a:r>
            <a:r>
              <a:rPr lang="en-US" b="0" u="none" dirty="0"/>
              <a:t>.</a:t>
            </a:r>
          </a:p>
          <a:p>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79205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dirty="0">
                <a:latin typeface="Myriad Pro" panose="020B0503030403020204" pitchFamily="34" charset="0"/>
              </a:rPr>
              <a:t>Notes à </a:t>
            </a:r>
            <a:r>
              <a:rPr lang="fr-FR" b="1" noProof="0" dirty="0">
                <a:latin typeface="Myriad Pro" panose="020B0503030403020204" pitchFamily="34" charset="0"/>
              </a:rPr>
              <a:t>l’enseignant</a:t>
            </a:r>
            <a:r>
              <a:rPr lang="en-US" b="1" dirty="0">
                <a:latin typeface="Myriad Pro" panose="020B0503030403020204" pitchFamily="34" charset="0"/>
              </a:rPr>
              <a:t>(e):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Myriad Pro" panose="020B0503030403020204" pitchFamily="34" charset="0"/>
              </a:rPr>
              <a:t>4. </a:t>
            </a:r>
            <a:r>
              <a:rPr lang="fr-FR" b="1" u="sng" dirty="0">
                <a:latin typeface="Myriad Pro" panose="020B0503030403020204" pitchFamily="34" charset="0"/>
              </a:rPr>
              <a:t>Conceptualisation :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pitchFamily="34" charset="0"/>
              </a:rPr>
              <a:t>L’enseignant(e) élabore  avec les apprenants un schéma récapitulatif sur les  étapes du schéma narratif.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pitchFamily="34" charset="0"/>
              </a:rPr>
              <a:t>Il/Elle leur demande </a:t>
            </a:r>
          </a:p>
          <a:p>
            <a:pPr marL="685800" marR="0" lvl="1" indent="-228600" algn="l" defTabSz="914400" rtl="0" eaLnBrk="1" fontAlgn="auto" latinLnBrk="0" hangingPunct="1">
              <a:lnSpc>
                <a:spcPct val="100000"/>
              </a:lnSpc>
              <a:spcBef>
                <a:spcPts val="0"/>
              </a:spcBef>
              <a:spcAft>
                <a:spcPts val="0"/>
              </a:spcAft>
              <a:buClr>
                <a:srgbClr val="000000"/>
              </a:buClr>
              <a:buSzPts val="1400"/>
              <a:buFont typeface="+mj-lt"/>
              <a:buAutoNum type="arabicPeriod"/>
              <a:tabLst/>
              <a:defRPr/>
            </a:pPr>
            <a:r>
              <a:rPr lang="fr-FR" b="0" u="none" dirty="0">
                <a:latin typeface="Myriad Pro" panose="020B0503030403020204" pitchFamily="34" charset="0"/>
              </a:rPr>
              <a:t>d’énumérer les </a:t>
            </a:r>
            <a:r>
              <a:rPr lang="fr-FR" b="0" u="none" noProof="0" dirty="0">
                <a:latin typeface="Myriad Pro" panose="020B0503030403020204" pitchFamily="34" charset="0"/>
              </a:rPr>
              <a:t>différentes</a:t>
            </a:r>
            <a:r>
              <a:rPr lang="en-US" b="0" u="none" dirty="0">
                <a:latin typeface="Myriad Pro" panose="020B0503030403020204" pitchFamily="34" charset="0"/>
              </a:rPr>
              <a:t> parties du </a:t>
            </a:r>
            <a:r>
              <a:rPr lang="fr-FR" b="0" u="none" noProof="0" dirty="0">
                <a:latin typeface="Myriad Pro" panose="020B0503030403020204" pitchFamily="34" charset="0"/>
              </a:rPr>
              <a:t>schéma narratif,</a:t>
            </a:r>
          </a:p>
          <a:p>
            <a:pPr marL="685800" marR="0" lvl="1" indent="-228600" algn="l" defTabSz="914400" rtl="0" eaLnBrk="1" fontAlgn="auto" latinLnBrk="0" hangingPunct="1">
              <a:lnSpc>
                <a:spcPct val="100000"/>
              </a:lnSpc>
              <a:spcBef>
                <a:spcPts val="0"/>
              </a:spcBef>
              <a:spcAft>
                <a:spcPts val="0"/>
              </a:spcAft>
              <a:buClr>
                <a:srgbClr val="000000"/>
              </a:buClr>
              <a:buSzPts val="1400"/>
              <a:buFont typeface="+mj-lt"/>
              <a:buAutoNum type="arabicPeriod"/>
              <a:tabLst/>
              <a:defRPr/>
            </a:pPr>
            <a:r>
              <a:rPr lang="fr-FR" b="0" u="none" noProof="0" dirty="0">
                <a:latin typeface="Myriad Pro" panose="020B0503030403020204" pitchFamily="34" charset="0"/>
              </a:rPr>
              <a:t>de préciser des </a:t>
            </a:r>
            <a:r>
              <a:rPr lang="fr-FR" b="0" u="none" noProof="0" dirty="0"/>
              <a:t>caractéristiques de chaque étape</a:t>
            </a:r>
            <a:r>
              <a:rPr lang="en-US" b="0" u="none" dirty="0"/>
              <a:t>.</a:t>
            </a:r>
          </a:p>
          <a:p>
            <a:pPr marL="0" lvl="0" indent="0" algn="l" rtl="0">
              <a:lnSpc>
                <a:spcPct val="100000"/>
              </a:lnSpc>
              <a:spcBef>
                <a:spcPts val="0"/>
              </a:spcBef>
              <a:spcAft>
                <a:spcPts val="0"/>
              </a:spcAft>
              <a:buSzPts val="1400"/>
              <a:buNone/>
            </a:pPr>
            <a:endParaRPr dirty="0"/>
          </a:p>
        </p:txBody>
      </p:sp>
      <p:sp>
        <p:nvSpPr>
          <p:cNvPr id="480" name="Google Shape;480;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782993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1" name="Google Shape;531;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fr-FR" b="1" noProof="0" dirty="0">
                <a:latin typeface="Myriad Pro" panose="020B0503030403020204" pitchFamily="34" charset="0"/>
              </a:rPr>
              <a:t>Notes à l’enseignant(e)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Myriad Pro" panose="020B0503030403020204" pitchFamily="34" charset="0"/>
              </a:rPr>
              <a:t>5. </a:t>
            </a:r>
            <a:r>
              <a:rPr lang="fr-FR" b="1" u="sng" dirty="0">
                <a:latin typeface="Myriad Pro" panose="020B0503030403020204" pitchFamily="34" charset="0"/>
              </a:rPr>
              <a:t>Entrainement :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u="sng" dirty="0">
                <a:latin typeface="Myriad Pro" panose="020B0503030403020204" pitchFamily="34" charset="0"/>
              </a:rPr>
              <a:t>Activité 1 :  délimiter les étapes du schéma narratif</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noProof="0" dirty="0">
                <a:latin typeface="Myriad Pro" panose="020B0503030403020204" pitchFamily="34" charset="0"/>
              </a:rPr>
              <a:t>L’enseignant(e) présente le texte.</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noProof="0" dirty="0">
                <a:latin typeface="Myriad Pro" panose="020B0503030403020204" pitchFamily="34" charset="0"/>
              </a:rPr>
              <a:t>Il/ Elle demande aux apprenants de trouver, au fur et a mesure, les étapes du schéma narratif.</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noProof="0" dirty="0">
                <a:latin typeface="Myriad Pro" panose="020B0503030403020204" pitchFamily="34" charset="0"/>
              </a:rPr>
              <a:t>Pour chaque partie, l’enseignant(e) demande aux apprenants de relever un ou plusieurs éléments qui justifient leurs choix.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endParaRPr lang="fr-FR" noProof="0" dirty="0">
              <a:latin typeface="Myriad Pro" panose="020B0503030403020204" pitchFamily="34" charset="0"/>
            </a:endParaRPr>
          </a:p>
        </p:txBody>
      </p:sp>
      <p:sp>
        <p:nvSpPr>
          <p:cNvPr id="532" name="Google Shape;532;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19</a:t>
            </a:fld>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79518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58" name="Google Shape;25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48514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4" name="Google Shape;494;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1" dirty="0">
                <a:latin typeface="Myriad Pro" panose="020B0503030403020204"/>
              </a:rPr>
              <a:t>Notes à </a:t>
            </a:r>
            <a:r>
              <a:rPr lang="fr-FR" b="1" noProof="0" dirty="0">
                <a:latin typeface="Myriad Pro" panose="020B0503030403020204"/>
              </a:rPr>
              <a:t>l’enseignant</a:t>
            </a:r>
            <a:r>
              <a:rPr lang="en-US" b="1" dirty="0">
                <a:latin typeface="Myriad Pro" panose="020B0503030403020204"/>
              </a:rPr>
              <a:t>(e)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Myriad Pro" panose="020B0503030403020204"/>
              </a:rPr>
              <a:t>5. </a:t>
            </a:r>
            <a:r>
              <a:rPr lang="fr-FR" b="1" u="sng" dirty="0">
                <a:latin typeface="Myriad Pro" panose="020B0503030403020204"/>
              </a:rPr>
              <a:t>Entrainement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u="sng" dirty="0">
                <a:latin typeface="Myriad Pro" panose="020B0503030403020204"/>
              </a:rPr>
              <a:t>Activité 2 :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a:rPr>
              <a:t>L’enseignant(e) présente la consigne.</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a:rPr>
              <a:t>Pour chaque extrait, il/elle demande aux apprenants de lire , d’associer l’extrait  à l’une des étapes du schéma narratif.</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a:rPr>
              <a:t>Il/Elle demande aux apprenants d’indiquer les éléments qui permettent d’identifier chacune des étapes. </a:t>
            </a:r>
          </a:p>
        </p:txBody>
      </p:sp>
      <p:sp>
        <p:nvSpPr>
          <p:cNvPr id="495" name="Google Shape;495;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20</a:t>
            </a:fld>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632651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
        <p:cNvGrpSpPr/>
        <p:nvPr/>
      </p:nvGrpSpPr>
      <p:grpSpPr>
        <a:xfrm>
          <a:off x="0" y="0"/>
          <a:ext cx="0" cy="0"/>
          <a:chOff x="0" y="0"/>
          <a:chExt cx="0" cy="0"/>
        </a:xfrm>
      </p:grpSpPr>
      <p:sp>
        <p:nvSpPr>
          <p:cNvPr id="515" name="Google Shape;515;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6" name="Google Shape;516;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fr-FR" noProof="0" dirty="0">
                <a:latin typeface="Myriad Pro" panose="020B0503030403020204"/>
              </a:rPr>
              <a:t>Notes à l’enseignant(e)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Myriad Pro" panose="020B0503030403020204"/>
              </a:rPr>
              <a:t>5. </a:t>
            </a:r>
            <a:r>
              <a:rPr lang="fr-FR" b="1" u="sng" dirty="0">
                <a:latin typeface="Myriad Pro" panose="020B0503030403020204"/>
              </a:rPr>
              <a:t>Entrainement: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u="sng" dirty="0">
                <a:latin typeface="Myriad Pro" panose="020B0503030403020204"/>
              </a:rPr>
              <a:t>Activité 2 : </a:t>
            </a:r>
            <a:r>
              <a:rPr lang="fr-FR" b="0" u="none" dirty="0">
                <a:latin typeface="Myriad Pro" panose="020B0503030403020204"/>
              </a:rPr>
              <a:t>suite </a:t>
            </a:r>
          </a:p>
          <a:p>
            <a:pPr marL="457200" marR="0" lvl="0" indent="-228600" algn="l" rtl="0">
              <a:lnSpc>
                <a:spcPct val="100000"/>
              </a:lnSpc>
              <a:spcBef>
                <a:spcPts val="0"/>
              </a:spcBef>
              <a:spcAft>
                <a:spcPts val="0"/>
              </a:spcAft>
              <a:buClr>
                <a:srgbClr val="000000"/>
              </a:buClr>
              <a:buSzPts val="1400"/>
              <a:buFont typeface="Arial"/>
              <a:buNone/>
            </a:pPr>
            <a:endParaRPr dirty="0"/>
          </a:p>
        </p:txBody>
      </p:sp>
      <p:sp>
        <p:nvSpPr>
          <p:cNvPr id="517" name="Google Shape;517;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21</a:t>
            </a:fld>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361264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5"/>
        <p:cNvGrpSpPr/>
        <p:nvPr/>
      </p:nvGrpSpPr>
      <p:grpSpPr>
        <a:xfrm>
          <a:off x="0" y="0"/>
          <a:ext cx="0" cy="0"/>
          <a:chOff x="0" y="0"/>
          <a:chExt cx="0" cy="0"/>
        </a:xfrm>
      </p:grpSpPr>
      <p:sp>
        <p:nvSpPr>
          <p:cNvPr id="546" name="Google Shape;546;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7" name="Google Shape;547;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fr-FR" b="1" noProof="0" dirty="0">
                <a:latin typeface="Myriad Pro" panose="020B0503030403020204"/>
              </a:rPr>
              <a:t>Notes à l’enseignant(e)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Myriad Pro" panose="020B0503030403020204"/>
              </a:rPr>
              <a:t>5. </a:t>
            </a:r>
            <a:r>
              <a:rPr lang="fr-FR" b="1" u="sng" dirty="0">
                <a:latin typeface="Myriad Pro" panose="020B0503030403020204"/>
              </a:rPr>
              <a:t>Entrainement :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u="sng" dirty="0">
                <a:latin typeface="Myriad Pro" panose="020B0503030403020204"/>
              </a:rPr>
              <a:t>Activité 3 :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a:rPr>
              <a:t>L’enseignant présente le texte.</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a:rPr>
              <a:t>Il/ Elle demande aux apprenants de le lire pour délimiter les étapes de schéma narratif.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b="1" u="sng" dirty="0">
              <a:latin typeface="Myriad Pro" panose="020B0503030403020204"/>
            </a:endParaRP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endParaRPr lang="fr-FR" b="0" u="none" dirty="0">
              <a:latin typeface="Myriad Pro" panose="020B0503030403020204"/>
            </a:endParaRPr>
          </a:p>
        </p:txBody>
      </p:sp>
      <p:sp>
        <p:nvSpPr>
          <p:cNvPr id="548" name="Google Shape;548;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22</a:t>
            </a:fld>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374271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
        <p:cNvGrpSpPr/>
        <p:nvPr/>
      </p:nvGrpSpPr>
      <p:grpSpPr>
        <a:xfrm>
          <a:off x="0" y="0"/>
          <a:ext cx="0" cy="0"/>
          <a:chOff x="0" y="0"/>
          <a:chExt cx="0" cy="0"/>
        </a:xfrm>
      </p:grpSpPr>
      <p:sp>
        <p:nvSpPr>
          <p:cNvPr id="554" name="Google Shape;554;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5" name="Google Shape;555;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fr-FR" b="1" noProof="0" dirty="0">
                <a:latin typeface="Myriad Pro" panose="020B0503030403020204"/>
              </a:rPr>
              <a:t>Notes à l’enseignant(e)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Myriad Pro" panose="020B0503030403020204"/>
              </a:rPr>
              <a:t>5. </a:t>
            </a:r>
            <a:r>
              <a:rPr lang="fr-FR" b="1" u="sng" dirty="0">
                <a:latin typeface="Myriad Pro" panose="020B0503030403020204"/>
              </a:rPr>
              <a:t>Entrainement: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u="sng" dirty="0">
                <a:latin typeface="Myriad Pro" panose="020B0503030403020204"/>
              </a:rPr>
              <a:t>Activité 4 :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a:rPr>
              <a:t>L’enseignant présente le texte en désordre.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u="none" dirty="0">
                <a:latin typeface="Myriad Pro" panose="020B0503030403020204"/>
              </a:rPr>
              <a:t>Il/ Elle demande aux apprenants de lire les paragraphes puis d’attribuer a chacun des paragraphes une des étapes du schéma narratif.</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endParaRPr lang="fr-FR" b="0" u="none" dirty="0">
              <a:latin typeface="Myriad Pro" panose="020B0503030403020204"/>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b="0" u="sng" dirty="0">
              <a:latin typeface="Myriad Pro" panose="020B0503030403020204"/>
            </a:endParaRPr>
          </a:p>
        </p:txBody>
      </p:sp>
      <p:sp>
        <p:nvSpPr>
          <p:cNvPr id="556" name="Google Shape;556;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23</a:t>
            </a:fld>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412588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7"/>
        <p:cNvGrpSpPr/>
        <p:nvPr/>
      </p:nvGrpSpPr>
      <p:grpSpPr>
        <a:xfrm>
          <a:off x="0" y="0"/>
          <a:ext cx="0" cy="0"/>
          <a:chOff x="0" y="0"/>
          <a:chExt cx="0" cy="0"/>
        </a:xfrm>
      </p:grpSpPr>
      <p:sp>
        <p:nvSpPr>
          <p:cNvPr id="588" name="Google Shape;588;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589" name="Google Shape;589;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430844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2"/>
        <p:cNvGrpSpPr/>
        <p:nvPr/>
      </p:nvGrpSpPr>
      <p:grpSpPr>
        <a:xfrm>
          <a:off x="0" y="0"/>
          <a:ext cx="0" cy="0"/>
          <a:chOff x="0" y="0"/>
          <a:chExt cx="0" cy="0"/>
        </a:xfrm>
      </p:grpSpPr>
      <p:sp>
        <p:nvSpPr>
          <p:cNvPr id="593" name="Google Shape;593;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lang="fr-FR" noProof="0" dirty="0"/>
          </a:p>
        </p:txBody>
      </p:sp>
      <p:sp>
        <p:nvSpPr>
          <p:cNvPr id="594" name="Google Shape;594;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159413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9" name="Google Shape;599;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27082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9" name="Google Shape;269;p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dirty="0">
                <a:latin typeface="Myriad Pro"/>
              </a:rPr>
              <a:t>Notes à </a:t>
            </a:r>
            <a:r>
              <a:rPr lang="fr-FR" b="1" noProof="0" dirty="0">
                <a:latin typeface="Myriad Pro"/>
              </a:rPr>
              <a:t>l’enseignant</a:t>
            </a:r>
            <a:r>
              <a:rPr lang="en-US" b="1" dirty="0">
                <a:latin typeface="Myriad Pro"/>
              </a:rPr>
              <a:t>(e) : </a:t>
            </a:r>
            <a:endParaRPr b="1" dirty="0">
              <a:latin typeface="Myriad Pro"/>
            </a:endParaRPr>
          </a:p>
          <a:p>
            <a:pPr marL="228600" lvl="0" indent="-228600" algn="l" rtl="0">
              <a:lnSpc>
                <a:spcPct val="100000"/>
              </a:lnSpc>
              <a:spcBef>
                <a:spcPts val="0"/>
              </a:spcBef>
              <a:spcAft>
                <a:spcPts val="0"/>
              </a:spcAft>
              <a:buSzPts val="1400"/>
              <a:buAutoNum type="arabicPeriod"/>
            </a:pPr>
            <a:r>
              <a:rPr lang="fr-FR" b="1" u="sng" noProof="0" dirty="0">
                <a:latin typeface="Myriad Pro"/>
              </a:rPr>
              <a:t>Découverte </a:t>
            </a:r>
            <a:r>
              <a:rPr lang="en-US" b="1" u="sng" dirty="0">
                <a:latin typeface="Myriad Pro"/>
              </a:rPr>
              <a:t>: </a:t>
            </a:r>
          </a:p>
          <a:p>
            <a:pPr marL="0" lvl="0" indent="0" algn="l" rtl="0">
              <a:lnSpc>
                <a:spcPct val="100000"/>
              </a:lnSpc>
              <a:spcBef>
                <a:spcPts val="0"/>
              </a:spcBef>
              <a:spcAft>
                <a:spcPts val="0"/>
              </a:spcAft>
              <a:buSzPts val="1400"/>
              <a:buNone/>
            </a:pPr>
            <a:r>
              <a:rPr lang="fr-FR" b="0" u="sng" noProof="0" dirty="0">
                <a:latin typeface="Myriad Pro"/>
              </a:rPr>
              <a:t>Etape</a:t>
            </a:r>
            <a:r>
              <a:rPr lang="en-US" b="0" u="sng" dirty="0">
                <a:latin typeface="Myriad Pro"/>
              </a:rPr>
              <a:t> 1 : Avant de lire le </a:t>
            </a:r>
            <a:r>
              <a:rPr lang="fr-FR" b="0" u="sng" noProof="0" dirty="0">
                <a:latin typeface="Myriad Pro"/>
              </a:rPr>
              <a:t>texte</a:t>
            </a:r>
            <a:r>
              <a:rPr lang="en-US" b="0" u="sng" dirty="0">
                <a:latin typeface="Myriad Pro"/>
              </a:rPr>
              <a:t>/ Anticipation</a:t>
            </a:r>
            <a:endParaRPr b="0" u="sng" dirty="0">
              <a:latin typeface="Myriad Pro"/>
            </a:endParaRPr>
          </a:p>
          <a:p>
            <a:pPr marL="0" lvl="0" indent="0" algn="l" rtl="0">
              <a:lnSpc>
                <a:spcPct val="100000"/>
              </a:lnSpc>
              <a:spcBef>
                <a:spcPts val="0"/>
              </a:spcBef>
              <a:spcAft>
                <a:spcPts val="0"/>
              </a:spcAft>
              <a:buSzPts val="1400"/>
              <a:buNone/>
            </a:pPr>
            <a:r>
              <a:rPr lang="en-US" b="1" dirty="0">
                <a:latin typeface="Myriad Pro"/>
              </a:rPr>
              <a:t>Observation et </a:t>
            </a:r>
            <a:r>
              <a:rPr lang="fr-FR" b="1" noProof="0" dirty="0">
                <a:latin typeface="Myriad Pro"/>
              </a:rPr>
              <a:t>analyse du paratexte </a:t>
            </a:r>
            <a:r>
              <a:rPr lang="en-US" b="1" dirty="0">
                <a:latin typeface="Myriad Pro"/>
              </a:rPr>
              <a:t>et de la mise e</a:t>
            </a:r>
            <a:r>
              <a:rPr lang="fr-FR" b="1" noProof="0" dirty="0">
                <a:latin typeface="Myriad Pro"/>
              </a:rPr>
              <a:t>n</a:t>
            </a:r>
            <a:r>
              <a:rPr lang="en-US" b="1" dirty="0">
                <a:latin typeface="Myriad Pro"/>
              </a:rPr>
              <a:t> page. </a:t>
            </a:r>
          </a:p>
          <a:p>
            <a:pPr marL="171450" lvl="0" indent="-171450" algn="l" rtl="0">
              <a:lnSpc>
                <a:spcPct val="100000"/>
              </a:lnSpc>
              <a:spcBef>
                <a:spcPts val="0"/>
              </a:spcBef>
              <a:spcAft>
                <a:spcPts val="0"/>
              </a:spcAft>
              <a:buSzPts val="1400"/>
              <a:buFont typeface="Arial" panose="020B0604020202020204" pitchFamily="34" charset="0"/>
              <a:buChar char="•"/>
            </a:pPr>
            <a:r>
              <a:rPr lang="fr-FR" b="0" noProof="0" dirty="0">
                <a:latin typeface="Myriad Pro"/>
              </a:rPr>
              <a:t>L’enseignant</a:t>
            </a:r>
            <a:r>
              <a:rPr lang="en-US" b="0" noProof="0" dirty="0">
                <a:latin typeface="Myriad Pro"/>
              </a:rPr>
              <a:t>(e) </a:t>
            </a:r>
            <a:r>
              <a:rPr lang="fr-FR" b="0" noProof="0" dirty="0">
                <a:latin typeface="Myriad Pro"/>
              </a:rPr>
              <a:t>présente</a:t>
            </a:r>
            <a:r>
              <a:rPr lang="en-US" b="0" noProof="0" dirty="0">
                <a:latin typeface="Myriad Pro"/>
              </a:rPr>
              <a:t> </a:t>
            </a:r>
            <a:r>
              <a:rPr lang="fr-FR" b="0" dirty="0">
                <a:latin typeface="Myriad Pro"/>
              </a:rPr>
              <a:t>le texte. </a:t>
            </a:r>
          </a:p>
          <a:p>
            <a:pPr marL="171450" lvl="0" indent="-171450" algn="l" rtl="0">
              <a:lnSpc>
                <a:spcPct val="100000"/>
              </a:lnSpc>
              <a:spcBef>
                <a:spcPts val="0"/>
              </a:spcBef>
              <a:spcAft>
                <a:spcPts val="0"/>
              </a:spcAft>
              <a:buSzPts val="1400"/>
              <a:buFont typeface="Arial" panose="020B0604020202020204" pitchFamily="34" charset="0"/>
              <a:buChar char="•"/>
            </a:pPr>
            <a:r>
              <a:rPr lang="fr-FR" b="0" dirty="0">
                <a:latin typeface="Myriad Pro"/>
              </a:rPr>
              <a:t>Il</a:t>
            </a:r>
            <a:r>
              <a:rPr lang="en-US" b="0" dirty="0">
                <a:latin typeface="Myriad Pro"/>
              </a:rPr>
              <a:t>/</a:t>
            </a:r>
            <a:r>
              <a:rPr lang="fr-FR" b="0" dirty="0">
                <a:latin typeface="Myriad Pro"/>
              </a:rPr>
              <a:t>Elle </a:t>
            </a:r>
            <a:r>
              <a:rPr lang="fr-FR" b="0" noProof="0" dirty="0">
                <a:latin typeface="Myriad Pro"/>
              </a:rPr>
              <a:t>demande</a:t>
            </a:r>
            <a:r>
              <a:rPr lang="en-US" b="0" dirty="0">
                <a:latin typeface="Myriad Pro"/>
              </a:rPr>
              <a:t> aux </a:t>
            </a:r>
            <a:r>
              <a:rPr lang="fr-FR" b="0" noProof="0" dirty="0">
                <a:latin typeface="Myriad Pro"/>
              </a:rPr>
              <a:t>apprenants</a:t>
            </a:r>
            <a:r>
              <a:rPr lang="en-US" b="0" dirty="0">
                <a:latin typeface="Myriad Pro"/>
              </a:rPr>
              <a:t> </a:t>
            </a:r>
            <a:r>
              <a:rPr lang="fr-FR" b="0" noProof="0" dirty="0">
                <a:latin typeface="Myriad Pro"/>
              </a:rPr>
              <a:t>d’observer</a:t>
            </a:r>
            <a:r>
              <a:rPr lang="en-US" b="0" dirty="0">
                <a:latin typeface="Myriad Pro"/>
              </a:rPr>
              <a:t> le document pour citer les </a:t>
            </a:r>
            <a:r>
              <a:rPr lang="fr-FR" b="0" noProof="0" dirty="0">
                <a:latin typeface="Myriad Pro"/>
              </a:rPr>
              <a:t>éléments</a:t>
            </a:r>
            <a:r>
              <a:rPr lang="en-US" b="0" dirty="0">
                <a:latin typeface="Myriad Pro"/>
              </a:rPr>
              <a:t> qui le </a:t>
            </a:r>
            <a:r>
              <a:rPr lang="fr-FR" b="0" noProof="0" dirty="0">
                <a:latin typeface="Myriad Pro"/>
              </a:rPr>
              <a:t>composent</a:t>
            </a:r>
            <a:r>
              <a:rPr lang="en-US" b="0" noProof="0" dirty="0">
                <a:latin typeface="Myriad Pro"/>
              </a:rPr>
              <a:t> </a:t>
            </a:r>
            <a:r>
              <a:rPr lang="fr-FR" b="0" noProof="0" dirty="0">
                <a:latin typeface="Myriad Pro"/>
              </a:rPr>
              <a:t>en répondant à la question </a:t>
            </a:r>
            <a:r>
              <a:rPr lang="en-US" b="0" noProof="0" dirty="0">
                <a:latin typeface="Myriad Pro"/>
              </a:rPr>
              <a:t>: </a:t>
            </a:r>
            <a:r>
              <a:rPr lang="fr-FR" sz="1200" b="1" i="0" u="none" strike="noStrike" cap="none" dirty="0">
                <a:solidFill>
                  <a:srgbClr val="2F5496"/>
                </a:solidFill>
                <a:latin typeface="Myriad Pro"/>
                <a:cs typeface="Times New Roman" panose="02020603050405020304" pitchFamily="18" charset="0"/>
                <a:sym typeface="Arial"/>
              </a:rPr>
              <a:t>Observez ce document. Que voyez-vous ?</a:t>
            </a:r>
            <a:endParaRPr lang="en-US" b="0" dirty="0">
              <a:latin typeface="Myriad Pro"/>
            </a:endParaRP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US" b="0" dirty="0">
                <a:latin typeface="Myriad Pro"/>
              </a:rPr>
              <a:t>Il / </a:t>
            </a:r>
            <a:r>
              <a:rPr lang="fr-FR" b="0" dirty="0">
                <a:latin typeface="Myriad Pro"/>
              </a:rPr>
              <a:t>Elle passe à l’exploration des éléments du paratexte en posant les deux questions :  </a:t>
            </a:r>
            <a:r>
              <a:rPr lang="fr-FR" sz="1200" b="1" i="0" u="none" strike="noStrike" cap="none" dirty="0">
                <a:solidFill>
                  <a:srgbClr val="2F5496"/>
                </a:solidFill>
                <a:latin typeface="Myriad Pro" panose="020B0503030403020204"/>
                <a:cs typeface="Times New Roman" panose="02020603050405020304" pitchFamily="18" charset="0"/>
                <a:sym typeface="Arial"/>
              </a:rPr>
              <a:t>Observez le titre puis choisissez la bonne réponse. / Qui voyez-vous sur chaque image ? </a:t>
            </a:r>
            <a:endParaRPr lang="fr-FR" b="0" dirty="0">
              <a:latin typeface="Myriad Pro"/>
            </a:endParaRPr>
          </a:p>
          <a:p>
            <a:pPr marL="0" lvl="0" indent="0" algn="l" rtl="0">
              <a:lnSpc>
                <a:spcPct val="100000"/>
              </a:lnSpc>
              <a:spcBef>
                <a:spcPts val="0"/>
              </a:spcBef>
              <a:spcAft>
                <a:spcPts val="0"/>
              </a:spcAft>
              <a:buSzPts val="1400"/>
              <a:buFont typeface="Arial" panose="020B0604020202020204" pitchFamily="34" charset="0"/>
              <a:buNone/>
            </a:pPr>
            <a:r>
              <a:rPr lang="fr-FR" b="1" dirty="0">
                <a:latin typeface="Myriad Pro"/>
              </a:rPr>
              <a:t>Étude du titre</a:t>
            </a:r>
          </a:p>
          <a:p>
            <a:pPr marL="171450" lvl="0" indent="-171450" algn="l" rtl="0">
              <a:lnSpc>
                <a:spcPct val="100000"/>
              </a:lnSpc>
              <a:spcBef>
                <a:spcPts val="0"/>
              </a:spcBef>
              <a:spcAft>
                <a:spcPts val="0"/>
              </a:spcAft>
              <a:buSzPts val="1400"/>
              <a:buFont typeface="Arial" panose="020B0604020202020204" pitchFamily="34" charset="0"/>
              <a:buChar char="•"/>
            </a:pPr>
            <a:r>
              <a:rPr lang="fr-FR" b="0" noProof="0" dirty="0">
                <a:latin typeface="Myriad Pro"/>
              </a:rPr>
              <a:t>L’enseignant</a:t>
            </a:r>
            <a:r>
              <a:rPr lang="en-US" b="0" noProof="0" dirty="0">
                <a:latin typeface="Myriad Pro"/>
              </a:rPr>
              <a:t>(e) </a:t>
            </a:r>
            <a:r>
              <a:rPr lang="fr-FR" b="0" noProof="0" dirty="0">
                <a:latin typeface="Myriad Pro"/>
              </a:rPr>
              <a:t>demande</a:t>
            </a:r>
            <a:r>
              <a:rPr lang="en-US" b="0" noProof="0" dirty="0">
                <a:latin typeface="Myriad Pro"/>
              </a:rPr>
              <a:t> aux </a:t>
            </a:r>
            <a:r>
              <a:rPr lang="fr-FR" b="0" noProof="0" dirty="0">
                <a:latin typeface="Myriad Pro"/>
              </a:rPr>
              <a:t>apprenants</a:t>
            </a:r>
            <a:r>
              <a:rPr lang="en-US" b="0" noProof="0" dirty="0">
                <a:latin typeface="Myriad Pro"/>
              </a:rPr>
              <a:t> de </a:t>
            </a:r>
            <a:r>
              <a:rPr lang="fr-FR" b="0" noProof="0" dirty="0">
                <a:latin typeface="Myriad Pro"/>
              </a:rPr>
              <a:t>lire le titre  et de choisir la bonne réponse. </a:t>
            </a:r>
          </a:p>
          <a:p>
            <a:pPr marL="171450" lvl="0" indent="-171450" algn="l" rtl="0">
              <a:lnSpc>
                <a:spcPct val="100000"/>
              </a:lnSpc>
              <a:spcBef>
                <a:spcPts val="0"/>
              </a:spcBef>
              <a:spcAft>
                <a:spcPts val="0"/>
              </a:spcAft>
              <a:buSzPts val="1400"/>
              <a:buFont typeface="Arial" panose="020B0604020202020204" pitchFamily="34" charset="0"/>
              <a:buChar char="•"/>
            </a:pPr>
            <a:r>
              <a:rPr lang="en-US" b="0" dirty="0">
                <a:latin typeface="Myriad Pro"/>
              </a:rPr>
              <a:t>Il/Elle attire </a:t>
            </a:r>
            <a:r>
              <a:rPr lang="fr-FR" b="0" noProof="0" dirty="0">
                <a:latin typeface="Myriad Pro"/>
              </a:rPr>
              <a:t>leur</a:t>
            </a:r>
            <a:r>
              <a:rPr lang="en-US" b="0" dirty="0">
                <a:latin typeface="Myriad Pro"/>
              </a:rPr>
              <a:t> attention que Belle </a:t>
            </a:r>
            <a:r>
              <a:rPr lang="fr-FR" b="0" noProof="0" dirty="0">
                <a:latin typeface="Myriad Pro"/>
              </a:rPr>
              <a:t>commence par une lettre majuscule. </a:t>
            </a:r>
            <a:r>
              <a:rPr lang="en-US" b="0" dirty="0">
                <a:latin typeface="Myriad Pro"/>
              </a:rPr>
              <a:t> </a:t>
            </a:r>
            <a:r>
              <a:rPr lang="fr-FR" b="0" noProof="0" dirty="0">
                <a:latin typeface="Myriad Pro"/>
              </a:rPr>
              <a:t>C’est donc un nom propre.</a:t>
            </a:r>
          </a:p>
          <a:p>
            <a:pPr marL="171450" lvl="0" indent="-171450" algn="l" rtl="0">
              <a:lnSpc>
                <a:spcPct val="100000"/>
              </a:lnSpc>
              <a:spcBef>
                <a:spcPts val="0"/>
              </a:spcBef>
              <a:spcAft>
                <a:spcPts val="0"/>
              </a:spcAft>
              <a:buSzPts val="1400"/>
              <a:buFont typeface="Arial" panose="020B0604020202020204" pitchFamily="34" charset="0"/>
              <a:buChar char="•"/>
            </a:pPr>
            <a:endParaRPr b="0" dirty="0">
              <a:latin typeface="Myriad Pro"/>
            </a:endParaRPr>
          </a:p>
        </p:txBody>
      </p:sp>
      <p:sp>
        <p:nvSpPr>
          <p:cNvPr id="270" name="Google Shape;270;p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dirty="0"/>
          </a:p>
        </p:txBody>
      </p:sp>
    </p:spTree>
    <p:extLst>
      <p:ext uri="{BB962C8B-B14F-4D97-AF65-F5344CB8AC3E}">
        <p14:creationId xmlns:p14="http://schemas.microsoft.com/office/powerpoint/2010/main" val="511567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9" name="Google Shape;289;p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1" dirty="0">
                <a:latin typeface="Myriad Pro" panose="020B0503030403020204"/>
              </a:rPr>
              <a:t>Notes à </a:t>
            </a:r>
            <a:r>
              <a:rPr lang="fr-FR" sz="1200" b="1" noProof="0" dirty="0">
                <a:latin typeface="Myriad Pro" panose="020B0503030403020204"/>
              </a:rPr>
              <a:t>l’enseignant</a:t>
            </a:r>
            <a:r>
              <a:rPr lang="en-US" sz="1200" b="1" dirty="0">
                <a:latin typeface="Myriad Pro" panose="020B0503030403020204"/>
              </a:rPr>
              <a:t>(e) : </a:t>
            </a:r>
            <a:endParaRPr lang="fr-FR" sz="1200" b="1" noProof="0" dirty="0">
              <a:latin typeface="Myriad Pro" panose="020B0503030403020204"/>
            </a:endParaRPr>
          </a:p>
          <a:p>
            <a:pPr marL="0" lvl="0" indent="0" algn="l" rtl="0">
              <a:lnSpc>
                <a:spcPct val="100000"/>
              </a:lnSpc>
              <a:spcBef>
                <a:spcPts val="0"/>
              </a:spcBef>
              <a:spcAft>
                <a:spcPts val="0"/>
              </a:spcAft>
              <a:buSzPts val="1400"/>
              <a:buNone/>
            </a:pPr>
            <a:r>
              <a:rPr lang="fr-FR" sz="1200" b="1" noProof="0" dirty="0">
                <a:latin typeface="Myriad Pro" panose="020B0503030403020204"/>
              </a:rPr>
              <a:t>1. </a:t>
            </a:r>
            <a:r>
              <a:rPr lang="fr-FR" sz="1200" b="1" u="sng" noProof="0" dirty="0">
                <a:latin typeface="Myriad Pro" panose="020B0503030403020204"/>
              </a:rPr>
              <a:t>Découverte : </a:t>
            </a:r>
          </a:p>
          <a:p>
            <a:pPr marL="0" lvl="0" indent="0" algn="l" rtl="0">
              <a:lnSpc>
                <a:spcPct val="100000"/>
              </a:lnSpc>
              <a:spcBef>
                <a:spcPts val="0"/>
              </a:spcBef>
              <a:spcAft>
                <a:spcPts val="0"/>
              </a:spcAft>
              <a:buSzPts val="1400"/>
              <a:buNone/>
            </a:pPr>
            <a:r>
              <a:rPr lang="fr-FR" sz="1200" b="0" u="sng" noProof="0" dirty="0">
                <a:latin typeface="Myriad Pro" panose="020B0503030403020204"/>
              </a:rPr>
              <a:t>Etape 1 : Avant de lire  / Anticipation</a:t>
            </a:r>
          </a:p>
          <a:p>
            <a:pPr marL="0" lvl="0" indent="0" algn="l" rtl="0">
              <a:lnSpc>
                <a:spcPct val="100000"/>
              </a:lnSpc>
              <a:spcBef>
                <a:spcPts val="0"/>
              </a:spcBef>
              <a:spcAft>
                <a:spcPts val="0"/>
              </a:spcAft>
              <a:buSzPts val="1400"/>
              <a:buNone/>
            </a:pPr>
            <a:r>
              <a:rPr lang="fr-FR" sz="1200" b="1" noProof="0" dirty="0">
                <a:latin typeface="Myriad Pro" panose="020B0503030403020204"/>
              </a:rPr>
              <a:t>Avant de lire le texte, c’est l’émission d’hypothèses sur la situation de communication</a:t>
            </a:r>
            <a:r>
              <a:rPr lang="ar-LB" sz="1200" b="1" noProof="0" dirty="0">
                <a:latin typeface="Myriad Pro" panose="020B0503030403020204"/>
              </a:rPr>
              <a:t> </a:t>
            </a:r>
            <a:r>
              <a:rPr lang="fr-FR" sz="1200" b="1" noProof="0" dirty="0">
                <a:latin typeface="Myriad Pro" panose="020B0503030403020204"/>
              </a:rPr>
              <a:t>: </a:t>
            </a:r>
            <a:r>
              <a:rPr lang="en-US" sz="1200" b="1" noProof="0" dirty="0">
                <a:latin typeface="Myriad Pro" panose="020B0503030403020204"/>
              </a:rPr>
              <a:t>qui </a:t>
            </a:r>
            <a:r>
              <a:rPr lang="fr-FR" sz="1200" b="1" noProof="0" dirty="0">
                <a:latin typeface="Myriad Pro" panose="020B0503030403020204"/>
              </a:rPr>
              <a:t>? où ? quand ? quoi ? </a:t>
            </a:r>
          </a:p>
          <a:p>
            <a:pPr marL="171450" lvl="0" indent="-171450" algn="l" rtl="0">
              <a:lnSpc>
                <a:spcPct val="100000"/>
              </a:lnSpc>
              <a:spcBef>
                <a:spcPts val="0"/>
              </a:spcBef>
              <a:spcAft>
                <a:spcPts val="0"/>
              </a:spcAft>
              <a:buSzPts val="1400"/>
              <a:buFont typeface="Arial" panose="020B0604020202020204" pitchFamily="34" charset="0"/>
              <a:buChar char="•"/>
            </a:pPr>
            <a:r>
              <a:rPr lang="fr-FR" sz="1200" b="0" noProof="0" dirty="0">
                <a:latin typeface="Myriad Pro" panose="020B0503030403020204"/>
              </a:rPr>
              <a:t>L’enseignant(e) demande aux apprenants d’émettre des hypothèses sur le contenu du texte en se basant sur le titre et les illustrations.</a:t>
            </a:r>
          </a:p>
          <a:p>
            <a:pPr marL="171450" lvl="0" indent="-171450" algn="l" rtl="0">
              <a:lnSpc>
                <a:spcPct val="100000"/>
              </a:lnSpc>
              <a:spcBef>
                <a:spcPts val="0"/>
              </a:spcBef>
              <a:spcAft>
                <a:spcPts val="0"/>
              </a:spcAft>
              <a:buSzPts val="1400"/>
              <a:buFont typeface="Arial" panose="020B0604020202020204" pitchFamily="34" charset="0"/>
              <a:buChar char="•"/>
            </a:pPr>
            <a:r>
              <a:rPr lang="fr-FR" sz="1200" b="0" noProof="0" dirty="0">
                <a:latin typeface="Myriad Pro" panose="020B0503030403020204"/>
              </a:rPr>
              <a:t>Il/Elle présente le tableau qui renferme des questions. </a:t>
            </a:r>
          </a:p>
          <a:p>
            <a:pPr marL="171450" lvl="0" indent="-171450" algn="l" rtl="0">
              <a:lnSpc>
                <a:spcPct val="100000"/>
              </a:lnSpc>
              <a:spcBef>
                <a:spcPts val="0"/>
              </a:spcBef>
              <a:spcAft>
                <a:spcPts val="0"/>
              </a:spcAft>
              <a:buSzPts val="1400"/>
              <a:buFont typeface="Arial" panose="020B0604020202020204" pitchFamily="34" charset="0"/>
              <a:buChar char="•"/>
            </a:pPr>
            <a:r>
              <a:rPr lang="fr-FR" sz="1200" b="0" noProof="0" dirty="0">
                <a:latin typeface="Myriad Pro" panose="020B0503030403020204"/>
              </a:rPr>
              <a:t>Il/Elle collecte toutes les hypothèses justifiées.</a:t>
            </a:r>
            <a:endParaRPr lang="en-US" sz="1200" b="0" dirty="0">
              <a:solidFill>
                <a:schemeClr val="dk1"/>
              </a:solidFill>
              <a:latin typeface="Myriad Pro" panose="020B0503030403020204"/>
              <a:ea typeface="Calibri"/>
              <a:cs typeface="Calibri"/>
              <a:sym typeface="Calibri"/>
            </a:endParaRPr>
          </a:p>
          <a:p>
            <a:pPr marL="0" lvl="0" indent="0" algn="l" rtl="0">
              <a:lnSpc>
                <a:spcPct val="100000"/>
              </a:lnSpc>
              <a:spcBef>
                <a:spcPts val="0"/>
              </a:spcBef>
              <a:spcAft>
                <a:spcPts val="0"/>
              </a:spcAft>
              <a:buSzPts val="1400"/>
              <a:buNone/>
            </a:pPr>
            <a:endParaRPr sz="1200" b="0" dirty="0">
              <a:solidFill>
                <a:schemeClr val="dk1"/>
              </a:solidFill>
              <a:latin typeface="Myriad Pro" panose="020B0503030403020204"/>
              <a:ea typeface="Calibri"/>
              <a:cs typeface="Calibri"/>
              <a:sym typeface="Calibri"/>
            </a:endParaRPr>
          </a:p>
          <a:p>
            <a:pPr marL="0" lvl="0" indent="0" algn="l" rtl="0">
              <a:lnSpc>
                <a:spcPct val="100000"/>
              </a:lnSpc>
              <a:spcBef>
                <a:spcPts val="0"/>
              </a:spcBef>
              <a:spcAft>
                <a:spcPts val="0"/>
              </a:spcAft>
              <a:buSzPts val="1400"/>
              <a:buNone/>
            </a:pPr>
            <a:endParaRPr dirty="0"/>
          </a:p>
        </p:txBody>
      </p:sp>
      <p:sp>
        <p:nvSpPr>
          <p:cNvPr id="290" name="Google Shape;290;p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dirty="0"/>
          </a:p>
        </p:txBody>
      </p:sp>
    </p:spTree>
    <p:extLst>
      <p:ext uri="{BB962C8B-B14F-4D97-AF65-F5344CB8AC3E}">
        <p14:creationId xmlns:p14="http://schemas.microsoft.com/office/powerpoint/2010/main" val="2681313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0" name="Google Shape;300;p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1" dirty="0">
                <a:latin typeface="Myriad Pro" panose="020B0503030403020204"/>
              </a:rPr>
              <a:t>Notes à </a:t>
            </a:r>
            <a:r>
              <a:rPr lang="fr-FR" sz="1200" b="1" noProof="0" dirty="0">
                <a:latin typeface="Myriad Pro" panose="020B0503030403020204"/>
              </a:rPr>
              <a:t>l’enseignant</a:t>
            </a:r>
            <a:r>
              <a:rPr lang="en-US" sz="1200" b="1" dirty="0">
                <a:latin typeface="Myriad Pro" panose="020B0503030403020204"/>
              </a:rPr>
              <a:t>(e) : </a:t>
            </a:r>
          </a:p>
          <a:p>
            <a:pPr marL="0" lvl="0" indent="0" algn="l" rtl="0">
              <a:lnSpc>
                <a:spcPct val="100000"/>
              </a:lnSpc>
              <a:spcBef>
                <a:spcPts val="0"/>
              </a:spcBef>
              <a:spcAft>
                <a:spcPts val="0"/>
              </a:spcAft>
              <a:buSzPts val="1400"/>
              <a:buNone/>
            </a:pPr>
            <a:r>
              <a:rPr lang="fr-FR" sz="1200" b="1" dirty="0">
                <a:latin typeface="Myriad Pro" panose="020B0503030403020204"/>
              </a:rPr>
              <a:t>2. </a:t>
            </a:r>
            <a:r>
              <a:rPr lang="fr-FR" sz="1200" b="1" u="sng" dirty="0">
                <a:latin typeface="Myriad Pro" panose="020B0503030403020204"/>
              </a:rPr>
              <a:t>Repérage : Compréhension globale / Accès au sens</a:t>
            </a:r>
          </a:p>
          <a:p>
            <a:pPr marL="0" lvl="0" indent="0" algn="l" rtl="0">
              <a:lnSpc>
                <a:spcPct val="100000"/>
              </a:lnSpc>
              <a:spcBef>
                <a:spcPts val="0"/>
              </a:spcBef>
              <a:spcAft>
                <a:spcPts val="0"/>
              </a:spcAft>
              <a:buSzPts val="1400"/>
              <a:buNone/>
            </a:pPr>
            <a:r>
              <a:rPr lang="fr-FR" sz="1200" b="0" u="sng" dirty="0">
                <a:latin typeface="Myriad Pro" panose="020B0503030403020204"/>
              </a:rPr>
              <a:t>Etape 1 : les personnages </a:t>
            </a:r>
          </a:p>
          <a:p>
            <a:pPr marL="0" lvl="0" indent="0" algn="l" rtl="0">
              <a:lnSpc>
                <a:spcPct val="100000"/>
              </a:lnSpc>
              <a:spcBef>
                <a:spcPts val="0"/>
              </a:spcBef>
              <a:spcAft>
                <a:spcPts val="0"/>
              </a:spcAft>
              <a:buSzPts val="1400"/>
              <a:buNone/>
            </a:pPr>
            <a:r>
              <a:rPr lang="en-US" sz="1200" b="1" dirty="0">
                <a:latin typeface="Myriad Pro" panose="020B0503030403020204"/>
              </a:rPr>
              <a:t>Première lecture </a:t>
            </a:r>
            <a:r>
              <a:rPr lang="fr-FR" sz="1200" b="1" noProof="0" dirty="0">
                <a:latin typeface="Myriad Pro" panose="020B0503030403020204"/>
              </a:rPr>
              <a:t>silencieuse du texte pour vérifier les hypothèses sur la situation de communication: qui ? où ? quand ? quoi ? </a:t>
            </a:r>
            <a:endParaRPr lang="fr-FR" sz="1200" b="1" noProof="0" dirty="0">
              <a:solidFill>
                <a:schemeClr val="dk1"/>
              </a:solidFill>
              <a:latin typeface="Myriad Pro" panose="020B0503030403020204"/>
              <a:ea typeface="Calibri"/>
              <a:cs typeface="Calibri"/>
              <a:sym typeface="Calibri"/>
            </a:endParaRPr>
          </a:p>
          <a:p>
            <a:pPr marL="171450" lvl="0" indent="-171450" algn="l" rtl="0">
              <a:lnSpc>
                <a:spcPct val="100000"/>
              </a:lnSpc>
              <a:spcBef>
                <a:spcPts val="0"/>
              </a:spcBef>
              <a:spcAft>
                <a:spcPts val="0"/>
              </a:spcAft>
              <a:buSzPts val="1400"/>
              <a:buFont typeface="Arial" panose="020B0604020202020204" pitchFamily="34" charset="0"/>
              <a:buChar char="•"/>
            </a:pPr>
            <a:r>
              <a:rPr lang="fr-FR" sz="1200" noProof="0" dirty="0">
                <a:latin typeface="Myriad Pro" panose="020B0503030403020204"/>
              </a:rPr>
              <a:t>L’enseignant(e) demande aux apprenants de faire une première lecture silencieuse pour </a:t>
            </a:r>
            <a:r>
              <a:rPr lang="fr-FR" sz="1200" b="0" noProof="0" dirty="0">
                <a:latin typeface="Myriad Pro" panose="020B0503030403020204"/>
              </a:rPr>
              <a:t>répondre à la question : </a:t>
            </a:r>
            <a:r>
              <a:rPr lang="fr-FR" sz="1200" b="1" u="none" strike="noStrike" cap="none" noProof="0" dirty="0">
                <a:solidFill>
                  <a:srgbClr val="2F5496"/>
                </a:solidFill>
                <a:latin typeface="Myriad Pro" panose="020B0503030403020204"/>
                <a:ea typeface="Times New Roman"/>
                <a:cs typeface="Times New Roman"/>
                <a:sym typeface="Times New Roman"/>
              </a:rPr>
              <a:t>Quels</a:t>
            </a:r>
            <a:r>
              <a:rPr lang="fr-FR" sz="1200" b="1" u="none" strike="noStrike" cap="none" baseline="0" noProof="0" dirty="0">
                <a:solidFill>
                  <a:srgbClr val="2F5496"/>
                </a:solidFill>
                <a:latin typeface="Myriad Pro" panose="020B0503030403020204"/>
                <a:ea typeface="Times New Roman"/>
                <a:cs typeface="Times New Roman"/>
                <a:sym typeface="Times New Roman"/>
              </a:rPr>
              <a:t> </a:t>
            </a:r>
            <a:r>
              <a:rPr lang="fr-FR" sz="1200" b="1" u="none" strike="noStrike" cap="none" noProof="0" dirty="0">
                <a:solidFill>
                  <a:srgbClr val="2F5496"/>
                </a:solidFill>
                <a:latin typeface="Myriad Pro" panose="020B0503030403020204"/>
                <a:ea typeface="Times New Roman"/>
                <a:cs typeface="Times New Roman"/>
                <a:sym typeface="Times New Roman"/>
              </a:rPr>
              <a:t>sont les personnages? </a:t>
            </a:r>
          </a:p>
          <a:p>
            <a:pPr marL="171450" lvl="0" indent="-171450" algn="l" rtl="0">
              <a:lnSpc>
                <a:spcPct val="100000"/>
              </a:lnSpc>
              <a:spcBef>
                <a:spcPts val="0"/>
              </a:spcBef>
              <a:spcAft>
                <a:spcPts val="0"/>
              </a:spcAft>
              <a:buSzPts val="1400"/>
              <a:buFont typeface="Arial" panose="020B0604020202020204" pitchFamily="34" charset="0"/>
              <a:buChar char="•"/>
            </a:pPr>
            <a:r>
              <a:rPr lang="fr-FR" sz="1200" b="0" u="none" strike="noStrike" cap="none" noProof="0" dirty="0">
                <a:solidFill>
                  <a:srgbClr val="2F5496"/>
                </a:solidFill>
                <a:latin typeface="Myriad Pro" panose="020B0503030403020204"/>
                <a:ea typeface="Times New Roman"/>
                <a:cs typeface="Times New Roman"/>
                <a:sym typeface="Times New Roman"/>
              </a:rPr>
              <a:t>Il /Elle prévoit une petite pause pour les réponses des apprenants puis il/elle </a:t>
            </a:r>
            <a:r>
              <a:rPr lang="fr-FR" sz="1200" b="0" noProof="0" dirty="0">
                <a:latin typeface="Myriad Pro" panose="020B0503030403020204"/>
              </a:rPr>
              <a:t> dévoile les réponses.</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noProof="0" dirty="0">
                <a:latin typeface="Myriad Pro" panose="020B0503030403020204"/>
              </a:rPr>
              <a:t>Il/Elle leur demande de comparer les réponses après la lecture du texte avec les hypothèses émises </a:t>
            </a:r>
            <a:r>
              <a:rPr lang="fr-FR" noProof="0" dirty="0">
                <a:latin typeface="Myriad Pro" panose="020B0503030403020204"/>
                <a:cs typeface="Times New Roman" panose="02020603050405020304" pitchFamily="18" charset="0"/>
              </a:rPr>
              <a:t>à</a:t>
            </a:r>
            <a:r>
              <a:rPr lang="fr-FR" noProof="0" dirty="0">
                <a:latin typeface="Myriad Pro" panose="020B0503030403020204"/>
              </a:rPr>
              <a:t> partir du paratexte. </a:t>
            </a:r>
            <a:endParaRPr lang="fr-FR" sz="1200" noProof="0" dirty="0">
              <a:latin typeface="Myriad Pro" panose="020B0503030403020204"/>
            </a:endParaRPr>
          </a:p>
          <a:p>
            <a:pPr marL="0" lvl="0" indent="0" algn="l" rtl="0">
              <a:lnSpc>
                <a:spcPct val="100000"/>
              </a:lnSpc>
              <a:spcBef>
                <a:spcPts val="0"/>
              </a:spcBef>
              <a:spcAft>
                <a:spcPts val="0"/>
              </a:spcAft>
              <a:buSzPts val="1400"/>
              <a:buFont typeface="Arial" panose="020B0604020202020204" pitchFamily="34" charset="0"/>
              <a:buNone/>
            </a:pPr>
            <a:endParaRPr lang="fr-FR" sz="1200" b="1" noProof="0" dirty="0">
              <a:latin typeface="Myriad Pro" panose="020B0503030403020204"/>
            </a:endParaRPr>
          </a:p>
          <a:p>
            <a:pPr marL="0" lvl="0" indent="0" algn="l" rtl="0">
              <a:lnSpc>
                <a:spcPct val="100000"/>
              </a:lnSpc>
              <a:spcBef>
                <a:spcPts val="0"/>
              </a:spcBef>
              <a:spcAft>
                <a:spcPts val="0"/>
              </a:spcAft>
              <a:buSzPts val="1400"/>
              <a:buFont typeface="Arial" panose="020B0604020202020204" pitchFamily="34" charset="0"/>
              <a:buNone/>
            </a:pPr>
            <a:r>
              <a:rPr lang="fr-FR" sz="1200" b="1" noProof="0" dirty="0">
                <a:latin typeface="Myriad Pro" panose="020B0503030403020204"/>
              </a:rPr>
              <a:t>Réponses</a:t>
            </a:r>
            <a:r>
              <a:rPr lang="fr-FR" sz="1200" noProof="0" dirty="0">
                <a:latin typeface="Myriad Pro" panose="020B0503030403020204"/>
              </a:rPr>
              <a:t>: </a:t>
            </a:r>
            <a:r>
              <a:rPr lang="fr-FR" sz="1200" noProof="0" dirty="0">
                <a:latin typeface="Myriad Pro" panose="020B0503030403020204"/>
                <a:ea typeface="Times New Roman"/>
                <a:cs typeface="Times New Roman"/>
                <a:sym typeface="Times New Roman"/>
              </a:rPr>
              <a:t>Belle - La sorcière - Les amis de Belle (Tony et Dolly) - La fée </a:t>
            </a:r>
          </a:p>
        </p:txBody>
      </p:sp>
      <p:sp>
        <p:nvSpPr>
          <p:cNvPr id="301" name="Google Shape;301;p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extLst>
      <p:ext uri="{BB962C8B-B14F-4D97-AF65-F5344CB8AC3E}">
        <p14:creationId xmlns:p14="http://schemas.microsoft.com/office/powerpoint/2010/main" val="1845267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5" name="Google Shape;315;p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dirty="0">
                <a:latin typeface="Myriad Pro" panose="020B0503030403020204"/>
              </a:rPr>
              <a:t>Notes à </a:t>
            </a:r>
            <a:r>
              <a:rPr lang="fr-FR" b="1" noProof="0" dirty="0">
                <a:latin typeface="Myriad Pro" panose="020B0503030403020204"/>
              </a:rPr>
              <a:t>l’enseignant</a:t>
            </a:r>
            <a:r>
              <a:rPr lang="en-US" b="1" dirty="0">
                <a:latin typeface="Myriad Pro" panose="020B0503030403020204"/>
              </a:rPr>
              <a:t>(e) :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dirty="0">
                <a:latin typeface="Myriad Pro" panose="020B0503030403020204"/>
              </a:rPr>
              <a:t>2. </a:t>
            </a:r>
            <a:r>
              <a:rPr lang="fr-FR" sz="1200" b="1" u="sng" dirty="0">
                <a:latin typeface="Myriad Pro" panose="020B0503030403020204"/>
              </a:rPr>
              <a:t>Repérage : Compréhension globale / Accès au sens</a:t>
            </a:r>
            <a:endParaRPr lang="fr-FR" sz="1200" b="1" dirty="0">
              <a:latin typeface="Myriad Pro" panose="020B0503030403020204"/>
            </a:endParaRPr>
          </a:p>
          <a:p>
            <a:pPr marL="0" lvl="0" indent="0" algn="l" rtl="0">
              <a:lnSpc>
                <a:spcPct val="100000"/>
              </a:lnSpc>
              <a:spcBef>
                <a:spcPts val="0"/>
              </a:spcBef>
              <a:spcAft>
                <a:spcPts val="0"/>
              </a:spcAft>
              <a:buSzPts val="1400"/>
              <a:buNone/>
            </a:pPr>
            <a:r>
              <a:rPr lang="fr-FR" b="0" u="sng" dirty="0">
                <a:latin typeface="Myriad Pro" panose="020B0503030403020204"/>
              </a:rPr>
              <a:t>Etape 2 : le lieu</a:t>
            </a:r>
          </a:p>
          <a:p>
            <a:pPr marL="0" lvl="0" indent="0" algn="l" rtl="0">
              <a:lnSpc>
                <a:spcPct val="100000"/>
              </a:lnSpc>
              <a:spcBef>
                <a:spcPts val="0"/>
              </a:spcBef>
              <a:spcAft>
                <a:spcPts val="0"/>
              </a:spcAft>
              <a:buSzPts val="1400"/>
              <a:buNone/>
            </a:pPr>
            <a:r>
              <a:rPr lang="en-US" b="1" dirty="0">
                <a:latin typeface="Myriad Pro" panose="020B0503030403020204"/>
              </a:rPr>
              <a:t>Première </a:t>
            </a:r>
            <a:r>
              <a:rPr lang="fr-FR" b="1" noProof="0" dirty="0">
                <a:latin typeface="Myriad Pro" panose="020B0503030403020204"/>
              </a:rPr>
              <a:t>lecture silencieuse du texte pour vérifier les hypothèses sur la situation de communication : qui ? où ? quand ? Quoi ? </a:t>
            </a:r>
            <a:endParaRPr lang="fr-FR" noProof="0" dirty="0">
              <a:latin typeface="Myriad Pro" panose="020B0503030403020204"/>
            </a:endParaRPr>
          </a:p>
          <a:p>
            <a:pPr marL="171450" lvl="0" indent="-171450" algn="l" rtl="0">
              <a:lnSpc>
                <a:spcPct val="100000"/>
              </a:lnSpc>
              <a:spcBef>
                <a:spcPts val="0"/>
              </a:spcBef>
              <a:spcAft>
                <a:spcPts val="0"/>
              </a:spcAft>
              <a:buSzPts val="1400"/>
              <a:buFont typeface="Arial" panose="020B0604020202020204" pitchFamily="34" charset="0"/>
              <a:buChar char="•"/>
            </a:pPr>
            <a:r>
              <a:rPr lang="fr-FR" sz="1200" noProof="0" dirty="0">
                <a:latin typeface="Myriad Pro" panose="020B0503030403020204"/>
              </a:rPr>
              <a:t>L’enseignant(e) demande aux apprenants </a:t>
            </a:r>
            <a:r>
              <a:rPr lang="fr-FR" noProof="0" dirty="0">
                <a:latin typeface="Myriad Pro" panose="020B0503030403020204"/>
              </a:rPr>
              <a:t>de lire le texte / le premier paragraphe du texte pour </a:t>
            </a:r>
            <a:r>
              <a:rPr lang="fr-FR" sz="1200" b="0" noProof="0" dirty="0">
                <a:latin typeface="Myriad Pro" panose="020B0503030403020204"/>
              </a:rPr>
              <a:t>répondre à la question « </a:t>
            </a:r>
            <a:r>
              <a:rPr lang="fr-FR" sz="1200" b="1" u="none" strike="noStrike" cap="none" noProof="0" dirty="0">
                <a:solidFill>
                  <a:srgbClr val="2F5496"/>
                </a:solidFill>
                <a:latin typeface="Myriad Pro" panose="020B0503030403020204"/>
                <a:ea typeface="Times New Roman"/>
                <a:cs typeface="Times New Roman"/>
                <a:sym typeface="Times New Roman"/>
              </a:rPr>
              <a:t>Où se trouvent les personnages ? »</a:t>
            </a:r>
          </a:p>
          <a:p>
            <a:pPr marL="171450" lvl="0" indent="-171450" algn="l" rtl="0">
              <a:lnSpc>
                <a:spcPct val="100000"/>
              </a:lnSpc>
              <a:spcBef>
                <a:spcPts val="0"/>
              </a:spcBef>
              <a:spcAft>
                <a:spcPts val="0"/>
              </a:spcAft>
              <a:buSzPts val="1400"/>
              <a:buFont typeface="Arial" panose="020B0604020202020204" pitchFamily="34" charset="0"/>
              <a:buChar char="•"/>
            </a:pPr>
            <a:r>
              <a:rPr lang="fr-FR" sz="1200" b="0" u="none" strike="noStrike" cap="none" noProof="0" dirty="0">
                <a:solidFill>
                  <a:srgbClr val="2F5496"/>
                </a:solidFill>
                <a:latin typeface="Myriad Pro" panose="020B0503030403020204"/>
                <a:ea typeface="Times New Roman"/>
                <a:cs typeface="Times New Roman"/>
                <a:sym typeface="Times New Roman"/>
              </a:rPr>
              <a:t>Il /Elle prévoit une petite pause pour les réponses des apprenants puis il/elle </a:t>
            </a:r>
            <a:r>
              <a:rPr lang="fr-FR" sz="1200" b="0" noProof="0" dirty="0">
                <a:latin typeface="Myriad Pro" panose="020B0503030403020204"/>
              </a:rPr>
              <a:t> dévoile les réponses.</a:t>
            </a:r>
            <a:endParaRPr lang="fr-FR" b="0" noProof="0" dirty="0">
              <a:latin typeface="Myriad Pro" panose="020B0503030403020204"/>
            </a:endParaRPr>
          </a:p>
          <a:p>
            <a:pPr marL="171450" marR="0" lvl="0" indent="-171450" algn="l" rtl="0">
              <a:lnSpc>
                <a:spcPct val="100000"/>
              </a:lnSpc>
              <a:spcBef>
                <a:spcPts val="0"/>
              </a:spcBef>
              <a:spcAft>
                <a:spcPts val="0"/>
              </a:spcAft>
              <a:buClr>
                <a:srgbClr val="000000"/>
              </a:buClr>
              <a:buSzPts val="1400"/>
              <a:buFont typeface="Arial" panose="020B0604020202020204" pitchFamily="34" charset="0"/>
              <a:buChar char="•"/>
            </a:pPr>
            <a:r>
              <a:rPr lang="fr-FR" noProof="0" dirty="0">
                <a:latin typeface="Myriad Pro" panose="020B0503030403020204"/>
              </a:rPr>
              <a:t>Il/Elle leur demande de justifier leur réponse en relevant un indice dans le texte.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noProof="0" dirty="0">
                <a:latin typeface="Myriad Pro" panose="020B0503030403020204"/>
              </a:rPr>
              <a:t>Il/Elle leur demande de comparer la réponse tirée du texte avec les hypothèses émises </a:t>
            </a:r>
            <a:r>
              <a:rPr lang="fr-FR" noProof="0" dirty="0">
                <a:latin typeface="Times New Roman" panose="02020603050405020304" pitchFamily="18" charset="0"/>
                <a:cs typeface="Times New Roman" panose="02020603050405020304" pitchFamily="18" charset="0"/>
              </a:rPr>
              <a:t>à</a:t>
            </a:r>
            <a:r>
              <a:rPr lang="fr-FR" noProof="0" dirty="0">
                <a:latin typeface="Myriad Pro" panose="020B0503030403020204"/>
              </a:rPr>
              <a:t> partir du paratexte. </a:t>
            </a:r>
            <a:endParaRPr lang="fr-FR" sz="1200" noProof="0" dirty="0">
              <a:latin typeface="Myriad Pro" panose="020B0503030403020204"/>
            </a:endParaRPr>
          </a:p>
          <a:p>
            <a:pPr marL="0" marR="0" lvl="0" indent="0" algn="l" rtl="0">
              <a:lnSpc>
                <a:spcPct val="100000"/>
              </a:lnSpc>
              <a:spcBef>
                <a:spcPts val="0"/>
              </a:spcBef>
              <a:spcAft>
                <a:spcPts val="0"/>
              </a:spcAft>
              <a:buClr>
                <a:srgbClr val="000000"/>
              </a:buClr>
              <a:buSzPts val="1400"/>
              <a:buFont typeface="Arial" panose="020B0604020202020204" pitchFamily="34" charset="0"/>
              <a:buNone/>
            </a:pPr>
            <a:endParaRPr lang="fr-FR" noProof="0" dirty="0">
              <a:latin typeface="Myriad Pro" panose="020B0503030403020204"/>
            </a:endParaRPr>
          </a:p>
          <a:p>
            <a:pPr marL="0" marR="0" lvl="0" indent="0" algn="l" rtl="0">
              <a:lnSpc>
                <a:spcPct val="100000"/>
              </a:lnSpc>
              <a:spcBef>
                <a:spcPts val="0"/>
              </a:spcBef>
              <a:spcAft>
                <a:spcPts val="0"/>
              </a:spcAft>
              <a:buClr>
                <a:srgbClr val="000000"/>
              </a:buClr>
              <a:buSzPts val="1400"/>
              <a:buFont typeface="Arial" panose="020B0604020202020204" pitchFamily="34" charset="0"/>
              <a:buNone/>
            </a:pPr>
            <a:r>
              <a:rPr lang="fr-FR" b="1" noProof="0" dirty="0">
                <a:latin typeface="Myriad Pro" panose="020B0503030403020204"/>
              </a:rPr>
              <a:t>Réponses </a:t>
            </a:r>
            <a:r>
              <a:rPr lang="fr-FR" noProof="0" dirty="0">
                <a:latin typeface="Myriad Pro" panose="020B0503030403020204"/>
              </a:rPr>
              <a:t>: </a:t>
            </a:r>
            <a:r>
              <a:rPr lang="fr-FR" sz="1200" noProof="0" dirty="0">
                <a:latin typeface="Myriad Pro" panose="020B0503030403020204"/>
                <a:ea typeface="Times New Roman"/>
                <a:cs typeface="Times New Roman"/>
                <a:sym typeface="Times New Roman"/>
              </a:rPr>
              <a:t>Dans un merveilleux</a:t>
            </a:r>
            <a:r>
              <a:rPr lang="en-US" sz="1200" dirty="0">
                <a:latin typeface="Myriad Pro" panose="020B0503030403020204"/>
                <a:ea typeface="Times New Roman"/>
                <a:cs typeface="Times New Roman"/>
                <a:sym typeface="Times New Roman"/>
              </a:rPr>
              <a:t> </a:t>
            </a:r>
            <a:r>
              <a:rPr lang="fr-FR" sz="1200" noProof="0" dirty="0">
                <a:latin typeface="Myriad Pro" panose="020B0503030403020204"/>
                <a:ea typeface="Times New Roman"/>
                <a:cs typeface="Times New Roman"/>
                <a:sym typeface="Times New Roman"/>
              </a:rPr>
              <a:t>jardin</a:t>
            </a:r>
            <a:r>
              <a:rPr lang="en-US" sz="1200" dirty="0">
                <a:latin typeface="Myriad Pro" panose="020B0503030403020204"/>
                <a:ea typeface="Times New Roman"/>
                <a:cs typeface="Times New Roman"/>
                <a:sym typeface="Times New Roman"/>
              </a:rPr>
              <a:t> </a:t>
            </a:r>
            <a:endParaRPr dirty="0">
              <a:latin typeface="Myriad Pro" panose="020B0503030403020204"/>
            </a:endParaRPr>
          </a:p>
          <a:p>
            <a:pPr marL="0" lvl="0" indent="0" algn="l" rtl="0">
              <a:lnSpc>
                <a:spcPct val="100000"/>
              </a:lnSpc>
              <a:spcBef>
                <a:spcPts val="0"/>
              </a:spcBef>
              <a:spcAft>
                <a:spcPts val="0"/>
              </a:spcAft>
              <a:buSzPts val="1400"/>
              <a:buNone/>
            </a:pPr>
            <a:endParaRPr dirty="0"/>
          </a:p>
        </p:txBody>
      </p:sp>
      <p:sp>
        <p:nvSpPr>
          <p:cNvPr id="316" name="Google Shape;316;p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extLst>
      <p:ext uri="{BB962C8B-B14F-4D97-AF65-F5344CB8AC3E}">
        <p14:creationId xmlns:p14="http://schemas.microsoft.com/office/powerpoint/2010/main" val="22059568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6" name="Google Shape;326;p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1" dirty="0">
                <a:latin typeface="Myriad Pro" panose="020B0503030403020204"/>
              </a:rPr>
              <a:t>Notes à </a:t>
            </a:r>
            <a:r>
              <a:rPr lang="fr-FR" sz="1200" b="1" noProof="0" dirty="0">
                <a:latin typeface="Myriad Pro" panose="020B0503030403020204"/>
              </a:rPr>
              <a:t>l’enseignant</a:t>
            </a:r>
            <a:r>
              <a:rPr lang="en-US" sz="1200" b="1" dirty="0">
                <a:latin typeface="Myriad Pro" panose="020B0503030403020204"/>
              </a:rPr>
              <a:t>(e) :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dirty="0">
                <a:latin typeface="Myriad Pro" panose="020B0503030403020204"/>
              </a:rPr>
              <a:t>2. </a:t>
            </a:r>
            <a:r>
              <a:rPr lang="fr-FR" sz="1200" b="1" u="sng" dirty="0">
                <a:latin typeface="Myriad Pro" panose="020B0503030403020204"/>
              </a:rPr>
              <a:t>Repérage : Compréhension globale / Accès au sens</a:t>
            </a:r>
            <a:endParaRPr lang="fr-FR" sz="1200" b="1" dirty="0">
              <a:latin typeface="Myriad Pro" panose="020B0503030403020204"/>
            </a:endParaRPr>
          </a:p>
          <a:p>
            <a:pPr marL="0" lvl="0" indent="0" algn="l" rtl="0">
              <a:lnSpc>
                <a:spcPct val="100000"/>
              </a:lnSpc>
              <a:spcBef>
                <a:spcPts val="0"/>
              </a:spcBef>
              <a:spcAft>
                <a:spcPts val="0"/>
              </a:spcAft>
              <a:buSzPts val="1400"/>
              <a:buNone/>
            </a:pPr>
            <a:r>
              <a:rPr lang="fr-FR" sz="1200" b="0" u="sng" dirty="0">
                <a:latin typeface="Myriad Pro" panose="020B0503030403020204"/>
              </a:rPr>
              <a:t>Etape 3 : le temps </a:t>
            </a:r>
          </a:p>
          <a:p>
            <a:pPr marL="0" lvl="0" indent="0" algn="l" rtl="0">
              <a:lnSpc>
                <a:spcPct val="100000"/>
              </a:lnSpc>
              <a:spcBef>
                <a:spcPts val="0"/>
              </a:spcBef>
              <a:spcAft>
                <a:spcPts val="0"/>
              </a:spcAft>
              <a:buSzPts val="1400"/>
              <a:buNone/>
            </a:pPr>
            <a:r>
              <a:rPr lang="en-US" sz="1200" b="1" dirty="0">
                <a:latin typeface="Myriad Pro" panose="020B0503030403020204"/>
              </a:rPr>
              <a:t>Première lecture </a:t>
            </a:r>
            <a:r>
              <a:rPr lang="fr-FR" sz="1200" b="1" noProof="0" dirty="0">
                <a:latin typeface="Myriad Pro" panose="020B0503030403020204"/>
              </a:rPr>
              <a:t>silencieuse</a:t>
            </a:r>
            <a:r>
              <a:rPr lang="en-US" sz="1200" b="1" dirty="0">
                <a:latin typeface="Myriad Pro" panose="020B0503030403020204"/>
              </a:rPr>
              <a:t> du </a:t>
            </a:r>
            <a:r>
              <a:rPr lang="fr-FR" sz="1200" b="1" noProof="0" dirty="0">
                <a:latin typeface="Myriad Pro" panose="020B0503030403020204"/>
              </a:rPr>
              <a:t>texte pour vérifier les hypothèses </a:t>
            </a:r>
            <a:r>
              <a:rPr lang="en-US" sz="1200" b="1" dirty="0">
                <a:latin typeface="Myriad Pro" panose="020B0503030403020204"/>
              </a:rPr>
              <a:t>sur la situation de communication : qui ? </a:t>
            </a:r>
            <a:r>
              <a:rPr lang="fr-FR" sz="1200" b="1" noProof="0" dirty="0">
                <a:latin typeface="Myriad Pro" panose="020B0503030403020204"/>
              </a:rPr>
              <a:t>où ? quand ? quoi ? </a:t>
            </a:r>
            <a:endParaRPr lang="fr-FR" sz="1200" noProof="0" dirty="0">
              <a:latin typeface="Myriad Pro" panose="020B0503030403020204"/>
            </a:endParaRPr>
          </a:p>
          <a:p>
            <a:pPr marL="171450" marR="0" lvl="0" indent="-171450" algn="l" rtl="0">
              <a:lnSpc>
                <a:spcPct val="100000"/>
              </a:lnSpc>
              <a:spcBef>
                <a:spcPts val="0"/>
              </a:spcBef>
              <a:spcAft>
                <a:spcPts val="0"/>
              </a:spcAft>
              <a:buClr>
                <a:srgbClr val="000000"/>
              </a:buClr>
              <a:buSzPts val="1400"/>
              <a:buFont typeface="Arial" panose="020B0604020202020204" pitchFamily="34" charset="0"/>
              <a:buChar char="•"/>
            </a:pPr>
            <a:r>
              <a:rPr lang="fr-FR" sz="1200" noProof="0" dirty="0">
                <a:latin typeface="Myriad Pro" panose="020B0503030403020204"/>
              </a:rPr>
              <a:t>L’enseignant(e) demande aux apprenants de lire le texte / le premier paragraphe du texte pour </a:t>
            </a:r>
            <a:r>
              <a:rPr lang="fr-FR" sz="1200" b="0" noProof="0" dirty="0">
                <a:latin typeface="Myriad Pro" panose="020B0503030403020204"/>
              </a:rPr>
              <a:t>répondre à la question  </a:t>
            </a:r>
            <a:r>
              <a:rPr lang="fr-FR" noProof="0" dirty="0">
                <a:latin typeface="Myriad Pro" panose="020B0503030403020204"/>
              </a:rPr>
              <a:t>«</a:t>
            </a:r>
            <a:r>
              <a:rPr lang="fr-FR" sz="1200" b="1" noProof="0" dirty="0">
                <a:latin typeface="Myriad Pro" panose="020B0503030403020204"/>
              </a:rPr>
              <a:t>Quand l’action se passe-t-elle ?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sz="1200" b="0" u="none" strike="noStrike" cap="none" noProof="0" dirty="0">
                <a:solidFill>
                  <a:srgbClr val="2F5496"/>
                </a:solidFill>
                <a:latin typeface="Myriad Pro" panose="020B0503030403020204"/>
                <a:ea typeface="Times New Roman"/>
                <a:cs typeface="Times New Roman"/>
                <a:sym typeface="Times New Roman"/>
              </a:rPr>
              <a:t>Il /Elle prévoit une petite pause pour les réponses des apprenants puis il/elle </a:t>
            </a:r>
            <a:r>
              <a:rPr lang="fr-FR" sz="1200" b="0" noProof="0" dirty="0">
                <a:latin typeface="Myriad Pro" panose="020B0503030403020204"/>
              </a:rPr>
              <a:t> dévoile les réponses.</a:t>
            </a:r>
            <a:endParaRPr lang="fr-FR" sz="1200" b="1" noProof="0" dirty="0">
              <a:latin typeface="Myriad Pro" panose="020B0503030403020204"/>
            </a:endParaRP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noProof="0" dirty="0">
                <a:latin typeface="Myriad Pro" panose="020B0503030403020204"/>
              </a:rPr>
              <a:t>Il/Elle leur demande de justifier leur réponse en relevant un indice dans le texte.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noProof="0" dirty="0">
                <a:latin typeface="Myriad Pro" panose="020B0503030403020204"/>
              </a:rPr>
              <a:t>Il/Elle leur demande de comparer la réponse tirée du texte avec les hypothèses émises </a:t>
            </a:r>
            <a:r>
              <a:rPr lang="fr-FR" noProof="0" dirty="0">
                <a:latin typeface="Times New Roman" panose="02020603050405020304" pitchFamily="18" charset="0"/>
                <a:cs typeface="Times New Roman" panose="02020603050405020304" pitchFamily="18" charset="0"/>
              </a:rPr>
              <a:t>à</a:t>
            </a:r>
            <a:r>
              <a:rPr lang="fr-FR" noProof="0" dirty="0">
                <a:latin typeface="Myriad Pro" panose="020B0503030403020204"/>
              </a:rPr>
              <a:t> partir du paratexte. </a:t>
            </a:r>
            <a:endParaRPr lang="fr-FR" sz="1200" noProof="0" dirty="0">
              <a:latin typeface="Myriad Pro" panose="020B0503030403020204"/>
            </a:endParaRPr>
          </a:p>
          <a:p>
            <a:pPr marL="0" marR="0" lvl="0" indent="0" algn="l" rtl="0">
              <a:lnSpc>
                <a:spcPct val="100000"/>
              </a:lnSpc>
              <a:spcBef>
                <a:spcPts val="0"/>
              </a:spcBef>
              <a:spcAft>
                <a:spcPts val="0"/>
              </a:spcAft>
              <a:buClr>
                <a:srgbClr val="000000"/>
              </a:buClr>
              <a:buSzPts val="1400"/>
              <a:buFont typeface="Arial"/>
              <a:buNone/>
            </a:pPr>
            <a:endParaRPr lang="fr-FR" sz="1200" b="1" noProof="0" dirty="0">
              <a:solidFill>
                <a:schemeClr val="dk1"/>
              </a:solidFill>
              <a:latin typeface="Myriad Pro" panose="020B0503030403020204"/>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fr-FR" sz="1200" b="1" noProof="0" dirty="0">
                <a:solidFill>
                  <a:schemeClr val="dk1"/>
                </a:solidFill>
                <a:latin typeface="Myriad Pro" panose="020B0503030403020204"/>
                <a:ea typeface="Calibri"/>
                <a:cs typeface="Calibri"/>
                <a:sym typeface="Calibri"/>
              </a:rPr>
              <a:t>Réponses : </a:t>
            </a:r>
            <a:r>
              <a:rPr lang="fr-FR" sz="1200" b="0" noProof="0" dirty="0">
                <a:solidFill>
                  <a:schemeClr val="dk1"/>
                </a:solidFill>
                <a:latin typeface="Myriad Pro" panose="020B0503030403020204"/>
                <a:ea typeface="Calibri"/>
                <a:cs typeface="Calibri"/>
                <a:sym typeface="Calibri"/>
              </a:rPr>
              <a:t>Il était une fois </a:t>
            </a:r>
            <a:r>
              <a:rPr lang="en-US" sz="1200" b="0" dirty="0">
                <a:solidFill>
                  <a:schemeClr val="dk1"/>
                </a:solidFill>
                <a:latin typeface="Myriad Pro" panose="020B0503030403020204"/>
                <a:ea typeface="Calibri"/>
                <a:cs typeface="Calibri"/>
                <a:sym typeface="Calibri"/>
              </a:rPr>
              <a:t>(</a:t>
            </a:r>
            <a:r>
              <a:rPr lang="fr-FR" sz="1200" b="0" noProof="0" dirty="0">
                <a:solidFill>
                  <a:schemeClr val="dk1"/>
                </a:solidFill>
                <a:latin typeface="Myriad Pro" panose="020B0503030403020204"/>
                <a:ea typeface="Calibri"/>
                <a:cs typeface="Calibri"/>
                <a:sym typeface="Calibri"/>
              </a:rPr>
              <a:t>depuis</a:t>
            </a:r>
            <a:r>
              <a:rPr lang="en-US" sz="1200" b="0" dirty="0">
                <a:solidFill>
                  <a:schemeClr val="dk1"/>
                </a:solidFill>
                <a:latin typeface="Myriad Pro" panose="020B0503030403020204"/>
                <a:ea typeface="Calibri"/>
                <a:cs typeface="Calibri"/>
                <a:sym typeface="Calibri"/>
              </a:rPr>
              <a:t> </a:t>
            </a:r>
            <a:r>
              <a:rPr lang="fr-FR" sz="1200" b="0" noProof="0" dirty="0">
                <a:solidFill>
                  <a:schemeClr val="dk1"/>
                </a:solidFill>
                <a:latin typeface="Myriad Pro" panose="020B0503030403020204"/>
                <a:ea typeface="Calibri"/>
                <a:cs typeface="Calibri"/>
                <a:sym typeface="Calibri"/>
              </a:rPr>
              <a:t>longtemps</a:t>
            </a:r>
            <a:r>
              <a:rPr lang="en-US" sz="1200" b="0" dirty="0">
                <a:solidFill>
                  <a:schemeClr val="dk1"/>
                </a:solidFill>
                <a:latin typeface="Myriad Pro" panose="020B0503030403020204"/>
                <a:ea typeface="Calibri"/>
                <a:cs typeface="Calibri"/>
                <a:sym typeface="Calibri"/>
              </a:rPr>
              <a:t>) </a:t>
            </a:r>
            <a:endParaRPr sz="1200" b="0" dirty="0">
              <a:solidFill>
                <a:schemeClr val="dk1"/>
              </a:solidFill>
              <a:latin typeface="Myriad Pro" panose="020B0503030403020204"/>
              <a:ea typeface="Calibri"/>
              <a:cs typeface="Calibri"/>
              <a:sym typeface="Calibri"/>
            </a:endParaRPr>
          </a:p>
          <a:p>
            <a:pPr marL="0" lvl="0" indent="0" algn="l" rtl="0">
              <a:lnSpc>
                <a:spcPct val="100000"/>
              </a:lnSpc>
              <a:spcBef>
                <a:spcPts val="0"/>
              </a:spcBef>
              <a:spcAft>
                <a:spcPts val="0"/>
              </a:spcAft>
              <a:buSzPts val="1400"/>
              <a:buNone/>
            </a:pPr>
            <a:endParaRPr dirty="0"/>
          </a:p>
        </p:txBody>
      </p:sp>
      <p:sp>
        <p:nvSpPr>
          <p:cNvPr id="327" name="Google Shape;327;p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extLst>
      <p:ext uri="{BB962C8B-B14F-4D97-AF65-F5344CB8AC3E}">
        <p14:creationId xmlns:p14="http://schemas.microsoft.com/office/powerpoint/2010/main" val="910214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7" name="Google Shape;337;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1" dirty="0">
                <a:latin typeface="Myriad Pro" panose="020B0503030403020204"/>
              </a:rPr>
              <a:t>Notes à </a:t>
            </a:r>
            <a:r>
              <a:rPr lang="fr-FR" sz="1200" b="1" noProof="0" dirty="0">
                <a:latin typeface="Myriad Pro" panose="020B0503030403020204"/>
              </a:rPr>
              <a:t>l’enseignant</a:t>
            </a:r>
            <a:r>
              <a:rPr lang="en-US" sz="1200" b="1" dirty="0">
                <a:latin typeface="Myriad Pro" panose="020B0503030403020204"/>
              </a:rPr>
              <a:t>(e) :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dirty="0">
                <a:latin typeface="Myriad Pro" panose="020B0503030403020204"/>
              </a:rPr>
              <a:t>2. </a:t>
            </a:r>
            <a:r>
              <a:rPr lang="fr-FR" sz="1200" b="1" u="sng" dirty="0">
                <a:latin typeface="Myriad Pro" panose="020B0503030403020204"/>
              </a:rPr>
              <a:t>Repérage : Compréhension globale / Accès au sens</a:t>
            </a:r>
            <a:endParaRPr sz="1200" b="1" dirty="0">
              <a:latin typeface="Myriad Pro" panose="020B0503030403020204"/>
            </a:endParaRPr>
          </a:p>
          <a:p>
            <a:pPr marL="0" lvl="0" indent="0" algn="l" rtl="0">
              <a:lnSpc>
                <a:spcPct val="100000"/>
              </a:lnSpc>
              <a:spcBef>
                <a:spcPts val="0"/>
              </a:spcBef>
              <a:spcAft>
                <a:spcPts val="0"/>
              </a:spcAft>
              <a:buSzPts val="1400"/>
              <a:buNone/>
            </a:pPr>
            <a:r>
              <a:rPr lang="fr-FR" sz="1200" b="0" u="sng" noProof="0" dirty="0">
                <a:latin typeface="Myriad Pro" panose="020B0503030403020204"/>
              </a:rPr>
              <a:t>Etape 4 : les actions</a:t>
            </a:r>
          </a:p>
          <a:p>
            <a:pPr marL="0" lvl="0" indent="0" algn="l" rtl="0">
              <a:lnSpc>
                <a:spcPct val="100000"/>
              </a:lnSpc>
              <a:spcBef>
                <a:spcPts val="0"/>
              </a:spcBef>
              <a:spcAft>
                <a:spcPts val="0"/>
              </a:spcAft>
              <a:buSzPts val="1400"/>
              <a:buNone/>
            </a:pPr>
            <a:r>
              <a:rPr lang="en-US" sz="1200" b="1" dirty="0">
                <a:latin typeface="Myriad Pro" panose="020B0503030403020204"/>
              </a:rPr>
              <a:t>Première </a:t>
            </a:r>
            <a:r>
              <a:rPr lang="fr-FR" sz="1200" b="1" noProof="0" dirty="0">
                <a:latin typeface="Myriad Pro" panose="020B0503030403020204"/>
              </a:rPr>
              <a:t>lecture silencieuse du texte </a:t>
            </a:r>
            <a:r>
              <a:rPr lang="en-US" sz="1200" b="1" dirty="0">
                <a:latin typeface="Myriad Pro" panose="020B0503030403020204"/>
              </a:rPr>
              <a:t>pour </a:t>
            </a:r>
            <a:r>
              <a:rPr lang="fr-FR" sz="1200" b="1" noProof="0" dirty="0">
                <a:latin typeface="Myriad Pro" panose="020B0503030403020204"/>
              </a:rPr>
              <a:t>vérifier des hypothèses </a:t>
            </a:r>
            <a:r>
              <a:rPr lang="en-US" sz="1200" b="1" dirty="0">
                <a:latin typeface="Myriad Pro" panose="020B0503030403020204"/>
              </a:rPr>
              <a:t>sur la </a:t>
            </a:r>
            <a:r>
              <a:rPr lang="fr-FR" sz="1200" b="1" noProof="0" dirty="0">
                <a:latin typeface="Myriad Pro" panose="020B0503030403020204"/>
              </a:rPr>
              <a:t>situation de communication : qui ? où ? quand ? quoi ? </a:t>
            </a:r>
          </a:p>
          <a:p>
            <a:pPr marL="171450" marR="0" lvl="0" indent="-171450" algn="l" rtl="0">
              <a:lnSpc>
                <a:spcPct val="100000"/>
              </a:lnSpc>
              <a:spcBef>
                <a:spcPts val="0"/>
              </a:spcBef>
              <a:spcAft>
                <a:spcPts val="0"/>
              </a:spcAft>
              <a:buClr>
                <a:srgbClr val="000000"/>
              </a:buClr>
              <a:buSzPts val="1400"/>
              <a:buFont typeface="Arial" panose="020B0604020202020204" pitchFamily="34" charset="0"/>
              <a:buChar char="•"/>
            </a:pPr>
            <a:r>
              <a:rPr lang="fr-FR" sz="1200" noProof="0" dirty="0">
                <a:latin typeface="Myriad Pro" panose="020B0503030403020204"/>
              </a:rPr>
              <a:t>L’enseignant(e) demande aux apprenants de lire le texte pour </a:t>
            </a:r>
            <a:r>
              <a:rPr lang="fr-FR" sz="1200" b="0" noProof="0" dirty="0">
                <a:latin typeface="Myriad Pro" panose="020B0503030403020204"/>
              </a:rPr>
              <a:t>répondre à la question « </a:t>
            </a:r>
            <a:r>
              <a:rPr lang="fr-FR" sz="1200" b="1" noProof="0" dirty="0">
                <a:latin typeface="Myriad Pro" panose="020B0503030403020204"/>
              </a:rPr>
              <a:t>Que font les personnages ?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sz="1200" b="0" noProof="0" dirty="0">
                <a:latin typeface="Myriad Pro" panose="020B0503030403020204"/>
              </a:rPr>
              <a:t>Il/Elle leur</a:t>
            </a:r>
            <a:r>
              <a:rPr lang="en-US" sz="1200" b="0" dirty="0">
                <a:latin typeface="Myriad Pro" panose="020B0503030403020204"/>
              </a:rPr>
              <a:t> </a:t>
            </a:r>
            <a:r>
              <a:rPr lang="fr-FR" sz="1200" b="0" noProof="0" dirty="0">
                <a:latin typeface="Myriad Pro" panose="020B0503030403020204"/>
              </a:rPr>
              <a:t>demande</a:t>
            </a:r>
            <a:r>
              <a:rPr lang="en-US" sz="1200" b="0" dirty="0">
                <a:latin typeface="Myriad Pro" panose="020B0503030403020204"/>
              </a:rPr>
              <a:t> </a:t>
            </a:r>
            <a:r>
              <a:rPr lang="fr-FR" sz="1200" b="0" noProof="0" dirty="0">
                <a:latin typeface="Myriad Pro" panose="020B0503030403020204"/>
              </a:rPr>
              <a:t>d’énumérer les différentes actions et d’indiquer un indice dans le texte.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sz="1200" b="0" u="none" strike="noStrike" cap="none" noProof="0" dirty="0">
                <a:solidFill>
                  <a:srgbClr val="2F5496"/>
                </a:solidFill>
                <a:latin typeface="Myriad Pro" panose="020B0503030403020204"/>
                <a:ea typeface="Times New Roman"/>
                <a:cs typeface="Times New Roman"/>
                <a:sym typeface="Times New Roman"/>
              </a:rPr>
              <a:t>Il /Elle prévoit une petite pause pour les réponses des apprenants puis il/elle </a:t>
            </a:r>
            <a:r>
              <a:rPr lang="fr-FR" sz="1200" b="0" noProof="0" dirty="0">
                <a:latin typeface="Myriad Pro" panose="020B0503030403020204"/>
              </a:rPr>
              <a:t> dévoile les réponses.</a:t>
            </a:r>
            <a:endParaRPr lang="fr-FR" sz="1200" b="1" noProof="0" dirty="0">
              <a:latin typeface="Myriad Pro" panose="020B0503030403020204"/>
            </a:endParaRP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noProof="0" dirty="0">
                <a:latin typeface="Myriad Pro" panose="020B0503030403020204"/>
              </a:rPr>
              <a:t>Il/Elle leur demande de comparer les réponses tirées du texte avec les hypothèses émises </a:t>
            </a:r>
            <a:r>
              <a:rPr lang="fr-FR" noProof="0" dirty="0">
                <a:latin typeface="Myriad Pro" panose="020B0503030403020204"/>
                <a:cs typeface="Times New Roman" panose="02020603050405020304" pitchFamily="18" charset="0"/>
              </a:rPr>
              <a:t>à</a:t>
            </a:r>
            <a:r>
              <a:rPr lang="fr-FR" noProof="0" dirty="0">
                <a:latin typeface="Myriad Pro" panose="020B0503030403020204"/>
              </a:rPr>
              <a:t> partir du paratexte. </a:t>
            </a:r>
            <a:endParaRPr lang="fr-FR" sz="1200" b="0" noProof="0" dirty="0">
              <a:latin typeface="Myriad Pro" panose="020B0503030403020204"/>
            </a:endParaRPr>
          </a:p>
          <a:p>
            <a:pPr marL="0" lvl="0" indent="0" algn="l" rtl="0">
              <a:lnSpc>
                <a:spcPct val="100000"/>
              </a:lnSpc>
              <a:spcBef>
                <a:spcPts val="0"/>
              </a:spcBef>
              <a:spcAft>
                <a:spcPts val="0"/>
              </a:spcAft>
              <a:buSzPts val="1400"/>
              <a:buNone/>
            </a:pPr>
            <a:r>
              <a:rPr lang="fr-FR" sz="1200" b="1" noProof="0" dirty="0">
                <a:latin typeface="Myriad Pro" panose="020B0503030403020204"/>
              </a:rPr>
              <a:t>Réponses : </a:t>
            </a:r>
            <a:endParaRPr lang="fr-FR" sz="1200" noProof="0" dirty="0">
              <a:latin typeface="Myriad Pro" panose="020B0503030403020204"/>
            </a:endParaRPr>
          </a:p>
          <a:p>
            <a:pPr marL="171450" lvl="0" indent="-171450" algn="l" rtl="0">
              <a:lnSpc>
                <a:spcPct val="100000"/>
              </a:lnSpc>
              <a:spcBef>
                <a:spcPts val="0"/>
              </a:spcBef>
              <a:spcAft>
                <a:spcPts val="0"/>
              </a:spcAft>
              <a:buSzPts val="1400"/>
              <a:buFontTx/>
              <a:buChar char="‒"/>
            </a:pPr>
            <a:r>
              <a:rPr lang="fr-FR" sz="1200" b="0" noProof="0" dirty="0">
                <a:latin typeface="Myriad Pro" panose="020B0503030403020204"/>
              </a:rPr>
              <a:t>Belle se pose sur le nez de la sorcière. </a:t>
            </a:r>
          </a:p>
          <a:p>
            <a:pPr marL="171450" lvl="0" indent="-171450" algn="l" rtl="0">
              <a:lnSpc>
                <a:spcPct val="100000"/>
              </a:lnSpc>
              <a:spcBef>
                <a:spcPts val="0"/>
              </a:spcBef>
              <a:spcAft>
                <a:spcPts val="0"/>
              </a:spcAft>
              <a:buSzPts val="1400"/>
              <a:buFontTx/>
              <a:buChar char="‒"/>
            </a:pPr>
            <a:r>
              <a:rPr lang="fr-FR" sz="1200" b="0" noProof="0" dirty="0">
                <a:latin typeface="Myriad Pro" panose="020B0503030403020204"/>
              </a:rPr>
              <a:t>La sorcière transforme </a:t>
            </a:r>
            <a:r>
              <a:rPr lang="en-US" sz="1200" b="0" dirty="0">
                <a:latin typeface="Myriad Pro" panose="020B0503030403020204"/>
              </a:rPr>
              <a:t>Belle </a:t>
            </a:r>
            <a:r>
              <a:rPr lang="fr-FR" sz="1200" b="0" noProof="0" dirty="0">
                <a:latin typeface="Myriad Pro" panose="020B0503030403020204"/>
              </a:rPr>
              <a:t>en coccinelle laide. </a:t>
            </a:r>
          </a:p>
          <a:p>
            <a:pPr marL="171450" lvl="0" indent="-171450" algn="l" rtl="0">
              <a:lnSpc>
                <a:spcPct val="100000"/>
              </a:lnSpc>
              <a:spcBef>
                <a:spcPts val="0"/>
              </a:spcBef>
              <a:spcAft>
                <a:spcPts val="0"/>
              </a:spcAft>
              <a:buSzPts val="1400"/>
              <a:buFontTx/>
              <a:buChar char="‒"/>
            </a:pPr>
            <a:r>
              <a:rPr lang="fr-FR" sz="1200" b="0" noProof="0" dirty="0">
                <a:latin typeface="Myriad Pro" panose="020B0503030403020204"/>
              </a:rPr>
              <a:t>Belle se fait de nouveaux amis : Tony et Dolly. </a:t>
            </a:r>
          </a:p>
          <a:p>
            <a:pPr marL="171450" lvl="0" indent="-171450" algn="l" rtl="0">
              <a:lnSpc>
                <a:spcPct val="100000"/>
              </a:lnSpc>
              <a:spcBef>
                <a:spcPts val="0"/>
              </a:spcBef>
              <a:spcAft>
                <a:spcPts val="0"/>
              </a:spcAft>
              <a:buSzPts val="1400"/>
              <a:buFontTx/>
              <a:buChar char="‒"/>
            </a:pPr>
            <a:r>
              <a:rPr lang="fr-FR" sz="1200" b="0" noProof="0" dirty="0">
                <a:latin typeface="Myriad Pro" panose="020B0503030403020204"/>
              </a:rPr>
              <a:t>Belle, Tony et Dolly volent la baguette d’une fée. </a:t>
            </a:r>
          </a:p>
          <a:p>
            <a:pPr marL="171450" lvl="0" indent="-171450" algn="l" rtl="0">
              <a:lnSpc>
                <a:spcPct val="100000"/>
              </a:lnSpc>
              <a:spcBef>
                <a:spcPts val="0"/>
              </a:spcBef>
              <a:spcAft>
                <a:spcPts val="0"/>
              </a:spcAft>
              <a:buSzPts val="1400"/>
              <a:buFontTx/>
              <a:buChar char="‒"/>
            </a:pPr>
            <a:r>
              <a:rPr lang="fr-FR" sz="1200" b="0" noProof="0" dirty="0">
                <a:latin typeface="Myriad Pro" panose="020B0503030403020204"/>
              </a:rPr>
              <a:t>La fée transforme Tony en carotte, Dolly en </a:t>
            </a:r>
            <a:r>
              <a:rPr lang="en-US" sz="1200" b="0" dirty="0">
                <a:latin typeface="Myriad Pro" panose="020B0503030403020204"/>
              </a:rPr>
              <a:t>lapin et </a:t>
            </a:r>
            <a:r>
              <a:rPr lang="fr-FR" sz="1200" b="0" noProof="0" dirty="0">
                <a:latin typeface="Myriad Pro" panose="020B0503030403020204"/>
              </a:rPr>
              <a:t>Belle en une belle et gentille coccinelle.  </a:t>
            </a:r>
          </a:p>
          <a:p>
            <a:pPr marL="171450" lvl="0" indent="-171450" algn="l" rtl="0">
              <a:lnSpc>
                <a:spcPct val="100000"/>
              </a:lnSpc>
              <a:spcBef>
                <a:spcPts val="0"/>
              </a:spcBef>
              <a:spcAft>
                <a:spcPts val="0"/>
              </a:spcAft>
              <a:buSzPts val="1400"/>
              <a:buFontTx/>
              <a:buChar char="‒"/>
            </a:pPr>
            <a:endParaRPr sz="1200" b="0" dirty="0">
              <a:solidFill>
                <a:schemeClr val="dk1"/>
              </a:solidFill>
              <a:latin typeface="Myriad Pro" panose="020B0503030403020204"/>
              <a:ea typeface="Calibri"/>
              <a:cs typeface="Calibri"/>
              <a:sym typeface="Calibri"/>
            </a:endParaRPr>
          </a:p>
          <a:p>
            <a:pPr marL="0" lvl="0" indent="0" algn="l" rtl="0">
              <a:lnSpc>
                <a:spcPct val="100000"/>
              </a:lnSpc>
              <a:spcBef>
                <a:spcPts val="0"/>
              </a:spcBef>
              <a:spcAft>
                <a:spcPts val="0"/>
              </a:spcAft>
              <a:buSzPts val="1400"/>
              <a:buNone/>
            </a:pPr>
            <a:endParaRPr dirty="0"/>
          </a:p>
        </p:txBody>
      </p:sp>
      <p:sp>
        <p:nvSpPr>
          <p:cNvPr id="338" name="Google Shape;338;p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extLst>
      <p:ext uri="{BB962C8B-B14F-4D97-AF65-F5344CB8AC3E}">
        <p14:creationId xmlns:p14="http://schemas.microsoft.com/office/powerpoint/2010/main" val="21465258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1" name="Google Shape;36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b="1" dirty="0"/>
          </a:p>
          <a:p>
            <a:pPr marL="0" lvl="0" indent="0" algn="l" rtl="0">
              <a:lnSpc>
                <a:spcPct val="100000"/>
              </a:lnSpc>
              <a:spcBef>
                <a:spcPts val="0"/>
              </a:spcBef>
              <a:spcAft>
                <a:spcPts val="0"/>
              </a:spcAft>
              <a:buSzPts val="1400"/>
              <a:buNone/>
            </a:pPr>
            <a:r>
              <a:rPr lang="en-US" b="1" dirty="0">
                <a:latin typeface="Myriad Pro" panose="020B0503030403020204"/>
              </a:rPr>
              <a:t>Notes à </a:t>
            </a:r>
            <a:r>
              <a:rPr lang="fr-FR" b="1" noProof="0" dirty="0">
                <a:latin typeface="Myriad Pro" panose="020B0503030403020204"/>
              </a:rPr>
              <a:t>l’enseignant</a:t>
            </a:r>
            <a:r>
              <a:rPr lang="en-US" b="1" dirty="0">
                <a:latin typeface="Myriad Pro" panose="020B0503030403020204"/>
              </a:rPr>
              <a:t>(e) : </a:t>
            </a:r>
          </a:p>
          <a:p>
            <a:pPr marL="0" lvl="0" indent="0" algn="l" rtl="0">
              <a:lnSpc>
                <a:spcPct val="100000"/>
              </a:lnSpc>
              <a:spcBef>
                <a:spcPts val="0"/>
              </a:spcBef>
              <a:spcAft>
                <a:spcPts val="0"/>
              </a:spcAft>
              <a:buSzPts val="1400"/>
              <a:buNone/>
            </a:pPr>
            <a:r>
              <a:rPr lang="fr-FR" b="1" dirty="0">
                <a:latin typeface="Myriad Pro" panose="020B0503030403020204"/>
              </a:rPr>
              <a:t>3. </a:t>
            </a:r>
            <a:r>
              <a:rPr lang="fr-FR" b="1" u="sng" dirty="0">
                <a:latin typeface="Myriad Pro" panose="020B0503030403020204"/>
              </a:rPr>
              <a:t>Analyse</a:t>
            </a:r>
          </a:p>
          <a:p>
            <a:pPr marL="0" lvl="0" indent="0" algn="l" rtl="0">
              <a:lnSpc>
                <a:spcPct val="100000"/>
              </a:lnSpc>
              <a:spcBef>
                <a:spcPts val="0"/>
              </a:spcBef>
              <a:spcAft>
                <a:spcPts val="0"/>
              </a:spcAft>
              <a:buSzPts val="1400"/>
              <a:buNone/>
            </a:pPr>
            <a:r>
              <a:rPr lang="en-US" b="0" u="sng" dirty="0">
                <a:latin typeface="Myriad Pro" panose="020B0503030403020204"/>
              </a:rPr>
              <a:t>Étape 1: </a:t>
            </a:r>
            <a:r>
              <a:rPr lang="fr-FR" b="0" u="sng" noProof="0" dirty="0">
                <a:latin typeface="Myriad Pro" panose="020B0503030403020204"/>
              </a:rPr>
              <a:t>l’ordre</a:t>
            </a:r>
            <a:r>
              <a:rPr lang="en-US" b="0" u="sng" dirty="0">
                <a:latin typeface="Myriad Pro" panose="020B0503030403020204"/>
              </a:rPr>
              <a:t> des </a:t>
            </a:r>
            <a:r>
              <a:rPr lang="fr-FR" b="0" u="sng" noProof="0" dirty="0">
                <a:latin typeface="Myriad Pro" panose="020B0503030403020204"/>
              </a:rPr>
              <a:t>évènements</a:t>
            </a:r>
          </a:p>
          <a:p>
            <a:pPr marL="171450" lvl="0" indent="-171450" algn="l" rtl="0">
              <a:lnSpc>
                <a:spcPct val="100000"/>
              </a:lnSpc>
              <a:spcBef>
                <a:spcPts val="0"/>
              </a:spcBef>
              <a:spcAft>
                <a:spcPts val="0"/>
              </a:spcAft>
              <a:buSzPts val="1400"/>
              <a:buFont typeface="Arial" panose="020B0604020202020204" pitchFamily="34" charset="0"/>
              <a:buChar char="•"/>
            </a:pPr>
            <a:r>
              <a:rPr lang="fr-FR" b="0" u="none" noProof="0" dirty="0">
                <a:latin typeface="Myriad Pro" panose="020B0503030403020204"/>
              </a:rPr>
              <a:t>L’enseignant(e) présente la consigne et les phrases . </a:t>
            </a:r>
          </a:p>
          <a:p>
            <a:pPr marL="171450" lvl="0" indent="-171450" algn="l" rtl="0">
              <a:lnSpc>
                <a:spcPct val="100000"/>
              </a:lnSpc>
              <a:spcBef>
                <a:spcPts val="0"/>
              </a:spcBef>
              <a:spcAft>
                <a:spcPts val="0"/>
              </a:spcAft>
              <a:buSzPts val="1400"/>
              <a:buFont typeface="Arial" panose="020B0604020202020204" pitchFamily="34" charset="0"/>
              <a:buChar char="•"/>
            </a:pPr>
            <a:r>
              <a:rPr lang="fr-FR" b="0" u="none" noProof="0" dirty="0">
                <a:latin typeface="Myriad Pro" panose="020B0503030403020204"/>
              </a:rPr>
              <a:t>Il/Elle demande aux apprenants de lire les phrases et de les numéroter pour retrouver l’ordre de l’histoire de Belle.</a:t>
            </a:r>
          </a:p>
          <a:p>
            <a:pPr marL="0" lvl="0" indent="0" algn="l" rtl="0">
              <a:lnSpc>
                <a:spcPct val="100000"/>
              </a:lnSpc>
              <a:spcBef>
                <a:spcPts val="0"/>
              </a:spcBef>
              <a:spcAft>
                <a:spcPts val="0"/>
              </a:spcAft>
              <a:buSzPts val="1400"/>
              <a:buFont typeface="Arial" panose="020B0604020202020204" pitchFamily="34" charset="0"/>
              <a:buNone/>
            </a:pPr>
            <a:endParaRPr lang="fr-FR" b="0" u="none" noProof="0" dirty="0">
              <a:latin typeface="Myriad Pro" panose="020B0503030403020204"/>
            </a:endParaRPr>
          </a:p>
          <a:p>
            <a:pPr marL="0" lvl="0" indent="0" algn="l" rtl="0">
              <a:lnSpc>
                <a:spcPct val="100000"/>
              </a:lnSpc>
              <a:spcBef>
                <a:spcPts val="0"/>
              </a:spcBef>
              <a:spcAft>
                <a:spcPts val="0"/>
              </a:spcAft>
              <a:buSzPts val="1400"/>
              <a:buFont typeface="Arial" panose="020B0604020202020204" pitchFamily="34" charset="0"/>
              <a:buNone/>
            </a:pPr>
            <a:r>
              <a:rPr lang="fr-FR" b="1" noProof="0" dirty="0">
                <a:latin typeface="Myriad Pro" panose="020B0503030403020204"/>
              </a:rPr>
              <a:t>Réponses :</a:t>
            </a:r>
            <a:endParaRPr lang="fr-FR" noProof="0" dirty="0">
              <a:latin typeface="Myriad Pro" panose="020B0503030403020204"/>
            </a:endParaRPr>
          </a:p>
          <a:p>
            <a:pPr marL="0" marR="0" lvl="0" indent="0" algn="l" rtl="0">
              <a:lnSpc>
                <a:spcPct val="100000"/>
              </a:lnSpc>
              <a:spcBef>
                <a:spcPts val="0"/>
              </a:spcBef>
              <a:spcAft>
                <a:spcPts val="0"/>
              </a:spcAft>
              <a:buSzPts val="1400"/>
              <a:buNone/>
            </a:pPr>
            <a:r>
              <a:rPr lang="fr-FR" sz="1200" noProof="0" dirty="0">
                <a:solidFill>
                  <a:schemeClr val="dk1"/>
                </a:solidFill>
                <a:latin typeface="Myriad Pro" panose="020B0503030403020204"/>
                <a:ea typeface="Open Sans"/>
                <a:cs typeface="Open Sans"/>
                <a:sym typeface="Open Sans"/>
              </a:rPr>
              <a:t>1- Dans un jardin, vit une coccinelle qui s’appelle Belle. </a:t>
            </a:r>
            <a:endParaRPr lang="fr-FR" noProof="0" dirty="0">
              <a:latin typeface="Myriad Pro" panose="020B0503030403020204"/>
            </a:endParaRPr>
          </a:p>
          <a:p>
            <a:pPr marL="0" marR="0" lvl="0" indent="0" algn="l" rtl="0">
              <a:lnSpc>
                <a:spcPct val="100000"/>
              </a:lnSpc>
              <a:spcBef>
                <a:spcPts val="0"/>
              </a:spcBef>
              <a:spcAft>
                <a:spcPts val="0"/>
              </a:spcAft>
              <a:buSzPts val="1400"/>
              <a:buNone/>
            </a:pPr>
            <a:r>
              <a:rPr lang="fr-FR" sz="1200" noProof="0" dirty="0">
                <a:solidFill>
                  <a:schemeClr val="dk1"/>
                </a:solidFill>
                <a:latin typeface="Myriad Pro" panose="020B0503030403020204"/>
                <a:ea typeface="Open Sans"/>
                <a:cs typeface="Open Sans"/>
                <a:sym typeface="Open Sans"/>
              </a:rPr>
              <a:t>2- Elle était jolie comme une fleur et sage comme une image. </a:t>
            </a:r>
            <a:endParaRPr lang="fr-FR" noProof="0" dirty="0">
              <a:latin typeface="Myriad Pro" panose="020B0503030403020204"/>
            </a:endParaRPr>
          </a:p>
          <a:p>
            <a:pPr marL="0" marR="0" lvl="0" indent="0" algn="l" rtl="0">
              <a:lnSpc>
                <a:spcPct val="100000"/>
              </a:lnSpc>
              <a:spcBef>
                <a:spcPts val="0"/>
              </a:spcBef>
              <a:spcAft>
                <a:spcPts val="0"/>
              </a:spcAft>
              <a:buSzPts val="1400"/>
              <a:buNone/>
            </a:pPr>
            <a:r>
              <a:rPr lang="fr-FR" sz="1200" noProof="0" dirty="0">
                <a:solidFill>
                  <a:schemeClr val="dk1"/>
                </a:solidFill>
                <a:latin typeface="Myriad Pro" panose="020B0503030403020204"/>
                <a:ea typeface="Open Sans"/>
                <a:cs typeface="Open Sans"/>
                <a:sym typeface="Open Sans"/>
              </a:rPr>
              <a:t>3- Un jour, Belle tombe sur le nez d’une sorcière. </a:t>
            </a:r>
            <a:endParaRPr lang="fr-FR" noProof="0" dirty="0">
              <a:latin typeface="Myriad Pro" panose="020B0503030403020204"/>
            </a:endParaRPr>
          </a:p>
          <a:p>
            <a:pPr marL="0" marR="0" lvl="0" indent="0" algn="l" rtl="0">
              <a:lnSpc>
                <a:spcPct val="100000"/>
              </a:lnSpc>
              <a:spcBef>
                <a:spcPts val="0"/>
              </a:spcBef>
              <a:spcAft>
                <a:spcPts val="0"/>
              </a:spcAft>
              <a:buSzPts val="1400"/>
              <a:buNone/>
            </a:pPr>
            <a:r>
              <a:rPr lang="fr-FR" sz="1200" noProof="0" dirty="0">
                <a:solidFill>
                  <a:schemeClr val="dk1"/>
                </a:solidFill>
                <a:latin typeface="Myriad Pro" panose="020B0503030403020204"/>
                <a:ea typeface="Open Sans"/>
                <a:cs typeface="Open Sans"/>
                <a:sym typeface="Open Sans"/>
              </a:rPr>
              <a:t>4- La sorcière transforme Belle en une coccinelle laide et méchante. </a:t>
            </a:r>
            <a:endParaRPr lang="fr-FR" noProof="0" dirty="0">
              <a:latin typeface="Myriad Pro" panose="020B0503030403020204"/>
            </a:endParaRPr>
          </a:p>
          <a:p>
            <a:pPr marL="0" marR="0" lvl="0" indent="0" algn="l" rtl="0">
              <a:lnSpc>
                <a:spcPct val="100000"/>
              </a:lnSpc>
              <a:spcBef>
                <a:spcPts val="0"/>
              </a:spcBef>
              <a:spcAft>
                <a:spcPts val="0"/>
              </a:spcAft>
              <a:buSzPts val="1400"/>
              <a:buNone/>
            </a:pPr>
            <a:r>
              <a:rPr lang="fr-FR" sz="1200" noProof="0" dirty="0">
                <a:solidFill>
                  <a:schemeClr val="dk1"/>
                </a:solidFill>
                <a:latin typeface="Myriad Pro" panose="020B0503030403020204"/>
                <a:ea typeface="Open Sans"/>
                <a:cs typeface="Open Sans"/>
                <a:sym typeface="Open Sans"/>
              </a:rPr>
              <a:t>5- Belle se fait de nouveaux amis: Tony et Dolly. </a:t>
            </a:r>
            <a:endParaRPr lang="fr-FR" noProof="0" dirty="0">
              <a:latin typeface="Myriad Pro" panose="020B0503030403020204"/>
            </a:endParaRPr>
          </a:p>
          <a:p>
            <a:pPr marL="0" marR="0" lvl="0" indent="0" algn="l" rtl="0">
              <a:lnSpc>
                <a:spcPct val="100000"/>
              </a:lnSpc>
              <a:spcBef>
                <a:spcPts val="0"/>
              </a:spcBef>
              <a:spcAft>
                <a:spcPts val="0"/>
              </a:spcAft>
              <a:buSzPts val="1400"/>
              <a:buNone/>
            </a:pPr>
            <a:r>
              <a:rPr lang="fr-FR" sz="1200" noProof="0" dirty="0">
                <a:solidFill>
                  <a:schemeClr val="dk1"/>
                </a:solidFill>
                <a:latin typeface="Myriad Pro" panose="020B0503030403020204"/>
                <a:ea typeface="Open Sans"/>
                <a:cs typeface="Open Sans"/>
                <a:sym typeface="Open Sans"/>
              </a:rPr>
              <a:t>6- Une fée apparait dans le jardin. </a:t>
            </a:r>
            <a:endParaRPr lang="fr-FR" noProof="0" dirty="0">
              <a:latin typeface="Myriad Pro" panose="020B0503030403020204"/>
            </a:endParaRPr>
          </a:p>
          <a:p>
            <a:pPr marL="0" marR="0" lvl="0" indent="0" algn="l" rtl="0">
              <a:lnSpc>
                <a:spcPct val="100000"/>
              </a:lnSpc>
              <a:spcBef>
                <a:spcPts val="0"/>
              </a:spcBef>
              <a:spcAft>
                <a:spcPts val="0"/>
              </a:spcAft>
              <a:buSzPts val="1400"/>
              <a:buNone/>
            </a:pPr>
            <a:r>
              <a:rPr lang="en-US" sz="1200" dirty="0">
                <a:solidFill>
                  <a:schemeClr val="dk1"/>
                </a:solidFill>
                <a:latin typeface="Myriad Pro" panose="020B0503030403020204"/>
                <a:ea typeface="Open Sans"/>
                <a:cs typeface="Open Sans"/>
                <a:sym typeface="Open Sans"/>
              </a:rPr>
              <a:t>7- </a:t>
            </a:r>
            <a:r>
              <a:rPr lang="fr-FR" sz="1200" noProof="0" dirty="0">
                <a:solidFill>
                  <a:schemeClr val="dk1"/>
                </a:solidFill>
                <a:latin typeface="Myriad Pro" panose="020B0503030403020204"/>
                <a:ea typeface="Open Sans"/>
                <a:cs typeface="Open Sans"/>
                <a:sym typeface="Open Sans"/>
              </a:rPr>
              <a:t>Les trois amis pensent voler la baguette magique de la bonne fée. </a:t>
            </a:r>
            <a:endParaRPr lang="fr-FR" noProof="0" dirty="0">
              <a:latin typeface="Myriad Pro" panose="020B0503030403020204"/>
            </a:endParaRPr>
          </a:p>
          <a:p>
            <a:pPr marL="0" marR="0" lvl="0" indent="0" algn="l" rtl="0">
              <a:lnSpc>
                <a:spcPct val="100000"/>
              </a:lnSpc>
              <a:spcBef>
                <a:spcPts val="0"/>
              </a:spcBef>
              <a:spcAft>
                <a:spcPts val="0"/>
              </a:spcAft>
              <a:buSzPts val="1400"/>
              <a:buNone/>
            </a:pPr>
            <a:r>
              <a:rPr lang="fr-FR" sz="1200" noProof="0" dirty="0">
                <a:solidFill>
                  <a:schemeClr val="dk1"/>
                </a:solidFill>
                <a:latin typeface="Myriad Pro" panose="020B0503030403020204"/>
                <a:ea typeface="Open Sans"/>
                <a:cs typeface="Open Sans"/>
                <a:sym typeface="Open Sans"/>
              </a:rPr>
              <a:t>8- La fée transforme Tony en une carotte, Dolly en un lapin et Belle en belle et gentille coccinelle. </a:t>
            </a:r>
            <a:endParaRPr lang="fr-FR" noProof="0" dirty="0">
              <a:latin typeface="Myriad Pro" panose="020B0503030403020204"/>
            </a:endParaRPr>
          </a:p>
          <a:p>
            <a:pPr marL="0" marR="0" lvl="0" indent="0" algn="l" rtl="0">
              <a:lnSpc>
                <a:spcPct val="100000"/>
              </a:lnSpc>
              <a:spcBef>
                <a:spcPts val="0"/>
              </a:spcBef>
              <a:spcAft>
                <a:spcPts val="0"/>
              </a:spcAft>
              <a:buSzPts val="1400"/>
              <a:buNone/>
            </a:pPr>
            <a:r>
              <a:rPr lang="fr-FR" sz="1200" noProof="0" dirty="0">
                <a:solidFill>
                  <a:schemeClr val="dk1"/>
                </a:solidFill>
                <a:latin typeface="Myriad Pro" panose="020B0503030403020204"/>
                <a:ea typeface="Open Sans"/>
                <a:cs typeface="Open Sans"/>
                <a:sym typeface="Open Sans"/>
              </a:rPr>
              <a:t>9- Tous les animaux du jardin retrouvent </a:t>
            </a:r>
            <a:r>
              <a:rPr lang="en-US" sz="1200" dirty="0">
                <a:solidFill>
                  <a:schemeClr val="dk1"/>
                </a:solidFill>
                <a:latin typeface="Myriad Pro" panose="020B0503030403020204"/>
                <a:ea typeface="Open Sans"/>
                <a:cs typeface="Open Sans"/>
                <a:sym typeface="Open Sans"/>
              </a:rPr>
              <a:t>la </a:t>
            </a:r>
            <a:r>
              <a:rPr lang="fr-FR" sz="1200" noProof="0" dirty="0">
                <a:solidFill>
                  <a:schemeClr val="dk1"/>
                </a:solidFill>
                <a:latin typeface="Myriad Pro" panose="020B0503030403020204"/>
                <a:ea typeface="Open Sans"/>
                <a:cs typeface="Open Sans"/>
                <a:sym typeface="Open Sans"/>
              </a:rPr>
              <a:t>paix</a:t>
            </a:r>
            <a:r>
              <a:rPr lang="en-US" sz="1200" dirty="0">
                <a:solidFill>
                  <a:schemeClr val="dk1"/>
                </a:solidFill>
                <a:latin typeface="Myriad Pro" panose="020B0503030403020204"/>
                <a:ea typeface="Open Sans"/>
                <a:cs typeface="Open Sans"/>
                <a:sym typeface="Open Sans"/>
              </a:rPr>
              <a:t>.</a:t>
            </a:r>
            <a:endParaRPr dirty="0">
              <a:latin typeface="Myriad Pro" panose="020B0503030403020204"/>
            </a:endParaRPr>
          </a:p>
          <a:p>
            <a:pPr marL="0" lvl="0" indent="0" algn="l" rtl="0">
              <a:lnSpc>
                <a:spcPct val="100000"/>
              </a:lnSpc>
              <a:spcBef>
                <a:spcPts val="0"/>
              </a:spcBef>
              <a:spcAft>
                <a:spcPts val="0"/>
              </a:spcAft>
              <a:buSzPts val="1400"/>
              <a:buNone/>
            </a:pPr>
            <a:endParaRPr dirty="0"/>
          </a:p>
        </p:txBody>
      </p:sp>
      <p:sp>
        <p:nvSpPr>
          <p:cNvPr id="362" name="Google Shape;36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extLst>
      <p:ext uri="{BB962C8B-B14F-4D97-AF65-F5344CB8AC3E}">
        <p14:creationId xmlns:p14="http://schemas.microsoft.com/office/powerpoint/2010/main" val="21110828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الصفحة الرئيسية" userDrawn="1">
  <p:cSld name="الصفحة الرئيسية">
    <p:spTree>
      <p:nvGrpSpPr>
        <p:cNvPr id="1" name="Shape 10"/>
        <p:cNvGrpSpPr/>
        <p:nvPr/>
      </p:nvGrpSpPr>
      <p:grpSpPr>
        <a:xfrm>
          <a:off x="0" y="0"/>
          <a:ext cx="0" cy="0"/>
          <a:chOff x="0" y="0"/>
          <a:chExt cx="0" cy="0"/>
        </a:xfrm>
      </p:grpSpPr>
      <p:grpSp>
        <p:nvGrpSpPr>
          <p:cNvPr id="12" name="Google Shape;12;p32"/>
          <p:cNvGrpSpPr/>
          <p:nvPr/>
        </p:nvGrpSpPr>
        <p:grpSpPr>
          <a:xfrm rot="10800000" flipH="1">
            <a:off x="0" y="2104055"/>
            <a:ext cx="12192000" cy="3997921"/>
            <a:chOff x="44070" y="706405"/>
            <a:chExt cx="16591967" cy="5470815"/>
          </a:xfrm>
        </p:grpSpPr>
        <p:grpSp>
          <p:nvGrpSpPr>
            <p:cNvPr id="13" name="Google Shape;13;p32"/>
            <p:cNvGrpSpPr/>
            <p:nvPr/>
          </p:nvGrpSpPr>
          <p:grpSpPr>
            <a:xfrm rot="10800000" flipH="1">
              <a:off x="44070" y="3524344"/>
              <a:ext cx="6199341" cy="2652877"/>
              <a:chOff x="4802629" y="811335"/>
              <a:chExt cx="6199341" cy="2652877"/>
            </a:xfrm>
          </p:grpSpPr>
          <p:sp>
            <p:nvSpPr>
              <p:cNvPr id="14" name="Google Shape;14;p32"/>
              <p:cNvSpPr/>
              <p:nvPr/>
            </p:nvSpPr>
            <p:spPr>
              <a:xfrm>
                <a:off x="4802629" y="3200401"/>
                <a:ext cx="1332853" cy="228601"/>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 name="Google Shape;15;p32"/>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 name="Google Shape;16;p32"/>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grpSp>
          <p:nvGrpSpPr>
            <p:cNvPr id="17" name="Google Shape;17;p32"/>
            <p:cNvGrpSpPr/>
            <p:nvPr/>
          </p:nvGrpSpPr>
          <p:grpSpPr>
            <a:xfrm flipH="1">
              <a:off x="1190030" y="706405"/>
              <a:ext cx="15446007" cy="2652877"/>
              <a:chOff x="-4444037" y="811335"/>
              <a:chExt cx="15446007" cy="2652877"/>
            </a:xfrm>
          </p:grpSpPr>
          <p:sp>
            <p:nvSpPr>
              <p:cNvPr id="18" name="Google Shape;18;p32"/>
              <p:cNvSpPr/>
              <p:nvPr/>
            </p:nvSpPr>
            <p:spPr>
              <a:xfrm>
                <a:off x="-4444037" y="3200399"/>
                <a:ext cx="10579518" cy="228601"/>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 name="Google Shape;19;p32"/>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 name="Google Shape;20;p32"/>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grpSp>
      <p:pic>
        <p:nvPicPr>
          <p:cNvPr id="3" name="Picture 2">
            <a:extLst>
              <a:ext uri="{FF2B5EF4-FFF2-40B4-BE49-F238E27FC236}">
                <a16:creationId xmlns:a16="http://schemas.microsoft.com/office/drawing/2014/main" id="{4DF22F19-5952-4C54-9EE4-BE3D759E85A3}"/>
              </a:ext>
            </a:extLst>
          </p:cNvPr>
          <p:cNvPicPr>
            <a:picLocks noChangeAspect="1"/>
          </p:cNvPicPr>
          <p:nvPr userDrawn="1"/>
        </p:nvPicPr>
        <p:blipFill>
          <a:blip r:embed="rId2"/>
          <a:stretch>
            <a:fillRect/>
          </a:stretch>
        </p:blipFill>
        <p:spPr>
          <a:xfrm rot="721044">
            <a:off x="1749174" y="3246411"/>
            <a:ext cx="1841544" cy="1704744"/>
          </a:xfrm>
          <a:prstGeom prst="rect">
            <a:avLst/>
          </a:prstGeom>
        </p:spPr>
      </p:pic>
    </p:spTree>
  </p:cSld>
  <p:clrMapOvr>
    <a:masterClrMapping/>
  </p:clrMapOvr>
  <p:transition spd="slow">
    <p:wipe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المرحلة التعليمية - ٣">
  <p:cSld name="المرحلة التعليمية - ٣">
    <p:spTree>
      <p:nvGrpSpPr>
        <p:cNvPr id="1" name="Shape 163"/>
        <p:cNvGrpSpPr/>
        <p:nvPr/>
      </p:nvGrpSpPr>
      <p:grpSpPr>
        <a:xfrm>
          <a:off x="0" y="0"/>
          <a:ext cx="0" cy="0"/>
          <a:chOff x="0" y="0"/>
          <a:chExt cx="0" cy="0"/>
        </a:xfrm>
      </p:grpSpPr>
      <p:sp>
        <p:nvSpPr>
          <p:cNvPr id="164" name="Google Shape;164;p44"/>
          <p:cNvSpPr/>
          <p:nvPr/>
        </p:nvSpPr>
        <p:spPr>
          <a:xfrm>
            <a:off x="3191" y="0"/>
            <a:ext cx="6008307" cy="685799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grpSp>
        <p:nvGrpSpPr>
          <p:cNvPr id="165" name="Google Shape;165;p44"/>
          <p:cNvGrpSpPr/>
          <p:nvPr/>
        </p:nvGrpSpPr>
        <p:grpSpPr>
          <a:xfrm>
            <a:off x="6907074" y="1240481"/>
            <a:ext cx="4709243" cy="4377037"/>
            <a:chOff x="433353" y="993616"/>
            <a:chExt cx="5355059" cy="4977295"/>
          </a:xfrm>
        </p:grpSpPr>
        <p:sp>
          <p:nvSpPr>
            <p:cNvPr id="166" name="Google Shape;166;p44"/>
            <p:cNvSpPr/>
            <p:nvPr/>
          </p:nvSpPr>
          <p:spPr>
            <a:xfrm>
              <a:off x="648520" y="993616"/>
              <a:ext cx="4889897" cy="4886405"/>
            </a:xfrm>
            <a:custGeom>
              <a:avLst/>
              <a:gdLst/>
              <a:ahLst/>
              <a:cxnLst/>
              <a:rect l="l" t="t" r="r" b="b"/>
              <a:pathLst>
                <a:path w="4889897" h="4886405" extrusionOk="0">
                  <a:moveTo>
                    <a:pt x="2444975" y="4524442"/>
                  </a:moveTo>
                  <a:cubicBezTo>
                    <a:pt x="1296622" y="4524442"/>
                    <a:pt x="362542" y="3590763"/>
                    <a:pt x="362542" y="2443230"/>
                  </a:cubicBezTo>
                  <a:cubicBezTo>
                    <a:pt x="362542" y="1295696"/>
                    <a:pt x="1296569" y="362284"/>
                    <a:pt x="2444975" y="362284"/>
                  </a:cubicBezTo>
                  <a:cubicBezTo>
                    <a:pt x="3593382" y="362284"/>
                    <a:pt x="4527355" y="1295910"/>
                    <a:pt x="4527355" y="2443230"/>
                  </a:cubicBezTo>
                  <a:cubicBezTo>
                    <a:pt x="4527355" y="3590550"/>
                    <a:pt x="3593329" y="4524442"/>
                    <a:pt x="2444975" y="4524442"/>
                  </a:cubicBezTo>
                  <a:close/>
                  <a:moveTo>
                    <a:pt x="2444975" y="0"/>
                  </a:moveTo>
                  <a:cubicBezTo>
                    <a:pt x="1096797" y="0"/>
                    <a:pt x="0" y="1096014"/>
                    <a:pt x="0" y="2443230"/>
                  </a:cubicBezTo>
                  <a:cubicBezTo>
                    <a:pt x="0" y="3790445"/>
                    <a:pt x="1096797" y="4886406"/>
                    <a:pt x="2444975" y="4886406"/>
                  </a:cubicBezTo>
                  <a:cubicBezTo>
                    <a:pt x="3793153" y="4886406"/>
                    <a:pt x="4889898" y="3790445"/>
                    <a:pt x="4889898" y="2443230"/>
                  </a:cubicBezTo>
                  <a:cubicBezTo>
                    <a:pt x="4889898" y="1096014"/>
                    <a:pt x="3793100" y="0"/>
                    <a:pt x="2444975" y="0"/>
                  </a:cubicBezTo>
                  <a:close/>
                </a:path>
              </a:pathLst>
            </a:custGeom>
            <a:solidFill>
              <a:srgbClr val="B4DCF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67" name="Google Shape;167;p44"/>
            <p:cNvSpPr/>
            <p:nvPr/>
          </p:nvSpPr>
          <p:spPr>
            <a:xfrm>
              <a:off x="2725301" y="1994325"/>
              <a:ext cx="1028362" cy="2566364"/>
            </a:xfrm>
            <a:custGeom>
              <a:avLst/>
              <a:gdLst/>
              <a:ahLst/>
              <a:cxnLst/>
              <a:rect l="l" t="t" r="r" b="b"/>
              <a:pathLst>
                <a:path w="1028362" h="2566364" extrusionOk="0">
                  <a:moveTo>
                    <a:pt x="275491" y="1806952"/>
                  </a:moveTo>
                  <a:lnTo>
                    <a:pt x="611376" y="2496889"/>
                  </a:lnTo>
                  <a:cubicBezTo>
                    <a:pt x="639303" y="2556986"/>
                    <a:pt x="710702" y="2583086"/>
                    <a:pt x="770842" y="2555174"/>
                  </a:cubicBezTo>
                  <a:cubicBezTo>
                    <a:pt x="830986" y="2527268"/>
                    <a:pt x="857100" y="2455919"/>
                    <a:pt x="829168" y="2395823"/>
                  </a:cubicBezTo>
                  <a:cubicBezTo>
                    <a:pt x="828555" y="2394496"/>
                    <a:pt x="827915" y="2393180"/>
                    <a:pt x="827249" y="2391880"/>
                  </a:cubicBezTo>
                  <a:lnTo>
                    <a:pt x="490564" y="1700664"/>
                  </a:lnTo>
                  <a:cubicBezTo>
                    <a:pt x="579707" y="1585320"/>
                    <a:pt x="566325" y="1419735"/>
                    <a:pt x="449992" y="1322717"/>
                  </a:cubicBezTo>
                  <a:lnTo>
                    <a:pt x="1015984" y="172893"/>
                  </a:lnTo>
                  <a:cubicBezTo>
                    <a:pt x="1045265" y="113500"/>
                    <a:pt x="1020825" y="41629"/>
                    <a:pt x="961390" y="12370"/>
                  </a:cubicBezTo>
                  <a:cubicBezTo>
                    <a:pt x="901954" y="-16890"/>
                    <a:pt x="830032" y="7532"/>
                    <a:pt x="800751" y="66925"/>
                  </a:cubicBezTo>
                  <a:lnTo>
                    <a:pt x="210393" y="1266084"/>
                  </a:lnTo>
                  <a:cubicBezTo>
                    <a:pt x="-105551" y="1341418"/>
                    <a:pt x="-50850" y="1808444"/>
                    <a:pt x="275491" y="1807059"/>
                  </a:cubicBezTo>
                  <a:close/>
                </a:path>
              </a:pathLst>
            </a:custGeom>
            <a:solidFill>
              <a:srgbClr val="8BC9F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68" name="Google Shape;168;p44"/>
            <p:cNvSpPr/>
            <p:nvPr/>
          </p:nvSpPr>
          <p:spPr>
            <a:xfrm>
              <a:off x="753484" y="2816488"/>
              <a:ext cx="455857" cy="1789840"/>
            </a:xfrm>
            <a:custGeom>
              <a:avLst/>
              <a:gdLst/>
              <a:ahLst/>
              <a:cxnLst/>
              <a:rect l="l" t="t" r="r" b="b"/>
              <a:pathLst>
                <a:path w="455857" h="1789840" extrusionOk="0">
                  <a:moveTo>
                    <a:pt x="313400" y="1789681"/>
                  </a:moveTo>
                  <a:cubicBezTo>
                    <a:pt x="3368" y="1252468"/>
                    <a:pt x="-80767" y="614305"/>
                    <a:pt x="79453" y="15184"/>
                  </a:cubicBezTo>
                  <a:lnTo>
                    <a:pt x="168543" y="0"/>
                  </a:lnTo>
                  <a:lnTo>
                    <a:pt x="238652" y="57806"/>
                  </a:lnTo>
                  <a:cubicBezTo>
                    <a:pt x="89362" y="614694"/>
                    <a:pt x="167489" y="1208029"/>
                    <a:pt x="455858" y="1707368"/>
                  </a:cubicBezTo>
                  <a:lnTo>
                    <a:pt x="313400" y="1789840"/>
                  </a:lnTo>
                  <a:close/>
                </a:path>
              </a:pathLst>
            </a:custGeom>
            <a:solidFill>
              <a:srgbClr val="FF802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69" name="Google Shape;169;p44"/>
            <p:cNvSpPr/>
            <p:nvPr/>
          </p:nvSpPr>
          <p:spPr>
            <a:xfrm>
              <a:off x="1066883" y="1098145"/>
              <a:ext cx="2072516" cy="1251742"/>
            </a:xfrm>
            <a:custGeom>
              <a:avLst/>
              <a:gdLst/>
              <a:ahLst/>
              <a:cxnLst/>
              <a:rect l="l" t="t" r="r" b="b"/>
              <a:pathLst>
                <a:path w="2072516" h="1251742" extrusionOk="0">
                  <a:moveTo>
                    <a:pt x="0" y="1169323"/>
                  </a:moveTo>
                  <a:cubicBezTo>
                    <a:pt x="418102" y="445891"/>
                    <a:pt x="1190552" y="187"/>
                    <a:pt x="2026559" y="0"/>
                  </a:cubicBezTo>
                  <a:lnTo>
                    <a:pt x="2072516" y="84231"/>
                  </a:lnTo>
                  <a:lnTo>
                    <a:pt x="2026559" y="164892"/>
                  </a:lnTo>
                  <a:cubicBezTo>
                    <a:pt x="1249295" y="164706"/>
                    <a:pt x="531013" y="579046"/>
                    <a:pt x="142458" y="1251743"/>
                  </a:cubicBezTo>
                  <a:lnTo>
                    <a:pt x="0" y="1169323"/>
                  </a:lnTo>
                  <a:close/>
                </a:path>
              </a:pathLst>
            </a:custGeom>
            <a:solidFill>
              <a:srgbClr val="F8EC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70" name="Google Shape;170;p44"/>
            <p:cNvSpPr/>
            <p:nvPr/>
          </p:nvSpPr>
          <p:spPr>
            <a:xfrm>
              <a:off x="4181123" y="1783127"/>
              <a:ext cx="1252389" cy="3678776"/>
            </a:xfrm>
            <a:custGeom>
              <a:avLst/>
              <a:gdLst/>
              <a:ahLst/>
              <a:cxnLst/>
              <a:rect l="l" t="t" r="r" b="b"/>
              <a:pathLst>
                <a:path w="1252389" h="3678776" extrusionOk="0">
                  <a:moveTo>
                    <a:pt x="567219" y="0"/>
                  </a:moveTo>
                  <a:cubicBezTo>
                    <a:pt x="1481055" y="913578"/>
                    <a:pt x="1480741" y="2394460"/>
                    <a:pt x="566510" y="3307649"/>
                  </a:cubicBezTo>
                  <a:cubicBezTo>
                    <a:pt x="422058" y="3451928"/>
                    <a:pt x="259335" y="3576698"/>
                    <a:pt x="82479" y="3678776"/>
                  </a:cubicBezTo>
                  <a:lnTo>
                    <a:pt x="8210" y="3636687"/>
                  </a:lnTo>
                  <a:lnTo>
                    <a:pt x="0" y="3536580"/>
                  </a:lnTo>
                  <a:cubicBezTo>
                    <a:pt x="1040449" y="2936751"/>
                    <a:pt x="1397292" y="1607649"/>
                    <a:pt x="797039" y="567943"/>
                  </a:cubicBezTo>
                  <a:cubicBezTo>
                    <a:pt x="701813" y="402998"/>
                    <a:pt x="585303" y="251281"/>
                    <a:pt x="450512" y="116677"/>
                  </a:cubicBezTo>
                  <a:lnTo>
                    <a:pt x="567219" y="107"/>
                  </a:lnTo>
                  <a:close/>
                </a:path>
              </a:pathLst>
            </a:custGeom>
            <a:solidFill>
              <a:srgbClr val="5ECCF3"/>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71" name="Google Shape;171;p44"/>
            <p:cNvSpPr/>
            <p:nvPr/>
          </p:nvSpPr>
          <p:spPr>
            <a:xfrm>
              <a:off x="1438596" y="4974046"/>
              <a:ext cx="1703522" cy="801445"/>
            </a:xfrm>
            <a:custGeom>
              <a:avLst/>
              <a:gdLst/>
              <a:ahLst/>
              <a:cxnLst/>
              <a:rect l="l" t="t" r="r" b="b"/>
              <a:pathLst>
                <a:path w="1703522" h="801445" extrusionOk="0">
                  <a:moveTo>
                    <a:pt x="1703523" y="800913"/>
                  </a:moveTo>
                  <a:cubicBezTo>
                    <a:pt x="1687262" y="801233"/>
                    <a:pt x="1671001" y="801446"/>
                    <a:pt x="1654846" y="801446"/>
                  </a:cubicBezTo>
                  <a:cubicBezTo>
                    <a:pt x="1034253" y="801073"/>
                    <a:pt x="439135" y="554779"/>
                    <a:pt x="0" y="116570"/>
                  </a:cubicBezTo>
                  <a:lnTo>
                    <a:pt x="26658" y="32659"/>
                  </a:lnTo>
                  <a:lnTo>
                    <a:pt x="116760" y="0"/>
                  </a:lnTo>
                  <a:cubicBezTo>
                    <a:pt x="524519" y="407873"/>
                    <a:pt x="1077903" y="636895"/>
                    <a:pt x="1654846" y="636553"/>
                  </a:cubicBezTo>
                  <a:cubicBezTo>
                    <a:pt x="1671107" y="636553"/>
                    <a:pt x="1687368" y="636553"/>
                    <a:pt x="1703523" y="636021"/>
                  </a:cubicBezTo>
                  <a:lnTo>
                    <a:pt x="1703523" y="801179"/>
                  </a:lnTo>
                  <a:close/>
                </a:path>
              </a:pathLst>
            </a:custGeom>
            <a:solidFill>
              <a:srgbClr val="A7EA5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72" name="Google Shape;172;p44"/>
            <p:cNvSpPr/>
            <p:nvPr/>
          </p:nvSpPr>
          <p:spPr>
            <a:xfrm>
              <a:off x="1497616" y="1065273"/>
              <a:ext cx="868289" cy="867669"/>
            </a:xfrm>
            <a:custGeom>
              <a:avLst/>
              <a:gdLst/>
              <a:ahLst/>
              <a:cxnLst/>
              <a:rect l="l" t="t" r="r" b="b"/>
              <a:pathLst>
                <a:path w="868289" h="867669" extrusionOk="0">
                  <a:moveTo>
                    <a:pt x="868289" y="433835"/>
                  </a:moveTo>
                  <a:cubicBezTo>
                    <a:pt x="868289" y="673437"/>
                    <a:pt x="673918" y="867669"/>
                    <a:pt x="434145" y="867669"/>
                  </a:cubicBezTo>
                  <a:cubicBezTo>
                    <a:pt x="194371" y="867669"/>
                    <a:pt x="0" y="673437"/>
                    <a:pt x="0" y="433835"/>
                  </a:cubicBezTo>
                  <a:cubicBezTo>
                    <a:pt x="0" y="194235"/>
                    <a:pt x="194371" y="0"/>
                    <a:pt x="434145" y="0"/>
                  </a:cubicBezTo>
                  <a:cubicBezTo>
                    <a:pt x="673918" y="0"/>
                    <a:pt x="868289" y="194235"/>
                    <a:pt x="868289" y="433835"/>
                  </a:cubicBezTo>
                  <a:close/>
                </a:path>
              </a:pathLst>
            </a:custGeom>
            <a:solidFill>
              <a:srgbClr val="F8EC7B"/>
            </a:solidFill>
            <a:ln>
              <a:noFill/>
            </a:ln>
            <a:effectLst>
              <a:outerShdw blurRad="241300" dist="38100" dir="2700000" algn="tl" rotWithShape="0">
                <a:srgbClr val="000000">
                  <a:alpha val="30980"/>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73" name="Google Shape;173;p44"/>
            <p:cNvSpPr/>
            <p:nvPr/>
          </p:nvSpPr>
          <p:spPr>
            <a:xfrm>
              <a:off x="4920123" y="2977917"/>
              <a:ext cx="868289" cy="867669"/>
            </a:xfrm>
            <a:custGeom>
              <a:avLst/>
              <a:gdLst/>
              <a:ahLst/>
              <a:cxnLst/>
              <a:rect l="l" t="t" r="r" b="b"/>
              <a:pathLst>
                <a:path w="868289" h="867669" extrusionOk="0">
                  <a:moveTo>
                    <a:pt x="868289" y="433835"/>
                  </a:moveTo>
                  <a:cubicBezTo>
                    <a:pt x="868289" y="673437"/>
                    <a:pt x="673918" y="867669"/>
                    <a:pt x="434145" y="867669"/>
                  </a:cubicBezTo>
                  <a:cubicBezTo>
                    <a:pt x="194376" y="867669"/>
                    <a:pt x="0" y="673437"/>
                    <a:pt x="0" y="433835"/>
                  </a:cubicBezTo>
                  <a:cubicBezTo>
                    <a:pt x="0" y="194232"/>
                    <a:pt x="194376" y="0"/>
                    <a:pt x="434145" y="0"/>
                  </a:cubicBezTo>
                  <a:cubicBezTo>
                    <a:pt x="673918" y="0"/>
                    <a:pt x="868289" y="194232"/>
                    <a:pt x="868289" y="433835"/>
                  </a:cubicBezTo>
                  <a:close/>
                </a:path>
              </a:pathLst>
            </a:custGeom>
            <a:solidFill>
              <a:srgbClr val="5ECCF3"/>
            </a:solidFill>
            <a:ln>
              <a:noFill/>
            </a:ln>
            <a:effectLst>
              <a:outerShdw blurRad="241300" dist="38100" dir="2700000" algn="tl" rotWithShape="0">
                <a:srgbClr val="000000">
                  <a:alpha val="30980"/>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74" name="Google Shape;174;p44"/>
            <p:cNvSpPr/>
            <p:nvPr/>
          </p:nvSpPr>
          <p:spPr>
            <a:xfrm>
              <a:off x="1856906" y="5103136"/>
              <a:ext cx="868395" cy="867775"/>
            </a:xfrm>
            <a:custGeom>
              <a:avLst/>
              <a:gdLst/>
              <a:ahLst/>
              <a:cxnLst/>
              <a:rect l="l" t="t" r="r" b="b"/>
              <a:pathLst>
                <a:path w="868395" h="867775" extrusionOk="0">
                  <a:moveTo>
                    <a:pt x="868396" y="433835"/>
                  </a:moveTo>
                  <a:cubicBezTo>
                    <a:pt x="868428" y="673464"/>
                    <a:pt x="674052" y="867744"/>
                    <a:pt x="434251" y="867776"/>
                  </a:cubicBezTo>
                  <a:cubicBezTo>
                    <a:pt x="194451" y="867808"/>
                    <a:pt x="32" y="673571"/>
                    <a:pt x="0" y="433941"/>
                  </a:cubicBezTo>
                  <a:cubicBezTo>
                    <a:pt x="-32" y="194312"/>
                    <a:pt x="194344" y="32"/>
                    <a:pt x="434145" y="0"/>
                  </a:cubicBezTo>
                  <a:cubicBezTo>
                    <a:pt x="434182" y="0"/>
                    <a:pt x="434214" y="0"/>
                    <a:pt x="434251" y="0"/>
                  </a:cubicBezTo>
                  <a:cubicBezTo>
                    <a:pt x="674025" y="0"/>
                    <a:pt x="868396" y="194232"/>
                    <a:pt x="868396" y="433835"/>
                  </a:cubicBezTo>
                  <a:close/>
                </a:path>
              </a:pathLst>
            </a:custGeom>
            <a:solidFill>
              <a:srgbClr val="A7EA52"/>
            </a:solidFill>
            <a:ln>
              <a:noFill/>
            </a:ln>
            <a:effectLst>
              <a:outerShdw blurRad="241300" dist="38100" dir="2700000" algn="tl" rotWithShape="0">
                <a:srgbClr val="000000">
                  <a:alpha val="30980"/>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75" name="Google Shape;175;p44"/>
            <p:cNvSpPr/>
            <p:nvPr/>
          </p:nvSpPr>
          <p:spPr>
            <a:xfrm>
              <a:off x="438086" y="3327148"/>
              <a:ext cx="868289" cy="867669"/>
            </a:xfrm>
            <a:custGeom>
              <a:avLst/>
              <a:gdLst/>
              <a:ahLst/>
              <a:cxnLst/>
              <a:rect l="l" t="t" r="r" b="b"/>
              <a:pathLst>
                <a:path w="868289" h="867669" extrusionOk="0">
                  <a:moveTo>
                    <a:pt x="868289" y="433781"/>
                  </a:moveTo>
                  <a:cubicBezTo>
                    <a:pt x="868321" y="673384"/>
                    <a:pt x="673972" y="867637"/>
                    <a:pt x="434198" y="867669"/>
                  </a:cubicBezTo>
                  <a:cubicBezTo>
                    <a:pt x="194427" y="867696"/>
                    <a:pt x="29" y="673491"/>
                    <a:pt x="0" y="433888"/>
                  </a:cubicBezTo>
                  <a:cubicBezTo>
                    <a:pt x="-29" y="194285"/>
                    <a:pt x="194320" y="32"/>
                    <a:pt x="434091" y="0"/>
                  </a:cubicBezTo>
                  <a:cubicBezTo>
                    <a:pt x="434109" y="0"/>
                    <a:pt x="434127" y="0"/>
                    <a:pt x="434145" y="0"/>
                  </a:cubicBezTo>
                  <a:cubicBezTo>
                    <a:pt x="673918" y="0"/>
                    <a:pt x="868289" y="194232"/>
                    <a:pt x="868289" y="433835"/>
                  </a:cubicBezTo>
                  <a:close/>
                </a:path>
              </a:pathLst>
            </a:custGeom>
            <a:solidFill>
              <a:srgbClr val="FF8021"/>
            </a:solidFill>
            <a:ln>
              <a:noFill/>
            </a:ln>
            <a:effectLst>
              <a:outerShdw blurRad="241300" dist="38100" dir="2700000" algn="tl" rotWithShape="0">
                <a:srgbClr val="000000">
                  <a:alpha val="30980"/>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76" name="Google Shape;176;p44"/>
            <p:cNvSpPr txBox="1"/>
            <p:nvPr/>
          </p:nvSpPr>
          <p:spPr>
            <a:xfrm>
              <a:off x="1540111" y="1136796"/>
              <a:ext cx="808361" cy="64633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000000"/>
                  </a:solidFill>
                  <a:latin typeface="Twentieth Century"/>
                  <a:ea typeface="Twentieth Century"/>
                  <a:cs typeface="Twentieth Century"/>
                  <a:sym typeface="Twentieth Century"/>
                </a:rPr>
                <a:t>1</a:t>
              </a:r>
              <a:endParaRPr sz="1400" b="0" i="0" u="none" strike="noStrike" cap="none">
                <a:solidFill>
                  <a:srgbClr val="000000"/>
                </a:solidFill>
                <a:latin typeface="Arial"/>
                <a:ea typeface="Arial"/>
                <a:cs typeface="Arial"/>
                <a:sym typeface="Arial"/>
              </a:endParaRPr>
            </a:p>
          </p:txBody>
        </p:sp>
        <p:sp>
          <p:nvSpPr>
            <p:cNvPr id="177" name="Google Shape;177;p44"/>
            <p:cNvSpPr txBox="1"/>
            <p:nvPr/>
          </p:nvSpPr>
          <p:spPr>
            <a:xfrm>
              <a:off x="4975318" y="3088585"/>
              <a:ext cx="808361" cy="64633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000000"/>
                  </a:solidFill>
                  <a:latin typeface="Twentieth Century"/>
                  <a:ea typeface="Twentieth Century"/>
                  <a:cs typeface="Twentieth Century"/>
                  <a:sym typeface="Twentieth Century"/>
                </a:rPr>
                <a:t>4</a:t>
              </a:r>
              <a:endParaRPr sz="1400" b="0" i="0" u="none" strike="noStrike" cap="none">
                <a:solidFill>
                  <a:srgbClr val="000000"/>
                </a:solidFill>
                <a:latin typeface="Arial"/>
                <a:ea typeface="Arial"/>
                <a:cs typeface="Arial"/>
                <a:sym typeface="Arial"/>
              </a:endParaRPr>
            </a:p>
          </p:txBody>
        </p:sp>
        <p:sp>
          <p:nvSpPr>
            <p:cNvPr id="178" name="Google Shape;178;p44"/>
            <p:cNvSpPr txBox="1"/>
            <p:nvPr/>
          </p:nvSpPr>
          <p:spPr>
            <a:xfrm>
              <a:off x="1886960" y="5196822"/>
              <a:ext cx="808361" cy="64633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000000"/>
                  </a:solidFill>
                  <a:latin typeface="Twentieth Century"/>
                  <a:ea typeface="Twentieth Century"/>
                  <a:cs typeface="Twentieth Century"/>
                  <a:sym typeface="Twentieth Century"/>
                </a:rPr>
                <a:t>3</a:t>
              </a:r>
              <a:endParaRPr sz="1400" b="0" i="0" u="none" strike="noStrike" cap="none">
                <a:solidFill>
                  <a:srgbClr val="000000"/>
                </a:solidFill>
                <a:latin typeface="Arial"/>
                <a:ea typeface="Arial"/>
                <a:cs typeface="Arial"/>
                <a:sym typeface="Arial"/>
              </a:endParaRPr>
            </a:p>
          </p:txBody>
        </p:sp>
        <p:sp>
          <p:nvSpPr>
            <p:cNvPr id="179" name="Google Shape;179;p44"/>
            <p:cNvSpPr txBox="1"/>
            <p:nvPr/>
          </p:nvSpPr>
          <p:spPr>
            <a:xfrm>
              <a:off x="433353" y="3431076"/>
              <a:ext cx="808361" cy="64633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000000"/>
                  </a:solidFill>
                  <a:latin typeface="Twentieth Century"/>
                  <a:ea typeface="Twentieth Century"/>
                  <a:cs typeface="Twentieth Century"/>
                  <a:sym typeface="Twentieth Century"/>
                </a:rPr>
                <a:t>2</a:t>
              </a:r>
              <a:endParaRPr sz="1400" b="0" i="0" u="none" strike="noStrike" cap="none">
                <a:solidFill>
                  <a:srgbClr val="000000"/>
                </a:solidFill>
                <a:latin typeface="Arial"/>
                <a:ea typeface="Arial"/>
                <a:cs typeface="Arial"/>
                <a:sym typeface="Arial"/>
              </a:endParaRPr>
            </a:p>
          </p:txBody>
        </p:sp>
      </p:grpSp>
      <p:pic>
        <p:nvPicPr>
          <p:cNvPr id="180" name="Google Shape;180;p44"/>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600"/>
                                  </p:stCondLst>
                                  <p:childTnLst>
                                    <p:set>
                                      <p:cBhvr>
                                        <p:cTn id="6" dur="1" fill="hold">
                                          <p:stCondLst>
                                            <p:cond delay="0"/>
                                          </p:stCondLst>
                                        </p:cTn>
                                        <p:tgtEl>
                                          <p:spTgt spid="164"/>
                                        </p:tgtEl>
                                        <p:attrNameLst>
                                          <p:attrName>style.visibility</p:attrName>
                                        </p:attrNameLst>
                                      </p:cBhvr>
                                      <p:to>
                                        <p:strVal val="visible"/>
                                      </p:to>
                                    </p:set>
                                    <p:animEffect transition="in" filter="fade">
                                      <p:cBhvr>
                                        <p:cTn id="7" dur="500"/>
                                        <p:tgtEl>
                                          <p:spTgt spid="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المرحلة التعليمية - ٤">
  <p:cSld name="المرحلة التعليمية - ٤">
    <p:spTree>
      <p:nvGrpSpPr>
        <p:cNvPr id="1" name="Shape 181"/>
        <p:cNvGrpSpPr/>
        <p:nvPr/>
      </p:nvGrpSpPr>
      <p:grpSpPr>
        <a:xfrm>
          <a:off x="0" y="0"/>
          <a:ext cx="0" cy="0"/>
          <a:chOff x="0" y="0"/>
          <a:chExt cx="0" cy="0"/>
        </a:xfrm>
      </p:grpSpPr>
      <p:sp>
        <p:nvSpPr>
          <p:cNvPr id="182" name="Google Shape;182;p45"/>
          <p:cNvSpPr/>
          <p:nvPr/>
        </p:nvSpPr>
        <p:spPr>
          <a:xfrm>
            <a:off x="0" y="0"/>
            <a:ext cx="574505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83" name="Google Shape;183;p45"/>
          <p:cNvSpPr/>
          <p:nvPr/>
        </p:nvSpPr>
        <p:spPr>
          <a:xfrm>
            <a:off x="9640688" y="3325043"/>
            <a:ext cx="2081559" cy="2081559"/>
          </a:xfrm>
          <a:prstGeom prst="ellipse">
            <a:avLst/>
          </a:prstGeom>
          <a:noFill/>
          <a:ln w="635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900"/>
              <a:buFont typeface="Calibri"/>
              <a:buNone/>
            </a:pPr>
            <a:endParaRPr sz="900" b="0" i="0" u="none" strike="noStrike" cap="none">
              <a:solidFill>
                <a:srgbClr val="FFFFFF"/>
              </a:solidFill>
              <a:latin typeface="Calibri"/>
              <a:ea typeface="Calibri"/>
              <a:cs typeface="Calibri"/>
              <a:sym typeface="Calibri"/>
            </a:endParaRPr>
          </a:p>
        </p:txBody>
      </p:sp>
      <p:sp>
        <p:nvSpPr>
          <p:cNvPr id="184" name="Google Shape;184;p45"/>
          <p:cNvSpPr/>
          <p:nvPr/>
        </p:nvSpPr>
        <p:spPr>
          <a:xfrm>
            <a:off x="8504587" y="1413644"/>
            <a:ext cx="2475312" cy="2475311"/>
          </a:xfrm>
          <a:prstGeom prst="ellipse">
            <a:avLst/>
          </a:prstGeom>
          <a:noFill/>
          <a:ln w="6350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900"/>
              <a:buFont typeface="Calibri"/>
              <a:buNone/>
            </a:pPr>
            <a:endParaRPr sz="900" b="0" i="0" u="none" strike="noStrike" cap="none">
              <a:solidFill>
                <a:srgbClr val="FFFFFF"/>
              </a:solidFill>
              <a:latin typeface="Calibri"/>
              <a:ea typeface="Calibri"/>
              <a:cs typeface="Calibri"/>
              <a:sym typeface="Calibri"/>
            </a:endParaRPr>
          </a:p>
        </p:txBody>
      </p:sp>
      <p:sp>
        <p:nvSpPr>
          <p:cNvPr id="185" name="Google Shape;185;p45"/>
          <p:cNvSpPr/>
          <p:nvPr/>
        </p:nvSpPr>
        <p:spPr>
          <a:xfrm>
            <a:off x="6350779" y="2706265"/>
            <a:ext cx="3190836" cy="3190835"/>
          </a:xfrm>
          <a:prstGeom prst="ellipse">
            <a:avLst/>
          </a:prstGeom>
          <a:noFill/>
          <a:ln w="63500"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900"/>
              <a:buFont typeface="Calibri"/>
              <a:buNone/>
            </a:pPr>
            <a:endParaRPr sz="900" b="0" i="0" u="none" strike="noStrike" cap="none">
              <a:solidFill>
                <a:srgbClr val="FFFFFF"/>
              </a:solidFill>
              <a:latin typeface="Calibri"/>
              <a:ea typeface="Calibri"/>
              <a:cs typeface="Calibri"/>
              <a:sym typeface="Calibri"/>
            </a:endParaRPr>
          </a:p>
        </p:txBody>
      </p:sp>
      <p:grpSp>
        <p:nvGrpSpPr>
          <p:cNvPr id="186" name="Google Shape;186;p45"/>
          <p:cNvGrpSpPr/>
          <p:nvPr/>
        </p:nvGrpSpPr>
        <p:grpSpPr>
          <a:xfrm>
            <a:off x="5960439" y="715219"/>
            <a:ext cx="1961427" cy="3491678"/>
            <a:chOff x="1851024" y="1671637"/>
            <a:chExt cx="4343813" cy="7732734"/>
          </a:xfrm>
        </p:grpSpPr>
        <p:sp>
          <p:nvSpPr>
            <p:cNvPr id="187" name="Google Shape;187;p45"/>
            <p:cNvSpPr/>
            <p:nvPr/>
          </p:nvSpPr>
          <p:spPr>
            <a:xfrm>
              <a:off x="3147617" y="6872041"/>
              <a:ext cx="18722" cy="32763"/>
            </a:xfrm>
            <a:custGeom>
              <a:avLst/>
              <a:gdLst/>
              <a:ahLst/>
              <a:cxnLst/>
              <a:rect l="l" t="t" r="r" b="b"/>
              <a:pathLst>
                <a:path w="18" h="33" extrusionOk="0">
                  <a:moveTo>
                    <a:pt x="0" y="32"/>
                  </a:moveTo>
                  <a:lnTo>
                    <a:pt x="17" y="0"/>
                  </a:lnTo>
                  <a:lnTo>
                    <a:pt x="17" y="0"/>
                  </a:lnTo>
                  <a:cubicBezTo>
                    <a:pt x="9" y="15"/>
                    <a:pt x="4" y="24"/>
                    <a:pt x="0" y="32"/>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88" name="Google Shape;188;p45"/>
            <p:cNvSpPr/>
            <p:nvPr/>
          </p:nvSpPr>
          <p:spPr>
            <a:xfrm>
              <a:off x="3016553" y="7134170"/>
              <a:ext cx="9361" cy="18722"/>
            </a:xfrm>
            <a:custGeom>
              <a:avLst/>
              <a:gdLst/>
              <a:ahLst/>
              <a:cxnLst/>
              <a:rect l="l" t="t" r="r" b="b"/>
              <a:pathLst>
                <a:path w="7" h="17" extrusionOk="0">
                  <a:moveTo>
                    <a:pt x="1" y="9"/>
                  </a:moveTo>
                  <a:lnTo>
                    <a:pt x="0" y="16"/>
                  </a:lnTo>
                  <a:lnTo>
                    <a:pt x="0" y="16"/>
                  </a:lnTo>
                  <a:cubicBezTo>
                    <a:pt x="4" y="5"/>
                    <a:pt x="6" y="0"/>
                    <a:pt x="1" y="9"/>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89" name="Google Shape;189;p45"/>
            <p:cNvSpPr/>
            <p:nvPr/>
          </p:nvSpPr>
          <p:spPr>
            <a:xfrm>
              <a:off x="2754427" y="9310755"/>
              <a:ext cx="14041" cy="51492"/>
            </a:xfrm>
            <a:custGeom>
              <a:avLst/>
              <a:gdLst/>
              <a:ahLst/>
              <a:cxnLst/>
              <a:rect l="l" t="t" r="r" b="b"/>
              <a:pathLst>
                <a:path w="14" h="49" extrusionOk="0">
                  <a:moveTo>
                    <a:pt x="0" y="0"/>
                  </a:moveTo>
                  <a:lnTo>
                    <a:pt x="0" y="0"/>
                  </a:lnTo>
                  <a:cubicBezTo>
                    <a:pt x="1" y="5"/>
                    <a:pt x="1" y="10"/>
                    <a:pt x="2" y="15"/>
                  </a:cubicBezTo>
                  <a:lnTo>
                    <a:pt x="2" y="15"/>
                  </a:lnTo>
                  <a:cubicBezTo>
                    <a:pt x="6" y="27"/>
                    <a:pt x="9" y="38"/>
                    <a:pt x="13" y="48"/>
                  </a:cubicBezTo>
                  <a:lnTo>
                    <a:pt x="13" y="48"/>
                  </a:lnTo>
                  <a:cubicBezTo>
                    <a:pt x="9" y="34"/>
                    <a:pt x="4" y="17"/>
                    <a:pt x="0" y="0"/>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90" name="Google Shape;190;p45"/>
            <p:cNvSpPr/>
            <p:nvPr/>
          </p:nvSpPr>
          <p:spPr>
            <a:xfrm>
              <a:off x="2721659" y="9207777"/>
              <a:ext cx="9361" cy="70214"/>
            </a:xfrm>
            <a:custGeom>
              <a:avLst/>
              <a:gdLst/>
              <a:ahLst/>
              <a:cxnLst/>
              <a:rect l="l" t="t" r="r" b="b"/>
              <a:pathLst>
                <a:path w="11" h="68" extrusionOk="0">
                  <a:moveTo>
                    <a:pt x="10" y="67"/>
                  </a:moveTo>
                  <a:lnTo>
                    <a:pt x="0" y="0"/>
                  </a:lnTo>
                  <a:lnTo>
                    <a:pt x="0" y="0"/>
                  </a:lnTo>
                  <a:cubicBezTo>
                    <a:pt x="2" y="15"/>
                    <a:pt x="5" y="37"/>
                    <a:pt x="10" y="67"/>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91" name="Google Shape;191;p45"/>
            <p:cNvSpPr/>
            <p:nvPr/>
          </p:nvSpPr>
          <p:spPr>
            <a:xfrm>
              <a:off x="4149313" y="5804815"/>
              <a:ext cx="37447" cy="28086"/>
            </a:xfrm>
            <a:custGeom>
              <a:avLst/>
              <a:gdLst/>
              <a:ahLst/>
              <a:cxnLst/>
              <a:rect l="l" t="t" r="r" b="b"/>
              <a:pathLst>
                <a:path w="37" h="27" extrusionOk="0">
                  <a:moveTo>
                    <a:pt x="4" y="26"/>
                  </a:moveTo>
                  <a:lnTo>
                    <a:pt x="4" y="26"/>
                  </a:lnTo>
                  <a:cubicBezTo>
                    <a:pt x="14" y="17"/>
                    <a:pt x="25" y="8"/>
                    <a:pt x="36" y="0"/>
                  </a:cubicBezTo>
                  <a:lnTo>
                    <a:pt x="36" y="0"/>
                  </a:lnTo>
                  <a:cubicBezTo>
                    <a:pt x="22" y="9"/>
                    <a:pt x="14" y="15"/>
                    <a:pt x="8" y="19"/>
                  </a:cubicBezTo>
                  <a:lnTo>
                    <a:pt x="8" y="19"/>
                  </a:lnTo>
                  <a:cubicBezTo>
                    <a:pt x="4" y="23"/>
                    <a:pt x="1" y="25"/>
                    <a:pt x="1" y="25"/>
                  </a:cubicBezTo>
                  <a:lnTo>
                    <a:pt x="1" y="25"/>
                  </a:lnTo>
                  <a:cubicBezTo>
                    <a:pt x="0" y="26"/>
                    <a:pt x="5" y="24"/>
                    <a:pt x="4" y="26"/>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92" name="Google Shape;192;p45"/>
            <p:cNvSpPr/>
            <p:nvPr/>
          </p:nvSpPr>
          <p:spPr>
            <a:xfrm>
              <a:off x="3119531" y="6989062"/>
              <a:ext cx="18722" cy="32767"/>
            </a:xfrm>
            <a:custGeom>
              <a:avLst/>
              <a:gdLst/>
              <a:ahLst/>
              <a:cxnLst/>
              <a:rect l="l" t="t" r="r" b="b"/>
              <a:pathLst>
                <a:path w="18" h="31" extrusionOk="0">
                  <a:moveTo>
                    <a:pt x="3" y="27"/>
                  </a:moveTo>
                  <a:lnTo>
                    <a:pt x="3" y="27"/>
                  </a:lnTo>
                  <a:cubicBezTo>
                    <a:pt x="14" y="8"/>
                    <a:pt x="17" y="0"/>
                    <a:pt x="17" y="0"/>
                  </a:cubicBezTo>
                  <a:lnTo>
                    <a:pt x="17" y="0"/>
                  </a:lnTo>
                  <a:cubicBezTo>
                    <a:pt x="6" y="20"/>
                    <a:pt x="0" y="30"/>
                    <a:pt x="3" y="27"/>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93" name="Google Shape;193;p45"/>
            <p:cNvSpPr/>
            <p:nvPr/>
          </p:nvSpPr>
          <p:spPr>
            <a:xfrm>
              <a:off x="2731020" y="9263946"/>
              <a:ext cx="4682" cy="23406"/>
            </a:xfrm>
            <a:custGeom>
              <a:avLst/>
              <a:gdLst/>
              <a:ahLst/>
              <a:cxnLst/>
              <a:rect l="l" t="t" r="r" b="b"/>
              <a:pathLst>
                <a:path w="4" h="20" extrusionOk="0">
                  <a:moveTo>
                    <a:pt x="2" y="19"/>
                  </a:moveTo>
                  <a:lnTo>
                    <a:pt x="2" y="19"/>
                  </a:lnTo>
                  <a:cubicBezTo>
                    <a:pt x="1" y="13"/>
                    <a:pt x="2" y="11"/>
                    <a:pt x="3" y="9"/>
                  </a:cubicBezTo>
                  <a:lnTo>
                    <a:pt x="3" y="9"/>
                  </a:lnTo>
                  <a:cubicBezTo>
                    <a:pt x="0" y="0"/>
                    <a:pt x="0" y="0"/>
                    <a:pt x="2" y="19"/>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94" name="Google Shape;194;p45"/>
            <p:cNvSpPr/>
            <p:nvPr/>
          </p:nvSpPr>
          <p:spPr>
            <a:xfrm>
              <a:off x="4144632" y="5828216"/>
              <a:ext cx="9361" cy="4682"/>
            </a:xfrm>
            <a:custGeom>
              <a:avLst/>
              <a:gdLst/>
              <a:ahLst/>
              <a:cxnLst/>
              <a:rect l="l" t="t" r="r" b="b"/>
              <a:pathLst>
                <a:path w="8" h="6" extrusionOk="0">
                  <a:moveTo>
                    <a:pt x="0" y="5"/>
                  </a:moveTo>
                  <a:lnTo>
                    <a:pt x="4" y="2"/>
                  </a:lnTo>
                  <a:lnTo>
                    <a:pt x="4" y="2"/>
                  </a:lnTo>
                  <a:cubicBezTo>
                    <a:pt x="5" y="1"/>
                    <a:pt x="6" y="0"/>
                    <a:pt x="7" y="0"/>
                  </a:cubicBezTo>
                  <a:lnTo>
                    <a:pt x="0" y="5"/>
                  </a:ln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95" name="Google Shape;195;p45"/>
            <p:cNvSpPr/>
            <p:nvPr/>
          </p:nvSpPr>
          <p:spPr>
            <a:xfrm>
              <a:off x="2791874" y="7653740"/>
              <a:ext cx="18722" cy="60851"/>
            </a:xfrm>
            <a:custGeom>
              <a:avLst/>
              <a:gdLst/>
              <a:ahLst/>
              <a:cxnLst/>
              <a:rect l="l" t="t" r="r" b="b"/>
              <a:pathLst>
                <a:path w="18" h="56" extrusionOk="0">
                  <a:moveTo>
                    <a:pt x="0" y="49"/>
                  </a:moveTo>
                  <a:lnTo>
                    <a:pt x="0" y="55"/>
                  </a:lnTo>
                  <a:lnTo>
                    <a:pt x="0" y="55"/>
                  </a:lnTo>
                  <a:cubicBezTo>
                    <a:pt x="4" y="45"/>
                    <a:pt x="9" y="29"/>
                    <a:pt x="17" y="0"/>
                  </a:cubicBezTo>
                  <a:lnTo>
                    <a:pt x="0" y="49"/>
                  </a:ln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96" name="Google Shape;196;p45"/>
            <p:cNvSpPr/>
            <p:nvPr/>
          </p:nvSpPr>
          <p:spPr>
            <a:xfrm>
              <a:off x="3180380" y="6815872"/>
              <a:ext cx="23406" cy="23404"/>
            </a:xfrm>
            <a:custGeom>
              <a:avLst/>
              <a:gdLst/>
              <a:ahLst/>
              <a:cxnLst/>
              <a:rect l="l" t="t" r="r" b="b"/>
              <a:pathLst>
                <a:path w="20" h="23" extrusionOk="0">
                  <a:moveTo>
                    <a:pt x="8" y="9"/>
                  </a:moveTo>
                  <a:lnTo>
                    <a:pt x="0" y="22"/>
                  </a:lnTo>
                  <a:lnTo>
                    <a:pt x="19" y="0"/>
                  </a:lnTo>
                  <a:lnTo>
                    <a:pt x="8" y="9"/>
                  </a:ln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97" name="Google Shape;197;p45"/>
            <p:cNvSpPr/>
            <p:nvPr/>
          </p:nvSpPr>
          <p:spPr>
            <a:xfrm>
              <a:off x="3620378" y="6193321"/>
              <a:ext cx="84255" cy="79576"/>
            </a:xfrm>
            <a:custGeom>
              <a:avLst/>
              <a:gdLst/>
              <a:ahLst/>
              <a:cxnLst/>
              <a:rect l="l" t="t" r="r" b="b"/>
              <a:pathLst>
                <a:path w="81" h="74" extrusionOk="0">
                  <a:moveTo>
                    <a:pt x="70" y="2"/>
                  </a:moveTo>
                  <a:lnTo>
                    <a:pt x="70" y="2"/>
                  </a:lnTo>
                  <a:cubicBezTo>
                    <a:pt x="58" y="13"/>
                    <a:pt x="46" y="24"/>
                    <a:pt x="34" y="37"/>
                  </a:cubicBezTo>
                  <a:lnTo>
                    <a:pt x="34" y="37"/>
                  </a:lnTo>
                  <a:cubicBezTo>
                    <a:pt x="23" y="49"/>
                    <a:pt x="11" y="62"/>
                    <a:pt x="0" y="73"/>
                  </a:cubicBezTo>
                  <a:lnTo>
                    <a:pt x="0" y="73"/>
                  </a:lnTo>
                  <a:cubicBezTo>
                    <a:pt x="46" y="23"/>
                    <a:pt x="80" y="0"/>
                    <a:pt x="70" y="2"/>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98" name="Google Shape;198;p45"/>
            <p:cNvSpPr/>
            <p:nvPr/>
          </p:nvSpPr>
          <p:spPr>
            <a:xfrm>
              <a:off x="5717392" y="7709911"/>
              <a:ext cx="477445" cy="777019"/>
            </a:xfrm>
            <a:custGeom>
              <a:avLst/>
              <a:gdLst/>
              <a:ahLst/>
              <a:cxnLst/>
              <a:rect l="l" t="t" r="r" b="b"/>
              <a:pathLst>
                <a:path w="449" h="733" extrusionOk="0">
                  <a:moveTo>
                    <a:pt x="305" y="713"/>
                  </a:moveTo>
                  <a:lnTo>
                    <a:pt x="305" y="713"/>
                  </a:lnTo>
                  <a:lnTo>
                    <a:pt x="305" y="713"/>
                  </a:lnTo>
                  <a:cubicBezTo>
                    <a:pt x="393" y="695"/>
                    <a:pt x="448" y="608"/>
                    <a:pt x="429" y="522"/>
                  </a:cubicBezTo>
                  <a:lnTo>
                    <a:pt x="315" y="0"/>
                  </a:lnTo>
                  <a:lnTo>
                    <a:pt x="0" y="69"/>
                  </a:lnTo>
                  <a:lnTo>
                    <a:pt x="114" y="590"/>
                  </a:lnTo>
                  <a:lnTo>
                    <a:pt x="114" y="590"/>
                  </a:lnTo>
                  <a:cubicBezTo>
                    <a:pt x="133" y="678"/>
                    <a:pt x="219" y="732"/>
                    <a:pt x="305" y="713"/>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99" name="Google Shape;199;p45"/>
            <p:cNvSpPr/>
            <p:nvPr/>
          </p:nvSpPr>
          <p:spPr>
            <a:xfrm>
              <a:off x="2131873" y="2509507"/>
              <a:ext cx="2288928" cy="2288925"/>
            </a:xfrm>
            <a:custGeom>
              <a:avLst/>
              <a:gdLst/>
              <a:ahLst/>
              <a:cxnLst/>
              <a:rect l="l" t="t" r="r" b="b"/>
              <a:pathLst>
                <a:path w="2157" h="2157" extrusionOk="0">
                  <a:moveTo>
                    <a:pt x="923" y="370"/>
                  </a:moveTo>
                  <a:lnTo>
                    <a:pt x="923" y="370"/>
                  </a:lnTo>
                  <a:cubicBezTo>
                    <a:pt x="533" y="455"/>
                    <a:pt x="285" y="842"/>
                    <a:pt x="370" y="1233"/>
                  </a:cubicBezTo>
                  <a:lnTo>
                    <a:pt x="370" y="1233"/>
                  </a:lnTo>
                  <a:cubicBezTo>
                    <a:pt x="455" y="1623"/>
                    <a:pt x="842" y="1871"/>
                    <a:pt x="1232" y="1786"/>
                  </a:cubicBezTo>
                  <a:lnTo>
                    <a:pt x="1232" y="1786"/>
                  </a:lnTo>
                  <a:cubicBezTo>
                    <a:pt x="1622" y="1701"/>
                    <a:pt x="1870" y="1314"/>
                    <a:pt x="1785" y="924"/>
                  </a:cubicBezTo>
                  <a:lnTo>
                    <a:pt x="1785" y="924"/>
                  </a:lnTo>
                  <a:cubicBezTo>
                    <a:pt x="1701" y="534"/>
                    <a:pt x="1313" y="285"/>
                    <a:pt x="923" y="370"/>
                  </a:cubicBezTo>
                  <a:close/>
                  <a:moveTo>
                    <a:pt x="1288" y="2041"/>
                  </a:moveTo>
                  <a:lnTo>
                    <a:pt x="1288" y="2041"/>
                  </a:lnTo>
                  <a:cubicBezTo>
                    <a:pt x="757" y="2156"/>
                    <a:pt x="231" y="1818"/>
                    <a:pt x="115" y="1288"/>
                  </a:cubicBezTo>
                  <a:lnTo>
                    <a:pt x="115" y="1288"/>
                  </a:lnTo>
                  <a:cubicBezTo>
                    <a:pt x="0" y="758"/>
                    <a:pt x="337" y="231"/>
                    <a:pt x="868" y="116"/>
                  </a:cubicBezTo>
                  <a:lnTo>
                    <a:pt x="868" y="116"/>
                  </a:lnTo>
                  <a:cubicBezTo>
                    <a:pt x="1398" y="0"/>
                    <a:pt x="1924" y="338"/>
                    <a:pt x="2040" y="868"/>
                  </a:cubicBezTo>
                  <a:lnTo>
                    <a:pt x="2040" y="868"/>
                  </a:lnTo>
                  <a:cubicBezTo>
                    <a:pt x="2156" y="1399"/>
                    <a:pt x="1818" y="1925"/>
                    <a:pt x="1288" y="2041"/>
                  </a:cubicBezTo>
                  <a:close/>
                </a:path>
              </a:pathLst>
            </a:custGeom>
            <a:solidFill>
              <a:srgbClr val="F2F2F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200" name="Google Shape;200;p45"/>
            <p:cNvSpPr/>
            <p:nvPr/>
          </p:nvSpPr>
          <p:spPr>
            <a:xfrm>
              <a:off x="2693573" y="9090757"/>
              <a:ext cx="126384" cy="313614"/>
            </a:xfrm>
            <a:custGeom>
              <a:avLst/>
              <a:gdLst/>
              <a:ahLst/>
              <a:cxnLst/>
              <a:rect l="l" t="t" r="r" b="b"/>
              <a:pathLst>
                <a:path w="118" h="296" extrusionOk="0">
                  <a:moveTo>
                    <a:pt x="91" y="292"/>
                  </a:moveTo>
                  <a:lnTo>
                    <a:pt x="91" y="292"/>
                  </a:lnTo>
                  <a:lnTo>
                    <a:pt x="91" y="292"/>
                  </a:lnTo>
                  <a:cubicBezTo>
                    <a:pt x="75" y="295"/>
                    <a:pt x="59" y="285"/>
                    <a:pt x="55" y="269"/>
                  </a:cubicBezTo>
                  <a:lnTo>
                    <a:pt x="1" y="23"/>
                  </a:lnTo>
                  <a:lnTo>
                    <a:pt x="1" y="23"/>
                  </a:lnTo>
                  <a:cubicBezTo>
                    <a:pt x="0" y="16"/>
                    <a:pt x="5" y="10"/>
                    <a:pt x="11" y="9"/>
                  </a:cubicBezTo>
                  <a:lnTo>
                    <a:pt x="46" y="1"/>
                  </a:lnTo>
                  <a:lnTo>
                    <a:pt x="46" y="1"/>
                  </a:lnTo>
                  <a:cubicBezTo>
                    <a:pt x="52" y="0"/>
                    <a:pt x="59" y="4"/>
                    <a:pt x="60" y="10"/>
                  </a:cubicBezTo>
                  <a:lnTo>
                    <a:pt x="114" y="256"/>
                  </a:lnTo>
                  <a:lnTo>
                    <a:pt x="114" y="256"/>
                  </a:lnTo>
                  <a:cubicBezTo>
                    <a:pt x="117" y="272"/>
                    <a:pt x="107" y="288"/>
                    <a:pt x="91" y="292"/>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201" name="Google Shape;201;p45"/>
            <p:cNvSpPr/>
            <p:nvPr/>
          </p:nvSpPr>
          <p:spPr>
            <a:xfrm>
              <a:off x="5993561" y="8369909"/>
              <a:ext cx="126382" cy="313614"/>
            </a:xfrm>
            <a:custGeom>
              <a:avLst/>
              <a:gdLst/>
              <a:ahLst/>
              <a:cxnLst/>
              <a:rect l="l" t="t" r="r" b="b"/>
              <a:pathLst>
                <a:path w="118" h="297" extrusionOk="0">
                  <a:moveTo>
                    <a:pt x="90" y="292"/>
                  </a:moveTo>
                  <a:lnTo>
                    <a:pt x="90" y="292"/>
                  </a:lnTo>
                  <a:lnTo>
                    <a:pt x="90" y="292"/>
                  </a:lnTo>
                  <a:cubicBezTo>
                    <a:pt x="74" y="296"/>
                    <a:pt x="59" y="285"/>
                    <a:pt x="55" y="269"/>
                  </a:cubicBezTo>
                  <a:lnTo>
                    <a:pt x="1" y="23"/>
                  </a:lnTo>
                  <a:lnTo>
                    <a:pt x="1" y="23"/>
                  </a:lnTo>
                  <a:cubicBezTo>
                    <a:pt x="0" y="17"/>
                    <a:pt x="4" y="11"/>
                    <a:pt x="10" y="10"/>
                  </a:cubicBezTo>
                  <a:lnTo>
                    <a:pt x="46" y="2"/>
                  </a:lnTo>
                  <a:lnTo>
                    <a:pt x="46" y="2"/>
                  </a:lnTo>
                  <a:cubicBezTo>
                    <a:pt x="52" y="0"/>
                    <a:pt x="59" y="5"/>
                    <a:pt x="60" y="11"/>
                  </a:cubicBezTo>
                  <a:lnTo>
                    <a:pt x="113" y="257"/>
                  </a:lnTo>
                  <a:lnTo>
                    <a:pt x="113" y="257"/>
                  </a:lnTo>
                  <a:cubicBezTo>
                    <a:pt x="117" y="273"/>
                    <a:pt x="107" y="289"/>
                    <a:pt x="90" y="292"/>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202" name="Google Shape;202;p45"/>
            <p:cNvSpPr/>
            <p:nvPr/>
          </p:nvSpPr>
          <p:spPr>
            <a:xfrm>
              <a:off x="2871445" y="2308229"/>
              <a:ext cx="322980" cy="482127"/>
            </a:xfrm>
            <a:custGeom>
              <a:avLst/>
              <a:gdLst/>
              <a:ahLst/>
              <a:cxnLst/>
              <a:rect l="l" t="t" r="r" b="b"/>
              <a:pathLst>
                <a:path w="303" h="455" extrusionOk="0">
                  <a:moveTo>
                    <a:pt x="302" y="408"/>
                  </a:moveTo>
                  <a:lnTo>
                    <a:pt x="89" y="454"/>
                  </a:lnTo>
                  <a:lnTo>
                    <a:pt x="0" y="46"/>
                  </a:lnTo>
                  <a:lnTo>
                    <a:pt x="213" y="0"/>
                  </a:lnTo>
                  <a:lnTo>
                    <a:pt x="302" y="408"/>
                  </a:ln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203" name="Google Shape;203;p45"/>
            <p:cNvSpPr/>
            <p:nvPr/>
          </p:nvSpPr>
          <p:spPr>
            <a:xfrm>
              <a:off x="2688894" y="1671637"/>
              <a:ext cx="496168" cy="861274"/>
            </a:xfrm>
            <a:custGeom>
              <a:avLst/>
              <a:gdLst/>
              <a:ahLst/>
              <a:cxnLst/>
              <a:rect l="l" t="t" r="r" b="b"/>
              <a:pathLst>
                <a:path w="467" h="812" extrusionOk="0">
                  <a:moveTo>
                    <a:pt x="317" y="791"/>
                  </a:moveTo>
                  <a:lnTo>
                    <a:pt x="317" y="791"/>
                  </a:lnTo>
                  <a:lnTo>
                    <a:pt x="317" y="791"/>
                  </a:lnTo>
                  <a:cubicBezTo>
                    <a:pt x="226" y="811"/>
                    <a:pt x="136" y="753"/>
                    <a:pt x="116" y="662"/>
                  </a:cubicBezTo>
                  <a:lnTo>
                    <a:pt x="20" y="221"/>
                  </a:lnTo>
                  <a:lnTo>
                    <a:pt x="20" y="221"/>
                  </a:lnTo>
                  <a:cubicBezTo>
                    <a:pt x="0" y="130"/>
                    <a:pt x="58" y="40"/>
                    <a:pt x="149" y="20"/>
                  </a:cubicBezTo>
                  <a:lnTo>
                    <a:pt x="149" y="20"/>
                  </a:lnTo>
                  <a:cubicBezTo>
                    <a:pt x="241" y="0"/>
                    <a:pt x="331" y="58"/>
                    <a:pt x="351" y="149"/>
                  </a:cubicBezTo>
                  <a:lnTo>
                    <a:pt x="447" y="590"/>
                  </a:lnTo>
                  <a:lnTo>
                    <a:pt x="447" y="590"/>
                  </a:lnTo>
                  <a:cubicBezTo>
                    <a:pt x="466" y="681"/>
                    <a:pt x="409" y="771"/>
                    <a:pt x="317" y="791"/>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204" name="Google Shape;204;p45"/>
            <p:cNvSpPr/>
            <p:nvPr/>
          </p:nvSpPr>
          <p:spPr>
            <a:xfrm>
              <a:off x="2333151" y="5860984"/>
              <a:ext cx="3014457" cy="809782"/>
            </a:xfrm>
            <a:custGeom>
              <a:avLst/>
              <a:gdLst/>
              <a:ahLst/>
              <a:cxnLst/>
              <a:rect l="l" t="t" r="r" b="b"/>
              <a:pathLst>
                <a:path w="2842" h="764" extrusionOk="0">
                  <a:moveTo>
                    <a:pt x="2807" y="0"/>
                  </a:moveTo>
                  <a:lnTo>
                    <a:pt x="0" y="611"/>
                  </a:lnTo>
                  <a:lnTo>
                    <a:pt x="34" y="763"/>
                  </a:lnTo>
                  <a:lnTo>
                    <a:pt x="2841" y="151"/>
                  </a:lnTo>
                  <a:lnTo>
                    <a:pt x="2807" y="0"/>
                  </a:lnTo>
                </a:path>
              </a:pathLst>
            </a:custGeom>
            <a:solidFill>
              <a:srgbClr val="F2F2F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205" name="Google Shape;205;p45"/>
            <p:cNvSpPr/>
            <p:nvPr/>
          </p:nvSpPr>
          <p:spPr>
            <a:xfrm>
              <a:off x="5286755" y="5701835"/>
              <a:ext cx="547660" cy="369784"/>
            </a:xfrm>
            <a:custGeom>
              <a:avLst/>
              <a:gdLst/>
              <a:ahLst/>
              <a:cxnLst/>
              <a:rect l="l" t="t" r="r" b="b"/>
              <a:pathLst>
                <a:path w="518" h="350" extrusionOk="0">
                  <a:moveTo>
                    <a:pt x="395" y="286"/>
                  </a:moveTo>
                  <a:lnTo>
                    <a:pt x="181" y="332"/>
                  </a:lnTo>
                  <a:lnTo>
                    <a:pt x="181" y="332"/>
                  </a:lnTo>
                  <a:cubicBezTo>
                    <a:pt x="106" y="349"/>
                    <a:pt x="33" y="302"/>
                    <a:pt x="16" y="227"/>
                  </a:cubicBezTo>
                  <a:lnTo>
                    <a:pt x="16" y="227"/>
                  </a:lnTo>
                  <a:cubicBezTo>
                    <a:pt x="0" y="152"/>
                    <a:pt x="48" y="78"/>
                    <a:pt x="122" y="62"/>
                  </a:cubicBezTo>
                  <a:lnTo>
                    <a:pt x="336" y="15"/>
                  </a:lnTo>
                  <a:lnTo>
                    <a:pt x="336" y="15"/>
                  </a:lnTo>
                  <a:cubicBezTo>
                    <a:pt x="411" y="0"/>
                    <a:pt x="485" y="47"/>
                    <a:pt x="501" y="121"/>
                  </a:cubicBezTo>
                  <a:lnTo>
                    <a:pt x="501" y="121"/>
                  </a:lnTo>
                  <a:cubicBezTo>
                    <a:pt x="517" y="196"/>
                    <a:pt x="470" y="269"/>
                    <a:pt x="395" y="286"/>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206" name="Google Shape;206;p45"/>
            <p:cNvSpPr/>
            <p:nvPr/>
          </p:nvSpPr>
          <p:spPr>
            <a:xfrm>
              <a:off x="1851024" y="6450768"/>
              <a:ext cx="547660" cy="369784"/>
            </a:xfrm>
            <a:custGeom>
              <a:avLst/>
              <a:gdLst/>
              <a:ahLst/>
              <a:cxnLst/>
              <a:rect l="l" t="t" r="r" b="b"/>
              <a:pathLst>
                <a:path w="518" h="349" extrusionOk="0">
                  <a:moveTo>
                    <a:pt x="395" y="286"/>
                  </a:moveTo>
                  <a:lnTo>
                    <a:pt x="181" y="333"/>
                  </a:lnTo>
                  <a:lnTo>
                    <a:pt x="181" y="333"/>
                  </a:lnTo>
                  <a:cubicBezTo>
                    <a:pt x="106" y="348"/>
                    <a:pt x="32" y="303"/>
                    <a:pt x="16" y="228"/>
                  </a:cubicBezTo>
                  <a:lnTo>
                    <a:pt x="16" y="228"/>
                  </a:lnTo>
                  <a:cubicBezTo>
                    <a:pt x="0" y="153"/>
                    <a:pt x="47" y="80"/>
                    <a:pt x="122" y="63"/>
                  </a:cubicBezTo>
                  <a:lnTo>
                    <a:pt x="336" y="17"/>
                  </a:lnTo>
                  <a:lnTo>
                    <a:pt x="336" y="17"/>
                  </a:lnTo>
                  <a:cubicBezTo>
                    <a:pt x="410" y="0"/>
                    <a:pt x="485" y="48"/>
                    <a:pt x="500" y="122"/>
                  </a:cubicBezTo>
                  <a:lnTo>
                    <a:pt x="500" y="122"/>
                  </a:lnTo>
                  <a:cubicBezTo>
                    <a:pt x="517" y="197"/>
                    <a:pt x="470" y="271"/>
                    <a:pt x="395" y="286"/>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207" name="Google Shape;207;p45"/>
            <p:cNvSpPr/>
            <p:nvPr/>
          </p:nvSpPr>
          <p:spPr>
            <a:xfrm>
              <a:off x="3681231" y="5748643"/>
              <a:ext cx="332339" cy="1057868"/>
            </a:xfrm>
            <a:custGeom>
              <a:avLst/>
              <a:gdLst/>
              <a:ahLst/>
              <a:cxnLst/>
              <a:rect l="l" t="t" r="r" b="b"/>
              <a:pathLst>
                <a:path w="312" h="998" extrusionOk="0">
                  <a:moveTo>
                    <a:pt x="263" y="990"/>
                  </a:moveTo>
                  <a:lnTo>
                    <a:pt x="263" y="990"/>
                  </a:lnTo>
                  <a:lnTo>
                    <a:pt x="263" y="990"/>
                  </a:lnTo>
                  <a:cubicBezTo>
                    <a:pt x="234" y="997"/>
                    <a:pt x="205" y="978"/>
                    <a:pt x="199" y="949"/>
                  </a:cubicBezTo>
                  <a:lnTo>
                    <a:pt x="7" y="71"/>
                  </a:lnTo>
                  <a:lnTo>
                    <a:pt x="7" y="71"/>
                  </a:lnTo>
                  <a:cubicBezTo>
                    <a:pt x="0" y="41"/>
                    <a:pt x="19" y="12"/>
                    <a:pt x="49" y="6"/>
                  </a:cubicBezTo>
                  <a:lnTo>
                    <a:pt x="49" y="6"/>
                  </a:lnTo>
                  <a:cubicBezTo>
                    <a:pt x="78" y="0"/>
                    <a:pt x="107" y="18"/>
                    <a:pt x="114" y="48"/>
                  </a:cubicBezTo>
                  <a:lnTo>
                    <a:pt x="305" y="926"/>
                  </a:lnTo>
                  <a:lnTo>
                    <a:pt x="305" y="926"/>
                  </a:lnTo>
                  <a:cubicBezTo>
                    <a:pt x="311" y="956"/>
                    <a:pt x="293" y="984"/>
                    <a:pt x="263" y="990"/>
                  </a:cubicBezTo>
                </a:path>
              </a:pathLst>
            </a:custGeom>
            <a:solidFill>
              <a:srgbClr val="F2F2F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208" name="Google Shape;208;p45"/>
            <p:cNvSpPr/>
            <p:nvPr/>
          </p:nvSpPr>
          <p:spPr>
            <a:xfrm>
              <a:off x="2417406" y="3731203"/>
              <a:ext cx="692764" cy="4797855"/>
            </a:xfrm>
            <a:custGeom>
              <a:avLst/>
              <a:gdLst/>
              <a:ahLst/>
              <a:cxnLst/>
              <a:rect l="l" t="t" r="r" b="b"/>
              <a:pathLst>
                <a:path w="652" h="4519" extrusionOk="0">
                  <a:moveTo>
                    <a:pt x="336" y="4518"/>
                  </a:moveTo>
                  <a:lnTo>
                    <a:pt x="0" y="4494"/>
                  </a:lnTo>
                  <a:lnTo>
                    <a:pt x="308" y="163"/>
                  </a:lnTo>
                  <a:lnTo>
                    <a:pt x="308" y="163"/>
                  </a:lnTo>
                  <a:cubicBezTo>
                    <a:pt x="315" y="70"/>
                    <a:pt x="395" y="0"/>
                    <a:pt x="488" y="7"/>
                  </a:cubicBezTo>
                  <a:lnTo>
                    <a:pt x="488" y="7"/>
                  </a:lnTo>
                  <a:cubicBezTo>
                    <a:pt x="581" y="13"/>
                    <a:pt x="651" y="94"/>
                    <a:pt x="645" y="187"/>
                  </a:cubicBezTo>
                  <a:lnTo>
                    <a:pt x="336" y="4518"/>
                  </a:ln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209" name="Google Shape;209;p45"/>
            <p:cNvSpPr/>
            <p:nvPr/>
          </p:nvSpPr>
          <p:spPr>
            <a:xfrm>
              <a:off x="2417406" y="8430758"/>
              <a:ext cx="477445" cy="777019"/>
            </a:xfrm>
            <a:custGeom>
              <a:avLst/>
              <a:gdLst/>
              <a:ahLst/>
              <a:cxnLst/>
              <a:rect l="l" t="t" r="r" b="b"/>
              <a:pathLst>
                <a:path w="448" h="732" extrusionOk="0">
                  <a:moveTo>
                    <a:pt x="305" y="713"/>
                  </a:moveTo>
                  <a:lnTo>
                    <a:pt x="305" y="713"/>
                  </a:lnTo>
                  <a:lnTo>
                    <a:pt x="305" y="713"/>
                  </a:lnTo>
                  <a:cubicBezTo>
                    <a:pt x="218" y="731"/>
                    <a:pt x="132" y="676"/>
                    <a:pt x="113" y="590"/>
                  </a:cubicBezTo>
                  <a:lnTo>
                    <a:pt x="0" y="68"/>
                  </a:lnTo>
                  <a:lnTo>
                    <a:pt x="315" y="0"/>
                  </a:lnTo>
                  <a:lnTo>
                    <a:pt x="428" y="520"/>
                  </a:lnTo>
                  <a:lnTo>
                    <a:pt x="428" y="520"/>
                  </a:lnTo>
                  <a:cubicBezTo>
                    <a:pt x="447" y="608"/>
                    <a:pt x="392" y="694"/>
                    <a:pt x="305" y="713"/>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210" name="Google Shape;210;p45"/>
            <p:cNvSpPr/>
            <p:nvPr/>
          </p:nvSpPr>
          <p:spPr>
            <a:xfrm>
              <a:off x="3475274" y="3548652"/>
              <a:ext cx="2574459" cy="4334451"/>
            </a:xfrm>
            <a:custGeom>
              <a:avLst/>
              <a:gdLst/>
              <a:ahLst/>
              <a:cxnLst/>
              <a:rect l="l" t="t" r="r" b="b"/>
              <a:pathLst>
                <a:path w="2426" h="4084" extrusionOk="0">
                  <a:moveTo>
                    <a:pt x="2129" y="4083"/>
                  </a:moveTo>
                  <a:lnTo>
                    <a:pt x="2425" y="3921"/>
                  </a:lnTo>
                  <a:lnTo>
                    <a:pt x="341" y="111"/>
                  </a:lnTo>
                  <a:lnTo>
                    <a:pt x="341" y="111"/>
                  </a:lnTo>
                  <a:cubicBezTo>
                    <a:pt x="296" y="30"/>
                    <a:pt x="193" y="0"/>
                    <a:pt x="112" y="44"/>
                  </a:cubicBezTo>
                  <a:lnTo>
                    <a:pt x="112" y="44"/>
                  </a:lnTo>
                  <a:cubicBezTo>
                    <a:pt x="30" y="89"/>
                    <a:pt x="0" y="191"/>
                    <a:pt x="45" y="273"/>
                  </a:cubicBezTo>
                  <a:lnTo>
                    <a:pt x="2129" y="4083"/>
                  </a:ln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grpSp>
      <p:pic>
        <p:nvPicPr>
          <p:cNvPr id="211" name="Google Shape;211;p45"/>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4"/>
                                        </p:tgtEl>
                                        <p:attrNameLst>
                                          <p:attrName>style.visibility</p:attrName>
                                        </p:attrNameLst>
                                      </p:cBhvr>
                                      <p:to>
                                        <p:strVal val="visible"/>
                                      </p:to>
                                    </p:set>
                                    <p:animEffect transition="in" filter="fade">
                                      <p:cBhvr>
                                        <p:cTn id="7" dur="1000"/>
                                        <p:tgtEl>
                                          <p:spTgt spid="184"/>
                                        </p:tgtEl>
                                      </p:cBhvr>
                                    </p:animEffect>
                                  </p:childTnLst>
                                </p:cTn>
                              </p:par>
                              <p:par>
                                <p:cTn id="8" presetID="10" presetClass="entr" presetSubtype="0" fill="hold" nodeType="withEffect">
                                  <p:stCondLst>
                                    <p:cond delay="0"/>
                                  </p:stCondLst>
                                  <p:childTnLst>
                                    <p:set>
                                      <p:cBhvr>
                                        <p:cTn id="9" dur="1" fill="hold">
                                          <p:stCondLst>
                                            <p:cond delay="0"/>
                                          </p:stCondLst>
                                        </p:cTn>
                                        <p:tgtEl>
                                          <p:spTgt spid="185"/>
                                        </p:tgtEl>
                                        <p:attrNameLst>
                                          <p:attrName>style.visibility</p:attrName>
                                        </p:attrNameLst>
                                      </p:cBhvr>
                                      <p:to>
                                        <p:strVal val="visible"/>
                                      </p:to>
                                    </p:set>
                                    <p:animEffect transition="in" filter="fade">
                                      <p:cBhvr>
                                        <p:cTn id="10" dur="1000"/>
                                        <p:tgtEl>
                                          <p:spTgt spid="185"/>
                                        </p:tgtEl>
                                      </p:cBhvr>
                                    </p:animEffect>
                                  </p:childTnLst>
                                </p:cTn>
                              </p:par>
                              <p:par>
                                <p:cTn id="11" presetID="10" presetClass="entr" presetSubtype="0" fill="hold" nodeType="withEffect">
                                  <p:stCondLst>
                                    <p:cond delay="0"/>
                                  </p:stCondLst>
                                  <p:childTnLst>
                                    <p:set>
                                      <p:cBhvr>
                                        <p:cTn id="12" dur="1" fill="hold">
                                          <p:stCondLst>
                                            <p:cond delay="0"/>
                                          </p:stCondLst>
                                        </p:cTn>
                                        <p:tgtEl>
                                          <p:spTgt spid="183"/>
                                        </p:tgtEl>
                                        <p:attrNameLst>
                                          <p:attrName>style.visibility</p:attrName>
                                        </p:attrNameLst>
                                      </p:cBhvr>
                                      <p:to>
                                        <p:strVal val="visible"/>
                                      </p:to>
                                    </p:set>
                                    <p:animEffect transition="in" filter="fade">
                                      <p:cBhvr>
                                        <p:cTn id="13" dur="1000"/>
                                        <p:tgtEl>
                                          <p:spTgt spid="183"/>
                                        </p:tgtEl>
                                      </p:cBhvr>
                                    </p:animEffect>
                                  </p:childTnLst>
                                </p:cTn>
                              </p:par>
                              <p:par>
                                <p:cTn id="14" presetID="10" presetClass="entr" presetSubtype="0" fill="hold" nodeType="withEffect">
                                  <p:stCondLst>
                                    <p:cond delay="500"/>
                                  </p:stCondLst>
                                  <p:childTnLst>
                                    <p:set>
                                      <p:cBhvr>
                                        <p:cTn id="15" dur="1" fill="hold">
                                          <p:stCondLst>
                                            <p:cond delay="0"/>
                                          </p:stCondLst>
                                        </p:cTn>
                                        <p:tgtEl>
                                          <p:spTgt spid="186"/>
                                        </p:tgtEl>
                                        <p:attrNameLst>
                                          <p:attrName>style.visibility</p:attrName>
                                        </p:attrNameLst>
                                      </p:cBhvr>
                                      <p:to>
                                        <p:strVal val="visible"/>
                                      </p:to>
                                    </p:set>
                                    <p:animEffect transition="in" filter="fade">
                                      <p:cBhvr>
                                        <p:cTn id="16" dur="500"/>
                                        <p:tgtEl>
                                          <p:spTgt spid="1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المرحلة التعليمية - ٥">
  <p:cSld name="المرحلة التعليمية - ٥">
    <p:spTree>
      <p:nvGrpSpPr>
        <p:cNvPr id="1" name="Shape 212"/>
        <p:cNvGrpSpPr/>
        <p:nvPr/>
      </p:nvGrpSpPr>
      <p:grpSpPr>
        <a:xfrm>
          <a:off x="0" y="0"/>
          <a:ext cx="0" cy="0"/>
          <a:chOff x="0" y="0"/>
          <a:chExt cx="0" cy="0"/>
        </a:xfrm>
      </p:grpSpPr>
      <p:sp>
        <p:nvSpPr>
          <p:cNvPr id="213" name="Google Shape;213;p46"/>
          <p:cNvSpPr/>
          <p:nvPr/>
        </p:nvSpPr>
        <p:spPr>
          <a:xfrm flipH="1">
            <a:off x="911260" y="1492929"/>
            <a:ext cx="2139695" cy="4747450"/>
          </a:xfrm>
          <a:prstGeom prst="roundRect">
            <a:avLst>
              <a:gd name="adj" fmla="val 6084"/>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Calibri"/>
              <a:ea typeface="Calibri"/>
              <a:cs typeface="Calibri"/>
              <a:sym typeface="Calibri"/>
            </a:endParaRPr>
          </a:p>
        </p:txBody>
      </p:sp>
      <p:sp>
        <p:nvSpPr>
          <p:cNvPr id="214" name="Google Shape;214;p46"/>
          <p:cNvSpPr/>
          <p:nvPr/>
        </p:nvSpPr>
        <p:spPr>
          <a:xfrm flipH="1">
            <a:off x="911259" y="1186929"/>
            <a:ext cx="2139696" cy="612000"/>
          </a:xfrm>
          <a:custGeom>
            <a:avLst/>
            <a:gdLst/>
            <a:ahLst/>
            <a:cxnLst/>
            <a:rect l="l" t="t" r="r" b="b"/>
            <a:pathLst>
              <a:path w="1800200" h="581397" extrusionOk="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1800"/>
              <a:buFont typeface="Comic Sans MS"/>
              <a:buNone/>
            </a:pPr>
            <a:endParaRPr lang="fr-FR" sz="2000" b="0" i="0" u="none" strike="noStrike" cap="none" dirty="0">
              <a:solidFill>
                <a:srgbClr val="000000"/>
              </a:solidFill>
              <a:latin typeface="Myriad Pro" panose="020B0503030403020204" pitchFamily="34" charset="0"/>
              <a:cs typeface="Times New Roman" panose="02020603050405020304" pitchFamily="18" charset="0"/>
              <a:sym typeface="Arial"/>
            </a:endParaRPr>
          </a:p>
        </p:txBody>
      </p:sp>
      <p:sp>
        <p:nvSpPr>
          <p:cNvPr id="217" name="Google Shape;217;p46"/>
          <p:cNvSpPr/>
          <p:nvPr/>
        </p:nvSpPr>
        <p:spPr>
          <a:xfrm flipH="1">
            <a:off x="3453180" y="1492929"/>
            <a:ext cx="2137674" cy="4747450"/>
          </a:xfrm>
          <a:prstGeom prst="roundRect">
            <a:avLst>
              <a:gd name="adj" fmla="val 6084"/>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Calibri"/>
              <a:ea typeface="Calibri"/>
              <a:cs typeface="Calibri"/>
              <a:sym typeface="Calibri"/>
            </a:endParaRPr>
          </a:p>
        </p:txBody>
      </p:sp>
      <p:sp>
        <p:nvSpPr>
          <p:cNvPr id="218" name="Google Shape;218;p46"/>
          <p:cNvSpPr/>
          <p:nvPr/>
        </p:nvSpPr>
        <p:spPr>
          <a:xfrm flipH="1">
            <a:off x="3464477" y="1186929"/>
            <a:ext cx="2137675" cy="612000"/>
          </a:xfrm>
          <a:custGeom>
            <a:avLst/>
            <a:gdLst/>
            <a:ahLst/>
            <a:cxnLst/>
            <a:rect l="l" t="t" r="r" b="b"/>
            <a:pathLst>
              <a:path w="1800200" h="581397" extrusionOk="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Calibri"/>
              <a:ea typeface="Calibri"/>
              <a:cs typeface="Calibri"/>
              <a:sym typeface="Calibri"/>
            </a:endParaRPr>
          </a:p>
        </p:txBody>
      </p:sp>
      <p:sp>
        <p:nvSpPr>
          <p:cNvPr id="219" name="Google Shape;219;p46"/>
          <p:cNvSpPr/>
          <p:nvPr/>
        </p:nvSpPr>
        <p:spPr>
          <a:xfrm flipH="1">
            <a:off x="6004375" y="1492929"/>
            <a:ext cx="2128397" cy="4747450"/>
          </a:xfrm>
          <a:prstGeom prst="roundRect">
            <a:avLst>
              <a:gd name="adj" fmla="val 6084"/>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Calibri"/>
              <a:ea typeface="Calibri"/>
              <a:cs typeface="Calibri"/>
              <a:sym typeface="Calibri"/>
            </a:endParaRPr>
          </a:p>
        </p:txBody>
      </p:sp>
      <p:sp>
        <p:nvSpPr>
          <p:cNvPr id="220" name="Google Shape;220;p46"/>
          <p:cNvSpPr/>
          <p:nvPr/>
        </p:nvSpPr>
        <p:spPr>
          <a:xfrm flipH="1">
            <a:off x="5993076" y="1186929"/>
            <a:ext cx="2139696" cy="612000"/>
          </a:xfrm>
          <a:custGeom>
            <a:avLst/>
            <a:gdLst/>
            <a:ahLst/>
            <a:cxnLst/>
            <a:rect l="l" t="t" r="r" b="b"/>
            <a:pathLst>
              <a:path w="1800200" h="581397" extrusionOk="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rgbClr val="C00000"/>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Calibri"/>
              <a:ea typeface="Calibri"/>
              <a:cs typeface="Calibri"/>
              <a:sym typeface="Calibri"/>
            </a:endParaRPr>
          </a:p>
        </p:txBody>
      </p:sp>
      <p:sp>
        <p:nvSpPr>
          <p:cNvPr id="221" name="Google Shape;221;p46"/>
          <p:cNvSpPr/>
          <p:nvPr userDrawn="1"/>
        </p:nvSpPr>
        <p:spPr>
          <a:xfrm flipH="1">
            <a:off x="8534992" y="1492929"/>
            <a:ext cx="2140852" cy="4747450"/>
          </a:xfrm>
          <a:prstGeom prst="roundRect">
            <a:avLst>
              <a:gd name="adj" fmla="val 6084"/>
            </a:avLst>
          </a:prstGeom>
          <a:solidFill>
            <a:srgbClr val="F2F2F2"/>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Calibri"/>
              <a:ea typeface="Calibri"/>
              <a:cs typeface="Calibri"/>
              <a:sym typeface="Calibri"/>
            </a:endParaRPr>
          </a:p>
        </p:txBody>
      </p:sp>
      <p:sp>
        <p:nvSpPr>
          <p:cNvPr id="222" name="Google Shape;222;p46"/>
          <p:cNvSpPr/>
          <p:nvPr userDrawn="1"/>
        </p:nvSpPr>
        <p:spPr>
          <a:xfrm flipH="1">
            <a:off x="8546293" y="1186929"/>
            <a:ext cx="2140850" cy="612000"/>
          </a:xfrm>
          <a:custGeom>
            <a:avLst/>
            <a:gdLst/>
            <a:ahLst/>
            <a:cxnLst/>
            <a:rect l="l" t="t" r="r" b="b"/>
            <a:pathLst>
              <a:path w="1800200" h="581397" extrusionOk="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Calibri"/>
              <a:ea typeface="Calibri"/>
              <a:cs typeface="Calibri"/>
              <a:sym typeface="Calibri"/>
            </a:endParaRPr>
          </a:p>
        </p:txBody>
      </p:sp>
      <p:pic>
        <p:nvPicPr>
          <p:cNvPr id="225" name="Google Shape;225;p46"/>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transition spd="slow">
    <p:wipe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3_المرحلة التعليمية - ٦">
  <p:cSld name="3_المرحلة التعليمية - ٦">
    <p:spTree>
      <p:nvGrpSpPr>
        <p:cNvPr id="1" name="Shape 226"/>
        <p:cNvGrpSpPr/>
        <p:nvPr/>
      </p:nvGrpSpPr>
      <p:grpSpPr>
        <a:xfrm>
          <a:off x="0" y="0"/>
          <a:ext cx="0" cy="0"/>
          <a:chOff x="0" y="0"/>
          <a:chExt cx="0" cy="0"/>
        </a:xfrm>
      </p:grpSpPr>
      <p:sp>
        <p:nvSpPr>
          <p:cNvPr id="227" name="Google Shape;227;p47"/>
          <p:cNvSpPr/>
          <p:nvPr/>
        </p:nvSpPr>
        <p:spPr>
          <a:xfrm rot="10800000">
            <a:off x="919340" y="1860899"/>
            <a:ext cx="5040000" cy="1908000"/>
          </a:xfrm>
          <a:prstGeom prst="rect">
            <a:avLst/>
          </a:prstGeom>
          <a:noFill/>
          <a:ln w="38100" cap="flat" cmpd="sng">
            <a:solidFill>
              <a:srgbClr val="45C1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228" name="Google Shape;228;p47"/>
          <p:cNvSpPr/>
          <p:nvPr/>
        </p:nvSpPr>
        <p:spPr>
          <a:xfrm rot="10800000">
            <a:off x="919340" y="1860899"/>
            <a:ext cx="5040000" cy="540000"/>
          </a:xfrm>
          <a:prstGeom prst="rect">
            <a:avLst/>
          </a:prstGeom>
          <a:solidFill>
            <a:srgbClr val="45C1A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229" name="Google Shape;229;p47"/>
          <p:cNvSpPr/>
          <p:nvPr/>
        </p:nvSpPr>
        <p:spPr>
          <a:xfrm>
            <a:off x="6213336" y="1860899"/>
            <a:ext cx="5040000" cy="1908000"/>
          </a:xfrm>
          <a:prstGeom prst="rect">
            <a:avLst/>
          </a:prstGeom>
          <a:noFill/>
          <a:ln w="38100" cap="flat" cmpd="sng">
            <a:solidFill>
              <a:srgbClr val="4BACC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230" name="Google Shape;230;p47"/>
          <p:cNvSpPr/>
          <p:nvPr/>
        </p:nvSpPr>
        <p:spPr>
          <a:xfrm>
            <a:off x="6213336" y="1860899"/>
            <a:ext cx="5040000" cy="540000"/>
          </a:xfrm>
          <a:prstGeom prst="rect">
            <a:avLst/>
          </a:prstGeom>
          <a:solidFill>
            <a:srgbClr val="4BACC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231" name="Google Shape;231;p47"/>
          <p:cNvSpPr/>
          <p:nvPr/>
        </p:nvSpPr>
        <p:spPr>
          <a:xfrm rot="10800000">
            <a:off x="927112" y="4060072"/>
            <a:ext cx="5040000" cy="1908000"/>
          </a:xfrm>
          <a:prstGeom prst="rect">
            <a:avLst/>
          </a:prstGeom>
          <a:noFill/>
          <a:ln w="38100" cap="flat" cmpd="sng">
            <a:solidFill>
              <a:srgbClr val="B9D5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232" name="Google Shape;232;p47"/>
          <p:cNvSpPr/>
          <p:nvPr/>
        </p:nvSpPr>
        <p:spPr>
          <a:xfrm rot="10800000">
            <a:off x="927112" y="5428072"/>
            <a:ext cx="5040000" cy="540000"/>
          </a:xfrm>
          <a:prstGeom prst="rect">
            <a:avLst/>
          </a:prstGeom>
          <a:solidFill>
            <a:srgbClr val="B9D5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233" name="Google Shape;233;p47"/>
          <p:cNvSpPr/>
          <p:nvPr/>
        </p:nvSpPr>
        <p:spPr>
          <a:xfrm>
            <a:off x="6221108" y="4060072"/>
            <a:ext cx="5040000" cy="1908000"/>
          </a:xfrm>
          <a:prstGeom prst="rect">
            <a:avLst/>
          </a:prstGeom>
          <a:noFill/>
          <a:ln w="38100" cap="flat" cmpd="sng">
            <a:solidFill>
              <a:srgbClr val="0E7FB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234" name="Google Shape;234;p47"/>
          <p:cNvSpPr/>
          <p:nvPr/>
        </p:nvSpPr>
        <p:spPr>
          <a:xfrm>
            <a:off x="6221108" y="5428072"/>
            <a:ext cx="5040000" cy="540000"/>
          </a:xfrm>
          <a:prstGeom prst="rect">
            <a:avLst/>
          </a:prstGeom>
          <a:solidFill>
            <a:srgbClr val="0E7FB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pic>
        <p:nvPicPr>
          <p:cNvPr id="235" name="Google Shape;235;p47"/>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transition spd="slow">
    <p:wipe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2_المرحلة التعليمية - ٦">
  <p:cSld name="2_المرحلة التعليمية - ٦">
    <p:spTree>
      <p:nvGrpSpPr>
        <p:cNvPr id="1" name="Shape 236"/>
        <p:cNvGrpSpPr/>
        <p:nvPr/>
      </p:nvGrpSpPr>
      <p:grpSpPr>
        <a:xfrm>
          <a:off x="0" y="0"/>
          <a:ext cx="0" cy="0"/>
          <a:chOff x="0" y="0"/>
          <a:chExt cx="0" cy="0"/>
        </a:xfrm>
      </p:grpSpPr>
      <p:sp>
        <p:nvSpPr>
          <p:cNvPr id="237" name="Google Shape;237;p48"/>
          <p:cNvSpPr>
            <a:spLocks noGrp="1"/>
          </p:cNvSpPr>
          <p:nvPr>
            <p:ph type="pic" idx="2"/>
          </p:nvPr>
        </p:nvSpPr>
        <p:spPr>
          <a:xfrm>
            <a:off x="5298370" y="-1"/>
            <a:ext cx="6893630" cy="4397447"/>
          </a:xfrm>
          <a:prstGeom prst="rect">
            <a:avLst/>
          </a:prstGeom>
          <a:solidFill>
            <a:srgbClr val="F2F2F2"/>
          </a:solidFill>
          <a:ln>
            <a:noFill/>
          </a:ln>
        </p:spPr>
      </p:sp>
      <p:sp>
        <p:nvSpPr>
          <p:cNvPr id="238" name="Google Shape;238;p48"/>
          <p:cNvSpPr/>
          <p:nvPr/>
        </p:nvSpPr>
        <p:spPr>
          <a:xfrm>
            <a:off x="-1" y="4397447"/>
            <a:ext cx="12192000" cy="2467478"/>
          </a:xfrm>
          <a:prstGeom prst="rect">
            <a:avLst/>
          </a:prstGeom>
          <a:solidFill>
            <a:srgbClr val="0097D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239" name="Google Shape;239;p48"/>
          <p:cNvSpPr/>
          <p:nvPr/>
        </p:nvSpPr>
        <p:spPr>
          <a:xfrm>
            <a:off x="8952511" y="4992065"/>
            <a:ext cx="2520000" cy="1438789"/>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240" name="Google Shape;240;p48"/>
          <p:cNvSpPr/>
          <p:nvPr/>
        </p:nvSpPr>
        <p:spPr>
          <a:xfrm>
            <a:off x="10068511" y="4705903"/>
            <a:ext cx="288000" cy="288000"/>
          </a:xfrm>
          <a:prstGeom prst="triangle">
            <a:avLst>
              <a:gd name="adj" fmla="val 50000"/>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241" name="Google Shape;241;p48"/>
          <p:cNvSpPr/>
          <p:nvPr/>
        </p:nvSpPr>
        <p:spPr>
          <a:xfrm>
            <a:off x="6211195" y="4992065"/>
            <a:ext cx="2520000" cy="1438789"/>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242" name="Google Shape;242;p48"/>
          <p:cNvSpPr/>
          <p:nvPr/>
        </p:nvSpPr>
        <p:spPr>
          <a:xfrm>
            <a:off x="7327195" y="4711553"/>
            <a:ext cx="288000" cy="288000"/>
          </a:xfrm>
          <a:prstGeom prst="triangle">
            <a:avLst>
              <a:gd name="adj" fmla="val 50000"/>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243" name="Google Shape;243;p48"/>
          <p:cNvSpPr/>
          <p:nvPr/>
        </p:nvSpPr>
        <p:spPr>
          <a:xfrm>
            <a:off x="3469880" y="4992065"/>
            <a:ext cx="2520000" cy="1438789"/>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244" name="Google Shape;244;p48"/>
          <p:cNvSpPr/>
          <p:nvPr/>
        </p:nvSpPr>
        <p:spPr>
          <a:xfrm>
            <a:off x="4585880" y="4705427"/>
            <a:ext cx="288000" cy="288000"/>
          </a:xfrm>
          <a:prstGeom prst="triangle">
            <a:avLst>
              <a:gd name="adj" fmla="val 50000"/>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245" name="Google Shape;245;p48"/>
          <p:cNvSpPr/>
          <p:nvPr/>
        </p:nvSpPr>
        <p:spPr>
          <a:xfrm>
            <a:off x="728565" y="4992065"/>
            <a:ext cx="2520000" cy="1438789"/>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246" name="Google Shape;246;p48"/>
          <p:cNvSpPr/>
          <p:nvPr/>
        </p:nvSpPr>
        <p:spPr>
          <a:xfrm>
            <a:off x="1844565" y="4710345"/>
            <a:ext cx="288000" cy="288000"/>
          </a:xfrm>
          <a:prstGeom prst="triangle">
            <a:avLst>
              <a:gd name="adj" fmla="val 50000"/>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pic>
        <p:nvPicPr>
          <p:cNvPr id="247" name="Google Shape;247;p48"/>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transition spd="slow">
    <p:wipe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المواضيع أو الأهداف">
  <p:cSld name="المواضيع أو الأهداف">
    <p:spTree>
      <p:nvGrpSpPr>
        <p:cNvPr id="1" name="Shape 21"/>
        <p:cNvGrpSpPr/>
        <p:nvPr/>
      </p:nvGrpSpPr>
      <p:grpSpPr>
        <a:xfrm>
          <a:off x="0" y="0"/>
          <a:ext cx="0" cy="0"/>
          <a:chOff x="0" y="0"/>
          <a:chExt cx="0" cy="0"/>
        </a:xfrm>
      </p:grpSpPr>
      <p:sp>
        <p:nvSpPr>
          <p:cNvPr id="22" name="Google Shape;22;p33"/>
          <p:cNvSpPr txBox="1"/>
          <p:nvPr/>
        </p:nvSpPr>
        <p:spPr>
          <a:xfrm flipH="1">
            <a:off x="674684" y="-22990"/>
            <a:ext cx="9231383" cy="913327"/>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Open Sans Light"/>
              <a:buNone/>
            </a:pPr>
            <a:r>
              <a:rPr lang="fr-FR" sz="2400" b="1" i="0" u="none" strike="noStrike" cap="none" noProof="0" dirty="0">
                <a:solidFill>
                  <a:schemeClr val="dk1"/>
                </a:solidFill>
                <a:latin typeface="Myriad Pro" panose="020B0503030403020204" charset="0"/>
                <a:ea typeface="Open Sans Light"/>
                <a:cs typeface="Open Sans Light"/>
                <a:sym typeface="Open Sans Light"/>
              </a:rPr>
              <a:t>COMPÉTENCE</a:t>
            </a:r>
            <a:r>
              <a:rPr lang="en-US" sz="2400" b="1" i="0" u="none" strike="noStrike" cap="none" dirty="0">
                <a:solidFill>
                  <a:schemeClr val="dk1"/>
                </a:solidFill>
                <a:latin typeface="Myriad Pro" panose="020B0503030403020204" charset="0"/>
                <a:ea typeface="Open Sans Light"/>
                <a:cs typeface="Open Sans Light"/>
                <a:sym typeface="Open Sans Light"/>
              </a:rPr>
              <a:t> : lecture et </a:t>
            </a:r>
            <a:r>
              <a:rPr lang="fr-FR" sz="2400" b="1" i="0" u="none" strike="noStrike" cap="none" noProof="0" dirty="0">
                <a:solidFill>
                  <a:schemeClr val="dk1"/>
                </a:solidFill>
                <a:latin typeface="Myriad Pro" panose="020B0503030403020204" charset="0"/>
                <a:ea typeface="Open Sans Light"/>
                <a:cs typeface="Open Sans Light"/>
                <a:sym typeface="Open Sans Light"/>
              </a:rPr>
              <a:t>compréhension</a:t>
            </a:r>
            <a:r>
              <a:rPr lang="en-US" sz="2400" b="1" i="0" u="none" strike="noStrike" cap="none" dirty="0">
                <a:solidFill>
                  <a:schemeClr val="dk1"/>
                </a:solidFill>
                <a:latin typeface="Myriad Pro" panose="020B0503030403020204" charset="0"/>
                <a:ea typeface="Open Sans Light"/>
                <a:cs typeface="Open Sans Light"/>
                <a:sym typeface="Open Sans Light"/>
              </a:rPr>
              <a:t> de documents </a:t>
            </a:r>
            <a:r>
              <a:rPr lang="fr-FR" sz="2400" b="1" i="0" u="none" strike="noStrike" cap="none" noProof="0" dirty="0">
                <a:solidFill>
                  <a:schemeClr val="dk1"/>
                </a:solidFill>
                <a:latin typeface="Myriad Pro" panose="020B0503030403020204" charset="0"/>
                <a:ea typeface="Open Sans Light"/>
                <a:cs typeface="Open Sans Light"/>
                <a:sym typeface="Open Sans Light"/>
              </a:rPr>
              <a:t>écrits</a:t>
            </a:r>
            <a:endParaRPr lang="fr-FR" sz="2400" b="1" i="0" u="none" strike="noStrike" cap="none" noProof="0" dirty="0">
              <a:solidFill>
                <a:srgbClr val="3A3838"/>
              </a:solidFill>
              <a:latin typeface="Myriad Pro" panose="020B0503030403020204" charset="0"/>
              <a:ea typeface="Open Sans Light"/>
              <a:cs typeface="Open Sans Light"/>
              <a:sym typeface="Open Sans Light"/>
            </a:endParaRPr>
          </a:p>
        </p:txBody>
      </p:sp>
      <p:pic>
        <p:nvPicPr>
          <p:cNvPr id="23" name="Google Shape;23;p33"/>
          <p:cNvPicPr preferRelativeResize="0"/>
          <p:nvPr/>
        </p:nvPicPr>
        <p:blipFill rotWithShape="1">
          <a:blip r:embed="rId2">
            <a:alphaModFix/>
          </a:blip>
          <a:srcRect/>
          <a:stretch/>
        </p:blipFill>
        <p:spPr>
          <a:xfrm>
            <a:off x="188144" y="157095"/>
            <a:ext cx="546022" cy="591523"/>
          </a:xfrm>
          <a:prstGeom prst="rect">
            <a:avLst/>
          </a:prstGeom>
          <a:noFill/>
          <a:ln>
            <a:noFill/>
          </a:ln>
        </p:spPr>
      </p:pic>
      <p:sp>
        <p:nvSpPr>
          <p:cNvPr id="24" name="Google Shape;24;p33"/>
          <p:cNvSpPr/>
          <p:nvPr/>
        </p:nvSpPr>
        <p:spPr>
          <a:xfrm flipH="1">
            <a:off x="9448110" y="335716"/>
            <a:ext cx="1504933" cy="1504933"/>
          </a:xfrm>
          <a:custGeom>
            <a:avLst/>
            <a:gdLst/>
            <a:ahLst/>
            <a:cxnLst/>
            <a:rect l="l" t="t"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25" name="Google Shape;25;p33"/>
          <p:cNvGrpSpPr/>
          <p:nvPr/>
        </p:nvGrpSpPr>
        <p:grpSpPr>
          <a:xfrm rot="10800000" flipH="1">
            <a:off x="0" y="88702"/>
            <a:ext cx="12191999" cy="1998962"/>
            <a:chOff x="-24048006" y="706405"/>
            <a:chExt cx="33183930" cy="5470815"/>
          </a:xfrm>
        </p:grpSpPr>
        <p:grpSp>
          <p:nvGrpSpPr>
            <p:cNvPr id="26" name="Google Shape;26;p33"/>
            <p:cNvGrpSpPr/>
            <p:nvPr/>
          </p:nvGrpSpPr>
          <p:grpSpPr>
            <a:xfrm rot="10800000" flipH="1">
              <a:off x="-24048006" y="3524344"/>
              <a:ext cx="30291417" cy="2652877"/>
              <a:chOff x="-19289447" y="811335"/>
              <a:chExt cx="30291417" cy="2652877"/>
            </a:xfrm>
          </p:grpSpPr>
          <p:sp>
            <p:nvSpPr>
              <p:cNvPr id="27" name="Google Shape;27;p33"/>
              <p:cNvSpPr/>
              <p:nvPr/>
            </p:nvSpPr>
            <p:spPr>
              <a:xfrm>
                <a:off x="-19289447" y="3139002"/>
                <a:ext cx="25424938" cy="290000"/>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 name="Google Shape;28;p33"/>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 name="Google Shape;29;p33"/>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grpSp>
          <p:nvGrpSpPr>
            <p:cNvPr id="30" name="Google Shape;30;p33"/>
            <p:cNvGrpSpPr/>
            <p:nvPr/>
          </p:nvGrpSpPr>
          <p:grpSpPr>
            <a:xfrm flipH="1">
              <a:off x="1190030" y="706405"/>
              <a:ext cx="7945894" cy="2652877"/>
              <a:chOff x="3056076" y="811335"/>
              <a:chExt cx="7945894" cy="2652877"/>
            </a:xfrm>
          </p:grpSpPr>
          <p:sp>
            <p:nvSpPr>
              <p:cNvPr id="31" name="Google Shape;31;p33"/>
              <p:cNvSpPr/>
              <p:nvPr/>
            </p:nvSpPr>
            <p:spPr>
              <a:xfrm>
                <a:off x="3056076" y="3200406"/>
                <a:ext cx="3079404" cy="228599"/>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 name="Google Shape;32;p33"/>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 name="Google Shape;33;p33"/>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grpSp>
      <p:sp>
        <p:nvSpPr>
          <p:cNvPr id="34" name="Google Shape;34;p33"/>
          <p:cNvSpPr/>
          <p:nvPr/>
        </p:nvSpPr>
        <p:spPr>
          <a:xfrm flipH="1">
            <a:off x="9790321" y="699801"/>
            <a:ext cx="778955" cy="785296"/>
          </a:xfrm>
          <a:custGeom>
            <a:avLst/>
            <a:gdLst/>
            <a:ahLst/>
            <a:cxnLst/>
            <a:rect l="l" t="t" r="r" b="b"/>
            <a:pathLst>
              <a:path w="3208412" h="3234532" extrusionOk="0">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Calibri"/>
              <a:ea typeface="Calibri"/>
              <a:cs typeface="Calibri"/>
              <a:sym typeface="Calibri"/>
            </a:endParaRPr>
          </a:p>
        </p:txBody>
      </p:sp>
    </p:spTree>
  </p:cSld>
  <p:clrMapOvr>
    <a:masterClrMapping/>
  </p:clrMapOvr>
  <p:transition spd="slow">
    <p:wipe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المرحلة التعليمية - ٦">
  <p:cSld name="1_المرحلة التعليمية - ٦">
    <p:spTree>
      <p:nvGrpSpPr>
        <p:cNvPr id="1" name="Shape 35"/>
        <p:cNvGrpSpPr/>
        <p:nvPr/>
      </p:nvGrpSpPr>
      <p:grpSpPr>
        <a:xfrm>
          <a:off x="0" y="0"/>
          <a:ext cx="0" cy="0"/>
          <a:chOff x="0" y="0"/>
          <a:chExt cx="0" cy="0"/>
        </a:xfrm>
      </p:grpSpPr>
      <p:sp>
        <p:nvSpPr>
          <p:cNvPr id="36" name="Google Shape;36;p34"/>
          <p:cNvSpPr>
            <a:spLocks noGrp="1"/>
          </p:cNvSpPr>
          <p:nvPr>
            <p:ph type="pic" idx="2"/>
          </p:nvPr>
        </p:nvSpPr>
        <p:spPr>
          <a:xfrm>
            <a:off x="917211" y="0"/>
            <a:ext cx="4057650" cy="6858000"/>
          </a:xfrm>
          <a:prstGeom prst="rect">
            <a:avLst/>
          </a:prstGeom>
          <a:solidFill>
            <a:srgbClr val="F2F2F2"/>
          </a:solidFill>
          <a:ln>
            <a:noFill/>
          </a:ln>
        </p:spPr>
      </p:sp>
      <p:pic>
        <p:nvPicPr>
          <p:cNvPr id="37" name="Google Shape;37;p34"/>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transition spd="slow">
    <p:wipe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صفحة المراجع">
  <p:cSld name="صفحة المراجع">
    <p:spTree>
      <p:nvGrpSpPr>
        <p:cNvPr id="1" name="Shape 57"/>
        <p:cNvGrpSpPr/>
        <p:nvPr/>
      </p:nvGrpSpPr>
      <p:grpSpPr>
        <a:xfrm>
          <a:off x="0" y="0"/>
          <a:ext cx="0" cy="0"/>
          <a:chOff x="0" y="0"/>
          <a:chExt cx="0" cy="0"/>
        </a:xfrm>
      </p:grpSpPr>
      <p:sp>
        <p:nvSpPr>
          <p:cNvPr id="58" name="Google Shape;58;p37"/>
          <p:cNvSpPr/>
          <p:nvPr/>
        </p:nvSpPr>
        <p:spPr>
          <a:xfrm flipH="1">
            <a:off x="-9144" y="987552"/>
            <a:ext cx="12210287" cy="5870448"/>
          </a:xfrm>
          <a:custGeom>
            <a:avLst/>
            <a:gdLst/>
            <a:ahLst/>
            <a:cxnLst/>
            <a:rect l="l" t="t"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9" name="Google Shape;59;p37"/>
          <p:cNvSpPr/>
          <p:nvPr/>
        </p:nvSpPr>
        <p:spPr>
          <a:xfrm flipH="1">
            <a:off x="709592" y="1784764"/>
            <a:ext cx="10698010" cy="425822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 name="Google Shape;60;p37"/>
          <p:cNvSpPr/>
          <p:nvPr/>
        </p:nvSpPr>
        <p:spPr>
          <a:xfrm flipH="1">
            <a:off x="9424071" y="335716"/>
            <a:ext cx="1504933" cy="1504933"/>
          </a:xfrm>
          <a:custGeom>
            <a:avLst/>
            <a:gdLst/>
            <a:ahLst/>
            <a:cxnLst/>
            <a:rect l="l" t="t"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61" name="Google Shape;61;p37"/>
          <p:cNvGrpSpPr/>
          <p:nvPr/>
        </p:nvGrpSpPr>
        <p:grpSpPr>
          <a:xfrm rot="10800000" flipH="1">
            <a:off x="-9144" y="88702"/>
            <a:ext cx="12191999" cy="1998962"/>
            <a:chOff x="-24048006" y="706405"/>
            <a:chExt cx="33183930" cy="5470815"/>
          </a:xfrm>
        </p:grpSpPr>
        <p:grpSp>
          <p:nvGrpSpPr>
            <p:cNvPr id="62" name="Google Shape;62;p37"/>
            <p:cNvGrpSpPr/>
            <p:nvPr/>
          </p:nvGrpSpPr>
          <p:grpSpPr>
            <a:xfrm rot="10800000" flipH="1">
              <a:off x="-24048006" y="3524344"/>
              <a:ext cx="30291417" cy="2652877"/>
              <a:chOff x="-19289447" y="811335"/>
              <a:chExt cx="30291417" cy="2652877"/>
            </a:xfrm>
          </p:grpSpPr>
          <p:sp>
            <p:nvSpPr>
              <p:cNvPr id="63" name="Google Shape;63;p37"/>
              <p:cNvSpPr/>
              <p:nvPr/>
            </p:nvSpPr>
            <p:spPr>
              <a:xfrm>
                <a:off x="-19289447" y="3139002"/>
                <a:ext cx="25424938" cy="290000"/>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 name="Google Shape;64;p37"/>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 name="Google Shape;65;p37"/>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grpSp>
          <p:nvGrpSpPr>
            <p:cNvPr id="66" name="Google Shape;66;p37"/>
            <p:cNvGrpSpPr/>
            <p:nvPr/>
          </p:nvGrpSpPr>
          <p:grpSpPr>
            <a:xfrm flipH="1">
              <a:off x="1190030" y="706405"/>
              <a:ext cx="7945894" cy="2652877"/>
              <a:chOff x="3056076" y="811335"/>
              <a:chExt cx="7945894" cy="2652877"/>
            </a:xfrm>
          </p:grpSpPr>
          <p:sp>
            <p:nvSpPr>
              <p:cNvPr id="67" name="Google Shape;67;p37"/>
              <p:cNvSpPr/>
              <p:nvPr/>
            </p:nvSpPr>
            <p:spPr>
              <a:xfrm>
                <a:off x="3056076" y="3200406"/>
                <a:ext cx="3079404" cy="228599"/>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8" name="Google Shape;68;p37"/>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9" name="Google Shape;69;p37"/>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grpSp>
      <p:grpSp>
        <p:nvGrpSpPr>
          <p:cNvPr id="70" name="Google Shape;70;p37"/>
          <p:cNvGrpSpPr/>
          <p:nvPr/>
        </p:nvGrpSpPr>
        <p:grpSpPr>
          <a:xfrm flipH="1">
            <a:off x="9763739" y="736745"/>
            <a:ext cx="871170" cy="758077"/>
            <a:chOff x="4075906" y="5137696"/>
            <a:chExt cx="1420106" cy="1235751"/>
          </a:xfrm>
        </p:grpSpPr>
        <p:sp>
          <p:nvSpPr>
            <p:cNvPr id="71" name="Google Shape;71;p37"/>
            <p:cNvSpPr/>
            <p:nvPr/>
          </p:nvSpPr>
          <p:spPr>
            <a:xfrm rot="5400000" flipH="1">
              <a:off x="4674379" y="5298426"/>
              <a:ext cx="223160" cy="1420106"/>
            </a:xfrm>
            <a:custGeom>
              <a:avLst/>
              <a:gdLst/>
              <a:ahLst/>
              <a:cxnLst/>
              <a:rect l="l" t="t" r="r" b="b"/>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w="41275" cap="flat" cmpd="sng">
              <a:solidFill>
                <a:srgbClr val="565874"/>
              </a:solidFill>
              <a:prstDash val="solid"/>
              <a:miter lim="800000"/>
              <a:headEnd type="none" w="sm" len="sm"/>
              <a:tailEnd type="none" w="sm" len="sm"/>
            </a:ln>
          </p:spPr>
          <p:txBody>
            <a:bodyPr spcFirstLastPara="1" wrap="square" lIns="60950" tIns="30475" rIns="60950" bIns="304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en-US" sz="1200" b="0" i="0" u="none" strike="noStrike" cap="none">
                  <a:solidFill>
                    <a:srgbClr val="FFFFFF"/>
                  </a:solidFill>
                  <a:latin typeface="Arial"/>
                  <a:ea typeface="Arial"/>
                  <a:cs typeface="Arial"/>
                  <a:sym typeface="Arial"/>
                </a:rPr>
                <a:t>D</a:t>
              </a:r>
              <a:endParaRPr sz="1200" b="0" i="0" u="none" strike="noStrike" cap="none">
                <a:solidFill>
                  <a:srgbClr val="FFFFFF"/>
                </a:solidFill>
                <a:latin typeface="Arial"/>
                <a:ea typeface="Arial"/>
                <a:cs typeface="Arial"/>
                <a:sym typeface="Arial"/>
              </a:endParaRPr>
            </a:p>
          </p:txBody>
        </p:sp>
        <p:sp>
          <p:nvSpPr>
            <p:cNvPr id="72" name="Google Shape;72;p37"/>
            <p:cNvSpPr/>
            <p:nvPr/>
          </p:nvSpPr>
          <p:spPr>
            <a:xfrm rot="-5400000" flipH="1">
              <a:off x="4680603" y="5597643"/>
              <a:ext cx="210712" cy="1340896"/>
            </a:xfrm>
            <a:custGeom>
              <a:avLst/>
              <a:gdLst/>
              <a:ahLst/>
              <a:cxnLst/>
              <a:rect l="l" t="t" r="r" b="b"/>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w="41275" cap="flat" cmpd="sng">
              <a:solidFill>
                <a:srgbClr val="1C82FF"/>
              </a:solidFill>
              <a:prstDash val="solid"/>
              <a:miter lim="800000"/>
              <a:headEnd type="none" w="sm" len="sm"/>
              <a:tailEnd type="none" w="sm" len="sm"/>
            </a:ln>
          </p:spPr>
          <p:txBody>
            <a:bodyPr spcFirstLastPara="1" wrap="square" lIns="60950" tIns="30475" rIns="60950" bIns="304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en-US" sz="1200" b="0" i="0" u="none" strike="noStrike" cap="none">
                  <a:solidFill>
                    <a:srgbClr val="FFFFFF"/>
                  </a:solidFill>
                  <a:latin typeface="Arial"/>
                  <a:ea typeface="Arial"/>
                  <a:cs typeface="Arial"/>
                  <a:sym typeface="Arial"/>
                </a:rPr>
                <a:t>D</a:t>
              </a:r>
              <a:endParaRPr sz="1200" b="0" i="0" u="none" strike="noStrike" cap="none">
                <a:solidFill>
                  <a:srgbClr val="FFFFFF"/>
                </a:solidFill>
                <a:latin typeface="Arial"/>
                <a:ea typeface="Arial"/>
                <a:cs typeface="Arial"/>
                <a:sym typeface="Arial"/>
              </a:endParaRPr>
            </a:p>
          </p:txBody>
        </p:sp>
        <p:sp>
          <p:nvSpPr>
            <p:cNvPr id="73" name="Google Shape;73;p37"/>
            <p:cNvSpPr/>
            <p:nvPr/>
          </p:nvSpPr>
          <p:spPr>
            <a:xfrm rot="-5400000" flipH="1">
              <a:off x="4680603" y="5077728"/>
              <a:ext cx="210712" cy="1340896"/>
            </a:xfrm>
            <a:custGeom>
              <a:avLst/>
              <a:gdLst/>
              <a:ahLst/>
              <a:cxnLst/>
              <a:rect l="l" t="t" r="r" b="b"/>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w="41275" cap="flat" cmpd="sng">
              <a:solidFill>
                <a:srgbClr val="1ED0A6"/>
              </a:solidFill>
              <a:prstDash val="solid"/>
              <a:miter lim="800000"/>
              <a:headEnd type="none" w="sm" len="sm"/>
              <a:tailEnd type="none" w="sm" len="sm"/>
            </a:ln>
          </p:spPr>
          <p:txBody>
            <a:bodyPr spcFirstLastPara="1" wrap="square" lIns="60950" tIns="30475" rIns="60950" bIns="304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en-US" sz="1200" b="0" i="0" u="none" strike="noStrike" cap="none">
                  <a:solidFill>
                    <a:srgbClr val="FFFFFF"/>
                  </a:solidFill>
                  <a:latin typeface="Arial"/>
                  <a:ea typeface="Arial"/>
                  <a:cs typeface="Arial"/>
                  <a:sym typeface="Arial"/>
                </a:rPr>
                <a:t>D</a:t>
              </a:r>
              <a:endParaRPr sz="1200" b="0" i="0" u="none" strike="noStrike" cap="none">
                <a:solidFill>
                  <a:srgbClr val="FFFFFF"/>
                </a:solidFill>
                <a:latin typeface="Arial"/>
                <a:ea typeface="Arial"/>
                <a:cs typeface="Arial"/>
                <a:sym typeface="Arial"/>
              </a:endParaRPr>
            </a:p>
          </p:txBody>
        </p:sp>
        <p:sp>
          <p:nvSpPr>
            <p:cNvPr id="74" name="Google Shape;74;p37"/>
            <p:cNvSpPr/>
            <p:nvPr/>
          </p:nvSpPr>
          <p:spPr>
            <a:xfrm rot="-5400000" flipH="1">
              <a:off x="4662514" y="4825671"/>
              <a:ext cx="210712" cy="1340896"/>
            </a:xfrm>
            <a:custGeom>
              <a:avLst/>
              <a:gdLst/>
              <a:ahLst/>
              <a:cxnLst/>
              <a:rect l="l" t="t" r="r" b="b"/>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w="41275" cap="flat" cmpd="sng">
              <a:solidFill>
                <a:srgbClr val="1F3864"/>
              </a:solidFill>
              <a:prstDash val="solid"/>
              <a:miter lim="800000"/>
              <a:headEnd type="none" w="sm" len="sm"/>
              <a:tailEnd type="none" w="sm" len="sm"/>
            </a:ln>
          </p:spPr>
          <p:txBody>
            <a:bodyPr spcFirstLastPara="1" wrap="square" lIns="60950" tIns="30475" rIns="60950" bIns="304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en-US" sz="1200" b="0" i="0" u="none" strike="noStrike" cap="none">
                  <a:solidFill>
                    <a:srgbClr val="FFFFFF"/>
                  </a:solidFill>
                  <a:latin typeface="Arial"/>
                  <a:ea typeface="Arial"/>
                  <a:cs typeface="Arial"/>
                  <a:sym typeface="Arial"/>
                </a:rPr>
                <a:t>D</a:t>
              </a:r>
              <a:endParaRPr sz="1200" b="0" i="0" u="none" strike="noStrike" cap="none">
                <a:solidFill>
                  <a:srgbClr val="FFFFFF"/>
                </a:solidFill>
                <a:latin typeface="Arial"/>
                <a:ea typeface="Arial"/>
                <a:cs typeface="Arial"/>
                <a:sym typeface="Arial"/>
              </a:endParaRPr>
            </a:p>
          </p:txBody>
        </p:sp>
        <p:sp>
          <p:nvSpPr>
            <p:cNvPr id="75" name="Google Shape;75;p37"/>
            <p:cNvSpPr/>
            <p:nvPr/>
          </p:nvSpPr>
          <p:spPr>
            <a:xfrm rot="5400000" flipH="1">
              <a:off x="4697692" y="4572604"/>
              <a:ext cx="210712" cy="1340896"/>
            </a:xfrm>
            <a:custGeom>
              <a:avLst/>
              <a:gdLst/>
              <a:ahLst/>
              <a:cxnLst/>
              <a:rect l="l" t="t" r="r" b="b"/>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w="41275" cap="flat" cmpd="sng">
              <a:solidFill>
                <a:srgbClr val="FF8021"/>
              </a:solidFill>
              <a:prstDash val="solid"/>
              <a:miter lim="800000"/>
              <a:headEnd type="none" w="sm" len="sm"/>
              <a:tailEnd type="none" w="sm" len="sm"/>
            </a:ln>
          </p:spPr>
          <p:txBody>
            <a:bodyPr spcFirstLastPara="1" wrap="square" lIns="60950" tIns="30475" rIns="60950" bIns="304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en-US" sz="1200" b="0" i="0" u="none" strike="noStrike" cap="none">
                  <a:solidFill>
                    <a:srgbClr val="FFFFFF"/>
                  </a:solidFill>
                  <a:latin typeface="Arial"/>
                  <a:ea typeface="Arial"/>
                  <a:cs typeface="Arial"/>
                  <a:sym typeface="Arial"/>
                </a:rPr>
                <a:t>D</a:t>
              </a:r>
              <a:endParaRPr sz="1200" b="0" i="0" u="none" strike="noStrike" cap="none">
                <a:solidFill>
                  <a:srgbClr val="FFFFFF"/>
                </a:solidFill>
                <a:latin typeface="Arial"/>
                <a:ea typeface="Arial"/>
                <a:cs typeface="Arial"/>
                <a:sym typeface="Arial"/>
              </a:endParaRPr>
            </a:p>
          </p:txBody>
        </p:sp>
      </p:grpSp>
      <p:pic>
        <p:nvPicPr>
          <p:cNvPr id="76" name="Google Shape;76;p37"/>
          <p:cNvPicPr preferRelativeResize="0"/>
          <p:nvPr/>
        </p:nvPicPr>
        <p:blipFill rotWithShape="1">
          <a:blip r:embed="rId2">
            <a:alphaModFix/>
          </a:blip>
          <a:srcRect/>
          <a:stretch/>
        </p:blipFill>
        <p:spPr>
          <a:xfrm>
            <a:off x="188144" y="157095"/>
            <a:ext cx="546022" cy="591523"/>
          </a:xfrm>
          <a:prstGeom prst="rect">
            <a:avLst/>
          </a:prstGeom>
          <a:noFill/>
          <a:ln>
            <a:noFill/>
          </a:ln>
        </p:spPr>
      </p:pic>
      <p:sp>
        <p:nvSpPr>
          <p:cNvPr id="77" name="Google Shape;77;p37"/>
          <p:cNvSpPr txBox="1"/>
          <p:nvPr/>
        </p:nvSpPr>
        <p:spPr>
          <a:xfrm flipH="1">
            <a:off x="909490" y="8283"/>
            <a:ext cx="9912792" cy="913327"/>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Open Sans Light"/>
              <a:buNone/>
            </a:pPr>
            <a:r>
              <a:rPr lang="fr-FR" sz="3600" b="1" i="0" u="none" strike="noStrike" cap="none" noProof="0" dirty="0">
                <a:solidFill>
                  <a:schemeClr val="tx1"/>
                </a:solidFill>
                <a:latin typeface="Myriad Pro" panose="020B0503030403020204" pitchFamily="34" charset="0"/>
                <a:ea typeface="Open Sans Light"/>
                <a:cs typeface="Open Sans Light"/>
                <a:sym typeface="Open Sans Light"/>
              </a:rPr>
              <a:t>RÉFÉRENCES</a:t>
            </a:r>
            <a:endParaRPr lang="fr-FR" sz="2800" b="1" i="0" u="none" strike="noStrike" cap="none" noProof="0" dirty="0">
              <a:solidFill>
                <a:schemeClr val="tx1"/>
              </a:solidFill>
              <a:latin typeface="Myriad Pro" panose="020B0503030403020204" pitchFamily="34" charset="0"/>
              <a:ea typeface="Open Sans Light"/>
              <a:cs typeface="Open Sans Light"/>
              <a:sym typeface="Open Sans Light"/>
            </a:endParaRPr>
          </a:p>
        </p:txBody>
      </p:sp>
    </p:spTree>
  </p:cSld>
  <p:clrMapOvr>
    <a:masterClrMapping/>
  </p:clrMapOvr>
  <p:transition spd="slow">
    <p:wipe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صفحة فريق العمل">
  <p:cSld name="صفحة فريق العمل">
    <p:spTree>
      <p:nvGrpSpPr>
        <p:cNvPr id="1" name="Shape 78"/>
        <p:cNvGrpSpPr/>
        <p:nvPr/>
      </p:nvGrpSpPr>
      <p:grpSpPr>
        <a:xfrm>
          <a:off x="0" y="0"/>
          <a:ext cx="0" cy="0"/>
          <a:chOff x="0" y="0"/>
          <a:chExt cx="0" cy="0"/>
        </a:xfrm>
      </p:grpSpPr>
      <p:sp>
        <p:nvSpPr>
          <p:cNvPr id="79" name="Google Shape;79;p38"/>
          <p:cNvSpPr/>
          <p:nvPr/>
        </p:nvSpPr>
        <p:spPr>
          <a:xfrm flipH="1">
            <a:off x="0" y="987552"/>
            <a:ext cx="12210287" cy="5870448"/>
          </a:xfrm>
          <a:custGeom>
            <a:avLst/>
            <a:gdLst/>
            <a:ahLst/>
            <a:cxnLst/>
            <a:rect l="l" t="t"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80" name="Google Shape;80;p38"/>
          <p:cNvSpPr/>
          <p:nvPr/>
        </p:nvSpPr>
        <p:spPr>
          <a:xfrm flipH="1">
            <a:off x="718736" y="1784764"/>
            <a:ext cx="10698010" cy="425822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1" name="Google Shape;81;p38"/>
          <p:cNvSpPr/>
          <p:nvPr/>
        </p:nvSpPr>
        <p:spPr>
          <a:xfrm flipH="1">
            <a:off x="9433215" y="335716"/>
            <a:ext cx="1504933" cy="1504933"/>
          </a:xfrm>
          <a:custGeom>
            <a:avLst/>
            <a:gdLst/>
            <a:ahLst/>
            <a:cxnLst/>
            <a:rect l="l" t="t"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82" name="Google Shape;82;p38"/>
          <p:cNvGrpSpPr/>
          <p:nvPr/>
        </p:nvGrpSpPr>
        <p:grpSpPr>
          <a:xfrm rot="10800000" flipH="1">
            <a:off x="0" y="88702"/>
            <a:ext cx="12191999" cy="1998962"/>
            <a:chOff x="-24048006" y="706405"/>
            <a:chExt cx="33183930" cy="5470815"/>
          </a:xfrm>
        </p:grpSpPr>
        <p:grpSp>
          <p:nvGrpSpPr>
            <p:cNvPr id="83" name="Google Shape;83;p38"/>
            <p:cNvGrpSpPr/>
            <p:nvPr/>
          </p:nvGrpSpPr>
          <p:grpSpPr>
            <a:xfrm rot="10800000" flipH="1">
              <a:off x="-24048006" y="3524344"/>
              <a:ext cx="30291417" cy="2652877"/>
              <a:chOff x="-19289447" y="811335"/>
              <a:chExt cx="30291417" cy="2652877"/>
            </a:xfrm>
          </p:grpSpPr>
          <p:sp>
            <p:nvSpPr>
              <p:cNvPr id="84" name="Google Shape;84;p38"/>
              <p:cNvSpPr/>
              <p:nvPr/>
            </p:nvSpPr>
            <p:spPr>
              <a:xfrm>
                <a:off x="-19289447" y="3139002"/>
                <a:ext cx="25424938" cy="290000"/>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5" name="Google Shape;85;p38"/>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6" name="Google Shape;86;p38"/>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grpSp>
          <p:nvGrpSpPr>
            <p:cNvPr id="87" name="Google Shape;87;p38"/>
            <p:cNvGrpSpPr/>
            <p:nvPr/>
          </p:nvGrpSpPr>
          <p:grpSpPr>
            <a:xfrm flipH="1">
              <a:off x="1190030" y="706405"/>
              <a:ext cx="7945894" cy="2652877"/>
              <a:chOff x="3056076" y="811335"/>
              <a:chExt cx="7945894" cy="2652877"/>
            </a:xfrm>
          </p:grpSpPr>
          <p:sp>
            <p:nvSpPr>
              <p:cNvPr id="88" name="Google Shape;88;p38"/>
              <p:cNvSpPr/>
              <p:nvPr/>
            </p:nvSpPr>
            <p:spPr>
              <a:xfrm>
                <a:off x="3056076" y="3200406"/>
                <a:ext cx="3079404" cy="228599"/>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9" name="Google Shape;89;p38"/>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0" name="Google Shape;90;p38"/>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grpSp>
      <p:sp>
        <p:nvSpPr>
          <p:cNvPr id="91" name="Google Shape;91;p38"/>
          <p:cNvSpPr/>
          <p:nvPr/>
        </p:nvSpPr>
        <p:spPr>
          <a:xfrm flipH="1">
            <a:off x="9653258" y="772427"/>
            <a:ext cx="1062037" cy="554037"/>
          </a:xfrm>
          <a:custGeom>
            <a:avLst/>
            <a:gdLst/>
            <a:ahLst/>
            <a:cxnLst/>
            <a:rect l="l" t="t" r="r" b="b"/>
            <a:pathLst>
              <a:path w="271" h="141" extrusionOk="0">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2" name="Google Shape;92;p38"/>
          <p:cNvPicPr preferRelativeResize="0"/>
          <p:nvPr/>
        </p:nvPicPr>
        <p:blipFill rotWithShape="1">
          <a:blip r:embed="rId2">
            <a:alphaModFix/>
          </a:blip>
          <a:srcRect/>
          <a:stretch/>
        </p:blipFill>
        <p:spPr>
          <a:xfrm>
            <a:off x="188144" y="157095"/>
            <a:ext cx="546022" cy="591523"/>
          </a:xfrm>
          <a:prstGeom prst="rect">
            <a:avLst/>
          </a:prstGeom>
          <a:noFill/>
          <a:ln>
            <a:noFill/>
          </a:ln>
        </p:spPr>
      </p:pic>
      <p:sp>
        <p:nvSpPr>
          <p:cNvPr id="93" name="Google Shape;93;p38"/>
          <p:cNvSpPr txBox="1"/>
          <p:nvPr/>
        </p:nvSpPr>
        <p:spPr>
          <a:xfrm flipH="1">
            <a:off x="909490" y="8283"/>
            <a:ext cx="9912792" cy="913327"/>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Open Sans Light"/>
              <a:buNone/>
            </a:pPr>
            <a:r>
              <a:rPr lang="fr-FR" sz="3600" b="1" i="0" u="none" strike="noStrike" cap="none" noProof="0" dirty="0">
                <a:solidFill>
                  <a:schemeClr val="tx1"/>
                </a:solidFill>
                <a:latin typeface="Myriad Pro" panose="020B0503030403020204" pitchFamily="34" charset="0"/>
                <a:ea typeface="Open Sans Light"/>
                <a:cs typeface="Open Sans Light"/>
                <a:sym typeface="Open Sans Light"/>
              </a:rPr>
              <a:t>CONTRIBUTEURS / CONTRIBUTRICES</a:t>
            </a:r>
          </a:p>
        </p:txBody>
      </p:sp>
    </p:spTree>
  </p:cSld>
  <p:clrMapOvr>
    <a:masterClrMapping/>
  </p:clrMapOvr>
  <p:transition spd="slow">
    <p:wipe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صفحة الشكر">
  <p:cSld name="صفحة الشكر">
    <p:spTree>
      <p:nvGrpSpPr>
        <p:cNvPr id="1" name="Shape 94"/>
        <p:cNvGrpSpPr/>
        <p:nvPr/>
      </p:nvGrpSpPr>
      <p:grpSpPr>
        <a:xfrm>
          <a:off x="0" y="0"/>
          <a:ext cx="0" cy="0"/>
          <a:chOff x="0" y="0"/>
          <a:chExt cx="0" cy="0"/>
        </a:xfrm>
      </p:grpSpPr>
      <p:pic>
        <p:nvPicPr>
          <p:cNvPr id="95" name="Google Shape;95;p39"/>
          <p:cNvPicPr preferRelativeResize="0"/>
          <p:nvPr/>
        </p:nvPicPr>
        <p:blipFill rotWithShape="1">
          <a:blip r:embed="rId2">
            <a:alphaModFix/>
          </a:blip>
          <a:srcRect/>
          <a:stretch/>
        </p:blipFill>
        <p:spPr>
          <a:xfrm>
            <a:off x="1239037" y="6008475"/>
            <a:ext cx="1352308" cy="355871"/>
          </a:xfrm>
          <a:prstGeom prst="rect">
            <a:avLst/>
          </a:prstGeom>
          <a:noFill/>
          <a:ln>
            <a:noFill/>
          </a:ln>
        </p:spPr>
      </p:pic>
      <p:pic>
        <p:nvPicPr>
          <p:cNvPr id="96" name="Google Shape;96;p39"/>
          <p:cNvPicPr preferRelativeResize="0"/>
          <p:nvPr/>
        </p:nvPicPr>
        <p:blipFill rotWithShape="1">
          <a:blip r:embed="rId3">
            <a:alphaModFix/>
          </a:blip>
          <a:srcRect/>
          <a:stretch/>
        </p:blipFill>
        <p:spPr>
          <a:xfrm>
            <a:off x="3414911" y="6008475"/>
            <a:ext cx="1096080" cy="355871"/>
          </a:xfrm>
          <a:prstGeom prst="rect">
            <a:avLst/>
          </a:prstGeom>
          <a:noFill/>
          <a:ln>
            <a:noFill/>
          </a:ln>
        </p:spPr>
      </p:pic>
      <p:pic>
        <p:nvPicPr>
          <p:cNvPr id="97" name="Google Shape;97;p39"/>
          <p:cNvPicPr preferRelativeResize="0"/>
          <p:nvPr/>
        </p:nvPicPr>
        <p:blipFill rotWithShape="1">
          <a:blip r:embed="rId4">
            <a:alphaModFix/>
          </a:blip>
          <a:srcRect/>
          <a:stretch/>
        </p:blipFill>
        <p:spPr>
          <a:xfrm>
            <a:off x="5334557" y="6008475"/>
            <a:ext cx="1224194" cy="355871"/>
          </a:xfrm>
          <a:prstGeom prst="rect">
            <a:avLst/>
          </a:prstGeom>
          <a:noFill/>
          <a:ln>
            <a:noFill/>
          </a:ln>
        </p:spPr>
      </p:pic>
      <p:pic>
        <p:nvPicPr>
          <p:cNvPr id="98" name="Google Shape;98;p39"/>
          <p:cNvPicPr preferRelativeResize="0"/>
          <p:nvPr/>
        </p:nvPicPr>
        <p:blipFill rotWithShape="1">
          <a:blip r:embed="rId5">
            <a:alphaModFix/>
          </a:blip>
          <a:srcRect/>
          <a:stretch/>
        </p:blipFill>
        <p:spPr>
          <a:xfrm>
            <a:off x="7382318" y="6016455"/>
            <a:ext cx="1053378" cy="341636"/>
          </a:xfrm>
          <a:prstGeom prst="rect">
            <a:avLst/>
          </a:prstGeom>
          <a:noFill/>
          <a:ln>
            <a:noFill/>
          </a:ln>
        </p:spPr>
      </p:pic>
      <p:pic>
        <p:nvPicPr>
          <p:cNvPr id="99" name="Google Shape;99;p39"/>
          <p:cNvPicPr preferRelativeResize="0"/>
          <p:nvPr/>
        </p:nvPicPr>
        <p:blipFill rotWithShape="1">
          <a:blip r:embed="rId6">
            <a:alphaModFix/>
          </a:blip>
          <a:srcRect/>
          <a:stretch/>
        </p:blipFill>
        <p:spPr>
          <a:xfrm>
            <a:off x="9259263" y="6002220"/>
            <a:ext cx="1323839" cy="355871"/>
          </a:xfrm>
          <a:prstGeom prst="rect">
            <a:avLst/>
          </a:prstGeom>
          <a:noFill/>
          <a:ln>
            <a:noFill/>
          </a:ln>
        </p:spPr>
      </p:pic>
      <p:sp>
        <p:nvSpPr>
          <p:cNvPr id="100" name="Google Shape;100;p39"/>
          <p:cNvSpPr txBox="1"/>
          <p:nvPr/>
        </p:nvSpPr>
        <p:spPr>
          <a:xfrm>
            <a:off x="4237281" y="2108885"/>
            <a:ext cx="3998106" cy="2290117"/>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3A3838"/>
              </a:buClr>
              <a:buSzPts val="7600"/>
              <a:buFont typeface="Open Sans"/>
              <a:buNone/>
            </a:pPr>
            <a:r>
              <a:rPr lang="en-US" sz="7600" b="1" i="0" u="none" strike="noStrike" cap="none" dirty="0">
                <a:solidFill>
                  <a:srgbClr val="3A3838"/>
                </a:solidFill>
                <a:latin typeface="Open Sans"/>
                <a:ea typeface="Open Sans"/>
                <a:cs typeface="Open Sans"/>
                <a:sym typeface="Open Sans"/>
              </a:rPr>
              <a:t>MERCI !</a:t>
            </a:r>
            <a:endParaRPr sz="1400" b="0" i="0" u="none" strike="noStrike" cap="none" dirty="0">
              <a:solidFill>
                <a:srgbClr val="000000"/>
              </a:solidFill>
              <a:latin typeface="Arial"/>
              <a:ea typeface="Arial"/>
              <a:cs typeface="Arial"/>
              <a:sym typeface="Arial"/>
            </a:endParaRPr>
          </a:p>
        </p:txBody>
      </p:sp>
      <p:cxnSp>
        <p:nvCxnSpPr>
          <p:cNvPr id="101" name="Google Shape;101;p39"/>
          <p:cNvCxnSpPr/>
          <p:nvPr/>
        </p:nvCxnSpPr>
        <p:spPr>
          <a:xfrm>
            <a:off x="1239037" y="5625297"/>
            <a:ext cx="9358260" cy="0"/>
          </a:xfrm>
          <a:prstGeom prst="straightConnector1">
            <a:avLst/>
          </a:prstGeom>
          <a:noFill/>
          <a:ln w="9525" cap="flat" cmpd="sng">
            <a:solidFill>
              <a:srgbClr val="3A3838"/>
            </a:solidFill>
            <a:prstDash val="solid"/>
            <a:miter lim="800000"/>
            <a:headEnd type="none" w="sm" len="sm"/>
            <a:tailEnd type="none" w="sm" len="sm"/>
          </a:ln>
        </p:spPr>
      </p:cxnSp>
      <p:pic>
        <p:nvPicPr>
          <p:cNvPr id="102" name="Google Shape;102;p39"/>
          <p:cNvPicPr preferRelativeResize="0"/>
          <p:nvPr/>
        </p:nvPicPr>
        <p:blipFill rotWithShape="1">
          <a:blip r:embed="rId7">
            <a:alphaModFix/>
          </a:blip>
          <a:srcRect/>
          <a:stretch/>
        </p:blipFill>
        <p:spPr>
          <a:xfrm>
            <a:off x="611717" y="574554"/>
            <a:ext cx="2019300" cy="774700"/>
          </a:xfrm>
          <a:prstGeom prst="rect">
            <a:avLst/>
          </a:prstGeom>
          <a:noFill/>
          <a:ln>
            <a:noFill/>
          </a:ln>
        </p:spPr>
      </p:pic>
    </p:spTree>
  </p:cSld>
  <p:clrMapOvr>
    <a:masterClrMapping/>
  </p:clrMapOvr>
  <p:transition spd="slow">
    <p:wipe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صفحة مقدمة الدرس">
  <p:cSld name="صفحة مقدمة الدرس">
    <p:spTree>
      <p:nvGrpSpPr>
        <p:cNvPr id="1" name="Shape 104"/>
        <p:cNvGrpSpPr/>
        <p:nvPr/>
      </p:nvGrpSpPr>
      <p:grpSpPr>
        <a:xfrm>
          <a:off x="0" y="0"/>
          <a:ext cx="0" cy="0"/>
          <a:chOff x="0" y="0"/>
          <a:chExt cx="0" cy="0"/>
        </a:xfrm>
      </p:grpSpPr>
      <p:sp>
        <p:nvSpPr>
          <p:cNvPr id="105" name="Google Shape;105;p41"/>
          <p:cNvSpPr/>
          <p:nvPr/>
        </p:nvSpPr>
        <p:spPr>
          <a:xfrm>
            <a:off x="0" y="1000014"/>
            <a:ext cx="6546079" cy="513175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6" name="Google Shape;106;p41"/>
          <p:cNvSpPr>
            <a:spLocks noGrp="1"/>
          </p:cNvSpPr>
          <p:nvPr>
            <p:ph type="pic" idx="2"/>
          </p:nvPr>
        </p:nvSpPr>
        <p:spPr>
          <a:xfrm>
            <a:off x="6096000" y="2854285"/>
            <a:ext cx="6096000" cy="2700000"/>
          </a:xfrm>
          <a:prstGeom prst="rect">
            <a:avLst/>
          </a:prstGeom>
          <a:solidFill>
            <a:srgbClr val="F2F2F2"/>
          </a:solidFill>
          <a:ln>
            <a:noFill/>
          </a:ln>
        </p:spPr>
      </p:sp>
      <p:pic>
        <p:nvPicPr>
          <p:cNvPr id="107" name="Google Shape;107;p41"/>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transition spd="slow">
    <p:wipe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المرحلة التعليمية - ١">
  <p:cSld name="المرحلة التعليمية - ١">
    <p:spTree>
      <p:nvGrpSpPr>
        <p:cNvPr id="1" name="Shape 108"/>
        <p:cNvGrpSpPr/>
        <p:nvPr/>
      </p:nvGrpSpPr>
      <p:grpSpPr>
        <a:xfrm>
          <a:off x="0" y="0"/>
          <a:ext cx="0" cy="0"/>
          <a:chOff x="0" y="0"/>
          <a:chExt cx="0" cy="0"/>
        </a:xfrm>
      </p:grpSpPr>
      <p:sp>
        <p:nvSpPr>
          <p:cNvPr id="109" name="Google Shape;109;p42"/>
          <p:cNvSpPr/>
          <p:nvPr/>
        </p:nvSpPr>
        <p:spPr>
          <a:xfrm>
            <a:off x="530225" y="1487488"/>
            <a:ext cx="1587500" cy="849312"/>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10" name="Google Shape;110;p42"/>
          <p:cNvSpPr/>
          <p:nvPr/>
        </p:nvSpPr>
        <p:spPr>
          <a:xfrm>
            <a:off x="2117725" y="1487488"/>
            <a:ext cx="1589088" cy="849312"/>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11" name="Google Shape;111;p42"/>
          <p:cNvSpPr/>
          <p:nvPr/>
        </p:nvSpPr>
        <p:spPr>
          <a:xfrm>
            <a:off x="3706813" y="1487488"/>
            <a:ext cx="1589087" cy="849312"/>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12" name="Google Shape;112;p42"/>
          <p:cNvSpPr/>
          <p:nvPr/>
        </p:nvSpPr>
        <p:spPr>
          <a:xfrm>
            <a:off x="5295900" y="1487488"/>
            <a:ext cx="1597025" cy="849312"/>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13" name="Google Shape;113;p42"/>
          <p:cNvSpPr/>
          <p:nvPr/>
        </p:nvSpPr>
        <p:spPr>
          <a:xfrm>
            <a:off x="6892925" y="1487488"/>
            <a:ext cx="1589088" cy="849312"/>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14" name="Google Shape;114;p42"/>
          <p:cNvSpPr/>
          <p:nvPr/>
        </p:nvSpPr>
        <p:spPr>
          <a:xfrm>
            <a:off x="8482013" y="1487488"/>
            <a:ext cx="1589087" cy="849312"/>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2800"/>
              <a:buFont typeface="Arial"/>
              <a:buNone/>
            </a:pPr>
            <a:endParaRPr sz="2800" b="0" i="0" u="none" strike="noStrike" cap="none">
              <a:solidFill>
                <a:srgbClr val="000000"/>
              </a:solidFill>
              <a:latin typeface="Calibri"/>
              <a:ea typeface="Calibri"/>
              <a:cs typeface="Calibri"/>
              <a:sym typeface="Calibri"/>
            </a:endParaRPr>
          </a:p>
        </p:txBody>
      </p:sp>
      <p:sp>
        <p:nvSpPr>
          <p:cNvPr id="115" name="Google Shape;115;p42"/>
          <p:cNvSpPr/>
          <p:nvPr/>
        </p:nvSpPr>
        <p:spPr>
          <a:xfrm>
            <a:off x="10071100" y="1487488"/>
            <a:ext cx="1587500" cy="849312"/>
          </a:xfrm>
          <a:prstGeom prst="rect">
            <a:avLst/>
          </a:prstGeom>
          <a:solidFill>
            <a:srgbClr val="F5F5F5"/>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16" name="Google Shape;116;p42"/>
          <p:cNvSpPr/>
          <p:nvPr/>
        </p:nvSpPr>
        <p:spPr>
          <a:xfrm>
            <a:off x="530225" y="2336800"/>
            <a:ext cx="1587500"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17" name="Google Shape;117;p42"/>
          <p:cNvSpPr/>
          <p:nvPr/>
        </p:nvSpPr>
        <p:spPr>
          <a:xfrm>
            <a:off x="2117725" y="2336800"/>
            <a:ext cx="1589088"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18" name="Google Shape;118;p42"/>
          <p:cNvSpPr/>
          <p:nvPr/>
        </p:nvSpPr>
        <p:spPr>
          <a:xfrm>
            <a:off x="3706813" y="2336800"/>
            <a:ext cx="1589087"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19" name="Google Shape;119;p42"/>
          <p:cNvSpPr/>
          <p:nvPr/>
        </p:nvSpPr>
        <p:spPr>
          <a:xfrm>
            <a:off x="5295900" y="2336800"/>
            <a:ext cx="1597025"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20" name="Google Shape;120;p42"/>
          <p:cNvSpPr/>
          <p:nvPr/>
        </p:nvSpPr>
        <p:spPr>
          <a:xfrm>
            <a:off x="6892925" y="2336800"/>
            <a:ext cx="1589088"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21" name="Google Shape;121;p42"/>
          <p:cNvSpPr/>
          <p:nvPr/>
        </p:nvSpPr>
        <p:spPr>
          <a:xfrm>
            <a:off x="8482013" y="2336800"/>
            <a:ext cx="1589087"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2800"/>
              <a:buFont typeface="Arial"/>
              <a:buNone/>
            </a:pPr>
            <a:endParaRPr sz="2800" b="0" i="0" u="none" strike="noStrike" cap="none">
              <a:solidFill>
                <a:srgbClr val="000000"/>
              </a:solidFill>
              <a:latin typeface="Calibri"/>
              <a:ea typeface="Calibri"/>
              <a:cs typeface="Calibri"/>
              <a:sym typeface="Calibri"/>
            </a:endParaRPr>
          </a:p>
        </p:txBody>
      </p:sp>
      <p:sp>
        <p:nvSpPr>
          <p:cNvPr id="122" name="Google Shape;122;p42"/>
          <p:cNvSpPr/>
          <p:nvPr/>
        </p:nvSpPr>
        <p:spPr>
          <a:xfrm>
            <a:off x="10071100" y="2336800"/>
            <a:ext cx="1587500" cy="847725"/>
          </a:xfrm>
          <a:prstGeom prst="rect">
            <a:avLst/>
          </a:prstGeom>
          <a:solidFill>
            <a:srgbClr val="F5F5F5"/>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23" name="Google Shape;123;p42"/>
          <p:cNvSpPr/>
          <p:nvPr/>
        </p:nvSpPr>
        <p:spPr>
          <a:xfrm>
            <a:off x="530225" y="3184525"/>
            <a:ext cx="1587500" cy="838200"/>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24" name="Google Shape;124;p42"/>
          <p:cNvSpPr/>
          <p:nvPr/>
        </p:nvSpPr>
        <p:spPr>
          <a:xfrm>
            <a:off x="2117725" y="3184525"/>
            <a:ext cx="1589088" cy="838200"/>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25" name="Google Shape;125;p42"/>
          <p:cNvSpPr/>
          <p:nvPr/>
        </p:nvSpPr>
        <p:spPr>
          <a:xfrm>
            <a:off x="3706813" y="3184525"/>
            <a:ext cx="1589087" cy="838200"/>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26" name="Google Shape;126;p42"/>
          <p:cNvSpPr/>
          <p:nvPr/>
        </p:nvSpPr>
        <p:spPr>
          <a:xfrm>
            <a:off x="5295900" y="3184525"/>
            <a:ext cx="1597025" cy="838200"/>
          </a:xfrm>
          <a:prstGeom prst="rect">
            <a:avLst/>
          </a:prstGeom>
          <a:solidFill>
            <a:srgbClr val="F5F5F5"/>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2800"/>
              <a:buFont typeface="Arial"/>
              <a:buNone/>
            </a:pPr>
            <a:endParaRPr sz="2800" b="0" i="0" u="none" strike="noStrike" cap="none">
              <a:solidFill>
                <a:srgbClr val="000000"/>
              </a:solidFill>
              <a:latin typeface="Calibri"/>
              <a:ea typeface="Calibri"/>
              <a:cs typeface="Calibri"/>
              <a:sym typeface="Calibri"/>
            </a:endParaRPr>
          </a:p>
        </p:txBody>
      </p:sp>
      <p:sp>
        <p:nvSpPr>
          <p:cNvPr id="127" name="Google Shape;127;p42"/>
          <p:cNvSpPr/>
          <p:nvPr/>
        </p:nvSpPr>
        <p:spPr>
          <a:xfrm>
            <a:off x="6892925" y="3184525"/>
            <a:ext cx="1589088" cy="838200"/>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28" name="Google Shape;128;p42"/>
          <p:cNvSpPr/>
          <p:nvPr/>
        </p:nvSpPr>
        <p:spPr>
          <a:xfrm>
            <a:off x="8482013" y="3184525"/>
            <a:ext cx="1589087" cy="838200"/>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2800"/>
              <a:buFont typeface="Arial"/>
              <a:buNone/>
            </a:pPr>
            <a:endParaRPr sz="2800" b="0" i="0" u="none" strike="noStrike" cap="none">
              <a:solidFill>
                <a:srgbClr val="000000"/>
              </a:solidFill>
              <a:latin typeface="Calibri"/>
              <a:ea typeface="Calibri"/>
              <a:cs typeface="Calibri"/>
              <a:sym typeface="Calibri"/>
            </a:endParaRPr>
          </a:p>
        </p:txBody>
      </p:sp>
      <p:sp>
        <p:nvSpPr>
          <p:cNvPr id="129" name="Google Shape;129;p42"/>
          <p:cNvSpPr/>
          <p:nvPr/>
        </p:nvSpPr>
        <p:spPr>
          <a:xfrm>
            <a:off x="10071100" y="3184525"/>
            <a:ext cx="1587500" cy="838200"/>
          </a:xfrm>
          <a:prstGeom prst="rect">
            <a:avLst/>
          </a:prstGeom>
          <a:solidFill>
            <a:srgbClr val="F5F5F5"/>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30" name="Google Shape;130;p42"/>
          <p:cNvSpPr/>
          <p:nvPr/>
        </p:nvSpPr>
        <p:spPr>
          <a:xfrm>
            <a:off x="530225" y="4022725"/>
            <a:ext cx="1587500"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31" name="Google Shape;131;p42"/>
          <p:cNvSpPr/>
          <p:nvPr/>
        </p:nvSpPr>
        <p:spPr>
          <a:xfrm>
            <a:off x="2117725" y="4022725"/>
            <a:ext cx="1589088"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32" name="Google Shape;132;p42"/>
          <p:cNvSpPr/>
          <p:nvPr/>
        </p:nvSpPr>
        <p:spPr>
          <a:xfrm>
            <a:off x="3706813" y="4022725"/>
            <a:ext cx="1589087"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33" name="Google Shape;133;p42"/>
          <p:cNvSpPr/>
          <p:nvPr/>
        </p:nvSpPr>
        <p:spPr>
          <a:xfrm>
            <a:off x="5295900" y="4022725"/>
            <a:ext cx="1597025"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34" name="Google Shape;134;p42"/>
          <p:cNvSpPr/>
          <p:nvPr/>
        </p:nvSpPr>
        <p:spPr>
          <a:xfrm>
            <a:off x="6892925" y="4022725"/>
            <a:ext cx="1589088"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35" name="Google Shape;135;p42"/>
          <p:cNvSpPr/>
          <p:nvPr/>
        </p:nvSpPr>
        <p:spPr>
          <a:xfrm>
            <a:off x="8482013" y="4022725"/>
            <a:ext cx="1589087"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2800"/>
              <a:buFont typeface="Arial"/>
              <a:buNone/>
            </a:pPr>
            <a:endParaRPr sz="2800" b="0" i="0" u="none" strike="noStrike" cap="none">
              <a:solidFill>
                <a:srgbClr val="000000"/>
              </a:solidFill>
              <a:latin typeface="Calibri"/>
              <a:ea typeface="Calibri"/>
              <a:cs typeface="Calibri"/>
              <a:sym typeface="Calibri"/>
            </a:endParaRPr>
          </a:p>
        </p:txBody>
      </p:sp>
      <p:sp>
        <p:nvSpPr>
          <p:cNvPr id="136" name="Google Shape;136;p42"/>
          <p:cNvSpPr/>
          <p:nvPr/>
        </p:nvSpPr>
        <p:spPr>
          <a:xfrm>
            <a:off x="10071100" y="4022725"/>
            <a:ext cx="1587500" cy="847725"/>
          </a:xfrm>
          <a:prstGeom prst="rect">
            <a:avLst/>
          </a:prstGeom>
          <a:solidFill>
            <a:srgbClr val="F5F5F5"/>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37" name="Google Shape;137;p42"/>
          <p:cNvSpPr/>
          <p:nvPr/>
        </p:nvSpPr>
        <p:spPr>
          <a:xfrm>
            <a:off x="530225" y="4870450"/>
            <a:ext cx="1587500" cy="849313"/>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38" name="Google Shape;138;p42"/>
          <p:cNvSpPr/>
          <p:nvPr/>
        </p:nvSpPr>
        <p:spPr>
          <a:xfrm>
            <a:off x="2117725" y="4870450"/>
            <a:ext cx="1589088" cy="849313"/>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39" name="Google Shape;139;p42"/>
          <p:cNvSpPr/>
          <p:nvPr/>
        </p:nvSpPr>
        <p:spPr>
          <a:xfrm>
            <a:off x="3706813" y="4870450"/>
            <a:ext cx="1589087" cy="849313"/>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40" name="Google Shape;140;p42"/>
          <p:cNvSpPr/>
          <p:nvPr/>
        </p:nvSpPr>
        <p:spPr>
          <a:xfrm>
            <a:off x="5295900" y="4870450"/>
            <a:ext cx="1597025" cy="849313"/>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41" name="Google Shape;141;p42"/>
          <p:cNvSpPr/>
          <p:nvPr/>
        </p:nvSpPr>
        <p:spPr>
          <a:xfrm>
            <a:off x="6892925" y="4870450"/>
            <a:ext cx="1589088" cy="849313"/>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42" name="Google Shape;142;p42"/>
          <p:cNvSpPr/>
          <p:nvPr/>
        </p:nvSpPr>
        <p:spPr>
          <a:xfrm>
            <a:off x="8482013" y="4870450"/>
            <a:ext cx="1589087" cy="849313"/>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2800"/>
              <a:buFont typeface="Arial"/>
              <a:buNone/>
            </a:pPr>
            <a:endParaRPr sz="2800" b="0" i="0" u="none" strike="noStrike" cap="none">
              <a:solidFill>
                <a:srgbClr val="000000"/>
              </a:solidFill>
              <a:latin typeface="Calibri"/>
              <a:ea typeface="Calibri"/>
              <a:cs typeface="Calibri"/>
              <a:sym typeface="Calibri"/>
            </a:endParaRPr>
          </a:p>
        </p:txBody>
      </p:sp>
      <p:sp>
        <p:nvSpPr>
          <p:cNvPr id="143" name="Google Shape;143;p42"/>
          <p:cNvSpPr/>
          <p:nvPr/>
        </p:nvSpPr>
        <p:spPr>
          <a:xfrm>
            <a:off x="10071100" y="4870450"/>
            <a:ext cx="1587500" cy="849313"/>
          </a:xfrm>
          <a:prstGeom prst="rect">
            <a:avLst/>
          </a:prstGeom>
          <a:solidFill>
            <a:srgbClr val="F5F5F5"/>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44" name="Google Shape;144;p42"/>
          <p:cNvSpPr/>
          <p:nvPr/>
        </p:nvSpPr>
        <p:spPr>
          <a:xfrm>
            <a:off x="530225" y="5719763"/>
            <a:ext cx="1587500" cy="847725"/>
          </a:xfrm>
          <a:prstGeom prst="rect">
            <a:avLst/>
          </a:prstGeom>
          <a:solidFill>
            <a:srgbClr val="F5F5F5"/>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2800"/>
              <a:buFont typeface="Arial"/>
              <a:buNone/>
            </a:pPr>
            <a:endParaRPr sz="2800" b="0" i="0" u="none" strike="noStrike" cap="none">
              <a:solidFill>
                <a:srgbClr val="000000"/>
              </a:solidFill>
              <a:latin typeface="Calibri"/>
              <a:ea typeface="Calibri"/>
              <a:cs typeface="Calibri"/>
              <a:sym typeface="Calibri"/>
            </a:endParaRPr>
          </a:p>
        </p:txBody>
      </p:sp>
      <p:sp>
        <p:nvSpPr>
          <p:cNvPr id="145" name="Google Shape;145;p42"/>
          <p:cNvSpPr/>
          <p:nvPr/>
        </p:nvSpPr>
        <p:spPr>
          <a:xfrm>
            <a:off x="2117725" y="5719763"/>
            <a:ext cx="1589088"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46" name="Google Shape;146;p42"/>
          <p:cNvSpPr/>
          <p:nvPr/>
        </p:nvSpPr>
        <p:spPr>
          <a:xfrm>
            <a:off x="3706813" y="5719763"/>
            <a:ext cx="1589087"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47" name="Google Shape;147;p42"/>
          <p:cNvSpPr/>
          <p:nvPr/>
        </p:nvSpPr>
        <p:spPr>
          <a:xfrm>
            <a:off x="5295900" y="5719763"/>
            <a:ext cx="1597025"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48" name="Google Shape;148;p42"/>
          <p:cNvSpPr/>
          <p:nvPr/>
        </p:nvSpPr>
        <p:spPr>
          <a:xfrm>
            <a:off x="6892925" y="5719763"/>
            <a:ext cx="1589088"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49" name="Google Shape;149;p42"/>
          <p:cNvSpPr/>
          <p:nvPr/>
        </p:nvSpPr>
        <p:spPr>
          <a:xfrm>
            <a:off x="8482013" y="5719763"/>
            <a:ext cx="1589087"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2800"/>
              <a:buFont typeface="Arial"/>
              <a:buNone/>
            </a:pPr>
            <a:endParaRPr sz="2800" b="0" i="0" u="none" strike="noStrike" cap="none">
              <a:solidFill>
                <a:srgbClr val="000000"/>
              </a:solidFill>
              <a:latin typeface="Calibri"/>
              <a:ea typeface="Calibri"/>
              <a:cs typeface="Calibri"/>
              <a:sym typeface="Calibri"/>
            </a:endParaRPr>
          </a:p>
        </p:txBody>
      </p:sp>
      <p:sp>
        <p:nvSpPr>
          <p:cNvPr id="150" name="Google Shape;150;p42"/>
          <p:cNvSpPr/>
          <p:nvPr/>
        </p:nvSpPr>
        <p:spPr>
          <a:xfrm>
            <a:off x="10071100" y="5719763"/>
            <a:ext cx="1587500" cy="847725"/>
          </a:xfrm>
          <a:prstGeom prst="rect">
            <a:avLst/>
          </a:prstGeom>
          <a:solidFill>
            <a:srgbClr val="F5F5F5"/>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pic>
        <p:nvPicPr>
          <p:cNvPr id="151" name="Google Shape;151;p42"/>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transition spd="slow">
    <p:wipe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المرحلة التعليمية - ٢">
  <p:cSld name="المرحلة التعليمية - ٢">
    <p:spTree>
      <p:nvGrpSpPr>
        <p:cNvPr id="1" name="Shape 152"/>
        <p:cNvGrpSpPr/>
        <p:nvPr/>
      </p:nvGrpSpPr>
      <p:grpSpPr>
        <a:xfrm>
          <a:off x="0" y="0"/>
          <a:ext cx="0" cy="0"/>
          <a:chOff x="0" y="0"/>
          <a:chExt cx="0" cy="0"/>
        </a:xfrm>
      </p:grpSpPr>
      <p:sp>
        <p:nvSpPr>
          <p:cNvPr id="153" name="Google Shape;153;p43"/>
          <p:cNvSpPr/>
          <p:nvPr/>
        </p:nvSpPr>
        <p:spPr>
          <a:xfrm>
            <a:off x="0" y="987552"/>
            <a:ext cx="12192000" cy="5309076"/>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54" name="Google Shape;154;p43"/>
          <p:cNvSpPr/>
          <p:nvPr/>
        </p:nvSpPr>
        <p:spPr>
          <a:xfrm>
            <a:off x="4248055" y="3144377"/>
            <a:ext cx="430753" cy="431863"/>
          </a:xfrm>
          <a:custGeom>
            <a:avLst/>
            <a:gdLst/>
            <a:ahLst/>
            <a:cxnLst/>
            <a:rect l="l" t="t" r="r" b="b"/>
            <a:pathLst>
              <a:path w="430753" h="431863" extrusionOk="0">
                <a:moveTo>
                  <a:pt x="430753" y="215932"/>
                </a:moveTo>
                <a:cubicBezTo>
                  <a:pt x="430753" y="335185"/>
                  <a:pt x="334326" y="431863"/>
                  <a:pt x="215377" y="431863"/>
                </a:cubicBezTo>
                <a:cubicBezTo>
                  <a:pt x="96427" y="431863"/>
                  <a:pt x="0" y="335185"/>
                  <a:pt x="0" y="215932"/>
                </a:cubicBezTo>
                <a:cubicBezTo>
                  <a:pt x="0" y="96679"/>
                  <a:pt x="96427" y="0"/>
                  <a:pt x="215377" y="0"/>
                </a:cubicBezTo>
                <a:cubicBezTo>
                  <a:pt x="215408" y="0"/>
                  <a:pt x="215440" y="0"/>
                  <a:pt x="215472" y="0"/>
                </a:cubicBezTo>
                <a:cubicBezTo>
                  <a:pt x="334384" y="57"/>
                  <a:pt x="430753" y="96717"/>
                  <a:pt x="430753" y="215932"/>
                </a:cubicBezTo>
                <a:close/>
              </a:path>
            </a:pathLst>
          </a:custGeom>
          <a:solidFill>
            <a:schemeClr val="lt2"/>
          </a:solidFill>
          <a:ln>
            <a:noFill/>
          </a:ln>
        </p:spPr>
        <p:txBody>
          <a:bodyPr spcFirstLastPara="1" wrap="square" lIns="91425" tIns="45700" rIns="91425" bIns="45700" anchor="ctr" anchorCtr="0">
            <a:noAutofit/>
          </a:bodyPr>
          <a:lstStyle/>
          <a:p>
            <a:pPr marL="0" marR="0" lvl="0" indent="0" algn="r" rtl="1">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55" name="Google Shape;155;p43"/>
          <p:cNvSpPr/>
          <p:nvPr/>
        </p:nvSpPr>
        <p:spPr>
          <a:xfrm>
            <a:off x="7516516" y="3144377"/>
            <a:ext cx="430753" cy="431863"/>
          </a:xfrm>
          <a:custGeom>
            <a:avLst/>
            <a:gdLst/>
            <a:ahLst/>
            <a:cxnLst/>
            <a:rect l="l" t="t" r="r" b="b"/>
            <a:pathLst>
              <a:path w="430753" h="431863" extrusionOk="0">
                <a:moveTo>
                  <a:pt x="430753" y="215932"/>
                </a:moveTo>
                <a:cubicBezTo>
                  <a:pt x="430753" y="335185"/>
                  <a:pt x="334323" y="431863"/>
                  <a:pt x="215377" y="431863"/>
                </a:cubicBezTo>
                <a:cubicBezTo>
                  <a:pt x="96430" y="431863"/>
                  <a:pt x="0" y="335185"/>
                  <a:pt x="0" y="215932"/>
                </a:cubicBezTo>
                <a:cubicBezTo>
                  <a:pt x="0" y="96679"/>
                  <a:pt x="96430" y="0"/>
                  <a:pt x="215377" y="0"/>
                </a:cubicBezTo>
                <a:cubicBezTo>
                  <a:pt x="334323" y="0"/>
                  <a:pt x="430753" y="96679"/>
                  <a:pt x="430753" y="215932"/>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56" name="Google Shape;156;p43"/>
          <p:cNvSpPr/>
          <p:nvPr/>
        </p:nvSpPr>
        <p:spPr>
          <a:xfrm>
            <a:off x="7054126" y="2014140"/>
            <a:ext cx="430753" cy="431863"/>
          </a:xfrm>
          <a:custGeom>
            <a:avLst/>
            <a:gdLst/>
            <a:ahLst/>
            <a:cxnLst/>
            <a:rect l="l" t="t" r="r" b="b"/>
            <a:pathLst>
              <a:path w="430753" h="431863" extrusionOk="0">
                <a:moveTo>
                  <a:pt x="430753" y="215837"/>
                </a:moveTo>
                <a:cubicBezTo>
                  <a:pt x="430810" y="335093"/>
                  <a:pt x="334418" y="431811"/>
                  <a:pt x="215472" y="431864"/>
                </a:cubicBezTo>
                <a:cubicBezTo>
                  <a:pt x="96525" y="431916"/>
                  <a:pt x="57" y="335283"/>
                  <a:pt x="0" y="216027"/>
                </a:cubicBezTo>
                <a:cubicBezTo>
                  <a:pt x="-57" y="96808"/>
                  <a:pt x="96278" y="106"/>
                  <a:pt x="215187" y="0"/>
                </a:cubicBezTo>
                <a:cubicBezTo>
                  <a:pt x="334133" y="-105"/>
                  <a:pt x="430649" y="96486"/>
                  <a:pt x="430753" y="215741"/>
                </a:cubicBezTo>
                <a:cubicBezTo>
                  <a:pt x="430753" y="215773"/>
                  <a:pt x="430753" y="215805"/>
                  <a:pt x="430753" y="215837"/>
                </a:cubicBezTo>
                <a:close/>
              </a:path>
            </a:pathLst>
          </a:custGeom>
          <a:solidFill>
            <a:schemeClr val="lt2"/>
          </a:solidFill>
          <a:ln>
            <a:noFill/>
          </a:ln>
        </p:spPr>
        <p:txBody>
          <a:bodyPr spcFirstLastPara="1" wrap="square" lIns="91425" tIns="45700" rIns="91425" bIns="45700" anchor="ctr" anchorCtr="0">
            <a:noAutofit/>
          </a:bodyPr>
          <a:lstStyle/>
          <a:p>
            <a:pPr marL="0" marR="0" lvl="0" indent="0" algn="r" rtl="1">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57" name="Google Shape;157;p43"/>
          <p:cNvSpPr/>
          <p:nvPr/>
        </p:nvSpPr>
        <p:spPr>
          <a:xfrm>
            <a:off x="7054126" y="4309665"/>
            <a:ext cx="430753" cy="431863"/>
          </a:xfrm>
          <a:custGeom>
            <a:avLst/>
            <a:gdLst/>
            <a:ahLst/>
            <a:cxnLst/>
            <a:rect l="l" t="t" r="r" b="b"/>
            <a:pathLst>
              <a:path w="430753" h="431863" extrusionOk="0">
                <a:moveTo>
                  <a:pt x="430753" y="215836"/>
                </a:moveTo>
                <a:cubicBezTo>
                  <a:pt x="430810" y="335090"/>
                  <a:pt x="334418" y="431806"/>
                  <a:pt x="215472" y="431864"/>
                </a:cubicBezTo>
                <a:cubicBezTo>
                  <a:pt x="96525" y="431921"/>
                  <a:pt x="57" y="335280"/>
                  <a:pt x="0" y="216027"/>
                </a:cubicBezTo>
                <a:cubicBezTo>
                  <a:pt x="-57" y="96812"/>
                  <a:pt x="96278" y="105"/>
                  <a:pt x="215187" y="0"/>
                </a:cubicBezTo>
                <a:cubicBezTo>
                  <a:pt x="334133" y="-105"/>
                  <a:pt x="430649" y="96488"/>
                  <a:pt x="430753" y="215741"/>
                </a:cubicBezTo>
                <a:cubicBezTo>
                  <a:pt x="430753" y="215770"/>
                  <a:pt x="430753" y="215808"/>
                  <a:pt x="430753" y="215836"/>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58" name="Google Shape;158;p43"/>
          <p:cNvSpPr/>
          <p:nvPr/>
        </p:nvSpPr>
        <p:spPr>
          <a:xfrm>
            <a:off x="4669497" y="2057384"/>
            <a:ext cx="430753" cy="431863"/>
          </a:xfrm>
          <a:custGeom>
            <a:avLst/>
            <a:gdLst/>
            <a:ahLst/>
            <a:cxnLst/>
            <a:rect l="l" t="t" r="r" b="b"/>
            <a:pathLst>
              <a:path w="430753" h="431863" extrusionOk="0">
                <a:moveTo>
                  <a:pt x="430753" y="215932"/>
                </a:moveTo>
                <a:cubicBezTo>
                  <a:pt x="430753" y="335188"/>
                  <a:pt x="334326" y="431864"/>
                  <a:pt x="215377" y="431864"/>
                </a:cubicBezTo>
                <a:cubicBezTo>
                  <a:pt x="96427" y="431864"/>
                  <a:pt x="0" y="335188"/>
                  <a:pt x="0" y="215932"/>
                </a:cubicBezTo>
                <a:cubicBezTo>
                  <a:pt x="0" y="96750"/>
                  <a:pt x="96311" y="105"/>
                  <a:pt x="215187" y="0"/>
                </a:cubicBezTo>
                <a:cubicBezTo>
                  <a:pt x="334136" y="-105"/>
                  <a:pt x="430649" y="96485"/>
                  <a:pt x="430753" y="215741"/>
                </a:cubicBezTo>
                <a:cubicBezTo>
                  <a:pt x="430753" y="215805"/>
                  <a:pt x="430753" y="215868"/>
                  <a:pt x="430753" y="215932"/>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59" name="Google Shape;159;p43"/>
          <p:cNvSpPr/>
          <p:nvPr/>
        </p:nvSpPr>
        <p:spPr>
          <a:xfrm>
            <a:off x="4673678" y="4260516"/>
            <a:ext cx="430753" cy="431863"/>
          </a:xfrm>
          <a:custGeom>
            <a:avLst/>
            <a:gdLst/>
            <a:ahLst/>
            <a:cxnLst/>
            <a:rect l="l" t="t" r="r" b="b"/>
            <a:pathLst>
              <a:path w="430753" h="431863" extrusionOk="0">
                <a:moveTo>
                  <a:pt x="430753" y="215932"/>
                </a:moveTo>
                <a:cubicBezTo>
                  <a:pt x="430753" y="335185"/>
                  <a:pt x="334326" y="431864"/>
                  <a:pt x="215377" y="431864"/>
                </a:cubicBezTo>
                <a:cubicBezTo>
                  <a:pt x="96427" y="431864"/>
                  <a:pt x="0" y="335185"/>
                  <a:pt x="0" y="215932"/>
                </a:cubicBezTo>
                <a:cubicBezTo>
                  <a:pt x="0" y="96679"/>
                  <a:pt x="96427" y="0"/>
                  <a:pt x="215377" y="0"/>
                </a:cubicBezTo>
                <a:cubicBezTo>
                  <a:pt x="334274" y="-57"/>
                  <a:pt x="430701" y="96536"/>
                  <a:pt x="430753" y="215741"/>
                </a:cubicBezTo>
                <a:cubicBezTo>
                  <a:pt x="430753" y="215808"/>
                  <a:pt x="430753" y="215865"/>
                  <a:pt x="430753" y="215932"/>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60" name="Google Shape;160;p43"/>
          <p:cNvSpPr/>
          <p:nvPr/>
        </p:nvSpPr>
        <p:spPr>
          <a:xfrm>
            <a:off x="4449132" y="1690777"/>
            <a:ext cx="3263556" cy="4174764"/>
          </a:xfrm>
          <a:custGeom>
            <a:avLst/>
            <a:gdLst/>
            <a:ahLst/>
            <a:cxnLst/>
            <a:rect l="l" t="t" r="r" b="b"/>
            <a:pathLst>
              <a:path w="3263556" h="4174764" extrusionOk="0">
                <a:moveTo>
                  <a:pt x="1631778" y="0"/>
                </a:moveTo>
                <a:cubicBezTo>
                  <a:pt x="2532984" y="0"/>
                  <a:pt x="3263556" y="753878"/>
                  <a:pt x="3263556" y="1683834"/>
                </a:cubicBezTo>
                <a:cubicBezTo>
                  <a:pt x="3263556" y="2265056"/>
                  <a:pt x="2978177" y="2777498"/>
                  <a:pt x="2544121" y="3080096"/>
                </a:cubicBezTo>
                <a:lnTo>
                  <a:pt x="2528373" y="3089968"/>
                </a:lnTo>
                <a:lnTo>
                  <a:pt x="2208145" y="3550295"/>
                </a:lnTo>
                <a:lnTo>
                  <a:pt x="2219296" y="4163612"/>
                </a:lnTo>
                <a:lnTo>
                  <a:pt x="1059569" y="4174764"/>
                </a:lnTo>
                <a:lnTo>
                  <a:pt x="1059569" y="3461086"/>
                </a:lnTo>
                <a:lnTo>
                  <a:pt x="785943" y="3121789"/>
                </a:lnTo>
                <a:lnTo>
                  <a:pt x="719435" y="3080096"/>
                </a:lnTo>
                <a:cubicBezTo>
                  <a:pt x="285379" y="2777498"/>
                  <a:pt x="0" y="2265056"/>
                  <a:pt x="0" y="1683834"/>
                </a:cubicBezTo>
                <a:cubicBezTo>
                  <a:pt x="0" y="753878"/>
                  <a:pt x="730572" y="0"/>
                  <a:pt x="1631778"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61" name="Google Shape;161;p43"/>
          <p:cNvSpPr/>
          <p:nvPr/>
        </p:nvSpPr>
        <p:spPr>
          <a:xfrm>
            <a:off x="4406511" y="1671337"/>
            <a:ext cx="3382206" cy="5186663"/>
          </a:xfrm>
          <a:custGeom>
            <a:avLst/>
            <a:gdLst/>
            <a:ahLst/>
            <a:cxnLst/>
            <a:rect l="l" t="t" r="r" b="b"/>
            <a:pathLst>
              <a:path w="3382206" h="5186663" extrusionOk="0">
                <a:moveTo>
                  <a:pt x="1691103" y="0"/>
                </a:moveTo>
                <a:cubicBezTo>
                  <a:pt x="2623579" y="0"/>
                  <a:pt x="3382195" y="760476"/>
                  <a:pt x="3382195" y="1695450"/>
                </a:cubicBezTo>
                <a:cubicBezTo>
                  <a:pt x="3383924" y="2159060"/>
                  <a:pt x="3194569" y="2602802"/>
                  <a:pt x="2858907" y="2921699"/>
                </a:cubicBezTo>
                <a:cubicBezTo>
                  <a:pt x="2604768" y="3165062"/>
                  <a:pt x="2316807" y="3440811"/>
                  <a:pt x="2316807" y="3644646"/>
                </a:cubicBezTo>
                <a:lnTo>
                  <a:pt x="2316807" y="4057555"/>
                </a:lnTo>
                <a:cubicBezTo>
                  <a:pt x="2316845" y="4081844"/>
                  <a:pt x="2311658" y="4105847"/>
                  <a:pt x="2301606" y="4127945"/>
                </a:cubicBezTo>
                <a:cubicBezTo>
                  <a:pt x="2313472" y="4133231"/>
                  <a:pt x="2324626" y="4140032"/>
                  <a:pt x="2334773" y="4148157"/>
                </a:cubicBezTo>
                <a:cubicBezTo>
                  <a:pt x="2400345" y="4200706"/>
                  <a:pt x="2411024" y="4296604"/>
                  <a:pt x="2358609" y="4362355"/>
                </a:cubicBezTo>
                <a:cubicBezTo>
                  <a:pt x="2403072" y="4418029"/>
                  <a:pt x="2403072" y="4497181"/>
                  <a:pt x="2358609" y="4552855"/>
                </a:cubicBezTo>
                <a:cubicBezTo>
                  <a:pt x="2403072" y="4608529"/>
                  <a:pt x="2403072" y="4687681"/>
                  <a:pt x="2358609" y="4743355"/>
                </a:cubicBezTo>
                <a:cubicBezTo>
                  <a:pt x="2380176" y="4770358"/>
                  <a:pt x="2391937" y="4803915"/>
                  <a:pt x="2391956" y="4838509"/>
                </a:cubicBezTo>
                <a:cubicBezTo>
                  <a:pt x="2392013" y="4922682"/>
                  <a:pt x="2323999" y="4990948"/>
                  <a:pt x="2240043" y="4991005"/>
                </a:cubicBezTo>
                <a:lnTo>
                  <a:pt x="1997495" y="4991005"/>
                </a:lnTo>
                <a:lnTo>
                  <a:pt x="1997495" y="5186663"/>
                </a:lnTo>
                <a:lnTo>
                  <a:pt x="1883489" y="5186663"/>
                </a:lnTo>
                <a:lnTo>
                  <a:pt x="1883489" y="4933855"/>
                </a:lnTo>
                <a:cubicBezTo>
                  <a:pt x="1883489" y="4902289"/>
                  <a:pt x="1909007" y="4876705"/>
                  <a:pt x="1940492" y="4876705"/>
                </a:cubicBezTo>
                <a:lnTo>
                  <a:pt x="2240043" y="4876705"/>
                </a:lnTo>
                <a:cubicBezTo>
                  <a:pt x="2261030" y="4876705"/>
                  <a:pt x="2278045" y="4859646"/>
                  <a:pt x="2278045" y="4838605"/>
                </a:cubicBezTo>
                <a:cubicBezTo>
                  <a:pt x="2278045" y="4817564"/>
                  <a:pt x="2261030" y="4800505"/>
                  <a:pt x="2240043" y="4800505"/>
                </a:cubicBezTo>
                <a:lnTo>
                  <a:pt x="1940492" y="4800505"/>
                </a:lnTo>
                <a:cubicBezTo>
                  <a:pt x="1909007" y="4800505"/>
                  <a:pt x="1883489" y="4774921"/>
                  <a:pt x="1883489" y="4743355"/>
                </a:cubicBezTo>
                <a:cubicBezTo>
                  <a:pt x="1883489" y="4711789"/>
                  <a:pt x="1909007" y="4686205"/>
                  <a:pt x="1940492" y="4686205"/>
                </a:cubicBezTo>
                <a:lnTo>
                  <a:pt x="2240043" y="4686205"/>
                </a:lnTo>
                <a:cubicBezTo>
                  <a:pt x="2261030" y="4686205"/>
                  <a:pt x="2278045" y="4669146"/>
                  <a:pt x="2278045" y="4648105"/>
                </a:cubicBezTo>
                <a:cubicBezTo>
                  <a:pt x="2278045" y="4627064"/>
                  <a:pt x="2261030" y="4610005"/>
                  <a:pt x="2240043" y="4610005"/>
                </a:cubicBezTo>
                <a:lnTo>
                  <a:pt x="1940492" y="4610005"/>
                </a:lnTo>
                <a:cubicBezTo>
                  <a:pt x="1909007" y="4610005"/>
                  <a:pt x="1883489" y="4584421"/>
                  <a:pt x="1883489" y="4552855"/>
                </a:cubicBezTo>
                <a:cubicBezTo>
                  <a:pt x="1883489" y="4521289"/>
                  <a:pt x="1909007" y="4495705"/>
                  <a:pt x="1940492" y="4495705"/>
                </a:cubicBezTo>
                <a:lnTo>
                  <a:pt x="2240043" y="4495705"/>
                </a:lnTo>
                <a:cubicBezTo>
                  <a:pt x="2261030" y="4495705"/>
                  <a:pt x="2278045" y="4478646"/>
                  <a:pt x="2278045" y="4457605"/>
                </a:cubicBezTo>
                <a:cubicBezTo>
                  <a:pt x="2278045" y="4436564"/>
                  <a:pt x="2261030" y="4419505"/>
                  <a:pt x="2240043" y="4419505"/>
                </a:cubicBezTo>
                <a:lnTo>
                  <a:pt x="1940492" y="4419505"/>
                </a:lnTo>
                <a:cubicBezTo>
                  <a:pt x="1909007" y="4419505"/>
                  <a:pt x="1883489" y="4393921"/>
                  <a:pt x="1883489" y="4362355"/>
                </a:cubicBezTo>
                <a:cubicBezTo>
                  <a:pt x="1883489" y="4330789"/>
                  <a:pt x="1909007" y="4305205"/>
                  <a:pt x="1940492" y="4305205"/>
                </a:cubicBezTo>
                <a:lnTo>
                  <a:pt x="2240043" y="4305205"/>
                </a:lnTo>
                <a:cubicBezTo>
                  <a:pt x="2261030" y="4305205"/>
                  <a:pt x="2278045" y="4288146"/>
                  <a:pt x="2278045" y="4267105"/>
                </a:cubicBezTo>
                <a:cubicBezTo>
                  <a:pt x="2278045" y="4246064"/>
                  <a:pt x="2261030" y="4229005"/>
                  <a:pt x="2240043" y="4229005"/>
                </a:cubicBezTo>
                <a:lnTo>
                  <a:pt x="1940492" y="4229005"/>
                </a:lnTo>
                <a:cubicBezTo>
                  <a:pt x="1909007" y="4229005"/>
                  <a:pt x="1883489" y="4203421"/>
                  <a:pt x="1883489" y="4171855"/>
                </a:cubicBezTo>
                <a:cubicBezTo>
                  <a:pt x="1883489" y="4140289"/>
                  <a:pt x="1909007" y="4114705"/>
                  <a:pt x="1940492" y="4114705"/>
                </a:cubicBezTo>
                <a:lnTo>
                  <a:pt x="2145798" y="4114705"/>
                </a:lnTo>
                <a:cubicBezTo>
                  <a:pt x="2177283" y="4114705"/>
                  <a:pt x="2202801" y="4089121"/>
                  <a:pt x="2202801" y="4057555"/>
                </a:cubicBezTo>
                <a:lnTo>
                  <a:pt x="2202801" y="3644646"/>
                </a:lnTo>
                <a:cubicBezTo>
                  <a:pt x="2202801" y="3391567"/>
                  <a:pt x="2496272" y="3110865"/>
                  <a:pt x="2780147" y="2839117"/>
                </a:cubicBezTo>
                <a:cubicBezTo>
                  <a:pt x="3093199" y="2541699"/>
                  <a:pt x="3269804" y="2127837"/>
                  <a:pt x="3268189" y="1695450"/>
                </a:cubicBezTo>
                <a:cubicBezTo>
                  <a:pt x="3268189" y="823627"/>
                  <a:pt x="2560686" y="114300"/>
                  <a:pt x="1691103" y="114300"/>
                </a:cubicBezTo>
                <a:cubicBezTo>
                  <a:pt x="821521" y="114300"/>
                  <a:pt x="114018" y="823532"/>
                  <a:pt x="114018" y="1695450"/>
                </a:cubicBezTo>
                <a:cubicBezTo>
                  <a:pt x="112385" y="2127818"/>
                  <a:pt x="288997" y="2541651"/>
                  <a:pt x="602059" y="2839022"/>
                </a:cubicBezTo>
                <a:cubicBezTo>
                  <a:pt x="885935" y="3111246"/>
                  <a:pt x="1179406" y="3391948"/>
                  <a:pt x="1179406" y="3644646"/>
                </a:cubicBezTo>
                <a:lnTo>
                  <a:pt x="1179406" y="4057555"/>
                </a:lnTo>
                <a:cubicBezTo>
                  <a:pt x="1179406" y="4089121"/>
                  <a:pt x="1204924" y="4114705"/>
                  <a:pt x="1236409" y="4114705"/>
                </a:cubicBezTo>
                <a:lnTo>
                  <a:pt x="1460146" y="4114705"/>
                </a:lnTo>
                <a:cubicBezTo>
                  <a:pt x="1491631" y="4114705"/>
                  <a:pt x="1517149" y="4140289"/>
                  <a:pt x="1517149" y="4171855"/>
                </a:cubicBezTo>
                <a:cubicBezTo>
                  <a:pt x="1517149" y="4203421"/>
                  <a:pt x="1491631" y="4229005"/>
                  <a:pt x="1460146" y="4229005"/>
                </a:cubicBezTo>
                <a:lnTo>
                  <a:pt x="1142354" y="4229005"/>
                </a:lnTo>
                <a:cubicBezTo>
                  <a:pt x="1121367" y="4229005"/>
                  <a:pt x="1104352" y="4246064"/>
                  <a:pt x="1104352" y="4267105"/>
                </a:cubicBezTo>
                <a:cubicBezTo>
                  <a:pt x="1104352" y="4288146"/>
                  <a:pt x="1121367" y="4305205"/>
                  <a:pt x="1142354" y="4305205"/>
                </a:cubicBezTo>
                <a:lnTo>
                  <a:pt x="1460146" y="4305205"/>
                </a:lnTo>
                <a:cubicBezTo>
                  <a:pt x="1491631" y="4305205"/>
                  <a:pt x="1517149" y="4330789"/>
                  <a:pt x="1517149" y="4362355"/>
                </a:cubicBezTo>
                <a:cubicBezTo>
                  <a:pt x="1517149" y="4393921"/>
                  <a:pt x="1491631" y="4419505"/>
                  <a:pt x="1460146" y="4419505"/>
                </a:cubicBezTo>
                <a:lnTo>
                  <a:pt x="1142354" y="4419505"/>
                </a:lnTo>
                <a:cubicBezTo>
                  <a:pt x="1121367" y="4419505"/>
                  <a:pt x="1104352" y="4436564"/>
                  <a:pt x="1104352" y="4457605"/>
                </a:cubicBezTo>
                <a:cubicBezTo>
                  <a:pt x="1104352" y="4478646"/>
                  <a:pt x="1121367" y="4495705"/>
                  <a:pt x="1142354" y="4495705"/>
                </a:cubicBezTo>
                <a:lnTo>
                  <a:pt x="1460146" y="4495705"/>
                </a:lnTo>
                <a:cubicBezTo>
                  <a:pt x="1491631" y="4495705"/>
                  <a:pt x="1517149" y="4521289"/>
                  <a:pt x="1517149" y="4552855"/>
                </a:cubicBezTo>
                <a:cubicBezTo>
                  <a:pt x="1517149" y="4584421"/>
                  <a:pt x="1491631" y="4610005"/>
                  <a:pt x="1460146" y="4610005"/>
                </a:cubicBezTo>
                <a:lnTo>
                  <a:pt x="1142354" y="4610005"/>
                </a:lnTo>
                <a:cubicBezTo>
                  <a:pt x="1121367" y="4610005"/>
                  <a:pt x="1104352" y="4627064"/>
                  <a:pt x="1104352" y="4648105"/>
                </a:cubicBezTo>
                <a:cubicBezTo>
                  <a:pt x="1104352" y="4669146"/>
                  <a:pt x="1121367" y="4686205"/>
                  <a:pt x="1142354" y="4686205"/>
                </a:cubicBezTo>
                <a:lnTo>
                  <a:pt x="1460146" y="4686205"/>
                </a:lnTo>
                <a:cubicBezTo>
                  <a:pt x="1491631" y="4686205"/>
                  <a:pt x="1517149" y="4711789"/>
                  <a:pt x="1517149" y="4743355"/>
                </a:cubicBezTo>
                <a:cubicBezTo>
                  <a:pt x="1517149" y="4774921"/>
                  <a:pt x="1491631" y="4800505"/>
                  <a:pt x="1460146" y="4800505"/>
                </a:cubicBezTo>
                <a:lnTo>
                  <a:pt x="1142354" y="4800505"/>
                </a:lnTo>
                <a:cubicBezTo>
                  <a:pt x="1121367" y="4800505"/>
                  <a:pt x="1104352" y="4817564"/>
                  <a:pt x="1104352" y="4838605"/>
                </a:cubicBezTo>
                <a:cubicBezTo>
                  <a:pt x="1104352" y="4859646"/>
                  <a:pt x="1121367" y="4876705"/>
                  <a:pt x="1142354" y="4876705"/>
                </a:cubicBezTo>
                <a:lnTo>
                  <a:pt x="1459956" y="4876705"/>
                </a:lnTo>
                <a:cubicBezTo>
                  <a:pt x="1491441" y="4876705"/>
                  <a:pt x="1516959" y="4902289"/>
                  <a:pt x="1516959" y="4933855"/>
                </a:cubicBezTo>
                <a:lnTo>
                  <a:pt x="1516959" y="5186663"/>
                </a:lnTo>
                <a:lnTo>
                  <a:pt x="1402953" y="5186663"/>
                </a:lnTo>
                <a:lnTo>
                  <a:pt x="1402953" y="4991005"/>
                </a:lnTo>
                <a:lnTo>
                  <a:pt x="1142164" y="4991005"/>
                </a:lnTo>
                <a:cubicBezTo>
                  <a:pt x="1107658" y="4990986"/>
                  <a:pt x="1074187" y="4979194"/>
                  <a:pt x="1047253" y="4957572"/>
                </a:cubicBezTo>
                <a:cubicBezTo>
                  <a:pt x="981719" y="4904966"/>
                  <a:pt x="971126" y="4809058"/>
                  <a:pt x="1023597" y="4743355"/>
                </a:cubicBezTo>
                <a:cubicBezTo>
                  <a:pt x="979135" y="4687681"/>
                  <a:pt x="979135" y="4608529"/>
                  <a:pt x="1023597" y="4552855"/>
                </a:cubicBezTo>
                <a:cubicBezTo>
                  <a:pt x="979135" y="4497181"/>
                  <a:pt x="979135" y="4418029"/>
                  <a:pt x="1023597" y="4362355"/>
                </a:cubicBezTo>
                <a:cubicBezTo>
                  <a:pt x="1015484" y="4352182"/>
                  <a:pt x="1008710" y="4341009"/>
                  <a:pt x="1003437" y="4329103"/>
                </a:cubicBezTo>
                <a:cubicBezTo>
                  <a:pt x="969340" y="4252198"/>
                  <a:pt x="1003884" y="4162130"/>
                  <a:pt x="1080600" y="4127945"/>
                </a:cubicBezTo>
                <a:cubicBezTo>
                  <a:pt x="1070549" y="4105847"/>
                  <a:pt x="1065361" y="4081844"/>
                  <a:pt x="1065399" y="4057555"/>
                </a:cubicBezTo>
                <a:lnTo>
                  <a:pt x="1065399" y="3644646"/>
                </a:lnTo>
                <a:cubicBezTo>
                  <a:pt x="1065399" y="3440811"/>
                  <a:pt x="777439" y="3165062"/>
                  <a:pt x="523300" y="2921699"/>
                </a:cubicBezTo>
                <a:cubicBezTo>
                  <a:pt x="187641" y="2602802"/>
                  <a:pt x="-1720" y="2159060"/>
                  <a:pt x="12" y="1695450"/>
                </a:cubicBezTo>
                <a:cubicBezTo>
                  <a:pt x="12" y="760571"/>
                  <a:pt x="758628" y="0"/>
                  <a:pt x="1691103" y="0"/>
                </a:cubicBezTo>
                <a:close/>
              </a:path>
            </a:pathLst>
          </a:custGeom>
          <a:solidFill>
            <a:srgbClr val="1E4E79"/>
          </a:solidFill>
          <a:ln>
            <a:noFill/>
          </a:ln>
        </p:spPr>
        <p:txBody>
          <a:bodyPr spcFirstLastPara="1" wrap="square" lIns="91425" tIns="45700" rIns="91425" bIns="45700" anchor="ctr" anchorCtr="0">
            <a:noAutofit/>
          </a:bodyPr>
          <a:lstStyle/>
          <a:p>
            <a:pPr marL="0" marR="0" lvl="0" indent="0" algn="r" rtl="1">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pic>
        <p:nvPicPr>
          <p:cNvPr id="162" name="Google Shape;162;p43"/>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600"/>
                                  </p:stCondLst>
                                  <p:childTnLst>
                                    <p:set>
                                      <p:cBhvr>
                                        <p:cTn id="6" dur="1" fill="hold">
                                          <p:stCondLst>
                                            <p:cond delay="0"/>
                                          </p:stCondLst>
                                        </p:cTn>
                                        <p:tgtEl>
                                          <p:spTgt spid="161"/>
                                        </p:tgtEl>
                                        <p:attrNameLst>
                                          <p:attrName>style.visibility</p:attrName>
                                        </p:attrNameLst>
                                      </p:cBhvr>
                                      <p:to>
                                        <p:strVal val="visible"/>
                                      </p:to>
                                    </p:set>
                                    <p:animEffect transition="in" filter="fade">
                                      <p:cBhvr>
                                        <p:cTn id="7" dur="1000"/>
                                        <p:tgtEl>
                                          <p:spTgt spid="161"/>
                                        </p:tgtEl>
                                      </p:cBhvr>
                                    </p:animEffect>
                                  </p:childTnLst>
                                </p:cTn>
                              </p:par>
                              <p:par>
                                <p:cTn id="8" presetID="10" presetClass="entr" presetSubtype="0" fill="hold" nodeType="withEffect">
                                  <p:stCondLst>
                                    <p:cond delay="600"/>
                                  </p:stCondLst>
                                  <p:childTnLst>
                                    <p:set>
                                      <p:cBhvr>
                                        <p:cTn id="9" dur="1" fill="hold">
                                          <p:stCondLst>
                                            <p:cond delay="0"/>
                                          </p:stCondLst>
                                        </p:cTn>
                                        <p:tgtEl>
                                          <p:spTgt spid="153"/>
                                        </p:tgtEl>
                                        <p:attrNameLst>
                                          <p:attrName>style.visibility</p:attrName>
                                        </p:attrNameLst>
                                      </p:cBhvr>
                                      <p:to>
                                        <p:strVal val="visible"/>
                                      </p:to>
                                    </p:set>
                                    <p:animEffect transition="in" filter="fade">
                                      <p:cBhvr>
                                        <p:cTn id="10" dur="500"/>
                                        <p:tgtEl>
                                          <p:spTgt spid="153"/>
                                        </p:tgtEl>
                                      </p:cBhvr>
                                    </p:animEffect>
                                  </p:childTnLst>
                                </p:cTn>
                              </p:par>
                              <p:par>
                                <p:cTn id="11" presetID="10" presetClass="entr" presetSubtype="0" fill="hold" nodeType="withEffect">
                                  <p:stCondLst>
                                    <p:cond delay="2100"/>
                                  </p:stCondLst>
                                  <p:childTnLst>
                                    <p:set>
                                      <p:cBhvr>
                                        <p:cTn id="12" dur="1" fill="hold">
                                          <p:stCondLst>
                                            <p:cond delay="0"/>
                                          </p:stCondLst>
                                        </p:cTn>
                                        <p:tgtEl>
                                          <p:spTgt spid="158"/>
                                        </p:tgtEl>
                                        <p:attrNameLst>
                                          <p:attrName>style.visibility</p:attrName>
                                        </p:attrNameLst>
                                      </p:cBhvr>
                                      <p:to>
                                        <p:strVal val="visible"/>
                                      </p:to>
                                    </p:set>
                                    <p:animEffect transition="in" filter="fade">
                                      <p:cBhvr>
                                        <p:cTn id="13" dur="500"/>
                                        <p:tgtEl>
                                          <p:spTgt spid="158"/>
                                        </p:tgtEl>
                                      </p:cBhvr>
                                    </p:animEffect>
                                  </p:childTnLst>
                                </p:cTn>
                              </p:par>
                              <p:par>
                                <p:cTn id="14" presetID="10" presetClass="entr" presetSubtype="0" fill="hold" nodeType="withEffect">
                                  <p:stCondLst>
                                    <p:cond delay="2100"/>
                                  </p:stCondLst>
                                  <p:childTnLst>
                                    <p:set>
                                      <p:cBhvr>
                                        <p:cTn id="15" dur="1" fill="hold">
                                          <p:stCondLst>
                                            <p:cond delay="0"/>
                                          </p:stCondLst>
                                        </p:cTn>
                                        <p:tgtEl>
                                          <p:spTgt spid="154"/>
                                        </p:tgtEl>
                                        <p:attrNameLst>
                                          <p:attrName>style.visibility</p:attrName>
                                        </p:attrNameLst>
                                      </p:cBhvr>
                                      <p:to>
                                        <p:strVal val="visible"/>
                                      </p:to>
                                    </p:set>
                                    <p:animEffect transition="in" filter="fade">
                                      <p:cBhvr>
                                        <p:cTn id="16" dur="500"/>
                                        <p:tgtEl>
                                          <p:spTgt spid="154"/>
                                        </p:tgtEl>
                                      </p:cBhvr>
                                    </p:animEffect>
                                  </p:childTnLst>
                                </p:cTn>
                              </p:par>
                              <p:par>
                                <p:cTn id="17" presetID="10" presetClass="entr" presetSubtype="0" fill="hold" nodeType="withEffect">
                                  <p:stCondLst>
                                    <p:cond delay="2100"/>
                                  </p:stCondLst>
                                  <p:childTnLst>
                                    <p:set>
                                      <p:cBhvr>
                                        <p:cTn id="18" dur="1" fill="hold">
                                          <p:stCondLst>
                                            <p:cond delay="0"/>
                                          </p:stCondLst>
                                        </p:cTn>
                                        <p:tgtEl>
                                          <p:spTgt spid="159"/>
                                        </p:tgtEl>
                                        <p:attrNameLst>
                                          <p:attrName>style.visibility</p:attrName>
                                        </p:attrNameLst>
                                      </p:cBhvr>
                                      <p:to>
                                        <p:strVal val="visible"/>
                                      </p:to>
                                    </p:set>
                                    <p:animEffect transition="in" filter="fade">
                                      <p:cBhvr>
                                        <p:cTn id="19" dur="500"/>
                                        <p:tgtEl>
                                          <p:spTgt spid="159"/>
                                        </p:tgtEl>
                                      </p:cBhvr>
                                    </p:animEffect>
                                  </p:childTnLst>
                                </p:cTn>
                              </p:par>
                              <p:par>
                                <p:cTn id="20" presetID="10" presetClass="entr" presetSubtype="0" fill="hold" nodeType="withEffect">
                                  <p:stCondLst>
                                    <p:cond delay="2600"/>
                                  </p:stCondLst>
                                  <p:childTnLst>
                                    <p:set>
                                      <p:cBhvr>
                                        <p:cTn id="21" dur="1" fill="hold">
                                          <p:stCondLst>
                                            <p:cond delay="0"/>
                                          </p:stCondLst>
                                        </p:cTn>
                                        <p:tgtEl>
                                          <p:spTgt spid="156"/>
                                        </p:tgtEl>
                                        <p:attrNameLst>
                                          <p:attrName>style.visibility</p:attrName>
                                        </p:attrNameLst>
                                      </p:cBhvr>
                                      <p:to>
                                        <p:strVal val="visible"/>
                                      </p:to>
                                    </p:set>
                                    <p:animEffect transition="in" filter="fade">
                                      <p:cBhvr>
                                        <p:cTn id="22" dur="500"/>
                                        <p:tgtEl>
                                          <p:spTgt spid="156"/>
                                        </p:tgtEl>
                                      </p:cBhvr>
                                    </p:animEffect>
                                  </p:childTnLst>
                                </p:cTn>
                              </p:par>
                              <p:par>
                                <p:cTn id="23" presetID="10" presetClass="entr" presetSubtype="0" fill="hold" nodeType="withEffect">
                                  <p:stCondLst>
                                    <p:cond delay="2600"/>
                                  </p:stCondLst>
                                  <p:childTnLst>
                                    <p:set>
                                      <p:cBhvr>
                                        <p:cTn id="24" dur="1" fill="hold">
                                          <p:stCondLst>
                                            <p:cond delay="0"/>
                                          </p:stCondLst>
                                        </p:cTn>
                                        <p:tgtEl>
                                          <p:spTgt spid="155"/>
                                        </p:tgtEl>
                                        <p:attrNameLst>
                                          <p:attrName>style.visibility</p:attrName>
                                        </p:attrNameLst>
                                      </p:cBhvr>
                                      <p:to>
                                        <p:strVal val="visible"/>
                                      </p:to>
                                    </p:set>
                                    <p:animEffect transition="in" filter="fade">
                                      <p:cBhvr>
                                        <p:cTn id="25" dur="500"/>
                                        <p:tgtEl>
                                          <p:spTgt spid="155"/>
                                        </p:tgtEl>
                                      </p:cBhvr>
                                    </p:animEffect>
                                  </p:childTnLst>
                                </p:cTn>
                              </p:par>
                              <p:par>
                                <p:cTn id="26" presetID="10" presetClass="entr" presetSubtype="0" fill="hold" nodeType="withEffect">
                                  <p:stCondLst>
                                    <p:cond delay="2600"/>
                                  </p:stCondLst>
                                  <p:childTnLst>
                                    <p:set>
                                      <p:cBhvr>
                                        <p:cTn id="27" dur="1" fill="hold">
                                          <p:stCondLst>
                                            <p:cond delay="0"/>
                                          </p:stCondLst>
                                        </p:cTn>
                                        <p:tgtEl>
                                          <p:spTgt spid="157"/>
                                        </p:tgtEl>
                                        <p:attrNameLst>
                                          <p:attrName>style.visibility</p:attrName>
                                        </p:attrNameLst>
                                      </p:cBhvr>
                                      <p:to>
                                        <p:strVal val="visible"/>
                                      </p:to>
                                    </p:set>
                                    <p:animEffect transition="in" filter="fade">
                                      <p:cBhvr>
                                        <p:cTn id="28"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Shape 9"/>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5" r:id="rId5"/>
    <p:sldLayoutId id="2147483656"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Lst>
  <p:transition spd="slow">
    <p:wipe dir="u"/>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s://www.maxicours.com/se/cours/le-discours-narratif-et-le-schema-narratif/" TargetMode="External"/><Relationship Id="rId2" Type="http://schemas.openxmlformats.org/officeDocument/2006/relationships/notesSlide" Target="../notesSlides/notesSlide24.xml"/><Relationship Id="rId1" Type="http://schemas.openxmlformats.org/officeDocument/2006/relationships/slideLayout" Target="../slideLayouts/slideLayout4.xml"/><Relationship Id="rId5" Type="http://schemas.openxmlformats.org/officeDocument/2006/relationships/hyperlink" Target="https://www.youtube.com/watch?v=UUpcWolQBtM" TargetMode="External"/><Relationship Id="rId4" Type="http://schemas.openxmlformats.org/officeDocument/2006/relationships/hyperlink" Target="http://pedagogite.free.fr/lecture_fiches_1/belle_coccinelle.pdf"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1"/>
          <p:cNvSpPr txBox="1"/>
          <p:nvPr/>
        </p:nvSpPr>
        <p:spPr>
          <a:xfrm>
            <a:off x="5060970" y="4790329"/>
            <a:ext cx="6510177" cy="603865"/>
          </a:xfrm>
          <a:prstGeom prst="rect">
            <a:avLst/>
          </a:prstGeom>
          <a:noFill/>
          <a:ln>
            <a:noFill/>
          </a:ln>
        </p:spPr>
        <p:txBody>
          <a:bodyPr spcFirstLastPara="1" wrap="square" lIns="91425" tIns="45700" rIns="91425" bIns="45700" anchor="t" anchorCtr="0">
            <a:normAutofit/>
          </a:bodyPr>
          <a:lstStyle/>
          <a:p>
            <a:pPr marL="0" lvl="0" indent="0">
              <a:buSzPts val="2400"/>
              <a:buFont typeface="Arial"/>
              <a:buNone/>
            </a:pPr>
            <a:r>
              <a:rPr lang="fr-FR" sz="2400" dirty="0">
                <a:solidFill>
                  <a:schemeClr val="tx1"/>
                </a:solidFill>
                <a:latin typeface="Myriad Pro" panose="020B0503030403020204" pitchFamily="34" charset="0"/>
                <a:cs typeface="Times New Roman" panose="02020603050405020304" pitchFamily="18" charset="0"/>
                <a:sym typeface="Open Sans"/>
              </a:rPr>
              <a:t>Classe  : EB6	</a:t>
            </a:r>
            <a:endParaRPr lang="fr-FR" sz="2400" dirty="0">
              <a:solidFill>
                <a:schemeClr val="tx1"/>
              </a:solidFill>
              <a:latin typeface="Myriad Pro" panose="020B0503030403020204" pitchFamily="34" charset="0"/>
              <a:cs typeface="Times New Roman" panose="02020603050405020304" pitchFamily="18" charset="0"/>
            </a:endParaRPr>
          </a:p>
          <a:p>
            <a:pPr marL="0" marR="0" lvl="0" indent="0" algn="l" rtl="0">
              <a:lnSpc>
                <a:spcPct val="90000"/>
              </a:lnSpc>
              <a:spcBef>
                <a:spcPts val="1000"/>
              </a:spcBef>
              <a:spcAft>
                <a:spcPts val="0"/>
              </a:spcAft>
              <a:buClr>
                <a:schemeClr val="dk1"/>
              </a:buClr>
              <a:buSzPts val="2400"/>
              <a:buFont typeface="Arial"/>
              <a:buNone/>
            </a:pPr>
            <a:endParaRPr sz="2400" b="0" i="0" u="none" strike="noStrike" cap="none" dirty="0">
              <a:solidFill>
                <a:schemeClr val="dk1"/>
              </a:solidFill>
              <a:latin typeface="Open Sans"/>
              <a:ea typeface="Open Sans"/>
              <a:cs typeface="+mj-cs"/>
              <a:sym typeface="Open Sans"/>
            </a:endParaRPr>
          </a:p>
        </p:txBody>
      </p:sp>
      <p:pic>
        <p:nvPicPr>
          <p:cNvPr id="253" name="Google Shape;253;p1"/>
          <p:cNvPicPr preferRelativeResize="0"/>
          <p:nvPr/>
        </p:nvPicPr>
        <p:blipFill rotWithShape="1">
          <a:blip r:embed="rId3">
            <a:alphaModFix/>
          </a:blip>
          <a:srcRect/>
          <a:stretch/>
        </p:blipFill>
        <p:spPr>
          <a:xfrm>
            <a:off x="611717" y="574554"/>
            <a:ext cx="2019300" cy="774700"/>
          </a:xfrm>
          <a:prstGeom prst="rect">
            <a:avLst/>
          </a:prstGeom>
          <a:noFill/>
          <a:ln>
            <a:noFill/>
          </a:ln>
        </p:spPr>
      </p:pic>
      <p:sp>
        <p:nvSpPr>
          <p:cNvPr id="6" name="Rectangle 5">
            <a:extLst>
              <a:ext uri="{FF2B5EF4-FFF2-40B4-BE49-F238E27FC236}">
                <a16:creationId xmlns:a16="http://schemas.microsoft.com/office/drawing/2014/main" id="{1108D43F-595F-4543-9121-6EE96457FE9A}"/>
              </a:ext>
            </a:extLst>
          </p:cNvPr>
          <p:cNvSpPr/>
          <p:nvPr/>
        </p:nvSpPr>
        <p:spPr>
          <a:xfrm>
            <a:off x="4770024" y="1909628"/>
            <a:ext cx="6473388" cy="461665"/>
          </a:xfrm>
          <a:prstGeom prst="rect">
            <a:avLst/>
          </a:prstGeom>
        </p:spPr>
        <p:txBody>
          <a:bodyPr wrap="square" anchor="ctr" anchorCtr="0">
            <a:spAutoFit/>
          </a:bodyPr>
          <a:lstStyle/>
          <a:p>
            <a:r>
              <a:rPr lang="fr-FR" sz="2400" dirty="0">
                <a:solidFill>
                  <a:schemeClr val="bg2">
                    <a:lumMod val="50000"/>
                  </a:schemeClr>
                </a:solidFill>
                <a:latin typeface="Myriad Pro" panose="020B0503030403020204" pitchFamily="34" charset="0"/>
                <a:cs typeface="Times New Roman" panose="02020603050405020304" pitchFamily="18" charset="0"/>
              </a:rPr>
              <a:t>Langue française</a:t>
            </a:r>
            <a:endParaRPr lang="fr-FR" sz="2400" dirty="0">
              <a:solidFill>
                <a:schemeClr val="bg2">
                  <a:lumMod val="50000"/>
                </a:schemeClr>
              </a:solidFill>
              <a:latin typeface="Myriad Pro" panose="020B0503030403020204" pitchFamily="34" charset="0"/>
              <a:ea typeface="GE SS Two Medium" panose="020A0503020102020204" pitchFamily="18" charset="-78"/>
              <a:cs typeface="Times New Roman" panose="02020603050405020304" pitchFamily="18" charset="0"/>
            </a:endParaRPr>
          </a:p>
        </p:txBody>
      </p:sp>
      <p:sp>
        <p:nvSpPr>
          <p:cNvPr id="7" name="Title 1">
            <a:extLst>
              <a:ext uri="{FF2B5EF4-FFF2-40B4-BE49-F238E27FC236}">
                <a16:creationId xmlns:a16="http://schemas.microsoft.com/office/drawing/2014/main" id="{8D215CC1-2E60-4A8B-A3AE-1BBC12E4901F}"/>
              </a:ext>
            </a:extLst>
          </p:cNvPr>
          <p:cNvSpPr txBox="1">
            <a:spLocks/>
          </p:cNvSpPr>
          <p:nvPr/>
        </p:nvSpPr>
        <p:spPr>
          <a:xfrm>
            <a:off x="4900332" y="2746751"/>
            <a:ext cx="6473388" cy="830997"/>
          </a:xfrm>
          <a:prstGeom prst="rect">
            <a:avLst/>
          </a:prstGeom>
        </p:spPr>
        <p:txBody>
          <a:bodyPr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Bef>
                <a:spcPts val="1000"/>
              </a:spcBef>
            </a:pPr>
            <a:r>
              <a:rPr lang="fr-FR" sz="4800" b="1" dirty="0">
                <a:solidFill>
                  <a:schemeClr val="tx1"/>
                </a:solidFill>
                <a:latin typeface="Myriad Pro" panose="020B0503030403020204" pitchFamily="34" charset="0"/>
                <a:ea typeface="+mn-ea"/>
                <a:cs typeface="Times New Roman" panose="02020603050405020304" pitchFamily="18" charset="0"/>
              </a:rPr>
              <a:t>Le schéma narratif</a:t>
            </a:r>
          </a:p>
        </p:txBody>
      </p:sp>
    </p:spTree>
  </p:cSld>
  <p:clrMapOvr>
    <a:masterClrMapping/>
  </p:clrMapOvr>
  <p:transition spd="slow">
    <p:wipe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5" name="Google Shape;365;p9"/>
          <p:cNvSpPr txBox="1"/>
          <p:nvPr/>
        </p:nvSpPr>
        <p:spPr>
          <a:xfrm>
            <a:off x="760177" y="144643"/>
            <a:ext cx="9816725"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1" i="0" u="none" strike="noStrike" cap="none" dirty="0">
                <a:solidFill>
                  <a:srgbClr val="0096D6"/>
                </a:solidFill>
                <a:latin typeface="Myriad Pro"/>
                <a:ea typeface="Comic Sans MS"/>
                <a:cs typeface="Times New Roman" panose="02020603050405020304" pitchFamily="18" charset="0"/>
                <a:sym typeface="Comic Sans MS"/>
              </a:rPr>
              <a:t>ANALYSE</a:t>
            </a:r>
            <a:endParaRPr lang="fr-FR" sz="3600" b="1" i="0" u="none" strike="noStrike" cap="none" dirty="0">
              <a:solidFill>
                <a:srgbClr val="0096D6"/>
              </a:solidFill>
              <a:latin typeface="Myriad Pro"/>
              <a:ea typeface="Comic Sans MS"/>
              <a:cs typeface="Times New Roman" panose="02020603050405020304" pitchFamily="18" charset="0"/>
              <a:sym typeface="Comic Sans MS"/>
            </a:endParaRPr>
          </a:p>
        </p:txBody>
      </p:sp>
      <p:sp>
        <p:nvSpPr>
          <p:cNvPr id="368" name="Google Shape;368;p9"/>
          <p:cNvSpPr/>
          <p:nvPr/>
        </p:nvSpPr>
        <p:spPr>
          <a:xfrm>
            <a:off x="3215796" y="1773571"/>
            <a:ext cx="579120" cy="380054"/>
          </a:xfrm>
          <a:prstGeom prst="rect">
            <a:avLst/>
          </a:prstGeom>
          <a:noFill/>
          <a:ln w="9525" cap="flat" cmpd="sng">
            <a:no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2800" b="0" i="0" u="none" strike="noStrike" cap="none" dirty="0">
              <a:solidFill>
                <a:schemeClr val="dk1"/>
              </a:solidFill>
              <a:latin typeface="Times New Roman" panose="02020603050405020304" pitchFamily="18" charset="0"/>
              <a:cs typeface="Times New Roman" panose="02020603050405020304" pitchFamily="18" charset="0"/>
              <a:sym typeface="Arial"/>
            </a:endParaRPr>
          </a:p>
        </p:txBody>
      </p:sp>
      <p:sp>
        <p:nvSpPr>
          <p:cNvPr id="15" name="Rectangle 14">
            <a:extLst>
              <a:ext uri="{FF2B5EF4-FFF2-40B4-BE49-F238E27FC236}">
                <a16:creationId xmlns:a16="http://schemas.microsoft.com/office/drawing/2014/main" id="{7542959B-D6BD-471F-83CF-E4375DCD38AD}"/>
              </a:ext>
            </a:extLst>
          </p:cNvPr>
          <p:cNvSpPr/>
          <p:nvPr/>
        </p:nvSpPr>
        <p:spPr>
          <a:xfrm>
            <a:off x="335915" y="1442176"/>
            <a:ext cx="3459001" cy="1200329"/>
          </a:xfrm>
          <a:prstGeom prst="rect">
            <a:avLst/>
          </a:prstGeom>
        </p:spPr>
        <p:txBody>
          <a:bodyPr wrap="square">
            <a:spAutoFit/>
          </a:bodyPr>
          <a:lstStyle/>
          <a:p>
            <a:r>
              <a:rPr lang="fr-FR" sz="2400" b="1" dirty="0">
                <a:solidFill>
                  <a:schemeClr val="tx1"/>
                </a:solidFill>
                <a:latin typeface="Myriad Pro"/>
                <a:ea typeface="Open Sans"/>
                <a:cs typeface="Times New Roman" panose="02020603050405020304" pitchFamily="18" charset="0"/>
                <a:sym typeface="Open Sans"/>
              </a:rPr>
              <a:t>Copiez les numéros des phrases dans les cases convenables. </a:t>
            </a:r>
            <a:endParaRPr lang="fr-FR" sz="2400" dirty="0">
              <a:solidFill>
                <a:schemeClr val="tx1"/>
              </a:solidFill>
              <a:latin typeface="Myriad Pro"/>
              <a:cs typeface="Times New Roman" panose="02020603050405020304" pitchFamily="18" charset="0"/>
            </a:endParaRPr>
          </a:p>
        </p:txBody>
      </p:sp>
      <p:graphicFrame>
        <p:nvGraphicFramePr>
          <p:cNvPr id="4" name="Table 3">
            <a:extLst>
              <a:ext uri="{FF2B5EF4-FFF2-40B4-BE49-F238E27FC236}">
                <a16:creationId xmlns:a16="http://schemas.microsoft.com/office/drawing/2014/main" id="{76A11F34-47C1-46DB-A08A-1D5D8CB4AD41}"/>
              </a:ext>
            </a:extLst>
          </p:cNvPr>
          <p:cNvGraphicFramePr>
            <a:graphicFrameLocks noGrp="1"/>
          </p:cNvGraphicFramePr>
          <p:nvPr>
            <p:extLst>
              <p:ext uri="{D42A27DB-BD31-4B8C-83A1-F6EECF244321}">
                <p14:modId xmlns:p14="http://schemas.microsoft.com/office/powerpoint/2010/main" val="2322213941"/>
              </p:ext>
            </p:extLst>
          </p:nvPr>
        </p:nvGraphicFramePr>
        <p:xfrm>
          <a:off x="421246" y="4765191"/>
          <a:ext cx="5478870" cy="1814321"/>
        </p:xfrm>
        <a:graphic>
          <a:graphicData uri="http://schemas.openxmlformats.org/drawingml/2006/table">
            <a:tbl>
              <a:tblPr firstRow="1" bandRow="1">
                <a:tableStyleId>{5940675A-B579-460E-94D1-54222C63F5DA}</a:tableStyleId>
              </a:tblPr>
              <a:tblGrid>
                <a:gridCol w="3017610">
                  <a:extLst>
                    <a:ext uri="{9D8B030D-6E8A-4147-A177-3AD203B41FA5}">
                      <a16:colId xmlns:a16="http://schemas.microsoft.com/office/drawing/2014/main" val="3397519873"/>
                    </a:ext>
                  </a:extLst>
                </a:gridCol>
                <a:gridCol w="2461260">
                  <a:extLst>
                    <a:ext uri="{9D8B030D-6E8A-4147-A177-3AD203B41FA5}">
                      <a16:colId xmlns:a16="http://schemas.microsoft.com/office/drawing/2014/main" val="563182274"/>
                    </a:ext>
                  </a:extLst>
                </a:gridCol>
              </a:tblGrid>
              <a:tr h="899921">
                <a:tc>
                  <a:txBody>
                    <a:bodyPr/>
                    <a:lstStyle/>
                    <a:p>
                      <a:r>
                        <a:rPr lang="fr-FR" sz="1800" dirty="0">
                          <a:solidFill>
                            <a:schemeClr val="accent1">
                              <a:lumMod val="75000"/>
                            </a:schemeClr>
                          </a:solidFill>
                          <a:latin typeface="Myriad Pro" panose="020B0503030403020204"/>
                        </a:rPr>
                        <a:t>Les phrases qui présentent le début de l’histoire: </a:t>
                      </a:r>
                    </a:p>
                  </a:txBody>
                  <a:tcPr anchor="ctr"/>
                </a:tc>
                <a:tc>
                  <a:txBody>
                    <a:bodyPr/>
                    <a:lstStyle/>
                    <a:p>
                      <a:endParaRPr lang="fr-FR" dirty="0"/>
                    </a:p>
                  </a:txBody>
                  <a:tcPr/>
                </a:tc>
                <a:extLst>
                  <a:ext uri="{0D108BD9-81ED-4DB2-BD59-A6C34878D82A}">
                    <a16:rowId xmlns:a16="http://schemas.microsoft.com/office/drawing/2014/main" val="3602168196"/>
                  </a:ext>
                </a:extLst>
              </a:tr>
              <a:tr h="23729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800" dirty="0">
                          <a:solidFill>
                            <a:srgbClr val="FF0000"/>
                          </a:solidFill>
                          <a:latin typeface="Myriad Pro" panose="020B0503030403020204"/>
                        </a:rPr>
                        <a:t>Les phrases qui montrent un changement du début de l’histoire: </a:t>
                      </a:r>
                    </a:p>
                  </a:txBody>
                  <a:tcPr anchor="ctr"/>
                </a:tc>
                <a:tc>
                  <a:txBody>
                    <a:bodyPr/>
                    <a:lstStyle/>
                    <a:p>
                      <a:endParaRPr lang="fr-FR" dirty="0"/>
                    </a:p>
                  </a:txBody>
                  <a:tcPr/>
                </a:tc>
                <a:extLst>
                  <a:ext uri="{0D108BD9-81ED-4DB2-BD59-A6C34878D82A}">
                    <a16:rowId xmlns:a16="http://schemas.microsoft.com/office/drawing/2014/main" val="2912108438"/>
                  </a:ext>
                </a:extLst>
              </a:tr>
            </a:tbl>
          </a:graphicData>
        </a:graphic>
      </p:graphicFrame>
      <p:graphicFrame>
        <p:nvGraphicFramePr>
          <p:cNvPr id="17" name="Table 16">
            <a:extLst>
              <a:ext uri="{FF2B5EF4-FFF2-40B4-BE49-F238E27FC236}">
                <a16:creationId xmlns:a16="http://schemas.microsoft.com/office/drawing/2014/main" id="{50E3E486-1B52-4957-94BA-52D2DC61B1C2}"/>
              </a:ext>
            </a:extLst>
          </p:cNvPr>
          <p:cNvGraphicFramePr>
            <a:graphicFrameLocks noGrp="1"/>
          </p:cNvGraphicFramePr>
          <p:nvPr>
            <p:extLst>
              <p:ext uri="{D42A27DB-BD31-4B8C-83A1-F6EECF244321}">
                <p14:modId xmlns:p14="http://schemas.microsoft.com/office/powerpoint/2010/main" val="1961842374"/>
              </p:ext>
            </p:extLst>
          </p:nvPr>
        </p:nvGraphicFramePr>
        <p:xfrm>
          <a:off x="6231630" y="4740640"/>
          <a:ext cx="5478870" cy="1829561"/>
        </p:xfrm>
        <a:graphic>
          <a:graphicData uri="http://schemas.openxmlformats.org/drawingml/2006/table">
            <a:tbl>
              <a:tblPr firstRow="1" bandRow="1">
                <a:tableStyleId>{5940675A-B579-460E-94D1-54222C63F5DA}</a:tableStyleId>
              </a:tblPr>
              <a:tblGrid>
                <a:gridCol w="3042615">
                  <a:extLst>
                    <a:ext uri="{9D8B030D-6E8A-4147-A177-3AD203B41FA5}">
                      <a16:colId xmlns:a16="http://schemas.microsoft.com/office/drawing/2014/main" val="3397519873"/>
                    </a:ext>
                  </a:extLst>
                </a:gridCol>
                <a:gridCol w="2436255">
                  <a:extLst>
                    <a:ext uri="{9D8B030D-6E8A-4147-A177-3AD203B41FA5}">
                      <a16:colId xmlns:a16="http://schemas.microsoft.com/office/drawing/2014/main" val="563182274"/>
                    </a:ext>
                  </a:extLst>
                </a:gridCol>
              </a:tblGrid>
              <a:tr h="907480">
                <a:tc>
                  <a:txBody>
                    <a:bodyPr/>
                    <a:lstStyle/>
                    <a:p>
                      <a:r>
                        <a:rPr lang="fr-FR" sz="1800" dirty="0">
                          <a:solidFill>
                            <a:srgbClr val="00B050"/>
                          </a:solidFill>
                          <a:latin typeface="Myriad Pro" panose="020B0503030403020204"/>
                        </a:rPr>
                        <a:t>Les phrases qui présentent les actions: </a:t>
                      </a:r>
                    </a:p>
                  </a:txBody>
                  <a:tcPr anchor="ctr"/>
                </a:tc>
                <a:tc>
                  <a:txBody>
                    <a:bodyPr/>
                    <a:lstStyle/>
                    <a:p>
                      <a:endParaRPr lang="fr-FR" dirty="0"/>
                    </a:p>
                  </a:txBody>
                  <a:tcPr/>
                </a:tc>
                <a:extLst>
                  <a:ext uri="{0D108BD9-81ED-4DB2-BD59-A6C34878D82A}">
                    <a16:rowId xmlns:a16="http://schemas.microsoft.com/office/drawing/2014/main" val="3602168196"/>
                  </a:ext>
                </a:extLst>
              </a:tr>
              <a:tr h="922081">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800" dirty="0">
                          <a:solidFill>
                            <a:srgbClr val="7030A0"/>
                          </a:solidFill>
                          <a:latin typeface="Myriad Pro" panose="020B0503030403020204"/>
                        </a:rPr>
                        <a:t>Les phrases qui présentent la fin de l’histoire : </a:t>
                      </a:r>
                    </a:p>
                  </a:txBody>
                  <a:tcPr anchor="ctr"/>
                </a:tc>
                <a:tc>
                  <a:txBody>
                    <a:bodyPr/>
                    <a:lstStyle/>
                    <a:p>
                      <a:endParaRPr lang="fr-FR" dirty="0"/>
                    </a:p>
                  </a:txBody>
                  <a:tcPr/>
                </a:tc>
                <a:extLst>
                  <a:ext uri="{0D108BD9-81ED-4DB2-BD59-A6C34878D82A}">
                    <a16:rowId xmlns:a16="http://schemas.microsoft.com/office/drawing/2014/main" val="2912108438"/>
                  </a:ext>
                </a:extLst>
              </a:tr>
            </a:tbl>
          </a:graphicData>
        </a:graphic>
      </p:graphicFrame>
      <p:sp>
        <p:nvSpPr>
          <p:cNvPr id="6" name="Rectangle 5">
            <a:extLst>
              <a:ext uri="{FF2B5EF4-FFF2-40B4-BE49-F238E27FC236}">
                <a16:creationId xmlns:a16="http://schemas.microsoft.com/office/drawing/2014/main" id="{E328C220-AE40-4CF8-B56B-5794DC426741}"/>
              </a:ext>
            </a:extLst>
          </p:cNvPr>
          <p:cNvSpPr/>
          <p:nvPr/>
        </p:nvSpPr>
        <p:spPr>
          <a:xfrm>
            <a:off x="3438856" y="4762506"/>
            <a:ext cx="2461260" cy="90123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2800" b="1" dirty="0">
                <a:latin typeface="Myriad Pro" panose="020B0503030403020204"/>
              </a:rPr>
              <a:t>1 – 2</a:t>
            </a:r>
          </a:p>
        </p:txBody>
      </p:sp>
      <p:sp>
        <p:nvSpPr>
          <p:cNvPr id="20" name="Rectangle 19">
            <a:extLst>
              <a:ext uri="{FF2B5EF4-FFF2-40B4-BE49-F238E27FC236}">
                <a16:creationId xmlns:a16="http://schemas.microsoft.com/office/drawing/2014/main" id="{31180E9C-E31B-4A94-A99B-97FF98557134}"/>
              </a:ext>
            </a:extLst>
          </p:cNvPr>
          <p:cNvSpPr/>
          <p:nvPr/>
        </p:nvSpPr>
        <p:spPr>
          <a:xfrm>
            <a:off x="3438856" y="5663744"/>
            <a:ext cx="2461260" cy="9088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2800" b="1" dirty="0">
                <a:latin typeface="Myriad Pro" panose="020B0503030403020204"/>
              </a:rPr>
              <a:t>3 – 4</a:t>
            </a:r>
          </a:p>
        </p:txBody>
      </p:sp>
      <p:sp>
        <p:nvSpPr>
          <p:cNvPr id="22" name="Rectangle 21">
            <a:extLst>
              <a:ext uri="{FF2B5EF4-FFF2-40B4-BE49-F238E27FC236}">
                <a16:creationId xmlns:a16="http://schemas.microsoft.com/office/drawing/2014/main" id="{8EA0A6BC-6801-49FF-B8E2-E35D40865CF5}"/>
              </a:ext>
            </a:extLst>
          </p:cNvPr>
          <p:cNvSpPr/>
          <p:nvPr/>
        </p:nvSpPr>
        <p:spPr>
          <a:xfrm>
            <a:off x="9249240" y="4740640"/>
            <a:ext cx="2461260" cy="9088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2800" b="1" dirty="0">
                <a:latin typeface="Myriad Pro" panose="020B0503030403020204"/>
              </a:rPr>
              <a:t>5 – 6 – 7 – 8</a:t>
            </a:r>
          </a:p>
        </p:txBody>
      </p:sp>
      <p:sp>
        <p:nvSpPr>
          <p:cNvPr id="24" name="Rectangle 23">
            <a:extLst>
              <a:ext uri="{FF2B5EF4-FFF2-40B4-BE49-F238E27FC236}">
                <a16:creationId xmlns:a16="http://schemas.microsoft.com/office/drawing/2014/main" id="{F4EB67DF-5508-4EF3-B13D-4E14765EC68D}"/>
              </a:ext>
            </a:extLst>
          </p:cNvPr>
          <p:cNvSpPr/>
          <p:nvPr/>
        </p:nvSpPr>
        <p:spPr>
          <a:xfrm>
            <a:off x="9249240" y="5630141"/>
            <a:ext cx="2461260" cy="93932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2800" b="1" dirty="0">
                <a:latin typeface="Myriad Pro" panose="020B0503030403020204"/>
              </a:rPr>
              <a:t>9 -10 </a:t>
            </a:r>
          </a:p>
        </p:txBody>
      </p:sp>
      <p:pic>
        <p:nvPicPr>
          <p:cNvPr id="3" name="Picture 2">
            <a:extLst>
              <a:ext uri="{FF2B5EF4-FFF2-40B4-BE49-F238E27FC236}">
                <a16:creationId xmlns:a16="http://schemas.microsoft.com/office/drawing/2014/main" id="{3582981F-672C-4C9F-BE6A-E7BD31BD3F60}"/>
              </a:ext>
            </a:extLst>
          </p:cNvPr>
          <p:cNvPicPr>
            <a:picLocks noChangeAspect="1"/>
          </p:cNvPicPr>
          <p:nvPr/>
        </p:nvPicPr>
        <p:blipFill>
          <a:blip r:embed="rId3"/>
          <a:stretch>
            <a:fillRect/>
          </a:stretch>
        </p:blipFill>
        <p:spPr>
          <a:xfrm>
            <a:off x="4509600" y="503103"/>
            <a:ext cx="7200900" cy="3990975"/>
          </a:xfrm>
          <a:prstGeom prst="rect">
            <a:avLst/>
          </a:prstGeom>
        </p:spPr>
      </p:pic>
    </p:spTree>
    <p:extLst>
      <p:ext uri="{BB962C8B-B14F-4D97-AF65-F5344CB8AC3E}">
        <p14:creationId xmlns:p14="http://schemas.microsoft.com/office/powerpoint/2010/main" val="3003234135"/>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Effect transition="in" filter="fade">
                                      <p:cBhvr>
                                        <p:cTn id="4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6" grpId="0" animBg="1"/>
      <p:bldP spid="20" grpId="0" animBg="1"/>
      <p:bldP spid="22" grpId="0" animBg="1"/>
      <p:bldP spid="2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5" name="Google Shape;365;p9"/>
          <p:cNvSpPr txBox="1"/>
          <p:nvPr/>
        </p:nvSpPr>
        <p:spPr>
          <a:xfrm>
            <a:off x="826894" y="118961"/>
            <a:ext cx="9816725"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1" i="0" u="none" strike="noStrike" cap="none" dirty="0">
                <a:solidFill>
                  <a:srgbClr val="0096D6"/>
                </a:solidFill>
                <a:latin typeface="Myriad Pro"/>
                <a:ea typeface="Comic Sans MS"/>
                <a:cs typeface="Times New Roman" panose="02020603050405020304" pitchFamily="18" charset="0"/>
                <a:sym typeface="Comic Sans MS"/>
              </a:rPr>
              <a:t>ANALYSE</a:t>
            </a:r>
            <a:endParaRPr lang="fr-FR" sz="3600" b="1" i="0" u="none" strike="noStrike" cap="none" dirty="0">
              <a:solidFill>
                <a:srgbClr val="0096D6"/>
              </a:solidFill>
              <a:latin typeface="Myriad Pro"/>
              <a:ea typeface="Comic Sans MS"/>
              <a:cs typeface="Times New Roman" panose="02020603050405020304" pitchFamily="18" charset="0"/>
              <a:sym typeface="Comic Sans MS"/>
            </a:endParaRPr>
          </a:p>
        </p:txBody>
      </p:sp>
      <p:sp>
        <p:nvSpPr>
          <p:cNvPr id="368" name="Google Shape;368;p9"/>
          <p:cNvSpPr/>
          <p:nvPr/>
        </p:nvSpPr>
        <p:spPr>
          <a:xfrm>
            <a:off x="3215796" y="1773571"/>
            <a:ext cx="579120" cy="380054"/>
          </a:xfrm>
          <a:prstGeom prst="rect">
            <a:avLst/>
          </a:prstGeom>
          <a:noFill/>
          <a:ln w="9525" cap="flat" cmpd="sng">
            <a:no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2800" b="0" i="0" u="none" strike="noStrike" cap="none" dirty="0">
              <a:solidFill>
                <a:schemeClr val="dk1"/>
              </a:solidFill>
              <a:latin typeface="Times New Roman" panose="02020603050405020304" pitchFamily="18" charset="0"/>
              <a:cs typeface="Times New Roman" panose="02020603050405020304" pitchFamily="18" charset="0"/>
              <a:sym typeface="Arial"/>
            </a:endParaRPr>
          </a:p>
        </p:txBody>
      </p:sp>
      <p:sp>
        <p:nvSpPr>
          <p:cNvPr id="15" name="Rectangle 14">
            <a:extLst>
              <a:ext uri="{FF2B5EF4-FFF2-40B4-BE49-F238E27FC236}">
                <a16:creationId xmlns:a16="http://schemas.microsoft.com/office/drawing/2014/main" id="{7542959B-D6BD-471F-83CF-E4375DCD38AD}"/>
              </a:ext>
            </a:extLst>
          </p:cNvPr>
          <p:cNvSpPr/>
          <p:nvPr/>
        </p:nvSpPr>
        <p:spPr>
          <a:xfrm>
            <a:off x="97150" y="2298743"/>
            <a:ext cx="2646050" cy="1569660"/>
          </a:xfrm>
          <a:prstGeom prst="rect">
            <a:avLst/>
          </a:prstGeom>
        </p:spPr>
        <p:txBody>
          <a:bodyPr wrap="square">
            <a:spAutoFit/>
          </a:bodyPr>
          <a:lstStyle/>
          <a:p>
            <a:r>
              <a:rPr lang="fr-FR" sz="2400" b="1" dirty="0">
                <a:solidFill>
                  <a:schemeClr val="tx1"/>
                </a:solidFill>
                <a:latin typeface="Myriad Pro"/>
                <a:ea typeface="Open Sans"/>
                <a:cs typeface="Times New Roman" panose="02020603050405020304" pitchFamily="18" charset="0"/>
                <a:sym typeface="Open Sans"/>
              </a:rPr>
              <a:t>Associez chaque étiquette à la partie convenable de l’histoire. </a:t>
            </a:r>
            <a:endParaRPr lang="fr-FR" sz="2400" dirty="0">
              <a:solidFill>
                <a:schemeClr val="tx1"/>
              </a:solidFill>
              <a:latin typeface="Myriad Pro"/>
              <a:cs typeface="Times New Roman" panose="02020603050405020304" pitchFamily="18" charset="0"/>
            </a:endParaRPr>
          </a:p>
        </p:txBody>
      </p:sp>
      <p:graphicFrame>
        <p:nvGraphicFramePr>
          <p:cNvPr id="4" name="Table 3">
            <a:extLst>
              <a:ext uri="{FF2B5EF4-FFF2-40B4-BE49-F238E27FC236}">
                <a16:creationId xmlns:a16="http://schemas.microsoft.com/office/drawing/2014/main" id="{76A11F34-47C1-46DB-A08A-1D5D8CB4AD41}"/>
              </a:ext>
            </a:extLst>
          </p:cNvPr>
          <p:cNvGraphicFramePr>
            <a:graphicFrameLocks noGrp="1"/>
          </p:cNvGraphicFramePr>
          <p:nvPr>
            <p:extLst>
              <p:ext uri="{D42A27DB-BD31-4B8C-83A1-F6EECF244321}">
                <p14:modId xmlns:p14="http://schemas.microsoft.com/office/powerpoint/2010/main" val="3942079732"/>
              </p:ext>
            </p:extLst>
          </p:nvPr>
        </p:nvGraphicFramePr>
        <p:xfrm>
          <a:off x="2743200" y="1511981"/>
          <a:ext cx="7047434" cy="5077556"/>
        </p:xfrm>
        <a:graphic>
          <a:graphicData uri="http://schemas.openxmlformats.org/drawingml/2006/table">
            <a:tbl>
              <a:tblPr firstRow="1" bandRow="1">
                <a:tableStyleId>{5940675A-B579-460E-94D1-54222C63F5DA}</a:tableStyleId>
              </a:tblPr>
              <a:tblGrid>
                <a:gridCol w="2238167">
                  <a:extLst>
                    <a:ext uri="{9D8B030D-6E8A-4147-A177-3AD203B41FA5}">
                      <a16:colId xmlns:a16="http://schemas.microsoft.com/office/drawing/2014/main" val="3397519873"/>
                    </a:ext>
                  </a:extLst>
                </a:gridCol>
                <a:gridCol w="4809267">
                  <a:extLst>
                    <a:ext uri="{9D8B030D-6E8A-4147-A177-3AD203B41FA5}">
                      <a16:colId xmlns:a16="http://schemas.microsoft.com/office/drawing/2014/main" val="563182274"/>
                    </a:ext>
                  </a:extLst>
                </a:gridCol>
              </a:tblGrid>
              <a:tr h="610263">
                <a:tc>
                  <a:txBody>
                    <a:bodyPr/>
                    <a:lstStyle/>
                    <a:p>
                      <a:r>
                        <a:rPr lang="fr-FR" sz="1800" dirty="0">
                          <a:solidFill>
                            <a:schemeClr val="accent1">
                              <a:lumMod val="75000"/>
                            </a:schemeClr>
                          </a:solidFill>
                          <a:latin typeface="Myriad Pro" panose="020B0503030403020204"/>
                        </a:rPr>
                        <a:t>Les phrases qui présentent le début de l’histoire : </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
                          <a:srgbClr val="000000"/>
                        </a:buClr>
                        <a:buSzTx/>
                        <a:buFontTx/>
                        <a:buChar char="‒"/>
                        <a:tabLst/>
                        <a:defRPr/>
                      </a:pPr>
                      <a:r>
                        <a:rPr lang="fr-FR" sz="1600" b="0" i="0" u="none" strike="noStrike" cap="none" dirty="0">
                          <a:solidFill>
                            <a:schemeClr val="dk1"/>
                          </a:solidFill>
                          <a:latin typeface="Myriad Pro" panose="020B0503030403020204"/>
                          <a:ea typeface="Open Sans"/>
                          <a:cs typeface="Times New Roman" panose="02020603050405020304" pitchFamily="18" charset="0"/>
                          <a:sym typeface="Open Sans"/>
                        </a:rPr>
                        <a:t>Dans un jardin, vit une coccinelle qui s’appelle  Belle. </a:t>
                      </a:r>
                      <a:endParaRPr lang="fr-FR" sz="1600" b="0" i="0" u="none" strike="noStrike" cap="none" dirty="0">
                        <a:solidFill>
                          <a:srgbClr val="000000"/>
                        </a:solidFill>
                        <a:latin typeface="Myriad Pro" panose="020B0503030403020204"/>
                        <a:cs typeface="Times New Roman" panose="02020603050405020304" pitchFamily="18" charset="0"/>
                        <a:sym typeface="Arial"/>
                      </a:endParaRPr>
                    </a:p>
                    <a:p>
                      <a:pPr marL="285750" indent="-285750">
                        <a:buFontTx/>
                        <a:buChar char="‒"/>
                      </a:pPr>
                      <a:r>
                        <a:rPr lang="fr-FR" sz="1600" dirty="0">
                          <a:latin typeface="Myriad Pro" panose="020B0503030403020204"/>
                        </a:rPr>
                        <a:t>Elle était jolie comme une fleur</a:t>
                      </a:r>
                      <a:r>
                        <a:rPr lang="fr-FR" sz="1600" baseline="0" dirty="0">
                          <a:latin typeface="Myriad Pro" panose="020B0503030403020204"/>
                        </a:rPr>
                        <a:t> </a:t>
                      </a:r>
                      <a:r>
                        <a:rPr lang="fr-FR" sz="1600" dirty="0">
                          <a:latin typeface="Myriad Pro" panose="020B0503030403020204"/>
                        </a:rPr>
                        <a:t>et sage comme une image. </a:t>
                      </a:r>
                    </a:p>
                  </a:txBody>
                  <a:tcPr anchor="ctr"/>
                </a:tc>
                <a:extLst>
                  <a:ext uri="{0D108BD9-81ED-4DB2-BD59-A6C34878D82A}">
                    <a16:rowId xmlns:a16="http://schemas.microsoft.com/office/drawing/2014/main" val="3602168196"/>
                  </a:ext>
                </a:extLst>
              </a:tr>
              <a:tr h="113181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800" dirty="0">
                          <a:solidFill>
                            <a:srgbClr val="FF0000"/>
                          </a:solidFill>
                          <a:latin typeface="Myriad Pro" panose="020B0503030403020204"/>
                        </a:rPr>
                        <a:t>Les phrases qui montrent un changement du début de l’histoire :</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
                          <a:srgbClr val="000000"/>
                        </a:buClr>
                        <a:buSzTx/>
                        <a:buFontTx/>
                        <a:buChar char="‒"/>
                        <a:tabLst/>
                        <a:defRPr/>
                      </a:pPr>
                      <a:r>
                        <a:rPr lang="fr-FR" sz="1600" b="0" i="0" u="none" strike="noStrike" cap="none" dirty="0">
                          <a:solidFill>
                            <a:schemeClr val="dk1"/>
                          </a:solidFill>
                          <a:latin typeface="Myriad Pro" panose="020B0503030403020204"/>
                          <a:ea typeface="Open Sans"/>
                          <a:cs typeface="Times New Roman" panose="02020603050405020304" pitchFamily="18" charset="0"/>
                          <a:sym typeface="Open Sans"/>
                        </a:rPr>
                        <a:t>Un jour, Belle tombe sur le nez d’une sorcière. </a:t>
                      </a:r>
                      <a:endParaRPr lang="fr-FR" sz="1600" dirty="0">
                        <a:latin typeface="Myriad Pro" panose="020B0503030403020204"/>
                      </a:endParaRPr>
                    </a:p>
                    <a:p>
                      <a:pPr marL="285750" marR="0" lvl="0" indent="-285750" algn="l" defTabSz="914400" rtl="0" eaLnBrk="1" fontAlgn="auto" latinLnBrk="0" hangingPunct="1">
                        <a:lnSpc>
                          <a:spcPct val="100000"/>
                        </a:lnSpc>
                        <a:spcBef>
                          <a:spcPts val="0"/>
                        </a:spcBef>
                        <a:spcAft>
                          <a:spcPts val="0"/>
                        </a:spcAft>
                        <a:buClr>
                          <a:srgbClr val="000000"/>
                        </a:buClr>
                        <a:buSzTx/>
                        <a:buFontTx/>
                        <a:buChar char="‒"/>
                        <a:tabLst/>
                        <a:defRPr/>
                      </a:pPr>
                      <a:r>
                        <a:rPr lang="fr-FR" sz="1600" b="0" i="0" u="none" strike="noStrike" cap="none" dirty="0">
                          <a:solidFill>
                            <a:schemeClr val="dk1"/>
                          </a:solidFill>
                          <a:latin typeface="Myriad Pro" panose="020B0503030403020204"/>
                          <a:ea typeface="Open Sans"/>
                          <a:cs typeface="Times New Roman" panose="02020603050405020304" pitchFamily="18" charset="0"/>
                          <a:sym typeface="Open Sans"/>
                        </a:rPr>
                        <a:t>La sorcière transforme Belle en coccinelle laide et méchante. </a:t>
                      </a:r>
                      <a:endParaRPr lang="fr-FR" sz="1600" b="0" i="0" u="none" strike="noStrike" cap="none" dirty="0">
                        <a:solidFill>
                          <a:srgbClr val="000000"/>
                        </a:solidFill>
                        <a:latin typeface="Myriad Pro" panose="020B0503030403020204"/>
                        <a:cs typeface="Times New Roman" panose="02020603050405020304" pitchFamily="18" charset="0"/>
                        <a:sym typeface="Arial"/>
                      </a:endParaRPr>
                    </a:p>
                    <a:p>
                      <a:endParaRPr lang="fr-FR" sz="1600" dirty="0">
                        <a:latin typeface="Myriad Pro" panose="020B0503030403020204"/>
                      </a:endParaRPr>
                    </a:p>
                  </a:txBody>
                  <a:tcPr anchor="ctr"/>
                </a:tc>
                <a:extLst>
                  <a:ext uri="{0D108BD9-81ED-4DB2-BD59-A6C34878D82A}">
                    <a16:rowId xmlns:a16="http://schemas.microsoft.com/office/drawing/2014/main" val="2912108438"/>
                  </a:ext>
                </a:extLst>
              </a:tr>
              <a:tr h="1776912">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800" dirty="0">
                          <a:solidFill>
                            <a:srgbClr val="00B050"/>
                          </a:solidFill>
                          <a:latin typeface="Myriad Pro" panose="020B0503030403020204"/>
                        </a:rPr>
                        <a:t>Les phrases qui présentent les actions :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fr-FR" sz="1800" dirty="0">
                        <a:solidFill>
                          <a:schemeClr val="accent1">
                            <a:lumMod val="75000"/>
                          </a:schemeClr>
                        </a:solidFill>
                        <a:latin typeface="Myriad Pro" panose="020B0503030403020204"/>
                      </a:endParaRPr>
                    </a:p>
                  </a:txBody>
                  <a:tcPr anchor="ctr"/>
                </a:tc>
                <a:tc>
                  <a:txBody>
                    <a:bodyPr/>
                    <a:lstStyle/>
                    <a:p>
                      <a:pPr marL="285750" marR="0" lvl="0" indent="-285750" algn="l" defTabSz="914400" rtl="0" eaLnBrk="1" fontAlgn="auto" latinLnBrk="0" hangingPunct="1">
                        <a:lnSpc>
                          <a:spcPct val="100000"/>
                        </a:lnSpc>
                        <a:spcBef>
                          <a:spcPts val="0"/>
                        </a:spcBef>
                        <a:spcAft>
                          <a:spcPts val="0"/>
                        </a:spcAft>
                        <a:buClr>
                          <a:srgbClr val="000000"/>
                        </a:buClr>
                        <a:buSzTx/>
                        <a:buFontTx/>
                        <a:buChar char="­"/>
                        <a:tabLst/>
                        <a:defRPr/>
                      </a:pPr>
                      <a:r>
                        <a:rPr lang="fr-FR" sz="1600" b="0" i="0" u="none" strike="noStrike" cap="none" dirty="0">
                          <a:solidFill>
                            <a:schemeClr val="dk1"/>
                          </a:solidFill>
                          <a:latin typeface="Myriad Pro" panose="020B0503030403020204"/>
                          <a:ea typeface="Open Sans"/>
                          <a:cs typeface="Times New Roman" panose="02020603050405020304" pitchFamily="18" charset="0"/>
                          <a:sym typeface="Open Sans"/>
                        </a:rPr>
                        <a:t>Belle se fait de nouveaux amis : Tony et Dolly. </a:t>
                      </a:r>
                      <a:endParaRPr lang="fr-FR" sz="1600" b="0" i="0" u="none" strike="noStrike" cap="none" dirty="0">
                        <a:solidFill>
                          <a:srgbClr val="000000"/>
                        </a:solidFill>
                        <a:latin typeface="Myriad Pro" panose="020B0503030403020204"/>
                        <a:cs typeface="Times New Roman" panose="02020603050405020304" pitchFamily="18" charset="0"/>
                        <a:sym typeface="Arial"/>
                      </a:endParaRPr>
                    </a:p>
                    <a:p>
                      <a:pPr marL="285750" marR="0" lvl="0" indent="-285750" algn="l" defTabSz="914400" rtl="0" eaLnBrk="1" fontAlgn="auto" latinLnBrk="0" hangingPunct="1">
                        <a:lnSpc>
                          <a:spcPct val="100000"/>
                        </a:lnSpc>
                        <a:spcBef>
                          <a:spcPts val="0"/>
                        </a:spcBef>
                        <a:spcAft>
                          <a:spcPts val="0"/>
                        </a:spcAft>
                        <a:buClr>
                          <a:srgbClr val="000000"/>
                        </a:buClr>
                        <a:buSzTx/>
                        <a:buFontTx/>
                        <a:buChar char="­"/>
                        <a:tabLst/>
                        <a:defRPr/>
                      </a:pPr>
                      <a:r>
                        <a:rPr lang="fr-FR" sz="1600" b="0" i="0" u="none" strike="noStrike" cap="none" dirty="0">
                          <a:solidFill>
                            <a:schemeClr val="dk1"/>
                          </a:solidFill>
                          <a:latin typeface="Myriad Pro" panose="020B0503030403020204"/>
                          <a:ea typeface="Open Sans"/>
                          <a:cs typeface="Times New Roman" panose="02020603050405020304" pitchFamily="18" charset="0"/>
                          <a:sym typeface="Open Sans"/>
                        </a:rPr>
                        <a:t>Une fée apparaît dans le jardin. </a:t>
                      </a:r>
                    </a:p>
                    <a:p>
                      <a:pPr marL="285750" marR="0" lvl="0" indent="-285750" algn="l" defTabSz="914400" rtl="0" eaLnBrk="1" fontAlgn="auto" latinLnBrk="0" hangingPunct="1">
                        <a:lnSpc>
                          <a:spcPct val="100000"/>
                        </a:lnSpc>
                        <a:spcBef>
                          <a:spcPts val="0"/>
                        </a:spcBef>
                        <a:spcAft>
                          <a:spcPts val="0"/>
                        </a:spcAft>
                        <a:buClr>
                          <a:srgbClr val="000000"/>
                        </a:buClr>
                        <a:buSzTx/>
                        <a:buFontTx/>
                        <a:buChar char="­"/>
                        <a:tabLst/>
                        <a:defRPr/>
                      </a:pPr>
                      <a:r>
                        <a:rPr lang="fr-FR" sz="1600" b="0" i="0" u="none" strike="noStrike" cap="none" dirty="0">
                          <a:solidFill>
                            <a:schemeClr val="dk1"/>
                          </a:solidFill>
                          <a:latin typeface="Myriad Pro" panose="020B0503030403020204"/>
                          <a:ea typeface="Open Sans"/>
                          <a:cs typeface="Times New Roman" panose="02020603050405020304" pitchFamily="18" charset="0"/>
                          <a:sym typeface="Open Sans"/>
                        </a:rPr>
                        <a:t>Les trois amis pensent voler la baguette magique de la bonne fée. </a:t>
                      </a:r>
                      <a:endParaRPr lang="fr-FR" sz="1600" b="0" i="0" u="none" strike="noStrike" cap="none" dirty="0">
                        <a:solidFill>
                          <a:srgbClr val="000000"/>
                        </a:solidFill>
                        <a:latin typeface="Myriad Pro" panose="020B0503030403020204"/>
                        <a:cs typeface="Times New Roman" panose="02020603050405020304" pitchFamily="18" charset="0"/>
                        <a:sym typeface="Arial"/>
                      </a:endParaRPr>
                    </a:p>
                    <a:p>
                      <a:pPr marL="285750" indent="-285750">
                        <a:buFontTx/>
                        <a:buChar char="­"/>
                      </a:pPr>
                      <a:r>
                        <a:rPr lang="fr-FR" sz="1600" b="0" i="0" u="none" strike="noStrike" cap="none" dirty="0">
                          <a:solidFill>
                            <a:schemeClr val="dk1"/>
                          </a:solidFill>
                          <a:latin typeface="Myriad Pro" panose="020B0503030403020204"/>
                          <a:ea typeface="Open Sans"/>
                          <a:cs typeface="Times New Roman" panose="02020603050405020304" pitchFamily="18" charset="0"/>
                          <a:sym typeface="Open Sans"/>
                        </a:rPr>
                        <a:t>La fée transforme Tony en carotte, Dolly en lapin.</a:t>
                      </a:r>
                      <a:endParaRPr lang="fr-FR" sz="1600" dirty="0">
                        <a:latin typeface="Myriad Pro" panose="020B0503030403020204"/>
                      </a:endParaRPr>
                    </a:p>
                  </a:txBody>
                  <a:tcPr anchor="ctr"/>
                </a:tc>
                <a:extLst>
                  <a:ext uri="{0D108BD9-81ED-4DB2-BD59-A6C34878D82A}">
                    <a16:rowId xmlns:a16="http://schemas.microsoft.com/office/drawing/2014/main" val="1392214754"/>
                  </a:ext>
                </a:extLst>
              </a:tr>
              <a:tr h="1045124">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800" dirty="0">
                          <a:solidFill>
                            <a:srgbClr val="7030A0"/>
                          </a:solidFill>
                          <a:latin typeface="Myriad Pro" panose="020B0503030403020204"/>
                        </a:rPr>
                        <a:t>Les phrases qui présentent la fin de l’histoire : </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
                          <a:srgbClr val="000000"/>
                        </a:buClr>
                        <a:buSzTx/>
                        <a:buFontTx/>
                        <a:buChar char="‒"/>
                        <a:tabLst/>
                        <a:defRPr/>
                      </a:pPr>
                      <a:r>
                        <a:rPr lang="fr-FR" sz="1600" b="0" i="0" u="none" strike="noStrike" cap="none" dirty="0">
                          <a:solidFill>
                            <a:schemeClr val="dk1"/>
                          </a:solidFill>
                          <a:latin typeface="Myriad Pro" panose="020B0503030403020204"/>
                          <a:ea typeface="Open Sans"/>
                          <a:cs typeface="Times New Roman" panose="02020603050405020304" pitchFamily="18" charset="0"/>
                          <a:sym typeface="Open Sans"/>
                        </a:rPr>
                        <a:t>Belle retrouve sa beauté et sa gentillesse. </a:t>
                      </a:r>
                      <a:endParaRPr lang="fr-FR" sz="1600" b="1" i="0" u="none" strike="noStrike" cap="none" dirty="0">
                        <a:solidFill>
                          <a:schemeClr val="dk1"/>
                        </a:solidFill>
                        <a:latin typeface="Myriad Pro" panose="020B0503030403020204"/>
                        <a:ea typeface="Open Sans"/>
                        <a:cs typeface="Times New Roman" panose="02020603050405020304" pitchFamily="18" charset="0"/>
                        <a:sym typeface="Open Sans"/>
                      </a:endParaRPr>
                    </a:p>
                    <a:p>
                      <a:pPr marL="285750" marR="0" lvl="0" indent="-285750" algn="l" defTabSz="914400" rtl="0" eaLnBrk="1" fontAlgn="auto" latinLnBrk="0" hangingPunct="1">
                        <a:lnSpc>
                          <a:spcPct val="100000"/>
                        </a:lnSpc>
                        <a:spcBef>
                          <a:spcPts val="0"/>
                        </a:spcBef>
                        <a:spcAft>
                          <a:spcPts val="0"/>
                        </a:spcAft>
                        <a:buClr>
                          <a:srgbClr val="000000"/>
                        </a:buClr>
                        <a:buSzTx/>
                        <a:buFontTx/>
                        <a:buChar char="‒"/>
                        <a:tabLst/>
                        <a:defRPr/>
                      </a:pPr>
                      <a:r>
                        <a:rPr lang="fr-FR" sz="1600" b="0" i="0" u="none" strike="noStrike" cap="none" dirty="0">
                          <a:solidFill>
                            <a:schemeClr val="dk1"/>
                          </a:solidFill>
                          <a:latin typeface="Myriad Pro" panose="020B0503030403020204"/>
                          <a:ea typeface="Open Sans"/>
                          <a:cs typeface="Times New Roman" panose="02020603050405020304" pitchFamily="18" charset="0"/>
                          <a:sym typeface="Open Sans"/>
                        </a:rPr>
                        <a:t>Tous les animaux du jardin retrouvent la paix.</a:t>
                      </a:r>
                    </a:p>
                    <a:p>
                      <a:endParaRPr lang="fr-FR" sz="1600" dirty="0">
                        <a:latin typeface="Myriad Pro" panose="020B0503030403020204"/>
                      </a:endParaRPr>
                    </a:p>
                  </a:txBody>
                  <a:tcPr anchor="ctr"/>
                </a:tc>
                <a:extLst>
                  <a:ext uri="{0D108BD9-81ED-4DB2-BD59-A6C34878D82A}">
                    <a16:rowId xmlns:a16="http://schemas.microsoft.com/office/drawing/2014/main" val="3012257718"/>
                  </a:ext>
                </a:extLst>
              </a:tr>
            </a:tbl>
          </a:graphicData>
        </a:graphic>
      </p:graphicFrame>
      <p:sp>
        <p:nvSpPr>
          <p:cNvPr id="2" name="Rectangle 1">
            <a:extLst>
              <a:ext uri="{FF2B5EF4-FFF2-40B4-BE49-F238E27FC236}">
                <a16:creationId xmlns:a16="http://schemas.microsoft.com/office/drawing/2014/main" id="{56010038-C478-467F-9370-03D3AED73850}"/>
              </a:ext>
            </a:extLst>
          </p:cNvPr>
          <p:cNvSpPr/>
          <p:nvPr/>
        </p:nvSpPr>
        <p:spPr>
          <a:xfrm>
            <a:off x="6721880" y="763349"/>
            <a:ext cx="1983921" cy="52318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0" b="1" dirty="0">
                <a:solidFill>
                  <a:schemeClr val="tx1"/>
                </a:solidFill>
                <a:latin typeface="Myriad Pro" panose="020B0503030403020204"/>
              </a:rPr>
              <a:t>Situation initiale </a:t>
            </a:r>
            <a:r>
              <a:rPr lang="fr-FR" sz="1800" b="1" dirty="0">
                <a:latin typeface="Myriad Pro" panose="020B0503030403020204"/>
              </a:rPr>
              <a:t> </a:t>
            </a:r>
          </a:p>
        </p:txBody>
      </p:sp>
      <p:sp>
        <p:nvSpPr>
          <p:cNvPr id="13" name="Rectangle 12">
            <a:extLst>
              <a:ext uri="{FF2B5EF4-FFF2-40B4-BE49-F238E27FC236}">
                <a16:creationId xmlns:a16="http://schemas.microsoft.com/office/drawing/2014/main" id="{4ECAEE2C-EBE9-4651-B95F-DFC478829904}"/>
              </a:ext>
            </a:extLst>
          </p:cNvPr>
          <p:cNvSpPr/>
          <p:nvPr/>
        </p:nvSpPr>
        <p:spPr>
          <a:xfrm>
            <a:off x="2494240" y="766952"/>
            <a:ext cx="1983921" cy="52318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0" b="1" dirty="0">
                <a:solidFill>
                  <a:schemeClr val="tx1"/>
                </a:solidFill>
                <a:latin typeface="Myriad Pro" panose="020B0503030403020204"/>
              </a:rPr>
              <a:t>Le problème</a:t>
            </a:r>
            <a:endParaRPr lang="fr-FR" sz="1800" b="1" dirty="0">
              <a:latin typeface="Myriad Pro" panose="020B0503030403020204"/>
            </a:endParaRPr>
          </a:p>
        </p:txBody>
      </p:sp>
      <p:sp>
        <p:nvSpPr>
          <p:cNvPr id="14" name="Rectangle 13">
            <a:extLst>
              <a:ext uri="{FF2B5EF4-FFF2-40B4-BE49-F238E27FC236}">
                <a16:creationId xmlns:a16="http://schemas.microsoft.com/office/drawing/2014/main" id="{86F060F2-0322-4FE3-9E58-39305A41DD48}"/>
              </a:ext>
            </a:extLst>
          </p:cNvPr>
          <p:cNvSpPr/>
          <p:nvPr/>
        </p:nvSpPr>
        <p:spPr>
          <a:xfrm>
            <a:off x="8835700" y="754604"/>
            <a:ext cx="1983921" cy="52318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0" b="1" dirty="0">
                <a:solidFill>
                  <a:schemeClr val="tx1"/>
                </a:solidFill>
                <a:latin typeface="Myriad Pro" panose="020B0503030403020204"/>
              </a:rPr>
              <a:t>Situation finale </a:t>
            </a:r>
            <a:r>
              <a:rPr lang="fr-FR" sz="1800" b="1" dirty="0">
                <a:latin typeface="Myriad Pro" panose="020B0503030403020204"/>
              </a:rPr>
              <a:t> </a:t>
            </a:r>
          </a:p>
        </p:txBody>
      </p:sp>
      <p:sp>
        <p:nvSpPr>
          <p:cNvPr id="16" name="Rectangle 15">
            <a:extLst>
              <a:ext uri="{FF2B5EF4-FFF2-40B4-BE49-F238E27FC236}">
                <a16:creationId xmlns:a16="http://schemas.microsoft.com/office/drawing/2014/main" id="{B0E12AFE-6FE3-42CD-A886-EBCB0D1AB533}"/>
              </a:ext>
            </a:extLst>
          </p:cNvPr>
          <p:cNvSpPr/>
          <p:nvPr/>
        </p:nvSpPr>
        <p:spPr>
          <a:xfrm>
            <a:off x="4608060" y="763351"/>
            <a:ext cx="1983921" cy="52318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0" b="1" dirty="0">
                <a:solidFill>
                  <a:schemeClr val="tx1"/>
                </a:solidFill>
                <a:latin typeface="Myriad Pro" panose="020B0503030403020204"/>
              </a:rPr>
              <a:t>Les actions </a:t>
            </a:r>
            <a:endParaRPr lang="fr-FR" sz="1800" b="1" dirty="0">
              <a:latin typeface="Myriad Pro" panose="020B0503030403020204"/>
            </a:endParaRPr>
          </a:p>
        </p:txBody>
      </p:sp>
      <p:sp>
        <p:nvSpPr>
          <p:cNvPr id="10" name="Rectangle 9">
            <a:extLst>
              <a:ext uri="{FF2B5EF4-FFF2-40B4-BE49-F238E27FC236}">
                <a16:creationId xmlns:a16="http://schemas.microsoft.com/office/drawing/2014/main" id="{3F6D8BAD-0EC6-4A0F-86D7-FB341610F12E}"/>
              </a:ext>
            </a:extLst>
          </p:cNvPr>
          <p:cNvSpPr/>
          <p:nvPr/>
        </p:nvSpPr>
        <p:spPr>
          <a:xfrm>
            <a:off x="9877109" y="1702008"/>
            <a:ext cx="1983921" cy="52318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0" b="1" dirty="0">
                <a:solidFill>
                  <a:schemeClr val="tx1"/>
                </a:solidFill>
                <a:latin typeface="Myriad Pro" panose="020B0503030403020204"/>
              </a:rPr>
              <a:t>Situation initiale </a:t>
            </a:r>
            <a:r>
              <a:rPr lang="fr-FR" sz="1800" b="1" dirty="0">
                <a:latin typeface="Myriad Pro" panose="020B0503030403020204"/>
              </a:rPr>
              <a:t> </a:t>
            </a:r>
          </a:p>
        </p:txBody>
      </p:sp>
      <p:sp>
        <p:nvSpPr>
          <p:cNvPr id="11" name="Rectangle 10">
            <a:extLst>
              <a:ext uri="{FF2B5EF4-FFF2-40B4-BE49-F238E27FC236}">
                <a16:creationId xmlns:a16="http://schemas.microsoft.com/office/drawing/2014/main" id="{0C806B41-08F9-4F6C-A020-0130D0938085}"/>
              </a:ext>
            </a:extLst>
          </p:cNvPr>
          <p:cNvSpPr/>
          <p:nvPr/>
        </p:nvSpPr>
        <p:spPr>
          <a:xfrm>
            <a:off x="9896938" y="2900647"/>
            <a:ext cx="1983921" cy="52318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0" b="1" dirty="0">
                <a:solidFill>
                  <a:schemeClr val="tx1"/>
                </a:solidFill>
                <a:latin typeface="Myriad Pro" panose="020B0503030403020204"/>
              </a:rPr>
              <a:t>Le problème</a:t>
            </a:r>
            <a:endParaRPr lang="fr-FR" sz="1800" b="1" dirty="0">
              <a:latin typeface="Myriad Pro" panose="020B0503030403020204"/>
            </a:endParaRPr>
          </a:p>
        </p:txBody>
      </p:sp>
      <p:sp>
        <p:nvSpPr>
          <p:cNvPr id="12" name="Rectangle 11">
            <a:extLst>
              <a:ext uri="{FF2B5EF4-FFF2-40B4-BE49-F238E27FC236}">
                <a16:creationId xmlns:a16="http://schemas.microsoft.com/office/drawing/2014/main" id="{F6100158-2FD3-420C-B4AE-75207D5BAD97}"/>
              </a:ext>
            </a:extLst>
          </p:cNvPr>
          <p:cNvSpPr/>
          <p:nvPr/>
        </p:nvSpPr>
        <p:spPr>
          <a:xfrm>
            <a:off x="9896938" y="4237735"/>
            <a:ext cx="1983921" cy="52318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0" b="1" dirty="0">
                <a:solidFill>
                  <a:schemeClr val="tx1"/>
                </a:solidFill>
                <a:latin typeface="Myriad Pro" panose="020B0503030403020204"/>
              </a:rPr>
              <a:t>Les actions </a:t>
            </a:r>
            <a:endParaRPr lang="fr-FR" sz="1800" b="1" dirty="0">
              <a:latin typeface="Myriad Pro" panose="020B0503030403020204"/>
            </a:endParaRPr>
          </a:p>
        </p:txBody>
      </p:sp>
      <p:sp>
        <p:nvSpPr>
          <p:cNvPr id="17" name="Rectangle 16">
            <a:extLst>
              <a:ext uri="{FF2B5EF4-FFF2-40B4-BE49-F238E27FC236}">
                <a16:creationId xmlns:a16="http://schemas.microsoft.com/office/drawing/2014/main" id="{BA3A6770-0815-4EA1-8D38-BEE82446B7AC}"/>
              </a:ext>
            </a:extLst>
          </p:cNvPr>
          <p:cNvSpPr/>
          <p:nvPr/>
        </p:nvSpPr>
        <p:spPr>
          <a:xfrm>
            <a:off x="9896938" y="5630755"/>
            <a:ext cx="1983921" cy="52318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0" b="1" dirty="0">
                <a:solidFill>
                  <a:schemeClr val="tx1"/>
                </a:solidFill>
                <a:latin typeface="Myriad Pro" panose="020B0503030403020204"/>
              </a:rPr>
              <a:t>Situation finale </a:t>
            </a:r>
            <a:r>
              <a:rPr lang="fr-FR" sz="1800" b="1" dirty="0">
                <a:latin typeface="Myriad Pro" panose="020B0503030403020204"/>
              </a:rPr>
              <a:t> </a:t>
            </a:r>
          </a:p>
        </p:txBody>
      </p:sp>
    </p:spTree>
    <p:extLst>
      <p:ext uri="{BB962C8B-B14F-4D97-AF65-F5344CB8AC3E}">
        <p14:creationId xmlns:p14="http://schemas.microsoft.com/office/powerpoint/2010/main" val="3451905414"/>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1000"/>
                                        <p:tgtEl>
                                          <p:spTgt spid="14"/>
                                        </p:tgtEl>
                                      </p:cBhvr>
                                    </p:animEffect>
                                    <p:anim calcmode="lin" valueType="num">
                                      <p:cBhvr>
                                        <p:cTn id="31" dur="1000" fill="hold"/>
                                        <p:tgtEl>
                                          <p:spTgt spid="14"/>
                                        </p:tgtEl>
                                        <p:attrNameLst>
                                          <p:attrName>ppt_x</p:attrName>
                                        </p:attrNameLst>
                                      </p:cBhvr>
                                      <p:tavLst>
                                        <p:tav tm="0">
                                          <p:val>
                                            <p:strVal val="#ppt_x"/>
                                          </p:val>
                                        </p:tav>
                                        <p:tav tm="100000">
                                          <p:val>
                                            <p:strVal val="#ppt_x"/>
                                          </p:val>
                                        </p:tav>
                                      </p:tavLst>
                                    </p:anim>
                                    <p:anim calcmode="lin" valueType="num">
                                      <p:cBhvr>
                                        <p:cTn id="3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1" nodeType="clickEffect">
                                  <p:stCondLst>
                                    <p:cond delay="0"/>
                                  </p:stCondLst>
                                  <p:childTnLst>
                                    <p:set>
                                      <p:cBhvr>
                                        <p:cTn id="36" dur="1" fill="hold">
                                          <p:stCondLst>
                                            <p:cond delay="0"/>
                                          </p:stCondLst>
                                        </p:cTn>
                                        <p:tgtEl>
                                          <p:spTgt spid="2"/>
                                        </p:tgtEl>
                                        <p:attrNameLst>
                                          <p:attrName>style.visibility</p:attrName>
                                        </p:attrNameLst>
                                      </p:cBhvr>
                                      <p:to>
                                        <p:strVal val="hidden"/>
                                      </p:to>
                                    </p:set>
                                  </p:childTnLst>
                                </p:cTn>
                              </p:par>
                              <p:par>
                                <p:cTn id="37" presetID="26"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down)">
                                      <p:cBhvr>
                                        <p:cTn id="39" dur="580">
                                          <p:stCondLst>
                                            <p:cond delay="0"/>
                                          </p:stCondLst>
                                        </p:cTn>
                                        <p:tgtEl>
                                          <p:spTgt spid="10"/>
                                        </p:tgtEl>
                                      </p:cBhvr>
                                    </p:animEffect>
                                    <p:anim calcmode="lin" valueType="num">
                                      <p:cBhvr>
                                        <p:cTn id="40"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45" dur="26">
                                          <p:stCondLst>
                                            <p:cond delay="650"/>
                                          </p:stCondLst>
                                        </p:cTn>
                                        <p:tgtEl>
                                          <p:spTgt spid="10"/>
                                        </p:tgtEl>
                                      </p:cBhvr>
                                      <p:to x="100000" y="60000"/>
                                    </p:animScale>
                                    <p:animScale>
                                      <p:cBhvr>
                                        <p:cTn id="46" dur="166" decel="50000">
                                          <p:stCondLst>
                                            <p:cond delay="676"/>
                                          </p:stCondLst>
                                        </p:cTn>
                                        <p:tgtEl>
                                          <p:spTgt spid="10"/>
                                        </p:tgtEl>
                                      </p:cBhvr>
                                      <p:to x="100000" y="100000"/>
                                    </p:animScale>
                                    <p:animScale>
                                      <p:cBhvr>
                                        <p:cTn id="47" dur="26">
                                          <p:stCondLst>
                                            <p:cond delay="1312"/>
                                          </p:stCondLst>
                                        </p:cTn>
                                        <p:tgtEl>
                                          <p:spTgt spid="10"/>
                                        </p:tgtEl>
                                      </p:cBhvr>
                                      <p:to x="100000" y="80000"/>
                                    </p:animScale>
                                    <p:animScale>
                                      <p:cBhvr>
                                        <p:cTn id="48" dur="166" decel="50000">
                                          <p:stCondLst>
                                            <p:cond delay="1338"/>
                                          </p:stCondLst>
                                        </p:cTn>
                                        <p:tgtEl>
                                          <p:spTgt spid="10"/>
                                        </p:tgtEl>
                                      </p:cBhvr>
                                      <p:to x="100000" y="100000"/>
                                    </p:animScale>
                                    <p:animScale>
                                      <p:cBhvr>
                                        <p:cTn id="49" dur="26">
                                          <p:stCondLst>
                                            <p:cond delay="1642"/>
                                          </p:stCondLst>
                                        </p:cTn>
                                        <p:tgtEl>
                                          <p:spTgt spid="10"/>
                                        </p:tgtEl>
                                      </p:cBhvr>
                                      <p:to x="100000" y="90000"/>
                                    </p:animScale>
                                    <p:animScale>
                                      <p:cBhvr>
                                        <p:cTn id="50" dur="166" decel="50000">
                                          <p:stCondLst>
                                            <p:cond delay="1668"/>
                                          </p:stCondLst>
                                        </p:cTn>
                                        <p:tgtEl>
                                          <p:spTgt spid="10"/>
                                        </p:tgtEl>
                                      </p:cBhvr>
                                      <p:to x="100000" y="100000"/>
                                    </p:animScale>
                                    <p:animScale>
                                      <p:cBhvr>
                                        <p:cTn id="51" dur="26">
                                          <p:stCondLst>
                                            <p:cond delay="1808"/>
                                          </p:stCondLst>
                                        </p:cTn>
                                        <p:tgtEl>
                                          <p:spTgt spid="10"/>
                                        </p:tgtEl>
                                      </p:cBhvr>
                                      <p:to x="100000" y="95000"/>
                                    </p:animScale>
                                    <p:animScale>
                                      <p:cBhvr>
                                        <p:cTn id="52" dur="166" decel="50000">
                                          <p:stCondLst>
                                            <p:cond delay="1834"/>
                                          </p:stCondLst>
                                        </p:cTn>
                                        <p:tgtEl>
                                          <p:spTgt spid="10"/>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26" presetClass="entr" presetSubtype="0"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down)">
                                      <p:cBhvr>
                                        <p:cTn id="57" dur="580">
                                          <p:stCondLst>
                                            <p:cond delay="0"/>
                                          </p:stCondLst>
                                        </p:cTn>
                                        <p:tgtEl>
                                          <p:spTgt spid="11"/>
                                        </p:tgtEl>
                                      </p:cBhvr>
                                    </p:animEffect>
                                    <p:anim calcmode="lin" valueType="num">
                                      <p:cBhvr>
                                        <p:cTn id="5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63" dur="26">
                                          <p:stCondLst>
                                            <p:cond delay="650"/>
                                          </p:stCondLst>
                                        </p:cTn>
                                        <p:tgtEl>
                                          <p:spTgt spid="11"/>
                                        </p:tgtEl>
                                      </p:cBhvr>
                                      <p:to x="100000" y="60000"/>
                                    </p:animScale>
                                    <p:animScale>
                                      <p:cBhvr>
                                        <p:cTn id="64" dur="166" decel="50000">
                                          <p:stCondLst>
                                            <p:cond delay="676"/>
                                          </p:stCondLst>
                                        </p:cTn>
                                        <p:tgtEl>
                                          <p:spTgt spid="11"/>
                                        </p:tgtEl>
                                      </p:cBhvr>
                                      <p:to x="100000" y="100000"/>
                                    </p:animScale>
                                    <p:animScale>
                                      <p:cBhvr>
                                        <p:cTn id="65" dur="26">
                                          <p:stCondLst>
                                            <p:cond delay="1312"/>
                                          </p:stCondLst>
                                        </p:cTn>
                                        <p:tgtEl>
                                          <p:spTgt spid="11"/>
                                        </p:tgtEl>
                                      </p:cBhvr>
                                      <p:to x="100000" y="80000"/>
                                    </p:animScale>
                                    <p:animScale>
                                      <p:cBhvr>
                                        <p:cTn id="66" dur="166" decel="50000">
                                          <p:stCondLst>
                                            <p:cond delay="1338"/>
                                          </p:stCondLst>
                                        </p:cTn>
                                        <p:tgtEl>
                                          <p:spTgt spid="11"/>
                                        </p:tgtEl>
                                      </p:cBhvr>
                                      <p:to x="100000" y="100000"/>
                                    </p:animScale>
                                    <p:animScale>
                                      <p:cBhvr>
                                        <p:cTn id="67" dur="26">
                                          <p:stCondLst>
                                            <p:cond delay="1642"/>
                                          </p:stCondLst>
                                        </p:cTn>
                                        <p:tgtEl>
                                          <p:spTgt spid="11"/>
                                        </p:tgtEl>
                                      </p:cBhvr>
                                      <p:to x="100000" y="90000"/>
                                    </p:animScale>
                                    <p:animScale>
                                      <p:cBhvr>
                                        <p:cTn id="68" dur="166" decel="50000">
                                          <p:stCondLst>
                                            <p:cond delay="1668"/>
                                          </p:stCondLst>
                                        </p:cTn>
                                        <p:tgtEl>
                                          <p:spTgt spid="11"/>
                                        </p:tgtEl>
                                      </p:cBhvr>
                                      <p:to x="100000" y="100000"/>
                                    </p:animScale>
                                    <p:animScale>
                                      <p:cBhvr>
                                        <p:cTn id="69" dur="26">
                                          <p:stCondLst>
                                            <p:cond delay="1808"/>
                                          </p:stCondLst>
                                        </p:cTn>
                                        <p:tgtEl>
                                          <p:spTgt spid="11"/>
                                        </p:tgtEl>
                                      </p:cBhvr>
                                      <p:to x="100000" y="95000"/>
                                    </p:animScale>
                                    <p:animScale>
                                      <p:cBhvr>
                                        <p:cTn id="70" dur="166" decel="50000">
                                          <p:stCondLst>
                                            <p:cond delay="1834"/>
                                          </p:stCondLst>
                                        </p:cTn>
                                        <p:tgtEl>
                                          <p:spTgt spid="11"/>
                                        </p:tgtEl>
                                      </p:cBhvr>
                                      <p:to x="100000" y="100000"/>
                                    </p:animScale>
                                  </p:childTnLst>
                                </p:cTn>
                              </p:par>
                              <p:par>
                                <p:cTn id="71" presetID="1" presetClass="exit" presetSubtype="0" fill="hold" grpId="1" nodeType="withEffect">
                                  <p:stCondLst>
                                    <p:cond delay="0"/>
                                  </p:stCondLst>
                                  <p:childTnLst>
                                    <p:set>
                                      <p:cBhvr>
                                        <p:cTn id="72" dur="1" fill="hold">
                                          <p:stCondLst>
                                            <p:cond delay="0"/>
                                          </p:stCondLst>
                                        </p:cTn>
                                        <p:tgtEl>
                                          <p:spTgt spid="13"/>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26" presetClass="entr" presetSubtype="0" fill="hold" grpId="0" nodeType="click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wipe(down)">
                                      <p:cBhvr>
                                        <p:cTn id="77" dur="580">
                                          <p:stCondLst>
                                            <p:cond delay="0"/>
                                          </p:stCondLst>
                                        </p:cTn>
                                        <p:tgtEl>
                                          <p:spTgt spid="12"/>
                                        </p:tgtEl>
                                      </p:cBhvr>
                                    </p:animEffect>
                                    <p:anim calcmode="lin" valueType="num">
                                      <p:cBhvr>
                                        <p:cTn id="78"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79"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80"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81"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82"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83" dur="26">
                                          <p:stCondLst>
                                            <p:cond delay="650"/>
                                          </p:stCondLst>
                                        </p:cTn>
                                        <p:tgtEl>
                                          <p:spTgt spid="12"/>
                                        </p:tgtEl>
                                      </p:cBhvr>
                                      <p:to x="100000" y="60000"/>
                                    </p:animScale>
                                    <p:animScale>
                                      <p:cBhvr>
                                        <p:cTn id="84" dur="166" decel="50000">
                                          <p:stCondLst>
                                            <p:cond delay="676"/>
                                          </p:stCondLst>
                                        </p:cTn>
                                        <p:tgtEl>
                                          <p:spTgt spid="12"/>
                                        </p:tgtEl>
                                      </p:cBhvr>
                                      <p:to x="100000" y="100000"/>
                                    </p:animScale>
                                    <p:animScale>
                                      <p:cBhvr>
                                        <p:cTn id="85" dur="26">
                                          <p:stCondLst>
                                            <p:cond delay="1312"/>
                                          </p:stCondLst>
                                        </p:cTn>
                                        <p:tgtEl>
                                          <p:spTgt spid="12"/>
                                        </p:tgtEl>
                                      </p:cBhvr>
                                      <p:to x="100000" y="80000"/>
                                    </p:animScale>
                                    <p:animScale>
                                      <p:cBhvr>
                                        <p:cTn id="86" dur="166" decel="50000">
                                          <p:stCondLst>
                                            <p:cond delay="1338"/>
                                          </p:stCondLst>
                                        </p:cTn>
                                        <p:tgtEl>
                                          <p:spTgt spid="12"/>
                                        </p:tgtEl>
                                      </p:cBhvr>
                                      <p:to x="100000" y="100000"/>
                                    </p:animScale>
                                    <p:animScale>
                                      <p:cBhvr>
                                        <p:cTn id="87" dur="26">
                                          <p:stCondLst>
                                            <p:cond delay="1642"/>
                                          </p:stCondLst>
                                        </p:cTn>
                                        <p:tgtEl>
                                          <p:spTgt spid="12"/>
                                        </p:tgtEl>
                                      </p:cBhvr>
                                      <p:to x="100000" y="90000"/>
                                    </p:animScale>
                                    <p:animScale>
                                      <p:cBhvr>
                                        <p:cTn id="88" dur="166" decel="50000">
                                          <p:stCondLst>
                                            <p:cond delay="1668"/>
                                          </p:stCondLst>
                                        </p:cTn>
                                        <p:tgtEl>
                                          <p:spTgt spid="12"/>
                                        </p:tgtEl>
                                      </p:cBhvr>
                                      <p:to x="100000" y="100000"/>
                                    </p:animScale>
                                    <p:animScale>
                                      <p:cBhvr>
                                        <p:cTn id="89" dur="26">
                                          <p:stCondLst>
                                            <p:cond delay="1808"/>
                                          </p:stCondLst>
                                        </p:cTn>
                                        <p:tgtEl>
                                          <p:spTgt spid="12"/>
                                        </p:tgtEl>
                                      </p:cBhvr>
                                      <p:to x="100000" y="95000"/>
                                    </p:animScale>
                                    <p:animScale>
                                      <p:cBhvr>
                                        <p:cTn id="90" dur="166" decel="50000">
                                          <p:stCondLst>
                                            <p:cond delay="1834"/>
                                          </p:stCondLst>
                                        </p:cTn>
                                        <p:tgtEl>
                                          <p:spTgt spid="12"/>
                                        </p:tgtEl>
                                      </p:cBhvr>
                                      <p:to x="100000" y="100000"/>
                                    </p:animScale>
                                  </p:childTnLst>
                                </p:cTn>
                              </p:par>
                              <p:par>
                                <p:cTn id="91" presetID="1" presetClass="exit" presetSubtype="0" fill="hold" grpId="1" nodeType="withEffect">
                                  <p:stCondLst>
                                    <p:cond delay="0"/>
                                  </p:stCondLst>
                                  <p:childTnLst>
                                    <p:set>
                                      <p:cBhvr>
                                        <p:cTn id="92" dur="1" fill="hold">
                                          <p:stCondLst>
                                            <p:cond delay="0"/>
                                          </p:stCondLst>
                                        </p:cTn>
                                        <p:tgtEl>
                                          <p:spTgt spid="16"/>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17"/>
                                        </p:tgtEl>
                                        <p:attrNameLst>
                                          <p:attrName>style.visibility</p:attrName>
                                        </p:attrNameLst>
                                      </p:cBhvr>
                                      <p:to>
                                        <p:strVal val="visible"/>
                                      </p:to>
                                    </p:set>
                                    <p:animEffect transition="in" filter="wipe(down)">
                                      <p:cBhvr>
                                        <p:cTn id="97" dur="580">
                                          <p:stCondLst>
                                            <p:cond delay="0"/>
                                          </p:stCondLst>
                                        </p:cTn>
                                        <p:tgtEl>
                                          <p:spTgt spid="17"/>
                                        </p:tgtEl>
                                      </p:cBhvr>
                                    </p:animEffect>
                                    <p:anim calcmode="lin" valueType="num">
                                      <p:cBhvr>
                                        <p:cTn id="98"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103" dur="26">
                                          <p:stCondLst>
                                            <p:cond delay="650"/>
                                          </p:stCondLst>
                                        </p:cTn>
                                        <p:tgtEl>
                                          <p:spTgt spid="17"/>
                                        </p:tgtEl>
                                      </p:cBhvr>
                                      <p:to x="100000" y="60000"/>
                                    </p:animScale>
                                    <p:animScale>
                                      <p:cBhvr>
                                        <p:cTn id="104" dur="166" decel="50000">
                                          <p:stCondLst>
                                            <p:cond delay="676"/>
                                          </p:stCondLst>
                                        </p:cTn>
                                        <p:tgtEl>
                                          <p:spTgt spid="17"/>
                                        </p:tgtEl>
                                      </p:cBhvr>
                                      <p:to x="100000" y="100000"/>
                                    </p:animScale>
                                    <p:animScale>
                                      <p:cBhvr>
                                        <p:cTn id="105" dur="26">
                                          <p:stCondLst>
                                            <p:cond delay="1312"/>
                                          </p:stCondLst>
                                        </p:cTn>
                                        <p:tgtEl>
                                          <p:spTgt spid="17"/>
                                        </p:tgtEl>
                                      </p:cBhvr>
                                      <p:to x="100000" y="80000"/>
                                    </p:animScale>
                                    <p:animScale>
                                      <p:cBhvr>
                                        <p:cTn id="106" dur="166" decel="50000">
                                          <p:stCondLst>
                                            <p:cond delay="1338"/>
                                          </p:stCondLst>
                                        </p:cTn>
                                        <p:tgtEl>
                                          <p:spTgt spid="17"/>
                                        </p:tgtEl>
                                      </p:cBhvr>
                                      <p:to x="100000" y="100000"/>
                                    </p:animScale>
                                    <p:animScale>
                                      <p:cBhvr>
                                        <p:cTn id="107" dur="26">
                                          <p:stCondLst>
                                            <p:cond delay="1642"/>
                                          </p:stCondLst>
                                        </p:cTn>
                                        <p:tgtEl>
                                          <p:spTgt spid="17"/>
                                        </p:tgtEl>
                                      </p:cBhvr>
                                      <p:to x="100000" y="90000"/>
                                    </p:animScale>
                                    <p:animScale>
                                      <p:cBhvr>
                                        <p:cTn id="108" dur="166" decel="50000">
                                          <p:stCondLst>
                                            <p:cond delay="1668"/>
                                          </p:stCondLst>
                                        </p:cTn>
                                        <p:tgtEl>
                                          <p:spTgt spid="17"/>
                                        </p:tgtEl>
                                      </p:cBhvr>
                                      <p:to x="100000" y="100000"/>
                                    </p:animScale>
                                    <p:animScale>
                                      <p:cBhvr>
                                        <p:cTn id="109" dur="26">
                                          <p:stCondLst>
                                            <p:cond delay="1808"/>
                                          </p:stCondLst>
                                        </p:cTn>
                                        <p:tgtEl>
                                          <p:spTgt spid="17"/>
                                        </p:tgtEl>
                                      </p:cBhvr>
                                      <p:to x="100000" y="95000"/>
                                    </p:animScale>
                                    <p:animScale>
                                      <p:cBhvr>
                                        <p:cTn id="110" dur="166" decel="50000">
                                          <p:stCondLst>
                                            <p:cond delay="1834"/>
                                          </p:stCondLst>
                                        </p:cTn>
                                        <p:tgtEl>
                                          <p:spTgt spid="17"/>
                                        </p:tgtEl>
                                      </p:cBhvr>
                                      <p:to x="100000" y="100000"/>
                                    </p:animScale>
                                  </p:childTnLst>
                                </p:cTn>
                              </p:par>
                              <p:par>
                                <p:cTn id="111" presetID="1" presetClass="exit" presetSubtype="0" fill="hold" grpId="1" nodeType="withEffect">
                                  <p:stCondLst>
                                    <p:cond delay="0"/>
                                  </p:stCondLst>
                                  <p:childTnLst>
                                    <p:set>
                                      <p:cBhvr>
                                        <p:cTn id="112"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 grpId="0" animBg="1"/>
      <p:bldP spid="2" grpId="1" animBg="1"/>
      <p:bldP spid="13" grpId="0" animBg="1"/>
      <p:bldP spid="13" grpId="1" animBg="1"/>
      <p:bldP spid="14" grpId="0" animBg="1"/>
      <p:bldP spid="14" grpId="1" animBg="1"/>
      <p:bldP spid="16" grpId="0" animBg="1"/>
      <p:bldP spid="16" grpId="1" animBg="1"/>
      <p:bldP spid="10" grpId="0" animBg="1"/>
      <p:bldP spid="11" grpId="0" animBg="1"/>
      <p:bldP spid="12"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11" name="Rectangle 10"/>
          <p:cNvSpPr/>
          <p:nvPr/>
        </p:nvSpPr>
        <p:spPr>
          <a:xfrm>
            <a:off x="-24882" y="768736"/>
            <a:ext cx="3633887" cy="6089264"/>
          </a:xfrm>
          <a:prstGeom prst="rect">
            <a:avLst/>
          </a:prstGeom>
          <a:gradFill flip="none" rotWithShape="1">
            <a:gsLst>
              <a:gs pos="5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w="0" cap="sq">
            <a:noFill/>
            <a:beve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6" name="Google Shape;365;p9">
            <a:extLst>
              <a:ext uri="{FF2B5EF4-FFF2-40B4-BE49-F238E27FC236}">
                <a16:creationId xmlns:a16="http://schemas.microsoft.com/office/drawing/2014/main" id="{8A8F4FEC-BECF-4AD0-BA0B-FDCD7EF4C71E}"/>
              </a:ext>
            </a:extLst>
          </p:cNvPr>
          <p:cNvSpPr txBox="1"/>
          <p:nvPr/>
        </p:nvSpPr>
        <p:spPr>
          <a:xfrm>
            <a:off x="761124" y="127135"/>
            <a:ext cx="9816725"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1" i="0" u="none" strike="noStrike" cap="none" dirty="0">
                <a:solidFill>
                  <a:srgbClr val="0096D6"/>
                </a:solidFill>
                <a:latin typeface="Myriad Pro"/>
                <a:ea typeface="Comic Sans MS"/>
                <a:cs typeface="Times New Roman" panose="02020603050405020304" pitchFamily="18" charset="0"/>
                <a:sym typeface="Comic Sans MS"/>
              </a:rPr>
              <a:t>ANALYSE</a:t>
            </a:r>
            <a:endParaRPr lang="fr-FR" sz="3600" b="1" i="0" u="none" strike="noStrike" cap="none" dirty="0">
              <a:solidFill>
                <a:srgbClr val="0096D6"/>
              </a:solidFill>
              <a:latin typeface="Myriad Pro"/>
              <a:ea typeface="Comic Sans MS"/>
              <a:cs typeface="Times New Roman" panose="02020603050405020304" pitchFamily="18" charset="0"/>
              <a:sym typeface="Comic Sans MS"/>
            </a:endParaRPr>
          </a:p>
        </p:txBody>
      </p:sp>
      <p:sp>
        <p:nvSpPr>
          <p:cNvPr id="7" name="Google Shape;303;p5">
            <a:extLst>
              <a:ext uri="{FF2B5EF4-FFF2-40B4-BE49-F238E27FC236}">
                <a16:creationId xmlns:a16="http://schemas.microsoft.com/office/drawing/2014/main" id="{AC75741C-5237-4DD5-A4DD-BDA76481DA39}"/>
              </a:ext>
            </a:extLst>
          </p:cNvPr>
          <p:cNvSpPr txBox="1"/>
          <p:nvPr/>
        </p:nvSpPr>
        <p:spPr>
          <a:xfrm>
            <a:off x="4016259" y="566997"/>
            <a:ext cx="7967454" cy="5806229"/>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Clr>
                <a:srgbClr val="000000"/>
              </a:buClr>
              <a:buSzPts val="2000"/>
              <a:buFont typeface="Arial"/>
              <a:buNone/>
            </a:pPr>
            <a:r>
              <a:rPr lang="fr-FR" sz="2000" b="1" i="0" u="none" strike="noStrike" cap="none" dirty="0">
                <a:solidFill>
                  <a:srgbClr val="000000"/>
                </a:solidFill>
                <a:latin typeface="Myriad Pro" panose="020B0503030403020204"/>
                <a:ea typeface="Times New Roman"/>
                <a:cs typeface="Times New Roman" panose="02020603050405020304" pitchFamily="18" charset="0"/>
                <a:sym typeface="Times New Roman"/>
              </a:rPr>
              <a:t>Belle la coccinelle</a:t>
            </a:r>
          </a:p>
          <a:p>
            <a:pPr marL="0" marR="0" lvl="0" indent="0" algn="just" rtl="0">
              <a:spcBef>
                <a:spcPts val="800"/>
              </a:spcBef>
              <a:spcAft>
                <a:spcPts val="0"/>
              </a:spcAft>
              <a:buClr>
                <a:srgbClr val="000000"/>
              </a:buClr>
              <a:buSzPts val="1800"/>
              <a:buFont typeface="Arial"/>
              <a:buNone/>
            </a:pPr>
            <a:r>
              <a:rPr lang="fr-FR" sz="1800" dirty="0">
                <a:latin typeface="Myriad Pro" panose="020B0503030403020204"/>
                <a:ea typeface="Times New Roman"/>
                <a:cs typeface="Times New Roman" panose="02020603050405020304" pitchFamily="18" charset="0"/>
                <a:sym typeface="Times New Roman"/>
              </a:rPr>
              <a:t>              </a:t>
            </a: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Il était une fois dans un merveilleux jardin, une petite coccinelle qui s’appelait Belle parce qu’elle était belle comme une fleur et plus sage qu’une image. </a:t>
            </a:r>
          </a:p>
          <a:p>
            <a:pPr marL="0" marR="0" lvl="0" indent="0" algn="just" rtl="0">
              <a:lnSpc>
                <a:spcPct val="107000"/>
              </a:lnSpc>
              <a:spcBef>
                <a:spcPts val="800"/>
              </a:spcBef>
              <a:spcAft>
                <a:spcPts val="0"/>
              </a:spcAft>
              <a:buClr>
                <a:srgbClr val="000000"/>
              </a:buClr>
              <a:buSzPts val="1800"/>
              <a:buFont typeface="Arial"/>
              <a:buNone/>
            </a:pPr>
            <a:endParaRPr lang="fr-FR" sz="1600" dirty="0">
              <a:latin typeface="Myriad Pro" panose="020B0503030403020204"/>
              <a:ea typeface="Times New Roman"/>
              <a:cs typeface="Times New Roman" panose="02020603050405020304" pitchFamily="18" charset="0"/>
              <a:sym typeface="Times New Roman"/>
            </a:endParaRPr>
          </a:p>
          <a:p>
            <a:pPr marL="0" marR="0" lvl="0" indent="0" algn="just" rtl="0">
              <a:lnSpc>
                <a:spcPct val="107000"/>
              </a:lnSpc>
              <a:spcBef>
                <a:spcPts val="800"/>
              </a:spcBef>
              <a:spcAft>
                <a:spcPts val="0"/>
              </a:spcAft>
              <a:buClr>
                <a:srgbClr val="000000"/>
              </a:buClr>
              <a:buSzPts val="1800"/>
              <a:buFont typeface="Arial"/>
              <a:buNone/>
            </a:pPr>
            <a:endPar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endParaRPr>
          </a:p>
          <a:p>
            <a:pPr marL="0" marR="0" lvl="0" indent="0" algn="just" rtl="0">
              <a:lnSpc>
                <a:spcPct val="107000"/>
              </a:lnSpc>
              <a:spcBef>
                <a:spcPts val="800"/>
              </a:spcBef>
              <a:spcAft>
                <a:spcPts val="0"/>
              </a:spcAft>
              <a:buClr>
                <a:srgbClr val="000000"/>
              </a:buClr>
              <a:buSzPts val="1800"/>
              <a:buFont typeface="Arial"/>
              <a:buNone/>
            </a:pPr>
            <a:endParaRPr lang="fr-FR" sz="1600" dirty="0">
              <a:latin typeface="Myriad Pro" panose="020B0503030403020204"/>
              <a:ea typeface="Times New Roman"/>
              <a:cs typeface="Times New Roman" panose="02020603050405020304" pitchFamily="18" charset="0"/>
              <a:sym typeface="Times New Roman"/>
            </a:endParaRPr>
          </a:p>
          <a:p>
            <a:pPr marL="0" marR="0" lvl="0" indent="0" algn="just" rtl="0">
              <a:lnSpc>
                <a:spcPct val="107000"/>
              </a:lnSpc>
              <a:spcBef>
                <a:spcPts val="800"/>
              </a:spcBef>
              <a:spcAft>
                <a:spcPts val="0"/>
              </a:spcAft>
              <a:buClr>
                <a:srgbClr val="000000"/>
              </a:buClr>
              <a:buSzPts val="1800"/>
              <a:buFont typeface="Arial"/>
              <a:buNone/>
            </a:pPr>
            <a:endPar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endParaRPr>
          </a:p>
          <a:p>
            <a:pPr marL="0" marR="0" lvl="0" indent="0" algn="just" rtl="0">
              <a:lnSpc>
                <a:spcPct val="107000"/>
              </a:lnSpc>
              <a:spcBef>
                <a:spcPts val="800"/>
              </a:spcBef>
              <a:spcAft>
                <a:spcPts val="0"/>
              </a:spcAft>
              <a:buClr>
                <a:srgbClr val="000000"/>
              </a:buClr>
              <a:buSzPts val="1800"/>
              <a:buFont typeface="Arial"/>
              <a:buNone/>
            </a:pPr>
            <a:endParaRPr lang="fr-FR" sz="1600" dirty="0">
              <a:latin typeface="Myriad Pro" panose="020B0503030403020204"/>
              <a:ea typeface="Times New Roman"/>
              <a:cs typeface="Times New Roman" panose="02020603050405020304" pitchFamily="18" charset="0"/>
              <a:sym typeface="Times New Roman"/>
            </a:endParaRPr>
          </a:p>
          <a:p>
            <a:pPr marL="0" marR="0" lvl="0" indent="0" algn="just" rtl="0">
              <a:lnSpc>
                <a:spcPct val="107000"/>
              </a:lnSpc>
              <a:spcBef>
                <a:spcPts val="800"/>
              </a:spcBef>
              <a:spcAft>
                <a:spcPts val="0"/>
              </a:spcAft>
              <a:buClr>
                <a:srgbClr val="000000"/>
              </a:buClr>
              <a:buSzPts val="1800"/>
              <a:buFont typeface="Arial"/>
              <a:buNone/>
            </a:pPr>
            <a:endPar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endParaRPr>
          </a:p>
          <a:p>
            <a:pPr marL="0" marR="0" lvl="0" indent="0" algn="just" rtl="0">
              <a:lnSpc>
                <a:spcPct val="107000"/>
              </a:lnSpc>
              <a:spcBef>
                <a:spcPts val="800"/>
              </a:spcBef>
              <a:spcAft>
                <a:spcPts val="0"/>
              </a:spcAft>
              <a:buClr>
                <a:srgbClr val="000000"/>
              </a:buClr>
              <a:buSzPts val="1800"/>
              <a:buFont typeface="Arial"/>
              <a:buNone/>
            </a:pPr>
            <a:endPar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endParaRPr>
          </a:p>
          <a:p>
            <a:pPr marL="0" marR="0" lvl="0" indent="449580" algn="just" rtl="0">
              <a:lnSpc>
                <a:spcPct val="107000"/>
              </a:lnSpc>
              <a:spcBef>
                <a:spcPts val="800"/>
              </a:spcBef>
              <a:spcAft>
                <a:spcPts val="0"/>
              </a:spcAft>
              <a:buClr>
                <a:srgbClr val="000000"/>
              </a:buClr>
              <a:buSzPts val="1600"/>
              <a:buFont typeface="Arial"/>
              <a:buNone/>
            </a:pPr>
            <a:endPar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endParaRPr>
          </a:p>
          <a:p>
            <a:pPr marL="0" marR="0" lvl="0" indent="449580" algn="just" rtl="0">
              <a:lnSpc>
                <a:spcPct val="107000"/>
              </a:lnSpc>
              <a:spcBef>
                <a:spcPts val="800"/>
              </a:spcBef>
              <a:spcAft>
                <a:spcPts val="0"/>
              </a:spcAft>
              <a:buClr>
                <a:srgbClr val="000000"/>
              </a:buClr>
              <a:buSzPts val="1600"/>
              <a:buFont typeface="Arial"/>
              <a:buNone/>
            </a:pPr>
            <a:endParaRPr lang="fr-FR" sz="1600" dirty="0">
              <a:latin typeface="Myriad Pro" panose="020B0503030403020204"/>
              <a:ea typeface="Times New Roman"/>
              <a:cs typeface="Times New Roman" panose="02020603050405020304" pitchFamily="18" charset="0"/>
              <a:sym typeface="Times New Roman"/>
            </a:endParaRPr>
          </a:p>
          <a:p>
            <a:pPr marL="0" marR="0" lvl="0" indent="449580" algn="just" rtl="0">
              <a:lnSpc>
                <a:spcPct val="107000"/>
              </a:lnSpc>
              <a:spcBef>
                <a:spcPts val="800"/>
              </a:spcBef>
              <a:spcAft>
                <a:spcPts val="0"/>
              </a:spcAft>
              <a:buClr>
                <a:srgbClr val="000000"/>
              </a:buClr>
              <a:buSzPts val="1600"/>
              <a:buFont typeface="Arial"/>
              <a:buNone/>
            </a:pPr>
            <a:endPar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endParaRPr>
          </a:p>
          <a:p>
            <a:pPr marL="0" marR="0" lvl="0" indent="449580" algn="just" rtl="0">
              <a:lnSpc>
                <a:spcPct val="107000"/>
              </a:lnSpc>
              <a:spcBef>
                <a:spcPts val="800"/>
              </a:spcBef>
              <a:spcAft>
                <a:spcPts val="0"/>
              </a:spcAft>
              <a:buClr>
                <a:srgbClr val="000000"/>
              </a:buClr>
              <a:buSzPts val="1600"/>
              <a:buFont typeface="Arial"/>
              <a:buNone/>
            </a:pPr>
            <a:endParaRPr lang="fr-FR" sz="1600" dirty="0">
              <a:latin typeface="Myriad Pro" panose="020B0503030403020204"/>
              <a:ea typeface="Times New Roman"/>
              <a:cs typeface="Times New Roman" panose="02020603050405020304" pitchFamily="18" charset="0"/>
              <a:sym typeface="Times New Roman"/>
            </a:endParaRPr>
          </a:p>
          <a:p>
            <a:pPr marL="0" marR="0" lvl="0" indent="449580" algn="just" rtl="0">
              <a:lnSpc>
                <a:spcPct val="107000"/>
              </a:lnSpc>
              <a:spcBef>
                <a:spcPts val="800"/>
              </a:spcBef>
              <a:spcAft>
                <a:spcPts val="0"/>
              </a:spcAft>
              <a:buClr>
                <a:srgbClr val="000000"/>
              </a:buClr>
              <a:buSzPts val="1600"/>
              <a:buFont typeface="Arial"/>
              <a:buNone/>
            </a:pPr>
            <a:endPar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endParaRPr>
          </a:p>
          <a:p>
            <a:pPr marL="0" marR="0" lvl="0" indent="449580" algn="just" rtl="0">
              <a:lnSpc>
                <a:spcPct val="107000"/>
              </a:lnSpc>
              <a:spcBef>
                <a:spcPts val="800"/>
              </a:spcBef>
              <a:spcAft>
                <a:spcPts val="0"/>
              </a:spcAft>
              <a:buClr>
                <a:srgbClr val="000000"/>
              </a:buClr>
              <a:buSzPts val="1600"/>
              <a:buFont typeface="Arial"/>
              <a:buNone/>
            </a:pPr>
            <a:r>
              <a:rPr lang="en-US" sz="1600" b="1"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rPr>
              <a:t>                                        </a:t>
            </a:r>
            <a:r>
              <a:rPr lang="en-US" sz="1600" b="1" i="0" u="none" strike="noStrike" cap="none" dirty="0" err="1">
                <a:solidFill>
                  <a:srgbClr val="000000"/>
                </a:solidFill>
                <a:latin typeface="Times New Roman" panose="02020603050405020304" pitchFamily="18" charset="0"/>
                <a:ea typeface="Times New Roman"/>
                <a:cs typeface="Times New Roman" panose="02020603050405020304" pitchFamily="18" charset="0"/>
                <a:sym typeface="Times New Roman"/>
              </a:rPr>
              <a:t>Antoon</a:t>
            </a:r>
            <a:r>
              <a:rPr lang="en-US" sz="1600" b="1"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rPr>
              <a:t> KRINGS, Belle la </a:t>
            </a:r>
            <a:r>
              <a:rPr lang="en-US" sz="1600" b="1" i="0" u="none" strike="noStrike" cap="none" dirty="0" err="1">
                <a:solidFill>
                  <a:srgbClr val="000000"/>
                </a:solidFill>
                <a:latin typeface="Times New Roman" panose="02020603050405020304" pitchFamily="18" charset="0"/>
                <a:ea typeface="Times New Roman"/>
                <a:cs typeface="Times New Roman" panose="02020603050405020304" pitchFamily="18" charset="0"/>
                <a:sym typeface="Times New Roman"/>
              </a:rPr>
              <a:t>coccinelle</a:t>
            </a:r>
            <a:r>
              <a:rPr lang="en-US" sz="1600" b="1"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rPr>
              <a:t>, Ed. Gallimard jeunesse</a:t>
            </a:r>
            <a:endParaRPr sz="1600" b="1"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endParaRPr>
          </a:p>
        </p:txBody>
      </p:sp>
      <p:sp>
        <p:nvSpPr>
          <p:cNvPr id="2" name="Rectangle 1"/>
          <p:cNvSpPr/>
          <p:nvPr/>
        </p:nvSpPr>
        <p:spPr>
          <a:xfrm>
            <a:off x="266694" y="1574007"/>
            <a:ext cx="3240781" cy="4154984"/>
          </a:xfrm>
          <a:prstGeom prst="rect">
            <a:avLst/>
          </a:prstGeom>
        </p:spPr>
        <p:txBody>
          <a:bodyPr wrap="square">
            <a:spAutoFit/>
          </a:bodyPr>
          <a:lstStyle/>
          <a:p>
            <a:pPr lvl="0">
              <a:buSzPts val="1600"/>
            </a:pPr>
            <a:r>
              <a:rPr lang="fr-FR" sz="2400" b="1" dirty="0">
                <a:solidFill>
                  <a:schemeClr val="tx1"/>
                </a:solidFill>
                <a:latin typeface="Myriad Pro" panose="020B0503030403020204"/>
                <a:cs typeface="Times New Roman" panose="02020603050405020304" pitchFamily="18" charset="0"/>
              </a:rPr>
              <a:t>Délimitez </a:t>
            </a:r>
          </a:p>
          <a:p>
            <a:pPr lvl="0">
              <a:buSzPts val="1600"/>
            </a:pPr>
            <a:endParaRPr lang="fr-FR" sz="2000" b="1" dirty="0">
              <a:solidFill>
                <a:schemeClr val="dk1"/>
              </a:solidFill>
              <a:latin typeface="Myriad Pro" panose="020B0503030403020204"/>
              <a:cs typeface="Times New Roman" panose="02020603050405020304" pitchFamily="18" charset="0"/>
            </a:endParaRPr>
          </a:p>
          <a:p>
            <a:pPr marL="285750" lvl="0" indent="-285750">
              <a:buSzPts val="1600"/>
              <a:buFont typeface="Arial"/>
              <a:buChar char="-"/>
            </a:pPr>
            <a:r>
              <a:rPr lang="fr-FR" sz="2000" dirty="0">
                <a:solidFill>
                  <a:schemeClr val="tx1"/>
                </a:solidFill>
                <a:latin typeface="Myriad Pro" panose="020B0503030403020204"/>
                <a:cs typeface="Times New Roman" panose="02020603050405020304" pitchFamily="18" charset="0"/>
              </a:rPr>
              <a:t>la partie qui correspond à la </a:t>
            </a:r>
            <a:r>
              <a:rPr lang="fr-FR" sz="2000" b="1" dirty="0">
                <a:solidFill>
                  <a:srgbClr val="FF33CC"/>
                </a:solidFill>
                <a:latin typeface="Myriad Pro" panose="020B0503030403020204"/>
                <a:cs typeface="Times New Roman" panose="02020603050405020304" pitchFamily="18" charset="0"/>
              </a:rPr>
              <a:t>situation initiale.</a:t>
            </a:r>
            <a:r>
              <a:rPr lang="fr-FR" sz="2000" b="1" dirty="0">
                <a:solidFill>
                  <a:srgbClr val="FFFF00"/>
                </a:solidFill>
                <a:latin typeface="Myriad Pro" panose="020B0503030403020204"/>
                <a:cs typeface="Times New Roman" panose="02020603050405020304" pitchFamily="18" charset="0"/>
              </a:rPr>
              <a:t> </a:t>
            </a:r>
            <a:endParaRPr lang="fr-FR" sz="2000" dirty="0">
              <a:latin typeface="Myriad Pro" panose="020B0503030403020204"/>
              <a:cs typeface="Times New Roman" panose="02020603050405020304" pitchFamily="18" charset="0"/>
            </a:endParaRPr>
          </a:p>
          <a:p>
            <a:pPr lvl="0">
              <a:buSzPts val="1600"/>
            </a:pPr>
            <a:endParaRPr lang="fr-FR" sz="2000" b="1" dirty="0">
              <a:solidFill>
                <a:schemeClr val="dk1"/>
              </a:solidFill>
              <a:latin typeface="Myriad Pro" panose="020B0503030403020204"/>
              <a:cs typeface="Times New Roman" panose="02020603050405020304" pitchFamily="18" charset="0"/>
            </a:endParaRPr>
          </a:p>
          <a:p>
            <a:pPr marL="285750" lvl="0" indent="-285750">
              <a:buSzPts val="1600"/>
              <a:buFont typeface="Arial"/>
              <a:buChar char="-"/>
            </a:pPr>
            <a:r>
              <a:rPr lang="fr-FR" sz="2000" dirty="0">
                <a:solidFill>
                  <a:schemeClr val="tx1"/>
                </a:solidFill>
                <a:latin typeface="Myriad Pro" panose="020B0503030403020204"/>
                <a:cs typeface="Times New Roman" panose="02020603050405020304" pitchFamily="18" charset="0"/>
              </a:rPr>
              <a:t>la partie qui correspond au </a:t>
            </a:r>
            <a:r>
              <a:rPr lang="fr-FR" sz="2000" b="1" dirty="0">
                <a:solidFill>
                  <a:srgbClr val="FFC000"/>
                </a:solidFill>
                <a:latin typeface="Myriad Pro" panose="020B0503030403020204"/>
                <a:cs typeface="Times New Roman" panose="02020603050405020304" pitchFamily="18" charset="0"/>
              </a:rPr>
              <a:t>problème. </a:t>
            </a:r>
            <a:endParaRPr lang="fr-FR" sz="2000" dirty="0">
              <a:latin typeface="Myriad Pro" panose="020B0503030403020204"/>
              <a:cs typeface="Times New Roman" panose="02020603050405020304" pitchFamily="18" charset="0"/>
            </a:endParaRPr>
          </a:p>
          <a:p>
            <a:pPr marL="285750" lvl="0" indent="-184150">
              <a:buSzPts val="1600"/>
            </a:pPr>
            <a:endParaRPr lang="fr-FR" sz="2000" b="1" dirty="0">
              <a:solidFill>
                <a:schemeClr val="dk1"/>
              </a:solidFill>
              <a:latin typeface="Myriad Pro" panose="020B0503030403020204"/>
              <a:cs typeface="Times New Roman" panose="02020603050405020304" pitchFamily="18" charset="0"/>
            </a:endParaRPr>
          </a:p>
          <a:p>
            <a:pPr marL="285750" lvl="0" indent="-285750">
              <a:buSzPts val="1600"/>
              <a:buFont typeface="Arial"/>
              <a:buChar char="-"/>
            </a:pPr>
            <a:r>
              <a:rPr lang="fr-FR" sz="2000" dirty="0">
                <a:solidFill>
                  <a:schemeClr val="tx1"/>
                </a:solidFill>
                <a:latin typeface="Myriad Pro" panose="020B0503030403020204"/>
                <a:cs typeface="Times New Roman" panose="02020603050405020304" pitchFamily="18" charset="0"/>
              </a:rPr>
              <a:t>La partie qui correspond aux</a:t>
            </a:r>
            <a:r>
              <a:rPr lang="fr-FR" sz="2000" b="1" dirty="0">
                <a:solidFill>
                  <a:schemeClr val="accent1">
                    <a:lumMod val="75000"/>
                  </a:schemeClr>
                </a:solidFill>
                <a:latin typeface="Myriad Pro" panose="020B0503030403020204"/>
                <a:cs typeface="Times New Roman" panose="02020603050405020304" pitchFamily="18" charset="0"/>
              </a:rPr>
              <a:t> </a:t>
            </a:r>
            <a:r>
              <a:rPr lang="fr-FR" sz="2000" b="1" dirty="0">
                <a:solidFill>
                  <a:srgbClr val="00B050"/>
                </a:solidFill>
                <a:latin typeface="Myriad Pro" panose="020B0503030403020204"/>
                <a:cs typeface="Times New Roman" panose="02020603050405020304" pitchFamily="18" charset="0"/>
              </a:rPr>
              <a:t>actions.</a:t>
            </a:r>
            <a:endParaRPr lang="fr-FR" sz="2000" dirty="0">
              <a:latin typeface="Myriad Pro" panose="020B0503030403020204"/>
              <a:cs typeface="Times New Roman" panose="02020603050405020304" pitchFamily="18" charset="0"/>
            </a:endParaRPr>
          </a:p>
          <a:p>
            <a:pPr marL="285750" lvl="0" indent="-184150">
              <a:buSzPts val="1600"/>
            </a:pPr>
            <a:endParaRPr lang="fr-FR" sz="2000" b="1" dirty="0">
              <a:solidFill>
                <a:schemeClr val="dk1"/>
              </a:solidFill>
              <a:latin typeface="Myriad Pro" panose="020B0503030403020204"/>
              <a:cs typeface="Times New Roman" panose="02020603050405020304" pitchFamily="18" charset="0"/>
            </a:endParaRPr>
          </a:p>
          <a:p>
            <a:pPr marL="285750" lvl="0" indent="-285750">
              <a:buSzPts val="1600"/>
              <a:buFont typeface="Arial"/>
              <a:buChar char="-"/>
            </a:pPr>
            <a:r>
              <a:rPr lang="fr-FR" sz="2000" dirty="0">
                <a:solidFill>
                  <a:schemeClr val="tx1"/>
                </a:solidFill>
                <a:latin typeface="Myriad Pro" panose="020B0503030403020204"/>
                <a:cs typeface="Times New Roman" panose="02020603050405020304" pitchFamily="18" charset="0"/>
              </a:rPr>
              <a:t>La partie qui correspond à la </a:t>
            </a:r>
            <a:r>
              <a:rPr lang="fr-FR" sz="2000" b="1" dirty="0">
                <a:solidFill>
                  <a:srgbClr val="00B0F0"/>
                </a:solidFill>
                <a:latin typeface="Myriad Pro" panose="020B0503030403020204"/>
                <a:cs typeface="Times New Roman" panose="02020603050405020304" pitchFamily="18" charset="0"/>
              </a:rPr>
              <a:t>situation finale. </a:t>
            </a:r>
          </a:p>
        </p:txBody>
      </p:sp>
      <p:sp>
        <p:nvSpPr>
          <p:cNvPr id="3" name="TextBox 2"/>
          <p:cNvSpPr txBox="1"/>
          <p:nvPr/>
        </p:nvSpPr>
        <p:spPr>
          <a:xfrm>
            <a:off x="4016259" y="1637988"/>
            <a:ext cx="7967454" cy="4247317"/>
          </a:xfrm>
          <a:prstGeom prst="rect">
            <a:avLst/>
          </a:prstGeom>
          <a:noFill/>
        </p:spPr>
        <p:txBody>
          <a:bodyPr wrap="square" rtlCol="0">
            <a:spAutoFit/>
          </a:bodyPr>
          <a:lstStyle/>
          <a:p>
            <a:r>
              <a:rPr lang="fr-FR" sz="1600" dirty="0">
                <a:latin typeface="Myriad Pro" panose="020B0503030403020204" pitchFamily="34" charset="0"/>
                <a:ea typeface="Times New Roman"/>
                <a:cs typeface="Times New Roman" panose="02020603050405020304" pitchFamily="18" charset="0"/>
                <a:sym typeface="Times New Roman"/>
              </a:rPr>
              <a:t>               Un jour, Belle se posa par mégarde sur le nez crochu d’une vieille femme tombée du ciel. Ce nez, vous l’avez compris, était celui d’une sorcière qui n’aimait pas mais alors pas du tout, qu’on vienne le lui chatouiller. " Je veux que tu deviennes la plus laide des coccinelles, et que ton cœur soit plus noir que les taches que tu portes ! " Puis elle secoua sa longue cape avant de disparaître.</a:t>
            </a:r>
          </a:p>
          <a:p>
            <a:endParaRPr lang="fr-FR" sz="1600" dirty="0">
              <a:latin typeface="Myriad Pro" panose="020B0503030403020204" pitchFamily="34" charset="0"/>
              <a:ea typeface="Times New Roman"/>
              <a:cs typeface="Times New Roman" panose="02020603050405020304" pitchFamily="18" charset="0"/>
              <a:sym typeface="Times New Roman"/>
            </a:endParaRPr>
          </a:p>
          <a:p>
            <a:endParaRPr lang="fr-FR" sz="1600" dirty="0">
              <a:latin typeface="Myriad Pro" panose="020B0503030403020204" pitchFamily="34" charset="0"/>
              <a:ea typeface="Times New Roman"/>
              <a:cs typeface="Times New Roman" panose="02020603050405020304" pitchFamily="18" charset="0"/>
              <a:sym typeface="Times New Roman"/>
            </a:endParaRPr>
          </a:p>
          <a:p>
            <a:endParaRPr lang="fr-FR" sz="1600" dirty="0">
              <a:latin typeface="Myriad Pro" panose="020B0503030403020204" pitchFamily="34" charset="0"/>
              <a:ea typeface="Times New Roman"/>
              <a:cs typeface="Times New Roman" panose="02020603050405020304" pitchFamily="18" charset="0"/>
              <a:sym typeface="Times New Roman"/>
            </a:endParaRPr>
          </a:p>
          <a:p>
            <a:endParaRPr lang="fr-FR" sz="1600" dirty="0">
              <a:latin typeface="Myriad Pro" panose="020B0503030403020204" pitchFamily="34" charset="0"/>
              <a:ea typeface="Times New Roman"/>
              <a:cs typeface="Times New Roman" panose="02020603050405020304" pitchFamily="18" charset="0"/>
              <a:sym typeface="Times New Roman"/>
            </a:endParaRPr>
          </a:p>
          <a:p>
            <a:endParaRPr lang="fr-FR" sz="1600" dirty="0">
              <a:latin typeface="Myriad Pro" panose="020B0503030403020204" pitchFamily="34" charset="0"/>
              <a:ea typeface="Times New Roman"/>
              <a:cs typeface="Times New Roman" panose="02020603050405020304" pitchFamily="18" charset="0"/>
              <a:sym typeface="Times New Roman"/>
            </a:endParaRPr>
          </a:p>
          <a:p>
            <a:endParaRPr lang="fr-FR" sz="1600" dirty="0">
              <a:latin typeface="Myriad Pro" panose="020B0503030403020204" pitchFamily="34" charset="0"/>
              <a:ea typeface="Times New Roman"/>
              <a:cs typeface="Times New Roman" panose="02020603050405020304" pitchFamily="18" charset="0"/>
              <a:sym typeface="Times New Roman"/>
            </a:endParaRPr>
          </a:p>
          <a:p>
            <a:endParaRPr lang="fr-FR" sz="1600" dirty="0">
              <a:latin typeface="Myriad Pro" panose="020B0503030403020204" pitchFamily="34" charset="0"/>
              <a:ea typeface="Times New Roman"/>
              <a:cs typeface="Times New Roman" panose="02020603050405020304" pitchFamily="18" charset="0"/>
              <a:sym typeface="Times New Roman"/>
            </a:endParaRPr>
          </a:p>
          <a:p>
            <a:endParaRPr lang="fr-FR" sz="1600" dirty="0">
              <a:latin typeface="Myriad Pro" panose="020B0503030403020204" pitchFamily="34" charset="0"/>
              <a:ea typeface="Times New Roman"/>
              <a:cs typeface="Times New Roman" panose="02020603050405020304" pitchFamily="18" charset="0"/>
              <a:sym typeface="Times New Roman"/>
            </a:endParaRPr>
          </a:p>
          <a:p>
            <a:endParaRPr lang="fr-FR" sz="1600" dirty="0">
              <a:latin typeface="Myriad Pro" panose="020B0503030403020204" pitchFamily="34" charset="0"/>
              <a:ea typeface="Times New Roman"/>
              <a:cs typeface="Times New Roman" panose="02020603050405020304" pitchFamily="18" charset="0"/>
              <a:sym typeface="Times New Roman"/>
            </a:endParaRPr>
          </a:p>
          <a:p>
            <a:endParaRPr lang="fr-FR" sz="1600" dirty="0">
              <a:latin typeface="Myriad Pro" panose="020B0503030403020204" pitchFamily="34" charset="0"/>
              <a:ea typeface="Times New Roman"/>
              <a:cs typeface="Times New Roman" panose="02020603050405020304" pitchFamily="18" charset="0"/>
              <a:sym typeface="Times New Roman"/>
            </a:endParaRPr>
          </a:p>
          <a:p>
            <a:endParaRPr lang="fr-FR" sz="1600" dirty="0">
              <a:latin typeface="Myriad Pro" panose="020B0503030403020204" pitchFamily="34" charset="0"/>
              <a:ea typeface="Times New Roman"/>
              <a:cs typeface="Times New Roman" panose="02020603050405020304" pitchFamily="18" charset="0"/>
              <a:sym typeface="Times New Roman"/>
            </a:endParaRPr>
          </a:p>
          <a:p>
            <a:endParaRPr lang="en-US" dirty="0"/>
          </a:p>
        </p:txBody>
      </p:sp>
      <p:sp>
        <p:nvSpPr>
          <p:cNvPr id="4" name="TextBox 3"/>
          <p:cNvSpPr txBox="1"/>
          <p:nvPr/>
        </p:nvSpPr>
        <p:spPr>
          <a:xfrm>
            <a:off x="4016259" y="3005168"/>
            <a:ext cx="7775407" cy="2523768"/>
          </a:xfrm>
          <a:prstGeom prst="rect">
            <a:avLst/>
          </a:prstGeom>
          <a:noFill/>
        </p:spPr>
        <p:txBody>
          <a:bodyPr wrap="square" rtlCol="0">
            <a:spAutoFit/>
          </a:bodyPr>
          <a:lstStyle/>
          <a:p>
            <a:r>
              <a:rPr lang="fr-FR" sz="1600" dirty="0">
                <a:latin typeface="Myriad Pro" panose="020B0503030403020204"/>
                <a:ea typeface="Times New Roman"/>
                <a:cs typeface="Times New Roman" panose="02020603050405020304" pitchFamily="18" charset="0"/>
                <a:sym typeface="Times New Roman"/>
              </a:rPr>
              <a:t>             Ainsi le sort s’accomplit. Belle devint vraiment très vilaine. A tous ses amis les insectes du jardin, elle faisait des grimaces, ou elle leur jouait des mauvais tours. Et, Belle s’était fait de nouveaux amis qu’elle adorait : Dolly la grosse araignée, et </a:t>
            </a:r>
            <a:br>
              <a:rPr lang="fr-FR" sz="1600" dirty="0">
                <a:latin typeface="Myriad Pro" panose="020B0503030403020204"/>
                <a:ea typeface="Times New Roman"/>
                <a:cs typeface="Times New Roman" panose="02020603050405020304" pitchFamily="18" charset="0"/>
                <a:sym typeface="Times New Roman"/>
              </a:rPr>
            </a:br>
            <a:r>
              <a:rPr lang="fr-FR" sz="1600" dirty="0">
                <a:latin typeface="Myriad Pro" panose="020B0503030403020204"/>
                <a:ea typeface="Times New Roman"/>
                <a:cs typeface="Times New Roman" panose="02020603050405020304" pitchFamily="18" charset="0"/>
                <a:sym typeface="Times New Roman"/>
              </a:rPr>
              <a:t>Tony, le crapaud baveux.</a:t>
            </a:r>
          </a:p>
          <a:p>
            <a:r>
              <a:rPr lang="fr-FR" sz="1600" dirty="0">
                <a:latin typeface="Myriad Pro" panose="020B0503030403020204"/>
                <a:ea typeface="Times New Roman"/>
                <a:cs typeface="Times New Roman" panose="02020603050405020304" pitchFamily="18" charset="0"/>
                <a:sym typeface="Times New Roman"/>
              </a:rPr>
              <a:t>              Or, une nuit, une fée apparut. Elle portait une robe brodée d’étoiles qui scintillent à chacun de ses pas. Sur un tapis de fleurs elle s’assoupit. " Regardez ! Une fée ! Volons-lui sa baguette magique ! dit Tony. - Oh oui, volons-lui ! reprit Dolly. " Aussitôt dit, aussitôt fait. Mais dès qu’ils eurent touché la baguette, Tony se transforma en carotte, et Dolly en lapin qui aimait les carottes.</a:t>
            </a:r>
          </a:p>
          <a:p>
            <a:endParaRPr lang="en-US" dirty="0"/>
          </a:p>
        </p:txBody>
      </p:sp>
      <p:sp>
        <p:nvSpPr>
          <p:cNvPr id="10" name="TextBox 9"/>
          <p:cNvSpPr txBox="1"/>
          <p:nvPr/>
        </p:nvSpPr>
        <p:spPr>
          <a:xfrm>
            <a:off x="3879337" y="4961446"/>
            <a:ext cx="7734908" cy="1200778"/>
          </a:xfrm>
          <a:prstGeom prst="rect">
            <a:avLst/>
          </a:prstGeom>
          <a:noFill/>
        </p:spPr>
        <p:txBody>
          <a:bodyPr wrap="square" rtlCol="0">
            <a:spAutoFit/>
          </a:bodyPr>
          <a:lstStyle/>
          <a:p>
            <a:pPr lvl="0" indent="449580" algn="just">
              <a:lnSpc>
                <a:spcPct val="107000"/>
              </a:lnSpc>
              <a:spcBef>
                <a:spcPts val="800"/>
              </a:spcBef>
              <a:buSzPts val="1600"/>
            </a:pPr>
            <a:r>
              <a:rPr lang="fr-FR" sz="1600" dirty="0">
                <a:latin typeface="Myriad Pro" panose="020B0503030403020204"/>
                <a:ea typeface="Times New Roman"/>
                <a:cs typeface="Times New Roman" panose="02020603050405020304" pitchFamily="18" charset="0"/>
                <a:sym typeface="Times New Roman"/>
              </a:rPr>
              <a:t>                                      Quant à la coccinelle... La fée lui réserva un autre sort. En un clin d’œil, elle retrouva la beauté et la gentillesse que la sorcière lui avait enlevées.</a:t>
            </a:r>
            <a:endParaRPr lang="fr-FR" sz="1600" dirty="0">
              <a:latin typeface="Myriad Pro" panose="020B0503030403020204"/>
              <a:cs typeface="Times New Roman" panose="02020603050405020304" pitchFamily="18" charset="0"/>
            </a:endParaRPr>
          </a:p>
          <a:p>
            <a:pPr lvl="0" indent="449580" algn="just">
              <a:lnSpc>
                <a:spcPct val="107000"/>
              </a:lnSpc>
              <a:spcBef>
                <a:spcPts val="800"/>
              </a:spcBef>
              <a:buSzPts val="1600"/>
            </a:pPr>
            <a:r>
              <a:rPr lang="fr-FR" sz="1600" dirty="0">
                <a:latin typeface="Myriad Pro" panose="020B0503030403020204"/>
                <a:ea typeface="Times New Roman"/>
                <a:cs typeface="Times New Roman" panose="02020603050405020304" pitchFamily="18" charset="0"/>
                <a:sym typeface="Times New Roman"/>
              </a:rPr>
              <a:t>Ainsi, à partir de ce jour, tous vécurent en paix dans ce merveilleux jardin.</a:t>
            </a:r>
            <a:endParaRPr lang="fr-FR" sz="1600" dirty="0">
              <a:latin typeface="Myriad Pro" panose="020B0503030403020204"/>
              <a:cs typeface="Times New Roman" panose="02020603050405020304" pitchFamily="18" charset="0"/>
            </a:endParaRPr>
          </a:p>
          <a:p>
            <a:endParaRPr lang="en-US" dirty="0"/>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6" presetClass="emph" presetSubtype="0" fill="hold" nodeType="clickEffect">
                                  <p:stCondLst>
                                    <p:cond delay="0"/>
                                  </p:stCondLst>
                                  <p:iterate type="lt">
                                    <p:tmPct val="4000"/>
                                  </p:iterate>
                                  <p:childTnLst>
                                    <p:set>
                                      <p:cBhvr override="childStyle">
                                        <p:cTn id="15" dur="500" fill="hold"/>
                                        <p:tgtEl>
                                          <p:spTgt spid="7">
                                            <p:txEl>
                                              <p:pRg st="1" end="1"/>
                                            </p:txEl>
                                          </p:spTgt>
                                        </p:tgtEl>
                                        <p:attrNameLst>
                                          <p:attrName>style.color</p:attrName>
                                        </p:attrNameLst>
                                      </p:cBhvr>
                                      <p:to>
                                        <p:clrVal>
                                          <a:srgbClr val="FF33CC"/>
                                        </p:clrVal>
                                      </p:to>
                                    </p:set>
                                    <p:set>
                                      <p:cBhvr>
                                        <p:cTn id="16" dur="500" fill="hold"/>
                                        <p:tgtEl>
                                          <p:spTgt spid="7">
                                            <p:txEl>
                                              <p:pRg st="1" end="1"/>
                                            </p:txEl>
                                          </p:spTgt>
                                        </p:tgtEl>
                                        <p:attrNameLst>
                                          <p:attrName>fillcolor</p:attrName>
                                        </p:attrNameLst>
                                      </p:cBhvr>
                                      <p:to>
                                        <p:clrVal>
                                          <a:srgbClr val="FF33CC"/>
                                        </p:clrVal>
                                      </p:to>
                                    </p:set>
                                    <p:set>
                                      <p:cBhvr>
                                        <p:cTn id="17" dur="500" fill="hold"/>
                                        <p:tgtEl>
                                          <p:spTgt spid="7">
                                            <p:txEl>
                                              <p:pRg st="1" end="1"/>
                                            </p:txEl>
                                          </p:spTgt>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16" presetClass="emph" presetSubtype="0" fill="hold" grpId="0" nodeType="clickEffect">
                                  <p:stCondLst>
                                    <p:cond delay="0"/>
                                  </p:stCondLst>
                                  <p:iterate type="lt">
                                    <p:tmPct val="4000"/>
                                  </p:iterate>
                                  <p:childTnLst>
                                    <p:set>
                                      <p:cBhvr override="childStyle">
                                        <p:cTn id="21" dur="500" fill="hold"/>
                                        <p:tgtEl>
                                          <p:spTgt spid="3"/>
                                        </p:tgtEl>
                                        <p:attrNameLst>
                                          <p:attrName>style.color</p:attrName>
                                        </p:attrNameLst>
                                      </p:cBhvr>
                                      <p:to>
                                        <p:clrVal>
                                          <a:srgbClr val="FFC000"/>
                                        </p:clrVal>
                                      </p:to>
                                    </p:set>
                                    <p:set>
                                      <p:cBhvr>
                                        <p:cTn id="22" dur="500" fill="hold"/>
                                        <p:tgtEl>
                                          <p:spTgt spid="3"/>
                                        </p:tgtEl>
                                        <p:attrNameLst>
                                          <p:attrName>fillcolor</p:attrName>
                                        </p:attrNameLst>
                                      </p:cBhvr>
                                      <p:to>
                                        <p:clrVal>
                                          <a:srgbClr val="FFC000"/>
                                        </p:clrVal>
                                      </p:to>
                                    </p:set>
                                    <p:set>
                                      <p:cBhvr>
                                        <p:cTn id="23" dur="500" fill="hold"/>
                                        <p:tgtEl>
                                          <p:spTgt spid="3"/>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16" presetClass="emph" presetSubtype="0" fill="hold" grpId="0" nodeType="clickEffect">
                                  <p:stCondLst>
                                    <p:cond delay="0"/>
                                  </p:stCondLst>
                                  <p:iterate type="lt">
                                    <p:tmPct val="4000"/>
                                  </p:iterate>
                                  <p:childTnLst>
                                    <p:set>
                                      <p:cBhvr override="childStyle">
                                        <p:cTn id="27" dur="500" fill="hold"/>
                                        <p:tgtEl>
                                          <p:spTgt spid="4"/>
                                        </p:tgtEl>
                                        <p:attrNameLst>
                                          <p:attrName>style.color</p:attrName>
                                        </p:attrNameLst>
                                      </p:cBhvr>
                                      <p:to>
                                        <p:clrVal>
                                          <a:srgbClr val="00B050"/>
                                        </p:clrVal>
                                      </p:to>
                                    </p:set>
                                    <p:set>
                                      <p:cBhvr>
                                        <p:cTn id="28" dur="500" fill="hold"/>
                                        <p:tgtEl>
                                          <p:spTgt spid="4"/>
                                        </p:tgtEl>
                                        <p:attrNameLst>
                                          <p:attrName>fillcolor</p:attrName>
                                        </p:attrNameLst>
                                      </p:cBhvr>
                                      <p:to>
                                        <p:clrVal>
                                          <a:srgbClr val="00B050"/>
                                        </p:clrVal>
                                      </p:to>
                                    </p:set>
                                    <p:set>
                                      <p:cBhvr>
                                        <p:cTn id="29" dur="500" fill="hold"/>
                                        <p:tgtEl>
                                          <p:spTgt spid="4"/>
                                        </p:tgtEl>
                                        <p:attrNameLst>
                                          <p:attrName>fill.type</p:attrName>
                                        </p:attrNameLst>
                                      </p:cBhvr>
                                      <p:to>
                                        <p:strVal val="solid"/>
                                      </p:to>
                                    </p:set>
                                  </p:childTnLst>
                                </p:cTn>
                              </p:par>
                            </p:childTnLst>
                          </p:cTn>
                        </p:par>
                      </p:childTnLst>
                    </p:cTn>
                  </p:par>
                  <p:par>
                    <p:cTn id="30" fill="hold">
                      <p:stCondLst>
                        <p:cond delay="indefinite"/>
                      </p:stCondLst>
                      <p:childTnLst>
                        <p:par>
                          <p:cTn id="31" fill="hold">
                            <p:stCondLst>
                              <p:cond delay="0"/>
                            </p:stCondLst>
                            <p:childTnLst>
                              <p:par>
                                <p:cTn id="32" presetID="16" presetClass="emph" presetSubtype="0" fill="hold" grpId="0" nodeType="clickEffect">
                                  <p:stCondLst>
                                    <p:cond delay="0"/>
                                  </p:stCondLst>
                                  <p:iterate type="lt">
                                    <p:tmPct val="4000"/>
                                  </p:iterate>
                                  <p:childTnLst>
                                    <p:set>
                                      <p:cBhvr override="childStyle">
                                        <p:cTn id="33" dur="500" fill="hold"/>
                                        <p:tgtEl>
                                          <p:spTgt spid="10"/>
                                        </p:tgtEl>
                                        <p:attrNameLst>
                                          <p:attrName>style.color</p:attrName>
                                        </p:attrNameLst>
                                      </p:cBhvr>
                                      <p:to>
                                        <p:clrVal>
                                          <a:srgbClr val="00B0F0"/>
                                        </p:clrVal>
                                      </p:to>
                                    </p:set>
                                    <p:set>
                                      <p:cBhvr>
                                        <p:cTn id="34" dur="500" fill="hold"/>
                                        <p:tgtEl>
                                          <p:spTgt spid="10"/>
                                        </p:tgtEl>
                                        <p:attrNameLst>
                                          <p:attrName>fillcolor</p:attrName>
                                        </p:attrNameLst>
                                      </p:cBhvr>
                                      <p:to>
                                        <p:clrVal>
                                          <a:srgbClr val="00B0F0"/>
                                        </p:clrVal>
                                      </p:to>
                                    </p:set>
                                    <p:set>
                                      <p:cBhvr>
                                        <p:cTn id="35" dur="500" fill="hold"/>
                                        <p:tgtEl>
                                          <p:spTgt spid="1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P spid="3" grpId="0"/>
      <p:bldP spid="4"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grpSp>
        <p:nvGrpSpPr>
          <p:cNvPr id="409" name="Google Shape;409;p13"/>
          <p:cNvGrpSpPr/>
          <p:nvPr/>
        </p:nvGrpSpPr>
        <p:grpSpPr>
          <a:xfrm>
            <a:off x="3620530" y="2338498"/>
            <a:ext cx="4659500" cy="4384774"/>
            <a:chOff x="825871" y="1722"/>
            <a:chExt cx="4383052" cy="4384774"/>
          </a:xfrm>
        </p:grpSpPr>
        <p:sp>
          <p:nvSpPr>
            <p:cNvPr id="410" name="Google Shape;410;p13"/>
            <p:cNvSpPr/>
            <p:nvPr/>
          </p:nvSpPr>
          <p:spPr>
            <a:xfrm>
              <a:off x="1330253" y="506103"/>
              <a:ext cx="3374289" cy="3374289"/>
            </a:xfrm>
            <a:prstGeom prst="blockArc">
              <a:avLst>
                <a:gd name="adj1" fmla="val 10800000"/>
                <a:gd name="adj2" fmla="val 16200000"/>
                <a:gd name="adj3" fmla="val 4639"/>
              </a:avLst>
            </a:prstGeom>
            <a:gradFill>
              <a:gsLst>
                <a:gs pos="0">
                  <a:srgbClr val="BDD0E9"/>
                </a:gs>
                <a:gs pos="50000">
                  <a:srgbClr val="B0C9E9"/>
                </a:gs>
                <a:gs pos="100000">
                  <a:srgbClr val="96B0D1"/>
                </a:gs>
              </a:gsLst>
              <a:lin ang="5400000" scaled="0"/>
            </a:gradFill>
            <a:ln>
              <a:noFill/>
            </a:ln>
            <a:effectLst>
              <a:outerShdw blurRad="57150" dist="19050" dir="5400000" algn="ctr" rotWithShape="0">
                <a:srgbClr val="000000">
                  <a:alpha val="6196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imes New Roman" panose="02020603050405020304" pitchFamily="18" charset="0"/>
                <a:cs typeface="Times New Roman" panose="02020603050405020304" pitchFamily="18" charset="0"/>
                <a:sym typeface="Arial"/>
              </a:endParaRPr>
            </a:p>
          </p:txBody>
        </p:sp>
        <p:sp>
          <p:nvSpPr>
            <p:cNvPr id="411" name="Google Shape;411;p13"/>
            <p:cNvSpPr/>
            <p:nvPr/>
          </p:nvSpPr>
          <p:spPr>
            <a:xfrm>
              <a:off x="1330252" y="507825"/>
              <a:ext cx="3374289" cy="3374289"/>
            </a:xfrm>
            <a:prstGeom prst="blockArc">
              <a:avLst>
                <a:gd name="adj1" fmla="val 5399998"/>
                <a:gd name="adj2" fmla="val 10803592"/>
                <a:gd name="adj3" fmla="val 4639"/>
              </a:avLst>
            </a:prstGeom>
            <a:gradFill>
              <a:gsLst>
                <a:gs pos="0">
                  <a:srgbClr val="BDD0E9"/>
                </a:gs>
                <a:gs pos="50000">
                  <a:srgbClr val="B0C9E9"/>
                </a:gs>
                <a:gs pos="100000">
                  <a:srgbClr val="96B0D1"/>
                </a:gs>
              </a:gsLst>
              <a:lin ang="5400000" scaled="0"/>
            </a:gradFill>
            <a:ln>
              <a:noFill/>
            </a:ln>
            <a:effectLst>
              <a:outerShdw blurRad="57150" dist="19050" dir="5400000" algn="ctr" rotWithShape="0">
                <a:srgbClr val="000000">
                  <a:alpha val="6196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imes New Roman" panose="02020603050405020304" pitchFamily="18" charset="0"/>
                <a:cs typeface="Times New Roman" panose="02020603050405020304" pitchFamily="18" charset="0"/>
                <a:sym typeface="Arial"/>
              </a:endParaRPr>
            </a:p>
          </p:txBody>
        </p:sp>
        <p:sp>
          <p:nvSpPr>
            <p:cNvPr id="412" name="Google Shape;412;p13"/>
            <p:cNvSpPr/>
            <p:nvPr/>
          </p:nvSpPr>
          <p:spPr>
            <a:xfrm>
              <a:off x="1330254" y="507825"/>
              <a:ext cx="3374289" cy="3374289"/>
            </a:xfrm>
            <a:prstGeom prst="blockArc">
              <a:avLst>
                <a:gd name="adj1" fmla="val 21596408"/>
                <a:gd name="adj2" fmla="val 5400002"/>
                <a:gd name="adj3" fmla="val 4639"/>
              </a:avLst>
            </a:prstGeom>
            <a:gradFill>
              <a:gsLst>
                <a:gs pos="0">
                  <a:srgbClr val="BDD0E9"/>
                </a:gs>
                <a:gs pos="50000">
                  <a:srgbClr val="B0C9E9"/>
                </a:gs>
                <a:gs pos="100000">
                  <a:srgbClr val="96B0D1"/>
                </a:gs>
              </a:gsLst>
              <a:lin ang="5400000" scaled="0"/>
            </a:gradFill>
            <a:ln>
              <a:noFill/>
            </a:ln>
            <a:effectLst>
              <a:outerShdw blurRad="57150" dist="19050" dir="5400000" algn="ctr" rotWithShape="0">
                <a:srgbClr val="000000">
                  <a:alpha val="6196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imes New Roman" panose="02020603050405020304" pitchFamily="18" charset="0"/>
                <a:cs typeface="Times New Roman" panose="02020603050405020304" pitchFamily="18" charset="0"/>
                <a:sym typeface="Arial"/>
              </a:endParaRPr>
            </a:p>
          </p:txBody>
        </p:sp>
        <p:sp>
          <p:nvSpPr>
            <p:cNvPr id="413" name="Google Shape;413;p13"/>
            <p:cNvSpPr/>
            <p:nvPr/>
          </p:nvSpPr>
          <p:spPr>
            <a:xfrm>
              <a:off x="1330253" y="506103"/>
              <a:ext cx="3374289" cy="3374289"/>
            </a:xfrm>
            <a:prstGeom prst="blockArc">
              <a:avLst>
                <a:gd name="adj1" fmla="val 16200000"/>
                <a:gd name="adj2" fmla="val 0"/>
                <a:gd name="adj3" fmla="val 4639"/>
              </a:avLst>
            </a:prstGeom>
            <a:gradFill>
              <a:gsLst>
                <a:gs pos="0">
                  <a:srgbClr val="BDD0E9"/>
                </a:gs>
                <a:gs pos="50000">
                  <a:srgbClr val="B0C9E9"/>
                </a:gs>
                <a:gs pos="100000">
                  <a:srgbClr val="96B0D1"/>
                </a:gs>
              </a:gsLst>
              <a:lin ang="5400000" scaled="0"/>
            </a:gradFill>
            <a:ln>
              <a:noFill/>
            </a:ln>
            <a:effectLst>
              <a:outerShdw blurRad="57150" dist="19050" dir="5400000" algn="ctr" rotWithShape="0">
                <a:srgbClr val="000000">
                  <a:alpha val="6196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imes New Roman" panose="02020603050405020304" pitchFamily="18" charset="0"/>
                <a:cs typeface="Times New Roman" panose="02020603050405020304" pitchFamily="18" charset="0"/>
                <a:sym typeface="Arial"/>
              </a:endParaRPr>
            </a:p>
          </p:txBody>
        </p:sp>
        <p:sp>
          <p:nvSpPr>
            <p:cNvPr id="414" name="Google Shape;414;p13"/>
            <p:cNvSpPr/>
            <p:nvPr/>
          </p:nvSpPr>
          <p:spPr>
            <a:xfrm>
              <a:off x="2240948" y="1416798"/>
              <a:ext cx="1552899" cy="1552899"/>
            </a:xfrm>
            <a:prstGeom prst="ellipse">
              <a:avLst/>
            </a:prstGeom>
            <a:solidFill>
              <a:srgbClr val="002060"/>
            </a:solidFill>
            <a:ln>
              <a:noFill/>
            </a:ln>
            <a:effectLst>
              <a:outerShdw blurRad="57150" dist="19050" dir="5400000" algn="ctr" rotWithShape="0">
                <a:srgbClr val="000000">
                  <a:alpha val="6196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00" b="0" i="0" u="none" strike="noStrike" cap="none">
                <a:solidFill>
                  <a:srgbClr val="000000"/>
                </a:solidFill>
                <a:latin typeface="Myriad Pro" panose="020B0503030403020204"/>
                <a:cs typeface="Times New Roman" panose="02020603050405020304" pitchFamily="18" charset="0"/>
                <a:sym typeface="Arial"/>
              </a:endParaRPr>
            </a:p>
          </p:txBody>
        </p:sp>
        <p:sp>
          <p:nvSpPr>
            <p:cNvPr id="415" name="Google Shape;415;p13"/>
            <p:cNvSpPr txBox="1"/>
            <p:nvPr/>
          </p:nvSpPr>
          <p:spPr>
            <a:xfrm>
              <a:off x="2468365" y="1644215"/>
              <a:ext cx="1098065" cy="1098065"/>
            </a:xfrm>
            <a:prstGeom prst="rect">
              <a:avLst/>
            </a:prstGeom>
            <a:noFill/>
            <a:ln>
              <a:noFill/>
            </a:ln>
          </p:spPr>
          <p:txBody>
            <a:bodyPr spcFirstLastPara="1" wrap="square" lIns="44450" tIns="44450" rIns="44450" bIns="44450" anchor="ctr" anchorCtr="0">
              <a:noAutofit/>
            </a:bodyPr>
            <a:lstStyle/>
            <a:p>
              <a:pPr marL="0" marR="0" lvl="0" indent="0" algn="ctr" rtl="0">
                <a:lnSpc>
                  <a:spcPct val="90000"/>
                </a:lnSpc>
                <a:spcBef>
                  <a:spcPts val="0"/>
                </a:spcBef>
                <a:spcAft>
                  <a:spcPts val="0"/>
                </a:spcAft>
                <a:buClr>
                  <a:schemeClr val="dk1"/>
                </a:buClr>
                <a:buSzPts val="3500"/>
                <a:buFont typeface="Calibri"/>
                <a:buNone/>
              </a:pPr>
              <a:endParaRPr sz="3500" b="0" i="0" u="none" strike="noStrike" cap="none">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416" name="Google Shape;416;p13"/>
            <p:cNvSpPr/>
            <p:nvPr/>
          </p:nvSpPr>
          <p:spPr>
            <a:xfrm>
              <a:off x="2473883" y="1722"/>
              <a:ext cx="1087029" cy="1087029"/>
            </a:xfrm>
            <a:prstGeom prst="ellipse">
              <a:avLst/>
            </a:prstGeom>
            <a:solidFill>
              <a:schemeClr val="accent4">
                <a:lumMod val="60000"/>
                <a:lumOff val="40000"/>
              </a:schemeClr>
            </a:solidFill>
            <a:ln>
              <a:noFill/>
            </a:ln>
            <a:effectLst>
              <a:outerShdw blurRad="57150" dist="19050" dir="5400000" algn="ctr" rotWithShape="0">
                <a:srgbClr val="000000">
                  <a:alpha val="6196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00" b="0" i="0" u="none" strike="noStrike" cap="none">
                <a:solidFill>
                  <a:srgbClr val="000000"/>
                </a:solidFill>
                <a:latin typeface="Myriad Pro" panose="020B0503030403020204"/>
                <a:cs typeface="Times New Roman" panose="02020603050405020304" pitchFamily="18" charset="0"/>
                <a:sym typeface="Arial"/>
              </a:endParaRPr>
            </a:p>
          </p:txBody>
        </p:sp>
        <p:sp>
          <p:nvSpPr>
            <p:cNvPr id="417" name="Google Shape;417;p13"/>
            <p:cNvSpPr txBox="1"/>
            <p:nvPr/>
          </p:nvSpPr>
          <p:spPr>
            <a:xfrm>
              <a:off x="2633075" y="160914"/>
              <a:ext cx="768645" cy="768645"/>
            </a:xfrm>
            <a:prstGeom prst="rect">
              <a:avLst/>
            </a:prstGeom>
            <a:noFill/>
            <a:ln>
              <a:noFill/>
            </a:ln>
          </p:spPr>
          <p:txBody>
            <a:bodyPr spcFirstLastPara="1" wrap="square" lIns="21575" tIns="21575" rIns="21575" bIns="21575" anchor="ctr" anchorCtr="0">
              <a:noAutofit/>
            </a:bodyPr>
            <a:lstStyle/>
            <a:p>
              <a:pPr marL="0" marR="0" lvl="0" indent="0" algn="ctr" rtl="0">
                <a:lnSpc>
                  <a:spcPct val="90000"/>
                </a:lnSpc>
                <a:spcBef>
                  <a:spcPts val="0"/>
                </a:spcBef>
                <a:spcAft>
                  <a:spcPts val="0"/>
                </a:spcAft>
                <a:buClr>
                  <a:schemeClr val="lt1"/>
                </a:buClr>
                <a:buSzPts val="1700"/>
                <a:buFont typeface="Calibri"/>
                <a:buNone/>
              </a:pPr>
              <a:r>
                <a:rPr lang="en-US" sz="1800" b="1" i="0" u="none" strike="noStrike" cap="none" dirty="0">
                  <a:solidFill>
                    <a:srgbClr val="002060"/>
                  </a:solidFill>
                  <a:latin typeface="Myriad Pro" panose="020B0503030403020204" pitchFamily="34" charset="0"/>
                  <a:ea typeface="Calibri"/>
                  <a:cs typeface="Times New Roman" panose="02020603050405020304" pitchFamily="18" charset="0"/>
                  <a:sym typeface="Calibri"/>
                </a:rPr>
                <a:t>Qui ?</a:t>
              </a:r>
              <a:endParaRPr sz="1800" b="1" i="0" u="none" strike="noStrike" cap="none" dirty="0">
                <a:solidFill>
                  <a:srgbClr val="002060"/>
                </a:solidFill>
                <a:latin typeface="Myriad Pro" panose="020B0503030403020204" pitchFamily="34" charset="0"/>
                <a:ea typeface="Calibri"/>
                <a:cs typeface="Times New Roman" panose="02020603050405020304" pitchFamily="18" charset="0"/>
                <a:sym typeface="Calibri"/>
              </a:endParaRPr>
            </a:p>
          </p:txBody>
        </p:sp>
        <p:sp>
          <p:nvSpPr>
            <p:cNvPr id="418" name="Google Shape;418;p13"/>
            <p:cNvSpPr/>
            <p:nvPr/>
          </p:nvSpPr>
          <p:spPr>
            <a:xfrm>
              <a:off x="4121894" y="1649733"/>
              <a:ext cx="1087029" cy="1087029"/>
            </a:xfrm>
            <a:prstGeom prst="ellipse">
              <a:avLst/>
            </a:prstGeom>
            <a:solidFill>
              <a:schemeClr val="accent4">
                <a:lumMod val="60000"/>
                <a:lumOff val="40000"/>
              </a:schemeClr>
            </a:solidFill>
            <a:ln>
              <a:noFill/>
            </a:ln>
            <a:effectLst>
              <a:outerShdw blurRad="57150" dist="19050" dir="5400000" algn="ctr" rotWithShape="0">
                <a:srgbClr val="000000">
                  <a:alpha val="6196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imes New Roman" panose="02020603050405020304" pitchFamily="18" charset="0"/>
                <a:cs typeface="Times New Roman" panose="02020603050405020304" pitchFamily="18" charset="0"/>
                <a:sym typeface="Arial"/>
              </a:endParaRPr>
            </a:p>
          </p:txBody>
        </p:sp>
        <p:sp>
          <p:nvSpPr>
            <p:cNvPr id="419" name="Google Shape;419;p13"/>
            <p:cNvSpPr txBox="1"/>
            <p:nvPr/>
          </p:nvSpPr>
          <p:spPr>
            <a:xfrm>
              <a:off x="4281086" y="1808925"/>
              <a:ext cx="768645" cy="768645"/>
            </a:xfrm>
            <a:prstGeom prst="rect">
              <a:avLst/>
            </a:prstGeom>
            <a:noFill/>
            <a:ln>
              <a:noFill/>
            </a:ln>
          </p:spPr>
          <p:txBody>
            <a:bodyPr spcFirstLastPara="1" wrap="square" lIns="21575" tIns="21575" rIns="21575" bIns="21575" anchor="ctr" anchorCtr="0">
              <a:noAutofit/>
            </a:bodyPr>
            <a:lstStyle/>
            <a:p>
              <a:pPr marL="0" marR="0" lvl="0" indent="0" algn="ctr" rtl="0">
                <a:lnSpc>
                  <a:spcPct val="90000"/>
                </a:lnSpc>
                <a:spcBef>
                  <a:spcPts val="0"/>
                </a:spcBef>
                <a:spcAft>
                  <a:spcPts val="0"/>
                </a:spcAft>
                <a:buClr>
                  <a:schemeClr val="lt1"/>
                </a:buClr>
                <a:buSzPts val="1700"/>
                <a:buFont typeface="Calibri"/>
                <a:buNone/>
              </a:pPr>
              <a:r>
                <a:rPr lang="en-US" sz="1800" b="1" i="0" u="none" strike="noStrike" cap="none" dirty="0">
                  <a:solidFill>
                    <a:srgbClr val="002060"/>
                  </a:solidFill>
                  <a:latin typeface="Myriad Pro" panose="020B0503030403020204"/>
                  <a:ea typeface="Calibri"/>
                  <a:cs typeface="Times New Roman" panose="02020603050405020304" pitchFamily="18" charset="0"/>
                  <a:sym typeface="Calibri"/>
                </a:rPr>
                <a:t>Quoi ?</a:t>
              </a:r>
              <a:endParaRPr sz="1800" b="1" i="0" u="none" strike="noStrike" cap="none" dirty="0">
                <a:solidFill>
                  <a:srgbClr val="002060"/>
                </a:solidFill>
                <a:latin typeface="Myriad Pro" panose="020B0503030403020204"/>
                <a:ea typeface="Calibri"/>
                <a:cs typeface="Times New Roman" panose="02020603050405020304" pitchFamily="18" charset="0"/>
                <a:sym typeface="Calibri"/>
              </a:endParaRPr>
            </a:p>
          </p:txBody>
        </p:sp>
        <p:sp>
          <p:nvSpPr>
            <p:cNvPr id="420" name="Google Shape;420;p13"/>
            <p:cNvSpPr/>
            <p:nvPr/>
          </p:nvSpPr>
          <p:spPr>
            <a:xfrm>
              <a:off x="2473883" y="3299467"/>
              <a:ext cx="1087029" cy="1087029"/>
            </a:xfrm>
            <a:prstGeom prst="ellipse">
              <a:avLst/>
            </a:prstGeom>
            <a:solidFill>
              <a:schemeClr val="accent4">
                <a:lumMod val="60000"/>
                <a:lumOff val="40000"/>
              </a:schemeClr>
            </a:solidFill>
            <a:ln>
              <a:noFill/>
            </a:ln>
            <a:effectLst>
              <a:outerShdw blurRad="57150" dist="19050" dir="5400000" algn="ctr" rotWithShape="0">
                <a:srgbClr val="000000">
                  <a:alpha val="6196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00" b="0" i="0" u="none" strike="noStrike" cap="none">
                <a:solidFill>
                  <a:srgbClr val="000000"/>
                </a:solidFill>
                <a:latin typeface="Myriad Pro" panose="020B0503030403020204"/>
                <a:cs typeface="Times New Roman" panose="02020603050405020304" pitchFamily="18" charset="0"/>
                <a:sym typeface="Arial"/>
              </a:endParaRPr>
            </a:p>
          </p:txBody>
        </p:sp>
        <p:sp>
          <p:nvSpPr>
            <p:cNvPr id="421" name="Google Shape;421;p13"/>
            <p:cNvSpPr txBox="1"/>
            <p:nvPr/>
          </p:nvSpPr>
          <p:spPr>
            <a:xfrm>
              <a:off x="2633075" y="3458659"/>
              <a:ext cx="768645" cy="768645"/>
            </a:xfrm>
            <a:prstGeom prst="rect">
              <a:avLst/>
            </a:prstGeom>
            <a:noFill/>
            <a:ln>
              <a:noFill/>
            </a:ln>
          </p:spPr>
          <p:txBody>
            <a:bodyPr spcFirstLastPara="1" wrap="square" lIns="21575" tIns="21575" rIns="21575" bIns="21575" anchor="ctr" anchorCtr="0">
              <a:noAutofit/>
            </a:bodyPr>
            <a:lstStyle/>
            <a:p>
              <a:pPr marL="0" marR="0" lvl="0" indent="0" algn="ctr" rtl="0">
                <a:lnSpc>
                  <a:spcPct val="90000"/>
                </a:lnSpc>
                <a:spcBef>
                  <a:spcPts val="0"/>
                </a:spcBef>
                <a:spcAft>
                  <a:spcPts val="0"/>
                </a:spcAft>
                <a:buClr>
                  <a:schemeClr val="lt1"/>
                </a:buClr>
                <a:buSzPts val="1700"/>
                <a:buFont typeface="Calibri"/>
                <a:buNone/>
              </a:pPr>
              <a:r>
                <a:rPr lang="en-US" sz="1800" b="1" i="0" u="none" strike="noStrike" cap="none" dirty="0" err="1">
                  <a:solidFill>
                    <a:srgbClr val="002060"/>
                  </a:solidFill>
                  <a:latin typeface="Myriad Pro" panose="020B0503030403020204" pitchFamily="34" charset="0"/>
                  <a:ea typeface="Calibri"/>
                  <a:cs typeface="Times New Roman" panose="02020603050405020304" pitchFamily="18" charset="0"/>
                  <a:sym typeface="Calibri"/>
                </a:rPr>
                <a:t>Où</a:t>
              </a:r>
              <a:r>
                <a:rPr lang="en-US" sz="1800" b="1" i="0" u="none" strike="noStrike" cap="none" dirty="0">
                  <a:solidFill>
                    <a:srgbClr val="002060"/>
                  </a:solidFill>
                  <a:latin typeface="Times New Roman" panose="02020603050405020304" pitchFamily="18" charset="0"/>
                  <a:ea typeface="Calibri"/>
                  <a:cs typeface="Times New Roman" panose="02020603050405020304" pitchFamily="18" charset="0"/>
                  <a:sym typeface="Calibri"/>
                </a:rPr>
                <a:t> ?</a:t>
              </a:r>
              <a:endParaRPr sz="1800" b="1" i="0" u="none" strike="noStrike" cap="none" dirty="0">
                <a:solidFill>
                  <a:srgbClr val="002060"/>
                </a:solidFill>
                <a:latin typeface="Times New Roman" panose="02020603050405020304" pitchFamily="18" charset="0"/>
                <a:ea typeface="Calibri"/>
                <a:cs typeface="Times New Roman" panose="02020603050405020304" pitchFamily="18" charset="0"/>
                <a:sym typeface="Calibri"/>
              </a:endParaRPr>
            </a:p>
          </p:txBody>
        </p:sp>
        <p:sp>
          <p:nvSpPr>
            <p:cNvPr id="422" name="Google Shape;422;p13"/>
            <p:cNvSpPr/>
            <p:nvPr/>
          </p:nvSpPr>
          <p:spPr>
            <a:xfrm>
              <a:off x="825871" y="1649733"/>
              <a:ext cx="1087029" cy="1087029"/>
            </a:xfrm>
            <a:prstGeom prst="ellipse">
              <a:avLst/>
            </a:prstGeom>
            <a:solidFill>
              <a:schemeClr val="accent4">
                <a:lumMod val="60000"/>
                <a:lumOff val="40000"/>
              </a:schemeClr>
            </a:solidFill>
            <a:ln>
              <a:noFill/>
            </a:ln>
            <a:effectLst>
              <a:outerShdw blurRad="57150" dist="19050" dir="5400000" algn="ctr" rotWithShape="0">
                <a:srgbClr val="000000">
                  <a:alpha val="6196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00" b="0" i="0" u="none" strike="noStrike" cap="none">
                <a:solidFill>
                  <a:srgbClr val="000000"/>
                </a:solidFill>
                <a:latin typeface="Myriad Pro" panose="020B0503030403020204"/>
                <a:cs typeface="Times New Roman" panose="02020603050405020304" pitchFamily="18" charset="0"/>
                <a:sym typeface="Arial"/>
              </a:endParaRPr>
            </a:p>
          </p:txBody>
        </p:sp>
        <p:sp>
          <p:nvSpPr>
            <p:cNvPr id="423" name="Google Shape;423;p13"/>
            <p:cNvSpPr txBox="1"/>
            <p:nvPr/>
          </p:nvSpPr>
          <p:spPr>
            <a:xfrm>
              <a:off x="945929" y="1808925"/>
              <a:ext cx="980370" cy="768645"/>
            </a:xfrm>
            <a:prstGeom prst="rect">
              <a:avLst/>
            </a:prstGeom>
            <a:noFill/>
            <a:ln>
              <a:noFill/>
            </a:ln>
          </p:spPr>
          <p:txBody>
            <a:bodyPr spcFirstLastPara="1" wrap="square" lIns="21575" tIns="21575" rIns="21575" bIns="21575" anchor="ctr" anchorCtr="0">
              <a:noAutofit/>
            </a:bodyPr>
            <a:lstStyle/>
            <a:p>
              <a:pPr marL="0" marR="0" lvl="0" indent="0" algn="ctr" rtl="0">
                <a:lnSpc>
                  <a:spcPct val="90000"/>
                </a:lnSpc>
                <a:spcBef>
                  <a:spcPts val="0"/>
                </a:spcBef>
                <a:spcAft>
                  <a:spcPts val="0"/>
                </a:spcAft>
                <a:buClr>
                  <a:schemeClr val="lt1"/>
                </a:buClr>
                <a:buSzPts val="1700"/>
                <a:buFont typeface="Calibri"/>
                <a:buNone/>
              </a:pPr>
              <a:r>
                <a:rPr lang="en-US" sz="1800" b="1" i="0" u="none" strike="noStrike" cap="none" dirty="0" err="1">
                  <a:solidFill>
                    <a:srgbClr val="002060"/>
                  </a:solidFill>
                  <a:latin typeface="Myriad Pro" panose="020B0503030403020204" pitchFamily="34" charset="0"/>
                  <a:ea typeface="Calibri"/>
                  <a:cs typeface="Times New Roman" panose="02020603050405020304" pitchFamily="18" charset="0"/>
                  <a:sym typeface="Calibri"/>
                </a:rPr>
                <a:t>Quand</a:t>
              </a:r>
              <a:r>
                <a:rPr lang="en-US" sz="1800" b="1" i="0" u="none" strike="noStrike" cap="none" dirty="0">
                  <a:solidFill>
                    <a:srgbClr val="002060"/>
                  </a:solidFill>
                  <a:latin typeface="Myriad Pro" panose="020B0503030403020204" pitchFamily="34" charset="0"/>
                  <a:ea typeface="Calibri"/>
                  <a:cs typeface="Times New Roman" panose="02020603050405020304" pitchFamily="18" charset="0"/>
                  <a:sym typeface="Calibri"/>
                </a:rPr>
                <a:t> </a:t>
              </a:r>
              <a:r>
                <a:rPr lang="en-US" sz="1700" b="1" i="0" u="none" strike="noStrike" cap="none" dirty="0">
                  <a:solidFill>
                    <a:srgbClr val="002060"/>
                  </a:solidFill>
                  <a:latin typeface="Myriad Pro" panose="020B0503030403020204" pitchFamily="34" charset="0"/>
                  <a:ea typeface="Calibri"/>
                  <a:cs typeface="Times New Roman" panose="02020603050405020304" pitchFamily="18" charset="0"/>
                  <a:sym typeface="Calibri"/>
                </a:rPr>
                <a:t>?</a:t>
              </a:r>
              <a:endParaRPr sz="1700" b="1" i="0" u="none" strike="noStrike" cap="none" dirty="0">
                <a:solidFill>
                  <a:srgbClr val="002060"/>
                </a:solidFill>
                <a:latin typeface="Myriad Pro" panose="020B0503030403020204" pitchFamily="34" charset="0"/>
                <a:ea typeface="Calibri"/>
                <a:cs typeface="Times New Roman" panose="02020603050405020304" pitchFamily="18" charset="0"/>
                <a:sym typeface="Calibri"/>
              </a:endParaRPr>
            </a:p>
          </p:txBody>
        </p:sp>
      </p:grpSp>
      <p:sp>
        <p:nvSpPr>
          <p:cNvPr id="424" name="Google Shape;424;p13"/>
          <p:cNvSpPr/>
          <p:nvPr/>
        </p:nvSpPr>
        <p:spPr>
          <a:xfrm>
            <a:off x="5373697" y="4032501"/>
            <a:ext cx="1200838" cy="914400"/>
          </a:xfrm>
          <a:prstGeom prst="rect">
            <a:avLst/>
          </a:prstGeom>
          <a:no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fr-FR" sz="1800" b="1" i="0" u="none" strike="noStrike" cap="none" dirty="0">
                <a:solidFill>
                  <a:schemeClr val="bg1"/>
                </a:solidFill>
                <a:latin typeface="Myriad Pro" panose="020B0503030403020204" pitchFamily="34" charset="0"/>
                <a:ea typeface="Calibri"/>
                <a:cs typeface="Times New Roman" panose="02020603050405020304" pitchFamily="18" charset="0"/>
                <a:sym typeface="Calibri"/>
              </a:rPr>
              <a:t>Situation</a:t>
            </a:r>
            <a:r>
              <a:rPr lang="en-US" sz="1800" b="1" i="0" u="none" strike="noStrike" cap="none" dirty="0">
                <a:solidFill>
                  <a:schemeClr val="bg1"/>
                </a:solidFill>
                <a:latin typeface="Myriad Pro" panose="020B0503030403020204" pitchFamily="34" charset="0"/>
                <a:ea typeface="Calibri"/>
                <a:cs typeface="Times New Roman" panose="02020603050405020304" pitchFamily="18" charset="0"/>
                <a:sym typeface="Calibri"/>
              </a:rPr>
              <a:t> </a:t>
            </a:r>
            <a:r>
              <a:rPr lang="fr-FR" sz="1800" b="1" i="0" u="none" strike="noStrike" cap="none" dirty="0">
                <a:solidFill>
                  <a:schemeClr val="bg1"/>
                </a:solidFill>
                <a:latin typeface="Myriad Pro" panose="020B0503030403020204" pitchFamily="34" charset="0"/>
                <a:ea typeface="Calibri"/>
                <a:cs typeface="Times New Roman" panose="02020603050405020304" pitchFamily="18" charset="0"/>
                <a:sym typeface="Calibri"/>
              </a:rPr>
              <a:t>initiale</a:t>
            </a:r>
          </a:p>
        </p:txBody>
      </p:sp>
      <p:grpSp>
        <p:nvGrpSpPr>
          <p:cNvPr id="2" name="Group 1">
            <a:extLst>
              <a:ext uri="{FF2B5EF4-FFF2-40B4-BE49-F238E27FC236}">
                <a16:creationId xmlns:a16="http://schemas.microsoft.com/office/drawing/2014/main" id="{B89D9DC9-CBED-439C-96BA-60CEBBEE51B7}"/>
              </a:ext>
            </a:extLst>
          </p:cNvPr>
          <p:cNvGrpSpPr/>
          <p:nvPr/>
        </p:nvGrpSpPr>
        <p:grpSpPr>
          <a:xfrm>
            <a:off x="902505" y="865210"/>
            <a:ext cx="10446450" cy="1439650"/>
            <a:chOff x="902505" y="639373"/>
            <a:chExt cx="10446450" cy="1439650"/>
          </a:xfrm>
          <a:solidFill>
            <a:schemeClr val="accent5">
              <a:lumMod val="60000"/>
              <a:lumOff val="40000"/>
            </a:schemeClr>
          </a:solidFill>
        </p:grpSpPr>
        <p:graphicFrame>
          <p:nvGraphicFramePr>
            <p:cNvPr id="408" name="Google Shape;408;p13"/>
            <p:cNvGraphicFramePr/>
            <p:nvPr>
              <p:extLst>
                <p:ext uri="{D42A27DB-BD31-4B8C-83A1-F6EECF244321}">
                  <p14:modId xmlns:p14="http://schemas.microsoft.com/office/powerpoint/2010/main" val="2661908598"/>
                </p:ext>
              </p:extLst>
            </p:nvPr>
          </p:nvGraphicFramePr>
          <p:xfrm>
            <a:off x="902505" y="639373"/>
            <a:ext cx="10446450" cy="1439650"/>
          </p:xfrm>
          <a:graphic>
            <a:graphicData uri="http://schemas.openxmlformats.org/drawingml/2006/table">
              <a:tbl>
                <a:tblPr firstRow="1" bandRow="1">
                  <a:tableStyleId>{5940675A-B579-460E-94D1-54222C63F5DA}</a:tableStyleId>
                </a:tblPr>
                <a:tblGrid>
                  <a:gridCol w="1862750">
                    <a:extLst>
                      <a:ext uri="{9D8B030D-6E8A-4147-A177-3AD203B41FA5}">
                        <a16:colId xmlns:a16="http://schemas.microsoft.com/office/drawing/2014/main" val="20000"/>
                      </a:ext>
                    </a:extLst>
                  </a:gridCol>
                  <a:gridCol w="8583700">
                    <a:extLst>
                      <a:ext uri="{9D8B030D-6E8A-4147-A177-3AD203B41FA5}">
                        <a16:colId xmlns:a16="http://schemas.microsoft.com/office/drawing/2014/main" val="20001"/>
                      </a:ext>
                    </a:extLst>
                  </a:gridCol>
                </a:tblGrid>
                <a:tr h="1439650">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2800"/>
                          <a:buFont typeface="Arial"/>
                          <a:buNone/>
                        </a:pPr>
                        <a:r>
                          <a:rPr lang="en-US" sz="2400" u="none" strike="noStrike" cap="none" dirty="0">
                            <a:latin typeface="Myriad Pro" panose="020B0503030403020204" pitchFamily="34" charset="0"/>
                            <a:sym typeface="Calibri"/>
                          </a:rPr>
                          <a:t>Il </a:t>
                        </a:r>
                        <a:r>
                          <a:rPr lang="en-US" sz="2400" u="none" strike="noStrike" cap="none" dirty="0" err="1">
                            <a:latin typeface="Myriad Pro" panose="020B0503030403020204" pitchFamily="34" charset="0"/>
                            <a:sym typeface="Calibri"/>
                          </a:rPr>
                          <a:t>était</a:t>
                        </a:r>
                        <a:r>
                          <a:rPr lang="en-US" sz="2400" u="none" strike="noStrike" cap="none" dirty="0">
                            <a:latin typeface="Myriad Pro" panose="020B0503030403020204" pitchFamily="34" charset="0"/>
                            <a:sym typeface="Calibri"/>
                          </a:rPr>
                          <a:t> </a:t>
                        </a:r>
                        <a:r>
                          <a:rPr lang="en-US" sz="2400" u="none" strike="noStrike" cap="none" dirty="0" err="1">
                            <a:latin typeface="Myriad Pro" panose="020B0503030403020204" pitchFamily="34" charset="0"/>
                            <a:sym typeface="Calibri"/>
                          </a:rPr>
                          <a:t>une</a:t>
                        </a:r>
                        <a:r>
                          <a:rPr lang="en-US" sz="2400" u="none" strike="noStrike" cap="none" dirty="0">
                            <a:latin typeface="Myriad Pro" panose="020B0503030403020204" pitchFamily="34" charset="0"/>
                            <a:sym typeface="Calibri"/>
                          </a:rPr>
                          <a:t> </a:t>
                        </a:r>
                        <a:r>
                          <a:rPr lang="en-US" sz="2400" u="none" strike="noStrike" cap="none" dirty="0" err="1">
                            <a:latin typeface="Myriad Pro" panose="020B0503030403020204" pitchFamily="34" charset="0"/>
                            <a:sym typeface="Calibri"/>
                          </a:rPr>
                          <a:t>fois</a:t>
                        </a:r>
                        <a:r>
                          <a:rPr lang="en-US" sz="2400" u="none" strike="noStrike" cap="none" dirty="0">
                            <a:latin typeface="Myriad Pro" panose="020B0503030403020204" pitchFamily="34" charset="0"/>
                            <a:sym typeface="Calibri"/>
                          </a:rPr>
                          <a:t> dans un merveilleux </a:t>
                        </a:r>
                        <a:r>
                          <a:rPr lang="en-US" sz="2400" u="none" strike="noStrike" cap="none" dirty="0" err="1">
                            <a:latin typeface="Myriad Pro" panose="020B0503030403020204" pitchFamily="34" charset="0"/>
                            <a:sym typeface="Calibri"/>
                          </a:rPr>
                          <a:t>jardin</a:t>
                        </a:r>
                        <a:r>
                          <a:rPr lang="en-US" sz="2400" u="none" strike="noStrike" cap="none" dirty="0">
                            <a:latin typeface="Myriad Pro" panose="020B0503030403020204" pitchFamily="34" charset="0"/>
                            <a:sym typeface="Calibri"/>
                          </a:rPr>
                          <a:t>, </a:t>
                        </a:r>
                        <a:r>
                          <a:rPr lang="en-US" sz="2400" u="none" strike="noStrike" cap="none" dirty="0" err="1">
                            <a:latin typeface="Myriad Pro" panose="020B0503030403020204" pitchFamily="34" charset="0"/>
                            <a:sym typeface="Calibri"/>
                          </a:rPr>
                          <a:t>une</a:t>
                        </a:r>
                        <a:r>
                          <a:rPr lang="en-US" sz="2400" u="none" strike="noStrike" cap="none" dirty="0">
                            <a:latin typeface="Myriad Pro" panose="020B0503030403020204" pitchFamily="34" charset="0"/>
                            <a:sym typeface="Calibri"/>
                          </a:rPr>
                          <a:t> petite </a:t>
                        </a:r>
                        <a:r>
                          <a:rPr lang="fr-FR" sz="2400" u="none" strike="noStrike" cap="none" dirty="0">
                            <a:latin typeface="Myriad Pro" panose="020B0503030403020204" pitchFamily="34" charset="0"/>
                            <a:sym typeface="Calibri"/>
                          </a:rPr>
                          <a:t>coccinelle qui s’appelait Belle parce qu’elle était belle comme une fleur et plus sage qu’une  image. </a:t>
                        </a:r>
                        <a:endParaRPr sz="2400" b="0" u="none" strike="noStrike" cap="none" dirty="0">
                          <a:latin typeface="Myriad Pro" panose="020B0503030403020204" pitchFamily="34" charset="0"/>
                          <a:cs typeface="Times New Roman" panose="02020603050405020304" pitchFamily="18" charset="0"/>
                        </a:endParaRPr>
                      </a:p>
                    </a:txBody>
                    <a:tcPr marL="91450" marR="91450" marT="45725" marB="45725"/>
                  </a:tc>
                  <a:extLst>
                    <a:ext uri="{0D108BD9-81ED-4DB2-BD59-A6C34878D82A}">
                      <a16:rowId xmlns:a16="http://schemas.microsoft.com/office/drawing/2014/main" val="10000"/>
                    </a:ext>
                  </a:extLst>
                </a:tr>
              </a:tbl>
            </a:graphicData>
          </a:graphic>
        </p:graphicFrame>
        <p:pic>
          <p:nvPicPr>
            <p:cNvPr id="425" name="Google Shape;425;p13"/>
            <p:cNvPicPr preferRelativeResize="0"/>
            <p:nvPr/>
          </p:nvPicPr>
          <p:blipFill rotWithShape="1">
            <a:blip r:embed="rId3">
              <a:alphaModFix/>
            </a:blip>
            <a:srcRect l="40064" t="18430" r="40812" b="66827"/>
            <a:stretch/>
          </p:blipFill>
          <p:spPr>
            <a:xfrm>
              <a:off x="1161493" y="691194"/>
              <a:ext cx="1328614" cy="11908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style>
            <a:lnRef idx="2">
              <a:schemeClr val="accent5">
                <a:shade val="50000"/>
              </a:schemeClr>
            </a:lnRef>
            <a:fillRef idx="1">
              <a:schemeClr val="accent5"/>
            </a:fillRef>
            <a:effectRef idx="0">
              <a:schemeClr val="accent5"/>
            </a:effectRef>
            <a:fontRef idx="minor">
              <a:schemeClr val="lt1"/>
            </a:fontRef>
          </p:style>
        </p:pic>
      </p:grpSp>
      <p:sp>
        <p:nvSpPr>
          <p:cNvPr id="426" name="Google Shape;426;p13"/>
          <p:cNvSpPr/>
          <p:nvPr/>
        </p:nvSpPr>
        <p:spPr>
          <a:xfrm>
            <a:off x="3037124" y="963728"/>
            <a:ext cx="634846" cy="305817"/>
          </a:xfrm>
          <a:prstGeom prst="roundRect">
            <a:avLst>
              <a:gd name="adj" fmla="val 16667"/>
            </a:avLst>
          </a:prstGeom>
          <a:noFill/>
          <a:ln w="28575" cap="flat" cmpd="sng">
            <a:solidFill>
              <a:srgbClr val="C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427" name="Google Shape;427;p13"/>
          <p:cNvSpPr/>
          <p:nvPr/>
        </p:nvSpPr>
        <p:spPr>
          <a:xfrm>
            <a:off x="3297806" y="1308107"/>
            <a:ext cx="1314091" cy="330297"/>
          </a:xfrm>
          <a:prstGeom prst="roundRect">
            <a:avLst>
              <a:gd name="adj" fmla="val 16667"/>
            </a:avLst>
          </a:prstGeom>
          <a:noFill/>
          <a:ln w="28575" cap="flat" cmpd="sng">
            <a:solidFill>
              <a:srgbClr val="C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428" name="Google Shape;428;p13"/>
          <p:cNvSpPr/>
          <p:nvPr/>
        </p:nvSpPr>
        <p:spPr>
          <a:xfrm>
            <a:off x="6983363" y="1337180"/>
            <a:ext cx="620617" cy="309430"/>
          </a:xfrm>
          <a:prstGeom prst="roundRect">
            <a:avLst>
              <a:gd name="adj" fmla="val 16667"/>
            </a:avLst>
          </a:prstGeom>
          <a:noFill/>
          <a:ln w="28575" cap="flat" cmpd="sng">
            <a:solidFill>
              <a:srgbClr val="C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429" name="Google Shape;429;p13"/>
          <p:cNvSpPr/>
          <p:nvPr/>
        </p:nvSpPr>
        <p:spPr>
          <a:xfrm>
            <a:off x="6732678" y="2539147"/>
            <a:ext cx="2765948"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dirty="0">
                <a:solidFill>
                  <a:srgbClr val="002060"/>
                </a:solidFill>
                <a:latin typeface="Myriad Pro" panose="020B0503030403020204"/>
                <a:ea typeface="Comic Sans MS"/>
                <a:cs typeface="Times New Roman" panose="02020603050405020304" pitchFamily="18" charset="0"/>
                <a:sym typeface="Comic Sans MS"/>
              </a:rPr>
              <a:t>Belle, la coccinelle</a:t>
            </a:r>
          </a:p>
        </p:txBody>
      </p:sp>
      <p:sp>
        <p:nvSpPr>
          <p:cNvPr id="430" name="Google Shape;430;p13"/>
          <p:cNvSpPr/>
          <p:nvPr/>
        </p:nvSpPr>
        <p:spPr>
          <a:xfrm>
            <a:off x="8137667" y="3982713"/>
            <a:ext cx="3211288" cy="92333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fr-FR" sz="2000" b="1" i="0" u="none" strike="noStrike" cap="none" dirty="0">
                <a:solidFill>
                  <a:srgbClr val="002060"/>
                </a:solidFill>
                <a:latin typeface="Myriad Pro" panose="020B0503030403020204"/>
                <a:ea typeface="Calibri"/>
                <a:cs typeface="Times New Roman" panose="02020603050405020304" pitchFamily="18" charset="0"/>
                <a:sym typeface="Calibri"/>
              </a:rPr>
              <a:t>C’est une coccinelle </a:t>
            </a:r>
            <a:r>
              <a:rPr lang="fr-FR" sz="2000" b="1" i="0" u="sng" strike="noStrike" cap="none" dirty="0">
                <a:solidFill>
                  <a:srgbClr val="002060"/>
                </a:solidFill>
                <a:latin typeface="Myriad Pro" panose="020B0503030403020204"/>
                <a:ea typeface="Calibri"/>
                <a:cs typeface="Times New Roman" panose="02020603050405020304" pitchFamily="18" charset="0"/>
                <a:sym typeface="Calibri"/>
              </a:rPr>
              <a:t>belle</a:t>
            </a:r>
            <a:r>
              <a:rPr lang="fr-FR" sz="2000" b="1" i="0" u="none" strike="noStrike" cap="none" dirty="0">
                <a:solidFill>
                  <a:srgbClr val="002060"/>
                </a:solidFill>
                <a:latin typeface="Myriad Pro" panose="020B0503030403020204"/>
                <a:ea typeface="Calibri"/>
                <a:cs typeface="Times New Roman" panose="02020603050405020304" pitchFamily="18" charset="0"/>
                <a:sym typeface="Calibri"/>
              </a:rPr>
              <a:t> comme une fleur et </a:t>
            </a:r>
            <a:r>
              <a:rPr lang="fr-FR" sz="2000" b="1" i="0" u="sng" strike="noStrike" cap="none" dirty="0">
                <a:solidFill>
                  <a:srgbClr val="002060"/>
                </a:solidFill>
                <a:latin typeface="Myriad Pro" panose="020B0503030403020204"/>
                <a:ea typeface="Calibri"/>
                <a:cs typeface="Times New Roman" panose="02020603050405020304" pitchFamily="18" charset="0"/>
                <a:sym typeface="Calibri"/>
              </a:rPr>
              <a:t>sage</a:t>
            </a:r>
            <a:r>
              <a:rPr lang="fr-FR" sz="2000" b="1" i="0" u="none" strike="noStrike" cap="none" dirty="0">
                <a:solidFill>
                  <a:srgbClr val="002060"/>
                </a:solidFill>
                <a:latin typeface="Myriad Pro" panose="020B0503030403020204"/>
                <a:ea typeface="Calibri"/>
                <a:cs typeface="Times New Roman" panose="02020603050405020304" pitchFamily="18" charset="0"/>
                <a:sym typeface="Calibri"/>
              </a:rPr>
              <a:t> comme une image</a:t>
            </a:r>
            <a:r>
              <a:rPr lang="fr-FR" sz="1800" b="1" i="0" u="none" strike="noStrike" cap="none" dirty="0">
                <a:solidFill>
                  <a:srgbClr val="002060"/>
                </a:solidFill>
                <a:latin typeface="Times New Roman" panose="02020603050405020304" pitchFamily="18" charset="0"/>
                <a:ea typeface="Calibri"/>
                <a:cs typeface="Times New Roman" panose="02020603050405020304" pitchFamily="18" charset="0"/>
                <a:sym typeface="Calibri"/>
              </a:rPr>
              <a:t>.</a:t>
            </a:r>
          </a:p>
        </p:txBody>
      </p:sp>
      <p:sp>
        <p:nvSpPr>
          <p:cNvPr id="431" name="Google Shape;431;p13"/>
          <p:cNvSpPr/>
          <p:nvPr/>
        </p:nvSpPr>
        <p:spPr>
          <a:xfrm>
            <a:off x="6775374" y="5922137"/>
            <a:ext cx="3211288" cy="369332"/>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fr-FR" sz="2000" b="1" i="0" u="none" strike="noStrike" cap="none" dirty="0">
                <a:solidFill>
                  <a:srgbClr val="002060"/>
                </a:solidFill>
                <a:latin typeface="Myriad Pro" panose="020B0503030403020204"/>
                <a:ea typeface="Calibri"/>
                <a:cs typeface="Times New Roman" panose="02020603050405020304" pitchFamily="18" charset="0"/>
                <a:sym typeface="Calibri"/>
              </a:rPr>
              <a:t>Dans un jardin merveilleux</a:t>
            </a:r>
          </a:p>
        </p:txBody>
      </p:sp>
      <p:sp>
        <p:nvSpPr>
          <p:cNvPr id="432" name="Google Shape;432;p13"/>
          <p:cNvSpPr/>
          <p:nvPr/>
        </p:nvSpPr>
        <p:spPr>
          <a:xfrm>
            <a:off x="580189" y="4135481"/>
            <a:ext cx="2880701" cy="2031325"/>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fr-FR" sz="2000" b="1" i="0" u="none" strike="noStrike" cap="none" dirty="0">
                <a:solidFill>
                  <a:srgbClr val="00B0F0"/>
                </a:solidFill>
                <a:latin typeface="Myriad Pro" panose="020B0503030403020204"/>
                <a:ea typeface="Calibri"/>
                <a:cs typeface="Times New Roman" panose="02020603050405020304" pitchFamily="18" charset="0"/>
                <a:sym typeface="Calibri"/>
              </a:rPr>
              <a:t>Il était une fois</a:t>
            </a:r>
            <a:endParaRPr lang="fr-FR" sz="2000" b="0" i="0" u="none" strike="noStrike" cap="none" dirty="0">
              <a:solidFill>
                <a:srgbClr val="00B0F0"/>
              </a:solidFill>
              <a:latin typeface="Myriad Pro" panose="020B0503030403020204"/>
              <a:cs typeface="Times New Roman" panose="02020603050405020304" pitchFamily="18" charset="0"/>
              <a:sym typeface="Arial"/>
            </a:endParaRPr>
          </a:p>
          <a:p>
            <a:pPr marL="0" marR="0" lvl="0" indent="0" algn="ctr" rtl="0">
              <a:lnSpc>
                <a:spcPct val="100000"/>
              </a:lnSpc>
              <a:spcBef>
                <a:spcPts val="0"/>
              </a:spcBef>
              <a:spcAft>
                <a:spcPts val="0"/>
              </a:spcAft>
              <a:buClr>
                <a:srgbClr val="000000"/>
              </a:buClr>
              <a:buSzPts val="1800"/>
              <a:buFont typeface="Arial"/>
              <a:buNone/>
            </a:pPr>
            <a:r>
              <a:rPr lang="fr-FR" sz="2000" b="0" i="0" u="none" strike="noStrike" cap="none" dirty="0">
                <a:solidFill>
                  <a:srgbClr val="002060"/>
                </a:solidFill>
                <a:latin typeface="Myriad Pro" panose="020B0503030403020204"/>
                <a:ea typeface="Calibri"/>
                <a:cs typeface="Times New Roman" panose="02020603050405020304" pitchFamily="18" charset="0"/>
                <a:sym typeface="Calibri"/>
              </a:rPr>
              <a:t>Cette expression indique un moment indéterminé dans le passé.</a:t>
            </a:r>
            <a:endParaRPr lang="fr-FR" sz="2000" b="0" i="0" u="none" strike="noStrike" cap="none" dirty="0">
              <a:solidFill>
                <a:srgbClr val="002060"/>
              </a:solidFill>
              <a:latin typeface="Myriad Pro" panose="020B0503030403020204"/>
              <a:cs typeface="Times New Roman" panose="02020603050405020304" pitchFamily="18" charset="0"/>
              <a:sym typeface="Arial"/>
            </a:endParaRPr>
          </a:p>
          <a:p>
            <a:pPr marL="0" marR="0" lvl="0" indent="0" algn="ctr" rtl="0">
              <a:lnSpc>
                <a:spcPct val="100000"/>
              </a:lnSpc>
              <a:spcBef>
                <a:spcPts val="0"/>
              </a:spcBef>
              <a:spcAft>
                <a:spcPts val="0"/>
              </a:spcAft>
              <a:buClr>
                <a:srgbClr val="000000"/>
              </a:buClr>
              <a:buSzPts val="1800"/>
              <a:buFont typeface="Arial"/>
              <a:buNone/>
            </a:pPr>
            <a:r>
              <a:rPr lang="fr-FR" sz="2000" b="0" i="0" u="none" strike="noStrike" cap="none" dirty="0">
                <a:solidFill>
                  <a:srgbClr val="002060"/>
                </a:solidFill>
                <a:latin typeface="Myriad Pro" panose="020B0503030403020204"/>
                <a:ea typeface="Calibri"/>
                <a:cs typeface="Times New Roman" panose="02020603050405020304" pitchFamily="18" charset="0"/>
                <a:sym typeface="Calibri"/>
              </a:rPr>
              <a:t>On peut la remplacer par </a:t>
            </a:r>
            <a:r>
              <a:rPr lang="fr-FR" sz="2000" b="0" i="0" u="sng" strike="noStrike" cap="none" dirty="0">
                <a:solidFill>
                  <a:srgbClr val="002060"/>
                </a:solidFill>
                <a:latin typeface="Myriad Pro" panose="020B0503030403020204"/>
                <a:ea typeface="Calibri"/>
                <a:cs typeface="Times New Roman" panose="02020603050405020304" pitchFamily="18" charset="0"/>
                <a:sym typeface="Calibri"/>
              </a:rPr>
              <a:t>Jadis</a:t>
            </a:r>
            <a:r>
              <a:rPr lang="fr-FR" sz="2000" b="0" i="0" u="none" strike="noStrike" cap="none" dirty="0">
                <a:solidFill>
                  <a:srgbClr val="002060"/>
                </a:solidFill>
                <a:latin typeface="Myriad Pro" panose="020B0503030403020204"/>
                <a:ea typeface="Calibri"/>
                <a:cs typeface="Times New Roman" panose="02020603050405020304" pitchFamily="18" charset="0"/>
                <a:sym typeface="Calibri"/>
              </a:rPr>
              <a:t>, </a:t>
            </a:r>
            <a:r>
              <a:rPr lang="fr-FR" sz="2000" b="0" i="0" u="sng" strike="noStrike" cap="none" dirty="0">
                <a:solidFill>
                  <a:srgbClr val="002060"/>
                </a:solidFill>
                <a:latin typeface="Myriad Pro" panose="020B0503030403020204"/>
                <a:ea typeface="Calibri"/>
                <a:cs typeface="Times New Roman" panose="02020603050405020304" pitchFamily="18" charset="0"/>
                <a:sym typeface="Calibri"/>
              </a:rPr>
              <a:t>Autrefois</a:t>
            </a:r>
            <a:r>
              <a:rPr lang="fr-FR" sz="2000" b="0" i="0" u="none" strike="noStrike" cap="none" dirty="0">
                <a:solidFill>
                  <a:srgbClr val="002060"/>
                </a:solidFill>
                <a:latin typeface="Myriad Pro" panose="020B0503030403020204"/>
                <a:ea typeface="Calibri"/>
                <a:cs typeface="Times New Roman" panose="02020603050405020304" pitchFamily="18" charset="0"/>
                <a:sym typeface="Calibri"/>
              </a:rPr>
              <a:t> ou </a:t>
            </a:r>
            <a:r>
              <a:rPr lang="fr-FR" sz="2000" b="0" i="0" u="sng" strike="noStrike" cap="none" dirty="0">
                <a:solidFill>
                  <a:srgbClr val="002060"/>
                </a:solidFill>
                <a:latin typeface="Myriad Pro" panose="020B0503030403020204"/>
                <a:ea typeface="Calibri"/>
                <a:cs typeface="Times New Roman" panose="02020603050405020304" pitchFamily="18" charset="0"/>
                <a:sym typeface="Calibri"/>
              </a:rPr>
              <a:t>Il y a longtemps</a:t>
            </a:r>
            <a:endParaRPr lang="fr-FR" sz="2000" b="0" i="0" u="none" strike="noStrike" cap="none" dirty="0">
              <a:solidFill>
                <a:srgbClr val="002060"/>
              </a:solidFill>
              <a:latin typeface="Myriad Pro" panose="020B0503030403020204"/>
              <a:cs typeface="Times New Roman" panose="02020603050405020304" pitchFamily="18" charset="0"/>
              <a:sym typeface="Arial"/>
            </a:endParaRPr>
          </a:p>
        </p:txBody>
      </p:sp>
      <p:sp>
        <p:nvSpPr>
          <p:cNvPr id="433" name="Google Shape;433;p13"/>
          <p:cNvSpPr/>
          <p:nvPr/>
        </p:nvSpPr>
        <p:spPr>
          <a:xfrm>
            <a:off x="355065" y="2599195"/>
            <a:ext cx="2761124" cy="1337723"/>
          </a:xfrm>
          <a:prstGeom prst="roundRect">
            <a:avLst>
              <a:gd name="adj" fmla="val 16667"/>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0" i="0" u="none" strike="noStrike" cap="none" dirty="0">
                <a:solidFill>
                  <a:schemeClr val="tx1"/>
                </a:solidFill>
                <a:latin typeface="Myriad Pro" panose="020B0503030403020204"/>
                <a:cs typeface="Times New Roman" panose="02020603050405020304" pitchFamily="18" charset="0"/>
                <a:sym typeface="Arial"/>
              </a:rPr>
              <a:t>Dans la situation initiale, les verbes sont conjugués à </a:t>
            </a:r>
            <a:r>
              <a:rPr lang="fr-FR" sz="2000" b="1" i="0" u="sng" strike="noStrike" cap="none" dirty="0">
                <a:solidFill>
                  <a:srgbClr val="FF0000"/>
                </a:solidFill>
                <a:latin typeface="Myriad Pro" panose="020B0503030403020204"/>
                <a:cs typeface="Times New Roman" panose="02020603050405020304" pitchFamily="18" charset="0"/>
                <a:sym typeface="Arial"/>
              </a:rPr>
              <a:t>l’imparfait.</a:t>
            </a:r>
            <a:endParaRPr lang="fr-FR" sz="1400" b="0" i="0" u="none" strike="noStrike" cap="none" dirty="0">
              <a:solidFill>
                <a:srgbClr val="FF0000"/>
              </a:solidFill>
              <a:latin typeface="Myriad Pro" panose="020B0503030403020204"/>
              <a:cs typeface="Times New Roman" panose="02020603050405020304" pitchFamily="18" charset="0"/>
              <a:sym typeface="Arial"/>
            </a:endParaRPr>
          </a:p>
        </p:txBody>
      </p:sp>
      <p:sp>
        <p:nvSpPr>
          <p:cNvPr id="30" name="Google Shape;365;p9">
            <a:extLst>
              <a:ext uri="{FF2B5EF4-FFF2-40B4-BE49-F238E27FC236}">
                <a16:creationId xmlns:a16="http://schemas.microsoft.com/office/drawing/2014/main" id="{2CAA09B4-1113-43CC-87A2-984BF87D3FB8}"/>
              </a:ext>
            </a:extLst>
          </p:cNvPr>
          <p:cNvSpPr txBox="1"/>
          <p:nvPr/>
        </p:nvSpPr>
        <p:spPr>
          <a:xfrm>
            <a:off x="746792" y="118875"/>
            <a:ext cx="9816725"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1" i="0" u="none" strike="noStrike" cap="none" dirty="0">
                <a:solidFill>
                  <a:srgbClr val="0096D6"/>
                </a:solidFill>
                <a:latin typeface="Myriad Pro"/>
                <a:ea typeface="Comic Sans MS"/>
                <a:cs typeface="Times New Roman" panose="02020603050405020304" pitchFamily="18" charset="0"/>
                <a:sym typeface="Comic Sans MS"/>
              </a:rPr>
              <a:t>ANALYSE</a:t>
            </a:r>
            <a:endParaRPr lang="fr-FR" sz="3600" b="1" i="0" u="none" strike="noStrike" cap="none" dirty="0">
              <a:solidFill>
                <a:srgbClr val="0096D6"/>
              </a:solidFill>
              <a:latin typeface="Myriad Pro"/>
              <a:ea typeface="Comic Sans MS"/>
              <a:cs typeface="Times New Roman" panose="02020603050405020304" pitchFamily="18" charset="0"/>
              <a:sym typeface="Comic Sans MS"/>
            </a:endParaRPr>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0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29"/>
                                        </p:tgtEl>
                                        <p:attrNameLst>
                                          <p:attrName>style.visibility</p:attrName>
                                        </p:attrNameLst>
                                      </p:cBhvr>
                                      <p:to>
                                        <p:strVal val="visible"/>
                                      </p:to>
                                    </p:set>
                                    <p:animEffect transition="in" filter="fade">
                                      <p:cBhvr>
                                        <p:cTn id="11" dur="1000"/>
                                        <p:tgtEl>
                                          <p:spTgt spid="42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32"/>
                                        </p:tgtEl>
                                        <p:attrNameLst>
                                          <p:attrName>style.visibility</p:attrName>
                                        </p:attrNameLst>
                                      </p:cBhvr>
                                      <p:to>
                                        <p:strVal val="visible"/>
                                      </p:to>
                                    </p:set>
                                    <p:animEffect transition="in" filter="fade">
                                      <p:cBhvr>
                                        <p:cTn id="16" dur="1000"/>
                                        <p:tgtEl>
                                          <p:spTgt spid="43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31"/>
                                        </p:tgtEl>
                                        <p:attrNameLst>
                                          <p:attrName>style.visibility</p:attrName>
                                        </p:attrNameLst>
                                      </p:cBhvr>
                                      <p:to>
                                        <p:strVal val="visible"/>
                                      </p:to>
                                    </p:set>
                                    <p:animEffect transition="in" filter="fade">
                                      <p:cBhvr>
                                        <p:cTn id="21" dur="1000"/>
                                        <p:tgtEl>
                                          <p:spTgt spid="43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430"/>
                                        </p:tgtEl>
                                        <p:attrNameLst>
                                          <p:attrName>style.visibility</p:attrName>
                                        </p:attrNameLst>
                                      </p:cBhvr>
                                      <p:to>
                                        <p:strVal val="visible"/>
                                      </p:to>
                                    </p:set>
                                    <p:animEffect transition="in" filter="fade">
                                      <p:cBhvr>
                                        <p:cTn id="26" dur="1000"/>
                                        <p:tgtEl>
                                          <p:spTgt spid="430"/>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24"/>
                                        </p:tgtEl>
                                        <p:attrNameLst>
                                          <p:attrName>style.visibility</p:attrName>
                                        </p:attrNameLst>
                                      </p:cBhvr>
                                      <p:to>
                                        <p:strVal val="visible"/>
                                      </p:to>
                                    </p:set>
                                    <p:anim calcmode="lin" valueType="num">
                                      <p:cBhvr additive="base">
                                        <p:cTn id="31" dur="500"/>
                                        <p:tgtEl>
                                          <p:spTgt spid="42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426"/>
                                        </p:tgtEl>
                                        <p:attrNameLst>
                                          <p:attrName>style.visibility</p:attrName>
                                        </p:attrNameLst>
                                      </p:cBhvr>
                                      <p:to>
                                        <p:strVal val="visible"/>
                                      </p:to>
                                    </p:set>
                                    <p:animEffect transition="in" filter="fade">
                                      <p:cBhvr>
                                        <p:cTn id="36" dur="500"/>
                                        <p:tgtEl>
                                          <p:spTgt spid="42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427"/>
                                        </p:tgtEl>
                                        <p:attrNameLst>
                                          <p:attrName>style.visibility</p:attrName>
                                        </p:attrNameLst>
                                      </p:cBhvr>
                                      <p:to>
                                        <p:strVal val="visible"/>
                                      </p:to>
                                    </p:set>
                                    <p:animEffect transition="in" filter="fade">
                                      <p:cBhvr>
                                        <p:cTn id="41" dur="500"/>
                                        <p:tgtEl>
                                          <p:spTgt spid="427"/>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428"/>
                                        </p:tgtEl>
                                        <p:attrNameLst>
                                          <p:attrName>style.visibility</p:attrName>
                                        </p:attrNameLst>
                                      </p:cBhvr>
                                      <p:to>
                                        <p:strVal val="visible"/>
                                      </p:to>
                                    </p:set>
                                    <p:animEffect transition="in" filter="fade">
                                      <p:cBhvr>
                                        <p:cTn id="46" dur="500"/>
                                        <p:tgtEl>
                                          <p:spTgt spid="42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433"/>
                                        </p:tgtEl>
                                        <p:attrNameLst>
                                          <p:attrName>style.visibility</p:attrName>
                                        </p:attrNameLst>
                                      </p:cBhvr>
                                      <p:to>
                                        <p:strVal val="visible"/>
                                      </p:to>
                                    </p:set>
                                    <p:animEffect transition="in" filter="fade">
                                      <p:cBhvr>
                                        <p:cTn id="51" dur="1000"/>
                                        <p:tgtEl>
                                          <p:spTgt spid="4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5" name="Google Shape;445;p14"/>
          <p:cNvSpPr txBox="1"/>
          <p:nvPr/>
        </p:nvSpPr>
        <p:spPr>
          <a:xfrm>
            <a:off x="3445328" y="3162678"/>
            <a:ext cx="7707925" cy="707846"/>
          </a:xfrm>
          <a:prstGeom prst="rect">
            <a:avLst/>
          </a:prstGeom>
          <a:noFill/>
          <a:ln w="9525" cap="flat" cmpd="sng">
            <a:solidFill>
              <a:srgbClr val="C00000"/>
            </a:solidFill>
            <a:prstDash val="lgDash"/>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FR" sz="2000" b="0" i="0" u="none" strike="noStrike" cap="none" dirty="0">
                <a:solidFill>
                  <a:schemeClr val="dk1"/>
                </a:solidFill>
                <a:highlight>
                  <a:srgbClr val="00FFFF"/>
                </a:highlight>
                <a:latin typeface="Myriad Pro" panose="020B0503030403020204"/>
                <a:ea typeface="Calibri"/>
                <a:cs typeface="Times New Roman" panose="02020603050405020304" pitchFamily="18" charset="0"/>
                <a:sym typeface="Calibri"/>
              </a:rPr>
              <a:t>Un jour</a:t>
            </a:r>
            <a:r>
              <a:rPr lang="fr-FR" sz="2000" b="0" i="0" u="none" strike="noStrike" cap="none" dirty="0">
                <a:solidFill>
                  <a:schemeClr val="dk1"/>
                </a:solidFill>
                <a:latin typeface="Myriad Pro" panose="020B0503030403020204"/>
                <a:ea typeface="Calibri"/>
                <a:cs typeface="Times New Roman" panose="02020603050405020304" pitchFamily="18" charset="0"/>
                <a:sym typeface="Calibri"/>
              </a:rPr>
              <a:t>, Belle se posa par mégarde sur le nez crochu d’une vieille femme tombée du ciel.</a:t>
            </a:r>
          </a:p>
        </p:txBody>
      </p:sp>
      <p:sp>
        <p:nvSpPr>
          <p:cNvPr id="443" name="Google Shape;443;p14"/>
          <p:cNvSpPr/>
          <p:nvPr/>
        </p:nvSpPr>
        <p:spPr>
          <a:xfrm>
            <a:off x="4989095" y="3202248"/>
            <a:ext cx="850953" cy="343058"/>
          </a:xfrm>
          <a:prstGeom prst="roundRect">
            <a:avLst>
              <a:gd name="adj" fmla="val 16667"/>
            </a:avLst>
          </a:prstGeom>
          <a:noFill/>
          <a:ln w="38100" cap="flat" cmpd="sng">
            <a:solidFill>
              <a:srgbClr val="C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444" name="Google Shape;444;p14"/>
          <p:cNvSpPr txBox="1"/>
          <p:nvPr/>
        </p:nvSpPr>
        <p:spPr>
          <a:xfrm>
            <a:off x="916524" y="3118172"/>
            <a:ext cx="2341026" cy="70784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2000" b="1" i="0" u="none" strike="noStrike" cap="none" dirty="0">
                <a:solidFill>
                  <a:schemeClr val="tx1"/>
                </a:solidFill>
                <a:latin typeface="Times New Roman" panose="02020603050405020304" pitchFamily="18" charset="0"/>
                <a:ea typeface="Calibri"/>
                <a:cs typeface="Times New Roman" panose="02020603050405020304" pitchFamily="18" charset="0"/>
                <a:sym typeface="Calibri"/>
              </a:rPr>
              <a:t> </a:t>
            </a:r>
            <a:r>
              <a:rPr lang="en-US" sz="2000" b="1" i="0" u="none" strike="noStrike" cap="none" dirty="0">
                <a:solidFill>
                  <a:schemeClr val="tx1"/>
                </a:solidFill>
                <a:latin typeface="Myriad Pro" panose="020B0503030403020204"/>
                <a:ea typeface="Calibri"/>
                <a:cs typeface="Times New Roman" panose="02020603050405020304" pitchFamily="18" charset="0"/>
                <a:sym typeface="Calibri"/>
              </a:rPr>
              <a:t>Que se passe-t-il “Un jour” ?</a:t>
            </a:r>
            <a:endParaRPr sz="2000" b="0" i="0" u="none" strike="noStrike" cap="none" dirty="0">
              <a:solidFill>
                <a:schemeClr val="tx1"/>
              </a:solidFill>
              <a:latin typeface="Myriad Pro" panose="020B0503030403020204"/>
              <a:cs typeface="Times New Roman" panose="02020603050405020304" pitchFamily="18" charset="0"/>
              <a:sym typeface="Arial"/>
            </a:endParaRPr>
          </a:p>
        </p:txBody>
      </p:sp>
      <p:sp>
        <p:nvSpPr>
          <p:cNvPr id="446" name="Google Shape;446;p14"/>
          <p:cNvSpPr txBox="1"/>
          <p:nvPr/>
        </p:nvSpPr>
        <p:spPr>
          <a:xfrm>
            <a:off x="1058390" y="4049384"/>
            <a:ext cx="2936892"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FR" sz="2000" b="1" i="0" u="none" strike="noStrike" cap="none" dirty="0">
                <a:solidFill>
                  <a:schemeClr val="tx1"/>
                </a:solidFill>
                <a:latin typeface="Myriad Pro" panose="020B0503030403020204"/>
                <a:ea typeface="Calibri"/>
                <a:cs typeface="Times New Roman" panose="02020603050405020304" pitchFamily="18" charset="0"/>
                <a:sym typeface="Calibri"/>
              </a:rPr>
              <a:t>Encadrez le verbe.</a:t>
            </a:r>
            <a:endParaRPr lang="fr-FR" sz="2000" b="0" i="0" u="none" strike="noStrike" cap="none" dirty="0">
              <a:solidFill>
                <a:schemeClr val="tx1"/>
              </a:solidFill>
              <a:latin typeface="Myriad Pro" panose="020B0503030403020204"/>
              <a:cs typeface="Times New Roman" panose="02020603050405020304" pitchFamily="18" charset="0"/>
              <a:sym typeface="Arial"/>
            </a:endParaRPr>
          </a:p>
        </p:txBody>
      </p:sp>
      <p:sp>
        <p:nvSpPr>
          <p:cNvPr id="447" name="Google Shape;447;p14"/>
          <p:cNvSpPr txBox="1"/>
          <p:nvPr/>
        </p:nvSpPr>
        <p:spPr>
          <a:xfrm>
            <a:off x="5649686" y="3870524"/>
            <a:ext cx="5956555" cy="13233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2000" b="1" i="0" u="none" strike="noStrike" cap="none" dirty="0">
                <a:solidFill>
                  <a:schemeClr val="tx1"/>
                </a:solidFill>
                <a:latin typeface="Myriad Pro" panose="020B0503030403020204"/>
                <a:ea typeface="Calibri"/>
                <a:cs typeface="Times New Roman" panose="02020603050405020304" pitchFamily="18" charset="0"/>
                <a:sym typeface="Calibri"/>
              </a:rPr>
              <a:t>À </a:t>
            </a:r>
            <a:r>
              <a:rPr lang="fr-FR" sz="2000" b="1" i="0" u="none" strike="noStrike" cap="none" dirty="0">
                <a:solidFill>
                  <a:schemeClr val="tx1"/>
                </a:solidFill>
                <a:latin typeface="Myriad Pro" panose="020B0503030403020204"/>
                <a:ea typeface="Calibri"/>
                <a:cs typeface="Times New Roman" panose="02020603050405020304" pitchFamily="18" charset="0"/>
                <a:sym typeface="Calibri"/>
              </a:rPr>
              <a:t>quel temps verbal est-il conjugué ?</a:t>
            </a:r>
            <a:endParaRPr lang="fr-FR" sz="2000" b="0" i="0" u="none" strike="noStrike" cap="none" dirty="0">
              <a:solidFill>
                <a:schemeClr val="tx1"/>
              </a:solidFill>
              <a:latin typeface="Myriad Pro" panose="020B0503030403020204"/>
              <a:cs typeface="Times New Roman" panose="02020603050405020304" pitchFamily="18" charset="0"/>
              <a:sym typeface="Arial"/>
            </a:endParaRPr>
          </a:p>
          <a:p>
            <a:pPr marL="285750" marR="0" lvl="0" indent="-285750" algn="l" rtl="0">
              <a:spcBef>
                <a:spcPts val="0"/>
              </a:spcBef>
              <a:spcAft>
                <a:spcPts val="0"/>
              </a:spcAft>
              <a:buClr>
                <a:schemeClr val="dk1"/>
              </a:buClr>
              <a:buSzPts val="1800"/>
              <a:buFont typeface="Noto Sans Symbols"/>
              <a:buChar char="❑"/>
            </a:pPr>
            <a:r>
              <a:rPr lang="fr-FR" sz="2000" b="0" i="0" u="none" strike="noStrike" cap="none" dirty="0">
                <a:solidFill>
                  <a:schemeClr val="dk1"/>
                </a:solidFill>
                <a:latin typeface="Myriad Pro" panose="020B0503030403020204"/>
                <a:ea typeface="Calibri"/>
                <a:cs typeface="Times New Roman" panose="02020603050405020304" pitchFamily="18" charset="0"/>
                <a:sym typeface="Calibri"/>
              </a:rPr>
              <a:t>À l’imparfait</a:t>
            </a:r>
          </a:p>
          <a:p>
            <a:pPr marL="285750" marR="0" lvl="0" indent="-285750" algn="l" rtl="0">
              <a:spcBef>
                <a:spcPts val="0"/>
              </a:spcBef>
              <a:spcAft>
                <a:spcPts val="0"/>
              </a:spcAft>
              <a:buClr>
                <a:schemeClr val="dk1"/>
              </a:buClr>
              <a:buSzPts val="1800"/>
              <a:buFont typeface="Noto Sans Symbols"/>
              <a:buChar char="❑"/>
            </a:pPr>
            <a:r>
              <a:rPr lang="fr-FR" sz="2000" b="0" i="0" u="none" strike="noStrike" cap="none" dirty="0">
                <a:solidFill>
                  <a:schemeClr val="dk1"/>
                </a:solidFill>
                <a:latin typeface="Myriad Pro" panose="020B0503030403020204"/>
                <a:ea typeface="Calibri"/>
                <a:cs typeface="Times New Roman" panose="02020603050405020304" pitchFamily="18" charset="0"/>
                <a:sym typeface="Calibri"/>
              </a:rPr>
              <a:t>Au présent</a:t>
            </a:r>
          </a:p>
          <a:p>
            <a:pPr marL="285750" marR="0" lvl="0" indent="-285750" algn="l" rtl="0">
              <a:spcBef>
                <a:spcPts val="0"/>
              </a:spcBef>
              <a:spcAft>
                <a:spcPts val="0"/>
              </a:spcAft>
              <a:buClr>
                <a:schemeClr val="dk1"/>
              </a:buClr>
              <a:buSzPts val="1800"/>
              <a:buFont typeface="Noto Sans Symbols"/>
              <a:buChar char="❑"/>
            </a:pPr>
            <a:r>
              <a:rPr lang="fr-FR" sz="2000" b="0" i="0" u="none" strike="noStrike" cap="none" dirty="0">
                <a:solidFill>
                  <a:schemeClr val="dk1"/>
                </a:solidFill>
                <a:latin typeface="Myriad Pro" panose="020B0503030403020204"/>
                <a:ea typeface="Calibri"/>
                <a:cs typeface="Times New Roman" panose="02020603050405020304" pitchFamily="18" charset="0"/>
                <a:sym typeface="Calibri"/>
              </a:rPr>
              <a:t>Au passé simple</a:t>
            </a:r>
          </a:p>
        </p:txBody>
      </p:sp>
      <p:sp>
        <p:nvSpPr>
          <p:cNvPr id="448" name="Google Shape;448;p14"/>
          <p:cNvSpPr/>
          <p:nvPr/>
        </p:nvSpPr>
        <p:spPr>
          <a:xfrm>
            <a:off x="1328335" y="5380741"/>
            <a:ext cx="9906561" cy="1187405"/>
          </a:xfrm>
          <a:prstGeom prst="roundRect">
            <a:avLst>
              <a:gd name="adj" fmla="val 16667"/>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spcFirstLastPara="1" wrap="square" lIns="91425" tIns="45700" rIns="91425" bIns="45700" anchor="ctr" anchorCtr="0">
            <a:noAutofit/>
          </a:bodyPr>
          <a:lstStyle/>
          <a:p>
            <a:pPr marL="0" marR="0" lvl="0" indent="0" rtl="0">
              <a:lnSpc>
                <a:spcPct val="100000"/>
              </a:lnSpc>
              <a:spcBef>
                <a:spcPts val="0"/>
              </a:spcBef>
              <a:spcAft>
                <a:spcPts val="0"/>
              </a:spcAft>
              <a:buClr>
                <a:srgbClr val="000000"/>
              </a:buClr>
              <a:buSzPts val="1600"/>
              <a:buFont typeface="Arial"/>
              <a:buNone/>
            </a:pPr>
            <a:r>
              <a:rPr lang="fr-FR" sz="2000" i="0" u="none" strike="noStrike" cap="none" dirty="0">
                <a:solidFill>
                  <a:schemeClr val="tx1"/>
                </a:solidFill>
                <a:latin typeface="Myriad Pro" panose="020B0503030403020204"/>
                <a:cs typeface="Times New Roman" panose="02020603050405020304" pitchFamily="18" charset="0"/>
                <a:sym typeface="Arial"/>
              </a:rPr>
              <a:t>Cette étape représente </a:t>
            </a:r>
            <a:r>
              <a:rPr lang="fr-FR" sz="2000" b="1" i="0" u="none" strike="noStrike" cap="none" dirty="0">
                <a:solidFill>
                  <a:srgbClr val="FF0000"/>
                </a:solidFill>
                <a:latin typeface="Myriad Pro" panose="020B0503030403020204"/>
                <a:cs typeface="Times New Roman" panose="02020603050405020304" pitchFamily="18" charset="0"/>
                <a:sym typeface="Arial"/>
              </a:rPr>
              <a:t>le problème </a:t>
            </a:r>
            <a:r>
              <a:rPr lang="fr-FR" sz="2000" i="0" u="none" strike="noStrike" cap="none" dirty="0">
                <a:solidFill>
                  <a:schemeClr val="tx1"/>
                </a:solidFill>
                <a:latin typeface="Myriad Pro" panose="020B0503030403020204"/>
                <a:cs typeface="Times New Roman" panose="02020603050405020304" pitchFamily="18" charset="0"/>
                <a:sym typeface="Arial"/>
              </a:rPr>
              <a:t>. C’est “</a:t>
            </a:r>
            <a:r>
              <a:rPr lang="fr-FR" sz="2000" b="1" i="0" u="none" strike="noStrike" cap="none" dirty="0">
                <a:solidFill>
                  <a:srgbClr val="FF0000"/>
                </a:solidFill>
                <a:latin typeface="Myriad Pro" panose="020B0503030403020204"/>
                <a:cs typeface="Times New Roman" panose="02020603050405020304" pitchFamily="18" charset="0"/>
                <a:sym typeface="Arial"/>
              </a:rPr>
              <a:t>l’élément perturbateur ou modificateur</a:t>
            </a:r>
            <a:r>
              <a:rPr lang="fr-FR" sz="2000" i="0" u="none" strike="noStrike" cap="none" dirty="0">
                <a:solidFill>
                  <a:schemeClr val="tx1"/>
                </a:solidFill>
                <a:latin typeface="Myriad Pro" panose="020B0503030403020204"/>
                <a:cs typeface="Times New Roman" panose="02020603050405020304" pitchFamily="18" charset="0"/>
                <a:sym typeface="Arial"/>
              </a:rPr>
              <a:t>” parce qu’il change une situation initiale qui a duré.</a:t>
            </a:r>
          </a:p>
          <a:p>
            <a:pPr marL="0" marR="0" lvl="0" indent="0" rtl="0">
              <a:lnSpc>
                <a:spcPct val="100000"/>
              </a:lnSpc>
              <a:spcBef>
                <a:spcPts val="0"/>
              </a:spcBef>
              <a:spcAft>
                <a:spcPts val="0"/>
              </a:spcAft>
              <a:buClr>
                <a:srgbClr val="000000"/>
              </a:buClr>
              <a:buSzPts val="1600"/>
              <a:buFont typeface="Arial"/>
              <a:buNone/>
            </a:pPr>
            <a:r>
              <a:rPr lang="fr-FR" sz="2000" i="0" u="none" strike="noStrike" cap="none" dirty="0">
                <a:solidFill>
                  <a:schemeClr val="tx1"/>
                </a:solidFill>
                <a:latin typeface="Myriad Pro" panose="020B0503030403020204"/>
                <a:cs typeface="Times New Roman" panose="02020603050405020304" pitchFamily="18" charset="0"/>
                <a:sym typeface="Arial"/>
              </a:rPr>
              <a:t>Elle est introduite par “un jour”.</a:t>
            </a:r>
          </a:p>
          <a:p>
            <a:pPr marL="0" marR="0" lvl="0" indent="0" rtl="0">
              <a:lnSpc>
                <a:spcPct val="100000"/>
              </a:lnSpc>
              <a:spcBef>
                <a:spcPts val="0"/>
              </a:spcBef>
              <a:spcAft>
                <a:spcPts val="0"/>
              </a:spcAft>
              <a:buClr>
                <a:srgbClr val="000000"/>
              </a:buClr>
              <a:buSzPts val="1600"/>
              <a:buFont typeface="Arial"/>
              <a:buNone/>
            </a:pPr>
            <a:r>
              <a:rPr lang="fr-FR" sz="2000" i="0" u="none" strike="noStrike" cap="none" dirty="0">
                <a:solidFill>
                  <a:schemeClr val="tx1"/>
                </a:solidFill>
                <a:latin typeface="Myriad Pro" panose="020B0503030403020204"/>
                <a:cs typeface="Times New Roman" panose="02020603050405020304" pitchFamily="18" charset="0"/>
                <a:sym typeface="Arial"/>
              </a:rPr>
              <a:t>Le verbe est conjugué au passé simple.</a:t>
            </a:r>
          </a:p>
        </p:txBody>
      </p:sp>
      <p:sp>
        <p:nvSpPr>
          <p:cNvPr id="450" name="Google Shape;450;p14"/>
          <p:cNvSpPr/>
          <p:nvPr/>
        </p:nvSpPr>
        <p:spPr>
          <a:xfrm>
            <a:off x="5994420" y="4833402"/>
            <a:ext cx="1949430" cy="372121"/>
          </a:xfrm>
          <a:prstGeom prst="roundRect">
            <a:avLst>
              <a:gd name="adj" fmla="val 16667"/>
            </a:avLst>
          </a:prstGeom>
          <a:noFill/>
          <a:ln w="38100" cap="flat"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Times New Roman" panose="02020603050405020304" pitchFamily="18" charset="0"/>
              <a:cs typeface="Times New Roman" panose="02020603050405020304" pitchFamily="18" charset="0"/>
              <a:sym typeface="Arial"/>
            </a:endParaRPr>
          </a:p>
        </p:txBody>
      </p:sp>
      <p:sp>
        <p:nvSpPr>
          <p:cNvPr id="14" name="Google Shape;365;p9">
            <a:extLst>
              <a:ext uri="{FF2B5EF4-FFF2-40B4-BE49-F238E27FC236}">
                <a16:creationId xmlns:a16="http://schemas.microsoft.com/office/drawing/2014/main" id="{D522923F-94CF-4ED0-BE6B-29FD12F08EFF}"/>
              </a:ext>
            </a:extLst>
          </p:cNvPr>
          <p:cNvSpPr txBox="1"/>
          <p:nvPr/>
        </p:nvSpPr>
        <p:spPr>
          <a:xfrm>
            <a:off x="741323" y="113443"/>
            <a:ext cx="9816725"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1" i="0" u="none" strike="noStrike" cap="none" dirty="0">
                <a:solidFill>
                  <a:srgbClr val="0096D6"/>
                </a:solidFill>
                <a:latin typeface="Myriad Pro"/>
                <a:ea typeface="Comic Sans MS"/>
                <a:cs typeface="Times New Roman" panose="02020603050405020304" pitchFamily="18" charset="0"/>
                <a:sym typeface="Comic Sans MS"/>
              </a:rPr>
              <a:t>ANALYSE</a:t>
            </a:r>
            <a:endParaRPr lang="fr-FR" sz="3600" b="1" i="0" u="none" strike="noStrike" cap="none" dirty="0">
              <a:solidFill>
                <a:srgbClr val="0096D6"/>
              </a:solidFill>
              <a:latin typeface="Myriad Pro"/>
              <a:ea typeface="Comic Sans MS"/>
              <a:cs typeface="Times New Roman" panose="02020603050405020304" pitchFamily="18" charset="0"/>
              <a:sym typeface="Comic Sans MS"/>
            </a:endParaRPr>
          </a:p>
        </p:txBody>
      </p:sp>
      <p:grpSp>
        <p:nvGrpSpPr>
          <p:cNvPr id="6" name="Group 5">
            <a:extLst>
              <a:ext uri="{FF2B5EF4-FFF2-40B4-BE49-F238E27FC236}">
                <a16:creationId xmlns:a16="http://schemas.microsoft.com/office/drawing/2014/main" id="{B68ABE2A-2FB2-4991-BDC0-00B3DCF403D2}"/>
              </a:ext>
            </a:extLst>
          </p:cNvPr>
          <p:cNvGrpSpPr/>
          <p:nvPr/>
        </p:nvGrpSpPr>
        <p:grpSpPr>
          <a:xfrm>
            <a:off x="1058390" y="743413"/>
            <a:ext cx="10446450" cy="2286010"/>
            <a:chOff x="1058390" y="584384"/>
            <a:chExt cx="10446450" cy="2286010"/>
          </a:xfrm>
          <a:solidFill>
            <a:schemeClr val="accent5">
              <a:lumMod val="60000"/>
              <a:lumOff val="40000"/>
            </a:schemeClr>
          </a:solidFill>
        </p:grpSpPr>
        <p:grpSp>
          <p:nvGrpSpPr>
            <p:cNvPr id="5" name="Group 4">
              <a:extLst>
                <a:ext uri="{FF2B5EF4-FFF2-40B4-BE49-F238E27FC236}">
                  <a16:creationId xmlns:a16="http://schemas.microsoft.com/office/drawing/2014/main" id="{ACCD5B6D-1CBF-4DB4-8E5C-5ECC980BB05A}"/>
                </a:ext>
              </a:extLst>
            </p:cNvPr>
            <p:cNvGrpSpPr/>
            <p:nvPr/>
          </p:nvGrpSpPr>
          <p:grpSpPr>
            <a:xfrm>
              <a:off x="1058390" y="584384"/>
              <a:ext cx="10446450" cy="2286010"/>
              <a:chOff x="1058390" y="584384"/>
              <a:chExt cx="10446450" cy="2286010"/>
            </a:xfrm>
            <a:grpFill/>
          </p:grpSpPr>
          <p:graphicFrame>
            <p:nvGraphicFramePr>
              <p:cNvPr id="17" name="Google Shape;408;p13">
                <a:extLst>
                  <a:ext uri="{FF2B5EF4-FFF2-40B4-BE49-F238E27FC236}">
                    <a16:creationId xmlns:a16="http://schemas.microsoft.com/office/drawing/2014/main" id="{34E0C56F-6E07-460F-9D21-F79B8EBA6507}"/>
                  </a:ext>
                </a:extLst>
              </p:cNvPr>
              <p:cNvGraphicFramePr/>
              <p:nvPr>
                <p:extLst>
                  <p:ext uri="{D42A27DB-BD31-4B8C-83A1-F6EECF244321}">
                    <p14:modId xmlns:p14="http://schemas.microsoft.com/office/powerpoint/2010/main" val="686613005"/>
                  </p:ext>
                </p:extLst>
              </p:nvPr>
            </p:nvGraphicFramePr>
            <p:xfrm>
              <a:off x="1058390" y="584384"/>
              <a:ext cx="10446450" cy="2286010"/>
            </p:xfrm>
            <a:graphic>
              <a:graphicData uri="http://schemas.openxmlformats.org/drawingml/2006/table">
                <a:tbl>
                  <a:tblPr firstRow="1" bandRow="1">
                    <a:tableStyleId>{5940675A-B579-460E-94D1-54222C63F5DA}</a:tableStyleId>
                  </a:tblPr>
                  <a:tblGrid>
                    <a:gridCol w="1862750">
                      <a:extLst>
                        <a:ext uri="{9D8B030D-6E8A-4147-A177-3AD203B41FA5}">
                          <a16:colId xmlns:a16="http://schemas.microsoft.com/office/drawing/2014/main" val="20000"/>
                        </a:ext>
                      </a:extLst>
                    </a:gridCol>
                    <a:gridCol w="8583700">
                      <a:extLst>
                        <a:ext uri="{9D8B030D-6E8A-4147-A177-3AD203B41FA5}">
                          <a16:colId xmlns:a16="http://schemas.microsoft.com/office/drawing/2014/main" val="20001"/>
                        </a:ext>
                      </a:extLst>
                    </a:gridCol>
                  </a:tblGrid>
                  <a:tr h="1439650">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2800"/>
                            <a:buFont typeface="Arial"/>
                            <a:buNone/>
                          </a:pPr>
                          <a:r>
                            <a:rPr lang="fr-FR" sz="2000" u="none" strike="noStrike" cap="none" dirty="0">
                              <a:latin typeface="Myriad Pro" panose="020B0503030403020204" pitchFamily="34" charset="0"/>
                            </a:rPr>
                            <a:t>Un jour, Belle  se posa par mégarde sur le nez crochu d’une vieille femme tombée du ciel. Ce nez, vous l’avez compris, était celui d’une sorcière qui n’aimait pas mais alors pas du tout, qu’on vienne le lui chatouiller. </a:t>
                          </a:r>
                        </a:p>
                        <a:p>
                          <a:pPr marL="0" marR="0" lvl="0" indent="0" algn="l" rtl="0">
                            <a:lnSpc>
                              <a:spcPct val="100000"/>
                            </a:lnSpc>
                            <a:spcBef>
                              <a:spcPts val="0"/>
                            </a:spcBef>
                            <a:spcAft>
                              <a:spcPts val="0"/>
                            </a:spcAft>
                            <a:buClr>
                              <a:srgbClr val="000000"/>
                            </a:buClr>
                            <a:buSzPts val="2800"/>
                            <a:buFont typeface="Arial"/>
                            <a:buNone/>
                          </a:pPr>
                          <a:r>
                            <a:rPr lang="fr-FR" sz="2000" u="none" strike="noStrike" cap="none" dirty="0">
                              <a:latin typeface="Myriad Pro" panose="020B0503030403020204" pitchFamily="34" charset="0"/>
                            </a:rPr>
                            <a:t>" Je veux que tu deviennes la plus laide des coccinelles, et que </a:t>
                          </a:r>
                        </a:p>
                        <a:p>
                          <a:pPr marL="0" marR="0" lvl="0" indent="0" algn="l" rtl="0">
                            <a:lnSpc>
                              <a:spcPct val="100000"/>
                            </a:lnSpc>
                            <a:spcBef>
                              <a:spcPts val="0"/>
                            </a:spcBef>
                            <a:spcAft>
                              <a:spcPts val="0"/>
                            </a:spcAft>
                            <a:buClr>
                              <a:srgbClr val="000000"/>
                            </a:buClr>
                            <a:buSzPts val="2800"/>
                            <a:buFont typeface="Arial"/>
                            <a:buNone/>
                          </a:pPr>
                          <a:r>
                            <a:rPr lang="fr-FR" sz="2000" u="none" strike="noStrike" cap="none" dirty="0">
                              <a:latin typeface="Myriad Pro" panose="020B0503030403020204" pitchFamily="34" charset="0"/>
                            </a:rPr>
                            <a:t>ton cœur soit plus noir que les taches que tu portes ! </a:t>
                          </a:r>
                        </a:p>
                        <a:p>
                          <a:pPr marL="0" marR="0" lvl="0" indent="0" algn="l" rtl="0">
                            <a:lnSpc>
                              <a:spcPct val="100000"/>
                            </a:lnSpc>
                            <a:spcBef>
                              <a:spcPts val="0"/>
                            </a:spcBef>
                            <a:spcAft>
                              <a:spcPts val="0"/>
                            </a:spcAft>
                            <a:buClr>
                              <a:srgbClr val="000000"/>
                            </a:buClr>
                            <a:buSzPts val="2800"/>
                            <a:buFont typeface="Arial"/>
                            <a:buNone/>
                          </a:pPr>
                          <a:r>
                            <a:rPr lang="fr-FR" sz="2000" u="none" strike="noStrike" cap="none" dirty="0">
                              <a:latin typeface="Myriad Pro" panose="020B0503030403020204" pitchFamily="34" charset="0"/>
                            </a:rPr>
                            <a:t>« Puis elle secoua sa longue cape avant de disparaître.</a:t>
                          </a:r>
                        </a:p>
                        <a:p>
                          <a:pPr marL="0" marR="0" lvl="0" indent="0" algn="l" rtl="0">
                            <a:lnSpc>
                              <a:spcPct val="100000"/>
                            </a:lnSpc>
                            <a:spcBef>
                              <a:spcPts val="0"/>
                            </a:spcBef>
                            <a:spcAft>
                              <a:spcPts val="0"/>
                            </a:spcAft>
                            <a:buClr>
                              <a:srgbClr val="000000"/>
                            </a:buClr>
                            <a:buSzPts val="2800"/>
                            <a:buFont typeface="Arial"/>
                            <a:buNone/>
                          </a:pPr>
                          <a:endParaRPr sz="2400" b="0" u="none" strike="noStrike" cap="none" dirty="0">
                            <a:latin typeface="Myriad Pro" panose="020B0503030403020204"/>
                            <a:cs typeface="Times New Roman" panose="02020603050405020304" pitchFamily="18" charset="0"/>
                          </a:endParaRPr>
                        </a:p>
                      </a:txBody>
                      <a:tcPr marL="91450" marR="91450" marT="45725" marB="45725"/>
                    </a:tc>
                    <a:extLst>
                      <a:ext uri="{0D108BD9-81ED-4DB2-BD59-A6C34878D82A}">
                        <a16:rowId xmlns:a16="http://schemas.microsoft.com/office/drawing/2014/main" val="10000"/>
                      </a:ext>
                    </a:extLst>
                  </a:tr>
                </a:tbl>
              </a:graphicData>
            </a:graphic>
          </p:graphicFrame>
          <p:pic>
            <p:nvPicPr>
              <p:cNvPr id="19" name="Google Shape;441;p14">
                <a:extLst>
                  <a:ext uri="{FF2B5EF4-FFF2-40B4-BE49-F238E27FC236}">
                    <a16:creationId xmlns:a16="http://schemas.microsoft.com/office/drawing/2014/main" id="{D307380D-08F5-41AF-8A21-1BF4CB377A25}"/>
                  </a:ext>
                </a:extLst>
              </p:cNvPr>
              <p:cNvPicPr preferRelativeResize="0"/>
              <p:nvPr/>
            </p:nvPicPr>
            <p:blipFill rotWithShape="1">
              <a:blip r:embed="rId3">
                <a:alphaModFix/>
              </a:blip>
              <a:srcRect l="71902" t="34135" r="6515" b="50880"/>
              <a:stretch/>
            </p:blipFill>
            <p:spPr>
              <a:xfrm>
                <a:off x="1363084" y="824070"/>
                <a:ext cx="1282700" cy="1664789"/>
              </a:xfrm>
              <a:prstGeom prst="rect">
                <a:avLst/>
              </a:prstGeom>
              <a:grpFill/>
              <a:ln>
                <a:noFill/>
              </a:ln>
            </p:spPr>
          </p:pic>
        </p:grpSp>
        <p:pic>
          <p:nvPicPr>
            <p:cNvPr id="4" name="Picture 3">
              <a:extLst>
                <a:ext uri="{FF2B5EF4-FFF2-40B4-BE49-F238E27FC236}">
                  <a16:creationId xmlns:a16="http://schemas.microsoft.com/office/drawing/2014/main" id="{C72AB839-B281-43AF-AF97-D6789E735CE2}"/>
                </a:ext>
              </a:extLst>
            </p:cNvPr>
            <p:cNvPicPr>
              <a:picLocks noChangeAspect="1"/>
            </p:cNvPicPr>
            <p:nvPr/>
          </p:nvPicPr>
          <p:blipFill>
            <a:blip r:embed="rId4"/>
            <a:stretch>
              <a:fillRect/>
            </a:stretch>
          </p:blipFill>
          <p:spPr>
            <a:xfrm>
              <a:off x="10110399" y="1605178"/>
              <a:ext cx="1280271" cy="1164437"/>
            </a:xfrm>
            <a:prstGeom prst="rect">
              <a:avLst/>
            </a:prstGeom>
            <a:grpFill/>
          </p:spPr>
        </p:pic>
      </p:gr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44"/>
                                        </p:tgtEl>
                                        <p:attrNameLst>
                                          <p:attrName>style.visibility</p:attrName>
                                        </p:attrNameLst>
                                      </p:cBhvr>
                                      <p:to>
                                        <p:strVal val="visible"/>
                                      </p:to>
                                    </p:set>
                                    <p:animEffect transition="in" filter="fade">
                                      <p:cBhvr>
                                        <p:cTn id="7" dur="500"/>
                                        <p:tgtEl>
                                          <p:spTgt spid="44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45"/>
                                        </p:tgtEl>
                                        <p:attrNameLst>
                                          <p:attrName>style.visibility</p:attrName>
                                        </p:attrNameLst>
                                      </p:cBhvr>
                                      <p:to>
                                        <p:strVal val="visible"/>
                                      </p:to>
                                    </p:set>
                                    <p:animEffect transition="in" filter="fade">
                                      <p:cBhvr>
                                        <p:cTn id="12" dur="1000"/>
                                        <p:tgtEl>
                                          <p:spTgt spid="445"/>
                                        </p:tgtEl>
                                      </p:cBhvr>
                                    </p:animEffect>
                                    <p:anim calcmode="lin" valueType="num">
                                      <p:cBhvr>
                                        <p:cTn id="13" dur="1000" fill="hold"/>
                                        <p:tgtEl>
                                          <p:spTgt spid="445"/>
                                        </p:tgtEl>
                                        <p:attrNameLst>
                                          <p:attrName>ppt_x</p:attrName>
                                        </p:attrNameLst>
                                      </p:cBhvr>
                                      <p:tavLst>
                                        <p:tav tm="0">
                                          <p:val>
                                            <p:strVal val="#ppt_x"/>
                                          </p:val>
                                        </p:tav>
                                        <p:tav tm="100000">
                                          <p:val>
                                            <p:strVal val="#ppt_x"/>
                                          </p:val>
                                        </p:tav>
                                      </p:tavLst>
                                    </p:anim>
                                    <p:anim calcmode="lin" valueType="num">
                                      <p:cBhvr>
                                        <p:cTn id="14" dur="1000" fill="hold"/>
                                        <p:tgtEl>
                                          <p:spTgt spid="44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443"/>
                                        </p:tgtEl>
                                        <p:attrNameLst>
                                          <p:attrName>style.visibility</p:attrName>
                                        </p:attrNameLst>
                                      </p:cBhvr>
                                      <p:to>
                                        <p:strVal val="visible"/>
                                      </p:to>
                                    </p:set>
                                    <p:animEffect transition="in" filter="wipe(down)">
                                      <p:cBhvr>
                                        <p:cTn id="23" dur="500"/>
                                        <p:tgtEl>
                                          <p:spTgt spid="443"/>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grpId="0" nodeType="clickEffect">
                                  <p:stCondLst>
                                    <p:cond delay="0"/>
                                  </p:stCondLst>
                                  <p:childTnLst>
                                    <p:set>
                                      <p:cBhvr>
                                        <p:cTn id="27" dur="1" fill="hold">
                                          <p:stCondLst>
                                            <p:cond delay="0"/>
                                          </p:stCondLst>
                                        </p:cTn>
                                        <p:tgtEl>
                                          <p:spTgt spid="447"/>
                                        </p:tgtEl>
                                        <p:attrNameLst>
                                          <p:attrName>style.visibility</p:attrName>
                                        </p:attrNameLst>
                                      </p:cBhvr>
                                      <p:to>
                                        <p:strVal val="visible"/>
                                      </p:to>
                                    </p:set>
                                    <p:animEffect transition="in" filter="circle(in)">
                                      <p:cBhvr>
                                        <p:cTn id="28" dur="2000"/>
                                        <p:tgtEl>
                                          <p:spTgt spid="447"/>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450"/>
                                        </p:tgtEl>
                                        <p:attrNameLst>
                                          <p:attrName>style.visibility</p:attrName>
                                        </p:attrNameLst>
                                      </p:cBhvr>
                                      <p:to>
                                        <p:strVal val="visible"/>
                                      </p:to>
                                    </p:set>
                                    <p:animEffect transition="in" filter="wipe(down)">
                                      <p:cBhvr>
                                        <p:cTn id="33" dur="500"/>
                                        <p:tgtEl>
                                          <p:spTgt spid="450"/>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448"/>
                                        </p:tgtEl>
                                        <p:attrNameLst>
                                          <p:attrName>style.visibility</p:attrName>
                                        </p:attrNameLst>
                                      </p:cBhvr>
                                      <p:to>
                                        <p:strVal val="visible"/>
                                      </p:to>
                                    </p:set>
                                    <p:animEffect transition="in" filter="wipe(down)">
                                      <p:cBhvr>
                                        <p:cTn id="38" dur="500"/>
                                        <p:tgtEl>
                                          <p:spTgt spid="4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3" grpId="0" animBg="1"/>
      <p:bldP spid="444" grpId="0"/>
      <p:bldP spid="446" grpId="0"/>
      <p:bldP spid="447" grpId="0"/>
      <p:bldP spid="448" grpId="0" animBg="1"/>
      <p:bldP spid="4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29" name="Rectangle 28"/>
          <p:cNvSpPr/>
          <p:nvPr/>
        </p:nvSpPr>
        <p:spPr>
          <a:xfrm>
            <a:off x="-24882" y="768736"/>
            <a:ext cx="2869979" cy="6089264"/>
          </a:xfrm>
          <a:prstGeom prst="rect">
            <a:avLst/>
          </a:prstGeom>
          <a:gradFill flip="none" rotWithShape="1">
            <a:gsLst>
              <a:gs pos="5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w="0" cap="sq">
            <a:noFill/>
            <a:beve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9" name="Rectangle 8">
            <a:extLst>
              <a:ext uri="{FF2B5EF4-FFF2-40B4-BE49-F238E27FC236}">
                <a16:creationId xmlns:a16="http://schemas.microsoft.com/office/drawing/2014/main" id="{5BD74CC2-FE34-41D7-9682-A3034FDBD226}"/>
              </a:ext>
            </a:extLst>
          </p:cNvPr>
          <p:cNvSpPr/>
          <p:nvPr/>
        </p:nvSpPr>
        <p:spPr>
          <a:xfrm>
            <a:off x="2933686" y="586483"/>
            <a:ext cx="8635372" cy="35420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nSpc>
                <a:spcPct val="150000"/>
              </a:lnSpc>
            </a:pPr>
            <a:r>
              <a:rPr lang="fr-FR" sz="1800" dirty="0">
                <a:latin typeface="Myriad Pro" panose="020B0503030403020204"/>
              </a:rPr>
              <a:t>Ainsi le sort s’accomplit. Belle devint vraiment très vilaine. A tous ses amis les insectes du jardin, elle faisait des grimaces, ou elle leur jouait des mauvais tours. Et, Belle s’était fait de nouveaux amis qu’elle adorait : Dolly la grosse araignée, et Tony, le crapaud baveux. </a:t>
            </a:r>
          </a:p>
          <a:p>
            <a:pPr>
              <a:lnSpc>
                <a:spcPct val="150000"/>
              </a:lnSpc>
            </a:pPr>
            <a:r>
              <a:rPr lang="fr-FR" sz="1800" dirty="0">
                <a:latin typeface="Myriad Pro" panose="020B0503030403020204"/>
              </a:rPr>
              <a:t>Or, une nuit, une fée apparut. Elle portait une robe brodée d’étoiles qui scintillent à chacun de ses pas. Sur un tapis de fleurs elle s’assoupit. " Regardez ! Une fée ! Volons-lui sa baguette magique ! dit Tony. - Oh oui, volons-lui ! reprit Dolly. " Aussitôt dit, aussitôt fait. Mais dès qu’ils eurent touché la baguette, Tony se transforma en carotte, et Dolly en lapin qui aimait les carottes. </a:t>
            </a:r>
          </a:p>
        </p:txBody>
      </p:sp>
      <p:sp>
        <p:nvSpPr>
          <p:cNvPr id="458" name="Google Shape;458;p15"/>
          <p:cNvSpPr/>
          <p:nvPr/>
        </p:nvSpPr>
        <p:spPr>
          <a:xfrm>
            <a:off x="7665057" y="4478503"/>
            <a:ext cx="4225904" cy="2017747"/>
          </a:xfrm>
          <a:prstGeom prst="roundRect">
            <a:avLst>
              <a:gd name="adj" fmla="val 16667"/>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spcFirstLastPara="1" wrap="square" lIns="91425" tIns="45700" rIns="91425" bIns="45700" anchor="ctr" anchorCtr="0">
            <a:noAutofit/>
          </a:bodyPr>
          <a:lstStyle/>
          <a:p>
            <a:pPr marL="0" marR="0" lvl="0" indent="0" rtl="0">
              <a:lnSpc>
                <a:spcPct val="100000"/>
              </a:lnSpc>
              <a:spcBef>
                <a:spcPts val="0"/>
              </a:spcBef>
              <a:spcAft>
                <a:spcPts val="0"/>
              </a:spcAft>
              <a:buClr>
                <a:srgbClr val="000000"/>
              </a:buClr>
              <a:buSzPts val="1800"/>
              <a:buFont typeface="Arial"/>
              <a:buNone/>
            </a:pPr>
            <a:r>
              <a:rPr lang="fr-FR" sz="2000" i="0" u="none" strike="noStrike" cap="none" dirty="0">
                <a:solidFill>
                  <a:schemeClr val="tx1"/>
                </a:solidFill>
                <a:latin typeface="Myriad Pro" panose="020B0503030403020204"/>
                <a:ea typeface="Calibri"/>
                <a:cs typeface="Times New Roman" panose="02020603050405020304" pitchFamily="18" charset="0"/>
                <a:sym typeface="Calibri"/>
              </a:rPr>
              <a:t>Dans cette étape, plusieurs </a:t>
            </a:r>
            <a:r>
              <a:rPr lang="fr-FR" sz="2000" b="1" i="0" u="none" strike="noStrike" cap="none" dirty="0">
                <a:solidFill>
                  <a:srgbClr val="FF0000"/>
                </a:solidFill>
                <a:latin typeface="Myriad Pro" panose="020B0503030403020204"/>
                <a:ea typeface="Calibri"/>
                <a:cs typeface="Times New Roman" panose="02020603050405020304" pitchFamily="18" charset="0"/>
                <a:sym typeface="Calibri"/>
              </a:rPr>
              <a:t>actions</a:t>
            </a:r>
            <a:r>
              <a:rPr lang="fr-FR" sz="2000" b="1" i="0" u="none" strike="noStrike" cap="none" dirty="0">
                <a:solidFill>
                  <a:schemeClr val="accent1">
                    <a:lumMod val="75000"/>
                  </a:schemeClr>
                </a:solidFill>
                <a:latin typeface="Myriad Pro" panose="020B0503030403020204"/>
                <a:ea typeface="Calibri"/>
                <a:cs typeface="Times New Roman" panose="02020603050405020304" pitchFamily="18" charset="0"/>
                <a:sym typeface="Calibri"/>
              </a:rPr>
              <a:t> </a:t>
            </a:r>
            <a:r>
              <a:rPr lang="fr-FR" sz="2000" i="0" u="none" strike="noStrike" cap="none" dirty="0">
                <a:solidFill>
                  <a:schemeClr val="tx1"/>
                </a:solidFill>
                <a:latin typeface="Myriad Pro" panose="020B0503030403020204"/>
                <a:ea typeface="Calibri"/>
                <a:cs typeface="Times New Roman" panose="02020603050405020304" pitchFamily="18" charset="0"/>
                <a:sym typeface="Calibri"/>
              </a:rPr>
              <a:t>se passent , l’une après l’autre, pour résoudre le problème et mener à la situation finale. Ce sont </a:t>
            </a:r>
            <a:r>
              <a:rPr lang="fr-FR" sz="2000" b="1" i="0" u="none" strike="noStrike" cap="none" dirty="0">
                <a:solidFill>
                  <a:srgbClr val="FF0000"/>
                </a:solidFill>
                <a:latin typeface="Myriad Pro" panose="020B0503030403020204"/>
                <a:ea typeface="Calibri"/>
                <a:cs typeface="Times New Roman" panose="02020603050405020304" pitchFamily="18" charset="0"/>
                <a:sym typeface="Calibri"/>
              </a:rPr>
              <a:t>les péripéties.</a:t>
            </a:r>
          </a:p>
        </p:txBody>
      </p:sp>
      <p:sp>
        <p:nvSpPr>
          <p:cNvPr id="14" name="Google Shape;365;p9">
            <a:extLst>
              <a:ext uri="{FF2B5EF4-FFF2-40B4-BE49-F238E27FC236}">
                <a16:creationId xmlns:a16="http://schemas.microsoft.com/office/drawing/2014/main" id="{12C4A767-6414-46C8-80B3-89F257D3BF10}"/>
              </a:ext>
            </a:extLst>
          </p:cNvPr>
          <p:cNvSpPr txBox="1"/>
          <p:nvPr/>
        </p:nvSpPr>
        <p:spPr>
          <a:xfrm>
            <a:off x="753978" y="110144"/>
            <a:ext cx="7433925"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1" i="0" u="none" strike="noStrike" cap="none" dirty="0">
                <a:solidFill>
                  <a:srgbClr val="0096D6"/>
                </a:solidFill>
                <a:latin typeface="Myriad Pro"/>
                <a:ea typeface="Comic Sans MS"/>
                <a:cs typeface="Times New Roman" panose="02020603050405020304" pitchFamily="18" charset="0"/>
                <a:sym typeface="Comic Sans MS"/>
              </a:rPr>
              <a:t>ANALYSE</a:t>
            </a:r>
            <a:endParaRPr lang="fr-FR" sz="3600" b="1" i="0" u="none" strike="noStrike" cap="none" dirty="0">
              <a:solidFill>
                <a:srgbClr val="0096D6"/>
              </a:solidFill>
              <a:latin typeface="Myriad Pro"/>
              <a:ea typeface="Comic Sans MS"/>
              <a:cs typeface="Times New Roman" panose="02020603050405020304" pitchFamily="18" charset="0"/>
              <a:sym typeface="Comic Sans MS"/>
            </a:endParaRPr>
          </a:p>
        </p:txBody>
      </p:sp>
      <p:sp>
        <p:nvSpPr>
          <p:cNvPr id="16" name="Google Shape;444;p14">
            <a:extLst>
              <a:ext uri="{FF2B5EF4-FFF2-40B4-BE49-F238E27FC236}">
                <a16:creationId xmlns:a16="http://schemas.microsoft.com/office/drawing/2014/main" id="{2D341577-E665-4DA6-BCD7-C394CE05B3A6}"/>
              </a:ext>
            </a:extLst>
          </p:cNvPr>
          <p:cNvSpPr txBox="1"/>
          <p:nvPr/>
        </p:nvSpPr>
        <p:spPr>
          <a:xfrm>
            <a:off x="291058" y="1323311"/>
            <a:ext cx="2769984" cy="193895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FR" sz="2400" b="1" dirty="0">
                <a:solidFill>
                  <a:schemeClr val="tx1"/>
                </a:solidFill>
                <a:latin typeface="Myriad Pro" panose="020B0503030403020204"/>
                <a:ea typeface="Calibri"/>
                <a:cs typeface="Times New Roman" panose="02020603050405020304" pitchFamily="18" charset="0"/>
                <a:sym typeface="Calibri"/>
              </a:rPr>
              <a:t>Qu’est-ce qui se passe dans ce paragraphe ? </a:t>
            </a:r>
          </a:p>
          <a:p>
            <a:pPr>
              <a:buSzPts val="1800"/>
            </a:pPr>
            <a:r>
              <a:rPr lang="fr-FR" sz="2400" b="1" dirty="0">
                <a:solidFill>
                  <a:schemeClr val="tx1"/>
                </a:solidFill>
                <a:latin typeface="Myriad Pro" panose="020B0503030403020204"/>
                <a:ea typeface="Calibri"/>
                <a:cs typeface="Times New Roman" panose="02020603050405020304" pitchFamily="18" charset="0"/>
                <a:sym typeface="Calibri"/>
              </a:rPr>
              <a:t>Soulignez </a:t>
            </a:r>
            <a:br>
              <a:rPr lang="fr-FR" sz="2400" b="1" dirty="0">
                <a:solidFill>
                  <a:schemeClr val="tx1"/>
                </a:solidFill>
                <a:latin typeface="Myriad Pro" panose="020B0503030403020204"/>
                <a:ea typeface="Calibri"/>
                <a:cs typeface="Times New Roman" panose="02020603050405020304" pitchFamily="18" charset="0"/>
                <a:sym typeface="Calibri"/>
              </a:rPr>
            </a:br>
            <a:r>
              <a:rPr lang="fr-FR" sz="2400" b="1" dirty="0">
                <a:solidFill>
                  <a:schemeClr val="tx1"/>
                </a:solidFill>
                <a:latin typeface="Myriad Pro" panose="020B0503030403020204"/>
                <a:ea typeface="Calibri"/>
                <a:cs typeface="Times New Roman" panose="02020603050405020304" pitchFamily="18" charset="0"/>
                <a:sym typeface="Calibri"/>
              </a:rPr>
              <a:t>toutes les actions.</a:t>
            </a:r>
            <a:endParaRPr lang="fr-FR" sz="2400" dirty="0">
              <a:solidFill>
                <a:schemeClr val="tx1"/>
              </a:solidFill>
              <a:latin typeface="Myriad Pro" panose="020B0503030403020204"/>
              <a:cs typeface="Times New Roman" panose="02020603050405020304" pitchFamily="18" charset="0"/>
            </a:endParaRPr>
          </a:p>
        </p:txBody>
      </p:sp>
      <p:sp>
        <p:nvSpPr>
          <p:cNvPr id="461" name="Google Shape;461;p15"/>
          <p:cNvSpPr/>
          <p:nvPr/>
        </p:nvSpPr>
        <p:spPr>
          <a:xfrm rot="10800000" flipH="1">
            <a:off x="4732421" y="1075388"/>
            <a:ext cx="4347411" cy="69003"/>
          </a:xfrm>
          <a:prstGeom prst="mathMinus">
            <a:avLst>
              <a:gd name="adj1" fmla="val 23520"/>
            </a:avLst>
          </a:prstGeom>
          <a:solidFill>
            <a:schemeClr val="accent1"/>
          </a:solid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Times New Roman" panose="02020603050405020304" pitchFamily="18" charset="0"/>
              <a:cs typeface="Times New Roman" panose="02020603050405020304" pitchFamily="18" charset="0"/>
              <a:sym typeface="Arial"/>
            </a:endParaRPr>
          </a:p>
        </p:txBody>
      </p:sp>
      <p:sp>
        <p:nvSpPr>
          <p:cNvPr id="457" name="Google Shape;457;p15"/>
          <p:cNvSpPr/>
          <p:nvPr/>
        </p:nvSpPr>
        <p:spPr>
          <a:xfrm>
            <a:off x="2971420" y="4375314"/>
            <a:ext cx="4383537" cy="887606"/>
          </a:xfrm>
          <a:prstGeom prst="roundRect">
            <a:avLst>
              <a:gd name="adj" fmla="val 16667"/>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spcFirstLastPara="1" wrap="square" lIns="91425" tIns="45700" rIns="91425" bIns="45700" anchor="ctr" anchorCtr="0">
            <a:noAutofit/>
          </a:bodyPr>
          <a:lstStyle/>
          <a:p>
            <a:pPr marL="0" marR="0" lvl="0" indent="0" rtl="0">
              <a:lnSpc>
                <a:spcPct val="100000"/>
              </a:lnSpc>
              <a:spcBef>
                <a:spcPts val="0"/>
              </a:spcBef>
              <a:spcAft>
                <a:spcPts val="0"/>
              </a:spcAft>
              <a:buClr>
                <a:srgbClr val="000000"/>
              </a:buClr>
              <a:buSzPts val="2000"/>
              <a:buFont typeface="Arial"/>
              <a:buNone/>
            </a:pPr>
            <a:r>
              <a:rPr lang="fr-FR" sz="2000" dirty="0">
                <a:solidFill>
                  <a:srgbClr val="002060"/>
                </a:solidFill>
                <a:latin typeface="Myriad Pro" panose="020B0503030403020204"/>
                <a:ea typeface="Calibri"/>
                <a:cs typeface="Times New Roman" panose="02020603050405020304" pitchFamily="18" charset="0"/>
                <a:sym typeface="Calibri"/>
              </a:rPr>
              <a:t>P</a:t>
            </a:r>
            <a:r>
              <a:rPr lang="fr-FR" sz="2000" i="0" u="none" strike="noStrike" cap="none" dirty="0">
                <a:solidFill>
                  <a:srgbClr val="002060"/>
                </a:solidFill>
                <a:latin typeface="Myriad Pro" panose="020B0503030403020204"/>
                <a:ea typeface="Calibri"/>
                <a:cs typeface="Times New Roman" panose="02020603050405020304" pitchFamily="18" charset="0"/>
                <a:sym typeface="Calibri"/>
              </a:rPr>
              <a:t>lusieurs actions se sont accomplie, les unes après les autres, suite au sort jeté par la sorcière.</a:t>
            </a:r>
          </a:p>
        </p:txBody>
      </p:sp>
      <p:sp>
        <p:nvSpPr>
          <p:cNvPr id="21" name="Google Shape;444;p14">
            <a:extLst>
              <a:ext uri="{FF2B5EF4-FFF2-40B4-BE49-F238E27FC236}">
                <a16:creationId xmlns:a16="http://schemas.microsoft.com/office/drawing/2014/main" id="{2B6A4F4E-ABFA-4CC1-A16E-FAEC99B52533}"/>
              </a:ext>
            </a:extLst>
          </p:cNvPr>
          <p:cNvSpPr txBox="1"/>
          <p:nvPr/>
        </p:nvSpPr>
        <p:spPr>
          <a:xfrm>
            <a:off x="301039" y="4375314"/>
            <a:ext cx="2405916"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FR" sz="2400" b="1" i="0" u="none" strike="noStrike" cap="none" dirty="0">
                <a:solidFill>
                  <a:schemeClr val="tx1"/>
                </a:solidFill>
                <a:latin typeface="Myriad Pro" panose="020B0503030403020204"/>
                <a:ea typeface="Calibri"/>
                <a:cs typeface="Times New Roman" panose="02020603050405020304" pitchFamily="18" charset="0"/>
                <a:sym typeface="Calibri"/>
              </a:rPr>
              <a:t>Que remarquez-vous ? </a:t>
            </a:r>
            <a:endParaRPr lang="fr-FR" sz="2400" b="0" i="0" u="none" strike="noStrike" cap="none" dirty="0">
              <a:solidFill>
                <a:schemeClr val="tx1"/>
              </a:solidFill>
              <a:latin typeface="Myriad Pro" panose="020B0503030403020204"/>
              <a:cs typeface="Times New Roman" panose="02020603050405020304" pitchFamily="18" charset="0"/>
              <a:sym typeface="Arial"/>
            </a:endParaRPr>
          </a:p>
        </p:txBody>
      </p:sp>
      <p:cxnSp>
        <p:nvCxnSpPr>
          <p:cNvPr id="22" name="Straight Connector 21">
            <a:extLst>
              <a:ext uri="{FF2B5EF4-FFF2-40B4-BE49-F238E27FC236}">
                <a16:creationId xmlns:a16="http://schemas.microsoft.com/office/drawing/2014/main" id="{A7B3616B-BE36-41F0-B5B3-B5A15305434C}"/>
              </a:ext>
            </a:extLst>
          </p:cNvPr>
          <p:cNvCxnSpPr>
            <a:cxnSpLocks/>
          </p:cNvCxnSpPr>
          <p:nvPr/>
        </p:nvCxnSpPr>
        <p:spPr>
          <a:xfrm>
            <a:off x="7483642" y="3586428"/>
            <a:ext cx="3939882" cy="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855C771-CF81-4C54-86F3-20F055F8F038}"/>
              </a:ext>
            </a:extLst>
          </p:cNvPr>
          <p:cNvCxnSpPr>
            <a:cxnSpLocks/>
          </p:cNvCxnSpPr>
          <p:nvPr/>
        </p:nvCxnSpPr>
        <p:spPr>
          <a:xfrm>
            <a:off x="10350491" y="2739075"/>
            <a:ext cx="943031" cy="270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BD52A7E-2FC7-4808-BD57-599B7FD40D78}"/>
              </a:ext>
            </a:extLst>
          </p:cNvPr>
          <p:cNvCxnSpPr>
            <a:cxnSpLocks/>
          </p:cNvCxnSpPr>
          <p:nvPr/>
        </p:nvCxnSpPr>
        <p:spPr>
          <a:xfrm>
            <a:off x="4196291" y="2326688"/>
            <a:ext cx="159107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A7172E5-BF14-4CBB-8BF6-9E5C2C526BEB}"/>
              </a:ext>
            </a:extLst>
          </p:cNvPr>
          <p:cNvCxnSpPr>
            <a:cxnSpLocks/>
          </p:cNvCxnSpPr>
          <p:nvPr/>
        </p:nvCxnSpPr>
        <p:spPr>
          <a:xfrm>
            <a:off x="3620663" y="1533971"/>
            <a:ext cx="22860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FE1FA6A3-4222-4FCF-8BF0-011D0F6D0C89}"/>
              </a:ext>
            </a:extLst>
          </p:cNvPr>
          <p:cNvCxnSpPr>
            <a:cxnSpLocks/>
          </p:cNvCxnSpPr>
          <p:nvPr/>
        </p:nvCxnSpPr>
        <p:spPr>
          <a:xfrm>
            <a:off x="3047781" y="3161277"/>
            <a:ext cx="2950410" cy="1040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9" name="Google Shape;444;p14">
            <a:extLst>
              <a:ext uri="{FF2B5EF4-FFF2-40B4-BE49-F238E27FC236}">
                <a16:creationId xmlns:a16="http://schemas.microsoft.com/office/drawing/2014/main" id="{7885C451-FE5B-4F07-8071-AC04C42BCDA8}"/>
              </a:ext>
            </a:extLst>
          </p:cNvPr>
          <p:cNvSpPr txBox="1"/>
          <p:nvPr/>
        </p:nvSpPr>
        <p:spPr>
          <a:xfrm>
            <a:off x="291058" y="5255896"/>
            <a:ext cx="2481991" cy="12002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FR" sz="2400" b="1" i="0" u="none" strike="noStrike" cap="none" dirty="0">
                <a:solidFill>
                  <a:schemeClr val="tx1"/>
                </a:solidFill>
                <a:latin typeface="Myriad Pro" panose="020B0503030403020204"/>
                <a:ea typeface="Calibri"/>
                <a:cs typeface="Times New Roman" panose="02020603050405020304" pitchFamily="18" charset="0"/>
                <a:sym typeface="Calibri"/>
              </a:rPr>
              <a:t>Quel est le résultat de ces actions ? </a:t>
            </a:r>
            <a:endParaRPr lang="fr-FR" sz="2400" b="0" i="0" u="none" strike="noStrike" cap="none" dirty="0">
              <a:solidFill>
                <a:schemeClr val="tx1"/>
              </a:solidFill>
              <a:latin typeface="Myriad Pro" panose="020B0503030403020204"/>
              <a:cs typeface="Times New Roman" panose="02020603050405020304" pitchFamily="18" charset="0"/>
              <a:sym typeface="Arial"/>
            </a:endParaRPr>
          </a:p>
        </p:txBody>
      </p:sp>
      <p:sp>
        <p:nvSpPr>
          <p:cNvPr id="43" name="Google Shape;457;p15">
            <a:extLst>
              <a:ext uri="{FF2B5EF4-FFF2-40B4-BE49-F238E27FC236}">
                <a16:creationId xmlns:a16="http://schemas.microsoft.com/office/drawing/2014/main" id="{3955E1FE-8816-4D68-A07B-039A226B68B2}"/>
              </a:ext>
            </a:extLst>
          </p:cNvPr>
          <p:cNvSpPr/>
          <p:nvPr/>
        </p:nvSpPr>
        <p:spPr>
          <a:xfrm>
            <a:off x="2922899" y="5511963"/>
            <a:ext cx="4383537" cy="814068"/>
          </a:xfrm>
          <a:prstGeom prst="roundRect">
            <a:avLst>
              <a:gd name="adj" fmla="val 16667"/>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spcFirstLastPara="1" wrap="square" lIns="91425" tIns="45700" rIns="91425" bIns="45700" anchor="ctr" anchorCtr="0">
            <a:noAutofit/>
          </a:bodyPr>
          <a:lstStyle/>
          <a:p>
            <a:pPr marL="0" marR="0" lvl="0" indent="0" rtl="0">
              <a:lnSpc>
                <a:spcPct val="100000"/>
              </a:lnSpc>
              <a:spcBef>
                <a:spcPts val="0"/>
              </a:spcBef>
              <a:spcAft>
                <a:spcPts val="0"/>
              </a:spcAft>
              <a:buClr>
                <a:srgbClr val="000000"/>
              </a:buClr>
              <a:buSzPts val="2000"/>
              <a:buFont typeface="Arial"/>
              <a:buNone/>
            </a:pPr>
            <a:r>
              <a:rPr lang="fr-FR" sz="2000" dirty="0">
                <a:solidFill>
                  <a:srgbClr val="002060"/>
                </a:solidFill>
                <a:latin typeface="Myriad Pro" panose="020B0503030403020204"/>
                <a:ea typeface="Calibri"/>
                <a:cs typeface="Times New Roman" panose="02020603050405020304" pitchFamily="18" charset="0"/>
                <a:sym typeface="Calibri"/>
              </a:rPr>
              <a:t>Les actions mènent à la résolution du problème. </a:t>
            </a:r>
            <a:endParaRPr lang="fr-FR" sz="2000" i="0" u="none" strike="noStrike" cap="none" dirty="0">
              <a:solidFill>
                <a:srgbClr val="002060"/>
              </a:solidFill>
              <a:latin typeface="Myriad Pro" panose="020B0503030403020204"/>
              <a:ea typeface="Calibri"/>
              <a:cs typeface="Times New Roman" panose="02020603050405020304" pitchFamily="18" charset="0"/>
              <a:sym typeface="Calibri"/>
            </a:endParaRPr>
          </a:p>
        </p:txBody>
      </p:sp>
      <p:cxnSp>
        <p:nvCxnSpPr>
          <p:cNvPr id="26" name="Straight Connector 25">
            <a:extLst>
              <a:ext uri="{FF2B5EF4-FFF2-40B4-BE49-F238E27FC236}">
                <a16:creationId xmlns:a16="http://schemas.microsoft.com/office/drawing/2014/main" id="{C8046F54-85BA-49BF-8417-E24AB8A34DFE}"/>
              </a:ext>
            </a:extLst>
          </p:cNvPr>
          <p:cNvCxnSpPr>
            <a:cxnSpLocks/>
          </p:cNvCxnSpPr>
          <p:nvPr/>
        </p:nvCxnSpPr>
        <p:spPr>
          <a:xfrm>
            <a:off x="2990631" y="3953962"/>
            <a:ext cx="534782" cy="1420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9735096B-555F-460D-A11C-C523F4013BC4}"/>
              </a:ext>
            </a:extLst>
          </p:cNvPr>
          <p:cNvCxnSpPr>
            <a:cxnSpLocks/>
          </p:cNvCxnSpPr>
          <p:nvPr/>
        </p:nvCxnSpPr>
        <p:spPr>
          <a:xfrm>
            <a:off x="6226922" y="1533971"/>
            <a:ext cx="32004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61"/>
                                        </p:tgtEl>
                                        <p:attrNameLst>
                                          <p:attrName>style.visibility</p:attrName>
                                        </p:attrNameLst>
                                      </p:cBhvr>
                                      <p:to>
                                        <p:strVal val="visible"/>
                                      </p:to>
                                    </p:set>
                                    <p:animEffect transition="in" filter="wipe(left)">
                                      <p:cBhvr>
                                        <p:cTn id="16" dur="500"/>
                                        <p:tgtEl>
                                          <p:spTgt spid="461"/>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wipe(left)">
                                      <p:cBhvr>
                                        <p:cTn id="21" dur="500"/>
                                        <p:tgtEl>
                                          <p:spTgt spid="31"/>
                                        </p:tgtEl>
                                      </p:cBhvr>
                                    </p:animEffect>
                                  </p:childTnLst>
                                </p:cTn>
                              </p:par>
                              <p:par>
                                <p:cTn id="22" presetID="22" presetClass="entr" presetSubtype="8"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wipe(left)">
                                      <p:cBhvr>
                                        <p:cTn id="24" dur="500"/>
                                        <p:tgtEl>
                                          <p:spTgt spid="28"/>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500"/>
                                        <p:tgtEl>
                                          <p:spTgt spid="25"/>
                                        </p:tgtEl>
                                      </p:cBhvr>
                                    </p:animEffect>
                                  </p:childTnLst>
                                </p:cTn>
                              </p:par>
                              <p:par>
                                <p:cTn id="35" presetID="22" presetClass="entr" presetSubtype="8" fill="hold"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left)">
                                      <p:cBhvr>
                                        <p:cTn id="37" dur="500"/>
                                        <p:tgtEl>
                                          <p:spTgt spid="3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left)">
                                      <p:cBhvr>
                                        <p:cTn id="42" dur="500"/>
                                        <p:tgtEl>
                                          <p:spTgt spid="22"/>
                                        </p:tgtEl>
                                      </p:cBhvr>
                                    </p:animEffect>
                                  </p:childTnLst>
                                </p:cTn>
                              </p:par>
                              <p:par>
                                <p:cTn id="43" presetID="22" presetClass="entr" presetSubtype="8"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left)">
                                      <p:cBhvr>
                                        <p:cTn id="45" dur="500"/>
                                        <p:tgtEl>
                                          <p:spTgt spid="26"/>
                                        </p:tgtEl>
                                      </p:cBhvr>
                                    </p:animEffec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21"/>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457"/>
                                        </p:tgtEl>
                                        <p:attrNameLst>
                                          <p:attrName>style.visibility</p:attrName>
                                        </p:attrNameLst>
                                      </p:cBhvr>
                                      <p:to>
                                        <p:strVal val="visible"/>
                                      </p:to>
                                    </p:set>
                                    <p:animEffect transition="in" filter="wipe(down)">
                                      <p:cBhvr>
                                        <p:cTn id="54" dur="500"/>
                                        <p:tgtEl>
                                          <p:spTgt spid="457"/>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wipe(down)">
                                      <p:cBhvr>
                                        <p:cTn id="63" dur="500"/>
                                        <p:tgtEl>
                                          <p:spTgt spid="43"/>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grpId="0" nodeType="clickEffect">
                                  <p:stCondLst>
                                    <p:cond delay="0"/>
                                  </p:stCondLst>
                                  <p:childTnLst>
                                    <p:set>
                                      <p:cBhvr>
                                        <p:cTn id="67" dur="1" fill="hold">
                                          <p:stCondLst>
                                            <p:cond delay="0"/>
                                          </p:stCondLst>
                                        </p:cTn>
                                        <p:tgtEl>
                                          <p:spTgt spid="458"/>
                                        </p:tgtEl>
                                        <p:attrNameLst>
                                          <p:attrName>style.visibility</p:attrName>
                                        </p:attrNameLst>
                                      </p:cBhvr>
                                      <p:to>
                                        <p:strVal val="visible"/>
                                      </p:to>
                                    </p:set>
                                    <p:animEffect transition="in" filter="wipe(down)">
                                      <p:cBhvr>
                                        <p:cTn id="68" dur="500"/>
                                        <p:tgtEl>
                                          <p:spTgt spid="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58" grpId="0" animBg="1"/>
      <p:bldP spid="16" grpId="0"/>
      <p:bldP spid="461" grpId="0" animBg="1"/>
      <p:bldP spid="457" grpId="0" animBg="1"/>
      <p:bldP spid="21" grpId="0"/>
      <p:bldP spid="39" grpId="0"/>
      <p:bldP spid="4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0" name="Google Shape;443;p14">
            <a:extLst>
              <a:ext uri="{FF2B5EF4-FFF2-40B4-BE49-F238E27FC236}">
                <a16:creationId xmlns:a16="http://schemas.microsoft.com/office/drawing/2014/main" id="{27E41CC0-4753-44FB-9CEB-3617760870F3}"/>
              </a:ext>
            </a:extLst>
          </p:cNvPr>
          <p:cNvSpPr/>
          <p:nvPr/>
        </p:nvSpPr>
        <p:spPr>
          <a:xfrm>
            <a:off x="1420006" y="1410186"/>
            <a:ext cx="893928" cy="453894"/>
          </a:xfrm>
          <a:prstGeom prst="roundRect">
            <a:avLst>
              <a:gd name="adj" fmla="val 16667"/>
            </a:avLst>
          </a:prstGeom>
          <a:solidFill>
            <a:schemeClr val="accent1">
              <a:lumMod val="75000"/>
            </a:schemeClr>
          </a:solidFill>
          <a:ln w="381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lvl="0" algn="ctr">
              <a:buSzPts val="1800"/>
            </a:pPr>
            <a:r>
              <a:rPr lang="fr-FR" sz="2400" dirty="0">
                <a:solidFill>
                  <a:schemeClr val="bg1"/>
                </a:solidFill>
                <a:latin typeface="Myriad Pro" panose="020B0503030403020204"/>
                <a:cs typeface="Times New Roman" panose="02020603050405020304" pitchFamily="18" charset="0"/>
              </a:rPr>
              <a:t>Ainsi</a:t>
            </a:r>
            <a:endParaRPr sz="2400" b="0" i="0" u="none" strike="noStrike" cap="none" dirty="0">
              <a:solidFill>
                <a:schemeClr val="bg1"/>
              </a:solidFill>
              <a:latin typeface="Times New Roman" panose="02020603050405020304" pitchFamily="18" charset="0"/>
              <a:ea typeface="Calibri"/>
              <a:cs typeface="Times New Roman" panose="02020603050405020304" pitchFamily="18" charset="0"/>
              <a:sym typeface="Calibri"/>
            </a:endParaRPr>
          </a:p>
        </p:txBody>
      </p:sp>
      <p:sp>
        <p:nvSpPr>
          <p:cNvPr id="458" name="Google Shape;458;p15"/>
          <p:cNvSpPr/>
          <p:nvPr/>
        </p:nvSpPr>
        <p:spPr>
          <a:xfrm>
            <a:off x="2897134" y="5258673"/>
            <a:ext cx="6345483" cy="804165"/>
          </a:xfrm>
          <a:prstGeom prst="roundRect">
            <a:avLst>
              <a:gd name="adj" fmla="val 16667"/>
            </a:avLst>
          </a:prstGeom>
          <a:solidFill>
            <a:schemeClr val="bg1"/>
          </a:solidFill>
          <a:ln w="25400" cap="flat" cmpd="sng">
            <a:solidFill>
              <a:schemeClr val="tx1"/>
            </a:solidFill>
            <a:prstDash val="solid"/>
            <a:round/>
            <a:headEnd type="none" w="sm" len="sm"/>
            <a:tailEnd type="none" w="sm" len="sm"/>
          </a:ln>
        </p:spPr>
        <p:txBody>
          <a:bodyPr spcFirstLastPara="1" wrap="square" lIns="91425" tIns="45700" rIns="91425" bIns="45700" anchor="ctr" anchorCtr="0">
            <a:noAutofit/>
          </a:bodyPr>
          <a:lstStyle/>
          <a:p>
            <a:pPr lvl="0" algn="ctr">
              <a:buSzPts val="1800"/>
            </a:pPr>
            <a:r>
              <a:rPr lang="fr-FR" sz="2000" dirty="0">
                <a:solidFill>
                  <a:schemeClr val="tx1"/>
                </a:solidFill>
                <a:latin typeface="Myriad Pro" panose="020B0503030403020204"/>
                <a:ea typeface="Calibri"/>
                <a:cs typeface="Times New Roman" panose="02020603050405020304" pitchFamily="18" charset="0"/>
                <a:sym typeface="Calibri"/>
              </a:rPr>
              <a:t>Cette étape est la situation finale ou la fin de l’histoire. </a:t>
            </a:r>
          </a:p>
          <a:p>
            <a:pPr lvl="0" algn="ctr">
              <a:buSzPts val="1800"/>
            </a:pPr>
            <a:r>
              <a:rPr lang="fr-FR" sz="2000" dirty="0">
                <a:solidFill>
                  <a:schemeClr val="tx1"/>
                </a:solidFill>
                <a:latin typeface="Myriad Pro" panose="020B0503030403020204"/>
                <a:ea typeface="Calibri"/>
                <a:cs typeface="Times New Roman" panose="02020603050405020304" pitchFamily="18" charset="0"/>
                <a:sym typeface="Calibri"/>
              </a:rPr>
              <a:t>Elle peut être  introduite par  « ainsi, … » , « à la fin de… ».</a:t>
            </a:r>
          </a:p>
        </p:txBody>
      </p:sp>
      <p:sp>
        <p:nvSpPr>
          <p:cNvPr id="14" name="Google Shape;365;p9">
            <a:extLst>
              <a:ext uri="{FF2B5EF4-FFF2-40B4-BE49-F238E27FC236}">
                <a16:creationId xmlns:a16="http://schemas.microsoft.com/office/drawing/2014/main" id="{12C4A767-6414-46C8-80B3-89F257D3BF10}"/>
              </a:ext>
            </a:extLst>
          </p:cNvPr>
          <p:cNvSpPr txBox="1"/>
          <p:nvPr/>
        </p:nvSpPr>
        <p:spPr>
          <a:xfrm>
            <a:off x="721827" y="113110"/>
            <a:ext cx="9816725"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1" i="0" u="none" strike="noStrike" cap="none" dirty="0">
                <a:solidFill>
                  <a:srgbClr val="0096D6"/>
                </a:solidFill>
                <a:latin typeface="Myriad Pro"/>
                <a:ea typeface="Comic Sans MS"/>
                <a:cs typeface="Times New Roman" panose="02020603050405020304" pitchFamily="18" charset="0"/>
                <a:sym typeface="Comic Sans MS"/>
              </a:rPr>
              <a:t>ANALYSE</a:t>
            </a:r>
            <a:endParaRPr lang="fr-FR" sz="2800" b="1" i="0" u="none" strike="noStrike" cap="none" dirty="0">
              <a:solidFill>
                <a:srgbClr val="0096D6"/>
              </a:solidFill>
              <a:latin typeface="Myriad Pro"/>
              <a:ea typeface="Comic Sans MS"/>
              <a:cs typeface="Times New Roman" panose="02020603050405020304" pitchFamily="18" charset="0"/>
              <a:sym typeface="Comic Sans MS"/>
            </a:endParaRPr>
          </a:p>
        </p:txBody>
      </p:sp>
      <p:sp>
        <p:nvSpPr>
          <p:cNvPr id="20" name="Google Shape;472;p16">
            <a:extLst>
              <a:ext uri="{FF2B5EF4-FFF2-40B4-BE49-F238E27FC236}">
                <a16:creationId xmlns:a16="http://schemas.microsoft.com/office/drawing/2014/main" id="{39CA2EF9-F3D4-4142-AD96-CE1E3B3955CE}"/>
              </a:ext>
            </a:extLst>
          </p:cNvPr>
          <p:cNvSpPr txBox="1"/>
          <p:nvPr/>
        </p:nvSpPr>
        <p:spPr>
          <a:xfrm>
            <a:off x="1216788" y="3195132"/>
            <a:ext cx="3575714"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FR" sz="2400" b="1" i="0" u="none" strike="noStrike" cap="none" dirty="0">
                <a:solidFill>
                  <a:schemeClr val="tx1"/>
                </a:solidFill>
                <a:latin typeface="Myriad Pro" panose="020B0503030403020204"/>
                <a:ea typeface="Comic Sans MS"/>
                <a:cs typeface="Times New Roman" panose="02020603050405020304" pitchFamily="18" charset="0"/>
                <a:sym typeface="Comic Sans MS"/>
              </a:rPr>
              <a:t>Comment l’histoire se termine-t-elle ?</a:t>
            </a:r>
          </a:p>
        </p:txBody>
      </p:sp>
      <p:sp>
        <p:nvSpPr>
          <p:cNvPr id="22" name="Google Shape;474;p16">
            <a:extLst>
              <a:ext uri="{FF2B5EF4-FFF2-40B4-BE49-F238E27FC236}">
                <a16:creationId xmlns:a16="http://schemas.microsoft.com/office/drawing/2014/main" id="{AC43CD9A-3848-4E35-940E-5887F926AA11}"/>
              </a:ext>
            </a:extLst>
          </p:cNvPr>
          <p:cNvSpPr txBox="1"/>
          <p:nvPr/>
        </p:nvSpPr>
        <p:spPr>
          <a:xfrm>
            <a:off x="1217968" y="4012466"/>
            <a:ext cx="3574534"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FR" sz="2400" b="1" i="0" u="none" strike="noStrike" cap="none" dirty="0">
                <a:solidFill>
                  <a:schemeClr val="tx1"/>
                </a:solidFill>
                <a:latin typeface="Myriad Pro" panose="020B0503030403020204"/>
                <a:ea typeface="Comic Sans MS"/>
                <a:cs typeface="Times New Roman" panose="02020603050405020304" pitchFamily="18" charset="0"/>
                <a:sym typeface="Comic Sans MS"/>
              </a:rPr>
              <a:t>Par quel mot cette fin est-elle introduite ?</a:t>
            </a:r>
            <a:endParaRPr lang="fr-FR" sz="2400" b="0" i="0" u="none" strike="noStrike" cap="none" dirty="0">
              <a:solidFill>
                <a:schemeClr val="tx1"/>
              </a:solidFill>
              <a:latin typeface="Myriad Pro" panose="020B0503030403020204"/>
              <a:cs typeface="Times New Roman" panose="02020603050405020304" pitchFamily="18" charset="0"/>
              <a:sym typeface="Arial"/>
            </a:endParaRPr>
          </a:p>
        </p:txBody>
      </p:sp>
      <p:graphicFrame>
        <p:nvGraphicFramePr>
          <p:cNvPr id="33" name="Google Shape;408;p13">
            <a:extLst>
              <a:ext uri="{FF2B5EF4-FFF2-40B4-BE49-F238E27FC236}">
                <a16:creationId xmlns:a16="http://schemas.microsoft.com/office/drawing/2014/main" id="{C952205D-D1D3-4425-8A97-E968BBF93F6D}"/>
              </a:ext>
            </a:extLst>
          </p:cNvPr>
          <p:cNvGraphicFramePr/>
          <p:nvPr>
            <p:extLst>
              <p:ext uri="{D42A27DB-BD31-4B8C-83A1-F6EECF244321}">
                <p14:modId xmlns:p14="http://schemas.microsoft.com/office/powerpoint/2010/main" val="685602501"/>
              </p:ext>
            </p:extLst>
          </p:nvPr>
        </p:nvGraphicFramePr>
        <p:xfrm>
          <a:off x="1420006" y="792790"/>
          <a:ext cx="10446450" cy="1554490"/>
        </p:xfrm>
        <a:graphic>
          <a:graphicData uri="http://schemas.openxmlformats.org/drawingml/2006/table">
            <a:tbl>
              <a:tblPr firstRow="1" bandRow="1">
                <a:tableStyleId>{5940675A-B579-460E-94D1-54222C63F5DA}</a:tableStyleId>
              </a:tblPr>
              <a:tblGrid>
                <a:gridCol w="10446450">
                  <a:extLst>
                    <a:ext uri="{9D8B030D-6E8A-4147-A177-3AD203B41FA5}">
                      <a16:colId xmlns:a16="http://schemas.microsoft.com/office/drawing/2014/main" val="20000"/>
                    </a:ext>
                  </a:extLst>
                </a:gridCol>
              </a:tblGrid>
              <a:tr h="1323568">
                <a:tc>
                  <a:txBody>
                    <a:bodyPr/>
                    <a:lstStyle/>
                    <a:p>
                      <a:pPr marL="0" marR="0" lvl="0" indent="0" algn="l" defTabSz="914400" rtl="0" eaLnBrk="1" fontAlgn="auto" latinLnBrk="0" hangingPunct="1">
                        <a:lnSpc>
                          <a:spcPct val="100000"/>
                        </a:lnSpc>
                        <a:spcBef>
                          <a:spcPts val="0"/>
                        </a:spcBef>
                        <a:spcAft>
                          <a:spcPts val="0"/>
                        </a:spcAft>
                        <a:buClr>
                          <a:srgbClr val="000000"/>
                        </a:buClr>
                        <a:buSzPts val="2800"/>
                        <a:buFont typeface="Arial"/>
                        <a:buNone/>
                        <a:tabLst/>
                        <a:defRPr/>
                      </a:pPr>
                      <a:r>
                        <a:rPr lang="fr-FR" sz="2400" u="none" strike="noStrike" cap="none" dirty="0">
                          <a:latin typeface="Myriad Pro" panose="020B0503030403020204" pitchFamily="34" charset="0"/>
                          <a:sym typeface="Times New Roman"/>
                        </a:rPr>
                        <a:t>Quant à la coccinelle... La fée lui réserva un autre sort. En un clin d’œil, </a:t>
                      </a:r>
                    </a:p>
                    <a:p>
                      <a:pPr marL="0" marR="0" lvl="0" indent="0" algn="l" defTabSz="914400" rtl="0" eaLnBrk="1" fontAlgn="auto" latinLnBrk="0" hangingPunct="1">
                        <a:lnSpc>
                          <a:spcPct val="100000"/>
                        </a:lnSpc>
                        <a:spcBef>
                          <a:spcPts val="0"/>
                        </a:spcBef>
                        <a:spcAft>
                          <a:spcPts val="0"/>
                        </a:spcAft>
                        <a:buClr>
                          <a:srgbClr val="000000"/>
                        </a:buClr>
                        <a:buSzPts val="2800"/>
                        <a:buFont typeface="Arial"/>
                        <a:buNone/>
                        <a:tabLst/>
                        <a:defRPr/>
                      </a:pPr>
                      <a:r>
                        <a:rPr lang="fr-FR" sz="2400" u="none" strike="noStrike" cap="none" dirty="0">
                          <a:latin typeface="Myriad Pro" panose="020B0503030403020204" pitchFamily="34" charset="0"/>
                          <a:sym typeface="Times New Roman"/>
                        </a:rPr>
                        <a:t>elle retrouva la beauté et la gentillesse que la sorcière lui avait enlevées.</a:t>
                      </a:r>
                      <a:endParaRPr lang="fr-FR" sz="2000" u="none" strike="noStrike" cap="none" dirty="0">
                        <a:latin typeface="Myriad Pro" panose="020B0503030403020204" pitchFamily="34" charset="0"/>
                        <a:sym typeface="Arial"/>
                      </a:endParaRPr>
                    </a:p>
                    <a:p>
                      <a:pPr marL="0" marR="0" lvl="0" indent="0" algn="l" rtl="0">
                        <a:lnSpc>
                          <a:spcPct val="100000"/>
                        </a:lnSpc>
                        <a:spcBef>
                          <a:spcPts val="0"/>
                        </a:spcBef>
                        <a:spcAft>
                          <a:spcPts val="0"/>
                        </a:spcAft>
                        <a:buClr>
                          <a:srgbClr val="000000"/>
                        </a:buClr>
                        <a:buSzPts val="2800"/>
                        <a:buFont typeface="Arial"/>
                        <a:buNone/>
                      </a:pPr>
                      <a:r>
                        <a:rPr lang="fr-FR" sz="2400" u="none" strike="noStrike" cap="none" dirty="0">
                          <a:latin typeface="Myriad Pro" panose="020B0503030403020204" pitchFamily="34" charset="0"/>
                        </a:rPr>
                        <a:t>Ainsi, à partir de ce jour, tous vécurent en paix dans ce merveilleux jardin.</a:t>
                      </a:r>
                    </a:p>
                    <a:p>
                      <a:pPr marL="0" marR="0" lvl="0" indent="0" algn="l" rtl="0">
                        <a:lnSpc>
                          <a:spcPct val="100000"/>
                        </a:lnSpc>
                        <a:spcBef>
                          <a:spcPts val="0"/>
                        </a:spcBef>
                        <a:spcAft>
                          <a:spcPts val="0"/>
                        </a:spcAft>
                        <a:buClr>
                          <a:srgbClr val="000000"/>
                        </a:buClr>
                        <a:buSzPts val="2800"/>
                        <a:buFont typeface="Arial"/>
                        <a:buNone/>
                      </a:pPr>
                      <a:endParaRPr lang="fr-FR" sz="2400" b="0" u="none" strike="noStrike" cap="none" dirty="0">
                        <a:latin typeface="Myriad Pro" panose="020B0503030403020204"/>
                        <a:cs typeface="Times New Roman" panose="02020603050405020304" pitchFamily="18" charset="0"/>
                      </a:endParaRPr>
                    </a:p>
                  </a:txBody>
                  <a:tcPr marL="91450" marR="91450" marT="45725" marB="45725">
                    <a:solidFill>
                      <a:schemeClr val="bg1"/>
                    </a:solidFill>
                  </a:tcPr>
                </a:tc>
                <a:extLst>
                  <a:ext uri="{0D108BD9-81ED-4DB2-BD59-A6C34878D82A}">
                    <a16:rowId xmlns:a16="http://schemas.microsoft.com/office/drawing/2014/main" val="10000"/>
                  </a:ext>
                </a:extLst>
              </a:tr>
            </a:tbl>
          </a:graphicData>
        </a:graphic>
      </p:graphicFrame>
      <p:cxnSp>
        <p:nvCxnSpPr>
          <p:cNvPr id="5" name="Straight Connector 4">
            <a:extLst>
              <a:ext uri="{FF2B5EF4-FFF2-40B4-BE49-F238E27FC236}">
                <a16:creationId xmlns:a16="http://schemas.microsoft.com/office/drawing/2014/main" id="{EDB840CC-307F-444D-B13F-750A5B3E5E3D}"/>
              </a:ext>
            </a:extLst>
          </p:cNvPr>
          <p:cNvCxnSpPr>
            <a:cxnSpLocks/>
          </p:cNvCxnSpPr>
          <p:nvPr/>
        </p:nvCxnSpPr>
        <p:spPr>
          <a:xfrm>
            <a:off x="4615285" y="2005204"/>
            <a:ext cx="616592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Google Shape;472;p16">
            <a:extLst>
              <a:ext uri="{FF2B5EF4-FFF2-40B4-BE49-F238E27FC236}">
                <a16:creationId xmlns:a16="http://schemas.microsoft.com/office/drawing/2014/main" id="{2737C3B9-993B-42C5-8420-750431A9D037}"/>
              </a:ext>
            </a:extLst>
          </p:cNvPr>
          <p:cNvSpPr txBox="1"/>
          <p:nvPr/>
        </p:nvSpPr>
        <p:spPr>
          <a:xfrm>
            <a:off x="5326308" y="3100152"/>
            <a:ext cx="5099839"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FR" sz="2400" i="0" u="none" strike="noStrike" cap="none" dirty="0">
                <a:solidFill>
                  <a:srgbClr val="FF0000"/>
                </a:solidFill>
                <a:latin typeface="Myriad Pro" panose="020B0503030403020204"/>
                <a:ea typeface="Comic Sans MS"/>
                <a:cs typeface="Times New Roman" panose="02020603050405020304" pitchFamily="18" charset="0"/>
                <a:sym typeface="Comic Sans MS"/>
              </a:rPr>
              <a:t>Tous les animaux vivent heureux. </a:t>
            </a:r>
          </a:p>
        </p:txBody>
      </p:sp>
      <p:sp>
        <p:nvSpPr>
          <p:cNvPr id="41" name="Google Shape;443;p14">
            <a:extLst>
              <a:ext uri="{FF2B5EF4-FFF2-40B4-BE49-F238E27FC236}">
                <a16:creationId xmlns:a16="http://schemas.microsoft.com/office/drawing/2014/main" id="{25526E31-5D83-4C0C-9042-1B59D19C7935}"/>
              </a:ext>
            </a:extLst>
          </p:cNvPr>
          <p:cNvSpPr/>
          <p:nvPr/>
        </p:nvSpPr>
        <p:spPr>
          <a:xfrm>
            <a:off x="5484765" y="4102385"/>
            <a:ext cx="893928" cy="453894"/>
          </a:xfrm>
          <a:prstGeom prst="roundRect">
            <a:avLst>
              <a:gd name="adj" fmla="val 16667"/>
            </a:avLst>
          </a:prstGeom>
          <a:solidFill>
            <a:schemeClr val="accent1">
              <a:lumMod val="75000"/>
            </a:schemeClr>
          </a:solidFill>
          <a:ln w="381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lvl="0" algn="ctr">
              <a:buSzPts val="1800"/>
            </a:pPr>
            <a:r>
              <a:rPr lang="fr-FR" sz="2400" dirty="0">
                <a:solidFill>
                  <a:schemeClr val="bg1"/>
                </a:solidFill>
                <a:latin typeface="Myriad Pro" panose="020B0503030403020204"/>
                <a:cs typeface="Times New Roman" panose="02020603050405020304" pitchFamily="18" charset="0"/>
              </a:rPr>
              <a:t>Ainsi</a:t>
            </a:r>
            <a:endParaRPr sz="2400" b="0" i="0" u="none" strike="noStrike" cap="none" dirty="0">
              <a:solidFill>
                <a:schemeClr val="bg1"/>
              </a:solidFill>
              <a:latin typeface="Times New Roman" panose="02020603050405020304" pitchFamily="18" charset="0"/>
              <a:ea typeface="Calibri"/>
              <a:cs typeface="Times New Roman" panose="02020603050405020304" pitchFamily="18" charset="0"/>
              <a:sym typeface="Calibri"/>
            </a:endParaRPr>
          </a:p>
        </p:txBody>
      </p:sp>
      <p:sp>
        <p:nvSpPr>
          <p:cNvPr id="25" name="Google Shape;443;p14">
            <a:extLst>
              <a:ext uri="{FF2B5EF4-FFF2-40B4-BE49-F238E27FC236}">
                <a16:creationId xmlns:a16="http://schemas.microsoft.com/office/drawing/2014/main" id="{36D2CC7E-A452-4BF3-9995-7586A7DA721F}"/>
              </a:ext>
            </a:extLst>
          </p:cNvPr>
          <p:cNvSpPr/>
          <p:nvPr/>
        </p:nvSpPr>
        <p:spPr>
          <a:xfrm>
            <a:off x="1532348" y="1587675"/>
            <a:ext cx="669243" cy="375020"/>
          </a:xfrm>
          <a:prstGeom prst="roundRect">
            <a:avLst>
              <a:gd name="adj" fmla="val 16667"/>
            </a:avLst>
          </a:prstGeom>
          <a:noFill/>
          <a:ln w="381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2" name="Google Shape;472;p16">
            <a:extLst>
              <a:ext uri="{FF2B5EF4-FFF2-40B4-BE49-F238E27FC236}">
                <a16:creationId xmlns:a16="http://schemas.microsoft.com/office/drawing/2014/main" id="{5B41C47B-BAD2-45C6-906C-0EFF757BB2E1}"/>
              </a:ext>
            </a:extLst>
          </p:cNvPr>
          <p:cNvSpPr txBox="1"/>
          <p:nvPr/>
        </p:nvSpPr>
        <p:spPr>
          <a:xfrm>
            <a:off x="1216788" y="2343757"/>
            <a:ext cx="3575714"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FR" sz="2400" b="1" i="0" u="none" strike="noStrike" cap="none" dirty="0">
                <a:solidFill>
                  <a:schemeClr val="tx1"/>
                </a:solidFill>
                <a:latin typeface="Myriad Pro" panose="020B0503030403020204"/>
                <a:ea typeface="Comic Sans MS"/>
                <a:cs typeface="Times New Roman" panose="02020603050405020304" pitchFamily="18" charset="0"/>
                <a:sym typeface="Comic Sans MS"/>
              </a:rPr>
              <a:t>Quel est le sort de Belle </a:t>
            </a:r>
            <a:r>
              <a:rPr lang="fr-FR" sz="2400" b="1" dirty="0">
                <a:solidFill>
                  <a:schemeClr val="tx1"/>
                </a:solidFill>
                <a:latin typeface="Myriad Pro" panose="020B0503030403020204"/>
                <a:ea typeface="Comic Sans MS"/>
                <a:cs typeface="Times New Roman" panose="02020603050405020304" pitchFamily="18" charset="0"/>
                <a:sym typeface="Comic Sans MS"/>
              </a:rPr>
              <a:t>à </a:t>
            </a:r>
            <a:r>
              <a:rPr lang="fr-FR" sz="2400" b="1" i="0" u="none" strike="noStrike" cap="none" dirty="0">
                <a:solidFill>
                  <a:schemeClr val="tx1"/>
                </a:solidFill>
                <a:latin typeface="Myriad Pro" panose="020B0503030403020204"/>
                <a:ea typeface="Comic Sans MS"/>
                <a:cs typeface="Times New Roman" panose="02020603050405020304" pitchFamily="18" charset="0"/>
                <a:sym typeface="Comic Sans MS"/>
              </a:rPr>
              <a:t>la fin de l’histoire?</a:t>
            </a:r>
          </a:p>
        </p:txBody>
      </p:sp>
      <p:cxnSp>
        <p:nvCxnSpPr>
          <p:cNvPr id="13" name="Straight Connector 12">
            <a:extLst>
              <a:ext uri="{FF2B5EF4-FFF2-40B4-BE49-F238E27FC236}">
                <a16:creationId xmlns:a16="http://schemas.microsoft.com/office/drawing/2014/main" id="{7023B15B-D44B-4B98-9D7F-7F434C8C1292}"/>
              </a:ext>
            </a:extLst>
          </p:cNvPr>
          <p:cNvCxnSpPr>
            <a:cxnSpLocks/>
          </p:cNvCxnSpPr>
          <p:nvPr/>
        </p:nvCxnSpPr>
        <p:spPr>
          <a:xfrm>
            <a:off x="1532348" y="1548281"/>
            <a:ext cx="493776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Google Shape;472;p16">
            <a:extLst>
              <a:ext uri="{FF2B5EF4-FFF2-40B4-BE49-F238E27FC236}">
                <a16:creationId xmlns:a16="http://schemas.microsoft.com/office/drawing/2014/main" id="{F82B7426-ECCC-4F0B-B0FF-9B0EF877B31E}"/>
              </a:ext>
            </a:extLst>
          </p:cNvPr>
          <p:cNvSpPr txBox="1"/>
          <p:nvPr/>
        </p:nvSpPr>
        <p:spPr>
          <a:xfrm>
            <a:off x="5281318" y="2377443"/>
            <a:ext cx="4108342"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FR" sz="2400" i="0" u="none" strike="noStrike" cap="none" dirty="0">
                <a:solidFill>
                  <a:srgbClr val="FF0000"/>
                </a:solidFill>
                <a:latin typeface="Myriad Pro" panose="020B0503030403020204"/>
                <a:ea typeface="Comic Sans MS"/>
                <a:cs typeface="Times New Roman" panose="02020603050405020304" pitchFamily="18" charset="0"/>
                <a:sym typeface="Comic Sans MS"/>
              </a:rPr>
              <a:t>Belle retrouve sa gentillesse.  </a:t>
            </a:r>
          </a:p>
        </p:txBody>
      </p:sp>
    </p:spTree>
    <p:extLst>
      <p:ext uri="{BB962C8B-B14F-4D97-AF65-F5344CB8AC3E}">
        <p14:creationId xmlns:p14="http://schemas.microsoft.com/office/powerpoint/2010/main" val="521332117"/>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par>
                                <p:cTn id="12" presetID="1" presetClass="entr" presetSubtype="0"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8"/>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10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grpId="0" nodeType="click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heel(1)">
                                      <p:cBhvr>
                                        <p:cTn id="36" dur="2000"/>
                                        <p:tgtEl>
                                          <p:spTgt spid="25"/>
                                        </p:tgtEl>
                                      </p:cBhvr>
                                    </p:animEffect>
                                  </p:childTnLst>
                                </p:cTn>
                              </p:par>
                              <p:par>
                                <p:cTn id="37" presetID="1" presetClass="exit" presetSubtype="0" fill="hold" grpId="0" nodeType="withEffect">
                                  <p:stCondLst>
                                    <p:cond delay="0"/>
                                  </p:stCondLst>
                                  <p:childTnLst>
                                    <p:set>
                                      <p:cBhvr>
                                        <p:cTn id="38" dur="1" fill="hold">
                                          <p:stCondLst>
                                            <p:cond delay="0"/>
                                          </p:stCondLst>
                                        </p:cTn>
                                        <p:tgtEl>
                                          <p:spTgt spid="40"/>
                                        </p:tgtEl>
                                        <p:attrNameLst>
                                          <p:attrName>style.visibility</p:attrName>
                                        </p:attrNameLst>
                                      </p:cBhvr>
                                      <p:to>
                                        <p:strVal val="hidden"/>
                                      </p:to>
                                    </p:set>
                                  </p:childTnLst>
                                </p:cTn>
                              </p:par>
                              <p:par>
                                <p:cTn id="39" presetID="26" presetClass="entr" presetSubtype="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down)">
                                      <p:cBhvr>
                                        <p:cTn id="41" dur="580">
                                          <p:stCondLst>
                                            <p:cond delay="0"/>
                                          </p:stCondLst>
                                        </p:cTn>
                                        <p:tgtEl>
                                          <p:spTgt spid="41"/>
                                        </p:tgtEl>
                                      </p:cBhvr>
                                    </p:animEffect>
                                    <p:anim calcmode="lin" valueType="num">
                                      <p:cBhvr>
                                        <p:cTn id="42" dur="1822"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41"/>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41"/>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41"/>
                                        </p:tgtEl>
                                        <p:attrNameLst>
                                          <p:attrName>ppt_y</p:attrName>
                                        </p:attrNameLst>
                                      </p:cBhvr>
                                      <p:tavLst>
                                        <p:tav tm="0" fmla="#ppt_y-sin(pi*$)/81">
                                          <p:val>
                                            <p:fltVal val="0"/>
                                          </p:val>
                                        </p:tav>
                                        <p:tav tm="100000">
                                          <p:val>
                                            <p:fltVal val="1"/>
                                          </p:val>
                                        </p:tav>
                                      </p:tavLst>
                                    </p:anim>
                                    <p:animScale>
                                      <p:cBhvr>
                                        <p:cTn id="47" dur="26">
                                          <p:stCondLst>
                                            <p:cond delay="650"/>
                                          </p:stCondLst>
                                        </p:cTn>
                                        <p:tgtEl>
                                          <p:spTgt spid="41"/>
                                        </p:tgtEl>
                                      </p:cBhvr>
                                      <p:to x="100000" y="60000"/>
                                    </p:animScale>
                                    <p:animScale>
                                      <p:cBhvr>
                                        <p:cTn id="48" dur="166" decel="50000">
                                          <p:stCondLst>
                                            <p:cond delay="676"/>
                                          </p:stCondLst>
                                        </p:cTn>
                                        <p:tgtEl>
                                          <p:spTgt spid="41"/>
                                        </p:tgtEl>
                                      </p:cBhvr>
                                      <p:to x="100000" y="100000"/>
                                    </p:animScale>
                                    <p:animScale>
                                      <p:cBhvr>
                                        <p:cTn id="49" dur="26">
                                          <p:stCondLst>
                                            <p:cond delay="1312"/>
                                          </p:stCondLst>
                                        </p:cTn>
                                        <p:tgtEl>
                                          <p:spTgt spid="41"/>
                                        </p:tgtEl>
                                      </p:cBhvr>
                                      <p:to x="100000" y="80000"/>
                                    </p:animScale>
                                    <p:animScale>
                                      <p:cBhvr>
                                        <p:cTn id="50" dur="166" decel="50000">
                                          <p:stCondLst>
                                            <p:cond delay="1338"/>
                                          </p:stCondLst>
                                        </p:cTn>
                                        <p:tgtEl>
                                          <p:spTgt spid="41"/>
                                        </p:tgtEl>
                                      </p:cBhvr>
                                      <p:to x="100000" y="100000"/>
                                    </p:animScale>
                                    <p:animScale>
                                      <p:cBhvr>
                                        <p:cTn id="51" dur="26">
                                          <p:stCondLst>
                                            <p:cond delay="1642"/>
                                          </p:stCondLst>
                                        </p:cTn>
                                        <p:tgtEl>
                                          <p:spTgt spid="41"/>
                                        </p:tgtEl>
                                      </p:cBhvr>
                                      <p:to x="100000" y="90000"/>
                                    </p:animScale>
                                    <p:animScale>
                                      <p:cBhvr>
                                        <p:cTn id="52" dur="166" decel="50000">
                                          <p:stCondLst>
                                            <p:cond delay="1668"/>
                                          </p:stCondLst>
                                        </p:cTn>
                                        <p:tgtEl>
                                          <p:spTgt spid="41"/>
                                        </p:tgtEl>
                                      </p:cBhvr>
                                      <p:to x="100000" y="100000"/>
                                    </p:animScale>
                                    <p:animScale>
                                      <p:cBhvr>
                                        <p:cTn id="53" dur="26">
                                          <p:stCondLst>
                                            <p:cond delay="1808"/>
                                          </p:stCondLst>
                                        </p:cTn>
                                        <p:tgtEl>
                                          <p:spTgt spid="41"/>
                                        </p:tgtEl>
                                      </p:cBhvr>
                                      <p:to x="100000" y="95000"/>
                                    </p:animScale>
                                    <p:animScale>
                                      <p:cBhvr>
                                        <p:cTn id="54" dur="166" decel="50000">
                                          <p:stCondLst>
                                            <p:cond delay="1834"/>
                                          </p:stCondLst>
                                        </p:cTn>
                                        <p:tgtEl>
                                          <p:spTgt spid="41"/>
                                        </p:tgtEl>
                                      </p:cBhvr>
                                      <p:to x="100000" y="100000"/>
                                    </p:animScale>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458"/>
                                        </p:tgtEl>
                                        <p:attrNameLst>
                                          <p:attrName>style.visibility</p:attrName>
                                        </p:attrNameLst>
                                      </p:cBhvr>
                                      <p:to>
                                        <p:strVal val="visible"/>
                                      </p:to>
                                    </p:set>
                                    <p:animEffect transition="in" filter="fade">
                                      <p:cBhvr>
                                        <p:cTn id="59" dur="1000"/>
                                        <p:tgtEl>
                                          <p:spTgt spid="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0" grpId="0"/>
      <p:bldP spid="38" grpId="0"/>
      <p:bldP spid="41" grpId="0" animBg="1"/>
      <p:bldP spid="25" grpId="0" animBg="1"/>
      <p:bldP spid="12"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2038" y="130859"/>
            <a:ext cx="4721164" cy="646331"/>
          </a:xfrm>
          <a:prstGeom prst="rect">
            <a:avLst/>
          </a:prstGeom>
        </p:spPr>
        <p:txBody>
          <a:bodyPr wrap="none">
            <a:spAutoFit/>
          </a:bodyPr>
          <a:lstStyle/>
          <a:p>
            <a:pPr lvl="0">
              <a:buSzPts val="3600"/>
            </a:pPr>
            <a:r>
              <a:rPr lang="en-US" sz="3600" b="1" dirty="0">
                <a:solidFill>
                  <a:srgbClr val="0096D6"/>
                </a:solidFill>
                <a:latin typeface="Myriad Pro" panose="020B0503030403020204"/>
                <a:ea typeface="Open Sans"/>
                <a:cs typeface="Times New Roman" panose="02020603050405020304" pitchFamily="18" charset="0"/>
                <a:sym typeface="Open Sans"/>
              </a:rPr>
              <a:t>CONCEPTUALISATION</a:t>
            </a:r>
            <a:endParaRPr lang="en-US" sz="3600" dirty="0">
              <a:solidFill>
                <a:srgbClr val="0096D6"/>
              </a:solidFill>
              <a:latin typeface="Myriad Pro" panose="020B0503030403020204"/>
              <a:cs typeface="Times New Roman" panose="02020603050405020304" pitchFamily="18" charset="0"/>
            </a:endParaRPr>
          </a:p>
        </p:txBody>
      </p:sp>
      <p:sp>
        <p:nvSpPr>
          <p:cNvPr id="4" name="TextBox 3"/>
          <p:cNvSpPr txBox="1"/>
          <p:nvPr/>
        </p:nvSpPr>
        <p:spPr>
          <a:xfrm>
            <a:off x="961807" y="1202141"/>
            <a:ext cx="2082621" cy="707886"/>
          </a:xfrm>
          <a:prstGeom prst="rect">
            <a:avLst/>
          </a:prstGeom>
          <a:noFill/>
        </p:spPr>
        <p:txBody>
          <a:bodyPr wrap="none" rtlCol="0">
            <a:spAutoFit/>
          </a:bodyPr>
          <a:lstStyle/>
          <a:p>
            <a:r>
              <a:rPr lang="fr-FR" sz="2000" b="1" dirty="0">
                <a:solidFill>
                  <a:schemeClr val="lt1"/>
                </a:solidFill>
                <a:latin typeface="Myriad Pro" panose="020B0503030403020204" pitchFamily="34" charset="0"/>
                <a:ea typeface="Comic Sans MS"/>
                <a:cs typeface="Times New Roman" panose="02020603050405020304" pitchFamily="18" charset="0"/>
                <a:sym typeface="Comic Sans MS"/>
              </a:rPr>
              <a:t>Situation initiale</a:t>
            </a:r>
            <a:endParaRPr lang="fr-FR" sz="2000" dirty="0">
              <a:latin typeface="Myriad Pro" panose="020B0503030403020204" pitchFamily="34" charset="0"/>
              <a:cs typeface="Times New Roman" panose="02020603050405020304" pitchFamily="18" charset="0"/>
            </a:endParaRPr>
          </a:p>
          <a:p>
            <a:endParaRPr lang="en-US" sz="2000" dirty="0"/>
          </a:p>
        </p:txBody>
      </p:sp>
      <p:sp>
        <p:nvSpPr>
          <p:cNvPr id="5" name="TextBox 4"/>
          <p:cNvSpPr txBox="1"/>
          <p:nvPr/>
        </p:nvSpPr>
        <p:spPr>
          <a:xfrm>
            <a:off x="3428508" y="1141529"/>
            <a:ext cx="2112486" cy="1077218"/>
          </a:xfrm>
          <a:prstGeom prst="rect">
            <a:avLst/>
          </a:prstGeom>
          <a:noFill/>
        </p:spPr>
        <p:txBody>
          <a:bodyPr wrap="square" rtlCol="0">
            <a:spAutoFit/>
          </a:bodyPr>
          <a:lstStyle/>
          <a:p>
            <a:pPr algn="ctr"/>
            <a:r>
              <a:rPr lang="fr-FR" sz="2000" b="1" dirty="0">
                <a:solidFill>
                  <a:schemeClr val="lt1"/>
                </a:solidFill>
                <a:latin typeface="Myriad Pro" panose="020B0503030403020204" pitchFamily="34" charset="0"/>
                <a:ea typeface="Comic Sans MS"/>
                <a:cs typeface="Times New Roman" panose="02020603050405020304" pitchFamily="18" charset="0"/>
                <a:sym typeface="Comic Sans MS"/>
              </a:rPr>
              <a:t>Elément </a:t>
            </a:r>
          </a:p>
          <a:p>
            <a:pPr algn="ctr"/>
            <a:r>
              <a:rPr lang="fr-FR" sz="2000" b="1" dirty="0">
                <a:solidFill>
                  <a:schemeClr val="lt1"/>
                </a:solidFill>
                <a:latin typeface="Myriad Pro" panose="020B0503030403020204" pitchFamily="34" charset="0"/>
                <a:ea typeface="Comic Sans MS"/>
                <a:cs typeface="Times New Roman" panose="02020603050405020304" pitchFamily="18" charset="0"/>
                <a:sym typeface="Comic Sans MS"/>
              </a:rPr>
              <a:t> déclencheur</a:t>
            </a:r>
          </a:p>
          <a:p>
            <a:endParaRPr lang="en-US" sz="2400" dirty="0"/>
          </a:p>
        </p:txBody>
      </p:sp>
      <p:sp>
        <p:nvSpPr>
          <p:cNvPr id="6" name="TextBox 5"/>
          <p:cNvSpPr txBox="1"/>
          <p:nvPr/>
        </p:nvSpPr>
        <p:spPr>
          <a:xfrm>
            <a:off x="6378315" y="1248307"/>
            <a:ext cx="1335622" cy="615553"/>
          </a:xfrm>
          <a:prstGeom prst="rect">
            <a:avLst/>
          </a:prstGeom>
          <a:noFill/>
        </p:spPr>
        <p:txBody>
          <a:bodyPr wrap="none" rtlCol="0">
            <a:spAutoFit/>
          </a:bodyPr>
          <a:lstStyle/>
          <a:p>
            <a:r>
              <a:rPr lang="fr-FR" sz="2000" b="1" dirty="0">
                <a:solidFill>
                  <a:schemeClr val="lt1"/>
                </a:solidFill>
                <a:latin typeface="Myriad Pro" panose="020B0503030403020204" pitchFamily="34" charset="0"/>
                <a:ea typeface="Comic Sans MS"/>
                <a:cs typeface="Times New Roman" panose="02020603050405020304" pitchFamily="18" charset="0"/>
                <a:sym typeface="Comic Sans MS"/>
              </a:rPr>
              <a:t>Péripéties</a:t>
            </a:r>
          </a:p>
          <a:p>
            <a:endParaRPr lang="en-US" dirty="0"/>
          </a:p>
        </p:txBody>
      </p:sp>
      <p:sp>
        <p:nvSpPr>
          <p:cNvPr id="7" name="TextBox 6"/>
          <p:cNvSpPr txBox="1"/>
          <p:nvPr/>
        </p:nvSpPr>
        <p:spPr>
          <a:xfrm>
            <a:off x="8685888" y="1202141"/>
            <a:ext cx="1935145" cy="615553"/>
          </a:xfrm>
          <a:prstGeom prst="rect">
            <a:avLst/>
          </a:prstGeom>
          <a:noFill/>
        </p:spPr>
        <p:txBody>
          <a:bodyPr wrap="none" rtlCol="0">
            <a:spAutoFit/>
          </a:bodyPr>
          <a:lstStyle/>
          <a:p>
            <a:r>
              <a:rPr lang="fr-FR" sz="2000" b="1" dirty="0">
                <a:solidFill>
                  <a:schemeClr val="lt1"/>
                </a:solidFill>
                <a:latin typeface="Myriad Pro" panose="020B0503030403020204" pitchFamily="34" charset="0"/>
                <a:ea typeface="Comic Sans MS"/>
                <a:cs typeface="Times New Roman" panose="02020603050405020304" pitchFamily="18" charset="0"/>
                <a:sym typeface="Comic Sans MS"/>
              </a:rPr>
              <a:t>Situation finale</a:t>
            </a:r>
            <a:endParaRPr lang="fr-FR" sz="2000" dirty="0">
              <a:latin typeface="Myriad Pro" panose="020B0503030403020204" pitchFamily="34" charset="0"/>
              <a:cs typeface="Times New Roman" panose="02020603050405020304" pitchFamily="18" charset="0"/>
            </a:endParaRPr>
          </a:p>
          <a:p>
            <a:endParaRPr lang="en-US" dirty="0"/>
          </a:p>
        </p:txBody>
      </p:sp>
      <p:sp>
        <p:nvSpPr>
          <p:cNvPr id="8" name="TextBox 7"/>
          <p:cNvSpPr txBox="1"/>
          <p:nvPr/>
        </p:nvSpPr>
        <p:spPr>
          <a:xfrm>
            <a:off x="963973" y="1883895"/>
            <a:ext cx="1973408" cy="4493538"/>
          </a:xfrm>
          <a:prstGeom prst="rect">
            <a:avLst/>
          </a:prstGeom>
          <a:noFill/>
        </p:spPr>
        <p:txBody>
          <a:bodyPr wrap="square" rtlCol="0">
            <a:spAutoFit/>
          </a:bodyPr>
          <a:lstStyle/>
          <a:p>
            <a:r>
              <a:rPr lang="fr-FR" sz="1600" dirty="0">
                <a:solidFill>
                  <a:schemeClr val="tx1"/>
                </a:solidFill>
                <a:latin typeface="Myriad Pro" panose="020B0503030403020204" pitchFamily="34" charset="0"/>
                <a:ea typeface="Calibri"/>
                <a:cs typeface="Times New Roman" panose="02020603050405020304" pitchFamily="18" charset="0"/>
                <a:sym typeface="Calibri"/>
              </a:rPr>
              <a:t>Dans cette étape, on donne des informations au lecteur : on expose </a:t>
            </a:r>
            <a:r>
              <a:rPr lang="fr-FR" sz="1600" b="1" dirty="0">
                <a:solidFill>
                  <a:schemeClr val="tx1"/>
                </a:solidFill>
                <a:latin typeface="Myriad Pro" panose="020B0503030403020204" pitchFamily="34" charset="0"/>
                <a:ea typeface="Calibri"/>
                <a:cs typeface="Times New Roman" panose="02020603050405020304" pitchFamily="18" charset="0"/>
                <a:sym typeface="Calibri"/>
              </a:rPr>
              <a:t>qui est le héros ou  le personnage principal</a:t>
            </a:r>
            <a:r>
              <a:rPr lang="fr-FR" sz="1600" dirty="0">
                <a:solidFill>
                  <a:schemeClr val="tx1"/>
                </a:solidFill>
                <a:latin typeface="Myriad Pro" panose="020B0503030403020204" pitchFamily="34" charset="0"/>
                <a:ea typeface="Calibri"/>
                <a:cs typeface="Times New Roman" panose="02020603050405020304" pitchFamily="18" charset="0"/>
                <a:sym typeface="Calibri"/>
              </a:rPr>
              <a:t> ; </a:t>
            </a:r>
            <a:r>
              <a:rPr lang="fr-FR" sz="1600" b="1" dirty="0">
                <a:solidFill>
                  <a:schemeClr val="tx1"/>
                </a:solidFill>
                <a:latin typeface="Myriad Pro" panose="020B0503030403020204" pitchFamily="34" charset="0"/>
                <a:ea typeface="Calibri"/>
                <a:cs typeface="Times New Roman" panose="02020603050405020304" pitchFamily="18" charset="0"/>
                <a:sym typeface="Calibri"/>
              </a:rPr>
              <a:t>où</a:t>
            </a:r>
            <a:r>
              <a:rPr lang="fr-FR" sz="1600" dirty="0">
                <a:solidFill>
                  <a:schemeClr val="tx1"/>
                </a:solidFill>
                <a:latin typeface="Myriad Pro" panose="020B0503030403020204" pitchFamily="34" charset="0"/>
                <a:ea typeface="Calibri"/>
                <a:cs typeface="Times New Roman" panose="02020603050405020304" pitchFamily="18" charset="0"/>
                <a:sym typeface="Calibri"/>
              </a:rPr>
              <a:t> et </a:t>
            </a:r>
            <a:r>
              <a:rPr lang="fr-FR" sz="1600" b="1" dirty="0">
                <a:solidFill>
                  <a:schemeClr val="tx1"/>
                </a:solidFill>
                <a:latin typeface="Myriad Pro" panose="020B0503030403020204" pitchFamily="34" charset="0"/>
                <a:ea typeface="Calibri"/>
                <a:cs typeface="Times New Roman" panose="02020603050405020304" pitchFamily="18" charset="0"/>
                <a:sym typeface="Calibri"/>
              </a:rPr>
              <a:t>quand</a:t>
            </a:r>
            <a:r>
              <a:rPr lang="fr-FR" sz="1600" dirty="0">
                <a:solidFill>
                  <a:schemeClr val="tx1"/>
                </a:solidFill>
                <a:latin typeface="Myriad Pro" panose="020B0503030403020204" pitchFamily="34" charset="0"/>
                <a:ea typeface="Calibri"/>
                <a:cs typeface="Times New Roman" panose="02020603050405020304" pitchFamily="18" charset="0"/>
                <a:sym typeface="Calibri"/>
              </a:rPr>
              <a:t>  se déroule l’action.</a:t>
            </a:r>
            <a:br>
              <a:rPr lang="fr-FR" sz="1600" dirty="0">
                <a:solidFill>
                  <a:schemeClr val="tx1"/>
                </a:solidFill>
                <a:latin typeface="Myriad Pro" panose="020B0503030403020204" pitchFamily="34" charset="0"/>
                <a:ea typeface="Calibri"/>
                <a:cs typeface="Times New Roman" panose="02020603050405020304" pitchFamily="18" charset="0"/>
                <a:sym typeface="Calibri"/>
              </a:rPr>
            </a:br>
            <a:r>
              <a:rPr lang="fr-FR" sz="1600" dirty="0">
                <a:solidFill>
                  <a:schemeClr val="tx1"/>
                </a:solidFill>
                <a:latin typeface="Myriad Pro" panose="020B0503030403020204" pitchFamily="34" charset="0"/>
                <a:ea typeface="Calibri"/>
                <a:cs typeface="Times New Roman" panose="02020603050405020304" pitchFamily="18" charset="0"/>
                <a:sym typeface="Calibri"/>
              </a:rPr>
              <a:t>Le temps verbal utilisé là est l'imparfait. C’est pour présenter </a:t>
            </a:r>
            <a:r>
              <a:rPr lang="fr-FR" sz="1600" b="1" dirty="0">
                <a:solidFill>
                  <a:schemeClr val="tx1"/>
                </a:solidFill>
                <a:latin typeface="Myriad Pro" panose="020B0503030403020204" pitchFamily="34" charset="0"/>
                <a:ea typeface="Calibri"/>
                <a:cs typeface="Times New Roman" panose="02020603050405020304" pitchFamily="18" charset="0"/>
                <a:sym typeface="Calibri"/>
              </a:rPr>
              <a:t>les circonstances</a:t>
            </a:r>
            <a:r>
              <a:rPr lang="fr-FR" sz="1600" dirty="0">
                <a:solidFill>
                  <a:schemeClr val="tx1"/>
                </a:solidFill>
                <a:latin typeface="Myriad Pro" panose="020B0503030403020204" pitchFamily="34" charset="0"/>
                <a:ea typeface="Calibri"/>
                <a:cs typeface="Times New Roman" panose="02020603050405020304" pitchFamily="18" charset="0"/>
                <a:sym typeface="Calibri"/>
              </a:rPr>
              <a:t>, l’arrière-plan de l’histoire..</a:t>
            </a:r>
            <a:endParaRPr lang="fr-FR" sz="1600" dirty="0">
              <a:solidFill>
                <a:schemeClr val="tx1"/>
              </a:solidFill>
              <a:latin typeface="Myriad Pro" panose="020B0503030403020204" pitchFamily="34" charset="0"/>
              <a:cs typeface="Times New Roman" panose="02020603050405020304" pitchFamily="18" charset="0"/>
            </a:endParaRPr>
          </a:p>
          <a:p>
            <a:endParaRPr lang="en-US" dirty="0"/>
          </a:p>
        </p:txBody>
      </p:sp>
      <p:sp>
        <p:nvSpPr>
          <p:cNvPr id="9" name="TextBox 8"/>
          <p:cNvSpPr txBox="1"/>
          <p:nvPr/>
        </p:nvSpPr>
        <p:spPr>
          <a:xfrm>
            <a:off x="3556098" y="1883895"/>
            <a:ext cx="2115705" cy="3908762"/>
          </a:xfrm>
          <a:prstGeom prst="rect">
            <a:avLst/>
          </a:prstGeom>
          <a:noFill/>
        </p:spPr>
        <p:txBody>
          <a:bodyPr wrap="square" rtlCol="0">
            <a:spAutoFit/>
          </a:bodyPr>
          <a:lstStyle/>
          <a:p>
            <a:r>
              <a:rPr lang="fr-FR" sz="1800" dirty="0">
                <a:solidFill>
                  <a:schemeClr val="tx1"/>
                </a:solidFill>
                <a:latin typeface="Myriad Pro" panose="020B0503030403020204" pitchFamily="34" charset="0"/>
                <a:ea typeface="Calibri"/>
                <a:cs typeface="Times New Roman" panose="02020603050405020304" pitchFamily="18" charset="0"/>
                <a:sym typeface="Calibri"/>
              </a:rPr>
              <a:t>Il modifie la situation initiale. Le lecteur en est averti par un signal qui peut être un alinéa, un </a:t>
            </a:r>
            <a:r>
              <a:rPr lang="fr-FR" sz="1800" b="1" dirty="0">
                <a:solidFill>
                  <a:schemeClr val="tx1"/>
                </a:solidFill>
                <a:latin typeface="Myriad Pro" panose="020B0503030403020204" pitchFamily="34" charset="0"/>
                <a:ea typeface="Calibri"/>
                <a:cs typeface="Times New Roman" panose="02020603050405020304" pitchFamily="18" charset="0"/>
                <a:sym typeface="Calibri"/>
              </a:rPr>
              <a:t>passage de l'imparfait au passé simple</a:t>
            </a:r>
            <a:r>
              <a:rPr lang="fr-FR" sz="1800" dirty="0">
                <a:solidFill>
                  <a:schemeClr val="tx1"/>
                </a:solidFill>
                <a:latin typeface="Myriad Pro" panose="020B0503030403020204" pitchFamily="34" charset="0"/>
                <a:ea typeface="Calibri"/>
                <a:cs typeface="Times New Roman" panose="02020603050405020304" pitchFamily="18" charset="0"/>
                <a:sym typeface="Calibri"/>
              </a:rPr>
              <a:t> ou une notation temporelle comme « un jour », « un matin », « soudain », « tout à coup », etc.</a:t>
            </a:r>
          </a:p>
          <a:p>
            <a:endParaRPr lang="en-US" dirty="0"/>
          </a:p>
        </p:txBody>
      </p:sp>
      <p:sp>
        <p:nvSpPr>
          <p:cNvPr id="10" name="TextBox 9"/>
          <p:cNvSpPr txBox="1"/>
          <p:nvPr/>
        </p:nvSpPr>
        <p:spPr>
          <a:xfrm>
            <a:off x="6033326" y="1915979"/>
            <a:ext cx="1986924" cy="2800767"/>
          </a:xfrm>
          <a:prstGeom prst="rect">
            <a:avLst/>
          </a:prstGeom>
          <a:noFill/>
        </p:spPr>
        <p:txBody>
          <a:bodyPr wrap="square" rtlCol="0">
            <a:spAutoFit/>
          </a:bodyPr>
          <a:lstStyle/>
          <a:p>
            <a:r>
              <a:rPr lang="fr-FR" sz="1800" dirty="0">
                <a:solidFill>
                  <a:schemeClr val="tx1"/>
                </a:solidFill>
                <a:latin typeface="Myriad Pro" panose="020B0503030403020204" pitchFamily="34" charset="0"/>
                <a:ea typeface="Calibri"/>
                <a:cs typeface="Times New Roman" panose="02020603050405020304" pitchFamily="18" charset="0"/>
                <a:sym typeface="Calibri"/>
              </a:rPr>
              <a:t>Ce sont </a:t>
            </a:r>
            <a:r>
              <a:rPr lang="fr-FR" sz="1800" b="1" dirty="0">
                <a:solidFill>
                  <a:schemeClr val="tx1"/>
                </a:solidFill>
                <a:latin typeface="Myriad Pro" panose="020B0503030403020204" pitchFamily="34" charset="0"/>
                <a:ea typeface="Calibri"/>
                <a:cs typeface="Times New Roman" panose="02020603050405020304" pitchFamily="18" charset="0"/>
                <a:sym typeface="Calibri"/>
              </a:rPr>
              <a:t>des actions</a:t>
            </a:r>
            <a:r>
              <a:rPr lang="fr-FR" sz="1800" dirty="0">
                <a:solidFill>
                  <a:schemeClr val="tx1"/>
                </a:solidFill>
                <a:latin typeface="Myriad Pro" panose="020B0503030403020204" pitchFamily="34" charset="0"/>
                <a:ea typeface="Calibri"/>
                <a:cs typeface="Times New Roman" panose="02020603050405020304" pitchFamily="18" charset="0"/>
                <a:sym typeface="Calibri"/>
              </a:rPr>
              <a:t> qui  </a:t>
            </a:r>
            <a:r>
              <a:rPr lang="fr-FR" sz="1800" b="1" dirty="0">
                <a:solidFill>
                  <a:schemeClr val="tx1"/>
                </a:solidFill>
                <a:latin typeface="Myriad Pro" panose="020B0503030403020204" pitchFamily="34" charset="0"/>
                <a:ea typeface="Calibri"/>
                <a:cs typeface="Times New Roman" panose="02020603050405020304" pitchFamily="18" charset="0"/>
                <a:sym typeface="Calibri"/>
              </a:rPr>
              <a:t>se succèdent</a:t>
            </a:r>
            <a:r>
              <a:rPr lang="fr-FR" sz="1800" dirty="0">
                <a:solidFill>
                  <a:schemeClr val="tx1"/>
                </a:solidFill>
                <a:latin typeface="Myriad Pro" panose="020B0503030403020204" pitchFamily="34" charset="0"/>
                <a:ea typeface="Calibri"/>
                <a:cs typeface="Times New Roman" panose="02020603050405020304" pitchFamily="18" charset="0"/>
                <a:sym typeface="Calibri"/>
              </a:rPr>
              <a:t> chronologiquement. Elles permettent de résoudre le problème et  mènent vers la situation finale. </a:t>
            </a:r>
          </a:p>
          <a:p>
            <a:endParaRPr lang="en-US" dirty="0"/>
          </a:p>
        </p:txBody>
      </p:sp>
      <p:sp>
        <p:nvSpPr>
          <p:cNvPr id="11" name="TextBox 10"/>
          <p:cNvSpPr txBox="1"/>
          <p:nvPr/>
        </p:nvSpPr>
        <p:spPr>
          <a:xfrm>
            <a:off x="8546757" y="1915978"/>
            <a:ext cx="1805929" cy="2800767"/>
          </a:xfrm>
          <a:prstGeom prst="rect">
            <a:avLst/>
          </a:prstGeom>
          <a:noFill/>
        </p:spPr>
        <p:txBody>
          <a:bodyPr wrap="square" rtlCol="0">
            <a:spAutoFit/>
          </a:bodyPr>
          <a:lstStyle/>
          <a:p>
            <a:r>
              <a:rPr lang="fr-FR" sz="1800" dirty="0">
                <a:solidFill>
                  <a:schemeClr val="tx1"/>
                </a:solidFill>
                <a:latin typeface="Myriad Pro" panose="020B0503030403020204" pitchFamily="34" charset="0"/>
                <a:ea typeface="Calibri"/>
                <a:cs typeface="Times New Roman" panose="02020603050405020304" pitchFamily="18" charset="0"/>
                <a:sym typeface="Calibri"/>
              </a:rPr>
              <a:t>C'est le </a:t>
            </a:r>
            <a:r>
              <a:rPr lang="fr-FR" sz="1800" b="1" dirty="0">
                <a:solidFill>
                  <a:schemeClr val="tx1"/>
                </a:solidFill>
                <a:latin typeface="Myriad Pro" panose="020B0503030403020204" pitchFamily="34" charset="0"/>
                <a:ea typeface="Calibri"/>
                <a:cs typeface="Times New Roman" panose="02020603050405020304" pitchFamily="18" charset="0"/>
                <a:sym typeface="Calibri"/>
              </a:rPr>
              <a:t>retour à une situation stable</a:t>
            </a:r>
            <a:r>
              <a:rPr lang="fr-FR" sz="1800" dirty="0">
                <a:solidFill>
                  <a:schemeClr val="tx1"/>
                </a:solidFill>
                <a:latin typeface="Myriad Pro" panose="020B0503030403020204" pitchFamily="34" charset="0"/>
                <a:ea typeface="Calibri"/>
                <a:cs typeface="Times New Roman" panose="02020603050405020304" pitchFamily="18" charset="0"/>
                <a:sym typeface="Calibri"/>
              </a:rPr>
              <a:t> qui répond aux questions que se pose le lecteur à la fin du récit sur le sort des personnages.</a:t>
            </a:r>
          </a:p>
          <a:p>
            <a:endParaRPr lang="en-US" dirty="0"/>
          </a:p>
        </p:txBody>
      </p:sp>
    </p:spTree>
    <p:extLst>
      <p:ext uri="{BB962C8B-B14F-4D97-AF65-F5344CB8AC3E}">
        <p14:creationId xmlns:p14="http://schemas.microsoft.com/office/powerpoint/2010/main" val="2944096462"/>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up)">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up)">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up)">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66" name="Rectangle 65">
            <a:extLst>
              <a:ext uri="{FF2B5EF4-FFF2-40B4-BE49-F238E27FC236}">
                <a16:creationId xmlns:a16="http://schemas.microsoft.com/office/drawing/2014/main" id="{454C0DE7-0581-45B6-B5FB-72DC51B6B3ED}"/>
              </a:ext>
            </a:extLst>
          </p:cNvPr>
          <p:cNvSpPr/>
          <p:nvPr/>
        </p:nvSpPr>
        <p:spPr>
          <a:xfrm>
            <a:off x="9517384" y="5944895"/>
            <a:ext cx="2548890" cy="767715"/>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r>
              <a:rPr lang="fr-FR" sz="1800" dirty="0">
                <a:latin typeface="Myriad Pro" panose="020B0503030403020204"/>
              </a:rPr>
              <a:t>Comment l’histoire se termine t- elle ?</a:t>
            </a:r>
          </a:p>
        </p:txBody>
      </p:sp>
      <p:sp>
        <p:nvSpPr>
          <p:cNvPr id="61" name="Rectangle 60">
            <a:extLst>
              <a:ext uri="{FF2B5EF4-FFF2-40B4-BE49-F238E27FC236}">
                <a16:creationId xmlns:a16="http://schemas.microsoft.com/office/drawing/2014/main" id="{4C3B510C-3CD3-40C4-859B-DD8ADA87ADDE}"/>
              </a:ext>
            </a:extLst>
          </p:cNvPr>
          <p:cNvSpPr/>
          <p:nvPr/>
        </p:nvSpPr>
        <p:spPr>
          <a:xfrm>
            <a:off x="6840855" y="5911355"/>
            <a:ext cx="2548890" cy="767715"/>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r>
              <a:rPr lang="fr-FR" sz="1800" dirty="0">
                <a:latin typeface="Myriad Pro" panose="020B0503030403020204"/>
              </a:rPr>
              <a:t>Quel est le sort du personnage principal ?</a:t>
            </a:r>
          </a:p>
        </p:txBody>
      </p:sp>
      <p:sp>
        <p:nvSpPr>
          <p:cNvPr id="491" name="Google Shape;491;p17"/>
          <p:cNvSpPr txBox="1"/>
          <p:nvPr/>
        </p:nvSpPr>
        <p:spPr>
          <a:xfrm>
            <a:off x="731520" y="96350"/>
            <a:ext cx="6096000"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dirty="0">
                <a:solidFill>
                  <a:srgbClr val="0096D6"/>
                </a:solidFill>
                <a:latin typeface="Myriad Pro" panose="020B0503030403020204"/>
                <a:ea typeface="Open Sans"/>
                <a:cs typeface="Times New Roman" panose="02020603050405020304" pitchFamily="18" charset="0"/>
                <a:sym typeface="Open Sans"/>
              </a:rPr>
              <a:t>CONCEPTUALISATION</a:t>
            </a:r>
            <a:endParaRPr sz="3600" b="0" i="0" u="none" strike="noStrike" cap="none" dirty="0">
              <a:solidFill>
                <a:srgbClr val="0096D6"/>
              </a:solidFill>
              <a:latin typeface="Myriad Pro" panose="020B0503030403020204"/>
              <a:cs typeface="Times New Roman" panose="02020603050405020304" pitchFamily="18" charset="0"/>
              <a:sym typeface="Arial"/>
            </a:endParaRPr>
          </a:p>
        </p:txBody>
      </p:sp>
      <p:sp>
        <p:nvSpPr>
          <p:cNvPr id="2" name="Oval 1">
            <a:extLst>
              <a:ext uri="{FF2B5EF4-FFF2-40B4-BE49-F238E27FC236}">
                <a16:creationId xmlns:a16="http://schemas.microsoft.com/office/drawing/2014/main" id="{501AD8D6-DA10-4D20-A432-3037B697B7EA}"/>
              </a:ext>
            </a:extLst>
          </p:cNvPr>
          <p:cNvSpPr/>
          <p:nvPr/>
        </p:nvSpPr>
        <p:spPr>
          <a:xfrm>
            <a:off x="5040630" y="619530"/>
            <a:ext cx="3074670" cy="8778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sz="2800" dirty="0">
                <a:latin typeface="Myriad Pro" panose="020B0503030403020204"/>
              </a:rPr>
              <a:t>Titre du récit</a:t>
            </a:r>
          </a:p>
        </p:txBody>
      </p:sp>
      <p:cxnSp>
        <p:nvCxnSpPr>
          <p:cNvPr id="4" name="Connector: Curved 3">
            <a:extLst>
              <a:ext uri="{FF2B5EF4-FFF2-40B4-BE49-F238E27FC236}">
                <a16:creationId xmlns:a16="http://schemas.microsoft.com/office/drawing/2014/main" id="{95B8EE7E-060D-469F-ADB6-69F11F7950AD}"/>
              </a:ext>
            </a:extLst>
          </p:cNvPr>
          <p:cNvCxnSpPr>
            <a:cxnSpLocks/>
          </p:cNvCxnSpPr>
          <p:nvPr/>
        </p:nvCxnSpPr>
        <p:spPr>
          <a:xfrm rot="10800000" flipV="1">
            <a:off x="3779520" y="1189124"/>
            <a:ext cx="1489712" cy="71437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8EAF21DC-04CB-4DD1-9E86-E75930FEE89B}"/>
              </a:ext>
            </a:extLst>
          </p:cNvPr>
          <p:cNvSpPr/>
          <p:nvPr/>
        </p:nvSpPr>
        <p:spPr>
          <a:xfrm>
            <a:off x="1154430" y="1668780"/>
            <a:ext cx="2625090" cy="65151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latin typeface="Myriad Pro" panose="020B0503030403020204"/>
              </a:rPr>
              <a:t>Situation initiale </a:t>
            </a:r>
          </a:p>
        </p:txBody>
      </p:sp>
      <p:cxnSp>
        <p:nvCxnSpPr>
          <p:cNvPr id="17" name="Straight Arrow Connector 16">
            <a:extLst>
              <a:ext uri="{FF2B5EF4-FFF2-40B4-BE49-F238E27FC236}">
                <a16:creationId xmlns:a16="http://schemas.microsoft.com/office/drawing/2014/main" id="{92D1F9E2-B69A-487A-9E1C-92A0AC5C8823}"/>
              </a:ext>
            </a:extLst>
          </p:cNvPr>
          <p:cNvCxnSpPr>
            <a:stCxn id="11" idx="2"/>
          </p:cNvCxnSpPr>
          <p:nvPr/>
        </p:nvCxnSpPr>
        <p:spPr>
          <a:xfrm flipH="1">
            <a:off x="1383030" y="2320290"/>
            <a:ext cx="1083945" cy="4343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C3DFCB3-A4CE-43D0-B340-C180C31126A6}"/>
              </a:ext>
            </a:extLst>
          </p:cNvPr>
          <p:cNvCxnSpPr>
            <a:cxnSpLocks/>
            <a:stCxn id="11" idx="2"/>
          </p:cNvCxnSpPr>
          <p:nvPr/>
        </p:nvCxnSpPr>
        <p:spPr>
          <a:xfrm flipH="1">
            <a:off x="1874520" y="2320290"/>
            <a:ext cx="592455" cy="4343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E706A456-3978-4838-883D-10C535871EDC}"/>
              </a:ext>
            </a:extLst>
          </p:cNvPr>
          <p:cNvCxnSpPr>
            <a:cxnSpLocks/>
            <a:stCxn id="11" idx="2"/>
          </p:cNvCxnSpPr>
          <p:nvPr/>
        </p:nvCxnSpPr>
        <p:spPr>
          <a:xfrm flipH="1">
            <a:off x="2366010" y="2320290"/>
            <a:ext cx="100965" cy="5867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B931D516-EE15-4D81-A5A0-5035DF62BFB2}"/>
              </a:ext>
            </a:extLst>
          </p:cNvPr>
          <p:cNvSpPr/>
          <p:nvPr/>
        </p:nvSpPr>
        <p:spPr>
          <a:xfrm>
            <a:off x="710565" y="2762250"/>
            <a:ext cx="720090" cy="342900"/>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fr-FR" sz="2000" dirty="0">
                <a:latin typeface="Myriad Pro" panose="020B0503030403020204"/>
              </a:rPr>
              <a:t>Qui?</a:t>
            </a:r>
          </a:p>
        </p:txBody>
      </p:sp>
      <p:sp>
        <p:nvSpPr>
          <p:cNvPr id="31" name="Rectangle 30">
            <a:extLst>
              <a:ext uri="{FF2B5EF4-FFF2-40B4-BE49-F238E27FC236}">
                <a16:creationId xmlns:a16="http://schemas.microsoft.com/office/drawing/2014/main" id="{D8C09539-D5DE-43E6-8CAA-FF89AF2D4C99}"/>
              </a:ext>
            </a:extLst>
          </p:cNvPr>
          <p:cNvSpPr/>
          <p:nvPr/>
        </p:nvSpPr>
        <p:spPr>
          <a:xfrm>
            <a:off x="1316355" y="2754630"/>
            <a:ext cx="720090" cy="342900"/>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fr-FR" sz="2000" dirty="0">
                <a:latin typeface="Myriad Pro" panose="020B0503030403020204"/>
              </a:rPr>
              <a:t>Où?</a:t>
            </a:r>
          </a:p>
        </p:txBody>
      </p:sp>
      <p:sp>
        <p:nvSpPr>
          <p:cNvPr id="32" name="Rectangle 31">
            <a:extLst>
              <a:ext uri="{FF2B5EF4-FFF2-40B4-BE49-F238E27FC236}">
                <a16:creationId xmlns:a16="http://schemas.microsoft.com/office/drawing/2014/main" id="{4BC434C4-33F9-47AE-B52B-DBBBD5828DC5}"/>
              </a:ext>
            </a:extLst>
          </p:cNvPr>
          <p:cNvSpPr/>
          <p:nvPr/>
        </p:nvSpPr>
        <p:spPr>
          <a:xfrm>
            <a:off x="2036444" y="2912745"/>
            <a:ext cx="992505" cy="342900"/>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fr-FR" sz="2000" dirty="0">
                <a:latin typeface="Myriad Pro" panose="020B0503030403020204"/>
              </a:rPr>
              <a:t>Quoi?</a:t>
            </a:r>
          </a:p>
        </p:txBody>
      </p:sp>
      <p:sp>
        <p:nvSpPr>
          <p:cNvPr id="33" name="Rectangle 32">
            <a:extLst>
              <a:ext uri="{FF2B5EF4-FFF2-40B4-BE49-F238E27FC236}">
                <a16:creationId xmlns:a16="http://schemas.microsoft.com/office/drawing/2014/main" id="{7FACEE19-D583-408D-A292-DF5E56985903}"/>
              </a:ext>
            </a:extLst>
          </p:cNvPr>
          <p:cNvSpPr/>
          <p:nvPr/>
        </p:nvSpPr>
        <p:spPr>
          <a:xfrm>
            <a:off x="2829876" y="2668905"/>
            <a:ext cx="1278969" cy="342900"/>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fr-FR" sz="2000">
                <a:latin typeface="Myriad Pro" panose="020B0503030403020204"/>
              </a:rPr>
              <a:t>Quand ?</a:t>
            </a:r>
            <a:endParaRPr lang="fr-FR" sz="2000" dirty="0">
              <a:latin typeface="Myriad Pro" panose="020B0503030403020204"/>
            </a:endParaRPr>
          </a:p>
        </p:txBody>
      </p:sp>
      <p:cxnSp>
        <p:nvCxnSpPr>
          <p:cNvPr id="26" name="Straight Arrow Connector 25">
            <a:extLst>
              <a:ext uri="{FF2B5EF4-FFF2-40B4-BE49-F238E27FC236}">
                <a16:creationId xmlns:a16="http://schemas.microsoft.com/office/drawing/2014/main" id="{39B8B8FF-E2CD-49D6-BB53-17C0F3E888EB}"/>
              </a:ext>
            </a:extLst>
          </p:cNvPr>
          <p:cNvCxnSpPr>
            <a:cxnSpLocks/>
            <a:stCxn id="11" idx="2"/>
          </p:cNvCxnSpPr>
          <p:nvPr/>
        </p:nvCxnSpPr>
        <p:spPr>
          <a:xfrm>
            <a:off x="2466975" y="2320290"/>
            <a:ext cx="390525" cy="4343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Connector: Curved 33">
            <a:extLst>
              <a:ext uri="{FF2B5EF4-FFF2-40B4-BE49-F238E27FC236}">
                <a16:creationId xmlns:a16="http://schemas.microsoft.com/office/drawing/2014/main" id="{E0B09F2A-5A63-470F-A05A-0B388C0787E5}"/>
              </a:ext>
            </a:extLst>
          </p:cNvPr>
          <p:cNvCxnSpPr>
            <a:cxnSpLocks/>
          </p:cNvCxnSpPr>
          <p:nvPr/>
        </p:nvCxnSpPr>
        <p:spPr>
          <a:xfrm>
            <a:off x="3812857" y="2064913"/>
            <a:ext cx="3068955" cy="593150"/>
          </a:xfrm>
          <a:prstGeom prst="bentConnector3">
            <a:avLst/>
          </a:prstGeom>
          <a:ln>
            <a:tailEnd type="triangle"/>
          </a:ln>
        </p:spPr>
        <p:style>
          <a:lnRef idx="1">
            <a:schemeClr val="accent6"/>
          </a:lnRef>
          <a:fillRef idx="0">
            <a:schemeClr val="accent6"/>
          </a:fillRef>
          <a:effectRef idx="0">
            <a:schemeClr val="accent6"/>
          </a:effectRef>
          <a:fontRef idx="minor">
            <a:schemeClr val="tx1"/>
          </a:fontRef>
        </p:style>
      </p:cxnSp>
      <p:sp>
        <p:nvSpPr>
          <p:cNvPr id="40" name="Rectangle 39">
            <a:extLst>
              <a:ext uri="{FF2B5EF4-FFF2-40B4-BE49-F238E27FC236}">
                <a16:creationId xmlns:a16="http://schemas.microsoft.com/office/drawing/2014/main" id="{D9B5BB60-0DB0-4A62-9A9D-816A6F953711}"/>
              </a:ext>
            </a:extLst>
          </p:cNvPr>
          <p:cNvSpPr/>
          <p:nvPr/>
        </p:nvSpPr>
        <p:spPr>
          <a:xfrm>
            <a:off x="6915150" y="2190750"/>
            <a:ext cx="2548890" cy="65151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latin typeface="Myriad Pro" panose="020B0503030403020204"/>
              </a:rPr>
              <a:t>Elément perturbateur</a:t>
            </a:r>
          </a:p>
        </p:txBody>
      </p:sp>
      <p:cxnSp>
        <p:nvCxnSpPr>
          <p:cNvPr id="41" name="Straight Arrow Connector 40">
            <a:extLst>
              <a:ext uri="{FF2B5EF4-FFF2-40B4-BE49-F238E27FC236}">
                <a16:creationId xmlns:a16="http://schemas.microsoft.com/office/drawing/2014/main" id="{707E3A30-5629-45EC-8928-84DD052C7651}"/>
              </a:ext>
            </a:extLst>
          </p:cNvPr>
          <p:cNvCxnSpPr>
            <a:cxnSpLocks/>
          </p:cNvCxnSpPr>
          <p:nvPr/>
        </p:nvCxnSpPr>
        <p:spPr>
          <a:xfrm>
            <a:off x="8311517" y="2840355"/>
            <a:ext cx="0" cy="64389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81904096-ABF7-48F4-9A39-CFD6047A5549}"/>
              </a:ext>
            </a:extLst>
          </p:cNvPr>
          <p:cNvSpPr/>
          <p:nvPr/>
        </p:nvSpPr>
        <p:spPr>
          <a:xfrm>
            <a:off x="7771448" y="3484244"/>
            <a:ext cx="2355532" cy="767715"/>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r>
              <a:rPr lang="fr-FR" sz="1800" dirty="0">
                <a:latin typeface="Myriad Pro" panose="020B0503030403020204"/>
              </a:rPr>
              <a:t>Qu’est ce qui perturbe la situation initiale ?</a:t>
            </a:r>
          </a:p>
        </p:txBody>
      </p:sp>
      <p:cxnSp>
        <p:nvCxnSpPr>
          <p:cNvPr id="45" name="Connector: Curved 44">
            <a:extLst>
              <a:ext uri="{FF2B5EF4-FFF2-40B4-BE49-F238E27FC236}">
                <a16:creationId xmlns:a16="http://schemas.microsoft.com/office/drawing/2014/main" id="{6D6F8E7A-5B43-4A01-A827-810FBCDB0838}"/>
              </a:ext>
            </a:extLst>
          </p:cNvPr>
          <p:cNvCxnSpPr>
            <a:cxnSpLocks/>
          </p:cNvCxnSpPr>
          <p:nvPr/>
        </p:nvCxnSpPr>
        <p:spPr>
          <a:xfrm rot="10800000" flipV="1">
            <a:off x="3913823" y="2840354"/>
            <a:ext cx="4298634" cy="1815469"/>
          </a:xfrm>
          <a:prstGeom prst="bentConnector3">
            <a:avLst/>
          </a:prstGeom>
          <a:ln>
            <a:solidFill>
              <a:srgbClr val="FF0000"/>
            </a:solidFill>
            <a:tailEnd type="triangle"/>
          </a:ln>
        </p:spPr>
        <p:style>
          <a:lnRef idx="1">
            <a:schemeClr val="accent6"/>
          </a:lnRef>
          <a:fillRef idx="0">
            <a:schemeClr val="accent6"/>
          </a:fillRef>
          <a:effectRef idx="0">
            <a:schemeClr val="accent6"/>
          </a:effectRef>
          <a:fontRef idx="minor">
            <a:schemeClr val="tx1"/>
          </a:fontRef>
        </p:style>
      </p:cxnSp>
      <p:sp>
        <p:nvSpPr>
          <p:cNvPr id="48" name="Rectangle 47">
            <a:extLst>
              <a:ext uri="{FF2B5EF4-FFF2-40B4-BE49-F238E27FC236}">
                <a16:creationId xmlns:a16="http://schemas.microsoft.com/office/drawing/2014/main" id="{78DD9E39-192D-4DEE-9BAD-EBD3C252D9EA}"/>
              </a:ext>
            </a:extLst>
          </p:cNvPr>
          <p:cNvSpPr/>
          <p:nvPr/>
        </p:nvSpPr>
        <p:spPr>
          <a:xfrm>
            <a:off x="1284923" y="4394431"/>
            <a:ext cx="2625090" cy="65151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latin typeface="Myriad Pro" panose="020B0503030403020204"/>
              </a:rPr>
              <a:t>Péripéties</a:t>
            </a:r>
          </a:p>
        </p:txBody>
      </p:sp>
      <p:sp>
        <p:nvSpPr>
          <p:cNvPr id="49" name="Rectangle 48">
            <a:extLst>
              <a:ext uri="{FF2B5EF4-FFF2-40B4-BE49-F238E27FC236}">
                <a16:creationId xmlns:a16="http://schemas.microsoft.com/office/drawing/2014/main" id="{ADEAF846-B38C-4525-AD6A-AEB34BE10396}"/>
              </a:ext>
            </a:extLst>
          </p:cNvPr>
          <p:cNvSpPr/>
          <p:nvPr/>
        </p:nvSpPr>
        <p:spPr>
          <a:xfrm>
            <a:off x="1070610" y="5693237"/>
            <a:ext cx="2708910" cy="985833"/>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r>
              <a:rPr lang="fr-FR" sz="1800" dirty="0">
                <a:latin typeface="Myriad Pro" panose="020B0503030403020204"/>
              </a:rPr>
              <a:t>Quelles actions </a:t>
            </a:r>
            <a:br>
              <a:rPr lang="fr-FR" sz="1800" dirty="0">
                <a:latin typeface="Myriad Pro" panose="020B0503030403020204"/>
              </a:rPr>
            </a:br>
            <a:r>
              <a:rPr lang="fr-FR" sz="1800" dirty="0">
                <a:latin typeface="Myriad Pro" panose="020B0503030403020204"/>
              </a:rPr>
              <a:t>fait – on pour </a:t>
            </a:r>
          </a:p>
          <a:p>
            <a:r>
              <a:rPr lang="fr-FR" sz="1800" dirty="0">
                <a:latin typeface="Myriad Pro" panose="020B0503030403020204"/>
              </a:rPr>
              <a:t>surmonter le problème ?</a:t>
            </a:r>
          </a:p>
        </p:txBody>
      </p:sp>
      <p:cxnSp>
        <p:nvCxnSpPr>
          <p:cNvPr id="50" name="Straight Arrow Connector 49">
            <a:extLst>
              <a:ext uri="{FF2B5EF4-FFF2-40B4-BE49-F238E27FC236}">
                <a16:creationId xmlns:a16="http://schemas.microsoft.com/office/drawing/2014/main" id="{C4FAA489-3AD1-4FD4-9441-2D098766CF25}"/>
              </a:ext>
            </a:extLst>
          </p:cNvPr>
          <p:cNvCxnSpPr>
            <a:cxnSpLocks/>
            <a:stCxn id="48" idx="2"/>
          </p:cNvCxnSpPr>
          <p:nvPr/>
        </p:nvCxnSpPr>
        <p:spPr>
          <a:xfrm flipH="1">
            <a:off x="2153604" y="5045941"/>
            <a:ext cx="443864" cy="64729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A860691B-BEA1-4425-8B55-77664B6E1F30}"/>
              </a:ext>
            </a:extLst>
          </p:cNvPr>
          <p:cNvCxnSpPr>
            <a:cxnSpLocks/>
          </p:cNvCxnSpPr>
          <p:nvPr/>
        </p:nvCxnSpPr>
        <p:spPr>
          <a:xfrm>
            <a:off x="2662237" y="5045941"/>
            <a:ext cx="959170" cy="8763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4" name="Rectangle 53">
            <a:extLst>
              <a:ext uri="{FF2B5EF4-FFF2-40B4-BE49-F238E27FC236}">
                <a16:creationId xmlns:a16="http://schemas.microsoft.com/office/drawing/2014/main" id="{CDCF64F8-90BB-4A51-8F19-1C1C95047040}"/>
              </a:ext>
            </a:extLst>
          </p:cNvPr>
          <p:cNvSpPr/>
          <p:nvPr/>
        </p:nvSpPr>
        <p:spPr>
          <a:xfrm>
            <a:off x="3621407" y="5577841"/>
            <a:ext cx="2355532" cy="767715"/>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r>
              <a:rPr lang="fr-FR" sz="1800" dirty="0">
                <a:latin typeface="Myriad Pro" panose="020B0503030403020204"/>
              </a:rPr>
              <a:t>Quel est le résultat de ces actions ?</a:t>
            </a:r>
          </a:p>
        </p:txBody>
      </p:sp>
      <p:cxnSp>
        <p:nvCxnSpPr>
          <p:cNvPr id="55" name="Connector: Curved 54">
            <a:extLst>
              <a:ext uri="{FF2B5EF4-FFF2-40B4-BE49-F238E27FC236}">
                <a16:creationId xmlns:a16="http://schemas.microsoft.com/office/drawing/2014/main" id="{71855A0F-2956-4496-BA28-EB94E5363BEB}"/>
              </a:ext>
            </a:extLst>
          </p:cNvPr>
          <p:cNvCxnSpPr>
            <a:cxnSpLocks/>
          </p:cNvCxnSpPr>
          <p:nvPr/>
        </p:nvCxnSpPr>
        <p:spPr>
          <a:xfrm>
            <a:off x="4108846" y="4655824"/>
            <a:ext cx="3521631" cy="546593"/>
          </a:xfrm>
          <a:prstGeom prst="bentConnector3">
            <a:avLst/>
          </a:prstGeom>
          <a:ln>
            <a:solidFill>
              <a:srgbClr val="7030A0"/>
            </a:solidFill>
            <a:tailEnd type="triangle"/>
          </a:ln>
        </p:spPr>
        <p:style>
          <a:lnRef idx="1">
            <a:schemeClr val="accent6"/>
          </a:lnRef>
          <a:fillRef idx="0">
            <a:schemeClr val="accent6"/>
          </a:fillRef>
          <a:effectRef idx="0">
            <a:schemeClr val="accent6"/>
          </a:effectRef>
          <a:fontRef idx="minor">
            <a:schemeClr val="tx1"/>
          </a:fontRef>
        </p:style>
      </p:cxnSp>
      <p:sp>
        <p:nvSpPr>
          <p:cNvPr id="56" name="Rectangle 55">
            <a:extLst>
              <a:ext uri="{FF2B5EF4-FFF2-40B4-BE49-F238E27FC236}">
                <a16:creationId xmlns:a16="http://schemas.microsoft.com/office/drawing/2014/main" id="{11E5FF8C-A75B-49BA-9D75-9B2A3B63AFC3}"/>
              </a:ext>
            </a:extLst>
          </p:cNvPr>
          <p:cNvSpPr/>
          <p:nvPr/>
        </p:nvSpPr>
        <p:spPr>
          <a:xfrm>
            <a:off x="7674769" y="4882519"/>
            <a:ext cx="2548890" cy="651510"/>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latin typeface="Myriad Pro" panose="020B0503030403020204"/>
              </a:rPr>
              <a:t>Situation finale</a:t>
            </a:r>
          </a:p>
        </p:txBody>
      </p:sp>
      <p:cxnSp>
        <p:nvCxnSpPr>
          <p:cNvPr id="58" name="Straight Arrow Connector 57">
            <a:extLst>
              <a:ext uri="{FF2B5EF4-FFF2-40B4-BE49-F238E27FC236}">
                <a16:creationId xmlns:a16="http://schemas.microsoft.com/office/drawing/2014/main" id="{B541A536-3846-4101-8804-6C30ACC86086}"/>
              </a:ext>
            </a:extLst>
          </p:cNvPr>
          <p:cNvCxnSpPr>
            <a:cxnSpLocks/>
          </p:cNvCxnSpPr>
          <p:nvPr/>
        </p:nvCxnSpPr>
        <p:spPr>
          <a:xfrm flipH="1">
            <a:off x="8655371" y="5535126"/>
            <a:ext cx="331471" cy="444405"/>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D42E4970-C626-4FA5-9356-3A7073404827}"/>
              </a:ext>
            </a:extLst>
          </p:cNvPr>
          <p:cNvCxnSpPr>
            <a:cxnSpLocks/>
          </p:cNvCxnSpPr>
          <p:nvPr/>
        </p:nvCxnSpPr>
        <p:spPr>
          <a:xfrm>
            <a:off x="9019463" y="5534029"/>
            <a:ext cx="868679" cy="444405"/>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2270659"/>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7"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1000" fill="hold"/>
                                        <p:tgtEl>
                                          <p:spTgt spid="17"/>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anim calcmode="lin" valueType="num">
                                      <p:cBhvr>
                                        <p:cTn id="29" dur="1000" fill="hold"/>
                                        <p:tgtEl>
                                          <p:spTgt spid="29"/>
                                        </p:tgtEl>
                                        <p:attrNameLst>
                                          <p:attrName>ppt_x</p:attrName>
                                        </p:attrNameLst>
                                      </p:cBhvr>
                                      <p:tavLst>
                                        <p:tav tm="0">
                                          <p:val>
                                            <p:strVal val="#ppt_x"/>
                                          </p:val>
                                        </p:tav>
                                        <p:tav tm="100000">
                                          <p:val>
                                            <p:strVal val="#ppt_x"/>
                                          </p:val>
                                        </p:tav>
                                      </p:tavLst>
                                    </p:anim>
                                    <p:anim calcmode="lin" valueType="num">
                                      <p:cBhvr>
                                        <p:cTn id="30" dur="1000" fill="hold"/>
                                        <p:tgtEl>
                                          <p:spTgt spid="29"/>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anim calcmode="lin" valueType="num">
                                      <p:cBhvr>
                                        <p:cTn id="34" dur="1000" fill="hold"/>
                                        <p:tgtEl>
                                          <p:spTgt spid="19"/>
                                        </p:tgtEl>
                                        <p:attrNameLst>
                                          <p:attrName>ppt_x</p:attrName>
                                        </p:attrNameLst>
                                      </p:cBhvr>
                                      <p:tavLst>
                                        <p:tav tm="0">
                                          <p:val>
                                            <p:strVal val="#ppt_x"/>
                                          </p:val>
                                        </p:tav>
                                        <p:tav tm="100000">
                                          <p:val>
                                            <p:strVal val="#ppt_x"/>
                                          </p:val>
                                        </p:tav>
                                      </p:tavLst>
                                    </p:anim>
                                    <p:anim calcmode="lin" valueType="num">
                                      <p:cBhvr>
                                        <p:cTn id="35" dur="1000" fill="hold"/>
                                        <p:tgtEl>
                                          <p:spTgt spid="19"/>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1000"/>
                                        <p:tgtEl>
                                          <p:spTgt spid="31"/>
                                        </p:tgtEl>
                                      </p:cBhvr>
                                    </p:animEffect>
                                    <p:anim calcmode="lin" valueType="num">
                                      <p:cBhvr>
                                        <p:cTn id="39" dur="1000" fill="hold"/>
                                        <p:tgtEl>
                                          <p:spTgt spid="31"/>
                                        </p:tgtEl>
                                        <p:attrNameLst>
                                          <p:attrName>ppt_x</p:attrName>
                                        </p:attrNameLst>
                                      </p:cBhvr>
                                      <p:tavLst>
                                        <p:tav tm="0">
                                          <p:val>
                                            <p:strVal val="#ppt_x"/>
                                          </p:val>
                                        </p:tav>
                                        <p:tav tm="100000">
                                          <p:val>
                                            <p:strVal val="#ppt_x"/>
                                          </p:val>
                                        </p:tav>
                                      </p:tavLst>
                                    </p:anim>
                                    <p:anim calcmode="lin" valueType="num">
                                      <p:cBhvr>
                                        <p:cTn id="40" dur="1000" fill="hold"/>
                                        <p:tgtEl>
                                          <p:spTgt spid="31"/>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par>
                                <p:cTn id="51" presetID="47" presetClass="entr" presetSubtype="0" fill="hold"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1000"/>
                                        <p:tgtEl>
                                          <p:spTgt spid="26"/>
                                        </p:tgtEl>
                                      </p:cBhvr>
                                    </p:animEffect>
                                    <p:anim calcmode="lin" valueType="num">
                                      <p:cBhvr>
                                        <p:cTn id="54" dur="1000" fill="hold"/>
                                        <p:tgtEl>
                                          <p:spTgt spid="26"/>
                                        </p:tgtEl>
                                        <p:attrNameLst>
                                          <p:attrName>ppt_x</p:attrName>
                                        </p:attrNameLst>
                                      </p:cBhvr>
                                      <p:tavLst>
                                        <p:tav tm="0">
                                          <p:val>
                                            <p:strVal val="#ppt_x"/>
                                          </p:val>
                                        </p:tav>
                                        <p:tav tm="100000">
                                          <p:val>
                                            <p:strVal val="#ppt_x"/>
                                          </p:val>
                                        </p:tav>
                                      </p:tavLst>
                                    </p:anim>
                                    <p:anim calcmode="lin" valueType="num">
                                      <p:cBhvr>
                                        <p:cTn id="55" dur="1000" fill="hold"/>
                                        <p:tgtEl>
                                          <p:spTgt spid="26"/>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1000"/>
                                        <p:tgtEl>
                                          <p:spTgt spid="33"/>
                                        </p:tgtEl>
                                      </p:cBhvr>
                                    </p:animEffect>
                                    <p:anim calcmode="lin" valueType="num">
                                      <p:cBhvr>
                                        <p:cTn id="59" dur="1000" fill="hold"/>
                                        <p:tgtEl>
                                          <p:spTgt spid="33"/>
                                        </p:tgtEl>
                                        <p:attrNameLst>
                                          <p:attrName>ppt_x</p:attrName>
                                        </p:attrNameLst>
                                      </p:cBhvr>
                                      <p:tavLst>
                                        <p:tav tm="0">
                                          <p:val>
                                            <p:strVal val="#ppt_x"/>
                                          </p:val>
                                        </p:tav>
                                        <p:tav tm="100000">
                                          <p:val>
                                            <p:strVal val="#ppt_x"/>
                                          </p:val>
                                        </p:tav>
                                      </p:tavLst>
                                    </p:anim>
                                    <p:anim calcmode="lin" valueType="num">
                                      <p:cBhvr>
                                        <p:cTn id="60"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9" fill="hold" nodeType="clickEffect">
                                  <p:stCondLst>
                                    <p:cond delay="0"/>
                                  </p:stCondLst>
                                  <p:childTnLst>
                                    <p:set>
                                      <p:cBhvr>
                                        <p:cTn id="64" dur="1" fill="hold">
                                          <p:stCondLst>
                                            <p:cond delay="0"/>
                                          </p:stCondLst>
                                        </p:cTn>
                                        <p:tgtEl>
                                          <p:spTgt spid="34"/>
                                        </p:tgtEl>
                                        <p:attrNameLst>
                                          <p:attrName>style.visibility</p:attrName>
                                        </p:attrNameLst>
                                      </p:cBhvr>
                                      <p:to>
                                        <p:strVal val="visible"/>
                                      </p:to>
                                    </p:set>
                                    <p:anim calcmode="lin" valueType="num">
                                      <p:cBhvr additive="base">
                                        <p:cTn id="65" dur="1250" fill="hold"/>
                                        <p:tgtEl>
                                          <p:spTgt spid="34"/>
                                        </p:tgtEl>
                                        <p:attrNameLst>
                                          <p:attrName>ppt_x</p:attrName>
                                        </p:attrNameLst>
                                      </p:cBhvr>
                                      <p:tavLst>
                                        <p:tav tm="0">
                                          <p:val>
                                            <p:strVal val="0-#ppt_w/2"/>
                                          </p:val>
                                        </p:tav>
                                        <p:tav tm="100000">
                                          <p:val>
                                            <p:strVal val="#ppt_x"/>
                                          </p:val>
                                        </p:tav>
                                      </p:tavLst>
                                    </p:anim>
                                    <p:anim calcmode="lin" valueType="num">
                                      <p:cBhvr additive="base">
                                        <p:cTn id="66" dur="1250" fill="hold"/>
                                        <p:tgtEl>
                                          <p:spTgt spid="34"/>
                                        </p:tgtEl>
                                        <p:attrNameLst>
                                          <p:attrName>ppt_y</p:attrName>
                                        </p:attrNameLst>
                                      </p:cBhvr>
                                      <p:tavLst>
                                        <p:tav tm="0">
                                          <p:val>
                                            <p:strVal val="0-#ppt_h/2"/>
                                          </p:val>
                                        </p:tav>
                                        <p:tav tm="100000">
                                          <p:val>
                                            <p:strVal val="#ppt_y"/>
                                          </p:val>
                                        </p:tav>
                                      </p:tavLst>
                                    </p:anim>
                                  </p:childTnLst>
                                </p:cTn>
                              </p:par>
                              <p:par>
                                <p:cTn id="67" presetID="2" presetClass="entr" presetSubtype="9" fill="hold" grpId="0" nodeType="withEffect">
                                  <p:stCondLst>
                                    <p:cond delay="0"/>
                                  </p:stCondLst>
                                  <p:childTnLst>
                                    <p:set>
                                      <p:cBhvr>
                                        <p:cTn id="68" dur="1" fill="hold">
                                          <p:stCondLst>
                                            <p:cond delay="0"/>
                                          </p:stCondLst>
                                        </p:cTn>
                                        <p:tgtEl>
                                          <p:spTgt spid="40"/>
                                        </p:tgtEl>
                                        <p:attrNameLst>
                                          <p:attrName>style.visibility</p:attrName>
                                        </p:attrNameLst>
                                      </p:cBhvr>
                                      <p:to>
                                        <p:strVal val="visible"/>
                                      </p:to>
                                    </p:set>
                                    <p:anim calcmode="lin" valueType="num">
                                      <p:cBhvr additive="base">
                                        <p:cTn id="69" dur="1250" fill="hold"/>
                                        <p:tgtEl>
                                          <p:spTgt spid="40"/>
                                        </p:tgtEl>
                                        <p:attrNameLst>
                                          <p:attrName>ppt_x</p:attrName>
                                        </p:attrNameLst>
                                      </p:cBhvr>
                                      <p:tavLst>
                                        <p:tav tm="0">
                                          <p:val>
                                            <p:strVal val="0-#ppt_w/2"/>
                                          </p:val>
                                        </p:tav>
                                        <p:tav tm="100000">
                                          <p:val>
                                            <p:strVal val="#ppt_x"/>
                                          </p:val>
                                        </p:tav>
                                      </p:tavLst>
                                    </p:anim>
                                    <p:anim calcmode="lin" valueType="num">
                                      <p:cBhvr additive="base">
                                        <p:cTn id="70" dur="1250" fill="hold"/>
                                        <p:tgtEl>
                                          <p:spTgt spid="40"/>
                                        </p:tgtEl>
                                        <p:attrNameLst>
                                          <p:attrName>ppt_y</p:attrName>
                                        </p:attrNameLst>
                                      </p:cBhvr>
                                      <p:tavLst>
                                        <p:tav tm="0">
                                          <p:val>
                                            <p:strVal val="0-#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7" presetClass="entr" presetSubtype="0" fill="hold" nodeType="click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1000"/>
                                        <p:tgtEl>
                                          <p:spTgt spid="41"/>
                                        </p:tgtEl>
                                      </p:cBhvr>
                                    </p:animEffect>
                                    <p:anim calcmode="lin" valueType="num">
                                      <p:cBhvr>
                                        <p:cTn id="76" dur="1000" fill="hold"/>
                                        <p:tgtEl>
                                          <p:spTgt spid="41"/>
                                        </p:tgtEl>
                                        <p:attrNameLst>
                                          <p:attrName>ppt_x</p:attrName>
                                        </p:attrNameLst>
                                      </p:cBhvr>
                                      <p:tavLst>
                                        <p:tav tm="0">
                                          <p:val>
                                            <p:strVal val="#ppt_x"/>
                                          </p:val>
                                        </p:tav>
                                        <p:tav tm="100000">
                                          <p:val>
                                            <p:strVal val="#ppt_x"/>
                                          </p:val>
                                        </p:tav>
                                      </p:tavLst>
                                    </p:anim>
                                    <p:anim calcmode="lin" valueType="num">
                                      <p:cBhvr>
                                        <p:cTn id="77" dur="1000" fill="hold"/>
                                        <p:tgtEl>
                                          <p:spTgt spid="41"/>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44"/>
                                        </p:tgtEl>
                                        <p:attrNameLst>
                                          <p:attrName>style.visibility</p:attrName>
                                        </p:attrNameLst>
                                      </p:cBhvr>
                                      <p:to>
                                        <p:strVal val="visible"/>
                                      </p:to>
                                    </p:set>
                                    <p:animEffect transition="in" filter="fade">
                                      <p:cBhvr>
                                        <p:cTn id="80" dur="1000"/>
                                        <p:tgtEl>
                                          <p:spTgt spid="44"/>
                                        </p:tgtEl>
                                      </p:cBhvr>
                                    </p:animEffect>
                                    <p:anim calcmode="lin" valueType="num">
                                      <p:cBhvr>
                                        <p:cTn id="81" dur="1000" fill="hold"/>
                                        <p:tgtEl>
                                          <p:spTgt spid="44"/>
                                        </p:tgtEl>
                                        <p:attrNameLst>
                                          <p:attrName>ppt_x</p:attrName>
                                        </p:attrNameLst>
                                      </p:cBhvr>
                                      <p:tavLst>
                                        <p:tav tm="0">
                                          <p:val>
                                            <p:strVal val="#ppt_x"/>
                                          </p:val>
                                        </p:tav>
                                        <p:tav tm="100000">
                                          <p:val>
                                            <p:strVal val="#ppt_x"/>
                                          </p:val>
                                        </p:tav>
                                      </p:tavLst>
                                    </p:anim>
                                    <p:anim calcmode="lin" valueType="num">
                                      <p:cBhvr>
                                        <p:cTn id="82"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3" fill="hold" nodeType="clickEffect">
                                  <p:stCondLst>
                                    <p:cond delay="0"/>
                                  </p:stCondLst>
                                  <p:childTnLst>
                                    <p:set>
                                      <p:cBhvr>
                                        <p:cTn id="86" dur="1" fill="hold">
                                          <p:stCondLst>
                                            <p:cond delay="0"/>
                                          </p:stCondLst>
                                        </p:cTn>
                                        <p:tgtEl>
                                          <p:spTgt spid="45"/>
                                        </p:tgtEl>
                                        <p:attrNameLst>
                                          <p:attrName>style.visibility</p:attrName>
                                        </p:attrNameLst>
                                      </p:cBhvr>
                                      <p:to>
                                        <p:strVal val="visible"/>
                                      </p:to>
                                    </p:set>
                                    <p:anim calcmode="lin" valueType="num">
                                      <p:cBhvr additive="base">
                                        <p:cTn id="87" dur="1250" fill="hold"/>
                                        <p:tgtEl>
                                          <p:spTgt spid="45"/>
                                        </p:tgtEl>
                                        <p:attrNameLst>
                                          <p:attrName>ppt_x</p:attrName>
                                        </p:attrNameLst>
                                      </p:cBhvr>
                                      <p:tavLst>
                                        <p:tav tm="0">
                                          <p:val>
                                            <p:strVal val="1+#ppt_w/2"/>
                                          </p:val>
                                        </p:tav>
                                        <p:tav tm="100000">
                                          <p:val>
                                            <p:strVal val="#ppt_x"/>
                                          </p:val>
                                        </p:tav>
                                      </p:tavLst>
                                    </p:anim>
                                    <p:anim calcmode="lin" valueType="num">
                                      <p:cBhvr additive="base">
                                        <p:cTn id="88" dur="1250" fill="hold"/>
                                        <p:tgtEl>
                                          <p:spTgt spid="45"/>
                                        </p:tgtEl>
                                        <p:attrNameLst>
                                          <p:attrName>ppt_y</p:attrName>
                                        </p:attrNameLst>
                                      </p:cBhvr>
                                      <p:tavLst>
                                        <p:tav tm="0">
                                          <p:val>
                                            <p:strVal val="0-#ppt_h/2"/>
                                          </p:val>
                                        </p:tav>
                                        <p:tav tm="100000">
                                          <p:val>
                                            <p:strVal val="#ppt_y"/>
                                          </p:val>
                                        </p:tav>
                                      </p:tavLst>
                                    </p:anim>
                                  </p:childTnLst>
                                </p:cTn>
                              </p:par>
                              <p:par>
                                <p:cTn id="89" presetID="2" presetClass="entr" presetSubtype="3"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 calcmode="lin" valueType="num">
                                      <p:cBhvr additive="base">
                                        <p:cTn id="91" dur="1250" fill="hold"/>
                                        <p:tgtEl>
                                          <p:spTgt spid="48"/>
                                        </p:tgtEl>
                                        <p:attrNameLst>
                                          <p:attrName>ppt_x</p:attrName>
                                        </p:attrNameLst>
                                      </p:cBhvr>
                                      <p:tavLst>
                                        <p:tav tm="0">
                                          <p:val>
                                            <p:strVal val="1+#ppt_w/2"/>
                                          </p:val>
                                        </p:tav>
                                        <p:tav tm="100000">
                                          <p:val>
                                            <p:strVal val="#ppt_x"/>
                                          </p:val>
                                        </p:tav>
                                      </p:tavLst>
                                    </p:anim>
                                    <p:anim calcmode="lin" valueType="num">
                                      <p:cBhvr additive="base">
                                        <p:cTn id="92" dur="1250" fill="hold"/>
                                        <p:tgtEl>
                                          <p:spTgt spid="48"/>
                                        </p:tgtEl>
                                        <p:attrNameLst>
                                          <p:attrName>ppt_y</p:attrName>
                                        </p:attrNameLst>
                                      </p:cBhvr>
                                      <p:tavLst>
                                        <p:tav tm="0">
                                          <p:val>
                                            <p:strVal val="0-#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7" presetClass="entr" presetSubtype="0" fill="hold" nodeType="clickEffect">
                                  <p:stCondLst>
                                    <p:cond delay="0"/>
                                  </p:stCondLst>
                                  <p:childTnLst>
                                    <p:set>
                                      <p:cBhvr>
                                        <p:cTn id="96" dur="1" fill="hold">
                                          <p:stCondLst>
                                            <p:cond delay="0"/>
                                          </p:stCondLst>
                                        </p:cTn>
                                        <p:tgtEl>
                                          <p:spTgt spid="50"/>
                                        </p:tgtEl>
                                        <p:attrNameLst>
                                          <p:attrName>style.visibility</p:attrName>
                                        </p:attrNameLst>
                                      </p:cBhvr>
                                      <p:to>
                                        <p:strVal val="visible"/>
                                      </p:to>
                                    </p:set>
                                    <p:animEffect transition="in" filter="fade">
                                      <p:cBhvr>
                                        <p:cTn id="97" dur="1000"/>
                                        <p:tgtEl>
                                          <p:spTgt spid="50"/>
                                        </p:tgtEl>
                                      </p:cBhvr>
                                    </p:animEffect>
                                    <p:anim calcmode="lin" valueType="num">
                                      <p:cBhvr>
                                        <p:cTn id="98" dur="1000" fill="hold"/>
                                        <p:tgtEl>
                                          <p:spTgt spid="50"/>
                                        </p:tgtEl>
                                        <p:attrNameLst>
                                          <p:attrName>ppt_x</p:attrName>
                                        </p:attrNameLst>
                                      </p:cBhvr>
                                      <p:tavLst>
                                        <p:tav tm="0">
                                          <p:val>
                                            <p:strVal val="#ppt_x"/>
                                          </p:val>
                                        </p:tav>
                                        <p:tav tm="100000">
                                          <p:val>
                                            <p:strVal val="#ppt_x"/>
                                          </p:val>
                                        </p:tav>
                                      </p:tavLst>
                                    </p:anim>
                                    <p:anim calcmode="lin" valueType="num">
                                      <p:cBhvr>
                                        <p:cTn id="99" dur="1000" fill="hold"/>
                                        <p:tgtEl>
                                          <p:spTgt spid="50"/>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0"/>
                                  </p:stCondLst>
                                  <p:childTnLst>
                                    <p:set>
                                      <p:cBhvr>
                                        <p:cTn id="101" dur="1" fill="hold">
                                          <p:stCondLst>
                                            <p:cond delay="0"/>
                                          </p:stCondLst>
                                        </p:cTn>
                                        <p:tgtEl>
                                          <p:spTgt spid="49"/>
                                        </p:tgtEl>
                                        <p:attrNameLst>
                                          <p:attrName>style.visibility</p:attrName>
                                        </p:attrNameLst>
                                      </p:cBhvr>
                                      <p:to>
                                        <p:strVal val="visible"/>
                                      </p:to>
                                    </p:set>
                                    <p:animEffect transition="in" filter="fade">
                                      <p:cBhvr>
                                        <p:cTn id="102" dur="1000"/>
                                        <p:tgtEl>
                                          <p:spTgt spid="49"/>
                                        </p:tgtEl>
                                      </p:cBhvr>
                                    </p:animEffect>
                                    <p:anim calcmode="lin" valueType="num">
                                      <p:cBhvr>
                                        <p:cTn id="103" dur="1000" fill="hold"/>
                                        <p:tgtEl>
                                          <p:spTgt spid="49"/>
                                        </p:tgtEl>
                                        <p:attrNameLst>
                                          <p:attrName>ppt_x</p:attrName>
                                        </p:attrNameLst>
                                      </p:cBhvr>
                                      <p:tavLst>
                                        <p:tav tm="0">
                                          <p:val>
                                            <p:strVal val="#ppt_x"/>
                                          </p:val>
                                        </p:tav>
                                        <p:tav tm="100000">
                                          <p:val>
                                            <p:strVal val="#ppt_x"/>
                                          </p:val>
                                        </p:tav>
                                      </p:tavLst>
                                    </p:anim>
                                    <p:anim calcmode="lin" valueType="num">
                                      <p:cBhvr>
                                        <p:cTn id="104" dur="1000" fill="hold"/>
                                        <p:tgtEl>
                                          <p:spTgt spid="49"/>
                                        </p:tgtEl>
                                        <p:attrNameLst>
                                          <p:attrName>ppt_y</p:attrName>
                                        </p:attrNameLst>
                                      </p:cBhvr>
                                      <p:tavLst>
                                        <p:tav tm="0">
                                          <p:val>
                                            <p:strVal val="#ppt_y-.1"/>
                                          </p:val>
                                        </p:tav>
                                        <p:tav tm="100000">
                                          <p:val>
                                            <p:strVal val="#ppt_y"/>
                                          </p:val>
                                        </p:tav>
                                      </p:tavLst>
                                    </p:anim>
                                  </p:childTnLst>
                                </p:cTn>
                              </p:par>
                              <p:par>
                                <p:cTn id="105" presetID="47" presetClass="entr" presetSubtype="0" fill="hold" nodeType="withEffect">
                                  <p:stCondLst>
                                    <p:cond delay="0"/>
                                  </p:stCondLst>
                                  <p:childTnLst>
                                    <p:set>
                                      <p:cBhvr>
                                        <p:cTn id="106" dur="1" fill="hold">
                                          <p:stCondLst>
                                            <p:cond delay="0"/>
                                          </p:stCondLst>
                                        </p:cTn>
                                        <p:tgtEl>
                                          <p:spTgt spid="51"/>
                                        </p:tgtEl>
                                        <p:attrNameLst>
                                          <p:attrName>style.visibility</p:attrName>
                                        </p:attrNameLst>
                                      </p:cBhvr>
                                      <p:to>
                                        <p:strVal val="visible"/>
                                      </p:to>
                                    </p:set>
                                    <p:animEffect transition="in" filter="fade">
                                      <p:cBhvr>
                                        <p:cTn id="107" dur="1000"/>
                                        <p:tgtEl>
                                          <p:spTgt spid="51"/>
                                        </p:tgtEl>
                                      </p:cBhvr>
                                    </p:animEffect>
                                    <p:anim calcmode="lin" valueType="num">
                                      <p:cBhvr>
                                        <p:cTn id="108" dur="1000" fill="hold"/>
                                        <p:tgtEl>
                                          <p:spTgt spid="51"/>
                                        </p:tgtEl>
                                        <p:attrNameLst>
                                          <p:attrName>ppt_x</p:attrName>
                                        </p:attrNameLst>
                                      </p:cBhvr>
                                      <p:tavLst>
                                        <p:tav tm="0">
                                          <p:val>
                                            <p:strVal val="#ppt_x"/>
                                          </p:val>
                                        </p:tav>
                                        <p:tav tm="100000">
                                          <p:val>
                                            <p:strVal val="#ppt_x"/>
                                          </p:val>
                                        </p:tav>
                                      </p:tavLst>
                                    </p:anim>
                                    <p:anim calcmode="lin" valueType="num">
                                      <p:cBhvr>
                                        <p:cTn id="109" dur="1000" fill="hold"/>
                                        <p:tgtEl>
                                          <p:spTgt spid="51"/>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0"/>
                                  </p:stCondLst>
                                  <p:childTnLst>
                                    <p:set>
                                      <p:cBhvr>
                                        <p:cTn id="111" dur="1" fill="hold">
                                          <p:stCondLst>
                                            <p:cond delay="0"/>
                                          </p:stCondLst>
                                        </p:cTn>
                                        <p:tgtEl>
                                          <p:spTgt spid="54"/>
                                        </p:tgtEl>
                                        <p:attrNameLst>
                                          <p:attrName>style.visibility</p:attrName>
                                        </p:attrNameLst>
                                      </p:cBhvr>
                                      <p:to>
                                        <p:strVal val="visible"/>
                                      </p:to>
                                    </p:set>
                                    <p:animEffect transition="in" filter="fade">
                                      <p:cBhvr>
                                        <p:cTn id="112" dur="1000"/>
                                        <p:tgtEl>
                                          <p:spTgt spid="54"/>
                                        </p:tgtEl>
                                      </p:cBhvr>
                                    </p:animEffect>
                                    <p:anim calcmode="lin" valueType="num">
                                      <p:cBhvr>
                                        <p:cTn id="113" dur="1000" fill="hold"/>
                                        <p:tgtEl>
                                          <p:spTgt spid="54"/>
                                        </p:tgtEl>
                                        <p:attrNameLst>
                                          <p:attrName>ppt_x</p:attrName>
                                        </p:attrNameLst>
                                      </p:cBhvr>
                                      <p:tavLst>
                                        <p:tav tm="0">
                                          <p:val>
                                            <p:strVal val="#ppt_x"/>
                                          </p:val>
                                        </p:tav>
                                        <p:tav tm="100000">
                                          <p:val>
                                            <p:strVal val="#ppt_x"/>
                                          </p:val>
                                        </p:tav>
                                      </p:tavLst>
                                    </p:anim>
                                    <p:anim calcmode="lin" valueType="num">
                                      <p:cBhvr>
                                        <p:cTn id="114"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8" fill="hold" nodeType="clickEffect">
                                  <p:stCondLst>
                                    <p:cond delay="0"/>
                                  </p:stCondLst>
                                  <p:childTnLst>
                                    <p:set>
                                      <p:cBhvr>
                                        <p:cTn id="118" dur="1" fill="hold">
                                          <p:stCondLst>
                                            <p:cond delay="0"/>
                                          </p:stCondLst>
                                        </p:cTn>
                                        <p:tgtEl>
                                          <p:spTgt spid="55"/>
                                        </p:tgtEl>
                                        <p:attrNameLst>
                                          <p:attrName>style.visibility</p:attrName>
                                        </p:attrNameLst>
                                      </p:cBhvr>
                                      <p:to>
                                        <p:strVal val="visible"/>
                                      </p:to>
                                    </p:set>
                                    <p:anim calcmode="lin" valueType="num">
                                      <p:cBhvr additive="base">
                                        <p:cTn id="119" dur="1250" fill="hold"/>
                                        <p:tgtEl>
                                          <p:spTgt spid="55"/>
                                        </p:tgtEl>
                                        <p:attrNameLst>
                                          <p:attrName>ppt_x</p:attrName>
                                        </p:attrNameLst>
                                      </p:cBhvr>
                                      <p:tavLst>
                                        <p:tav tm="0">
                                          <p:val>
                                            <p:strVal val="0-#ppt_w/2"/>
                                          </p:val>
                                        </p:tav>
                                        <p:tav tm="100000">
                                          <p:val>
                                            <p:strVal val="#ppt_x"/>
                                          </p:val>
                                        </p:tav>
                                      </p:tavLst>
                                    </p:anim>
                                    <p:anim calcmode="lin" valueType="num">
                                      <p:cBhvr additive="base">
                                        <p:cTn id="120" dur="1250" fill="hold"/>
                                        <p:tgtEl>
                                          <p:spTgt spid="55"/>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56"/>
                                        </p:tgtEl>
                                        <p:attrNameLst>
                                          <p:attrName>style.visibility</p:attrName>
                                        </p:attrNameLst>
                                      </p:cBhvr>
                                      <p:to>
                                        <p:strVal val="visible"/>
                                      </p:to>
                                    </p:set>
                                    <p:anim calcmode="lin" valueType="num">
                                      <p:cBhvr additive="base">
                                        <p:cTn id="123" dur="1250" fill="hold"/>
                                        <p:tgtEl>
                                          <p:spTgt spid="56"/>
                                        </p:tgtEl>
                                        <p:attrNameLst>
                                          <p:attrName>ppt_x</p:attrName>
                                        </p:attrNameLst>
                                      </p:cBhvr>
                                      <p:tavLst>
                                        <p:tav tm="0">
                                          <p:val>
                                            <p:strVal val="0-#ppt_w/2"/>
                                          </p:val>
                                        </p:tav>
                                        <p:tav tm="100000">
                                          <p:val>
                                            <p:strVal val="#ppt_x"/>
                                          </p:val>
                                        </p:tav>
                                      </p:tavLst>
                                    </p:anim>
                                    <p:anim calcmode="lin" valueType="num">
                                      <p:cBhvr additive="base">
                                        <p:cTn id="124" dur="1250" fill="hold"/>
                                        <p:tgtEl>
                                          <p:spTgt spid="56"/>
                                        </p:tgtEl>
                                        <p:attrNameLst>
                                          <p:attrName>ppt_y</p:attrName>
                                        </p:attrNameLst>
                                      </p:cBhvr>
                                      <p:tavLst>
                                        <p:tav tm="0">
                                          <p:val>
                                            <p:strVal val="#ppt_y"/>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47" presetClass="entr" presetSubtype="0" fill="hold" nodeType="clickEffect">
                                  <p:stCondLst>
                                    <p:cond delay="0"/>
                                  </p:stCondLst>
                                  <p:childTnLst>
                                    <p:set>
                                      <p:cBhvr>
                                        <p:cTn id="128" dur="1" fill="hold">
                                          <p:stCondLst>
                                            <p:cond delay="0"/>
                                          </p:stCondLst>
                                        </p:cTn>
                                        <p:tgtEl>
                                          <p:spTgt spid="58"/>
                                        </p:tgtEl>
                                        <p:attrNameLst>
                                          <p:attrName>style.visibility</p:attrName>
                                        </p:attrNameLst>
                                      </p:cBhvr>
                                      <p:to>
                                        <p:strVal val="visible"/>
                                      </p:to>
                                    </p:set>
                                    <p:animEffect transition="in" filter="fade">
                                      <p:cBhvr>
                                        <p:cTn id="129" dur="1000"/>
                                        <p:tgtEl>
                                          <p:spTgt spid="58"/>
                                        </p:tgtEl>
                                      </p:cBhvr>
                                    </p:animEffect>
                                    <p:anim calcmode="lin" valueType="num">
                                      <p:cBhvr>
                                        <p:cTn id="130" dur="1000" fill="hold"/>
                                        <p:tgtEl>
                                          <p:spTgt spid="58"/>
                                        </p:tgtEl>
                                        <p:attrNameLst>
                                          <p:attrName>ppt_x</p:attrName>
                                        </p:attrNameLst>
                                      </p:cBhvr>
                                      <p:tavLst>
                                        <p:tav tm="0">
                                          <p:val>
                                            <p:strVal val="#ppt_x"/>
                                          </p:val>
                                        </p:tav>
                                        <p:tav tm="100000">
                                          <p:val>
                                            <p:strVal val="#ppt_x"/>
                                          </p:val>
                                        </p:tav>
                                      </p:tavLst>
                                    </p:anim>
                                    <p:anim calcmode="lin" valueType="num">
                                      <p:cBhvr>
                                        <p:cTn id="131" dur="1000" fill="hold"/>
                                        <p:tgtEl>
                                          <p:spTgt spid="58"/>
                                        </p:tgtEl>
                                        <p:attrNameLst>
                                          <p:attrName>ppt_y</p:attrName>
                                        </p:attrNameLst>
                                      </p:cBhvr>
                                      <p:tavLst>
                                        <p:tav tm="0">
                                          <p:val>
                                            <p:strVal val="#ppt_y-.1"/>
                                          </p:val>
                                        </p:tav>
                                        <p:tav tm="100000">
                                          <p:val>
                                            <p:strVal val="#ppt_y"/>
                                          </p:val>
                                        </p:tav>
                                      </p:tavLst>
                                    </p:anim>
                                  </p:childTnLst>
                                </p:cTn>
                              </p:par>
                              <p:par>
                                <p:cTn id="132" presetID="47" presetClass="entr" presetSubtype="0" fill="hold" grpId="0" nodeType="withEffect">
                                  <p:stCondLst>
                                    <p:cond delay="0"/>
                                  </p:stCondLst>
                                  <p:childTnLst>
                                    <p:set>
                                      <p:cBhvr>
                                        <p:cTn id="133" dur="1" fill="hold">
                                          <p:stCondLst>
                                            <p:cond delay="0"/>
                                          </p:stCondLst>
                                        </p:cTn>
                                        <p:tgtEl>
                                          <p:spTgt spid="61"/>
                                        </p:tgtEl>
                                        <p:attrNameLst>
                                          <p:attrName>style.visibility</p:attrName>
                                        </p:attrNameLst>
                                      </p:cBhvr>
                                      <p:to>
                                        <p:strVal val="visible"/>
                                      </p:to>
                                    </p:set>
                                    <p:animEffect transition="in" filter="fade">
                                      <p:cBhvr>
                                        <p:cTn id="134" dur="1000"/>
                                        <p:tgtEl>
                                          <p:spTgt spid="61"/>
                                        </p:tgtEl>
                                      </p:cBhvr>
                                    </p:animEffect>
                                    <p:anim calcmode="lin" valueType="num">
                                      <p:cBhvr>
                                        <p:cTn id="135" dur="1000" fill="hold"/>
                                        <p:tgtEl>
                                          <p:spTgt spid="61"/>
                                        </p:tgtEl>
                                        <p:attrNameLst>
                                          <p:attrName>ppt_x</p:attrName>
                                        </p:attrNameLst>
                                      </p:cBhvr>
                                      <p:tavLst>
                                        <p:tav tm="0">
                                          <p:val>
                                            <p:strVal val="#ppt_x"/>
                                          </p:val>
                                        </p:tav>
                                        <p:tav tm="100000">
                                          <p:val>
                                            <p:strVal val="#ppt_x"/>
                                          </p:val>
                                        </p:tav>
                                      </p:tavLst>
                                    </p:anim>
                                    <p:anim calcmode="lin" valueType="num">
                                      <p:cBhvr>
                                        <p:cTn id="136"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137" fill="hold">
                      <p:stCondLst>
                        <p:cond delay="indefinite"/>
                      </p:stCondLst>
                      <p:childTnLst>
                        <p:par>
                          <p:cTn id="138" fill="hold">
                            <p:stCondLst>
                              <p:cond delay="0"/>
                            </p:stCondLst>
                            <p:childTnLst>
                              <p:par>
                                <p:cTn id="139" presetID="47" presetClass="entr" presetSubtype="0" fill="hold" nodeType="clickEffect">
                                  <p:stCondLst>
                                    <p:cond delay="0"/>
                                  </p:stCondLst>
                                  <p:childTnLst>
                                    <p:set>
                                      <p:cBhvr>
                                        <p:cTn id="140" dur="1" fill="hold">
                                          <p:stCondLst>
                                            <p:cond delay="0"/>
                                          </p:stCondLst>
                                        </p:cTn>
                                        <p:tgtEl>
                                          <p:spTgt spid="62"/>
                                        </p:tgtEl>
                                        <p:attrNameLst>
                                          <p:attrName>style.visibility</p:attrName>
                                        </p:attrNameLst>
                                      </p:cBhvr>
                                      <p:to>
                                        <p:strVal val="visible"/>
                                      </p:to>
                                    </p:set>
                                    <p:animEffect transition="in" filter="fade">
                                      <p:cBhvr>
                                        <p:cTn id="141" dur="1000"/>
                                        <p:tgtEl>
                                          <p:spTgt spid="62"/>
                                        </p:tgtEl>
                                      </p:cBhvr>
                                    </p:animEffect>
                                    <p:anim calcmode="lin" valueType="num">
                                      <p:cBhvr>
                                        <p:cTn id="142" dur="1000" fill="hold"/>
                                        <p:tgtEl>
                                          <p:spTgt spid="62"/>
                                        </p:tgtEl>
                                        <p:attrNameLst>
                                          <p:attrName>ppt_x</p:attrName>
                                        </p:attrNameLst>
                                      </p:cBhvr>
                                      <p:tavLst>
                                        <p:tav tm="0">
                                          <p:val>
                                            <p:strVal val="#ppt_x"/>
                                          </p:val>
                                        </p:tav>
                                        <p:tav tm="100000">
                                          <p:val>
                                            <p:strVal val="#ppt_x"/>
                                          </p:val>
                                        </p:tav>
                                      </p:tavLst>
                                    </p:anim>
                                    <p:anim calcmode="lin" valueType="num">
                                      <p:cBhvr>
                                        <p:cTn id="143" dur="1000" fill="hold"/>
                                        <p:tgtEl>
                                          <p:spTgt spid="62"/>
                                        </p:tgtEl>
                                        <p:attrNameLst>
                                          <p:attrName>ppt_y</p:attrName>
                                        </p:attrNameLst>
                                      </p:cBhvr>
                                      <p:tavLst>
                                        <p:tav tm="0">
                                          <p:val>
                                            <p:strVal val="#ppt_y-.1"/>
                                          </p:val>
                                        </p:tav>
                                        <p:tav tm="100000">
                                          <p:val>
                                            <p:strVal val="#ppt_y"/>
                                          </p:val>
                                        </p:tav>
                                      </p:tavLst>
                                    </p:anim>
                                  </p:childTnLst>
                                </p:cTn>
                              </p:par>
                              <p:par>
                                <p:cTn id="144" presetID="47" presetClass="entr" presetSubtype="0" fill="hold" grpId="0" nodeType="withEffect">
                                  <p:stCondLst>
                                    <p:cond delay="0"/>
                                  </p:stCondLst>
                                  <p:childTnLst>
                                    <p:set>
                                      <p:cBhvr>
                                        <p:cTn id="145" dur="1" fill="hold">
                                          <p:stCondLst>
                                            <p:cond delay="0"/>
                                          </p:stCondLst>
                                        </p:cTn>
                                        <p:tgtEl>
                                          <p:spTgt spid="66"/>
                                        </p:tgtEl>
                                        <p:attrNameLst>
                                          <p:attrName>style.visibility</p:attrName>
                                        </p:attrNameLst>
                                      </p:cBhvr>
                                      <p:to>
                                        <p:strVal val="visible"/>
                                      </p:to>
                                    </p:set>
                                    <p:animEffect transition="in" filter="fade">
                                      <p:cBhvr>
                                        <p:cTn id="146" dur="1000"/>
                                        <p:tgtEl>
                                          <p:spTgt spid="66"/>
                                        </p:tgtEl>
                                      </p:cBhvr>
                                    </p:animEffect>
                                    <p:anim calcmode="lin" valueType="num">
                                      <p:cBhvr>
                                        <p:cTn id="147" dur="1000" fill="hold"/>
                                        <p:tgtEl>
                                          <p:spTgt spid="66"/>
                                        </p:tgtEl>
                                        <p:attrNameLst>
                                          <p:attrName>ppt_x</p:attrName>
                                        </p:attrNameLst>
                                      </p:cBhvr>
                                      <p:tavLst>
                                        <p:tav tm="0">
                                          <p:val>
                                            <p:strVal val="#ppt_x"/>
                                          </p:val>
                                        </p:tav>
                                        <p:tav tm="100000">
                                          <p:val>
                                            <p:strVal val="#ppt_x"/>
                                          </p:val>
                                        </p:tav>
                                      </p:tavLst>
                                    </p:anim>
                                    <p:anim calcmode="lin" valueType="num">
                                      <p:cBhvr>
                                        <p:cTn id="148"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1" grpId="0" animBg="1"/>
      <p:bldP spid="2" grpId="0" animBg="1"/>
      <p:bldP spid="11" grpId="0" animBg="1"/>
      <p:bldP spid="29" grpId="0" animBg="1"/>
      <p:bldP spid="31" grpId="0" animBg="1"/>
      <p:bldP spid="32" grpId="0" animBg="1"/>
      <p:bldP spid="33" grpId="0" animBg="1"/>
      <p:bldP spid="40" grpId="0" animBg="1"/>
      <p:bldP spid="44" grpId="0" animBg="1"/>
      <p:bldP spid="48" grpId="0" animBg="1"/>
      <p:bldP spid="49" grpId="0" animBg="1"/>
      <p:bldP spid="54" grpId="0" animBg="1"/>
      <p:bldP spid="5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33"/>
        <p:cNvGrpSpPr/>
        <p:nvPr/>
      </p:nvGrpSpPr>
      <p:grpSpPr>
        <a:xfrm>
          <a:off x="0" y="0"/>
          <a:ext cx="0" cy="0"/>
          <a:chOff x="0" y="0"/>
          <a:chExt cx="0" cy="0"/>
        </a:xfrm>
      </p:grpSpPr>
      <p:sp>
        <p:nvSpPr>
          <p:cNvPr id="31" name="Rectangle 30"/>
          <p:cNvSpPr/>
          <p:nvPr/>
        </p:nvSpPr>
        <p:spPr>
          <a:xfrm>
            <a:off x="-24882" y="768736"/>
            <a:ext cx="3552779" cy="6089264"/>
          </a:xfrm>
          <a:prstGeom prst="rect">
            <a:avLst/>
          </a:prstGeom>
          <a:gradFill flip="none" rotWithShape="1">
            <a:gsLst>
              <a:gs pos="5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w="0" cap="sq">
            <a:noFill/>
            <a:beve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534" name="Google Shape;534;p20"/>
          <p:cNvSpPr txBox="1"/>
          <p:nvPr/>
        </p:nvSpPr>
        <p:spPr>
          <a:xfrm flipH="1">
            <a:off x="797722" y="124105"/>
            <a:ext cx="5126183"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1" i="0" u="none" strike="noStrike" cap="none" dirty="0">
                <a:solidFill>
                  <a:srgbClr val="0096D6"/>
                </a:solidFill>
                <a:latin typeface="Myriad Pro" panose="020B0503030403020204" pitchFamily="34" charset="0"/>
                <a:ea typeface="Comic Sans MS"/>
                <a:cs typeface="Times New Roman" panose="02020603050405020304" pitchFamily="18" charset="0"/>
                <a:sym typeface="Comic Sans MS"/>
              </a:rPr>
              <a:t>ENTRAINEMENT</a:t>
            </a:r>
            <a:endParaRPr sz="2800" b="1" i="0" u="none" strike="noStrike" cap="none" dirty="0">
              <a:solidFill>
                <a:srgbClr val="0096D6"/>
              </a:solidFill>
              <a:latin typeface="Myriad Pro" panose="020B0503030403020204" pitchFamily="34" charset="0"/>
              <a:ea typeface="Comic Sans MS"/>
              <a:cs typeface="Times New Roman" panose="02020603050405020304" pitchFamily="18" charset="0"/>
              <a:sym typeface="Comic Sans MS"/>
            </a:endParaRPr>
          </a:p>
        </p:txBody>
      </p:sp>
      <p:sp>
        <p:nvSpPr>
          <p:cNvPr id="536" name="Google Shape;536;p20"/>
          <p:cNvSpPr/>
          <p:nvPr/>
        </p:nvSpPr>
        <p:spPr>
          <a:xfrm>
            <a:off x="3625849" y="647336"/>
            <a:ext cx="8347022" cy="4941258"/>
          </a:xfrm>
          <a:prstGeom prst="roundRect">
            <a:avLst/>
          </a:prstGeom>
          <a:ln>
            <a:headEnd type="none" w="sm" len="sm"/>
            <a:tailEnd type="none" w="sm" len="sm"/>
          </a:ln>
        </p:spPr>
        <p:style>
          <a:lnRef idx="2">
            <a:schemeClr val="accent3"/>
          </a:lnRef>
          <a:fillRef idx="1">
            <a:schemeClr val="lt1"/>
          </a:fillRef>
          <a:effectRef idx="0">
            <a:schemeClr val="accent3"/>
          </a:effectRef>
          <a:fontRef idx="minor">
            <a:schemeClr val="dk1"/>
          </a:fontRef>
        </p:style>
        <p:txBody>
          <a:bodyPr spcFirstLastPara="1" wrap="square" lIns="91425" tIns="45700" rIns="91425" bIns="45700" anchor="ctr" anchorCtr="0">
            <a:noAutofit/>
          </a:bodyPr>
          <a:lstStyle/>
          <a:p>
            <a:pPr lvl="0" algn="just">
              <a:lnSpc>
                <a:spcPct val="150000"/>
              </a:lnSpc>
            </a:pPr>
            <a:r>
              <a:rPr lang="fr-FR" sz="2200" b="0" i="0" u="none" strike="noStrike" cap="none" dirty="0">
                <a:solidFill>
                  <a:schemeClr val="dk1"/>
                </a:solidFill>
                <a:latin typeface="Myriad Pro" panose="020B0503030403020204" pitchFamily="34" charset="0"/>
                <a:ea typeface="Comic Sans MS"/>
                <a:cs typeface="Times New Roman" panose="02020603050405020304" pitchFamily="18" charset="0"/>
                <a:sym typeface="Comic Sans MS"/>
              </a:rPr>
              <a:t>Un petit renard vivait dans les champs. Un jour, des hommes s’installèrent autour du champ et le renard dut apprendre à leur échapper. Mais, de sa mauvaise chance, un chasseur le blessa par une balle perdue et le renard risqua de mourir. Peu de temps après, le petit renard se remit de sa blessure et quitta les champs pour les forêts profondes. A partir de ce jour là, il vécut heureux et en sécurité.</a:t>
            </a:r>
          </a:p>
        </p:txBody>
      </p:sp>
      <p:sp>
        <p:nvSpPr>
          <p:cNvPr id="7" name="Google Shape;535;p20">
            <a:extLst>
              <a:ext uri="{FF2B5EF4-FFF2-40B4-BE49-F238E27FC236}">
                <a16:creationId xmlns:a16="http://schemas.microsoft.com/office/drawing/2014/main" id="{699CD9BC-345E-44BB-83E6-48751BC147B3}"/>
              </a:ext>
            </a:extLst>
          </p:cNvPr>
          <p:cNvSpPr txBox="1"/>
          <p:nvPr/>
        </p:nvSpPr>
        <p:spPr>
          <a:xfrm>
            <a:off x="226210" y="1405199"/>
            <a:ext cx="3248517" cy="193895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2400" b="1" i="0" u="none" strike="noStrike" cap="none" dirty="0">
                <a:solidFill>
                  <a:schemeClr val="tx1"/>
                </a:solidFill>
                <a:latin typeface="Myriad Pro"/>
                <a:ea typeface="Comic Sans MS"/>
                <a:cs typeface="Times New Roman" panose="02020603050405020304" pitchFamily="18" charset="0"/>
                <a:sym typeface="Comic Sans MS"/>
              </a:rPr>
              <a:t>Soulignez les phrases qui renvoient à </a:t>
            </a:r>
            <a:r>
              <a:rPr lang="fr-FR" sz="2400" b="1" i="0" u="none" strike="noStrike" cap="none" dirty="0">
                <a:solidFill>
                  <a:srgbClr val="FF0000"/>
                </a:solidFill>
                <a:latin typeface="Myriad Pro"/>
                <a:ea typeface="Comic Sans MS"/>
                <a:cs typeface="Times New Roman" panose="02020603050405020304" pitchFamily="18" charset="0"/>
                <a:sym typeface="Comic Sans MS"/>
              </a:rPr>
              <a:t>la situation initiale </a:t>
            </a:r>
            <a:r>
              <a:rPr lang="fr-FR" sz="2400" b="1" i="0" u="none" strike="noStrike" cap="none" dirty="0">
                <a:solidFill>
                  <a:schemeClr val="tx1"/>
                </a:solidFill>
                <a:latin typeface="Myriad Pro"/>
                <a:ea typeface="Comic Sans MS"/>
                <a:cs typeface="Times New Roman" panose="02020603050405020304" pitchFamily="18" charset="0"/>
                <a:sym typeface="Comic Sans MS"/>
              </a:rPr>
              <a:t>et</a:t>
            </a:r>
            <a:r>
              <a:rPr lang="fr-FR" sz="2400" b="1" i="0" u="none" strike="noStrike" cap="none" dirty="0">
                <a:solidFill>
                  <a:schemeClr val="accent1">
                    <a:lumMod val="75000"/>
                  </a:schemeClr>
                </a:solidFill>
                <a:latin typeface="Myriad Pro"/>
                <a:ea typeface="Comic Sans MS"/>
                <a:cs typeface="Times New Roman" panose="02020603050405020304" pitchFamily="18" charset="0"/>
                <a:sym typeface="Comic Sans MS"/>
              </a:rPr>
              <a:t> </a:t>
            </a:r>
            <a:r>
              <a:rPr lang="fr-FR" sz="2400" b="1" i="0" u="none" strike="noStrike" cap="none" dirty="0">
                <a:solidFill>
                  <a:schemeClr val="tx1"/>
                </a:solidFill>
                <a:latin typeface="Myriad Pro"/>
                <a:ea typeface="Comic Sans MS"/>
                <a:cs typeface="Times New Roman" panose="02020603050405020304" pitchFamily="18" charset="0"/>
                <a:sym typeface="Comic Sans MS"/>
              </a:rPr>
              <a:t>celles qui renvoient à </a:t>
            </a:r>
            <a:r>
              <a:rPr lang="fr-FR" sz="2400" b="1" i="0" u="none" strike="noStrike" cap="none" dirty="0">
                <a:solidFill>
                  <a:srgbClr val="00B050"/>
                </a:solidFill>
                <a:latin typeface="Myriad Pro"/>
                <a:ea typeface="Comic Sans MS"/>
                <a:cs typeface="Times New Roman" panose="02020603050405020304" pitchFamily="18" charset="0"/>
                <a:sym typeface="Comic Sans MS"/>
              </a:rPr>
              <a:t>la situation finale. </a:t>
            </a:r>
          </a:p>
        </p:txBody>
      </p:sp>
      <p:sp>
        <p:nvSpPr>
          <p:cNvPr id="8" name="Google Shape;535;p20">
            <a:extLst>
              <a:ext uri="{FF2B5EF4-FFF2-40B4-BE49-F238E27FC236}">
                <a16:creationId xmlns:a16="http://schemas.microsoft.com/office/drawing/2014/main" id="{407E84FE-F206-42C1-A8A7-A94282DCF76B}"/>
              </a:ext>
            </a:extLst>
          </p:cNvPr>
          <p:cNvSpPr txBox="1"/>
          <p:nvPr/>
        </p:nvSpPr>
        <p:spPr>
          <a:xfrm>
            <a:off x="264295" y="3652066"/>
            <a:ext cx="3248517" cy="12002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2400" b="1" i="0" u="none" strike="noStrike" cap="none" dirty="0">
                <a:solidFill>
                  <a:schemeClr val="tx1"/>
                </a:solidFill>
                <a:latin typeface="Myriad Pro"/>
                <a:ea typeface="Comic Sans MS"/>
                <a:cs typeface="Times New Roman" panose="02020603050405020304" pitchFamily="18" charset="0"/>
                <a:sym typeface="Comic Sans MS"/>
              </a:rPr>
              <a:t>Délimitez l’élément perturbateur  avec </a:t>
            </a:r>
          </a:p>
          <a:p>
            <a:pPr marL="0" marR="0" lvl="0" indent="0" algn="l" rtl="0">
              <a:lnSpc>
                <a:spcPct val="100000"/>
              </a:lnSpc>
              <a:spcBef>
                <a:spcPts val="0"/>
              </a:spcBef>
              <a:spcAft>
                <a:spcPts val="0"/>
              </a:spcAft>
              <a:buNone/>
            </a:pPr>
            <a:r>
              <a:rPr lang="fr-FR" sz="2400" b="1" dirty="0">
                <a:solidFill>
                  <a:srgbClr val="FF0000"/>
                </a:solidFill>
                <a:latin typeface="Myriad Pro"/>
                <a:ea typeface="Comic Sans MS"/>
                <a:cs typeface="Times New Roman" panose="02020603050405020304" pitchFamily="18" charset="0"/>
                <a:sym typeface="Comic Sans MS"/>
              </a:rPr>
              <a:t>[ ]</a:t>
            </a:r>
            <a:r>
              <a:rPr lang="fr-FR" sz="2400" b="1" i="0" u="none" strike="noStrike" cap="none" dirty="0">
                <a:solidFill>
                  <a:schemeClr val="accent1">
                    <a:lumMod val="75000"/>
                  </a:schemeClr>
                </a:solidFill>
                <a:latin typeface="Myriad Pro"/>
                <a:ea typeface="Comic Sans MS"/>
                <a:cs typeface="Times New Roman" panose="02020603050405020304" pitchFamily="18" charset="0"/>
                <a:sym typeface="Comic Sans MS"/>
              </a:rPr>
              <a:t>. </a:t>
            </a:r>
          </a:p>
        </p:txBody>
      </p:sp>
      <p:cxnSp>
        <p:nvCxnSpPr>
          <p:cNvPr id="5" name="Straight Connector 4">
            <a:extLst>
              <a:ext uri="{FF2B5EF4-FFF2-40B4-BE49-F238E27FC236}">
                <a16:creationId xmlns:a16="http://schemas.microsoft.com/office/drawing/2014/main" id="{832D5A09-E546-4C4E-B7DC-AB4DAAD403EC}"/>
              </a:ext>
            </a:extLst>
          </p:cNvPr>
          <p:cNvCxnSpPr>
            <a:cxnSpLocks/>
          </p:cNvCxnSpPr>
          <p:nvPr/>
        </p:nvCxnSpPr>
        <p:spPr>
          <a:xfrm>
            <a:off x="3966214" y="1839853"/>
            <a:ext cx="475488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E8E0013-64E4-4696-AF8F-61AC6525336A}"/>
              </a:ext>
            </a:extLst>
          </p:cNvPr>
          <p:cNvCxnSpPr>
            <a:cxnSpLocks/>
          </p:cNvCxnSpPr>
          <p:nvPr/>
        </p:nvCxnSpPr>
        <p:spPr>
          <a:xfrm flipV="1">
            <a:off x="3966214" y="4833305"/>
            <a:ext cx="1243940" cy="8294"/>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BFD21E2-DF5F-4DCB-A41D-3507FC8D38DD}"/>
              </a:ext>
            </a:extLst>
          </p:cNvPr>
          <p:cNvCxnSpPr>
            <a:cxnSpLocks/>
          </p:cNvCxnSpPr>
          <p:nvPr/>
        </p:nvCxnSpPr>
        <p:spPr>
          <a:xfrm>
            <a:off x="7019657" y="4365800"/>
            <a:ext cx="4572000" cy="3625"/>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3" name="Left Bracket 2">
            <a:extLst>
              <a:ext uri="{FF2B5EF4-FFF2-40B4-BE49-F238E27FC236}">
                <a16:creationId xmlns:a16="http://schemas.microsoft.com/office/drawing/2014/main" id="{3A878668-C9A4-4D27-97E9-35FCE8E672C6}"/>
              </a:ext>
            </a:extLst>
          </p:cNvPr>
          <p:cNvSpPr/>
          <p:nvPr/>
        </p:nvSpPr>
        <p:spPr>
          <a:xfrm>
            <a:off x="8866416" y="1404266"/>
            <a:ext cx="120744" cy="591230"/>
          </a:xfrm>
          <a:prstGeom prst="leftBracket">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 name="Right Bracket 3">
            <a:extLst>
              <a:ext uri="{FF2B5EF4-FFF2-40B4-BE49-F238E27FC236}">
                <a16:creationId xmlns:a16="http://schemas.microsoft.com/office/drawing/2014/main" id="{A738BF08-7410-42FC-89A3-8A6CCE92C8B4}"/>
              </a:ext>
            </a:extLst>
          </p:cNvPr>
          <p:cNvSpPr/>
          <p:nvPr/>
        </p:nvSpPr>
        <p:spPr>
          <a:xfrm>
            <a:off x="4924404" y="2426110"/>
            <a:ext cx="285750" cy="523848"/>
          </a:xfrm>
          <a:prstGeom prst="rightBracket">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9" name="Rectangle 8">
            <a:extLst>
              <a:ext uri="{FF2B5EF4-FFF2-40B4-BE49-F238E27FC236}">
                <a16:creationId xmlns:a16="http://schemas.microsoft.com/office/drawing/2014/main" id="{14E57B76-E696-48C7-9467-87759887D55F}"/>
              </a:ext>
            </a:extLst>
          </p:cNvPr>
          <p:cNvSpPr/>
          <p:nvPr/>
        </p:nvSpPr>
        <p:spPr>
          <a:xfrm>
            <a:off x="10151704" y="2426110"/>
            <a:ext cx="1554480" cy="38852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a:extLst>
              <a:ext uri="{FF2B5EF4-FFF2-40B4-BE49-F238E27FC236}">
                <a16:creationId xmlns:a16="http://schemas.microsoft.com/office/drawing/2014/main" id="{0E18F120-C546-44F0-9B5A-AB18216E0DE4}"/>
              </a:ext>
            </a:extLst>
          </p:cNvPr>
          <p:cNvSpPr/>
          <p:nvPr/>
        </p:nvSpPr>
        <p:spPr>
          <a:xfrm>
            <a:off x="3957751" y="2984780"/>
            <a:ext cx="2194560" cy="35937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a:extLst>
              <a:ext uri="{FF2B5EF4-FFF2-40B4-BE49-F238E27FC236}">
                <a16:creationId xmlns:a16="http://schemas.microsoft.com/office/drawing/2014/main" id="{0015D829-3CF2-4400-AE47-EE261EA237CA}"/>
              </a:ext>
            </a:extLst>
          </p:cNvPr>
          <p:cNvSpPr/>
          <p:nvPr/>
        </p:nvSpPr>
        <p:spPr>
          <a:xfrm>
            <a:off x="6474232" y="3465148"/>
            <a:ext cx="5212080" cy="36719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a:extLst>
              <a:ext uri="{FF2B5EF4-FFF2-40B4-BE49-F238E27FC236}">
                <a16:creationId xmlns:a16="http://schemas.microsoft.com/office/drawing/2014/main" id="{64050158-72EE-4C3A-8B73-D85094A416D9}"/>
              </a:ext>
            </a:extLst>
          </p:cNvPr>
          <p:cNvSpPr/>
          <p:nvPr/>
        </p:nvSpPr>
        <p:spPr>
          <a:xfrm>
            <a:off x="3867278" y="3993546"/>
            <a:ext cx="3017520" cy="32195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0" name="Group 9">
            <a:extLst>
              <a:ext uri="{FF2B5EF4-FFF2-40B4-BE49-F238E27FC236}">
                <a16:creationId xmlns:a16="http://schemas.microsoft.com/office/drawing/2014/main" id="{7A105806-7C45-421F-A832-2A9B7BD47336}"/>
              </a:ext>
            </a:extLst>
          </p:cNvPr>
          <p:cNvGrpSpPr/>
          <p:nvPr/>
        </p:nvGrpSpPr>
        <p:grpSpPr>
          <a:xfrm>
            <a:off x="254113" y="5112631"/>
            <a:ext cx="3248517" cy="861565"/>
            <a:chOff x="298109" y="5545338"/>
            <a:chExt cx="3248517" cy="861565"/>
          </a:xfrm>
        </p:grpSpPr>
        <p:sp>
          <p:nvSpPr>
            <p:cNvPr id="15" name="Google Shape;535;p20">
              <a:extLst>
                <a:ext uri="{FF2B5EF4-FFF2-40B4-BE49-F238E27FC236}">
                  <a16:creationId xmlns:a16="http://schemas.microsoft.com/office/drawing/2014/main" id="{537A8E1D-B122-46A0-B9D2-F904FB9C50F1}"/>
                </a:ext>
              </a:extLst>
            </p:cNvPr>
            <p:cNvSpPr txBox="1"/>
            <p:nvPr/>
          </p:nvSpPr>
          <p:spPr>
            <a:xfrm>
              <a:off x="298109" y="5545338"/>
              <a:ext cx="3248517"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2400" b="1" i="0" u="none" strike="noStrike" cap="none" dirty="0">
                  <a:solidFill>
                    <a:schemeClr val="tx1"/>
                  </a:solidFill>
                  <a:latin typeface="Myriad Pro"/>
                  <a:ea typeface="Comic Sans MS"/>
                  <a:cs typeface="Times New Roman" panose="02020603050405020304" pitchFamily="18" charset="0"/>
                  <a:sym typeface="Comic Sans MS"/>
                </a:rPr>
                <a:t>Encadrez les actions.           </a:t>
              </a:r>
            </a:p>
          </p:txBody>
        </p:sp>
        <p:sp>
          <p:nvSpPr>
            <p:cNvPr id="19" name="Rectangle 18">
              <a:extLst>
                <a:ext uri="{FF2B5EF4-FFF2-40B4-BE49-F238E27FC236}">
                  <a16:creationId xmlns:a16="http://schemas.microsoft.com/office/drawing/2014/main" id="{4B99D812-F79A-43B9-8A57-AEAA7C6976F1}"/>
                </a:ext>
              </a:extLst>
            </p:cNvPr>
            <p:cNvSpPr/>
            <p:nvPr/>
          </p:nvSpPr>
          <p:spPr>
            <a:xfrm>
              <a:off x="342112" y="6127575"/>
              <a:ext cx="1211283" cy="27932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2" name="Oval 21">
            <a:extLst>
              <a:ext uri="{FF2B5EF4-FFF2-40B4-BE49-F238E27FC236}">
                <a16:creationId xmlns:a16="http://schemas.microsoft.com/office/drawing/2014/main" id="{C73667D6-B2E4-4DC6-925E-29E9967894C6}"/>
              </a:ext>
            </a:extLst>
          </p:cNvPr>
          <p:cNvSpPr/>
          <p:nvPr/>
        </p:nvSpPr>
        <p:spPr>
          <a:xfrm>
            <a:off x="3776870" y="1366683"/>
            <a:ext cx="2103120" cy="548640"/>
          </a:xfrm>
          <a:prstGeom prst="ellipse">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Oval 22">
            <a:extLst>
              <a:ext uri="{FF2B5EF4-FFF2-40B4-BE49-F238E27FC236}">
                <a16:creationId xmlns:a16="http://schemas.microsoft.com/office/drawing/2014/main" id="{6EE60B25-7BAF-42B5-9F8F-CD722BEDCB4E}"/>
              </a:ext>
            </a:extLst>
          </p:cNvPr>
          <p:cNvSpPr/>
          <p:nvPr/>
        </p:nvSpPr>
        <p:spPr>
          <a:xfrm>
            <a:off x="6637959" y="1359897"/>
            <a:ext cx="2194560" cy="457200"/>
          </a:xfrm>
          <a:prstGeom prst="ellipse">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Oval 23">
            <a:extLst>
              <a:ext uri="{FF2B5EF4-FFF2-40B4-BE49-F238E27FC236}">
                <a16:creationId xmlns:a16="http://schemas.microsoft.com/office/drawing/2014/main" id="{E6C55C76-B83F-43D2-98BB-5FB24F0ABA30}"/>
              </a:ext>
            </a:extLst>
          </p:cNvPr>
          <p:cNvSpPr/>
          <p:nvPr/>
        </p:nvSpPr>
        <p:spPr>
          <a:xfrm>
            <a:off x="3840447" y="1944112"/>
            <a:ext cx="1711267" cy="457200"/>
          </a:xfrm>
          <a:prstGeom prst="ellipse">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Oval 25">
            <a:extLst>
              <a:ext uri="{FF2B5EF4-FFF2-40B4-BE49-F238E27FC236}">
                <a16:creationId xmlns:a16="http://schemas.microsoft.com/office/drawing/2014/main" id="{31E5EF30-5ED9-4656-9A3A-AEB25EED06F8}"/>
              </a:ext>
            </a:extLst>
          </p:cNvPr>
          <p:cNvSpPr/>
          <p:nvPr/>
        </p:nvSpPr>
        <p:spPr>
          <a:xfrm>
            <a:off x="5880706" y="1370319"/>
            <a:ext cx="757254" cy="457200"/>
          </a:xfrm>
          <a:prstGeom prst="ellipse">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Oval 26">
            <a:extLst>
              <a:ext uri="{FF2B5EF4-FFF2-40B4-BE49-F238E27FC236}">
                <a16:creationId xmlns:a16="http://schemas.microsoft.com/office/drawing/2014/main" id="{02DA7534-BC2A-49C5-A439-E438BAF11DAC}"/>
              </a:ext>
            </a:extLst>
          </p:cNvPr>
          <p:cNvSpPr/>
          <p:nvPr/>
        </p:nvSpPr>
        <p:spPr>
          <a:xfrm>
            <a:off x="8944791" y="1323880"/>
            <a:ext cx="1000983" cy="548640"/>
          </a:xfrm>
          <a:prstGeom prst="ellipse">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Oval 27">
            <a:extLst>
              <a:ext uri="{FF2B5EF4-FFF2-40B4-BE49-F238E27FC236}">
                <a16:creationId xmlns:a16="http://schemas.microsoft.com/office/drawing/2014/main" id="{64D09BCF-6612-4048-ACCB-3D53C24EF385}"/>
              </a:ext>
            </a:extLst>
          </p:cNvPr>
          <p:cNvSpPr/>
          <p:nvPr/>
        </p:nvSpPr>
        <p:spPr>
          <a:xfrm>
            <a:off x="3909111" y="4418293"/>
            <a:ext cx="1301043" cy="560802"/>
          </a:xfrm>
          <a:prstGeom prst="ellipse">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Oval 28">
            <a:extLst>
              <a:ext uri="{FF2B5EF4-FFF2-40B4-BE49-F238E27FC236}">
                <a16:creationId xmlns:a16="http://schemas.microsoft.com/office/drawing/2014/main" id="{3914CB08-990A-4546-B47D-EDFCC0C9E105}"/>
              </a:ext>
            </a:extLst>
          </p:cNvPr>
          <p:cNvSpPr/>
          <p:nvPr/>
        </p:nvSpPr>
        <p:spPr>
          <a:xfrm>
            <a:off x="6952976" y="3877347"/>
            <a:ext cx="2468880" cy="457200"/>
          </a:xfrm>
          <a:prstGeom prst="ellipse">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Oval 33">
            <a:extLst>
              <a:ext uri="{FF2B5EF4-FFF2-40B4-BE49-F238E27FC236}">
                <a16:creationId xmlns:a16="http://schemas.microsoft.com/office/drawing/2014/main" id="{27409192-6ADA-4C15-BD17-071AA162ACCD}"/>
              </a:ext>
            </a:extLst>
          </p:cNvPr>
          <p:cNvSpPr/>
          <p:nvPr/>
        </p:nvSpPr>
        <p:spPr>
          <a:xfrm>
            <a:off x="9068661" y="1866695"/>
            <a:ext cx="640080" cy="548640"/>
          </a:xfrm>
          <a:prstGeom prst="ellipse">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Oval 29">
            <a:extLst>
              <a:ext uri="{FF2B5EF4-FFF2-40B4-BE49-F238E27FC236}">
                <a16:creationId xmlns:a16="http://schemas.microsoft.com/office/drawing/2014/main" id="{085D0200-FC25-4064-B4F7-A84E4A3A9F9A}"/>
              </a:ext>
            </a:extLst>
          </p:cNvPr>
          <p:cNvSpPr/>
          <p:nvPr/>
        </p:nvSpPr>
        <p:spPr>
          <a:xfrm>
            <a:off x="9425704" y="3858297"/>
            <a:ext cx="2286000" cy="457200"/>
          </a:xfrm>
          <a:prstGeom prst="ellipse">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6"/>
                                        </p:tgtEl>
                                        <p:attrNameLst>
                                          <p:attrName>style.visibility</p:attrName>
                                        </p:attrNameLst>
                                      </p:cBhvr>
                                      <p:to>
                                        <p:strVal val="visible"/>
                                      </p:to>
                                    </p:set>
                                    <p:animEffect transition="in" filter="fade">
                                      <p:cBhvr>
                                        <p:cTn id="7" dur="1000"/>
                                        <p:tgtEl>
                                          <p:spTgt spid="53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heel(1)">
                                      <p:cBhvr>
                                        <p:cTn id="21" dur="2000"/>
                                        <p:tgtEl>
                                          <p:spTgt spid="22"/>
                                        </p:tgtEl>
                                      </p:cBhvr>
                                    </p:animEffect>
                                  </p:childTnLst>
                                </p:cTn>
                              </p:par>
                              <p:par>
                                <p:cTn id="22" presetID="21" presetClass="entr" presetSubtype="1"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heel(1)">
                                      <p:cBhvr>
                                        <p:cTn id="24" dur="2000"/>
                                        <p:tgtEl>
                                          <p:spTgt spid="23"/>
                                        </p:tgtEl>
                                      </p:cBhvr>
                                    </p:animEffect>
                                  </p:childTnLst>
                                </p:cTn>
                              </p:par>
                              <p:par>
                                <p:cTn id="25" presetID="21" presetClass="entr" presetSubtype="1"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heel(1)">
                                      <p:cBhvr>
                                        <p:cTn id="27" dur="20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par>
                                <p:cTn id="33" presetID="22" presetClass="entr" presetSubtype="8"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21" presetClass="entr" presetSubtype="1" fill="hold" grpId="0" nodeType="click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heel(1)">
                                      <p:cBhvr>
                                        <p:cTn id="40" dur="2000"/>
                                        <p:tgtEl>
                                          <p:spTgt spid="29"/>
                                        </p:tgtEl>
                                      </p:cBhvr>
                                    </p:animEffect>
                                  </p:childTnLst>
                                </p:cTn>
                              </p:par>
                            </p:childTnLst>
                          </p:cTn>
                        </p:par>
                      </p:childTnLst>
                    </p:cTn>
                  </p:par>
                  <p:par>
                    <p:cTn id="41" fill="hold">
                      <p:stCondLst>
                        <p:cond delay="indefinite"/>
                      </p:stCondLst>
                      <p:childTnLst>
                        <p:par>
                          <p:cTn id="42" fill="hold">
                            <p:stCondLst>
                              <p:cond delay="0"/>
                            </p:stCondLst>
                            <p:childTnLst>
                              <p:par>
                                <p:cTn id="43" presetID="21" presetClass="entr" presetSubtype="1" fill="hold" grpId="0" nodeType="click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heel(1)">
                                      <p:cBhvr>
                                        <p:cTn id="45" dur="2000"/>
                                        <p:tgtEl>
                                          <p:spTgt spid="30"/>
                                        </p:tgtEl>
                                      </p:cBhvr>
                                    </p:animEffect>
                                  </p:childTnLst>
                                </p:cTn>
                              </p:par>
                              <p:par>
                                <p:cTn id="46" presetID="21" presetClass="entr" presetSubtype="1"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heel(1)">
                                      <p:cBhvr>
                                        <p:cTn id="48" dur="2000"/>
                                        <p:tgtEl>
                                          <p:spTgt spid="28"/>
                                        </p:tgtEl>
                                      </p:cBhvr>
                                    </p:animEffec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8"/>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3"/>
                                        </p:tgtEl>
                                        <p:attrNameLst>
                                          <p:attrName>style.visibility</p:attrName>
                                        </p:attrNameLst>
                                      </p:cBhvr>
                                      <p:to>
                                        <p:strVal val="visible"/>
                                      </p:to>
                                    </p:set>
                                    <p:anim calcmode="lin" valueType="num">
                                      <p:cBhvr>
                                        <p:cTn id="57" dur="500" fill="hold"/>
                                        <p:tgtEl>
                                          <p:spTgt spid="3"/>
                                        </p:tgtEl>
                                        <p:attrNameLst>
                                          <p:attrName>ppt_w</p:attrName>
                                        </p:attrNameLst>
                                      </p:cBhvr>
                                      <p:tavLst>
                                        <p:tav tm="0">
                                          <p:val>
                                            <p:fltVal val="0"/>
                                          </p:val>
                                        </p:tav>
                                        <p:tav tm="100000">
                                          <p:val>
                                            <p:strVal val="#ppt_w"/>
                                          </p:val>
                                        </p:tav>
                                      </p:tavLst>
                                    </p:anim>
                                    <p:anim calcmode="lin" valueType="num">
                                      <p:cBhvr>
                                        <p:cTn id="58" dur="500" fill="hold"/>
                                        <p:tgtEl>
                                          <p:spTgt spid="3"/>
                                        </p:tgtEl>
                                        <p:attrNameLst>
                                          <p:attrName>ppt_h</p:attrName>
                                        </p:attrNameLst>
                                      </p:cBhvr>
                                      <p:tavLst>
                                        <p:tav tm="0">
                                          <p:val>
                                            <p:fltVal val="0"/>
                                          </p:val>
                                        </p:tav>
                                        <p:tav tm="100000">
                                          <p:val>
                                            <p:strVal val="#ppt_h"/>
                                          </p:val>
                                        </p:tav>
                                      </p:tavLst>
                                    </p:anim>
                                    <p:animEffect transition="in" filter="fade">
                                      <p:cBhvr>
                                        <p:cTn id="59" dur="500"/>
                                        <p:tgtEl>
                                          <p:spTgt spid="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cBhvr>
                                        <p:cTn id="62" dur="500" fill="hold"/>
                                        <p:tgtEl>
                                          <p:spTgt spid="4"/>
                                        </p:tgtEl>
                                        <p:attrNameLst>
                                          <p:attrName>ppt_w</p:attrName>
                                        </p:attrNameLst>
                                      </p:cBhvr>
                                      <p:tavLst>
                                        <p:tav tm="0">
                                          <p:val>
                                            <p:fltVal val="0"/>
                                          </p:val>
                                        </p:tav>
                                        <p:tav tm="100000">
                                          <p:val>
                                            <p:strVal val="#ppt_w"/>
                                          </p:val>
                                        </p:tav>
                                      </p:tavLst>
                                    </p:anim>
                                    <p:anim calcmode="lin" valueType="num">
                                      <p:cBhvr>
                                        <p:cTn id="63" dur="500" fill="hold"/>
                                        <p:tgtEl>
                                          <p:spTgt spid="4"/>
                                        </p:tgtEl>
                                        <p:attrNameLst>
                                          <p:attrName>ppt_h</p:attrName>
                                        </p:attrNameLst>
                                      </p:cBhvr>
                                      <p:tavLst>
                                        <p:tav tm="0">
                                          <p:val>
                                            <p:fltVal val="0"/>
                                          </p:val>
                                        </p:tav>
                                        <p:tav tm="100000">
                                          <p:val>
                                            <p:strVal val="#ppt_h"/>
                                          </p:val>
                                        </p:tav>
                                      </p:tavLst>
                                    </p:anim>
                                    <p:animEffect transition="in" filter="fade">
                                      <p:cBhvr>
                                        <p:cTn id="64" dur="500"/>
                                        <p:tgtEl>
                                          <p:spTgt spid="4"/>
                                        </p:tgtEl>
                                      </p:cBhvr>
                                    </p:animEffect>
                                  </p:childTnLst>
                                </p:cTn>
                              </p:par>
                            </p:childTnLst>
                          </p:cTn>
                        </p:par>
                      </p:childTnLst>
                    </p:cTn>
                  </p:par>
                  <p:par>
                    <p:cTn id="65" fill="hold">
                      <p:stCondLst>
                        <p:cond delay="indefinite"/>
                      </p:stCondLst>
                      <p:childTnLst>
                        <p:par>
                          <p:cTn id="66" fill="hold">
                            <p:stCondLst>
                              <p:cond delay="0"/>
                            </p:stCondLst>
                            <p:childTnLst>
                              <p:par>
                                <p:cTn id="67" presetID="21" presetClass="entr" presetSubtype="1" fill="hold" grpId="0" nodeType="click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wheel(1)">
                                      <p:cBhvr>
                                        <p:cTn id="69" dur="2000"/>
                                        <p:tgtEl>
                                          <p:spTgt spid="24"/>
                                        </p:tgtEl>
                                      </p:cBhvr>
                                    </p:animEffect>
                                  </p:childTnLst>
                                </p:cTn>
                              </p:par>
                              <p:par>
                                <p:cTn id="70" presetID="21" presetClass="entr" presetSubtype="1" fill="hold" grpId="0" nodeType="with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wheel(1)">
                                      <p:cBhvr>
                                        <p:cTn id="72" dur="2000"/>
                                        <p:tgtEl>
                                          <p:spTgt spid="27"/>
                                        </p:tgtEl>
                                      </p:cBhvr>
                                    </p:animEffect>
                                  </p:childTnLst>
                                </p:cTn>
                              </p:par>
                              <p:par>
                                <p:cTn id="73" presetID="21" presetClass="entr" presetSubtype="1" fill="hold" grpId="0" nodeType="with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wheel(1)">
                                      <p:cBhvr>
                                        <p:cTn id="75" dur="2000"/>
                                        <p:tgtEl>
                                          <p:spTgt spid="34"/>
                                        </p:tgtEl>
                                      </p:cBhvr>
                                    </p:animEffect>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nodeType="clickEffect">
                                  <p:stCondLst>
                                    <p:cond delay="0"/>
                                  </p:stCondLst>
                                  <p:childTnLst>
                                    <p:set>
                                      <p:cBhvr>
                                        <p:cTn id="79" dur="1" fill="hold">
                                          <p:stCondLst>
                                            <p:cond delay="0"/>
                                          </p:stCondLst>
                                        </p:cTn>
                                        <p:tgtEl>
                                          <p:spTgt spid="10"/>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grpId="0" nodeType="click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wipe(down)">
                                      <p:cBhvr>
                                        <p:cTn id="84" dur="500"/>
                                        <p:tgtEl>
                                          <p:spTgt spid="9"/>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down)">
                                      <p:cBhvr>
                                        <p:cTn id="87" dur="500"/>
                                        <p:tgtEl>
                                          <p:spTgt spid="16"/>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wipe(down)">
                                      <p:cBhvr>
                                        <p:cTn id="90" dur="500"/>
                                        <p:tgtEl>
                                          <p:spTgt spid="17"/>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wipe(down)">
                                      <p:cBhvr>
                                        <p:cTn id="9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3" grpId="0" animBg="1"/>
      <p:bldP spid="4" grpId="0" animBg="1"/>
      <p:bldP spid="9" grpId="0" animBg="1"/>
      <p:bldP spid="16" grpId="0" animBg="1"/>
      <p:bldP spid="17" grpId="0" animBg="1"/>
      <p:bldP spid="18" grpId="0" animBg="1"/>
      <p:bldP spid="22" grpId="0" animBg="1"/>
      <p:bldP spid="23" grpId="0" animBg="1"/>
      <p:bldP spid="24" grpId="0" animBg="1"/>
      <p:bldP spid="26" grpId="0" animBg="1"/>
      <p:bldP spid="27" grpId="0" animBg="1"/>
      <p:bldP spid="28" grpId="0" animBg="1"/>
      <p:bldP spid="29" grpId="0" animBg="1"/>
      <p:bldP spid="34" grpId="0" animBg="1"/>
      <p:bldP spid="3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2"/>
          <p:cNvSpPr txBox="1"/>
          <p:nvPr/>
        </p:nvSpPr>
        <p:spPr>
          <a:xfrm>
            <a:off x="1714196" y="3046042"/>
            <a:ext cx="8549441" cy="57211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400"/>
              <a:buFont typeface="Open Sans"/>
              <a:buNone/>
            </a:pPr>
            <a:r>
              <a:rPr lang="fr-FR" sz="2000" b="1" i="0" u="none" strike="noStrike" cap="none" dirty="0">
                <a:solidFill>
                  <a:schemeClr val="dk1"/>
                </a:solidFill>
                <a:latin typeface="Myriad Pro" panose="020B0503030403020204"/>
                <a:ea typeface="Open Sans"/>
                <a:cs typeface="Times New Roman" panose="02020603050405020304" pitchFamily="18" charset="0"/>
                <a:sym typeface="Open Sans"/>
              </a:rPr>
              <a:t>L’apprenant</a:t>
            </a:r>
            <a:r>
              <a:rPr lang="en-US" sz="2000" b="1" i="0" u="none" strike="noStrike" cap="none" dirty="0">
                <a:solidFill>
                  <a:schemeClr val="dk1"/>
                </a:solidFill>
                <a:latin typeface="Myriad Pro" panose="020B0503030403020204"/>
                <a:ea typeface="Open Sans"/>
                <a:cs typeface="Times New Roman" panose="02020603050405020304" pitchFamily="18" charset="0"/>
                <a:sym typeface="Open Sans"/>
              </a:rPr>
              <a:t> sera capable d’</a:t>
            </a:r>
            <a:endParaRPr sz="2000" b="1" i="0" u="none" strike="noStrike" cap="none" dirty="0">
              <a:solidFill>
                <a:schemeClr val="dk1"/>
              </a:solidFill>
              <a:latin typeface="Myriad Pro" panose="020B0503030403020204"/>
              <a:ea typeface="Open Sans"/>
              <a:cs typeface="Times New Roman" panose="02020603050405020304" pitchFamily="18" charset="0"/>
              <a:sym typeface="Open Sans"/>
            </a:endParaRPr>
          </a:p>
        </p:txBody>
      </p:sp>
      <p:sp>
        <p:nvSpPr>
          <p:cNvPr id="261" name="Google Shape;261;p2"/>
          <p:cNvSpPr/>
          <p:nvPr/>
        </p:nvSpPr>
        <p:spPr>
          <a:xfrm flipH="1">
            <a:off x="1858245" y="2050726"/>
            <a:ext cx="9026653" cy="540865"/>
          </a:xfrm>
          <a:prstGeom prst="rect">
            <a:avLst/>
          </a:prstGeom>
          <a:solidFill>
            <a:srgbClr val="DDEAF6"/>
          </a:solidFill>
          <a:ln>
            <a:noFill/>
          </a:ln>
        </p:spPr>
        <p:txBody>
          <a:bodyPr spcFirstLastPara="1" wrap="square" lIns="91425" tIns="45700" rIns="91425" bIns="45700" anchor="ctr" anchorCtr="0">
            <a:noAutofit/>
          </a:bodyPr>
          <a:lstStyle/>
          <a:p>
            <a:pPr marL="0" lvl="0" indent="0" defTabSz="914377">
              <a:lnSpc>
                <a:spcPct val="90000"/>
              </a:lnSpc>
              <a:buClr>
                <a:schemeClr val="dk1"/>
              </a:buClr>
              <a:buSzPts val="2400"/>
            </a:pPr>
            <a:r>
              <a:rPr lang="fr-FR" sz="2000" kern="1200" dirty="0">
                <a:solidFill>
                  <a:schemeClr val="dk1"/>
                </a:solidFill>
                <a:latin typeface="Myriad Pro" panose="020B0503030403020204"/>
                <a:ea typeface="Open Sans"/>
                <a:cs typeface="Times New Roman" panose="02020603050405020304" pitchFamily="18" charset="0"/>
                <a:sym typeface="Open Sans"/>
              </a:rPr>
              <a:t>Lire un texte de type narratif</a:t>
            </a:r>
            <a:r>
              <a:rPr lang="en-US" sz="2000" kern="1200" dirty="0">
                <a:solidFill>
                  <a:schemeClr val="dk1"/>
                </a:solidFill>
                <a:latin typeface="Myriad Pro" panose="020B0503030403020204"/>
                <a:ea typeface="Open Sans"/>
                <a:cs typeface="Times New Roman" panose="02020603050405020304" pitchFamily="18" charset="0"/>
                <a:sym typeface="Open Sans"/>
              </a:rPr>
              <a:t>. </a:t>
            </a:r>
            <a:endParaRPr sz="2000" kern="1200" dirty="0">
              <a:solidFill>
                <a:schemeClr val="dk1"/>
              </a:solidFill>
              <a:latin typeface="Myriad Pro" panose="020B0503030403020204"/>
              <a:ea typeface="Open Sans"/>
              <a:cs typeface="Times New Roman" panose="02020603050405020304" pitchFamily="18" charset="0"/>
              <a:sym typeface="Open Sans"/>
            </a:endParaRPr>
          </a:p>
        </p:txBody>
      </p:sp>
      <p:grpSp>
        <p:nvGrpSpPr>
          <p:cNvPr id="2" name="Group 1">
            <a:extLst>
              <a:ext uri="{FF2B5EF4-FFF2-40B4-BE49-F238E27FC236}">
                <a16:creationId xmlns:a16="http://schemas.microsoft.com/office/drawing/2014/main" id="{785FB47C-CD20-4EF0-9485-F333818781C2}"/>
              </a:ext>
            </a:extLst>
          </p:cNvPr>
          <p:cNvGrpSpPr/>
          <p:nvPr/>
        </p:nvGrpSpPr>
        <p:grpSpPr>
          <a:xfrm>
            <a:off x="1045135" y="1780300"/>
            <a:ext cx="737188" cy="1039132"/>
            <a:chOff x="1045135" y="2178890"/>
            <a:chExt cx="737188" cy="1039132"/>
          </a:xfrm>
        </p:grpSpPr>
        <p:pic>
          <p:nvPicPr>
            <p:cNvPr id="262" name="Google Shape;262;p2"/>
            <p:cNvPicPr preferRelativeResize="0"/>
            <p:nvPr/>
          </p:nvPicPr>
          <p:blipFill rotWithShape="1">
            <a:blip r:embed="rId3">
              <a:alphaModFix/>
            </a:blip>
            <a:srcRect/>
            <a:stretch/>
          </p:blipFill>
          <p:spPr>
            <a:xfrm flipH="1">
              <a:off x="1045135" y="2178890"/>
              <a:ext cx="737188" cy="1039132"/>
            </a:xfrm>
            <a:prstGeom prst="rect">
              <a:avLst/>
            </a:prstGeom>
            <a:noFill/>
            <a:ln>
              <a:noFill/>
            </a:ln>
          </p:spPr>
        </p:pic>
        <p:sp>
          <p:nvSpPr>
            <p:cNvPr id="263" name="Google Shape;263;p2"/>
            <p:cNvSpPr txBox="1"/>
            <p:nvPr/>
          </p:nvSpPr>
          <p:spPr>
            <a:xfrm>
              <a:off x="1064276" y="2465834"/>
              <a:ext cx="369414" cy="507831"/>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dirty="0">
                  <a:solidFill>
                    <a:schemeClr val="lt1"/>
                  </a:solidFill>
                  <a:latin typeface="Times New Roman" panose="02020603050405020304" pitchFamily="18" charset="0"/>
                  <a:ea typeface="Calibri"/>
                  <a:cs typeface="Times New Roman" panose="02020603050405020304" pitchFamily="18" charset="0"/>
                  <a:sym typeface="Calibri"/>
                </a:rPr>
                <a:t>1</a:t>
              </a:r>
              <a:endParaRPr sz="2700" b="1" i="0" u="none" strike="noStrike" cap="none" dirty="0">
                <a:solidFill>
                  <a:schemeClr val="lt1"/>
                </a:solidFill>
                <a:latin typeface="Times New Roman" panose="02020603050405020304" pitchFamily="18" charset="0"/>
                <a:ea typeface="Calibri"/>
                <a:cs typeface="Times New Roman" panose="02020603050405020304" pitchFamily="18" charset="0"/>
                <a:sym typeface="Calibri"/>
              </a:endParaRPr>
            </a:p>
          </p:txBody>
        </p:sp>
      </p:grpSp>
      <p:sp>
        <p:nvSpPr>
          <p:cNvPr id="264" name="Google Shape;264;p2"/>
          <p:cNvSpPr/>
          <p:nvPr/>
        </p:nvSpPr>
        <p:spPr>
          <a:xfrm flipH="1">
            <a:off x="1654212" y="3758609"/>
            <a:ext cx="9230686" cy="766610"/>
          </a:xfrm>
          <a:prstGeom prst="rect">
            <a:avLst/>
          </a:prstGeom>
          <a:solidFill>
            <a:srgbClr val="DDEAF6"/>
          </a:solidFill>
          <a:ln>
            <a:noFill/>
          </a:ln>
        </p:spPr>
        <p:txBody>
          <a:bodyPr spcFirstLastPara="1" wrap="square" lIns="91425" tIns="45700" rIns="91425" bIns="45700" anchor="ctr" anchorCtr="0">
            <a:noAutofit/>
          </a:bodyPr>
          <a:lstStyle/>
          <a:p>
            <a:pPr defTabSz="914377">
              <a:lnSpc>
                <a:spcPct val="90000"/>
              </a:lnSpc>
              <a:buClr>
                <a:schemeClr val="dk1"/>
              </a:buClr>
              <a:buSzPts val="2400"/>
            </a:pPr>
            <a:r>
              <a:rPr lang="en-US" sz="2000" kern="1200" dirty="0">
                <a:solidFill>
                  <a:schemeClr val="dk1"/>
                </a:solidFill>
                <a:latin typeface="Myriad Pro" panose="020B0503030403020204"/>
                <a:ea typeface="Open Sans"/>
                <a:cs typeface="Times New Roman" panose="02020603050405020304" pitchFamily="18" charset="0"/>
                <a:sym typeface="Open Sans"/>
              </a:rPr>
              <a:t> identifier les </a:t>
            </a:r>
            <a:r>
              <a:rPr lang="fr-FR" sz="2000" kern="1200" dirty="0">
                <a:solidFill>
                  <a:schemeClr val="dk1"/>
                </a:solidFill>
                <a:latin typeface="Myriad Pro" panose="020B0503030403020204"/>
                <a:ea typeface="Open Sans"/>
                <a:cs typeface="Times New Roman" panose="02020603050405020304" pitchFamily="18" charset="0"/>
                <a:sym typeface="Open Sans"/>
              </a:rPr>
              <a:t>différentes</a:t>
            </a:r>
            <a:r>
              <a:rPr lang="en-US" sz="2000" kern="1200" dirty="0">
                <a:solidFill>
                  <a:schemeClr val="dk1"/>
                </a:solidFill>
                <a:latin typeface="Myriad Pro" panose="020B0503030403020204"/>
                <a:ea typeface="Open Sans"/>
                <a:cs typeface="Times New Roman" panose="02020603050405020304" pitchFamily="18" charset="0"/>
                <a:sym typeface="Open Sans"/>
              </a:rPr>
              <a:t> </a:t>
            </a:r>
            <a:r>
              <a:rPr lang="fr-FR" sz="2000" kern="1200" dirty="0">
                <a:solidFill>
                  <a:schemeClr val="dk1"/>
                </a:solidFill>
                <a:latin typeface="Myriad Pro" panose="020B0503030403020204"/>
                <a:ea typeface="Open Sans"/>
                <a:cs typeface="Times New Roman" panose="02020603050405020304" pitchFamily="18" charset="0"/>
                <a:sym typeface="Open Sans"/>
              </a:rPr>
              <a:t>étapes</a:t>
            </a:r>
            <a:r>
              <a:rPr lang="en-US" sz="2000" kern="1200" dirty="0">
                <a:solidFill>
                  <a:schemeClr val="dk1"/>
                </a:solidFill>
                <a:latin typeface="Myriad Pro" panose="020B0503030403020204"/>
                <a:ea typeface="Open Sans"/>
                <a:cs typeface="Times New Roman" panose="02020603050405020304" pitchFamily="18" charset="0"/>
                <a:sym typeface="Open Sans"/>
              </a:rPr>
              <a:t> du </a:t>
            </a:r>
            <a:r>
              <a:rPr lang="fr-FR" sz="2000" kern="1200" dirty="0">
                <a:solidFill>
                  <a:schemeClr val="dk1"/>
                </a:solidFill>
                <a:latin typeface="Myriad Pro" panose="020B0503030403020204"/>
                <a:ea typeface="Open Sans"/>
                <a:cs typeface="Times New Roman" panose="02020603050405020304" pitchFamily="18" charset="0"/>
                <a:sym typeface="Open Sans"/>
              </a:rPr>
              <a:t>schéma narratif</a:t>
            </a:r>
            <a:r>
              <a:rPr lang="en-US" sz="2000" kern="1200" dirty="0">
                <a:solidFill>
                  <a:schemeClr val="dk1"/>
                </a:solidFill>
                <a:latin typeface="Myriad Pro" panose="020B0503030403020204"/>
                <a:ea typeface="Open Sans"/>
                <a:cs typeface="Times New Roman" panose="02020603050405020304" pitchFamily="18" charset="0"/>
                <a:sym typeface="Open Sans"/>
              </a:rPr>
              <a:t> ( </a:t>
            </a:r>
            <a:r>
              <a:rPr lang="fr-FR" sz="2000" kern="1200" dirty="0">
                <a:solidFill>
                  <a:schemeClr val="dk1"/>
                </a:solidFill>
                <a:latin typeface="Myriad Pro" panose="020B0503030403020204"/>
                <a:ea typeface="Open Sans"/>
                <a:cs typeface="Times New Roman" panose="02020603050405020304" pitchFamily="18" charset="0"/>
                <a:sym typeface="Open Sans"/>
              </a:rPr>
              <a:t>la situation initiale, le problème / l’élément perturbateur, les actions / les péripéties  , la situation finale).</a:t>
            </a:r>
          </a:p>
        </p:txBody>
      </p:sp>
      <p:sp>
        <p:nvSpPr>
          <p:cNvPr id="265" name="Google Shape;265;p2"/>
          <p:cNvSpPr/>
          <p:nvPr/>
        </p:nvSpPr>
        <p:spPr>
          <a:xfrm flipH="1">
            <a:off x="1654212" y="4923496"/>
            <a:ext cx="9026700" cy="540900"/>
          </a:xfrm>
          <a:prstGeom prst="rect">
            <a:avLst/>
          </a:prstGeom>
          <a:solidFill>
            <a:srgbClr val="DDEAF6"/>
          </a:solidFill>
          <a:ln>
            <a:noFill/>
          </a:ln>
        </p:spPr>
        <p:txBody>
          <a:bodyPr spcFirstLastPara="1" wrap="square" lIns="91425" tIns="45700" rIns="91425" bIns="45700" anchor="ctr" anchorCtr="0">
            <a:noAutofit/>
          </a:bodyPr>
          <a:lstStyle/>
          <a:p>
            <a:pPr marL="25400" lvl="0" defTabSz="914377">
              <a:lnSpc>
                <a:spcPct val="90000"/>
              </a:lnSpc>
              <a:buClr>
                <a:schemeClr val="dk1"/>
              </a:buClr>
              <a:buSzPts val="2400"/>
            </a:pPr>
            <a:r>
              <a:rPr lang="en-US" sz="2000" kern="1200" dirty="0">
                <a:solidFill>
                  <a:schemeClr val="dk1"/>
                </a:solidFill>
                <a:latin typeface="Myriad Pro" panose="020B0503030403020204"/>
                <a:ea typeface="Open Sans"/>
                <a:cs typeface="Times New Roman" panose="02020603050405020304" pitchFamily="18" charset="0"/>
                <a:sym typeface="Open Sans"/>
              </a:rPr>
              <a:t> identifier </a:t>
            </a:r>
            <a:r>
              <a:rPr lang="fr-FR" sz="2000" kern="1200" dirty="0">
                <a:solidFill>
                  <a:schemeClr val="dk1"/>
                </a:solidFill>
                <a:latin typeface="Myriad Pro" panose="020B0503030403020204"/>
                <a:ea typeface="Open Sans"/>
                <a:cs typeface="Times New Roman" panose="02020603050405020304" pitchFamily="18" charset="0"/>
                <a:sym typeface="Open Sans"/>
              </a:rPr>
              <a:t>les caractéristiques de chaque étape du schéma narratif.</a:t>
            </a:r>
          </a:p>
        </p:txBody>
      </p:sp>
      <p:sp>
        <p:nvSpPr>
          <p:cNvPr id="9" name="Title 1">
            <a:extLst>
              <a:ext uri="{FF2B5EF4-FFF2-40B4-BE49-F238E27FC236}">
                <a16:creationId xmlns:a16="http://schemas.microsoft.com/office/drawing/2014/main" id="{BBCAE962-02A9-4732-9E1D-02E737D59A85}"/>
              </a:ext>
            </a:extLst>
          </p:cNvPr>
          <p:cNvSpPr txBox="1">
            <a:spLocks/>
          </p:cNvSpPr>
          <p:nvPr/>
        </p:nvSpPr>
        <p:spPr>
          <a:xfrm>
            <a:off x="1782323" y="1306215"/>
            <a:ext cx="8549441" cy="572116"/>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buClr>
                <a:schemeClr val="dk1"/>
              </a:buClr>
              <a:buSzPts val="2400"/>
            </a:pPr>
            <a:r>
              <a:rPr lang="en-US" sz="2400" dirty="0">
                <a:solidFill>
                  <a:schemeClr val="dk1"/>
                </a:solidFill>
                <a:latin typeface="Myriad Pro" panose="020B0503030403020204"/>
                <a:ea typeface="Open Sans"/>
                <a:cs typeface="Times New Roman" panose="02020603050405020304" pitchFamily="18" charset="0"/>
              </a:rPr>
              <a:t>Objectif </a:t>
            </a:r>
            <a:endParaRPr lang="ar-LB" sz="2400" dirty="0">
              <a:solidFill>
                <a:schemeClr val="dk1"/>
              </a:solidFill>
              <a:latin typeface="Myriad Pro" panose="020B0503030403020204"/>
              <a:ea typeface="Open Sans"/>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p18"/>
          <p:cNvSpPr txBox="1"/>
          <p:nvPr/>
        </p:nvSpPr>
        <p:spPr>
          <a:xfrm>
            <a:off x="744356" y="117828"/>
            <a:ext cx="4978400"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1" i="0" u="none" strike="noStrike" cap="none" dirty="0">
                <a:solidFill>
                  <a:srgbClr val="0096D6"/>
                </a:solidFill>
                <a:latin typeface="Myriad Pro" panose="020B0503030403020204" pitchFamily="34" charset="0"/>
                <a:ea typeface="Comic Sans MS"/>
                <a:cs typeface="Times New Roman" panose="02020603050405020304" pitchFamily="18" charset="0"/>
                <a:sym typeface="Comic Sans MS"/>
              </a:rPr>
              <a:t>ENTRAINEMENT</a:t>
            </a:r>
            <a:endParaRPr sz="3600" b="1" i="0" u="none" strike="noStrike" cap="none" dirty="0">
              <a:solidFill>
                <a:srgbClr val="0096D6"/>
              </a:solidFill>
              <a:latin typeface="Myriad Pro" panose="020B0503030403020204" pitchFamily="34" charset="0"/>
              <a:ea typeface="Comic Sans MS"/>
              <a:cs typeface="Times New Roman" panose="02020603050405020304" pitchFamily="18" charset="0"/>
              <a:sym typeface="Comic Sans MS"/>
            </a:endParaRPr>
          </a:p>
        </p:txBody>
      </p:sp>
      <p:sp>
        <p:nvSpPr>
          <p:cNvPr id="499" name="Google Shape;499;p18"/>
          <p:cNvSpPr/>
          <p:nvPr/>
        </p:nvSpPr>
        <p:spPr>
          <a:xfrm>
            <a:off x="2614279" y="641407"/>
            <a:ext cx="9263658" cy="2042160"/>
          </a:xfrm>
          <a:prstGeom prst="rightArrow">
            <a:avLst>
              <a:gd name="adj1" fmla="val 50000"/>
              <a:gd name="adj2" fmla="val 50000"/>
            </a:avLst>
          </a:prstGeom>
          <a:ln>
            <a:headEnd type="none" w="sm" len="sm"/>
            <a:tailEnd type="none" w="sm" len="sm"/>
          </a:ln>
        </p:spPr>
        <p:style>
          <a:lnRef idx="1">
            <a:schemeClr val="accent4"/>
          </a:lnRef>
          <a:fillRef idx="2">
            <a:schemeClr val="accent4"/>
          </a:fillRef>
          <a:effectRef idx="1">
            <a:schemeClr val="accent4"/>
          </a:effectRef>
          <a:fontRef idx="minor">
            <a:schemeClr val="dk1"/>
          </a:fontRef>
        </p:style>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US" sz="2000" b="0" i="0" u="none" strike="noStrike" cap="none" dirty="0">
                <a:solidFill>
                  <a:schemeClr val="dk1"/>
                </a:solidFill>
                <a:latin typeface="Myriad Pro" panose="020B0503030403020204"/>
                <a:ea typeface="Comic Sans MS"/>
                <a:cs typeface="Times New Roman" panose="02020603050405020304" pitchFamily="18" charset="0"/>
                <a:sym typeface="Comic Sans MS"/>
              </a:rPr>
              <a:t>Il </a:t>
            </a:r>
            <a:r>
              <a:rPr lang="fr-FR" sz="2000" b="0" i="0" u="none" strike="noStrike" cap="none" dirty="0">
                <a:solidFill>
                  <a:schemeClr val="dk1"/>
                </a:solidFill>
                <a:latin typeface="Myriad Pro" panose="020B0503030403020204"/>
                <a:ea typeface="Comic Sans MS"/>
                <a:cs typeface="Times New Roman" panose="02020603050405020304" pitchFamily="18" charset="0"/>
                <a:sym typeface="Comic Sans MS"/>
              </a:rPr>
              <a:t>arriva qu'un jour d'orage, le roi entra au moulin et demanda aux meuniers si ce grand garçon était leur fils. </a:t>
            </a:r>
            <a:endParaRPr lang="fr-FR" sz="2000" dirty="0">
              <a:latin typeface="Myriad Pro" panose="020B0503030403020204"/>
              <a:cs typeface="Times New Roman" panose="02020603050405020304" pitchFamily="18" charset="0"/>
            </a:endParaRPr>
          </a:p>
        </p:txBody>
      </p:sp>
      <p:sp>
        <p:nvSpPr>
          <p:cNvPr id="500" name="Google Shape;500;p18"/>
          <p:cNvSpPr/>
          <p:nvPr/>
        </p:nvSpPr>
        <p:spPr>
          <a:xfrm>
            <a:off x="4157033" y="2164043"/>
            <a:ext cx="6686447" cy="83095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fr-FR" sz="4800" b="1" i="0" u="none" strike="noStrike" cap="none" dirty="0">
                <a:solidFill>
                  <a:srgbClr val="7030A0"/>
                </a:solidFill>
                <a:latin typeface="Myriad Pro" panose="020B0503030403020204"/>
                <a:cs typeface="Times New Roman" panose="02020603050405020304" pitchFamily="18" charset="0"/>
                <a:sym typeface="Arial"/>
              </a:rPr>
              <a:t>Elément perturbateur</a:t>
            </a:r>
          </a:p>
        </p:txBody>
      </p:sp>
      <p:sp>
        <p:nvSpPr>
          <p:cNvPr id="501" name="Google Shape;501;p18"/>
          <p:cNvSpPr/>
          <p:nvPr/>
        </p:nvSpPr>
        <p:spPr>
          <a:xfrm>
            <a:off x="3827284" y="1351164"/>
            <a:ext cx="1645920" cy="325285"/>
          </a:xfrm>
          <a:prstGeom prst="rect">
            <a:avLst/>
          </a:prstGeom>
          <a:noFill/>
          <a:ln w="28575" cap="flat"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Times New Roman" panose="02020603050405020304" pitchFamily="18" charset="0"/>
              <a:cs typeface="Times New Roman" panose="02020603050405020304" pitchFamily="18" charset="0"/>
              <a:sym typeface="Arial"/>
            </a:endParaRPr>
          </a:p>
        </p:txBody>
      </p:sp>
      <p:sp>
        <p:nvSpPr>
          <p:cNvPr id="502" name="Google Shape;502;p18"/>
          <p:cNvSpPr/>
          <p:nvPr/>
        </p:nvSpPr>
        <p:spPr>
          <a:xfrm>
            <a:off x="8143874" y="1351164"/>
            <a:ext cx="1048252" cy="333257"/>
          </a:xfrm>
          <a:prstGeom prst="rect">
            <a:avLst/>
          </a:prstGeom>
          <a:noFill/>
          <a:ln w="28575" cap="flat"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Times New Roman" panose="02020603050405020304" pitchFamily="18" charset="0"/>
              <a:cs typeface="Times New Roman" panose="02020603050405020304" pitchFamily="18" charset="0"/>
              <a:sym typeface="Arial"/>
            </a:endParaRPr>
          </a:p>
        </p:txBody>
      </p:sp>
      <p:sp>
        <p:nvSpPr>
          <p:cNvPr id="503" name="Google Shape;503;p18"/>
          <p:cNvSpPr/>
          <p:nvPr/>
        </p:nvSpPr>
        <p:spPr>
          <a:xfrm>
            <a:off x="6138616" y="1344513"/>
            <a:ext cx="613595" cy="331936"/>
          </a:xfrm>
          <a:prstGeom prst="rect">
            <a:avLst/>
          </a:prstGeom>
          <a:noFill/>
          <a:ln w="28575" cap="flat"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Times New Roman" panose="02020603050405020304" pitchFamily="18" charset="0"/>
              <a:cs typeface="Times New Roman" panose="02020603050405020304" pitchFamily="18" charset="0"/>
              <a:sym typeface="Arial"/>
            </a:endParaRPr>
          </a:p>
        </p:txBody>
      </p:sp>
      <p:sp>
        <p:nvSpPr>
          <p:cNvPr id="505" name="Google Shape;505;p18"/>
          <p:cNvSpPr/>
          <p:nvPr/>
        </p:nvSpPr>
        <p:spPr>
          <a:xfrm>
            <a:off x="2655535" y="3736811"/>
            <a:ext cx="9361661" cy="2680874"/>
          </a:xfrm>
          <a:prstGeom prst="rightArrow">
            <a:avLst>
              <a:gd name="adj1" fmla="val 50000"/>
              <a:gd name="adj2" fmla="val 50000"/>
            </a:avLst>
          </a:prstGeom>
          <a:ln>
            <a:headEnd type="none" w="sm" len="sm"/>
            <a:tailEnd type="none" w="sm" len="sm"/>
          </a:ln>
        </p:spPr>
        <p:style>
          <a:lnRef idx="1">
            <a:schemeClr val="accent4"/>
          </a:lnRef>
          <a:fillRef idx="2">
            <a:schemeClr val="accent4"/>
          </a:fillRef>
          <a:effectRef idx="1">
            <a:schemeClr val="accent4"/>
          </a:effectRef>
          <a:fontRef idx="minor">
            <a:schemeClr val="dk1"/>
          </a:fontRef>
        </p:style>
        <p:txBody>
          <a:bodyPr spcFirstLastPara="1" wrap="square" lIns="91425" tIns="45700" rIns="91425" bIns="45700" anchor="ctr" anchorCtr="0">
            <a:noAutofit/>
          </a:bodyPr>
          <a:lstStyle/>
          <a:p>
            <a:pPr lvl="0"/>
            <a:r>
              <a:rPr lang="fr-FR" sz="2000" dirty="0">
                <a:solidFill>
                  <a:schemeClr val="dk1"/>
                </a:solidFill>
                <a:latin typeface="Myriad Pro" panose="020B0503030403020204"/>
                <a:ea typeface="Comic Sans MS"/>
                <a:cs typeface="Times New Roman" panose="02020603050405020304" pitchFamily="18" charset="0"/>
                <a:sym typeface="Comic Sans MS"/>
              </a:rPr>
              <a:t>Il faisait effroyablement froid ;il neigeait depuis le matin; il faisait déjà sombre; le soir approchait, le soir du dernier jour de l'année. Au milieu des rafales, par ce froid glacial, une pauvre petite fille marchait dans la rue : elle n'avait rien sur la tête, elle était pieds nus. </a:t>
            </a:r>
            <a:endParaRPr lang="fr-FR" dirty="0">
              <a:latin typeface="Myriad Pro" panose="020B0503030403020204"/>
              <a:cs typeface="Times New Roman" panose="02020603050405020304" pitchFamily="18" charset="0"/>
            </a:endParaRPr>
          </a:p>
        </p:txBody>
      </p:sp>
      <p:sp>
        <p:nvSpPr>
          <p:cNvPr id="506" name="Google Shape;506;p18"/>
          <p:cNvSpPr/>
          <p:nvPr/>
        </p:nvSpPr>
        <p:spPr>
          <a:xfrm>
            <a:off x="5129665" y="4691176"/>
            <a:ext cx="894911" cy="162608"/>
          </a:xfrm>
          <a:prstGeom prst="mathMinus">
            <a:avLst>
              <a:gd name="adj1" fmla="val 23520"/>
            </a:avLst>
          </a:prstGeom>
          <a:solidFill>
            <a:srgbClr val="C00000"/>
          </a:solidFill>
          <a:ln w="25400" cap="flat" cmpd="sng">
            <a:solidFill>
              <a:schemeClr val="accent4">
                <a:lumMod val="60000"/>
                <a:lumOff val="4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Times New Roman" panose="02020603050405020304" pitchFamily="18" charset="0"/>
              <a:cs typeface="Times New Roman" panose="02020603050405020304" pitchFamily="18" charset="0"/>
              <a:sym typeface="Arial"/>
            </a:endParaRPr>
          </a:p>
        </p:txBody>
      </p:sp>
      <p:sp>
        <p:nvSpPr>
          <p:cNvPr id="507" name="Google Shape;507;p18"/>
          <p:cNvSpPr/>
          <p:nvPr/>
        </p:nvSpPr>
        <p:spPr>
          <a:xfrm>
            <a:off x="5588498" y="5280505"/>
            <a:ext cx="3422152" cy="190429"/>
          </a:xfrm>
          <a:prstGeom prst="mathMinus">
            <a:avLst>
              <a:gd name="adj1" fmla="val 23520"/>
            </a:avLst>
          </a:prstGeom>
          <a:solidFill>
            <a:srgbClr val="00B050"/>
          </a:solidFill>
          <a:ln w="25400"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highlight>
                <a:srgbClr val="FFFF00"/>
              </a:highlight>
              <a:latin typeface="Times New Roman" panose="02020603050405020304" pitchFamily="18" charset="0"/>
              <a:cs typeface="Times New Roman" panose="02020603050405020304" pitchFamily="18" charset="0"/>
              <a:sym typeface="Arial"/>
            </a:endParaRPr>
          </a:p>
        </p:txBody>
      </p:sp>
      <p:sp>
        <p:nvSpPr>
          <p:cNvPr id="508" name="Google Shape;508;p18"/>
          <p:cNvSpPr/>
          <p:nvPr/>
        </p:nvSpPr>
        <p:spPr>
          <a:xfrm>
            <a:off x="8877300" y="5306571"/>
            <a:ext cx="2377440" cy="181773"/>
          </a:xfrm>
          <a:prstGeom prst="mathMinus">
            <a:avLst>
              <a:gd name="adj1" fmla="val 23520"/>
            </a:avLst>
          </a:prstGeom>
          <a:solidFill>
            <a:srgbClr val="00B050"/>
          </a:solidFill>
          <a:ln w="2540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highlight>
                <a:srgbClr val="FFFF00"/>
              </a:highlight>
              <a:latin typeface="Times New Roman" panose="02020603050405020304" pitchFamily="18" charset="0"/>
              <a:cs typeface="Times New Roman" panose="02020603050405020304" pitchFamily="18" charset="0"/>
              <a:sym typeface="Arial"/>
            </a:endParaRPr>
          </a:p>
        </p:txBody>
      </p:sp>
      <p:sp>
        <p:nvSpPr>
          <p:cNvPr id="509" name="Google Shape;509;p18"/>
          <p:cNvSpPr/>
          <p:nvPr/>
        </p:nvSpPr>
        <p:spPr>
          <a:xfrm>
            <a:off x="2894558" y="4485879"/>
            <a:ext cx="648742" cy="266089"/>
          </a:xfrm>
          <a:prstGeom prst="rect">
            <a:avLst/>
          </a:prstGeom>
          <a:noFill/>
          <a:ln w="28575" cap="flat"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Times New Roman" panose="02020603050405020304" pitchFamily="18" charset="0"/>
              <a:cs typeface="Times New Roman" panose="02020603050405020304" pitchFamily="18" charset="0"/>
              <a:sym typeface="Arial"/>
            </a:endParaRPr>
          </a:p>
        </p:txBody>
      </p:sp>
      <p:sp>
        <p:nvSpPr>
          <p:cNvPr id="510" name="Google Shape;510;p18"/>
          <p:cNvSpPr/>
          <p:nvPr/>
        </p:nvSpPr>
        <p:spPr>
          <a:xfrm>
            <a:off x="8877300" y="4469568"/>
            <a:ext cx="635252" cy="282400"/>
          </a:xfrm>
          <a:prstGeom prst="rect">
            <a:avLst/>
          </a:prstGeom>
          <a:noFill/>
          <a:ln w="28575" cap="flat"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Times New Roman" panose="02020603050405020304" pitchFamily="18" charset="0"/>
              <a:cs typeface="Times New Roman" panose="02020603050405020304" pitchFamily="18" charset="0"/>
              <a:sym typeface="Arial"/>
            </a:endParaRPr>
          </a:p>
        </p:txBody>
      </p:sp>
      <p:sp>
        <p:nvSpPr>
          <p:cNvPr id="511" name="Google Shape;511;p18"/>
          <p:cNvSpPr/>
          <p:nvPr/>
        </p:nvSpPr>
        <p:spPr>
          <a:xfrm>
            <a:off x="3168982" y="4789536"/>
            <a:ext cx="1240403" cy="287712"/>
          </a:xfrm>
          <a:prstGeom prst="rect">
            <a:avLst/>
          </a:prstGeom>
          <a:noFill/>
          <a:ln w="28575" cap="flat"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Times New Roman" panose="02020603050405020304" pitchFamily="18" charset="0"/>
              <a:cs typeface="Times New Roman" panose="02020603050405020304" pitchFamily="18" charset="0"/>
              <a:sym typeface="Arial"/>
            </a:endParaRPr>
          </a:p>
        </p:txBody>
      </p:sp>
      <p:sp>
        <p:nvSpPr>
          <p:cNvPr id="512" name="Google Shape;512;p18"/>
          <p:cNvSpPr/>
          <p:nvPr/>
        </p:nvSpPr>
        <p:spPr>
          <a:xfrm>
            <a:off x="6024576" y="4508247"/>
            <a:ext cx="898561" cy="279468"/>
          </a:xfrm>
          <a:prstGeom prst="rect">
            <a:avLst/>
          </a:prstGeom>
          <a:noFill/>
          <a:ln w="28575" cap="flat"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Times New Roman" panose="02020603050405020304" pitchFamily="18" charset="0"/>
              <a:cs typeface="Times New Roman" panose="02020603050405020304" pitchFamily="18" charset="0"/>
              <a:sym typeface="Arial"/>
            </a:endParaRPr>
          </a:p>
        </p:txBody>
      </p:sp>
      <p:sp>
        <p:nvSpPr>
          <p:cNvPr id="513" name="Google Shape;513;p18"/>
          <p:cNvSpPr/>
          <p:nvPr/>
        </p:nvSpPr>
        <p:spPr>
          <a:xfrm>
            <a:off x="4586059" y="5624297"/>
            <a:ext cx="5032147" cy="83095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fr-FR" sz="4800" b="1" i="0" u="none" strike="noStrike" cap="none" dirty="0">
                <a:solidFill>
                  <a:schemeClr val="accent5">
                    <a:lumMod val="75000"/>
                  </a:schemeClr>
                </a:solidFill>
                <a:latin typeface="Myriad Pro" panose="020B0503030403020204"/>
                <a:cs typeface="Times New Roman" panose="02020603050405020304" pitchFamily="18" charset="0"/>
                <a:sym typeface="Arial"/>
              </a:rPr>
              <a:t>Situation initiale</a:t>
            </a:r>
          </a:p>
        </p:txBody>
      </p:sp>
      <p:sp>
        <p:nvSpPr>
          <p:cNvPr id="2" name="Rectangle 1">
            <a:extLst>
              <a:ext uri="{FF2B5EF4-FFF2-40B4-BE49-F238E27FC236}">
                <a16:creationId xmlns:a16="http://schemas.microsoft.com/office/drawing/2014/main" id="{B45BE10E-D7AD-4334-BC8B-078ECA9ABEE2}"/>
              </a:ext>
            </a:extLst>
          </p:cNvPr>
          <p:cNvSpPr/>
          <p:nvPr/>
        </p:nvSpPr>
        <p:spPr>
          <a:xfrm>
            <a:off x="141782" y="2250363"/>
            <a:ext cx="2752776" cy="1569660"/>
          </a:xfrm>
          <a:prstGeom prst="rect">
            <a:avLst/>
          </a:prstGeom>
        </p:spPr>
        <p:txBody>
          <a:bodyPr wrap="square">
            <a:spAutoFit/>
          </a:bodyPr>
          <a:lstStyle/>
          <a:p>
            <a:pPr lvl="0"/>
            <a:r>
              <a:rPr lang="fr-FR" sz="2400" b="1" dirty="0">
                <a:solidFill>
                  <a:schemeClr val="tx1"/>
                </a:solidFill>
                <a:latin typeface="Myriad Pro" panose="020B0503030403020204"/>
                <a:ea typeface="Comic Sans MS"/>
                <a:cs typeface="Times New Roman" panose="02020603050405020304" pitchFamily="18" charset="0"/>
                <a:sym typeface="Comic Sans MS"/>
              </a:rPr>
              <a:t>Nommez l’étape du schéma narratif qui correspond à chaque extrait. </a:t>
            </a:r>
          </a:p>
        </p:txBody>
      </p:sp>
      <p:sp>
        <p:nvSpPr>
          <p:cNvPr id="19" name="Google Shape;511;p18">
            <a:extLst>
              <a:ext uri="{FF2B5EF4-FFF2-40B4-BE49-F238E27FC236}">
                <a16:creationId xmlns:a16="http://schemas.microsoft.com/office/drawing/2014/main" id="{EA7DFA3F-2B4E-4874-84E0-085DE02778D2}"/>
              </a:ext>
            </a:extLst>
          </p:cNvPr>
          <p:cNvSpPr/>
          <p:nvPr/>
        </p:nvSpPr>
        <p:spPr>
          <a:xfrm>
            <a:off x="6416842" y="5071614"/>
            <a:ext cx="960110" cy="321714"/>
          </a:xfrm>
          <a:prstGeom prst="rect">
            <a:avLst/>
          </a:prstGeom>
          <a:noFill/>
          <a:ln w="28575" cap="flat"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Times New Roman" panose="02020603050405020304" pitchFamily="18" charset="0"/>
              <a:cs typeface="Times New Roman" panose="02020603050405020304" pitchFamily="18" charset="0"/>
              <a:sym typeface="Arial"/>
            </a:endParaRPr>
          </a:p>
        </p:txBody>
      </p:sp>
      <p:sp>
        <p:nvSpPr>
          <p:cNvPr id="20" name="Google Shape;511;p18">
            <a:extLst>
              <a:ext uri="{FF2B5EF4-FFF2-40B4-BE49-F238E27FC236}">
                <a16:creationId xmlns:a16="http://schemas.microsoft.com/office/drawing/2014/main" id="{3B58C6A2-3FF9-470A-B01B-7026BCDC69DA}"/>
              </a:ext>
            </a:extLst>
          </p:cNvPr>
          <p:cNvSpPr/>
          <p:nvPr/>
        </p:nvSpPr>
        <p:spPr>
          <a:xfrm>
            <a:off x="3676202" y="5393328"/>
            <a:ext cx="524323" cy="287712"/>
          </a:xfrm>
          <a:prstGeom prst="rect">
            <a:avLst/>
          </a:prstGeom>
          <a:noFill/>
          <a:ln w="28575" cap="flat"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Times New Roman" panose="02020603050405020304" pitchFamily="18" charset="0"/>
              <a:cs typeface="Times New Roman" panose="02020603050405020304" pitchFamily="18" charset="0"/>
              <a:sym typeface="Arial"/>
            </a:endParaRPr>
          </a:p>
        </p:txBody>
      </p:sp>
      <p:sp>
        <p:nvSpPr>
          <p:cNvPr id="22" name="Google Shape;506;p18">
            <a:extLst>
              <a:ext uri="{FF2B5EF4-FFF2-40B4-BE49-F238E27FC236}">
                <a16:creationId xmlns:a16="http://schemas.microsoft.com/office/drawing/2014/main" id="{DE35AC1D-FC57-4766-820A-F1BBC1333C73}"/>
              </a:ext>
            </a:extLst>
          </p:cNvPr>
          <p:cNvSpPr/>
          <p:nvPr/>
        </p:nvSpPr>
        <p:spPr>
          <a:xfrm>
            <a:off x="3838040" y="4984201"/>
            <a:ext cx="4448769" cy="102903"/>
          </a:xfrm>
          <a:prstGeom prst="mathMinus">
            <a:avLst>
              <a:gd name="adj1" fmla="val 23520"/>
            </a:avLst>
          </a:prstGeom>
          <a:solidFill>
            <a:srgbClr val="C00000"/>
          </a:solidFill>
          <a:ln w="25400" cap="flat" cmpd="sng">
            <a:solidFill>
              <a:schemeClr val="accent4">
                <a:lumMod val="60000"/>
                <a:lumOff val="4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Times New Roman" panose="02020603050405020304" pitchFamily="18" charset="0"/>
              <a:cs typeface="Times New Roman" panose="02020603050405020304" pitchFamily="18" charset="0"/>
              <a:sym typeface="Arial"/>
            </a:endParaRPr>
          </a:p>
        </p:txBody>
      </p:sp>
      <p:sp>
        <p:nvSpPr>
          <p:cNvPr id="21" name="Google Shape;508;p18">
            <a:extLst>
              <a:ext uri="{FF2B5EF4-FFF2-40B4-BE49-F238E27FC236}">
                <a16:creationId xmlns:a16="http://schemas.microsoft.com/office/drawing/2014/main" id="{DCFAEED7-7F7A-41C4-A13A-C6A9F5DDA57A}"/>
              </a:ext>
            </a:extLst>
          </p:cNvPr>
          <p:cNvSpPr/>
          <p:nvPr/>
        </p:nvSpPr>
        <p:spPr>
          <a:xfrm>
            <a:off x="2354580" y="5590153"/>
            <a:ext cx="3383280" cy="181773"/>
          </a:xfrm>
          <a:prstGeom prst="mathMinus">
            <a:avLst>
              <a:gd name="adj1" fmla="val 23520"/>
            </a:avLst>
          </a:prstGeom>
          <a:solidFill>
            <a:srgbClr val="00B050"/>
          </a:solidFill>
          <a:ln w="2540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highlight>
                <a:srgbClr val="FFFF00"/>
              </a:highlight>
              <a:latin typeface="Times New Roman" panose="02020603050405020304" pitchFamily="18" charset="0"/>
              <a:cs typeface="Times New Roman" panose="02020603050405020304" pitchFamily="18" charset="0"/>
              <a:sym typeface="Arial"/>
            </a:endParaRPr>
          </a:p>
        </p:txBody>
      </p:sp>
      <p:sp>
        <p:nvSpPr>
          <p:cNvPr id="23" name="Google Shape;511;p18">
            <a:extLst>
              <a:ext uri="{FF2B5EF4-FFF2-40B4-BE49-F238E27FC236}">
                <a16:creationId xmlns:a16="http://schemas.microsoft.com/office/drawing/2014/main" id="{C0B86475-8ED1-4AB2-B011-66B510D96995}"/>
              </a:ext>
            </a:extLst>
          </p:cNvPr>
          <p:cNvSpPr/>
          <p:nvPr/>
        </p:nvSpPr>
        <p:spPr>
          <a:xfrm>
            <a:off x="9192125" y="5071614"/>
            <a:ext cx="735695" cy="321714"/>
          </a:xfrm>
          <a:prstGeom prst="rect">
            <a:avLst/>
          </a:prstGeom>
          <a:noFill/>
          <a:ln w="28575" cap="flat"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Times New Roman" panose="02020603050405020304" pitchFamily="18" charset="0"/>
              <a:cs typeface="Times New Roman" panose="02020603050405020304" pitchFamily="18" charset="0"/>
              <a:sym typeface="Arial"/>
            </a:endParaRPr>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499"/>
                                        </p:tgtEl>
                                        <p:attrNameLst>
                                          <p:attrName>style.visibility</p:attrName>
                                        </p:attrNameLst>
                                      </p:cBhvr>
                                      <p:to>
                                        <p:strVal val="visible"/>
                                      </p:to>
                                    </p:set>
                                    <p:anim calcmode="lin" valueType="num">
                                      <p:cBhvr additive="base">
                                        <p:cTn id="11" dur="750" fill="hold"/>
                                        <p:tgtEl>
                                          <p:spTgt spid="499"/>
                                        </p:tgtEl>
                                        <p:attrNameLst>
                                          <p:attrName>ppt_x</p:attrName>
                                        </p:attrNameLst>
                                      </p:cBhvr>
                                      <p:tavLst>
                                        <p:tav tm="0">
                                          <p:val>
                                            <p:strVal val="0-#ppt_w/2"/>
                                          </p:val>
                                        </p:tav>
                                        <p:tav tm="100000">
                                          <p:val>
                                            <p:strVal val="#ppt_x"/>
                                          </p:val>
                                        </p:tav>
                                      </p:tavLst>
                                    </p:anim>
                                    <p:anim calcmode="lin" valueType="num">
                                      <p:cBhvr additive="base">
                                        <p:cTn id="12" dur="750" fill="hold"/>
                                        <p:tgtEl>
                                          <p:spTgt spid="499"/>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01"/>
                                        </p:tgtEl>
                                        <p:attrNameLst>
                                          <p:attrName>style.visibility</p:attrName>
                                        </p:attrNameLst>
                                      </p:cBhvr>
                                      <p:to>
                                        <p:strVal val="visible"/>
                                      </p:to>
                                    </p:set>
                                    <p:animEffect transition="in" filter="fade">
                                      <p:cBhvr>
                                        <p:cTn id="17" dur="500"/>
                                        <p:tgtEl>
                                          <p:spTgt spid="50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03"/>
                                        </p:tgtEl>
                                        <p:attrNameLst>
                                          <p:attrName>style.visibility</p:attrName>
                                        </p:attrNameLst>
                                      </p:cBhvr>
                                      <p:to>
                                        <p:strVal val="visible"/>
                                      </p:to>
                                    </p:set>
                                    <p:animEffect transition="in" filter="fade">
                                      <p:cBhvr>
                                        <p:cTn id="22" dur="500"/>
                                        <p:tgtEl>
                                          <p:spTgt spid="50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02"/>
                                        </p:tgtEl>
                                        <p:attrNameLst>
                                          <p:attrName>style.visibility</p:attrName>
                                        </p:attrNameLst>
                                      </p:cBhvr>
                                      <p:to>
                                        <p:strVal val="visible"/>
                                      </p:to>
                                    </p:set>
                                    <p:animEffect transition="in" filter="fade">
                                      <p:cBhvr>
                                        <p:cTn id="27" dur="500"/>
                                        <p:tgtEl>
                                          <p:spTgt spid="502"/>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500"/>
                                        </p:tgtEl>
                                        <p:attrNameLst>
                                          <p:attrName>style.visibility</p:attrName>
                                        </p:attrNameLst>
                                      </p:cBhvr>
                                      <p:to>
                                        <p:strVal val="visible"/>
                                      </p:to>
                                    </p:set>
                                    <p:animEffect transition="in" filter="fade">
                                      <p:cBhvr>
                                        <p:cTn id="32" dur="1000"/>
                                        <p:tgtEl>
                                          <p:spTgt spid="500"/>
                                        </p:tgtEl>
                                      </p:cBhvr>
                                    </p:animEffect>
                                    <p:anim calcmode="lin" valueType="num">
                                      <p:cBhvr>
                                        <p:cTn id="33" dur="1000" fill="hold"/>
                                        <p:tgtEl>
                                          <p:spTgt spid="500"/>
                                        </p:tgtEl>
                                        <p:attrNameLst>
                                          <p:attrName>ppt_x</p:attrName>
                                        </p:attrNameLst>
                                      </p:cBhvr>
                                      <p:tavLst>
                                        <p:tav tm="0">
                                          <p:val>
                                            <p:strVal val="#ppt_x"/>
                                          </p:val>
                                        </p:tav>
                                        <p:tav tm="100000">
                                          <p:val>
                                            <p:strVal val="#ppt_x"/>
                                          </p:val>
                                        </p:tav>
                                      </p:tavLst>
                                    </p:anim>
                                    <p:anim calcmode="lin" valueType="num">
                                      <p:cBhvr>
                                        <p:cTn id="34" dur="1000" fill="hold"/>
                                        <p:tgtEl>
                                          <p:spTgt spid="500"/>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505"/>
                                        </p:tgtEl>
                                        <p:attrNameLst>
                                          <p:attrName>style.visibility</p:attrName>
                                        </p:attrNameLst>
                                      </p:cBhvr>
                                      <p:to>
                                        <p:strVal val="visible"/>
                                      </p:to>
                                    </p:set>
                                    <p:anim calcmode="lin" valueType="num">
                                      <p:cBhvr additive="base">
                                        <p:cTn id="39" dur="750" fill="hold"/>
                                        <p:tgtEl>
                                          <p:spTgt spid="505"/>
                                        </p:tgtEl>
                                        <p:attrNameLst>
                                          <p:attrName>ppt_x</p:attrName>
                                        </p:attrNameLst>
                                      </p:cBhvr>
                                      <p:tavLst>
                                        <p:tav tm="0">
                                          <p:val>
                                            <p:strVal val="0-#ppt_w/2"/>
                                          </p:val>
                                        </p:tav>
                                        <p:tav tm="100000">
                                          <p:val>
                                            <p:strVal val="#ppt_x"/>
                                          </p:val>
                                        </p:tav>
                                      </p:tavLst>
                                    </p:anim>
                                    <p:anim calcmode="lin" valueType="num">
                                      <p:cBhvr additive="base">
                                        <p:cTn id="40" dur="750" fill="hold"/>
                                        <p:tgtEl>
                                          <p:spTgt spid="505"/>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507"/>
                                        </p:tgtEl>
                                        <p:attrNameLst>
                                          <p:attrName>style.visibility</p:attrName>
                                        </p:attrNameLst>
                                      </p:cBhvr>
                                      <p:to>
                                        <p:strVal val="visible"/>
                                      </p:to>
                                    </p:set>
                                    <p:animEffect transition="in" filter="wipe(left)">
                                      <p:cBhvr>
                                        <p:cTn id="45" dur="500"/>
                                        <p:tgtEl>
                                          <p:spTgt spid="507"/>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506"/>
                                        </p:tgtEl>
                                        <p:attrNameLst>
                                          <p:attrName>style.visibility</p:attrName>
                                        </p:attrNameLst>
                                      </p:cBhvr>
                                      <p:to>
                                        <p:strVal val="visible"/>
                                      </p:to>
                                    </p:set>
                                    <p:animEffect transition="in" filter="wipe(left)">
                                      <p:cBhvr>
                                        <p:cTn id="50" dur="500"/>
                                        <p:tgtEl>
                                          <p:spTgt spid="50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ipe(left)">
                                      <p:cBhvr>
                                        <p:cTn id="53" dur="500"/>
                                        <p:tgtEl>
                                          <p:spTgt spid="22"/>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508"/>
                                        </p:tgtEl>
                                        <p:attrNameLst>
                                          <p:attrName>style.visibility</p:attrName>
                                        </p:attrNameLst>
                                      </p:cBhvr>
                                      <p:to>
                                        <p:strVal val="visible"/>
                                      </p:to>
                                    </p:set>
                                    <p:animEffect transition="in" filter="wipe(left)">
                                      <p:cBhvr>
                                        <p:cTn id="58" dur="500"/>
                                        <p:tgtEl>
                                          <p:spTgt spid="508"/>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wipe(left)">
                                      <p:cBhvr>
                                        <p:cTn id="61" dur="500"/>
                                        <p:tgtEl>
                                          <p:spTgt spid="21"/>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wipe(down)">
                                      <p:cBhvr>
                                        <p:cTn id="66" dur="500"/>
                                        <p:tgtEl>
                                          <p:spTgt spid="19"/>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509"/>
                                        </p:tgtEl>
                                        <p:attrNameLst>
                                          <p:attrName>style.visibility</p:attrName>
                                        </p:attrNameLst>
                                      </p:cBhvr>
                                      <p:to>
                                        <p:strVal val="visible"/>
                                      </p:to>
                                    </p:set>
                                    <p:animEffect transition="in" filter="wipe(down)">
                                      <p:cBhvr>
                                        <p:cTn id="69" dur="500"/>
                                        <p:tgtEl>
                                          <p:spTgt spid="509"/>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512"/>
                                        </p:tgtEl>
                                        <p:attrNameLst>
                                          <p:attrName>style.visibility</p:attrName>
                                        </p:attrNameLst>
                                      </p:cBhvr>
                                      <p:to>
                                        <p:strVal val="visible"/>
                                      </p:to>
                                    </p:set>
                                    <p:animEffect transition="in" filter="wipe(down)">
                                      <p:cBhvr>
                                        <p:cTn id="72" dur="500"/>
                                        <p:tgtEl>
                                          <p:spTgt spid="512"/>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510"/>
                                        </p:tgtEl>
                                        <p:attrNameLst>
                                          <p:attrName>style.visibility</p:attrName>
                                        </p:attrNameLst>
                                      </p:cBhvr>
                                      <p:to>
                                        <p:strVal val="visible"/>
                                      </p:to>
                                    </p:set>
                                    <p:animEffect transition="in" filter="wipe(down)">
                                      <p:cBhvr>
                                        <p:cTn id="75" dur="500"/>
                                        <p:tgtEl>
                                          <p:spTgt spid="510"/>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511"/>
                                        </p:tgtEl>
                                        <p:attrNameLst>
                                          <p:attrName>style.visibility</p:attrName>
                                        </p:attrNameLst>
                                      </p:cBhvr>
                                      <p:to>
                                        <p:strVal val="visible"/>
                                      </p:to>
                                    </p:set>
                                    <p:animEffect transition="in" filter="wipe(down)">
                                      <p:cBhvr>
                                        <p:cTn id="78" dur="500"/>
                                        <p:tgtEl>
                                          <p:spTgt spid="511"/>
                                        </p:tgtEl>
                                      </p:cBhvr>
                                    </p:animEffect>
                                  </p:childTnLst>
                                </p:cTn>
                              </p:par>
                              <p:par>
                                <p:cTn id="79" presetID="22" presetClass="entr" presetSubtype="4"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down)">
                                      <p:cBhvr>
                                        <p:cTn id="81" dur="500"/>
                                        <p:tgtEl>
                                          <p:spTgt spid="23"/>
                                        </p:tgtEl>
                                      </p:cBhvr>
                                    </p:animEffect>
                                  </p:childTnLst>
                                </p:cTn>
                              </p:par>
                              <p:par>
                                <p:cTn id="82" presetID="22" presetClass="entr" presetSubtype="4" fill="hold" grpId="0" nodeType="withEffect">
                                  <p:stCondLst>
                                    <p:cond delay="0"/>
                                  </p:stCondLst>
                                  <p:childTnLst>
                                    <p:set>
                                      <p:cBhvr>
                                        <p:cTn id="83" dur="1" fill="hold">
                                          <p:stCondLst>
                                            <p:cond delay="0"/>
                                          </p:stCondLst>
                                        </p:cTn>
                                        <p:tgtEl>
                                          <p:spTgt spid="20"/>
                                        </p:tgtEl>
                                        <p:attrNameLst>
                                          <p:attrName>style.visibility</p:attrName>
                                        </p:attrNameLst>
                                      </p:cBhvr>
                                      <p:to>
                                        <p:strVal val="visible"/>
                                      </p:to>
                                    </p:set>
                                    <p:animEffect transition="in" filter="wipe(down)">
                                      <p:cBhvr>
                                        <p:cTn id="84" dur="500"/>
                                        <p:tgtEl>
                                          <p:spTgt spid="20"/>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513"/>
                                        </p:tgtEl>
                                        <p:attrNameLst>
                                          <p:attrName>style.visibility</p:attrName>
                                        </p:attrNameLst>
                                      </p:cBhvr>
                                      <p:to>
                                        <p:strVal val="visible"/>
                                      </p:to>
                                    </p:set>
                                    <p:animEffect transition="in" filter="fade">
                                      <p:cBhvr>
                                        <p:cTn id="89" dur="1000"/>
                                        <p:tgtEl>
                                          <p:spTgt spid="5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9" grpId="0" animBg="1"/>
      <p:bldP spid="500" grpId="0"/>
      <p:bldP spid="505" grpId="0" animBg="1"/>
      <p:bldP spid="506" grpId="0" animBg="1"/>
      <p:bldP spid="507" grpId="0" animBg="1"/>
      <p:bldP spid="508" grpId="0" animBg="1"/>
      <p:bldP spid="509" grpId="0" animBg="1"/>
      <p:bldP spid="510" grpId="0" animBg="1"/>
      <p:bldP spid="511" grpId="0" animBg="1"/>
      <p:bldP spid="512" grpId="0" animBg="1"/>
      <p:bldP spid="2" grpId="0"/>
      <p:bldP spid="19" grpId="0" animBg="1"/>
      <p:bldP spid="20" grpId="0" animBg="1"/>
      <p:bldP spid="22" grpId="0" animBg="1"/>
      <p:bldP spid="21" grpId="0" animBg="1"/>
      <p:bldP spid="2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sp>
        <p:nvSpPr>
          <p:cNvPr id="519" name="Google Shape;519;p19"/>
          <p:cNvSpPr txBox="1"/>
          <p:nvPr/>
        </p:nvSpPr>
        <p:spPr>
          <a:xfrm flipH="1">
            <a:off x="763614" y="127982"/>
            <a:ext cx="4241801"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1" i="0" u="none" strike="noStrike" cap="none" dirty="0">
                <a:solidFill>
                  <a:srgbClr val="0096D6"/>
                </a:solidFill>
                <a:latin typeface="Myriad Pro" panose="020B0503030403020204" pitchFamily="34" charset="0"/>
                <a:ea typeface="Comic Sans MS"/>
                <a:cs typeface="Times New Roman" panose="02020603050405020304" pitchFamily="18" charset="0"/>
                <a:sym typeface="Comic Sans MS"/>
              </a:rPr>
              <a:t>ENTRAINEMENT</a:t>
            </a:r>
            <a:endParaRPr sz="3600" b="1" i="0" u="none" strike="noStrike" cap="none" dirty="0">
              <a:solidFill>
                <a:srgbClr val="0096D6"/>
              </a:solidFill>
              <a:latin typeface="Myriad Pro" panose="020B0503030403020204" pitchFamily="34" charset="0"/>
              <a:ea typeface="Comic Sans MS"/>
              <a:cs typeface="Times New Roman" panose="02020603050405020304" pitchFamily="18" charset="0"/>
              <a:sym typeface="Comic Sans MS"/>
            </a:endParaRPr>
          </a:p>
        </p:txBody>
      </p:sp>
      <p:sp>
        <p:nvSpPr>
          <p:cNvPr id="520" name="Google Shape;520;p19"/>
          <p:cNvSpPr/>
          <p:nvPr/>
        </p:nvSpPr>
        <p:spPr>
          <a:xfrm>
            <a:off x="1066800" y="647360"/>
            <a:ext cx="9733280" cy="2570480"/>
          </a:xfrm>
          <a:prstGeom prst="rightArrow">
            <a:avLst>
              <a:gd name="adj1" fmla="val 50000"/>
              <a:gd name="adj2" fmla="val 50000"/>
            </a:avLst>
          </a:prstGeom>
          <a:ln>
            <a:headEnd type="none" w="sm" len="sm"/>
            <a:tailEnd type="none" w="sm" len="sm"/>
          </a:ln>
        </p:spPr>
        <p:style>
          <a:lnRef idx="1">
            <a:schemeClr val="accent4"/>
          </a:lnRef>
          <a:fillRef idx="2">
            <a:schemeClr val="accent4"/>
          </a:fillRef>
          <a:effectRef idx="1">
            <a:schemeClr val="accent4"/>
          </a:effectRef>
          <a:fontRef idx="minor">
            <a:schemeClr val="dk1"/>
          </a:fontRef>
        </p:style>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fr-FR" sz="2000" i="0" u="none" strike="noStrike" cap="none" dirty="0">
                <a:solidFill>
                  <a:schemeClr val="dk1"/>
                </a:solidFill>
                <a:latin typeface="Myriad Pro"/>
                <a:cs typeface="Times New Roman" panose="02020603050405020304" pitchFamily="18" charset="0"/>
                <a:sym typeface="Arial"/>
              </a:rPr>
              <a:t>A partir de ce moment-là, Ali Baba et son fils profitèrent de leur fortune et vécurent dans la richesse, respectés par les personnages importants de la ville. </a:t>
            </a:r>
            <a:endParaRPr lang="fr-FR" sz="2000" dirty="0">
              <a:latin typeface="Myriad Pro"/>
              <a:cs typeface="Times New Roman" panose="02020603050405020304" pitchFamily="18" charset="0"/>
            </a:endParaRPr>
          </a:p>
        </p:txBody>
      </p:sp>
      <p:sp>
        <p:nvSpPr>
          <p:cNvPr id="521" name="Google Shape;521;p19"/>
          <p:cNvSpPr/>
          <p:nvPr/>
        </p:nvSpPr>
        <p:spPr>
          <a:xfrm>
            <a:off x="1011141" y="3610307"/>
            <a:ext cx="9733280" cy="2570480"/>
          </a:xfrm>
          <a:prstGeom prst="rightArrow">
            <a:avLst>
              <a:gd name="adj1" fmla="val 50000"/>
              <a:gd name="adj2" fmla="val 50000"/>
            </a:avLst>
          </a:prstGeom>
          <a:ln>
            <a:headEnd type="none" w="sm" len="sm"/>
            <a:tailEnd type="none" w="sm" len="sm"/>
          </a:ln>
        </p:spPr>
        <p:style>
          <a:lnRef idx="1">
            <a:schemeClr val="accent4"/>
          </a:lnRef>
          <a:fillRef idx="2">
            <a:schemeClr val="accent4"/>
          </a:fillRef>
          <a:effectRef idx="1">
            <a:schemeClr val="accent4"/>
          </a:effectRef>
          <a:fontRef idx="minor">
            <a:schemeClr val="dk1"/>
          </a:fontRef>
        </p:style>
        <p:txBody>
          <a:bodyPr spcFirstLastPara="1" wrap="square" lIns="91425" tIns="45700" rIns="91425" bIns="45700" anchor="ctr" anchorCtr="0">
            <a:noAutofit/>
          </a:bodyPr>
          <a:lstStyle/>
          <a:p>
            <a:pPr lvl="0"/>
            <a:r>
              <a:rPr lang="fr-FR" sz="2000" dirty="0">
                <a:solidFill>
                  <a:schemeClr val="dk1"/>
                </a:solidFill>
                <a:latin typeface="Myriad Pro" panose="020B0503030403020204"/>
                <a:cs typeface="Times New Roman" panose="02020603050405020304" pitchFamily="18" charset="0"/>
              </a:rPr>
              <a:t>Ils se mirent à descendre avec beaucoup de peine par la cheminée, </a:t>
            </a:r>
            <a:br>
              <a:rPr lang="fr-FR" sz="2000" dirty="0">
                <a:solidFill>
                  <a:schemeClr val="dk1"/>
                </a:solidFill>
                <a:latin typeface="Myriad Pro" panose="020B0503030403020204"/>
                <a:cs typeface="Times New Roman" panose="02020603050405020304" pitchFamily="18" charset="0"/>
              </a:rPr>
            </a:br>
            <a:r>
              <a:rPr lang="fr-FR" sz="2000" dirty="0">
                <a:solidFill>
                  <a:schemeClr val="dk1"/>
                </a:solidFill>
                <a:latin typeface="Myriad Pro" panose="020B0503030403020204"/>
                <a:cs typeface="Times New Roman" panose="02020603050405020304" pitchFamily="18" charset="0"/>
              </a:rPr>
              <a:t>se glissèrent dans les tuyaux, et arrivèrent au poêle. Ce n’était certes pas</a:t>
            </a:r>
          </a:p>
          <a:p>
            <a:pPr lvl="0"/>
            <a:r>
              <a:rPr lang="fr-FR" sz="2000" dirty="0">
                <a:solidFill>
                  <a:schemeClr val="dk1"/>
                </a:solidFill>
                <a:latin typeface="Myriad Pro" panose="020B0503030403020204"/>
                <a:cs typeface="Times New Roman" panose="02020603050405020304" pitchFamily="18" charset="0"/>
              </a:rPr>
              <a:t>un voyage d’agrément, et ils s’arrêtèrent à la porte du poêle sombre </a:t>
            </a:r>
            <a:br>
              <a:rPr lang="fr-FR" sz="2000" dirty="0">
                <a:solidFill>
                  <a:schemeClr val="dk1"/>
                </a:solidFill>
                <a:latin typeface="Myriad Pro" panose="020B0503030403020204"/>
                <a:cs typeface="Times New Roman" panose="02020603050405020304" pitchFamily="18" charset="0"/>
              </a:rPr>
            </a:br>
            <a:r>
              <a:rPr lang="fr-FR" sz="2000" dirty="0">
                <a:solidFill>
                  <a:schemeClr val="dk1"/>
                </a:solidFill>
                <a:latin typeface="Myriad Pro" panose="020B0503030403020204"/>
                <a:cs typeface="Times New Roman" panose="02020603050405020304" pitchFamily="18" charset="0"/>
              </a:rPr>
              <a:t>pour écouter et apprendre ce qui se passait dans la chambre..</a:t>
            </a:r>
            <a:endParaRPr lang="fr-FR" sz="2000" dirty="0">
              <a:latin typeface="Myriad Pro" panose="020B0503030403020204"/>
              <a:cs typeface="Times New Roman" panose="02020603050405020304" pitchFamily="18" charset="0"/>
            </a:endParaRPr>
          </a:p>
        </p:txBody>
      </p:sp>
      <p:sp>
        <p:nvSpPr>
          <p:cNvPr id="522" name="Google Shape;522;p19"/>
          <p:cNvSpPr/>
          <p:nvPr/>
        </p:nvSpPr>
        <p:spPr>
          <a:xfrm>
            <a:off x="5839326" y="1634991"/>
            <a:ext cx="1222262" cy="297609"/>
          </a:xfrm>
          <a:prstGeom prst="rect">
            <a:avLst/>
          </a:prstGeom>
          <a:noFill/>
          <a:ln w="38100" cap="flat"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Times New Roman" panose="02020603050405020304" pitchFamily="18" charset="0"/>
              <a:cs typeface="Times New Roman" panose="02020603050405020304" pitchFamily="18" charset="0"/>
              <a:sym typeface="Arial"/>
            </a:endParaRPr>
          </a:p>
        </p:txBody>
      </p:sp>
      <p:sp>
        <p:nvSpPr>
          <p:cNvPr id="523" name="Google Shape;523;p19"/>
          <p:cNvSpPr/>
          <p:nvPr/>
        </p:nvSpPr>
        <p:spPr>
          <a:xfrm>
            <a:off x="1087082" y="4299678"/>
            <a:ext cx="2641955" cy="281579"/>
          </a:xfrm>
          <a:prstGeom prst="rect">
            <a:avLst/>
          </a:prstGeom>
          <a:noFill/>
          <a:ln w="38100" cap="flat"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Times New Roman" panose="02020603050405020304" pitchFamily="18" charset="0"/>
              <a:cs typeface="Times New Roman" panose="02020603050405020304" pitchFamily="18" charset="0"/>
              <a:sym typeface="Arial"/>
            </a:endParaRPr>
          </a:p>
        </p:txBody>
      </p:sp>
      <p:sp>
        <p:nvSpPr>
          <p:cNvPr id="524" name="Google Shape;524;p19"/>
          <p:cNvSpPr/>
          <p:nvPr/>
        </p:nvSpPr>
        <p:spPr>
          <a:xfrm>
            <a:off x="8910827" y="1663567"/>
            <a:ext cx="1017482" cy="334306"/>
          </a:xfrm>
          <a:prstGeom prst="rect">
            <a:avLst/>
          </a:prstGeom>
          <a:noFill/>
          <a:ln w="38100" cap="flat"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Times New Roman" panose="02020603050405020304" pitchFamily="18" charset="0"/>
              <a:cs typeface="Times New Roman" panose="02020603050405020304" pitchFamily="18" charset="0"/>
              <a:sym typeface="Arial"/>
            </a:endParaRPr>
          </a:p>
        </p:txBody>
      </p:sp>
      <p:sp>
        <p:nvSpPr>
          <p:cNvPr id="525" name="Google Shape;525;p19"/>
          <p:cNvSpPr/>
          <p:nvPr/>
        </p:nvSpPr>
        <p:spPr>
          <a:xfrm>
            <a:off x="1066799" y="4581257"/>
            <a:ext cx="1403685" cy="277593"/>
          </a:xfrm>
          <a:prstGeom prst="rect">
            <a:avLst/>
          </a:prstGeom>
          <a:noFill/>
          <a:ln w="38100" cap="flat"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Times New Roman" panose="02020603050405020304" pitchFamily="18" charset="0"/>
              <a:cs typeface="Times New Roman" panose="02020603050405020304" pitchFamily="18" charset="0"/>
              <a:sym typeface="Arial"/>
            </a:endParaRPr>
          </a:p>
        </p:txBody>
      </p:sp>
      <p:sp>
        <p:nvSpPr>
          <p:cNvPr id="526" name="Google Shape;526;p19"/>
          <p:cNvSpPr/>
          <p:nvPr/>
        </p:nvSpPr>
        <p:spPr>
          <a:xfrm>
            <a:off x="627759" y="1923578"/>
            <a:ext cx="3665945" cy="45719"/>
          </a:xfrm>
          <a:prstGeom prst="mathMinus">
            <a:avLst>
              <a:gd name="adj1" fmla="val 23520"/>
            </a:avLst>
          </a:prstGeom>
          <a:solidFill>
            <a:srgbClr val="C00000"/>
          </a:solidFill>
          <a:ln w="25400" cap="flat"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Times New Roman" panose="02020603050405020304" pitchFamily="18" charset="0"/>
              <a:cs typeface="Times New Roman" panose="02020603050405020304" pitchFamily="18" charset="0"/>
              <a:sym typeface="Arial"/>
            </a:endParaRPr>
          </a:p>
        </p:txBody>
      </p:sp>
      <p:sp>
        <p:nvSpPr>
          <p:cNvPr id="527" name="Google Shape;527;p19"/>
          <p:cNvSpPr/>
          <p:nvPr/>
        </p:nvSpPr>
        <p:spPr>
          <a:xfrm>
            <a:off x="3226657" y="2663130"/>
            <a:ext cx="4724371" cy="83095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4800" b="1" i="0" u="none" strike="noStrike" cap="none" dirty="0">
                <a:solidFill>
                  <a:srgbClr val="00B050"/>
                </a:solidFill>
                <a:latin typeface="Myriad Pro"/>
                <a:cs typeface="Times New Roman" panose="02020603050405020304" pitchFamily="18" charset="0"/>
                <a:sym typeface="Arial"/>
              </a:rPr>
              <a:t>Situation finale</a:t>
            </a:r>
            <a:endParaRPr sz="4800" b="1" dirty="0">
              <a:solidFill>
                <a:srgbClr val="00B050"/>
              </a:solidFill>
              <a:latin typeface="Myriad Pro"/>
              <a:cs typeface="Times New Roman" panose="02020603050405020304" pitchFamily="18" charset="0"/>
            </a:endParaRPr>
          </a:p>
        </p:txBody>
      </p:sp>
      <p:sp>
        <p:nvSpPr>
          <p:cNvPr id="528" name="Google Shape;528;p19"/>
          <p:cNvSpPr/>
          <p:nvPr/>
        </p:nvSpPr>
        <p:spPr>
          <a:xfrm>
            <a:off x="2167170" y="5509856"/>
            <a:ext cx="6878806" cy="83095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fr-FR" sz="4800" b="1" i="0" u="none" strike="noStrike" cap="none" dirty="0">
                <a:solidFill>
                  <a:srgbClr val="C00000"/>
                </a:solidFill>
                <a:latin typeface="Myriad Pro" panose="020B0503030403020204"/>
                <a:cs typeface="Times New Roman" panose="02020603050405020304" pitchFamily="18" charset="0"/>
                <a:sym typeface="Arial"/>
              </a:rPr>
              <a:t>Péripéties / Actions </a:t>
            </a:r>
          </a:p>
        </p:txBody>
      </p:sp>
      <p:sp>
        <p:nvSpPr>
          <p:cNvPr id="12" name="Google Shape;523;p19">
            <a:extLst>
              <a:ext uri="{FF2B5EF4-FFF2-40B4-BE49-F238E27FC236}">
                <a16:creationId xmlns:a16="http://schemas.microsoft.com/office/drawing/2014/main" id="{78199AB8-6368-4CD0-A185-6C77237FD9C1}"/>
              </a:ext>
            </a:extLst>
          </p:cNvPr>
          <p:cNvSpPr/>
          <p:nvPr/>
        </p:nvSpPr>
        <p:spPr>
          <a:xfrm>
            <a:off x="4421988" y="4624494"/>
            <a:ext cx="1092987" cy="234356"/>
          </a:xfrm>
          <a:prstGeom prst="rect">
            <a:avLst/>
          </a:prstGeom>
          <a:noFill/>
          <a:ln w="38100" cap="flat"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Times New Roman" panose="02020603050405020304" pitchFamily="18" charset="0"/>
              <a:cs typeface="Times New Roman" panose="02020603050405020304" pitchFamily="18" charset="0"/>
              <a:sym typeface="Arial"/>
            </a:endParaRPr>
          </a:p>
        </p:txBody>
      </p:sp>
      <p:sp>
        <p:nvSpPr>
          <p:cNvPr id="13" name="Google Shape;523;p19">
            <a:extLst>
              <a:ext uri="{FF2B5EF4-FFF2-40B4-BE49-F238E27FC236}">
                <a16:creationId xmlns:a16="http://schemas.microsoft.com/office/drawing/2014/main" id="{D423C900-64F5-4493-822B-FC9E3C142DF1}"/>
              </a:ext>
            </a:extLst>
          </p:cNvPr>
          <p:cNvSpPr/>
          <p:nvPr/>
        </p:nvSpPr>
        <p:spPr>
          <a:xfrm>
            <a:off x="4101200" y="4934842"/>
            <a:ext cx="1272906" cy="298767"/>
          </a:xfrm>
          <a:prstGeom prst="rect">
            <a:avLst/>
          </a:prstGeom>
          <a:noFill/>
          <a:ln w="38100" cap="flat"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Times New Roman" panose="02020603050405020304" pitchFamily="18" charset="0"/>
              <a:cs typeface="Times New Roman" panose="02020603050405020304" pitchFamily="18" charset="0"/>
              <a:sym typeface="Arial"/>
            </a:endParaRPr>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20"/>
                                        </p:tgtEl>
                                        <p:attrNameLst>
                                          <p:attrName>style.visibility</p:attrName>
                                        </p:attrNameLst>
                                      </p:cBhvr>
                                      <p:to>
                                        <p:strVal val="visible"/>
                                      </p:to>
                                    </p:set>
                                    <p:anim calcmode="lin" valueType="num">
                                      <p:cBhvr additive="base">
                                        <p:cTn id="7" dur="750" fill="hold"/>
                                        <p:tgtEl>
                                          <p:spTgt spid="520"/>
                                        </p:tgtEl>
                                        <p:attrNameLst>
                                          <p:attrName>ppt_x</p:attrName>
                                        </p:attrNameLst>
                                      </p:cBhvr>
                                      <p:tavLst>
                                        <p:tav tm="0">
                                          <p:val>
                                            <p:strVal val="0-#ppt_w/2"/>
                                          </p:val>
                                        </p:tav>
                                        <p:tav tm="100000">
                                          <p:val>
                                            <p:strVal val="#ppt_x"/>
                                          </p:val>
                                        </p:tav>
                                      </p:tavLst>
                                    </p:anim>
                                    <p:anim calcmode="lin" valueType="num">
                                      <p:cBhvr additive="base">
                                        <p:cTn id="8" dur="750" fill="hold"/>
                                        <p:tgtEl>
                                          <p:spTgt spid="52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526"/>
                                        </p:tgtEl>
                                        <p:attrNameLst>
                                          <p:attrName>style.visibility</p:attrName>
                                        </p:attrNameLst>
                                      </p:cBhvr>
                                      <p:to>
                                        <p:strVal val="visible"/>
                                      </p:to>
                                    </p:set>
                                    <p:animEffect transition="in" filter="wipe(left)">
                                      <p:cBhvr>
                                        <p:cTn id="13" dur="500"/>
                                        <p:tgtEl>
                                          <p:spTgt spid="52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22"/>
                                        </p:tgtEl>
                                        <p:attrNameLst>
                                          <p:attrName>style.visibility</p:attrName>
                                        </p:attrNameLst>
                                      </p:cBhvr>
                                      <p:to>
                                        <p:strVal val="visible"/>
                                      </p:to>
                                    </p:set>
                                    <p:animEffect transition="in" filter="fade">
                                      <p:cBhvr>
                                        <p:cTn id="18" dur="500"/>
                                        <p:tgtEl>
                                          <p:spTgt spid="5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24"/>
                                        </p:tgtEl>
                                        <p:attrNameLst>
                                          <p:attrName>style.visibility</p:attrName>
                                        </p:attrNameLst>
                                      </p:cBhvr>
                                      <p:to>
                                        <p:strVal val="visible"/>
                                      </p:to>
                                    </p:set>
                                    <p:animEffect transition="in" filter="fade">
                                      <p:cBhvr>
                                        <p:cTn id="23" dur="500"/>
                                        <p:tgtEl>
                                          <p:spTgt spid="52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527"/>
                                        </p:tgtEl>
                                        <p:attrNameLst>
                                          <p:attrName>style.visibility</p:attrName>
                                        </p:attrNameLst>
                                      </p:cBhvr>
                                      <p:to>
                                        <p:strVal val="visible"/>
                                      </p:to>
                                    </p:set>
                                    <p:animEffect transition="in" filter="fade">
                                      <p:cBhvr>
                                        <p:cTn id="28" dur="1000"/>
                                        <p:tgtEl>
                                          <p:spTgt spid="52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521"/>
                                        </p:tgtEl>
                                        <p:attrNameLst>
                                          <p:attrName>style.visibility</p:attrName>
                                        </p:attrNameLst>
                                      </p:cBhvr>
                                      <p:to>
                                        <p:strVal val="visible"/>
                                      </p:to>
                                    </p:set>
                                    <p:animEffect transition="in" filter="fade">
                                      <p:cBhvr>
                                        <p:cTn id="33" dur="1000"/>
                                        <p:tgtEl>
                                          <p:spTgt spid="521"/>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523"/>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525"/>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528"/>
                                        </p:tgtEl>
                                        <p:attrNameLst>
                                          <p:attrName>style.visibility</p:attrName>
                                        </p:attrNameLst>
                                      </p:cBhvr>
                                      <p:to>
                                        <p:strVal val="visible"/>
                                      </p:to>
                                    </p:set>
                                    <p:animEffect transition="in" filter="fade">
                                      <p:cBhvr>
                                        <p:cTn id="48" dur="1000"/>
                                        <p:tgtEl>
                                          <p:spTgt spid="5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0" grpId="0" animBg="1"/>
      <p:bldP spid="523" grpId="0" animBg="1"/>
      <p:bldP spid="525" grpId="0" animBg="1"/>
      <p:bldP spid="526" grpId="0" animBg="1"/>
      <p:bldP spid="12" grpId="0" animBg="1"/>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sp>
        <p:nvSpPr>
          <p:cNvPr id="10" name="Rectangle 9"/>
          <p:cNvSpPr/>
          <p:nvPr/>
        </p:nvSpPr>
        <p:spPr>
          <a:xfrm>
            <a:off x="-24882" y="768736"/>
            <a:ext cx="3633887" cy="6089264"/>
          </a:xfrm>
          <a:prstGeom prst="rect">
            <a:avLst/>
          </a:prstGeom>
          <a:gradFill flip="none" rotWithShape="1">
            <a:gsLst>
              <a:gs pos="5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w="0" cap="sq">
            <a:noFill/>
            <a:beve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7" name="Google Shape;534;p20">
            <a:extLst>
              <a:ext uri="{FF2B5EF4-FFF2-40B4-BE49-F238E27FC236}">
                <a16:creationId xmlns:a16="http://schemas.microsoft.com/office/drawing/2014/main" id="{F82065F0-1022-4755-AF0D-C3E7F3D83707}"/>
              </a:ext>
            </a:extLst>
          </p:cNvPr>
          <p:cNvSpPr txBox="1"/>
          <p:nvPr/>
        </p:nvSpPr>
        <p:spPr>
          <a:xfrm flipH="1">
            <a:off x="759379" y="138418"/>
            <a:ext cx="5126183"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1" i="0" u="none" strike="noStrike" cap="none" dirty="0">
                <a:solidFill>
                  <a:srgbClr val="0096D6"/>
                </a:solidFill>
                <a:latin typeface="Myriad Pro" panose="020B0503030403020204" pitchFamily="34" charset="0"/>
                <a:ea typeface="Comic Sans MS"/>
                <a:cs typeface="Times New Roman" panose="02020603050405020304" pitchFamily="18" charset="0"/>
                <a:sym typeface="Comic Sans MS"/>
              </a:rPr>
              <a:t>ENTRAINEMENT</a:t>
            </a:r>
            <a:endParaRPr sz="3600" b="1" i="0" u="none" strike="noStrike" cap="none" dirty="0">
              <a:solidFill>
                <a:srgbClr val="0096D6"/>
              </a:solidFill>
              <a:latin typeface="Myriad Pro" panose="020B0503030403020204" pitchFamily="34" charset="0"/>
              <a:ea typeface="Comic Sans MS"/>
              <a:cs typeface="Times New Roman" panose="02020603050405020304" pitchFamily="18" charset="0"/>
              <a:sym typeface="Comic Sans MS"/>
            </a:endParaRPr>
          </a:p>
        </p:txBody>
      </p:sp>
      <p:sp>
        <p:nvSpPr>
          <p:cNvPr id="8" name="Google Shape;559;p23">
            <a:extLst>
              <a:ext uri="{FF2B5EF4-FFF2-40B4-BE49-F238E27FC236}">
                <a16:creationId xmlns:a16="http://schemas.microsoft.com/office/drawing/2014/main" id="{4A40F062-1095-44C2-A644-0261955910F6}"/>
              </a:ext>
            </a:extLst>
          </p:cNvPr>
          <p:cNvSpPr txBox="1"/>
          <p:nvPr/>
        </p:nvSpPr>
        <p:spPr>
          <a:xfrm>
            <a:off x="332786" y="873782"/>
            <a:ext cx="3346365" cy="600160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fr-FR" sz="2800" b="1" i="0" u="none" strike="noStrike" cap="none" dirty="0">
                <a:solidFill>
                  <a:schemeClr val="tx1"/>
                </a:solidFill>
                <a:latin typeface="Myriad Pro"/>
                <a:cs typeface="Times New Roman" panose="02020603050405020304" pitchFamily="18" charset="0"/>
                <a:sym typeface="Arial"/>
              </a:rPr>
              <a:t>Délimitez </a:t>
            </a:r>
            <a:endParaRPr lang="fr-FR" sz="2400" b="0" i="0" u="none" strike="noStrike" cap="none" dirty="0">
              <a:solidFill>
                <a:schemeClr val="tx1"/>
              </a:solidFill>
              <a:latin typeface="Myriad Pro"/>
              <a:cs typeface="Times New Roman" panose="02020603050405020304" pitchFamily="18" charset="0"/>
              <a:sym typeface="Arial"/>
            </a:endParaRPr>
          </a:p>
          <a:p>
            <a:pPr marL="0" marR="0" lvl="0" indent="0" algn="l" rtl="0">
              <a:lnSpc>
                <a:spcPct val="100000"/>
              </a:lnSpc>
              <a:spcBef>
                <a:spcPts val="0"/>
              </a:spcBef>
              <a:spcAft>
                <a:spcPts val="0"/>
              </a:spcAft>
              <a:buClr>
                <a:srgbClr val="000000"/>
              </a:buClr>
              <a:buSzPts val="1600"/>
              <a:buFont typeface="Arial"/>
              <a:buNone/>
            </a:pPr>
            <a:endParaRPr lang="fr-FR" sz="2000" b="1" i="0" u="none" strike="noStrike" cap="none" dirty="0">
              <a:solidFill>
                <a:schemeClr val="accent1">
                  <a:lumMod val="75000"/>
                </a:schemeClr>
              </a:solidFill>
              <a:latin typeface="Myriad Pro"/>
              <a:cs typeface="Times New Roman" panose="02020603050405020304" pitchFamily="18" charset="0"/>
              <a:sym typeface="Arial"/>
            </a:endParaRPr>
          </a:p>
          <a:p>
            <a:pPr marL="285750" marR="0" lvl="0" indent="-285750" algn="l" rtl="0">
              <a:lnSpc>
                <a:spcPct val="100000"/>
              </a:lnSpc>
              <a:spcBef>
                <a:spcPts val="0"/>
              </a:spcBef>
              <a:spcAft>
                <a:spcPts val="0"/>
              </a:spcAft>
              <a:buClr>
                <a:srgbClr val="000000"/>
              </a:buClr>
              <a:buSzPts val="1600"/>
              <a:buFont typeface="Arial"/>
              <a:buChar char="-"/>
            </a:pPr>
            <a:r>
              <a:rPr lang="fr-FR" sz="2400" i="0" u="none" strike="noStrike" cap="none" dirty="0">
                <a:solidFill>
                  <a:schemeClr val="tx1"/>
                </a:solidFill>
                <a:latin typeface="Myriad Pro"/>
                <a:cs typeface="Times New Roman" panose="02020603050405020304" pitchFamily="18" charset="0"/>
                <a:sym typeface="Arial"/>
              </a:rPr>
              <a:t>la partie qui correspond à la </a:t>
            </a:r>
            <a:r>
              <a:rPr lang="fr-FR" sz="2400" b="1" i="0" u="none" strike="noStrike" cap="none" dirty="0">
                <a:solidFill>
                  <a:srgbClr val="7030A0"/>
                </a:solidFill>
                <a:latin typeface="Myriad Pro"/>
                <a:cs typeface="Times New Roman" panose="02020603050405020304" pitchFamily="18" charset="0"/>
                <a:sym typeface="Arial"/>
              </a:rPr>
              <a:t>situation initiale. </a:t>
            </a:r>
            <a:endParaRPr lang="fr-FR" sz="2000" b="1" i="0" u="none" strike="noStrike" cap="none" dirty="0">
              <a:solidFill>
                <a:schemeClr val="dk1"/>
              </a:solidFill>
              <a:latin typeface="Myriad Pro"/>
              <a:cs typeface="Times New Roman" panose="02020603050405020304" pitchFamily="18" charset="0"/>
              <a:sym typeface="Arial"/>
            </a:endParaRPr>
          </a:p>
          <a:p>
            <a:pPr marL="285750" lvl="0" indent="-285750">
              <a:buSzPts val="1600"/>
              <a:buFont typeface="Arial"/>
              <a:buChar char="-"/>
            </a:pPr>
            <a:r>
              <a:rPr lang="fr-FR" sz="2400" i="0" u="none" strike="noStrike" cap="none" dirty="0">
                <a:solidFill>
                  <a:schemeClr val="tx1"/>
                </a:solidFill>
                <a:latin typeface="Myriad Pro"/>
                <a:cs typeface="Times New Roman" panose="02020603050405020304" pitchFamily="18" charset="0"/>
                <a:sym typeface="Arial"/>
              </a:rPr>
              <a:t>la partie qui correspond au </a:t>
            </a:r>
            <a:r>
              <a:rPr lang="fr-FR" sz="2400" b="1" i="0" u="none" strike="noStrike" cap="none" dirty="0">
                <a:solidFill>
                  <a:srgbClr val="FFC000"/>
                </a:solidFill>
                <a:latin typeface="Myriad Pro"/>
                <a:cs typeface="Times New Roman" panose="02020603050405020304" pitchFamily="18" charset="0"/>
                <a:sym typeface="Arial"/>
              </a:rPr>
              <a:t>problème</a:t>
            </a:r>
            <a:r>
              <a:rPr lang="fr-FR" sz="2400" b="1" dirty="0">
                <a:solidFill>
                  <a:srgbClr val="FFC000"/>
                </a:solidFill>
                <a:latin typeface="Myriad Pro"/>
                <a:cs typeface="Times New Roman" panose="02020603050405020304" pitchFamily="18" charset="0"/>
              </a:rPr>
              <a:t>/</a:t>
            </a:r>
            <a:r>
              <a:rPr lang="fr-FR" sz="2400" b="1" dirty="0">
                <a:solidFill>
                  <a:schemeClr val="tx1"/>
                </a:solidFill>
                <a:latin typeface="Myriad Pro"/>
                <a:cs typeface="Times New Roman" panose="02020603050405020304" pitchFamily="18" charset="0"/>
              </a:rPr>
              <a:t> </a:t>
            </a:r>
            <a:r>
              <a:rPr lang="fr-FR" sz="2400" dirty="0">
                <a:solidFill>
                  <a:schemeClr val="tx1"/>
                </a:solidFill>
                <a:latin typeface="Myriad Pro"/>
                <a:cs typeface="Times New Roman" panose="02020603050405020304" pitchFamily="18" charset="0"/>
              </a:rPr>
              <a:t>à</a:t>
            </a:r>
            <a:r>
              <a:rPr lang="fr-FR" sz="2400" b="1" dirty="0">
                <a:solidFill>
                  <a:schemeClr val="tx1"/>
                </a:solidFill>
                <a:latin typeface="Myriad Pro"/>
                <a:cs typeface="Times New Roman" panose="02020603050405020304" pitchFamily="18" charset="0"/>
              </a:rPr>
              <a:t> </a:t>
            </a:r>
            <a:r>
              <a:rPr lang="fr-FR" sz="2400" b="1" dirty="0">
                <a:solidFill>
                  <a:srgbClr val="FFC000"/>
                </a:solidFill>
                <a:latin typeface="Myriad Pro"/>
                <a:cs typeface="Times New Roman" panose="02020603050405020304" pitchFamily="18" charset="0"/>
              </a:rPr>
              <a:t>l’élément </a:t>
            </a:r>
            <a:r>
              <a:rPr lang="fr-FR" sz="2400" b="1" i="0" u="none" strike="noStrike" cap="none" dirty="0">
                <a:solidFill>
                  <a:srgbClr val="FFC000"/>
                </a:solidFill>
                <a:latin typeface="Myriad Pro"/>
                <a:cs typeface="Times New Roman" panose="02020603050405020304" pitchFamily="18" charset="0"/>
                <a:sym typeface="Arial"/>
              </a:rPr>
              <a:t>perturbateur</a:t>
            </a:r>
            <a:endParaRPr lang="fr-FR" sz="2000" b="1" i="0" u="none" strike="noStrike" cap="none" dirty="0">
              <a:solidFill>
                <a:schemeClr val="dk1"/>
              </a:solidFill>
              <a:latin typeface="Myriad Pro"/>
              <a:cs typeface="Times New Roman" panose="02020603050405020304" pitchFamily="18" charset="0"/>
              <a:sym typeface="Arial"/>
            </a:endParaRPr>
          </a:p>
          <a:p>
            <a:pPr marL="285750" marR="0" lvl="0" indent="-285750" algn="l" rtl="0">
              <a:lnSpc>
                <a:spcPct val="100000"/>
              </a:lnSpc>
              <a:spcBef>
                <a:spcPts val="0"/>
              </a:spcBef>
              <a:spcAft>
                <a:spcPts val="0"/>
              </a:spcAft>
              <a:buClr>
                <a:srgbClr val="000000"/>
              </a:buClr>
              <a:buSzPts val="1600"/>
              <a:buFont typeface="Arial"/>
              <a:buChar char="-"/>
            </a:pPr>
            <a:r>
              <a:rPr lang="fr-FR" sz="2400" i="0" u="none" strike="noStrike" cap="none" dirty="0">
                <a:solidFill>
                  <a:schemeClr val="tx1"/>
                </a:solidFill>
                <a:latin typeface="Myriad Pro"/>
                <a:cs typeface="Times New Roman" panose="02020603050405020304" pitchFamily="18" charset="0"/>
                <a:sym typeface="Arial"/>
              </a:rPr>
              <a:t>La partie qui correspond aux </a:t>
            </a:r>
            <a:r>
              <a:rPr lang="fr-FR" sz="2400" b="1" i="0" u="none" strike="noStrike" cap="none" dirty="0">
                <a:solidFill>
                  <a:srgbClr val="00B050"/>
                </a:solidFill>
                <a:latin typeface="Myriad Pro"/>
                <a:cs typeface="Times New Roman" panose="02020603050405020304" pitchFamily="18" charset="0"/>
                <a:sym typeface="Arial"/>
              </a:rPr>
              <a:t>actions</a:t>
            </a:r>
            <a:endParaRPr lang="fr-FR" sz="2000" b="1" i="0" u="none" strike="noStrike" cap="none" dirty="0">
              <a:solidFill>
                <a:schemeClr val="dk1"/>
              </a:solidFill>
              <a:latin typeface="Myriad Pro"/>
              <a:cs typeface="Times New Roman" panose="02020603050405020304" pitchFamily="18" charset="0"/>
              <a:sym typeface="Arial"/>
            </a:endParaRPr>
          </a:p>
          <a:p>
            <a:pPr marL="285750" marR="0" lvl="0" indent="-285750" algn="l" rtl="0">
              <a:lnSpc>
                <a:spcPct val="100000"/>
              </a:lnSpc>
              <a:spcBef>
                <a:spcPts val="0"/>
              </a:spcBef>
              <a:spcAft>
                <a:spcPts val="0"/>
              </a:spcAft>
              <a:buClr>
                <a:srgbClr val="000000"/>
              </a:buClr>
              <a:buSzPts val="1600"/>
              <a:buFont typeface="Arial"/>
              <a:buChar char="-"/>
            </a:pPr>
            <a:r>
              <a:rPr lang="fr-FR" sz="2400" i="0" u="none" strike="noStrike" cap="none" dirty="0">
                <a:solidFill>
                  <a:schemeClr val="tx1"/>
                </a:solidFill>
                <a:latin typeface="Myriad Pro"/>
                <a:cs typeface="Times New Roman" panose="02020603050405020304" pitchFamily="18" charset="0"/>
                <a:sym typeface="Arial"/>
              </a:rPr>
              <a:t>La partie qui correspond à la </a:t>
            </a:r>
            <a:r>
              <a:rPr lang="fr-FR" sz="2400" b="1" i="0" u="none" strike="noStrike" cap="none" dirty="0">
                <a:solidFill>
                  <a:srgbClr val="00B0F0"/>
                </a:solidFill>
                <a:latin typeface="Myriad Pro"/>
                <a:cs typeface="Times New Roman" panose="02020603050405020304" pitchFamily="18" charset="0"/>
                <a:sym typeface="Arial"/>
              </a:rPr>
              <a:t>situation finale. </a:t>
            </a:r>
          </a:p>
        </p:txBody>
      </p:sp>
      <p:sp>
        <p:nvSpPr>
          <p:cNvPr id="4" name="TextBox 3"/>
          <p:cNvSpPr txBox="1"/>
          <p:nvPr/>
        </p:nvSpPr>
        <p:spPr>
          <a:xfrm>
            <a:off x="3799443" y="1333431"/>
            <a:ext cx="8122501" cy="830997"/>
          </a:xfrm>
          <a:prstGeom prst="rect">
            <a:avLst/>
          </a:prstGeom>
          <a:noFill/>
        </p:spPr>
        <p:txBody>
          <a:bodyPr wrap="square" rtlCol="0">
            <a:spAutoFit/>
          </a:bodyPr>
          <a:lstStyle/>
          <a:p>
            <a:r>
              <a:rPr lang="fr-FR" sz="2400" dirty="0">
                <a:solidFill>
                  <a:schemeClr val="dk1"/>
                </a:solidFill>
                <a:latin typeface="Myriad Pro" panose="020B0503030403020204" pitchFamily="34" charset="0"/>
                <a:ea typeface="Comic Sans MS"/>
                <a:cs typeface="Times New Roman" panose="02020603050405020304" pitchFamily="18" charset="0"/>
                <a:sym typeface="Comic Sans MS"/>
              </a:rPr>
              <a:t>Il était une fois un jeune garçon nommé Jack et sa mère qui vivaient dans la plus grande pauvreté.</a:t>
            </a:r>
            <a:endParaRPr lang="en-US" sz="2400" dirty="0"/>
          </a:p>
        </p:txBody>
      </p:sp>
      <p:sp>
        <p:nvSpPr>
          <p:cNvPr id="5" name="TextBox 4"/>
          <p:cNvSpPr txBox="1"/>
          <p:nvPr/>
        </p:nvSpPr>
        <p:spPr>
          <a:xfrm>
            <a:off x="3819083" y="1334786"/>
            <a:ext cx="7938931" cy="1200329"/>
          </a:xfrm>
          <a:prstGeom prst="rect">
            <a:avLst/>
          </a:prstGeom>
          <a:noFill/>
        </p:spPr>
        <p:txBody>
          <a:bodyPr wrap="square" rtlCol="0">
            <a:spAutoFit/>
          </a:bodyPr>
          <a:lstStyle/>
          <a:p>
            <a:pPr algn="just"/>
            <a:r>
              <a:rPr lang="fr-FR" sz="2400" dirty="0">
                <a:latin typeface="Myriad Pro" panose="020B0503030403020204" pitchFamily="34" charset="0"/>
                <a:ea typeface="Comic Sans MS"/>
                <a:cs typeface="Times New Roman" panose="02020603050405020304" pitchFamily="18" charset="0"/>
                <a:sym typeface="Comic Sans MS"/>
              </a:rPr>
              <a:t>                                                                                              </a:t>
            </a:r>
          </a:p>
          <a:p>
            <a:pPr algn="just"/>
            <a:r>
              <a:rPr lang="fr-FR" sz="2400" dirty="0">
                <a:latin typeface="Myriad Pro" panose="020B0503030403020204" pitchFamily="34" charset="0"/>
                <a:ea typeface="Comic Sans MS"/>
                <a:cs typeface="Times New Roman" panose="02020603050405020304" pitchFamily="18" charset="0"/>
                <a:sym typeface="Comic Sans MS"/>
              </a:rPr>
              <a:t>                                                                           Un jour, Jack se dirigea  au marché pour vendre leur dernière vache. </a:t>
            </a:r>
            <a:endParaRPr lang="en-US" sz="2400" dirty="0"/>
          </a:p>
        </p:txBody>
      </p:sp>
      <p:sp>
        <p:nvSpPr>
          <p:cNvPr id="6" name="TextBox 5"/>
          <p:cNvSpPr txBox="1"/>
          <p:nvPr/>
        </p:nvSpPr>
        <p:spPr>
          <a:xfrm>
            <a:off x="3799443" y="2488344"/>
            <a:ext cx="7938931" cy="3262432"/>
          </a:xfrm>
          <a:prstGeom prst="rect">
            <a:avLst/>
          </a:prstGeom>
          <a:noFill/>
        </p:spPr>
        <p:txBody>
          <a:bodyPr wrap="square" rtlCol="0">
            <a:spAutoFit/>
          </a:bodyPr>
          <a:lstStyle/>
          <a:p>
            <a:pPr algn="just"/>
            <a:r>
              <a:rPr lang="fr-FR" sz="2400" dirty="0">
                <a:solidFill>
                  <a:schemeClr val="dk1"/>
                </a:solidFill>
                <a:latin typeface="Myriad Pro" panose="020B0503030403020204" pitchFamily="34" charset="0"/>
                <a:ea typeface="Comic Sans MS"/>
                <a:cs typeface="Times New Roman" panose="02020603050405020304" pitchFamily="18" charset="0"/>
                <a:sym typeface="Comic Sans MS"/>
              </a:rPr>
              <a:t>En route, il rencontra un vieil homme qui lui échangea l’animal contre une graine de haricot magique. Quand il rentra, sa mère fut très en colère et jeta la graine dans le jardin. Le lendemain, à sa grande surprise, un arbre avait poussé jusqu’aux nuages. Jack y était grimpé et tout en haut, avait trouvé un coffre rempli d’or. Mais, le garde de l’or l’emprisonna. Heureusement, Jack était si petit et put se sauver du garde en prenant le coffre.</a:t>
            </a:r>
            <a:endParaRPr lang="fr-FR" sz="2400" dirty="0">
              <a:latin typeface="Myriad Pro" panose="020B0503030403020204" pitchFamily="34" charset="0"/>
              <a:cs typeface="Times New Roman" panose="02020603050405020304" pitchFamily="18" charset="0"/>
            </a:endParaRPr>
          </a:p>
          <a:p>
            <a:endParaRPr lang="en-US" dirty="0"/>
          </a:p>
        </p:txBody>
      </p:sp>
      <p:sp>
        <p:nvSpPr>
          <p:cNvPr id="9" name="Rectangle 8"/>
          <p:cNvSpPr/>
          <p:nvPr/>
        </p:nvSpPr>
        <p:spPr>
          <a:xfrm>
            <a:off x="3879228" y="5053754"/>
            <a:ext cx="7779359" cy="1200329"/>
          </a:xfrm>
          <a:prstGeom prst="rect">
            <a:avLst/>
          </a:prstGeom>
        </p:spPr>
        <p:txBody>
          <a:bodyPr wrap="square">
            <a:spAutoFit/>
          </a:bodyPr>
          <a:lstStyle/>
          <a:p>
            <a:pPr lvl="0" algn="just"/>
            <a:r>
              <a:rPr lang="fr-FR" sz="2400" dirty="0">
                <a:solidFill>
                  <a:schemeClr val="dk1"/>
                </a:solidFill>
                <a:latin typeface="Myriad Pro" panose="020B0503030403020204" pitchFamily="34" charset="0"/>
                <a:ea typeface="Comic Sans MS"/>
                <a:cs typeface="Times New Roman" panose="02020603050405020304" pitchFamily="18" charset="0"/>
                <a:sym typeface="Comic Sans MS"/>
              </a:rPr>
              <a:t>                                                                        Enfin, Jack et sa mère vécurent heureux et riches pendant de nombreuses années. </a:t>
            </a:r>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mph" presetSubtype="0" fill="hold" nodeType="clickEffect">
                                  <p:stCondLst>
                                    <p:cond delay="0"/>
                                  </p:stCondLst>
                                  <p:iterate type="lt">
                                    <p:tmPct val="4000"/>
                                  </p:iterate>
                                  <p:childTnLst>
                                    <p:set>
                                      <p:cBhvr override="childStyle">
                                        <p:cTn id="11" dur="500" fill="hold"/>
                                        <p:tgtEl>
                                          <p:spTgt spid="4">
                                            <p:txEl>
                                              <p:pRg st="0" end="0"/>
                                            </p:txEl>
                                          </p:spTgt>
                                        </p:tgtEl>
                                        <p:attrNameLst>
                                          <p:attrName>style.color</p:attrName>
                                        </p:attrNameLst>
                                      </p:cBhvr>
                                      <p:to>
                                        <p:clrVal>
                                          <a:srgbClr val="7030A0"/>
                                        </p:clrVal>
                                      </p:to>
                                    </p:set>
                                    <p:set>
                                      <p:cBhvr>
                                        <p:cTn id="12" dur="500" fill="hold"/>
                                        <p:tgtEl>
                                          <p:spTgt spid="4">
                                            <p:txEl>
                                              <p:pRg st="0" end="0"/>
                                            </p:txEl>
                                          </p:spTgt>
                                        </p:tgtEl>
                                        <p:attrNameLst>
                                          <p:attrName>fillcolor</p:attrName>
                                        </p:attrNameLst>
                                      </p:cBhvr>
                                      <p:to>
                                        <p:clrVal>
                                          <a:srgbClr val="7030A0"/>
                                        </p:clrVal>
                                      </p:to>
                                    </p:set>
                                    <p:set>
                                      <p:cBhvr>
                                        <p:cTn id="13" dur="500" fill="hold"/>
                                        <p:tgtEl>
                                          <p:spTgt spid="4">
                                            <p:txEl>
                                              <p:pRg st="0" end="0"/>
                                            </p:txEl>
                                          </p:spTgt>
                                        </p:tgtEl>
                                        <p:attrNameLst>
                                          <p:attrName>fill.type</p:attrName>
                                        </p:attrNameLst>
                                      </p:cBhvr>
                                      <p:to>
                                        <p:strVal val="solid"/>
                                      </p:to>
                                    </p:set>
                                  </p:childTnLst>
                                </p:cTn>
                              </p:par>
                            </p:childTnLst>
                          </p:cTn>
                        </p:par>
                      </p:childTnLst>
                    </p:cTn>
                  </p:par>
                  <p:par>
                    <p:cTn id="14" fill="hold">
                      <p:stCondLst>
                        <p:cond delay="indefinite"/>
                      </p:stCondLst>
                      <p:childTnLst>
                        <p:par>
                          <p:cTn id="15" fill="hold">
                            <p:stCondLst>
                              <p:cond delay="0"/>
                            </p:stCondLst>
                            <p:childTnLst>
                              <p:par>
                                <p:cTn id="16" presetID="16" presetClass="emph" presetSubtype="0" fill="hold" nodeType="clickEffect">
                                  <p:stCondLst>
                                    <p:cond delay="0"/>
                                  </p:stCondLst>
                                  <p:iterate type="lt">
                                    <p:tmPct val="4000"/>
                                  </p:iterate>
                                  <p:childTnLst>
                                    <p:set>
                                      <p:cBhvr override="childStyle">
                                        <p:cTn id="17" dur="500" fill="hold"/>
                                        <p:tgtEl>
                                          <p:spTgt spid="5">
                                            <p:txEl>
                                              <p:pRg st="1" end="1"/>
                                            </p:txEl>
                                          </p:spTgt>
                                        </p:tgtEl>
                                        <p:attrNameLst>
                                          <p:attrName>style.color</p:attrName>
                                        </p:attrNameLst>
                                      </p:cBhvr>
                                      <p:to>
                                        <p:clrVal>
                                          <a:srgbClr val="FFC000"/>
                                        </p:clrVal>
                                      </p:to>
                                    </p:set>
                                    <p:set>
                                      <p:cBhvr>
                                        <p:cTn id="18" dur="500" fill="hold"/>
                                        <p:tgtEl>
                                          <p:spTgt spid="5">
                                            <p:txEl>
                                              <p:pRg st="1" end="1"/>
                                            </p:txEl>
                                          </p:spTgt>
                                        </p:tgtEl>
                                        <p:attrNameLst>
                                          <p:attrName>fillcolor</p:attrName>
                                        </p:attrNameLst>
                                      </p:cBhvr>
                                      <p:to>
                                        <p:clrVal>
                                          <a:srgbClr val="FFC000"/>
                                        </p:clrVal>
                                      </p:to>
                                    </p:set>
                                    <p:set>
                                      <p:cBhvr>
                                        <p:cTn id="19" dur="500" fill="hold"/>
                                        <p:tgtEl>
                                          <p:spTgt spid="5">
                                            <p:txEl>
                                              <p:pRg st="1" end="1"/>
                                            </p:txEl>
                                          </p:spTgt>
                                        </p:tgtEl>
                                        <p:attrNameLst>
                                          <p:attrName>fill.type</p:attrName>
                                        </p:attrNameLst>
                                      </p:cBhvr>
                                      <p:to>
                                        <p:strVal val="solid"/>
                                      </p:to>
                                    </p:set>
                                  </p:childTnLst>
                                </p:cTn>
                              </p:par>
                            </p:childTnLst>
                          </p:cTn>
                        </p:par>
                      </p:childTnLst>
                    </p:cTn>
                  </p:par>
                  <p:par>
                    <p:cTn id="20" fill="hold">
                      <p:stCondLst>
                        <p:cond delay="indefinite"/>
                      </p:stCondLst>
                      <p:childTnLst>
                        <p:par>
                          <p:cTn id="21" fill="hold">
                            <p:stCondLst>
                              <p:cond delay="0"/>
                            </p:stCondLst>
                            <p:childTnLst>
                              <p:par>
                                <p:cTn id="22" presetID="16" presetClass="emph" presetSubtype="0" fill="hold" nodeType="clickEffect">
                                  <p:stCondLst>
                                    <p:cond delay="0"/>
                                  </p:stCondLst>
                                  <p:iterate type="lt">
                                    <p:tmPct val="4000"/>
                                  </p:iterate>
                                  <p:childTnLst>
                                    <p:set>
                                      <p:cBhvr override="childStyle">
                                        <p:cTn id="23" dur="500" fill="hold"/>
                                        <p:tgtEl>
                                          <p:spTgt spid="6">
                                            <p:txEl>
                                              <p:pRg st="0" end="0"/>
                                            </p:txEl>
                                          </p:spTgt>
                                        </p:tgtEl>
                                        <p:attrNameLst>
                                          <p:attrName>style.color</p:attrName>
                                        </p:attrNameLst>
                                      </p:cBhvr>
                                      <p:to>
                                        <p:clrVal>
                                          <a:srgbClr val="00B050"/>
                                        </p:clrVal>
                                      </p:to>
                                    </p:set>
                                    <p:set>
                                      <p:cBhvr>
                                        <p:cTn id="24" dur="500" fill="hold"/>
                                        <p:tgtEl>
                                          <p:spTgt spid="6">
                                            <p:txEl>
                                              <p:pRg st="0" end="0"/>
                                            </p:txEl>
                                          </p:spTgt>
                                        </p:tgtEl>
                                        <p:attrNameLst>
                                          <p:attrName>fillcolor</p:attrName>
                                        </p:attrNameLst>
                                      </p:cBhvr>
                                      <p:to>
                                        <p:clrVal>
                                          <a:srgbClr val="00B050"/>
                                        </p:clrVal>
                                      </p:to>
                                    </p:set>
                                    <p:set>
                                      <p:cBhvr>
                                        <p:cTn id="25" dur="500" fill="hold"/>
                                        <p:tgtEl>
                                          <p:spTgt spid="6">
                                            <p:txEl>
                                              <p:pRg st="0" end="0"/>
                                            </p:txEl>
                                          </p:spTgt>
                                        </p:tgtEl>
                                        <p:attrNameLst>
                                          <p:attrName>fill.type</p:attrName>
                                        </p:attrNameLst>
                                      </p:cBhvr>
                                      <p:to>
                                        <p:strVal val="solid"/>
                                      </p:to>
                                    </p:set>
                                  </p:childTnLst>
                                </p:cTn>
                              </p:par>
                            </p:childTnLst>
                          </p:cTn>
                        </p:par>
                      </p:childTnLst>
                    </p:cTn>
                  </p:par>
                  <p:par>
                    <p:cTn id="26" fill="hold">
                      <p:stCondLst>
                        <p:cond delay="indefinite"/>
                      </p:stCondLst>
                      <p:childTnLst>
                        <p:par>
                          <p:cTn id="27" fill="hold">
                            <p:stCondLst>
                              <p:cond delay="0"/>
                            </p:stCondLst>
                            <p:childTnLst>
                              <p:par>
                                <p:cTn id="28" presetID="16" presetClass="emph" presetSubtype="0" fill="hold" nodeType="clickEffect">
                                  <p:stCondLst>
                                    <p:cond delay="0"/>
                                  </p:stCondLst>
                                  <p:iterate type="lt">
                                    <p:tmPct val="4000"/>
                                  </p:iterate>
                                  <p:childTnLst>
                                    <p:set>
                                      <p:cBhvr override="childStyle">
                                        <p:cTn id="29" dur="500" fill="hold"/>
                                        <p:tgtEl>
                                          <p:spTgt spid="9">
                                            <p:txEl>
                                              <p:pRg st="0" end="0"/>
                                            </p:txEl>
                                          </p:spTgt>
                                        </p:tgtEl>
                                        <p:attrNameLst>
                                          <p:attrName>style.color</p:attrName>
                                        </p:attrNameLst>
                                      </p:cBhvr>
                                      <p:to>
                                        <p:clrVal>
                                          <a:srgbClr val="00B0F0"/>
                                        </p:clrVal>
                                      </p:to>
                                    </p:set>
                                    <p:set>
                                      <p:cBhvr>
                                        <p:cTn id="30" dur="500" fill="hold"/>
                                        <p:tgtEl>
                                          <p:spTgt spid="9">
                                            <p:txEl>
                                              <p:pRg st="0" end="0"/>
                                            </p:txEl>
                                          </p:spTgt>
                                        </p:tgtEl>
                                        <p:attrNameLst>
                                          <p:attrName>fillcolor</p:attrName>
                                        </p:attrNameLst>
                                      </p:cBhvr>
                                      <p:to>
                                        <p:clrVal>
                                          <a:srgbClr val="00B0F0"/>
                                        </p:clrVal>
                                      </p:to>
                                    </p:set>
                                    <p:set>
                                      <p:cBhvr>
                                        <p:cTn id="31" dur="500" fill="hold"/>
                                        <p:tgtEl>
                                          <p:spTgt spid="9">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57"/>
        <p:cNvGrpSpPr/>
        <p:nvPr/>
      </p:nvGrpSpPr>
      <p:grpSpPr>
        <a:xfrm>
          <a:off x="0" y="0"/>
          <a:ext cx="0" cy="0"/>
          <a:chOff x="0" y="0"/>
          <a:chExt cx="0" cy="0"/>
        </a:xfrm>
      </p:grpSpPr>
      <p:sp>
        <p:nvSpPr>
          <p:cNvPr id="28" name="Rectangle 27"/>
          <p:cNvSpPr/>
          <p:nvPr/>
        </p:nvSpPr>
        <p:spPr>
          <a:xfrm>
            <a:off x="-24881" y="768736"/>
            <a:ext cx="3194372" cy="6089264"/>
          </a:xfrm>
          <a:prstGeom prst="rect">
            <a:avLst/>
          </a:prstGeom>
          <a:gradFill flip="none" rotWithShape="1">
            <a:gsLst>
              <a:gs pos="5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w="0" cap="sq">
            <a:noFill/>
            <a:beve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5" name="Google Shape;534;p20">
            <a:extLst>
              <a:ext uri="{FF2B5EF4-FFF2-40B4-BE49-F238E27FC236}">
                <a16:creationId xmlns:a16="http://schemas.microsoft.com/office/drawing/2014/main" id="{FC023E67-6564-472F-859F-A080859F1072}"/>
              </a:ext>
            </a:extLst>
          </p:cNvPr>
          <p:cNvSpPr txBox="1"/>
          <p:nvPr/>
        </p:nvSpPr>
        <p:spPr>
          <a:xfrm flipH="1">
            <a:off x="758634" y="154110"/>
            <a:ext cx="5126183"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1" i="0" u="none" strike="noStrike" cap="none" dirty="0">
                <a:solidFill>
                  <a:srgbClr val="0096D6"/>
                </a:solidFill>
                <a:latin typeface="Myriad Pro" panose="020B0503030403020204" pitchFamily="34" charset="0"/>
                <a:ea typeface="Comic Sans MS"/>
                <a:cs typeface="Times New Roman" panose="02020603050405020304" pitchFamily="18" charset="0"/>
                <a:sym typeface="Comic Sans MS"/>
              </a:rPr>
              <a:t>ENTRAINEMENT</a:t>
            </a:r>
            <a:endParaRPr sz="3600" b="1" i="0" u="none" strike="noStrike" cap="none" dirty="0">
              <a:solidFill>
                <a:srgbClr val="0096D6"/>
              </a:solidFill>
              <a:latin typeface="Myriad Pro" panose="020B0503030403020204" pitchFamily="34" charset="0"/>
              <a:ea typeface="Comic Sans MS"/>
              <a:cs typeface="Times New Roman" panose="02020603050405020304" pitchFamily="18" charset="0"/>
              <a:sym typeface="Comic Sans MS"/>
            </a:endParaRPr>
          </a:p>
        </p:txBody>
      </p:sp>
      <p:sp>
        <p:nvSpPr>
          <p:cNvPr id="7" name="Google Shape;535;p20">
            <a:extLst>
              <a:ext uri="{FF2B5EF4-FFF2-40B4-BE49-F238E27FC236}">
                <a16:creationId xmlns:a16="http://schemas.microsoft.com/office/drawing/2014/main" id="{932DA474-4A15-47D6-82B4-B47B7A13C600}"/>
              </a:ext>
            </a:extLst>
          </p:cNvPr>
          <p:cNvSpPr txBox="1"/>
          <p:nvPr/>
        </p:nvSpPr>
        <p:spPr>
          <a:xfrm>
            <a:off x="263703" y="2344114"/>
            <a:ext cx="2719169"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2400" b="1" i="0" u="none" strike="noStrike" cap="none" dirty="0">
                <a:solidFill>
                  <a:schemeClr val="tx1"/>
                </a:solidFill>
                <a:latin typeface="Myriad Pro" panose="020B0503030403020204"/>
                <a:ea typeface="Comic Sans MS"/>
                <a:cs typeface="Times New Roman" panose="02020603050405020304" pitchFamily="18" charset="0"/>
                <a:sym typeface="Comic Sans MS"/>
              </a:rPr>
              <a:t>Voici une histoire en désordre. </a:t>
            </a:r>
          </a:p>
        </p:txBody>
      </p:sp>
      <p:sp>
        <p:nvSpPr>
          <p:cNvPr id="12" name="Google Shape;535;p20">
            <a:extLst>
              <a:ext uri="{FF2B5EF4-FFF2-40B4-BE49-F238E27FC236}">
                <a16:creationId xmlns:a16="http://schemas.microsoft.com/office/drawing/2014/main" id="{5EB910EE-EFA1-4906-9393-9B16638A38D4}"/>
              </a:ext>
            </a:extLst>
          </p:cNvPr>
          <p:cNvSpPr txBox="1"/>
          <p:nvPr/>
        </p:nvSpPr>
        <p:spPr>
          <a:xfrm>
            <a:off x="263703" y="3311884"/>
            <a:ext cx="2719169" cy="15696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2400" b="1" dirty="0">
                <a:solidFill>
                  <a:schemeClr val="tx1"/>
                </a:solidFill>
                <a:latin typeface="Myriad Pro" panose="020B0503030403020204"/>
                <a:ea typeface="Comic Sans MS"/>
                <a:cs typeface="Times New Roman" panose="02020603050405020304" pitchFamily="18" charset="0"/>
                <a:sym typeface="Comic Sans MS"/>
              </a:rPr>
              <a:t>Associez chaque</a:t>
            </a:r>
            <a:r>
              <a:rPr lang="fr-FR" sz="2400" b="1" i="0" u="none" strike="noStrike" cap="none" dirty="0">
                <a:solidFill>
                  <a:schemeClr val="tx1"/>
                </a:solidFill>
                <a:latin typeface="Myriad Pro" panose="020B0503030403020204"/>
                <a:ea typeface="Comic Sans MS"/>
                <a:cs typeface="Times New Roman" panose="02020603050405020304" pitchFamily="18" charset="0"/>
                <a:sym typeface="Comic Sans MS"/>
              </a:rPr>
              <a:t> paragraphe à une étape du schéma narratif</a:t>
            </a:r>
            <a:r>
              <a:rPr lang="fr-FR" sz="2400" b="1" dirty="0">
                <a:solidFill>
                  <a:schemeClr val="tx1"/>
                </a:solidFill>
                <a:latin typeface="Myriad Pro" panose="020B0503030403020204"/>
                <a:ea typeface="Comic Sans MS"/>
                <a:cs typeface="Times New Roman" panose="02020603050405020304" pitchFamily="18" charset="0"/>
                <a:sym typeface="Comic Sans MS"/>
              </a:rPr>
              <a:t>. </a:t>
            </a:r>
            <a:endParaRPr lang="fr-FR" sz="2400" b="1" i="0" u="none" strike="noStrike" cap="none" dirty="0">
              <a:solidFill>
                <a:schemeClr val="tx1"/>
              </a:solidFill>
              <a:latin typeface="Myriad Pro" panose="020B0503030403020204"/>
              <a:ea typeface="Comic Sans MS"/>
              <a:cs typeface="Times New Roman" panose="02020603050405020304" pitchFamily="18" charset="0"/>
              <a:sym typeface="Comic Sans MS"/>
            </a:endParaRPr>
          </a:p>
        </p:txBody>
      </p:sp>
      <p:sp>
        <p:nvSpPr>
          <p:cNvPr id="2" name="Rectangle 1">
            <a:extLst>
              <a:ext uri="{FF2B5EF4-FFF2-40B4-BE49-F238E27FC236}">
                <a16:creationId xmlns:a16="http://schemas.microsoft.com/office/drawing/2014/main" id="{C96A65BA-AD05-41E9-AE5E-23F79D54707E}"/>
              </a:ext>
            </a:extLst>
          </p:cNvPr>
          <p:cNvSpPr/>
          <p:nvPr/>
        </p:nvSpPr>
        <p:spPr>
          <a:xfrm>
            <a:off x="5154909" y="1335497"/>
            <a:ext cx="6223713" cy="830956"/>
          </a:xfrm>
          <a:prstGeom prst="rect">
            <a:avLst/>
          </a:prstGeom>
          <a:ln>
            <a:solidFill>
              <a:srgbClr val="002060"/>
            </a:solidFill>
          </a:ln>
        </p:spPr>
        <p:style>
          <a:lnRef idx="2">
            <a:schemeClr val="accent3"/>
          </a:lnRef>
          <a:fillRef idx="1">
            <a:schemeClr val="lt1"/>
          </a:fillRef>
          <a:effectRef idx="0">
            <a:schemeClr val="accent3"/>
          </a:effectRef>
          <a:fontRef idx="minor">
            <a:schemeClr val="dk1"/>
          </a:fontRef>
        </p:style>
        <p:txBody>
          <a:bodyPr rtlCol="0" anchor="ctr"/>
          <a:lstStyle/>
          <a:p>
            <a:r>
              <a:rPr lang="fr-FR" sz="2000" dirty="0">
                <a:latin typeface="Myriad Pro" panose="020B0503030403020204"/>
              </a:rPr>
              <a:t>Le danger une fois écarté, Don Quo ouvrit le sac et rendit la liberté  au loup. </a:t>
            </a:r>
          </a:p>
        </p:txBody>
      </p:sp>
      <p:sp>
        <p:nvSpPr>
          <p:cNvPr id="8" name="Rectangle 7">
            <a:extLst>
              <a:ext uri="{FF2B5EF4-FFF2-40B4-BE49-F238E27FC236}">
                <a16:creationId xmlns:a16="http://schemas.microsoft.com/office/drawing/2014/main" id="{F079A332-623A-4A3D-837D-BFF46C74AABF}"/>
              </a:ext>
            </a:extLst>
          </p:cNvPr>
          <p:cNvSpPr/>
          <p:nvPr/>
        </p:nvSpPr>
        <p:spPr>
          <a:xfrm>
            <a:off x="5210537" y="2430928"/>
            <a:ext cx="6223713" cy="830956"/>
          </a:xfrm>
          <a:prstGeom prst="rect">
            <a:avLst/>
          </a:prstGeom>
          <a:ln>
            <a:solidFill>
              <a:srgbClr val="002060"/>
            </a:solidFill>
          </a:ln>
        </p:spPr>
        <p:style>
          <a:lnRef idx="2">
            <a:schemeClr val="accent3"/>
          </a:lnRef>
          <a:fillRef idx="1">
            <a:schemeClr val="lt1"/>
          </a:fillRef>
          <a:effectRef idx="0">
            <a:schemeClr val="accent3"/>
          </a:effectRef>
          <a:fontRef idx="minor">
            <a:schemeClr val="dk1"/>
          </a:fontRef>
        </p:style>
        <p:txBody>
          <a:bodyPr rtlCol="0" anchor="ctr"/>
          <a:lstStyle/>
          <a:p>
            <a:r>
              <a:rPr lang="fr-FR" sz="2000" dirty="0">
                <a:latin typeface="Myriad Pro" panose="020B0503030403020204"/>
              </a:rPr>
              <a:t>Un jour, il rencontra un loup, poursuivi par des chasseurs et qui cria ainsi : « sauvez-moi, on veut me tuer ! » </a:t>
            </a:r>
          </a:p>
        </p:txBody>
      </p:sp>
      <p:sp>
        <p:nvSpPr>
          <p:cNvPr id="9" name="Rectangle 8">
            <a:extLst>
              <a:ext uri="{FF2B5EF4-FFF2-40B4-BE49-F238E27FC236}">
                <a16:creationId xmlns:a16="http://schemas.microsoft.com/office/drawing/2014/main" id="{B28E841B-249C-4D59-9AB0-4DCF7D25C51C}"/>
              </a:ext>
            </a:extLst>
          </p:cNvPr>
          <p:cNvSpPr/>
          <p:nvPr/>
        </p:nvSpPr>
        <p:spPr>
          <a:xfrm>
            <a:off x="5191493" y="3505624"/>
            <a:ext cx="6223713" cy="1279378"/>
          </a:xfrm>
          <a:prstGeom prst="rect">
            <a:avLst/>
          </a:prstGeom>
          <a:ln>
            <a:solidFill>
              <a:srgbClr val="002060"/>
            </a:solidFill>
          </a:ln>
        </p:spPr>
        <p:style>
          <a:lnRef idx="2">
            <a:schemeClr val="accent3"/>
          </a:lnRef>
          <a:fillRef idx="1">
            <a:schemeClr val="lt1"/>
          </a:fillRef>
          <a:effectRef idx="0">
            <a:schemeClr val="accent3"/>
          </a:effectRef>
          <a:fontRef idx="minor">
            <a:schemeClr val="dk1"/>
          </a:fontRef>
        </p:style>
        <p:txBody>
          <a:bodyPr rtlCol="0" anchor="ctr"/>
          <a:lstStyle/>
          <a:p>
            <a:r>
              <a:rPr lang="fr-FR" sz="2000" dirty="0">
                <a:latin typeface="Myriad Pro" panose="020B0503030403020204"/>
              </a:rPr>
              <a:t>Don Quo, ému, cacha le loup dans le sac qu’il portait sur l’épaule. Les chasseurs bientôt interrogèrent Don Quo qui leur indiqua de la main la direction prise par le loup. </a:t>
            </a:r>
          </a:p>
        </p:txBody>
      </p:sp>
      <p:sp>
        <p:nvSpPr>
          <p:cNvPr id="10" name="Rectangle 9">
            <a:extLst>
              <a:ext uri="{FF2B5EF4-FFF2-40B4-BE49-F238E27FC236}">
                <a16:creationId xmlns:a16="http://schemas.microsoft.com/office/drawing/2014/main" id="{51CE8E1A-3298-44DA-81E9-AD61CFB228D6}"/>
              </a:ext>
            </a:extLst>
          </p:cNvPr>
          <p:cNvSpPr/>
          <p:nvPr/>
        </p:nvSpPr>
        <p:spPr>
          <a:xfrm>
            <a:off x="5191493" y="5049477"/>
            <a:ext cx="6223713" cy="1174860"/>
          </a:xfrm>
          <a:prstGeom prst="rect">
            <a:avLst/>
          </a:prstGeom>
          <a:ln>
            <a:solidFill>
              <a:srgbClr val="002060"/>
            </a:solidFill>
          </a:ln>
        </p:spPr>
        <p:style>
          <a:lnRef idx="2">
            <a:schemeClr val="accent3"/>
          </a:lnRef>
          <a:fillRef idx="1">
            <a:schemeClr val="lt1"/>
          </a:fillRef>
          <a:effectRef idx="0">
            <a:schemeClr val="accent3"/>
          </a:effectRef>
          <a:fontRef idx="minor">
            <a:schemeClr val="dk1"/>
          </a:fontRef>
        </p:style>
        <p:txBody>
          <a:bodyPr rtlCol="0" anchor="ctr"/>
          <a:lstStyle/>
          <a:p>
            <a:r>
              <a:rPr lang="fr-FR" sz="2000" dirty="0">
                <a:latin typeface="Myriad Pro" panose="020B0503030403020204"/>
              </a:rPr>
              <a:t>Don Quo, vieillard, respectable, était très connu dans le village pour son cœur bon et charitable. Il ne mangeait jamais de viande, estimant trop cruel de tuer les animaux. </a:t>
            </a:r>
          </a:p>
        </p:txBody>
      </p:sp>
      <p:sp>
        <p:nvSpPr>
          <p:cNvPr id="13" name="Rectangle 12">
            <a:extLst>
              <a:ext uri="{FF2B5EF4-FFF2-40B4-BE49-F238E27FC236}">
                <a16:creationId xmlns:a16="http://schemas.microsoft.com/office/drawing/2014/main" id="{5F933E25-22FD-4FF9-B6A9-E40A0D36807E}"/>
              </a:ext>
            </a:extLst>
          </p:cNvPr>
          <p:cNvSpPr/>
          <p:nvPr/>
        </p:nvSpPr>
        <p:spPr>
          <a:xfrm>
            <a:off x="6339422" y="682174"/>
            <a:ext cx="2582848" cy="445584"/>
          </a:xfrm>
          <a:prstGeom prst="rect">
            <a:avLst/>
          </a:prstGeom>
          <a:ln>
            <a:solidFill>
              <a:srgbClr val="002060"/>
            </a:solidFill>
          </a:ln>
        </p:spPr>
        <p:style>
          <a:lnRef idx="2">
            <a:schemeClr val="accent3"/>
          </a:lnRef>
          <a:fillRef idx="1">
            <a:schemeClr val="lt1"/>
          </a:fillRef>
          <a:effectRef idx="0">
            <a:schemeClr val="accent3"/>
          </a:effectRef>
          <a:fontRef idx="minor">
            <a:schemeClr val="dk1"/>
          </a:fontRef>
        </p:style>
        <p:txBody>
          <a:bodyPr rtlCol="0" anchor="ctr"/>
          <a:lstStyle/>
          <a:p>
            <a:r>
              <a:rPr lang="fr-FR" sz="2000" b="1" dirty="0">
                <a:latin typeface="Myriad Pro" panose="020B0503030403020204"/>
              </a:rPr>
              <a:t>Don Quo et le loup </a:t>
            </a:r>
          </a:p>
        </p:txBody>
      </p:sp>
      <p:sp>
        <p:nvSpPr>
          <p:cNvPr id="4" name="Rectangle 3">
            <a:extLst>
              <a:ext uri="{FF2B5EF4-FFF2-40B4-BE49-F238E27FC236}">
                <a16:creationId xmlns:a16="http://schemas.microsoft.com/office/drawing/2014/main" id="{AF712CBA-D86D-4270-8478-4CFC4BD966E1}"/>
              </a:ext>
            </a:extLst>
          </p:cNvPr>
          <p:cNvSpPr/>
          <p:nvPr/>
        </p:nvSpPr>
        <p:spPr>
          <a:xfrm>
            <a:off x="3493372" y="5271076"/>
            <a:ext cx="1698121" cy="655243"/>
          </a:xfrm>
          <a:prstGeom prst="rect">
            <a:avLst/>
          </a:prstGeom>
          <a:ln>
            <a:solidFill>
              <a:srgbClr val="00206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fr-FR" sz="2000" dirty="0">
                <a:solidFill>
                  <a:srgbClr val="FF0000"/>
                </a:solidFill>
                <a:latin typeface="Myriad Pro" panose="020B0503030403020204"/>
              </a:rPr>
              <a:t>Situation initiale </a:t>
            </a:r>
          </a:p>
        </p:txBody>
      </p:sp>
      <p:sp>
        <p:nvSpPr>
          <p:cNvPr id="14" name="Rectangle 13">
            <a:extLst>
              <a:ext uri="{FF2B5EF4-FFF2-40B4-BE49-F238E27FC236}">
                <a16:creationId xmlns:a16="http://schemas.microsoft.com/office/drawing/2014/main" id="{1D5E213A-F355-4515-9484-3F05FE51318D}"/>
              </a:ext>
            </a:extLst>
          </p:cNvPr>
          <p:cNvSpPr/>
          <p:nvPr/>
        </p:nvSpPr>
        <p:spPr>
          <a:xfrm>
            <a:off x="3493371" y="2498475"/>
            <a:ext cx="1698122" cy="655243"/>
          </a:xfrm>
          <a:prstGeom prst="rect">
            <a:avLst/>
          </a:prstGeom>
          <a:ln>
            <a:solidFill>
              <a:srgbClr val="00206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fr-FR" sz="2000" dirty="0">
                <a:solidFill>
                  <a:srgbClr val="FF0000"/>
                </a:solidFill>
                <a:latin typeface="Myriad Pro" panose="020B0503030403020204"/>
              </a:rPr>
              <a:t>Elément perturbateur</a:t>
            </a:r>
          </a:p>
        </p:txBody>
      </p:sp>
      <p:sp>
        <p:nvSpPr>
          <p:cNvPr id="15" name="Rectangle 14">
            <a:extLst>
              <a:ext uri="{FF2B5EF4-FFF2-40B4-BE49-F238E27FC236}">
                <a16:creationId xmlns:a16="http://schemas.microsoft.com/office/drawing/2014/main" id="{B7CFC8D4-026F-4BAE-94CE-1C0286FD3979}"/>
              </a:ext>
            </a:extLst>
          </p:cNvPr>
          <p:cNvSpPr/>
          <p:nvPr/>
        </p:nvSpPr>
        <p:spPr>
          <a:xfrm>
            <a:off x="3493373" y="3826595"/>
            <a:ext cx="1698120" cy="655243"/>
          </a:xfrm>
          <a:prstGeom prst="rect">
            <a:avLst/>
          </a:prstGeom>
          <a:ln>
            <a:solidFill>
              <a:srgbClr val="00206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fr-FR" sz="2000" dirty="0">
                <a:solidFill>
                  <a:srgbClr val="FF0000"/>
                </a:solidFill>
                <a:latin typeface="Myriad Pro" panose="020B0503030403020204"/>
              </a:rPr>
              <a:t>Péripéties</a:t>
            </a:r>
          </a:p>
        </p:txBody>
      </p:sp>
      <p:sp>
        <p:nvSpPr>
          <p:cNvPr id="16" name="Rectangle 15">
            <a:extLst>
              <a:ext uri="{FF2B5EF4-FFF2-40B4-BE49-F238E27FC236}">
                <a16:creationId xmlns:a16="http://schemas.microsoft.com/office/drawing/2014/main" id="{0661F16A-03A7-4AF7-AC82-E3D746CBA999}"/>
              </a:ext>
            </a:extLst>
          </p:cNvPr>
          <p:cNvSpPr/>
          <p:nvPr/>
        </p:nvSpPr>
        <p:spPr>
          <a:xfrm>
            <a:off x="3456789" y="1398580"/>
            <a:ext cx="1698120" cy="655243"/>
          </a:xfrm>
          <a:prstGeom prst="rect">
            <a:avLst/>
          </a:prstGeom>
          <a:ln>
            <a:solidFill>
              <a:srgbClr val="00206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000" dirty="0">
                <a:solidFill>
                  <a:srgbClr val="FF0000"/>
                </a:solidFill>
                <a:latin typeface="Myriad Pro" panose="020B0503030403020204"/>
              </a:rPr>
              <a:t>Situation finale </a:t>
            </a:r>
            <a:endParaRPr lang="fr-FR" sz="2000" dirty="0">
              <a:solidFill>
                <a:srgbClr val="FF0000"/>
              </a:solidFill>
              <a:latin typeface="Myriad Pro" panose="020B0503030403020204"/>
            </a:endParaRPr>
          </a:p>
        </p:txBody>
      </p:sp>
      <p:cxnSp>
        <p:nvCxnSpPr>
          <p:cNvPr id="18" name="Straight Connector 17">
            <a:extLst>
              <a:ext uri="{FF2B5EF4-FFF2-40B4-BE49-F238E27FC236}">
                <a16:creationId xmlns:a16="http://schemas.microsoft.com/office/drawing/2014/main" id="{0603BE5A-6B90-4233-B735-0105269B2C38}"/>
              </a:ext>
            </a:extLst>
          </p:cNvPr>
          <p:cNvCxnSpPr>
            <a:cxnSpLocks/>
          </p:cNvCxnSpPr>
          <p:nvPr/>
        </p:nvCxnSpPr>
        <p:spPr>
          <a:xfrm>
            <a:off x="5263988" y="1750975"/>
            <a:ext cx="2743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5BA0D94-7221-49B1-AF4A-650C2202898C}"/>
              </a:ext>
            </a:extLst>
          </p:cNvPr>
          <p:cNvCxnSpPr>
            <a:cxnSpLocks/>
          </p:cNvCxnSpPr>
          <p:nvPr/>
        </p:nvCxnSpPr>
        <p:spPr>
          <a:xfrm>
            <a:off x="6935725" y="3974432"/>
            <a:ext cx="273524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6B52EB4-ADDD-4BB8-B414-C3D42B69C397}"/>
              </a:ext>
            </a:extLst>
          </p:cNvPr>
          <p:cNvCxnSpPr>
            <a:cxnSpLocks/>
          </p:cNvCxnSpPr>
          <p:nvPr/>
        </p:nvCxnSpPr>
        <p:spPr>
          <a:xfrm>
            <a:off x="5323886" y="2843061"/>
            <a:ext cx="318954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D69662A-2E57-4999-A852-856126452716}"/>
              </a:ext>
            </a:extLst>
          </p:cNvPr>
          <p:cNvCxnSpPr>
            <a:cxnSpLocks/>
          </p:cNvCxnSpPr>
          <p:nvPr/>
        </p:nvCxnSpPr>
        <p:spPr>
          <a:xfrm>
            <a:off x="6114179" y="4632155"/>
            <a:ext cx="493776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C87BBF7-B327-4EFF-9104-3CA35D92F111}"/>
              </a:ext>
            </a:extLst>
          </p:cNvPr>
          <p:cNvCxnSpPr>
            <a:cxnSpLocks/>
          </p:cNvCxnSpPr>
          <p:nvPr/>
        </p:nvCxnSpPr>
        <p:spPr>
          <a:xfrm>
            <a:off x="6339422" y="4277279"/>
            <a:ext cx="4663440" cy="1547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E102A61-909B-4689-8741-8F28C167B319}"/>
              </a:ext>
            </a:extLst>
          </p:cNvPr>
          <p:cNvCxnSpPr>
            <a:cxnSpLocks/>
          </p:cNvCxnSpPr>
          <p:nvPr/>
        </p:nvCxnSpPr>
        <p:spPr>
          <a:xfrm>
            <a:off x="5332301" y="4632155"/>
            <a:ext cx="781879" cy="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FD1A57C5-A598-483D-ADDE-2F5525292D05}"/>
              </a:ext>
            </a:extLst>
          </p:cNvPr>
          <p:cNvCxnSpPr>
            <a:cxnSpLocks/>
          </p:cNvCxnSpPr>
          <p:nvPr/>
        </p:nvCxnSpPr>
        <p:spPr>
          <a:xfrm>
            <a:off x="5263988" y="5310423"/>
            <a:ext cx="108689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115421EE-C032-4CB9-8AF5-1CEB957E24E1}"/>
              </a:ext>
            </a:extLst>
          </p:cNvPr>
          <p:cNvCxnSpPr>
            <a:cxnSpLocks/>
          </p:cNvCxnSpPr>
          <p:nvPr/>
        </p:nvCxnSpPr>
        <p:spPr>
          <a:xfrm>
            <a:off x="5300761" y="5632320"/>
            <a:ext cx="73152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D2D6978-4B32-44A8-B6B1-3F02EAC425E2}"/>
              </a:ext>
            </a:extLst>
          </p:cNvPr>
          <p:cNvCxnSpPr>
            <a:cxnSpLocks/>
          </p:cNvCxnSpPr>
          <p:nvPr/>
        </p:nvCxnSpPr>
        <p:spPr>
          <a:xfrm>
            <a:off x="5300761" y="5950592"/>
            <a:ext cx="164592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74A9EA66-CA38-4CC1-BE13-579855C8AC94}"/>
              </a:ext>
            </a:extLst>
          </p:cNvPr>
          <p:cNvCxnSpPr>
            <a:cxnSpLocks/>
          </p:cNvCxnSpPr>
          <p:nvPr/>
        </p:nvCxnSpPr>
        <p:spPr>
          <a:xfrm flipV="1">
            <a:off x="10023728" y="5613270"/>
            <a:ext cx="1013240" cy="1187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6F28DBC-1642-4642-8C51-0356BC264044}"/>
              </a:ext>
            </a:extLst>
          </p:cNvPr>
          <p:cNvCxnSpPr>
            <a:cxnSpLocks/>
          </p:cNvCxnSpPr>
          <p:nvPr/>
        </p:nvCxnSpPr>
        <p:spPr>
          <a:xfrm>
            <a:off x="8622445" y="5310423"/>
            <a:ext cx="246888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D2E9C74C-3204-4A81-A315-A840389F0D72}"/>
              </a:ext>
            </a:extLst>
          </p:cNvPr>
          <p:cNvCxnSpPr>
            <a:cxnSpLocks/>
          </p:cNvCxnSpPr>
          <p:nvPr/>
        </p:nvCxnSpPr>
        <p:spPr>
          <a:xfrm>
            <a:off x="8521848" y="3170683"/>
            <a:ext cx="169087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8468B28-405A-45E8-BEBB-D6A2A647109B}"/>
              </a:ext>
            </a:extLst>
          </p:cNvPr>
          <p:cNvCxnSpPr>
            <a:cxnSpLocks/>
          </p:cNvCxnSpPr>
          <p:nvPr/>
        </p:nvCxnSpPr>
        <p:spPr>
          <a:xfrm>
            <a:off x="5584791" y="3158249"/>
            <a:ext cx="80286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EF717BF5-3757-4BCF-A583-23038BA2D7D3}"/>
              </a:ext>
            </a:extLst>
          </p:cNvPr>
          <p:cNvCxnSpPr>
            <a:cxnSpLocks/>
          </p:cNvCxnSpPr>
          <p:nvPr/>
        </p:nvCxnSpPr>
        <p:spPr>
          <a:xfrm>
            <a:off x="5206838" y="2090298"/>
            <a:ext cx="192024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04136"/>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1000" fill="hold"/>
                                        <p:tgtEl>
                                          <p:spTgt spid="2"/>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p:cTn id="42" dur="500" fill="hold"/>
                                        <p:tgtEl>
                                          <p:spTgt spid="4"/>
                                        </p:tgtEl>
                                        <p:attrNameLst>
                                          <p:attrName>ppt_w</p:attrName>
                                        </p:attrNameLst>
                                      </p:cBhvr>
                                      <p:tavLst>
                                        <p:tav tm="0">
                                          <p:val>
                                            <p:fltVal val="0"/>
                                          </p:val>
                                        </p:tav>
                                        <p:tav tm="100000">
                                          <p:val>
                                            <p:strVal val="#ppt_w"/>
                                          </p:val>
                                        </p:tav>
                                      </p:tavLst>
                                    </p:anim>
                                    <p:anim calcmode="lin" valueType="num">
                                      <p:cBhvr>
                                        <p:cTn id="43" dur="500" fill="hold"/>
                                        <p:tgtEl>
                                          <p:spTgt spid="4"/>
                                        </p:tgtEl>
                                        <p:attrNameLst>
                                          <p:attrName>ppt_h</p:attrName>
                                        </p:attrNameLst>
                                      </p:cBhvr>
                                      <p:tavLst>
                                        <p:tav tm="0">
                                          <p:val>
                                            <p:fltVal val="0"/>
                                          </p:val>
                                        </p:tav>
                                        <p:tav tm="100000">
                                          <p:val>
                                            <p:strVal val="#ppt_h"/>
                                          </p:val>
                                        </p:tav>
                                      </p:tavLst>
                                    </p:anim>
                                    <p:animEffect transition="in" filter="fade">
                                      <p:cBhvr>
                                        <p:cTn id="44" dur="500"/>
                                        <p:tgtEl>
                                          <p:spTgt spid="4"/>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wipe(left)">
                                      <p:cBhvr>
                                        <p:cTn id="49" dur="500"/>
                                        <p:tgtEl>
                                          <p:spTgt spid="35"/>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nodeType="click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wipe(left)">
                                      <p:cBhvr>
                                        <p:cTn id="54" dur="500"/>
                                        <p:tgtEl>
                                          <p:spTgt spid="41"/>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nodeType="click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nodeType="click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wipe(left)">
                                      <p:cBhvr>
                                        <p:cTn id="64" dur="500"/>
                                        <p:tgtEl>
                                          <p:spTgt spid="39"/>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nodeType="click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wipe(left)">
                                      <p:cBhvr>
                                        <p:cTn id="69" dur="500"/>
                                        <p:tgtEl>
                                          <p:spTgt spid="38"/>
                                        </p:tgtEl>
                                      </p:cBhvr>
                                    </p:animEffect>
                                  </p:childTnLst>
                                </p:cTn>
                              </p:par>
                            </p:childTnLst>
                          </p:cTn>
                        </p:par>
                      </p:childTnLst>
                    </p:cTn>
                  </p:par>
                  <p:par>
                    <p:cTn id="70" fill="hold">
                      <p:stCondLst>
                        <p:cond delay="indefinite"/>
                      </p:stCondLst>
                      <p:childTnLst>
                        <p:par>
                          <p:cTn id="71" fill="hold">
                            <p:stCondLst>
                              <p:cond delay="0"/>
                            </p:stCondLst>
                            <p:childTnLst>
                              <p:par>
                                <p:cTn id="72" presetID="53" presetClass="entr" presetSubtype="16" fill="hold" grpId="0" nodeType="clickEffect">
                                  <p:stCondLst>
                                    <p:cond delay="0"/>
                                  </p:stCondLst>
                                  <p:childTnLst>
                                    <p:set>
                                      <p:cBhvr>
                                        <p:cTn id="73" dur="1" fill="hold">
                                          <p:stCondLst>
                                            <p:cond delay="0"/>
                                          </p:stCondLst>
                                        </p:cTn>
                                        <p:tgtEl>
                                          <p:spTgt spid="14"/>
                                        </p:tgtEl>
                                        <p:attrNameLst>
                                          <p:attrName>style.visibility</p:attrName>
                                        </p:attrNameLst>
                                      </p:cBhvr>
                                      <p:to>
                                        <p:strVal val="visible"/>
                                      </p:to>
                                    </p:set>
                                    <p:anim calcmode="lin" valueType="num">
                                      <p:cBhvr>
                                        <p:cTn id="74" dur="500" fill="hold"/>
                                        <p:tgtEl>
                                          <p:spTgt spid="14"/>
                                        </p:tgtEl>
                                        <p:attrNameLst>
                                          <p:attrName>ppt_w</p:attrName>
                                        </p:attrNameLst>
                                      </p:cBhvr>
                                      <p:tavLst>
                                        <p:tav tm="0">
                                          <p:val>
                                            <p:fltVal val="0"/>
                                          </p:val>
                                        </p:tav>
                                        <p:tav tm="100000">
                                          <p:val>
                                            <p:strVal val="#ppt_w"/>
                                          </p:val>
                                        </p:tav>
                                      </p:tavLst>
                                    </p:anim>
                                    <p:anim calcmode="lin" valueType="num">
                                      <p:cBhvr>
                                        <p:cTn id="75" dur="500" fill="hold"/>
                                        <p:tgtEl>
                                          <p:spTgt spid="14"/>
                                        </p:tgtEl>
                                        <p:attrNameLst>
                                          <p:attrName>ppt_h</p:attrName>
                                        </p:attrNameLst>
                                      </p:cBhvr>
                                      <p:tavLst>
                                        <p:tav tm="0">
                                          <p:val>
                                            <p:fltVal val="0"/>
                                          </p:val>
                                        </p:tav>
                                        <p:tav tm="100000">
                                          <p:val>
                                            <p:strVal val="#ppt_h"/>
                                          </p:val>
                                        </p:tav>
                                      </p:tavLst>
                                    </p:anim>
                                    <p:animEffect transition="in" filter="fade">
                                      <p:cBhvr>
                                        <p:cTn id="76" dur="500"/>
                                        <p:tgtEl>
                                          <p:spTgt spid="14"/>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8" fill="hold" nodeType="click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wipe(left)">
                                      <p:cBhvr>
                                        <p:cTn id="81" dur="500"/>
                                        <p:tgtEl>
                                          <p:spTgt spid="20"/>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8" fill="hold" nodeType="click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wipe(left)">
                                      <p:cBhvr>
                                        <p:cTn id="86" dur="500"/>
                                        <p:tgtEl>
                                          <p:spTgt spid="44"/>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8" fill="hold" nodeType="clickEffect">
                                  <p:stCondLst>
                                    <p:cond delay="0"/>
                                  </p:stCondLst>
                                  <p:childTnLst>
                                    <p:set>
                                      <p:cBhvr>
                                        <p:cTn id="90" dur="1" fill="hold">
                                          <p:stCondLst>
                                            <p:cond delay="0"/>
                                          </p:stCondLst>
                                        </p:cTn>
                                        <p:tgtEl>
                                          <p:spTgt spid="46"/>
                                        </p:tgtEl>
                                        <p:attrNameLst>
                                          <p:attrName>style.visibility</p:attrName>
                                        </p:attrNameLst>
                                      </p:cBhvr>
                                      <p:to>
                                        <p:strVal val="visible"/>
                                      </p:to>
                                    </p:set>
                                    <p:animEffect transition="in" filter="wipe(left)">
                                      <p:cBhvr>
                                        <p:cTn id="91" dur="500"/>
                                        <p:tgtEl>
                                          <p:spTgt spid="46"/>
                                        </p:tgtEl>
                                      </p:cBhvr>
                                    </p:animEffect>
                                  </p:childTnLst>
                                </p:cTn>
                              </p:par>
                            </p:childTnLst>
                          </p:cTn>
                        </p:par>
                      </p:childTnLst>
                    </p:cTn>
                  </p:par>
                  <p:par>
                    <p:cTn id="92" fill="hold">
                      <p:stCondLst>
                        <p:cond delay="indefinite"/>
                      </p:stCondLst>
                      <p:childTnLst>
                        <p:par>
                          <p:cTn id="93" fill="hold">
                            <p:stCondLst>
                              <p:cond delay="0"/>
                            </p:stCondLst>
                            <p:childTnLst>
                              <p:par>
                                <p:cTn id="94" presetID="53" presetClass="entr" presetSubtype="16" fill="hold" grpId="0" nodeType="clickEffect">
                                  <p:stCondLst>
                                    <p:cond delay="0"/>
                                  </p:stCondLst>
                                  <p:childTnLst>
                                    <p:set>
                                      <p:cBhvr>
                                        <p:cTn id="95" dur="1" fill="hold">
                                          <p:stCondLst>
                                            <p:cond delay="0"/>
                                          </p:stCondLst>
                                        </p:cTn>
                                        <p:tgtEl>
                                          <p:spTgt spid="15"/>
                                        </p:tgtEl>
                                        <p:attrNameLst>
                                          <p:attrName>style.visibility</p:attrName>
                                        </p:attrNameLst>
                                      </p:cBhvr>
                                      <p:to>
                                        <p:strVal val="visible"/>
                                      </p:to>
                                    </p:set>
                                    <p:anim calcmode="lin" valueType="num">
                                      <p:cBhvr>
                                        <p:cTn id="96" dur="500" fill="hold"/>
                                        <p:tgtEl>
                                          <p:spTgt spid="15"/>
                                        </p:tgtEl>
                                        <p:attrNameLst>
                                          <p:attrName>ppt_w</p:attrName>
                                        </p:attrNameLst>
                                      </p:cBhvr>
                                      <p:tavLst>
                                        <p:tav tm="0">
                                          <p:val>
                                            <p:fltVal val="0"/>
                                          </p:val>
                                        </p:tav>
                                        <p:tav tm="100000">
                                          <p:val>
                                            <p:strVal val="#ppt_w"/>
                                          </p:val>
                                        </p:tav>
                                      </p:tavLst>
                                    </p:anim>
                                    <p:anim calcmode="lin" valueType="num">
                                      <p:cBhvr>
                                        <p:cTn id="97" dur="500" fill="hold"/>
                                        <p:tgtEl>
                                          <p:spTgt spid="15"/>
                                        </p:tgtEl>
                                        <p:attrNameLst>
                                          <p:attrName>ppt_h</p:attrName>
                                        </p:attrNameLst>
                                      </p:cBhvr>
                                      <p:tavLst>
                                        <p:tav tm="0">
                                          <p:val>
                                            <p:fltVal val="0"/>
                                          </p:val>
                                        </p:tav>
                                        <p:tav tm="100000">
                                          <p:val>
                                            <p:strVal val="#ppt_h"/>
                                          </p:val>
                                        </p:tav>
                                      </p:tavLst>
                                    </p:anim>
                                    <p:animEffect transition="in" filter="fade">
                                      <p:cBhvr>
                                        <p:cTn id="98" dur="500"/>
                                        <p:tgtEl>
                                          <p:spTgt spid="15"/>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8" fill="hold" nodeType="clickEffect">
                                  <p:stCondLst>
                                    <p:cond delay="0"/>
                                  </p:stCondLst>
                                  <p:childTnLst>
                                    <p:set>
                                      <p:cBhvr>
                                        <p:cTn id="102" dur="1" fill="hold">
                                          <p:stCondLst>
                                            <p:cond delay="0"/>
                                          </p:stCondLst>
                                        </p:cTn>
                                        <p:tgtEl>
                                          <p:spTgt spid="19"/>
                                        </p:tgtEl>
                                        <p:attrNameLst>
                                          <p:attrName>style.visibility</p:attrName>
                                        </p:attrNameLst>
                                      </p:cBhvr>
                                      <p:to>
                                        <p:strVal val="visible"/>
                                      </p:to>
                                    </p:set>
                                    <p:animEffect transition="in" filter="wipe(left)">
                                      <p:cBhvr>
                                        <p:cTn id="103" dur="500"/>
                                        <p:tgtEl>
                                          <p:spTgt spid="19"/>
                                        </p:tgtEl>
                                      </p:cBhvr>
                                    </p:animEffect>
                                  </p:childTnLst>
                                </p:cTn>
                              </p:par>
                            </p:childTnLst>
                          </p:cTn>
                        </p:par>
                      </p:childTnLst>
                    </p:cTn>
                  </p:par>
                  <p:par>
                    <p:cTn id="104" fill="hold">
                      <p:stCondLst>
                        <p:cond delay="indefinite"/>
                      </p:stCondLst>
                      <p:childTnLst>
                        <p:par>
                          <p:cTn id="105" fill="hold">
                            <p:stCondLst>
                              <p:cond delay="0"/>
                            </p:stCondLst>
                            <p:childTnLst>
                              <p:par>
                                <p:cTn id="106" presetID="22" presetClass="entr" presetSubtype="8" fill="hold" nodeType="clickEffect">
                                  <p:stCondLst>
                                    <p:cond delay="0"/>
                                  </p:stCondLst>
                                  <p:childTnLst>
                                    <p:set>
                                      <p:cBhvr>
                                        <p:cTn id="107" dur="1" fill="hold">
                                          <p:stCondLst>
                                            <p:cond delay="0"/>
                                          </p:stCondLst>
                                        </p:cTn>
                                        <p:tgtEl>
                                          <p:spTgt spid="23"/>
                                        </p:tgtEl>
                                        <p:attrNameLst>
                                          <p:attrName>style.visibility</p:attrName>
                                        </p:attrNameLst>
                                      </p:cBhvr>
                                      <p:to>
                                        <p:strVal val="visible"/>
                                      </p:to>
                                    </p:set>
                                    <p:animEffect transition="in" filter="wipe(left)">
                                      <p:cBhvr>
                                        <p:cTn id="108" dur="500"/>
                                        <p:tgtEl>
                                          <p:spTgt spid="23"/>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8" fill="hold" nodeType="clickEffect">
                                  <p:stCondLst>
                                    <p:cond delay="0"/>
                                  </p:stCondLst>
                                  <p:childTnLst>
                                    <p:set>
                                      <p:cBhvr>
                                        <p:cTn id="112" dur="1" fill="hold">
                                          <p:stCondLst>
                                            <p:cond delay="0"/>
                                          </p:stCondLst>
                                        </p:cTn>
                                        <p:tgtEl>
                                          <p:spTgt spid="21"/>
                                        </p:tgtEl>
                                        <p:attrNameLst>
                                          <p:attrName>style.visibility</p:attrName>
                                        </p:attrNameLst>
                                      </p:cBhvr>
                                      <p:to>
                                        <p:strVal val="visible"/>
                                      </p:to>
                                    </p:set>
                                    <p:animEffect transition="in" filter="wipe(left)">
                                      <p:cBhvr>
                                        <p:cTn id="113" dur="500"/>
                                        <p:tgtEl>
                                          <p:spTgt spid="21"/>
                                        </p:tgtEl>
                                      </p:cBhvr>
                                    </p:animEffect>
                                  </p:childTnLst>
                                </p:cTn>
                              </p:par>
                              <p:par>
                                <p:cTn id="114" presetID="53" presetClass="entr" presetSubtype="16" fill="hold" nodeType="withEffect">
                                  <p:stCondLst>
                                    <p:cond delay="0"/>
                                  </p:stCondLst>
                                  <p:childTnLst>
                                    <p:set>
                                      <p:cBhvr>
                                        <p:cTn id="115" dur="1" fill="hold">
                                          <p:stCondLst>
                                            <p:cond delay="0"/>
                                          </p:stCondLst>
                                        </p:cTn>
                                        <p:tgtEl>
                                          <p:spTgt spid="31"/>
                                        </p:tgtEl>
                                        <p:attrNameLst>
                                          <p:attrName>style.visibility</p:attrName>
                                        </p:attrNameLst>
                                      </p:cBhvr>
                                      <p:to>
                                        <p:strVal val="visible"/>
                                      </p:to>
                                    </p:set>
                                    <p:anim calcmode="lin" valueType="num">
                                      <p:cBhvr>
                                        <p:cTn id="116" dur="500" fill="hold"/>
                                        <p:tgtEl>
                                          <p:spTgt spid="31"/>
                                        </p:tgtEl>
                                        <p:attrNameLst>
                                          <p:attrName>ppt_w</p:attrName>
                                        </p:attrNameLst>
                                      </p:cBhvr>
                                      <p:tavLst>
                                        <p:tav tm="0">
                                          <p:val>
                                            <p:fltVal val="0"/>
                                          </p:val>
                                        </p:tav>
                                        <p:tav tm="100000">
                                          <p:val>
                                            <p:strVal val="#ppt_w"/>
                                          </p:val>
                                        </p:tav>
                                      </p:tavLst>
                                    </p:anim>
                                    <p:anim calcmode="lin" valueType="num">
                                      <p:cBhvr>
                                        <p:cTn id="117" dur="500" fill="hold"/>
                                        <p:tgtEl>
                                          <p:spTgt spid="31"/>
                                        </p:tgtEl>
                                        <p:attrNameLst>
                                          <p:attrName>ppt_h</p:attrName>
                                        </p:attrNameLst>
                                      </p:cBhvr>
                                      <p:tavLst>
                                        <p:tav tm="0">
                                          <p:val>
                                            <p:fltVal val="0"/>
                                          </p:val>
                                        </p:tav>
                                        <p:tav tm="100000">
                                          <p:val>
                                            <p:strVal val="#ppt_h"/>
                                          </p:val>
                                        </p:tav>
                                      </p:tavLst>
                                    </p:anim>
                                    <p:animEffect transition="in" filter="fade">
                                      <p:cBhvr>
                                        <p:cTn id="118" dur="500"/>
                                        <p:tgtEl>
                                          <p:spTgt spid="31"/>
                                        </p:tgtEl>
                                      </p:cBhvr>
                                    </p:animEffect>
                                  </p:childTnLst>
                                </p:cTn>
                              </p:par>
                            </p:childTnLst>
                          </p:cTn>
                        </p:par>
                      </p:childTnLst>
                    </p:cTn>
                  </p:par>
                  <p:par>
                    <p:cTn id="119" fill="hold">
                      <p:stCondLst>
                        <p:cond delay="indefinite"/>
                      </p:stCondLst>
                      <p:childTnLst>
                        <p:par>
                          <p:cTn id="120" fill="hold">
                            <p:stCondLst>
                              <p:cond delay="0"/>
                            </p:stCondLst>
                            <p:childTnLst>
                              <p:par>
                                <p:cTn id="121" presetID="53" presetClass="entr" presetSubtype="16" fill="hold" grpId="0" nodeType="clickEffect">
                                  <p:stCondLst>
                                    <p:cond delay="0"/>
                                  </p:stCondLst>
                                  <p:childTnLst>
                                    <p:set>
                                      <p:cBhvr>
                                        <p:cTn id="122" dur="1" fill="hold">
                                          <p:stCondLst>
                                            <p:cond delay="0"/>
                                          </p:stCondLst>
                                        </p:cTn>
                                        <p:tgtEl>
                                          <p:spTgt spid="16"/>
                                        </p:tgtEl>
                                        <p:attrNameLst>
                                          <p:attrName>style.visibility</p:attrName>
                                        </p:attrNameLst>
                                      </p:cBhvr>
                                      <p:to>
                                        <p:strVal val="visible"/>
                                      </p:to>
                                    </p:set>
                                    <p:anim calcmode="lin" valueType="num">
                                      <p:cBhvr>
                                        <p:cTn id="123" dur="500" fill="hold"/>
                                        <p:tgtEl>
                                          <p:spTgt spid="16"/>
                                        </p:tgtEl>
                                        <p:attrNameLst>
                                          <p:attrName>ppt_w</p:attrName>
                                        </p:attrNameLst>
                                      </p:cBhvr>
                                      <p:tavLst>
                                        <p:tav tm="0">
                                          <p:val>
                                            <p:fltVal val="0"/>
                                          </p:val>
                                        </p:tav>
                                        <p:tav tm="100000">
                                          <p:val>
                                            <p:strVal val="#ppt_w"/>
                                          </p:val>
                                        </p:tav>
                                      </p:tavLst>
                                    </p:anim>
                                    <p:anim calcmode="lin" valueType="num">
                                      <p:cBhvr>
                                        <p:cTn id="124" dur="500" fill="hold"/>
                                        <p:tgtEl>
                                          <p:spTgt spid="16"/>
                                        </p:tgtEl>
                                        <p:attrNameLst>
                                          <p:attrName>ppt_h</p:attrName>
                                        </p:attrNameLst>
                                      </p:cBhvr>
                                      <p:tavLst>
                                        <p:tav tm="0">
                                          <p:val>
                                            <p:fltVal val="0"/>
                                          </p:val>
                                        </p:tav>
                                        <p:tav tm="100000">
                                          <p:val>
                                            <p:strVal val="#ppt_h"/>
                                          </p:val>
                                        </p:tav>
                                      </p:tavLst>
                                    </p:anim>
                                    <p:animEffect transition="in" filter="fade">
                                      <p:cBhvr>
                                        <p:cTn id="125" dur="500"/>
                                        <p:tgtEl>
                                          <p:spTgt spid="16"/>
                                        </p:tgtEl>
                                      </p:cBhvr>
                                    </p:animEffect>
                                  </p:childTnLst>
                                </p:cTn>
                              </p:par>
                            </p:childTnLst>
                          </p:cTn>
                        </p:par>
                      </p:childTnLst>
                    </p:cTn>
                  </p:par>
                  <p:par>
                    <p:cTn id="126" fill="hold">
                      <p:stCondLst>
                        <p:cond delay="indefinite"/>
                      </p:stCondLst>
                      <p:childTnLst>
                        <p:par>
                          <p:cTn id="127" fill="hold">
                            <p:stCondLst>
                              <p:cond delay="0"/>
                            </p:stCondLst>
                            <p:childTnLst>
                              <p:par>
                                <p:cTn id="128" presetID="22" presetClass="entr" presetSubtype="8" fill="hold" nodeType="clickEffect">
                                  <p:stCondLst>
                                    <p:cond delay="0"/>
                                  </p:stCondLst>
                                  <p:childTnLst>
                                    <p:set>
                                      <p:cBhvr>
                                        <p:cTn id="129" dur="1" fill="hold">
                                          <p:stCondLst>
                                            <p:cond delay="0"/>
                                          </p:stCondLst>
                                        </p:cTn>
                                        <p:tgtEl>
                                          <p:spTgt spid="18"/>
                                        </p:tgtEl>
                                        <p:attrNameLst>
                                          <p:attrName>style.visibility</p:attrName>
                                        </p:attrNameLst>
                                      </p:cBhvr>
                                      <p:to>
                                        <p:strVal val="visible"/>
                                      </p:to>
                                    </p:set>
                                    <p:animEffect transition="in" filter="wipe(left)">
                                      <p:cBhvr>
                                        <p:cTn id="130" dur="500"/>
                                        <p:tgtEl>
                                          <p:spTgt spid="18"/>
                                        </p:tgtEl>
                                      </p:cBhvr>
                                    </p:animEffect>
                                  </p:childTnLst>
                                </p:cTn>
                              </p:par>
                            </p:childTnLst>
                          </p:cTn>
                        </p:par>
                      </p:childTnLst>
                    </p:cTn>
                  </p:par>
                  <p:par>
                    <p:cTn id="131" fill="hold">
                      <p:stCondLst>
                        <p:cond delay="indefinite"/>
                      </p:stCondLst>
                      <p:childTnLst>
                        <p:par>
                          <p:cTn id="132" fill="hold">
                            <p:stCondLst>
                              <p:cond delay="0"/>
                            </p:stCondLst>
                            <p:childTnLst>
                              <p:par>
                                <p:cTn id="133" presetID="22" presetClass="entr" presetSubtype="8" fill="hold" nodeType="click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wipe(left)">
                                      <p:cBhvr>
                                        <p:cTn id="13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2" grpId="0" animBg="1"/>
      <p:bldP spid="8" grpId="0" animBg="1"/>
      <p:bldP spid="9" grpId="0" animBg="1"/>
      <p:bldP spid="10" grpId="0" animBg="1"/>
      <p:bldP spid="13" grpId="0" animBg="1"/>
      <p:bldP spid="4" grpId="0" animBg="1"/>
      <p:bldP spid="14" grpId="0" animBg="1"/>
      <p:bldP spid="15" grpId="0" animBg="1"/>
      <p:bldP spid="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1" name="Google Shape;591;p26"/>
          <p:cNvSpPr/>
          <p:nvPr/>
        </p:nvSpPr>
        <p:spPr>
          <a:xfrm>
            <a:off x="1111170" y="2023303"/>
            <a:ext cx="10028363" cy="3717740"/>
          </a:xfrm>
          <a:prstGeom prst="rect">
            <a:avLst/>
          </a:prstGeom>
          <a:noFill/>
          <a:ln>
            <a:noFill/>
          </a:ln>
        </p:spPr>
        <p:txBody>
          <a:bodyPr spcFirstLastPara="1" wrap="square" lIns="91425" tIns="45700" rIns="91425" bIns="45700" anchor="t" anchorCtr="0">
            <a:noAutofit/>
          </a:bodyPr>
          <a:lstStyle/>
          <a:p>
            <a:pPr marL="285750" marR="0" lvl="0" indent="-285750" algn="l" rtl="0">
              <a:lnSpc>
                <a:spcPct val="150000"/>
              </a:lnSpc>
              <a:spcBef>
                <a:spcPts val="0"/>
              </a:spcBef>
              <a:spcAft>
                <a:spcPts val="0"/>
              </a:spcAft>
              <a:buClr>
                <a:schemeClr val="dk1"/>
              </a:buClr>
              <a:buSzPts val="2400"/>
              <a:buFont typeface="Arial"/>
              <a:buChar char="•"/>
            </a:pPr>
            <a:r>
              <a:rPr lang="en-US" sz="2400" b="0" i="0" u="sng" strike="noStrike" cap="none" dirty="0">
                <a:solidFill>
                  <a:schemeClr val="hlink"/>
                </a:solidFill>
                <a:latin typeface="Myriad Pro" panose="020B0503030403020204" pitchFamily="34" charset="0"/>
                <a:ea typeface="Open Sans"/>
                <a:cs typeface="Times New Roman" panose="02020603050405020304" pitchFamily="18" charset="0"/>
                <a:sym typeface="Open Sans"/>
                <a:hlinkClick r:id="rId3"/>
              </a:rPr>
              <a:t>https://www.maxicours.com/se/cours/le-discours-narratif-et-le-schema-narratif/</a:t>
            </a:r>
            <a:endParaRPr sz="2400" b="0" i="0" u="none" strike="noStrike" cap="none" dirty="0">
              <a:solidFill>
                <a:schemeClr val="dk1"/>
              </a:solidFill>
              <a:latin typeface="Myriad Pro" panose="020B0503030403020204" pitchFamily="34" charset="0"/>
              <a:ea typeface="Open Sans"/>
              <a:cs typeface="Times New Roman" panose="02020603050405020304" pitchFamily="18" charset="0"/>
              <a:sym typeface="Open Sans"/>
            </a:endParaRPr>
          </a:p>
          <a:p>
            <a:pPr marL="285750" marR="0" lvl="0" indent="-285750" algn="l" rtl="0">
              <a:lnSpc>
                <a:spcPct val="150000"/>
              </a:lnSpc>
              <a:spcBef>
                <a:spcPts val="0"/>
              </a:spcBef>
              <a:spcAft>
                <a:spcPts val="0"/>
              </a:spcAft>
              <a:buClr>
                <a:schemeClr val="dk1"/>
              </a:buClr>
              <a:buSzPts val="2400"/>
              <a:buFont typeface="Arial"/>
              <a:buChar char="•"/>
            </a:pPr>
            <a:r>
              <a:rPr lang="en-US" sz="2400" b="0" i="0" u="sng" strike="noStrike" cap="none" dirty="0">
                <a:solidFill>
                  <a:schemeClr val="hlink"/>
                </a:solidFill>
                <a:latin typeface="Myriad Pro" panose="020B0503030403020204" pitchFamily="34" charset="0"/>
                <a:ea typeface="Open Sans"/>
                <a:cs typeface="Times New Roman" panose="02020603050405020304" pitchFamily="18" charset="0"/>
                <a:sym typeface="Open Sans"/>
                <a:hlinkClick r:id="rId4"/>
              </a:rPr>
              <a:t>http://pedagogite.free.fr/lecture_fiches_1/belle_coccinelle.pdf</a:t>
            </a:r>
            <a:endParaRPr sz="2400" b="0" i="0" u="none" strike="noStrike" cap="none" dirty="0">
              <a:solidFill>
                <a:schemeClr val="dk1"/>
              </a:solidFill>
              <a:latin typeface="Myriad Pro" panose="020B0503030403020204" pitchFamily="34" charset="0"/>
              <a:ea typeface="Open Sans"/>
              <a:cs typeface="Times New Roman" panose="02020603050405020304" pitchFamily="18" charset="0"/>
              <a:sym typeface="Open Sans"/>
            </a:endParaRPr>
          </a:p>
          <a:p>
            <a:pPr marL="285750" marR="0" lvl="0" indent="-285750" algn="l" rtl="0">
              <a:lnSpc>
                <a:spcPct val="150000"/>
              </a:lnSpc>
              <a:spcBef>
                <a:spcPts val="0"/>
              </a:spcBef>
              <a:spcAft>
                <a:spcPts val="0"/>
              </a:spcAft>
              <a:buClr>
                <a:schemeClr val="dk1"/>
              </a:buClr>
              <a:buSzPts val="2400"/>
              <a:buFont typeface="Arial"/>
              <a:buChar char="•"/>
            </a:pPr>
            <a:r>
              <a:rPr lang="en-US" sz="2400" b="0" i="0" u="sng" strike="noStrike" cap="none" dirty="0">
                <a:solidFill>
                  <a:schemeClr val="hlink"/>
                </a:solidFill>
                <a:latin typeface="Myriad Pro" panose="020B0503030403020204" pitchFamily="34" charset="0"/>
                <a:ea typeface="Open Sans"/>
                <a:cs typeface="Times New Roman" panose="02020603050405020304" pitchFamily="18" charset="0"/>
                <a:sym typeface="Open Sans"/>
                <a:hlinkClick r:id="rId5"/>
              </a:rPr>
              <a:t>https://www.youtube.com/watch?v=UUpcWolQBtM</a:t>
            </a:r>
            <a:endParaRPr sz="2400" b="0" i="0" u="none" strike="noStrike" cap="none" dirty="0">
              <a:solidFill>
                <a:schemeClr val="dk1"/>
              </a:solidFill>
              <a:latin typeface="Myriad Pro" panose="020B0503030403020204" pitchFamily="34" charset="0"/>
              <a:ea typeface="Open Sans"/>
              <a:cs typeface="Times New Roman" panose="02020603050405020304" pitchFamily="18" charset="0"/>
              <a:sym typeface="Open Sans"/>
            </a:endParaRPr>
          </a:p>
          <a:p>
            <a:pPr marL="285750" marR="0" lvl="0" indent="-133350" algn="l" rtl="0">
              <a:lnSpc>
                <a:spcPct val="150000"/>
              </a:lnSpc>
              <a:spcBef>
                <a:spcPts val="0"/>
              </a:spcBef>
              <a:spcAft>
                <a:spcPts val="0"/>
              </a:spcAft>
              <a:buClr>
                <a:schemeClr val="dk1"/>
              </a:buClr>
              <a:buSzPts val="2400"/>
              <a:buFont typeface="Arial"/>
              <a:buNone/>
            </a:pPr>
            <a:endParaRPr sz="2400" b="0" i="0" u="none" strike="noStrike" cap="none" dirty="0">
              <a:solidFill>
                <a:schemeClr val="dk1"/>
              </a:solidFill>
              <a:latin typeface="Open Sans"/>
              <a:ea typeface="Open Sans"/>
              <a:cs typeface="Open Sans"/>
              <a:sym typeface="Open Sans"/>
            </a:endParaRPr>
          </a:p>
          <a:p>
            <a:pPr marL="0" marR="0" lvl="0" indent="0" algn="l" rtl="0">
              <a:lnSpc>
                <a:spcPct val="150000"/>
              </a:lnSpc>
              <a:spcBef>
                <a:spcPts val="0"/>
              </a:spcBef>
              <a:spcAft>
                <a:spcPts val="0"/>
              </a:spcAft>
              <a:buClr>
                <a:srgbClr val="000000"/>
              </a:buClr>
              <a:buSzPts val="2400"/>
              <a:buFont typeface="Arial"/>
              <a:buNone/>
            </a:pPr>
            <a:endParaRPr sz="2400" b="0" i="0" u="none" strike="noStrike" cap="none" dirty="0">
              <a:solidFill>
                <a:schemeClr val="dk1"/>
              </a:solidFill>
              <a:latin typeface="Open Sans"/>
              <a:ea typeface="Open Sans"/>
              <a:cs typeface="Open Sans"/>
              <a:sym typeface="Open Sans"/>
            </a:endParaRPr>
          </a:p>
        </p:txBody>
      </p:sp>
    </p:spTree>
  </p:cSld>
  <p:clrMapOvr>
    <a:masterClrMapping/>
  </p:clrMapOvr>
  <p:transition spd="slow">
    <p:wipe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95"/>
        <p:cNvGrpSpPr/>
        <p:nvPr/>
      </p:nvGrpSpPr>
      <p:grpSpPr>
        <a:xfrm>
          <a:off x="0" y="0"/>
          <a:ext cx="0" cy="0"/>
          <a:chOff x="0" y="0"/>
          <a:chExt cx="0" cy="0"/>
        </a:xfrm>
      </p:grpSpPr>
      <p:sp>
        <p:nvSpPr>
          <p:cNvPr id="596" name="Google Shape;596;p27"/>
          <p:cNvSpPr txBox="1"/>
          <p:nvPr/>
        </p:nvSpPr>
        <p:spPr>
          <a:xfrm>
            <a:off x="957556" y="2120468"/>
            <a:ext cx="9926595" cy="3924386"/>
          </a:xfrm>
          <a:prstGeom prst="rect">
            <a:avLst/>
          </a:prstGeom>
          <a:noFill/>
          <a:ln>
            <a:noFill/>
          </a:ln>
        </p:spPr>
        <p:txBody>
          <a:bodyPr spcFirstLastPara="1" wrap="square" lIns="91425" tIns="45700" rIns="91425" bIns="45700" anchor="t" anchorCtr="0">
            <a:noAutofit/>
          </a:bodyPr>
          <a:lstStyle/>
          <a:p>
            <a:pPr marL="228594" marR="0" lvl="0" indent="-228594" algn="l" rtl="0">
              <a:lnSpc>
                <a:spcPct val="150000"/>
              </a:lnSpc>
              <a:spcBef>
                <a:spcPts val="1000"/>
              </a:spcBef>
              <a:spcAft>
                <a:spcPts val="0"/>
              </a:spcAft>
              <a:buClr>
                <a:schemeClr val="dk1"/>
              </a:buClr>
              <a:buSzPts val="2400"/>
              <a:buFont typeface="Arial"/>
              <a:buChar char="•"/>
            </a:pPr>
            <a:r>
              <a:rPr lang="fr-FR" sz="2400" b="0" i="0" u="none" strike="noStrike" cap="none" dirty="0">
                <a:solidFill>
                  <a:schemeClr val="dk1"/>
                </a:solidFill>
                <a:latin typeface="Myriad Pro" panose="020B0503030403020204"/>
                <a:ea typeface="Open Sans"/>
                <a:cs typeface="Open Sans"/>
                <a:sym typeface="Open Sans"/>
              </a:rPr>
              <a:t>Auteure : Maya </a:t>
            </a:r>
            <a:r>
              <a:rPr lang="fr-FR" sz="2400" b="0" i="0" u="none" strike="noStrike" cap="none" dirty="0" err="1">
                <a:solidFill>
                  <a:schemeClr val="dk1"/>
                </a:solidFill>
                <a:latin typeface="Myriad Pro" panose="020B0503030403020204"/>
                <a:ea typeface="Open Sans"/>
                <a:cs typeface="Open Sans"/>
                <a:sym typeface="Open Sans"/>
              </a:rPr>
              <a:t>Zeineddine</a:t>
            </a:r>
            <a:endParaRPr lang="fr-FR" sz="2400" b="0" i="0" u="none" strike="noStrike" cap="none" dirty="0">
              <a:solidFill>
                <a:srgbClr val="000000"/>
              </a:solidFill>
              <a:latin typeface="Myriad Pro" panose="020B0503030403020204"/>
              <a:sym typeface="Arial"/>
            </a:endParaRPr>
          </a:p>
          <a:p>
            <a:pPr marL="228594" indent="-228594">
              <a:lnSpc>
                <a:spcPct val="150000"/>
              </a:lnSpc>
              <a:spcBef>
                <a:spcPts val="1000"/>
              </a:spcBef>
              <a:buClr>
                <a:schemeClr val="dk1"/>
              </a:buClr>
              <a:buSzPts val="2400"/>
              <a:buFont typeface="Arial"/>
              <a:buChar char="•"/>
            </a:pPr>
            <a:r>
              <a:rPr lang="fr-FR" sz="2400" dirty="0">
                <a:solidFill>
                  <a:schemeClr val="dk1"/>
                </a:solidFill>
                <a:latin typeface="Myriad Pro" panose="020B0503030403020204"/>
                <a:ea typeface="Open Sans"/>
                <a:cs typeface="Open Sans"/>
                <a:sym typeface="Open Sans"/>
              </a:rPr>
              <a:t>Coordinatrices </a:t>
            </a:r>
            <a:r>
              <a:rPr lang="en-US" sz="2400" dirty="0">
                <a:solidFill>
                  <a:schemeClr val="dk1"/>
                </a:solidFill>
                <a:latin typeface="Myriad Pro" panose="020B0503030403020204"/>
                <a:ea typeface="Open Sans"/>
                <a:cs typeface="Open Sans"/>
                <a:sym typeface="Open Sans"/>
              </a:rPr>
              <a:t>: Marina Chammas</a:t>
            </a:r>
            <a:br>
              <a:rPr lang="en-US" sz="2400" dirty="0">
                <a:solidFill>
                  <a:schemeClr val="dk1"/>
                </a:solidFill>
                <a:latin typeface="Myriad Pro" panose="020B0503030403020204"/>
                <a:ea typeface="Open Sans"/>
                <a:cs typeface="Open Sans"/>
                <a:sym typeface="Open Sans"/>
              </a:rPr>
            </a:br>
            <a:r>
              <a:rPr lang="en-US" sz="2400" dirty="0">
                <a:solidFill>
                  <a:schemeClr val="dk1"/>
                </a:solidFill>
                <a:latin typeface="Myriad Pro" panose="020B0503030403020204"/>
                <a:ea typeface="Open Sans"/>
                <a:cs typeface="Open Sans"/>
                <a:sym typeface="Open Sans"/>
              </a:rPr>
              <a:t>                               Safa Mawlawi</a:t>
            </a:r>
          </a:p>
          <a:p>
            <a:pPr marL="228594" indent="-228594">
              <a:lnSpc>
                <a:spcPct val="150000"/>
              </a:lnSpc>
              <a:spcBef>
                <a:spcPts val="1000"/>
              </a:spcBef>
              <a:buClr>
                <a:schemeClr val="dk1"/>
              </a:buClr>
              <a:buSzPts val="2400"/>
              <a:buFont typeface="Arial"/>
              <a:buChar char="•"/>
            </a:pPr>
            <a:r>
              <a:rPr lang="en-US" sz="2400" dirty="0">
                <a:solidFill>
                  <a:schemeClr val="dk1"/>
                </a:solidFill>
                <a:latin typeface="Myriad Pro" panose="020B0503030403020204"/>
                <a:ea typeface="Open Sans"/>
                <a:cs typeface="Open Sans"/>
                <a:sym typeface="Open Sans"/>
              </a:rPr>
              <a:t>Lectrice </a:t>
            </a:r>
            <a:r>
              <a:rPr lang="fr-FR" sz="2400" dirty="0">
                <a:solidFill>
                  <a:schemeClr val="dk1"/>
                </a:solidFill>
                <a:latin typeface="Myriad Pro" panose="020B0503030403020204"/>
                <a:ea typeface="Open Sans"/>
                <a:cs typeface="Open Sans"/>
                <a:sym typeface="Open Sans"/>
              </a:rPr>
              <a:t>linguistique</a:t>
            </a:r>
            <a:r>
              <a:rPr lang="en-US" sz="2400" dirty="0">
                <a:solidFill>
                  <a:schemeClr val="dk1"/>
                </a:solidFill>
                <a:latin typeface="Myriad Pro" panose="020B0503030403020204"/>
                <a:ea typeface="Open Sans"/>
                <a:cs typeface="Open Sans"/>
                <a:sym typeface="Open Sans"/>
              </a:rPr>
              <a:t> : Hala Fayyad</a:t>
            </a:r>
            <a:endParaRPr lang="en-US" sz="2400" dirty="0">
              <a:latin typeface="Myriad Pro" panose="020B0503030403020204"/>
            </a:endParaRPr>
          </a:p>
          <a:p>
            <a:pPr marR="0" lvl="0" algn="l" rtl="0">
              <a:lnSpc>
                <a:spcPct val="150000"/>
              </a:lnSpc>
              <a:spcBef>
                <a:spcPts val="1000"/>
              </a:spcBef>
              <a:spcAft>
                <a:spcPts val="0"/>
              </a:spcAft>
              <a:buClr>
                <a:schemeClr val="dk1"/>
              </a:buClr>
              <a:buSzPts val="2400"/>
            </a:pPr>
            <a:endParaRPr sz="1400" b="0" i="0" u="none" strike="noStrike" cap="none" dirty="0">
              <a:solidFill>
                <a:srgbClr val="000000"/>
              </a:solidFill>
              <a:latin typeface="Arial"/>
              <a:ea typeface="Arial"/>
              <a:cs typeface="Arial"/>
              <a:sym typeface="Arial"/>
            </a:endParaRPr>
          </a:p>
        </p:txBody>
      </p:sp>
    </p:spTree>
  </p:cSld>
  <p:clrMapOvr>
    <a:masterClrMapping/>
  </p:clrMapOvr>
  <p:transition spd="slow">
    <p:wipe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00"/>
        <p:cNvGrpSpPr/>
        <p:nvPr/>
      </p:nvGrpSpPr>
      <p:grpSpPr>
        <a:xfrm>
          <a:off x="0" y="0"/>
          <a:ext cx="0" cy="0"/>
          <a:chOff x="0" y="0"/>
          <a:chExt cx="0" cy="0"/>
        </a:xfrm>
      </p:grpSpPr>
    </p:spTree>
  </p:cSld>
  <p:clrMapOvr>
    <a:masterClrMapping/>
  </p:clrMapOvr>
  <p:transition spd="slow">
    <p:wipe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17" name="Rectangle 16"/>
          <p:cNvSpPr/>
          <p:nvPr/>
        </p:nvSpPr>
        <p:spPr>
          <a:xfrm>
            <a:off x="-24882" y="768736"/>
            <a:ext cx="3633887" cy="6089264"/>
          </a:xfrm>
          <a:prstGeom prst="rect">
            <a:avLst/>
          </a:prstGeom>
          <a:gradFill flip="none" rotWithShape="1">
            <a:gsLst>
              <a:gs pos="5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w="0" cap="sq">
            <a:solidFill>
              <a:schemeClr val="bg1"/>
            </a:solidFill>
            <a:beve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grpSp>
        <p:nvGrpSpPr>
          <p:cNvPr id="2" name="Group 1"/>
          <p:cNvGrpSpPr/>
          <p:nvPr/>
        </p:nvGrpSpPr>
        <p:grpSpPr>
          <a:xfrm>
            <a:off x="3758468" y="1103633"/>
            <a:ext cx="8219350" cy="5812064"/>
            <a:chOff x="3758468" y="1103633"/>
            <a:chExt cx="8219350" cy="5812064"/>
          </a:xfrm>
        </p:grpSpPr>
        <p:sp>
          <p:nvSpPr>
            <p:cNvPr id="272" name="Google Shape;272;p3"/>
            <p:cNvSpPr txBox="1"/>
            <p:nvPr/>
          </p:nvSpPr>
          <p:spPr>
            <a:xfrm>
              <a:off x="3758468" y="1103633"/>
              <a:ext cx="6504029" cy="5812064"/>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Clr>
                  <a:srgbClr val="000000"/>
                </a:buClr>
                <a:buSzPts val="1600"/>
                <a:buFont typeface="Arial"/>
                <a:buNone/>
              </a:pPr>
              <a:r>
                <a:rPr lang="fr-FR" sz="1600" b="1" i="0" u="none" strike="noStrike" cap="none" dirty="0">
                  <a:solidFill>
                    <a:srgbClr val="000000"/>
                  </a:solidFill>
                  <a:latin typeface="Myriad Pro" panose="020B0503030403020204"/>
                  <a:ea typeface="Times New Roman"/>
                  <a:cs typeface="Times New Roman" panose="02020603050405020304" pitchFamily="18" charset="0"/>
                  <a:sym typeface="Times New Roman"/>
                </a:rPr>
                <a:t>Belle la coccinelle</a:t>
              </a:r>
            </a:p>
            <a:p>
              <a:pPr marL="0" marR="0" lvl="0" indent="0" algn="just" rtl="0">
                <a:lnSpc>
                  <a:spcPct val="107000"/>
                </a:lnSpc>
                <a:spcBef>
                  <a:spcPts val="800"/>
                </a:spcBef>
                <a:spcAft>
                  <a:spcPts val="0"/>
                </a:spcAft>
                <a:buClr>
                  <a:srgbClr val="000000"/>
                </a:buClr>
                <a:buSzPts val="1400"/>
                <a:buFont typeface="Arial"/>
                <a:buNone/>
              </a:pPr>
              <a:r>
                <a:rPr lang="en-US" sz="1400" b="0"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rPr>
                <a:t> 	</a:t>
              </a:r>
              <a:r>
                <a:rPr lang="fr-FR" b="0" i="0" u="none" strike="noStrike" cap="none" dirty="0">
                  <a:solidFill>
                    <a:srgbClr val="000000"/>
                  </a:solidFill>
                  <a:latin typeface="Myriad Pro" panose="020B0503030403020204"/>
                  <a:ea typeface="Times New Roman"/>
                  <a:cs typeface="Times New Roman" panose="02020603050405020304" pitchFamily="18" charset="0"/>
                  <a:sym typeface="Times New Roman"/>
                </a:rPr>
                <a:t>Il était une fois dans un merveilleux jardin, une petite coccinelle qui s’appelait Belle parce qu’elle était belle comme une fleur et plus sage qu’une image. </a:t>
              </a:r>
            </a:p>
            <a:p>
              <a:pPr marL="0" marR="0" lvl="0" indent="449580" algn="just" rtl="0">
                <a:lnSpc>
                  <a:spcPct val="107000"/>
                </a:lnSpc>
                <a:spcBef>
                  <a:spcPts val="800"/>
                </a:spcBef>
                <a:spcAft>
                  <a:spcPts val="0"/>
                </a:spcAft>
                <a:buClr>
                  <a:srgbClr val="000000"/>
                </a:buClr>
                <a:buSzPts val="1200"/>
                <a:buFont typeface="Arial"/>
                <a:buNone/>
              </a:pPr>
              <a:r>
                <a:rPr lang="fr-FR" b="0" i="0" u="none" strike="noStrike" cap="none" dirty="0">
                  <a:solidFill>
                    <a:srgbClr val="000000"/>
                  </a:solidFill>
                  <a:latin typeface="Myriad Pro" panose="020B0503030403020204"/>
                  <a:ea typeface="Times New Roman"/>
                  <a:cs typeface="Times New Roman" panose="02020603050405020304" pitchFamily="18" charset="0"/>
                  <a:sym typeface="Times New Roman"/>
                </a:rPr>
                <a:t>Un jour, Belle se posa par mégarde sur le nez crochu d’une vieille femme tombée du ciel. Ce nez, vous l’avez compris, était celui d’une sorcière qui n’aimait pas mais alors pas du tout, qu’on vienne le lui chatouiller. " Je veux que tu deviennes la plus laide des coccinelles, et que ton cœur soit plus noir que les taches que tu portes ! " Puis elle secoua sa longue cape avant de disparaître.</a:t>
              </a:r>
            </a:p>
            <a:p>
              <a:pPr marL="0" marR="0" lvl="0" indent="449580" algn="just" rtl="0">
                <a:lnSpc>
                  <a:spcPct val="107000"/>
                </a:lnSpc>
                <a:spcBef>
                  <a:spcPts val="800"/>
                </a:spcBef>
                <a:spcAft>
                  <a:spcPts val="0"/>
                </a:spcAft>
                <a:buClr>
                  <a:srgbClr val="000000"/>
                </a:buClr>
                <a:buSzPts val="1200"/>
                <a:buFont typeface="Arial"/>
                <a:buNone/>
              </a:pPr>
              <a:r>
                <a:rPr lang="fr-FR" b="0" i="0" u="none" strike="noStrike" cap="none" dirty="0">
                  <a:solidFill>
                    <a:srgbClr val="000000"/>
                  </a:solidFill>
                  <a:latin typeface="Myriad Pro" panose="020B0503030403020204"/>
                  <a:ea typeface="Times New Roman"/>
                  <a:cs typeface="Times New Roman" panose="02020603050405020304" pitchFamily="18" charset="0"/>
                  <a:sym typeface="Times New Roman"/>
                </a:rPr>
                <a:t>Ainsi le sort s’accomplit. Belle devint vraiment très vilaine. A tous ses amis les insectes du jardin, elle faisait des grimaces, ou elle leur jouait de mauvais tours. Et, Belle s’était fait de nouveaux amis qu’elle adorait : Dolly la grosse araignée, et Tony, le crapaud baveux. </a:t>
              </a:r>
            </a:p>
            <a:p>
              <a:pPr marL="0" marR="0" lvl="0" indent="449580" algn="just" rtl="0">
                <a:lnSpc>
                  <a:spcPct val="107000"/>
                </a:lnSpc>
                <a:spcBef>
                  <a:spcPts val="800"/>
                </a:spcBef>
                <a:spcAft>
                  <a:spcPts val="0"/>
                </a:spcAft>
                <a:buClr>
                  <a:srgbClr val="000000"/>
                </a:buClr>
                <a:buSzPts val="1200"/>
                <a:buFont typeface="Arial"/>
                <a:buNone/>
              </a:pPr>
              <a:r>
                <a:rPr lang="fr-FR" b="0" i="0" u="none" strike="noStrike" cap="none" dirty="0">
                  <a:solidFill>
                    <a:srgbClr val="000000"/>
                  </a:solidFill>
                  <a:latin typeface="Myriad Pro" panose="020B0503030403020204"/>
                  <a:ea typeface="Times New Roman"/>
                  <a:cs typeface="Times New Roman" panose="02020603050405020304" pitchFamily="18" charset="0"/>
                  <a:sym typeface="Times New Roman"/>
                </a:rPr>
                <a:t>Or, une nuit, une fée apparut. Elle portait une robe brodée d’étoiles qui scintillent à chacun de ses pas. Sur un tapis de fleurs elle s’assoupit. " Regardez ! Une fée ! Volons-lui sa baguette magique ! dit Tony. - Oh oui, volons-lui ! reprit Dolly. " Aussitôt dit, aussitôt fait. Mais dès qu’ils eurent touché la baguette, Tony se transforma en carotte, et Dolly en lapin qui aimait les carottes. Quant à la coccinelle... La fée lui réserva un autre sort. En un clin d’œil, elle retrouva la beauté et la gentillesse que la sorcière lui avait enlevées.</a:t>
              </a:r>
              <a:endParaRPr lang="fr-FR" b="0" i="0" u="none" strike="noStrike" cap="none" dirty="0">
                <a:solidFill>
                  <a:srgbClr val="000000"/>
                </a:solidFill>
                <a:latin typeface="Myriad Pro" panose="020B0503030403020204"/>
                <a:cs typeface="Times New Roman" panose="02020603050405020304" pitchFamily="18" charset="0"/>
                <a:sym typeface="Arial"/>
              </a:endParaRPr>
            </a:p>
            <a:p>
              <a:pPr marL="0" marR="0" lvl="0" indent="449580" algn="just" rtl="0">
                <a:lnSpc>
                  <a:spcPct val="107000"/>
                </a:lnSpc>
                <a:spcBef>
                  <a:spcPts val="800"/>
                </a:spcBef>
                <a:spcAft>
                  <a:spcPts val="0"/>
                </a:spcAft>
                <a:buClr>
                  <a:srgbClr val="000000"/>
                </a:buClr>
                <a:buSzPts val="1200"/>
                <a:buFont typeface="Arial"/>
                <a:buNone/>
              </a:pPr>
              <a:r>
                <a:rPr lang="fr-FR" b="0" i="0" u="none" strike="noStrike" cap="none" dirty="0">
                  <a:solidFill>
                    <a:srgbClr val="000000"/>
                  </a:solidFill>
                  <a:latin typeface="Myriad Pro" panose="020B0503030403020204"/>
                  <a:ea typeface="Times New Roman"/>
                  <a:cs typeface="Times New Roman" panose="02020603050405020304" pitchFamily="18" charset="0"/>
                  <a:sym typeface="Times New Roman"/>
                </a:rPr>
                <a:t>Ainsi, à partir de ce jour, tous vécurent en paix dans ce merveilleux jardin.</a:t>
              </a:r>
              <a:endParaRPr lang="fr-FR" b="0" i="0" u="none" strike="noStrike" cap="none" dirty="0">
                <a:solidFill>
                  <a:srgbClr val="000000"/>
                </a:solidFill>
                <a:latin typeface="Myriad Pro" panose="020B0503030403020204"/>
                <a:cs typeface="Times New Roman" panose="02020603050405020304" pitchFamily="18" charset="0"/>
                <a:sym typeface="Arial"/>
              </a:endParaRPr>
            </a:p>
            <a:p>
              <a:pPr marL="0" marR="0" lvl="0" indent="449580" algn="r" rtl="0">
                <a:lnSpc>
                  <a:spcPct val="107000"/>
                </a:lnSpc>
                <a:spcBef>
                  <a:spcPts val="800"/>
                </a:spcBef>
                <a:spcAft>
                  <a:spcPts val="0"/>
                </a:spcAft>
                <a:buClr>
                  <a:srgbClr val="000000"/>
                </a:buClr>
                <a:buSzPts val="1600"/>
                <a:buFont typeface="Arial"/>
                <a:buNone/>
              </a:pPr>
              <a:r>
                <a:rPr lang="fr-FR" b="1" i="0" u="none" strike="noStrike" cap="none" dirty="0">
                  <a:solidFill>
                    <a:srgbClr val="000000"/>
                  </a:solidFill>
                  <a:latin typeface="Myriad Pro" panose="020B0503030403020204"/>
                  <a:ea typeface="Times New Roman"/>
                  <a:cs typeface="Times New Roman" panose="02020603050405020304" pitchFamily="18" charset="0"/>
                  <a:sym typeface="Times New Roman"/>
                </a:rPr>
                <a:t>Antoon KRINGS, </a:t>
              </a:r>
              <a:r>
                <a:rPr lang="fr-FR" b="1" i="1" u="none" strike="noStrike" cap="none" dirty="0">
                  <a:solidFill>
                    <a:srgbClr val="000000"/>
                  </a:solidFill>
                  <a:latin typeface="Myriad Pro" panose="020B0503030403020204"/>
                  <a:ea typeface="Times New Roman"/>
                  <a:cs typeface="Times New Roman" panose="02020603050405020304" pitchFamily="18" charset="0"/>
                  <a:sym typeface="Times New Roman"/>
                </a:rPr>
                <a:t>Belle la coccinelle</a:t>
              </a:r>
              <a:r>
                <a:rPr lang="fr-FR" b="1" i="0" u="none" strike="noStrike" cap="none" dirty="0">
                  <a:solidFill>
                    <a:srgbClr val="000000"/>
                  </a:solidFill>
                  <a:latin typeface="Myriad Pro" panose="020B0503030403020204"/>
                  <a:ea typeface="Times New Roman"/>
                  <a:cs typeface="Times New Roman" panose="02020603050405020304" pitchFamily="18" charset="0"/>
                  <a:sym typeface="Times New Roman"/>
                </a:rPr>
                <a:t>, Ed. Gallimard jeunesse</a:t>
              </a:r>
            </a:p>
          </p:txBody>
        </p:sp>
        <p:pic>
          <p:nvPicPr>
            <p:cNvPr id="273" name="Google Shape;273;p3"/>
            <p:cNvPicPr preferRelativeResize="0"/>
            <p:nvPr/>
          </p:nvPicPr>
          <p:blipFill rotWithShape="1">
            <a:blip r:embed="rId3">
              <a:alphaModFix/>
            </a:blip>
            <a:srcRect l="62477"/>
            <a:stretch/>
          </p:blipFill>
          <p:spPr>
            <a:xfrm>
              <a:off x="10407890" y="3704064"/>
              <a:ext cx="1569928" cy="1607073"/>
            </a:xfrm>
            <a:prstGeom prst="rect">
              <a:avLst/>
            </a:prstGeom>
            <a:noFill/>
            <a:ln>
              <a:noFill/>
            </a:ln>
          </p:spPr>
        </p:pic>
        <p:pic>
          <p:nvPicPr>
            <p:cNvPr id="274" name="Google Shape;274;p3"/>
            <p:cNvPicPr preferRelativeResize="0"/>
            <p:nvPr/>
          </p:nvPicPr>
          <p:blipFill rotWithShape="1">
            <a:blip r:embed="rId3">
              <a:alphaModFix/>
            </a:blip>
            <a:srcRect r="55066"/>
            <a:stretch/>
          </p:blipFill>
          <p:spPr>
            <a:xfrm>
              <a:off x="10487958" y="1686302"/>
              <a:ext cx="1356891" cy="1247521"/>
            </a:xfrm>
            <a:prstGeom prst="rect">
              <a:avLst/>
            </a:prstGeom>
            <a:noFill/>
            <a:ln>
              <a:noFill/>
            </a:ln>
          </p:spPr>
        </p:pic>
      </p:grpSp>
      <p:sp>
        <p:nvSpPr>
          <p:cNvPr id="275" name="Google Shape;275;p3"/>
          <p:cNvSpPr/>
          <p:nvPr/>
        </p:nvSpPr>
        <p:spPr>
          <a:xfrm>
            <a:off x="8101059" y="539088"/>
            <a:ext cx="1031875" cy="369888"/>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fr-FR" sz="1800" b="1" dirty="0">
                <a:solidFill>
                  <a:srgbClr val="FF0000"/>
                </a:solidFill>
                <a:latin typeface="Myriad Pro" panose="020B0503030403020204"/>
                <a:cs typeface="Times New Roman" panose="02020603050405020304" pitchFamily="18" charset="0"/>
              </a:rPr>
              <a:t>U</a:t>
            </a:r>
            <a:r>
              <a:rPr lang="fr-FR" sz="1800" b="1" i="0" u="none" strike="noStrike" cap="none" dirty="0">
                <a:solidFill>
                  <a:srgbClr val="FF0000"/>
                </a:solidFill>
                <a:latin typeface="Myriad Pro" panose="020B0503030403020204"/>
                <a:cs typeface="Times New Roman" panose="02020603050405020304" pitchFamily="18" charset="0"/>
                <a:sym typeface="Arial"/>
              </a:rPr>
              <a:t>n titre </a:t>
            </a:r>
            <a:endParaRPr lang="fr-FR" sz="1400" b="0" i="0" u="none" strike="noStrike" cap="none" dirty="0">
              <a:solidFill>
                <a:srgbClr val="FF0000"/>
              </a:solidFill>
              <a:latin typeface="Myriad Pro" panose="020B0503030403020204"/>
              <a:cs typeface="Times New Roman" panose="02020603050405020304" pitchFamily="18" charset="0"/>
              <a:sym typeface="Arial"/>
            </a:endParaRPr>
          </a:p>
        </p:txBody>
      </p:sp>
      <p:sp>
        <p:nvSpPr>
          <p:cNvPr id="276" name="Google Shape;276;p3"/>
          <p:cNvSpPr/>
          <p:nvPr/>
        </p:nvSpPr>
        <p:spPr>
          <a:xfrm>
            <a:off x="272374" y="2443531"/>
            <a:ext cx="3493218" cy="156613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fr-FR" sz="2000" b="1" i="0" u="none" strike="noStrike" cap="none" dirty="0">
                <a:solidFill>
                  <a:schemeClr val="tx1"/>
                </a:solidFill>
                <a:latin typeface="Myriad Pro" panose="020B0503030403020204"/>
                <a:cs typeface="Times New Roman" panose="02020603050405020304" pitchFamily="18" charset="0"/>
                <a:sym typeface="Arial"/>
              </a:rPr>
              <a:t>Observez le titre puis choisissez la bonne réponse.</a:t>
            </a:r>
          </a:p>
          <a:p>
            <a:pPr marL="0" marR="0" lvl="0" indent="0" algn="l" rtl="0">
              <a:lnSpc>
                <a:spcPct val="100000"/>
              </a:lnSpc>
              <a:spcBef>
                <a:spcPts val="0"/>
              </a:spcBef>
              <a:spcAft>
                <a:spcPts val="0"/>
              </a:spcAft>
              <a:buClr>
                <a:srgbClr val="000000"/>
              </a:buClr>
              <a:buSzPts val="1600"/>
              <a:buFont typeface="Arial"/>
              <a:buNone/>
            </a:pPr>
            <a:r>
              <a:rPr lang="fr-FR" sz="1800" b="1" i="0" u="none" strike="noStrike" cap="none" dirty="0">
                <a:solidFill>
                  <a:srgbClr val="2F5496"/>
                </a:solidFill>
                <a:latin typeface="Myriad Pro" panose="020B0503030403020204"/>
                <a:cs typeface="Times New Roman" panose="02020603050405020304" pitchFamily="18" charset="0"/>
                <a:sym typeface="Arial"/>
              </a:rPr>
              <a:t> </a:t>
            </a:r>
            <a:endParaRPr lang="fr-FR" sz="1800" b="0" i="0" u="none" strike="noStrike" cap="none" dirty="0">
              <a:solidFill>
                <a:srgbClr val="000000"/>
              </a:solidFill>
              <a:latin typeface="Myriad Pro" panose="020B0503030403020204"/>
              <a:cs typeface="Times New Roman" panose="02020603050405020304" pitchFamily="18" charset="0"/>
              <a:sym typeface="Arial"/>
            </a:endParaRPr>
          </a:p>
          <a:p>
            <a:pPr marL="285750" marR="0" lvl="0" indent="-285750" algn="l" rtl="0">
              <a:lnSpc>
                <a:spcPct val="100000"/>
              </a:lnSpc>
              <a:spcBef>
                <a:spcPts val="0"/>
              </a:spcBef>
              <a:spcAft>
                <a:spcPts val="0"/>
              </a:spcAft>
              <a:buClr>
                <a:srgbClr val="000000"/>
              </a:buClr>
              <a:buSzPts val="1600"/>
              <a:buFont typeface="Wingdings" panose="05000000000000000000" pitchFamily="2" charset="2"/>
              <a:buChar char="q"/>
            </a:pPr>
            <a:r>
              <a:rPr lang="fr-FR" sz="1800" i="0" u="none" strike="noStrike" cap="none" dirty="0">
                <a:solidFill>
                  <a:schemeClr val="tx1"/>
                </a:solidFill>
                <a:latin typeface="Myriad Pro" panose="020B0503030403020204"/>
                <a:cs typeface="Times New Roman" panose="02020603050405020304" pitchFamily="18" charset="0"/>
                <a:sym typeface="Arial"/>
              </a:rPr>
              <a:t>La coccinelle s’appelle Belle.</a:t>
            </a:r>
          </a:p>
          <a:p>
            <a:pPr marL="285750" marR="0" lvl="0" indent="-285750" algn="l" rtl="0">
              <a:lnSpc>
                <a:spcPct val="100000"/>
              </a:lnSpc>
              <a:spcBef>
                <a:spcPts val="0"/>
              </a:spcBef>
              <a:spcAft>
                <a:spcPts val="0"/>
              </a:spcAft>
              <a:buClr>
                <a:srgbClr val="000000"/>
              </a:buClr>
              <a:buSzPts val="1600"/>
              <a:buFont typeface="Wingdings" panose="05000000000000000000" pitchFamily="2" charset="2"/>
              <a:buChar char="q"/>
            </a:pPr>
            <a:r>
              <a:rPr lang="fr-FR" sz="1800" i="0" u="none" strike="noStrike" cap="none" dirty="0">
                <a:solidFill>
                  <a:schemeClr val="tx1"/>
                </a:solidFill>
                <a:latin typeface="Myriad Pro" panose="020B0503030403020204"/>
                <a:cs typeface="Times New Roman" panose="02020603050405020304" pitchFamily="18" charset="0"/>
                <a:sym typeface="Arial"/>
              </a:rPr>
              <a:t>La coccinelle est belle. </a:t>
            </a:r>
          </a:p>
        </p:txBody>
      </p:sp>
      <p:sp>
        <p:nvSpPr>
          <p:cNvPr id="277" name="Google Shape;277;p3"/>
          <p:cNvSpPr/>
          <p:nvPr/>
        </p:nvSpPr>
        <p:spPr>
          <a:xfrm>
            <a:off x="233014" y="4293670"/>
            <a:ext cx="3493218" cy="192713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fr-FR" sz="1800" b="1" i="0" u="none" strike="noStrike" cap="none" dirty="0">
                <a:solidFill>
                  <a:schemeClr val="tx1"/>
                </a:solidFill>
                <a:latin typeface="Myriad Pro" panose="020B0503030403020204"/>
                <a:cs typeface="Times New Roman" panose="02020603050405020304" pitchFamily="18" charset="0"/>
                <a:sym typeface="Arial"/>
              </a:rPr>
              <a:t>Qui voyez-vous dans chacune des images ? </a:t>
            </a:r>
          </a:p>
          <a:p>
            <a:pPr marL="0" marR="0" lvl="0" indent="0" algn="l" rtl="0">
              <a:lnSpc>
                <a:spcPct val="100000"/>
              </a:lnSpc>
              <a:spcBef>
                <a:spcPts val="0"/>
              </a:spcBef>
              <a:spcAft>
                <a:spcPts val="0"/>
              </a:spcAft>
              <a:buClr>
                <a:srgbClr val="000000"/>
              </a:buClr>
              <a:buSzPts val="1600"/>
              <a:buFont typeface="Arial"/>
              <a:buNone/>
            </a:pPr>
            <a:endParaRPr lang="fr-FR" sz="1800" b="0" i="0" u="none" strike="noStrike" cap="none" dirty="0">
              <a:solidFill>
                <a:srgbClr val="000000"/>
              </a:solidFill>
              <a:latin typeface="Myriad Pro" panose="020B0503030403020204"/>
              <a:cs typeface="Times New Roman" panose="02020603050405020304" pitchFamily="18" charset="0"/>
              <a:sym typeface="Arial"/>
            </a:endParaRPr>
          </a:p>
          <a:p>
            <a:pPr marL="285750" marR="0" lvl="0" indent="-285750" algn="l" rtl="0">
              <a:lnSpc>
                <a:spcPct val="100000"/>
              </a:lnSpc>
              <a:spcBef>
                <a:spcPts val="0"/>
              </a:spcBef>
              <a:spcAft>
                <a:spcPts val="0"/>
              </a:spcAft>
              <a:buClr>
                <a:srgbClr val="000000"/>
              </a:buClr>
              <a:buSzPts val="1600"/>
              <a:buFont typeface="Wingdings" panose="05000000000000000000" pitchFamily="2" charset="2"/>
              <a:buChar char="q"/>
            </a:pPr>
            <a:r>
              <a:rPr lang="fr-FR" sz="1800" i="0" u="none" strike="noStrike" cap="none" dirty="0">
                <a:solidFill>
                  <a:schemeClr val="tx1"/>
                </a:solidFill>
                <a:latin typeface="Myriad Pro" panose="020B0503030403020204"/>
                <a:cs typeface="Times New Roman" panose="02020603050405020304" pitchFamily="18" charset="0"/>
                <a:sym typeface="Arial"/>
              </a:rPr>
              <a:t>une coccinelle. </a:t>
            </a:r>
          </a:p>
          <a:p>
            <a:pPr marL="285750" marR="0" lvl="0" indent="-285750" algn="l" rtl="0">
              <a:lnSpc>
                <a:spcPct val="100000"/>
              </a:lnSpc>
              <a:spcBef>
                <a:spcPts val="600"/>
              </a:spcBef>
              <a:spcAft>
                <a:spcPts val="0"/>
              </a:spcAft>
              <a:buClr>
                <a:srgbClr val="000000"/>
              </a:buClr>
              <a:buSzPts val="1600"/>
              <a:buFont typeface="Wingdings" panose="05000000000000000000" pitchFamily="2" charset="2"/>
              <a:buChar char="q"/>
            </a:pPr>
            <a:r>
              <a:rPr lang="fr-FR" sz="1800" i="0" u="none" strike="noStrike" cap="none" dirty="0">
                <a:solidFill>
                  <a:schemeClr val="tx1"/>
                </a:solidFill>
                <a:latin typeface="Myriad Pro" panose="020B0503030403020204"/>
                <a:cs typeface="Times New Roman" panose="02020603050405020304" pitchFamily="18" charset="0"/>
                <a:sym typeface="Arial"/>
              </a:rPr>
              <a:t>une sorcière. </a:t>
            </a:r>
          </a:p>
          <a:p>
            <a:pPr marL="285750" marR="0" lvl="0" indent="-285750" algn="l" rtl="0">
              <a:lnSpc>
                <a:spcPct val="100000"/>
              </a:lnSpc>
              <a:spcBef>
                <a:spcPts val="600"/>
              </a:spcBef>
              <a:spcAft>
                <a:spcPts val="600"/>
              </a:spcAft>
              <a:buClr>
                <a:srgbClr val="000000"/>
              </a:buClr>
              <a:buSzPts val="1600"/>
              <a:buFont typeface="Wingdings" panose="05000000000000000000" pitchFamily="2" charset="2"/>
              <a:buChar char="q"/>
            </a:pPr>
            <a:r>
              <a:rPr lang="fr-FR" sz="1800" i="0" u="none" strike="noStrike" cap="none" dirty="0">
                <a:solidFill>
                  <a:schemeClr val="tx1"/>
                </a:solidFill>
                <a:latin typeface="Myriad Pro" panose="020B0503030403020204"/>
                <a:cs typeface="Times New Roman" panose="02020603050405020304" pitchFamily="18" charset="0"/>
                <a:sym typeface="Arial"/>
              </a:rPr>
              <a:t>une mouche. </a:t>
            </a:r>
          </a:p>
        </p:txBody>
      </p:sp>
      <p:sp>
        <p:nvSpPr>
          <p:cNvPr id="278" name="Google Shape;278;p3"/>
          <p:cNvSpPr/>
          <p:nvPr/>
        </p:nvSpPr>
        <p:spPr>
          <a:xfrm>
            <a:off x="239907" y="890277"/>
            <a:ext cx="3399618" cy="83001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fr-FR" sz="2400" b="1" i="0" u="none" strike="noStrike" cap="none" dirty="0">
                <a:solidFill>
                  <a:schemeClr val="tx1"/>
                </a:solidFill>
                <a:latin typeface="Myriad Pro"/>
                <a:cs typeface="Times New Roman" panose="02020603050405020304" pitchFamily="18" charset="0"/>
                <a:sym typeface="Arial"/>
              </a:rPr>
              <a:t>Observez ce document. </a:t>
            </a:r>
            <a:endParaRPr lang="fr-FR" sz="2400" b="0" i="0" u="none" strike="noStrike" cap="none" dirty="0">
              <a:solidFill>
                <a:schemeClr val="tx1"/>
              </a:solidFill>
              <a:latin typeface="Myriad Pro"/>
              <a:cs typeface="Times New Roman" panose="02020603050405020304" pitchFamily="18" charset="0"/>
              <a:sym typeface="Arial"/>
            </a:endParaRPr>
          </a:p>
          <a:p>
            <a:pPr marL="0" marR="0" lvl="0" indent="0" algn="l" rtl="0">
              <a:lnSpc>
                <a:spcPct val="100000"/>
              </a:lnSpc>
              <a:spcBef>
                <a:spcPts val="0"/>
              </a:spcBef>
              <a:spcAft>
                <a:spcPts val="0"/>
              </a:spcAft>
              <a:buClr>
                <a:srgbClr val="000000"/>
              </a:buClr>
              <a:buSzPts val="1800"/>
              <a:buFont typeface="Arial"/>
              <a:buNone/>
            </a:pPr>
            <a:r>
              <a:rPr lang="fr-FR" sz="2400" b="1" i="0" u="none" strike="noStrike" cap="none" dirty="0">
                <a:solidFill>
                  <a:schemeClr val="tx1"/>
                </a:solidFill>
                <a:latin typeface="Myriad Pro"/>
                <a:cs typeface="Times New Roman" panose="02020603050405020304" pitchFamily="18" charset="0"/>
                <a:sym typeface="Arial"/>
              </a:rPr>
              <a:t>Que voyez-vous ?  </a:t>
            </a:r>
          </a:p>
        </p:txBody>
      </p:sp>
      <p:sp>
        <p:nvSpPr>
          <p:cNvPr id="279" name="Google Shape;279;p3"/>
          <p:cNvSpPr/>
          <p:nvPr/>
        </p:nvSpPr>
        <p:spPr>
          <a:xfrm>
            <a:off x="10509430" y="852769"/>
            <a:ext cx="1169987" cy="646113"/>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1" dirty="0">
                <a:solidFill>
                  <a:srgbClr val="FF0000"/>
                </a:solidFill>
                <a:latin typeface="Myriad Pro" panose="020B0503030403020204" pitchFamily="34" charset="0"/>
                <a:cs typeface="Times New Roman" panose="02020603050405020304" pitchFamily="18" charset="0"/>
              </a:rPr>
              <a:t>D</a:t>
            </a:r>
            <a:r>
              <a:rPr lang="en-US" sz="1800" b="1" i="0" u="none" strike="noStrike" cap="none" dirty="0">
                <a:solidFill>
                  <a:srgbClr val="FF0000"/>
                </a:solidFill>
                <a:latin typeface="Myriad Pro" panose="020B0503030403020204" pitchFamily="34" charset="0"/>
                <a:cs typeface="Times New Roman" panose="02020603050405020304" pitchFamily="18" charset="0"/>
                <a:sym typeface="Arial"/>
              </a:rPr>
              <a:t>eux images</a:t>
            </a:r>
            <a:endParaRPr sz="1400" b="0" i="0" u="none" strike="noStrike" cap="none" dirty="0">
              <a:solidFill>
                <a:srgbClr val="FF0000"/>
              </a:solidFill>
              <a:latin typeface="Myriad Pro" panose="020B0503030403020204" pitchFamily="34" charset="0"/>
              <a:cs typeface="Times New Roman" panose="02020603050405020304" pitchFamily="18" charset="0"/>
              <a:sym typeface="Arial"/>
            </a:endParaRPr>
          </a:p>
        </p:txBody>
      </p:sp>
      <p:sp>
        <p:nvSpPr>
          <p:cNvPr id="280" name="Google Shape;280;p3"/>
          <p:cNvSpPr/>
          <p:nvPr/>
        </p:nvSpPr>
        <p:spPr>
          <a:xfrm>
            <a:off x="3886458" y="700079"/>
            <a:ext cx="2129331" cy="537352"/>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fr-FR" sz="1600" b="1" dirty="0">
                <a:solidFill>
                  <a:srgbClr val="FF0000"/>
                </a:solidFill>
                <a:latin typeface="Myriad Pro" panose="020B0503030403020204" pitchFamily="34" charset="0"/>
                <a:cs typeface="Times New Roman" panose="02020603050405020304" pitchFamily="18" charset="0"/>
              </a:rPr>
              <a:t>U</a:t>
            </a:r>
            <a:r>
              <a:rPr lang="fr-FR" sz="1600" b="1" i="0" u="none" strike="noStrike" cap="none" dirty="0">
                <a:solidFill>
                  <a:srgbClr val="FF0000"/>
                </a:solidFill>
                <a:latin typeface="Myriad Pro" panose="020B0503030403020204" pitchFamily="34" charset="0"/>
                <a:cs typeface="Times New Roman" panose="02020603050405020304" pitchFamily="18" charset="0"/>
                <a:sym typeface="Arial"/>
              </a:rPr>
              <a:t>n texte </a:t>
            </a:r>
          </a:p>
          <a:p>
            <a:pPr marL="0" marR="0" lvl="0" indent="0" algn="l" rtl="0">
              <a:lnSpc>
                <a:spcPct val="100000"/>
              </a:lnSpc>
              <a:spcBef>
                <a:spcPts val="0"/>
              </a:spcBef>
              <a:spcAft>
                <a:spcPts val="0"/>
              </a:spcAft>
              <a:buClr>
                <a:srgbClr val="000000"/>
              </a:buClr>
              <a:buSzPts val="1600"/>
              <a:buFont typeface="Arial"/>
              <a:buNone/>
            </a:pPr>
            <a:r>
              <a:rPr lang="fr-FR" sz="1600" b="1" i="0" u="none" strike="noStrike" cap="none" dirty="0">
                <a:solidFill>
                  <a:srgbClr val="FF0000"/>
                </a:solidFill>
                <a:latin typeface="Myriad Pro" panose="020B0503030403020204" pitchFamily="34" charset="0"/>
                <a:cs typeface="Times New Roman" panose="02020603050405020304" pitchFamily="18" charset="0"/>
                <a:sym typeface="Arial"/>
              </a:rPr>
              <a:t>en cinq paragraphes</a:t>
            </a:r>
          </a:p>
        </p:txBody>
      </p:sp>
      <p:sp>
        <p:nvSpPr>
          <p:cNvPr id="281" name="Google Shape;281;p3"/>
          <p:cNvSpPr/>
          <p:nvPr/>
        </p:nvSpPr>
        <p:spPr>
          <a:xfrm>
            <a:off x="10381440" y="6165470"/>
            <a:ext cx="1697037" cy="369888"/>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1" dirty="0">
                <a:solidFill>
                  <a:srgbClr val="FF0000"/>
                </a:solidFill>
                <a:latin typeface="Myriad Pro" panose="020B0503030403020204" pitchFamily="34" charset="0"/>
                <a:cs typeface="Times New Roman" panose="02020603050405020304" pitchFamily="18" charset="0"/>
              </a:rPr>
              <a:t>U</a:t>
            </a:r>
            <a:r>
              <a:rPr lang="en-US" sz="1800" b="1" i="0" u="none" strike="noStrike" cap="none" dirty="0">
                <a:solidFill>
                  <a:srgbClr val="FF0000"/>
                </a:solidFill>
                <a:latin typeface="Myriad Pro" panose="020B0503030403020204" pitchFamily="34" charset="0"/>
                <a:cs typeface="Times New Roman" panose="02020603050405020304" pitchFamily="18" charset="0"/>
                <a:sym typeface="Arial"/>
              </a:rPr>
              <a:t>ne </a:t>
            </a:r>
            <a:r>
              <a:rPr lang="fr-FR" sz="1800" b="1" i="0" u="none" strike="noStrike" cap="none" dirty="0">
                <a:solidFill>
                  <a:srgbClr val="FF0000"/>
                </a:solidFill>
                <a:latin typeface="Myriad Pro" panose="020B0503030403020204" pitchFamily="34" charset="0"/>
                <a:cs typeface="Times New Roman" panose="02020603050405020304" pitchFamily="18" charset="0"/>
                <a:sym typeface="Arial"/>
              </a:rPr>
              <a:t>référence</a:t>
            </a:r>
          </a:p>
        </p:txBody>
      </p:sp>
      <p:sp>
        <p:nvSpPr>
          <p:cNvPr id="282" name="Google Shape;282;p3"/>
          <p:cNvSpPr txBox="1"/>
          <p:nvPr/>
        </p:nvSpPr>
        <p:spPr>
          <a:xfrm>
            <a:off x="710838" y="122446"/>
            <a:ext cx="6070480"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1" i="0" u="none" strike="noStrike" cap="none" dirty="0">
                <a:solidFill>
                  <a:srgbClr val="0096D6"/>
                </a:solidFill>
                <a:latin typeface="Myriad Pro" panose="020B0503030403020204"/>
                <a:ea typeface="Comic Sans MS"/>
                <a:cs typeface="Times New Roman" panose="02020603050405020304" pitchFamily="18" charset="0"/>
                <a:sym typeface="Comic Sans MS"/>
              </a:rPr>
              <a:t>DÉCOUVERTE</a:t>
            </a:r>
            <a:endParaRPr lang="fr-FR" sz="3600" b="1" i="0" u="none" strike="noStrike" cap="none" dirty="0">
              <a:solidFill>
                <a:srgbClr val="0096D6"/>
              </a:solidFill>
              <a:latin typeface="Myriad Pro" panose="020B0503030403020204"/>
              <a:ea typeface="Comic Sans MS"/>
              <a:cs typeface="Times New Roman" panose="02020603050405020304" pitchFamily="18" charset="0"/>
              <a:sym typeface="Comic Sans MS"/>
            </a:endParaRPr>
          </a:p>
        </p:txBody>
      </p:sp>
      <p:sp>
        <p:nvSpPr>
          <p:cNvPr id="283" name="Google Shape;283;p3"/>
          <p:cNvSpPr/>
          <p:nvPr/>
        </p:nvSpPr>
        <p:spPr>
          <a:xfrm>
            <a:off x="594574" y="3345443"/>
            <a:ext cx="2751152" cy="315084"/>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dk1"/>
              </a:solidFill>
              <a:latin typeface="Times New Roman" panose="02020603050405020304" pitchFamily="18" charset="0"/>
              <a:cs typeface="Times New Roman" panose="02020603050405020304" pitchFamily="18" charset="0"/>
              <a:sym typeface="Arial"/>
            </a:endParaRPr>
          </a:p>
        </p:txBody>
      </p:sp>
      <p:sp>
        <p:nvSpPr>
          <p:cNvPr id="285" name="Google Shape;285;p3"/>
          <p:cNvSpPr/>
          <p:nvPr/>
        </p:nvSpPr>
        <p:spPr>
          <a:xfrm>
            <a:off x="556014" y="5164674"/>
            <a:ext cx="1503374" cy="292926"/>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dk1"/>
              </a:solidFill>
              <a:latin typeface="Times New Roman" panose="02020603050405020304" pitchFamily="18" charset="0"/>
              <a:cs typeface="Times New Roman" panose="02020603050405020304" pitchFamily="18" charset="0"/>
              <a:sym typeface="Arial"/>
            </a:endParaRPr>
          </a:p>
        </p:txBody>
      </p:sp>
      <p:sp>
        <p:nvSpPr>
          <p:cNvPr id="286" name="Google Shape;286;p3"/>
          <p:cNvSpPr/>
          <p:nvPr/>
        </p:nvSpPr>
        <p:spPr>
          <a:xfrm>
            <a:off x="556014" y="5525606"/>
            <a:ext cx="1366386" cy="294750"/>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dk1"/>
              </a:solidFill>
              <a:latin typeface="Times New Roman" panose="02020603050405020304" pitchFamily="18" charset="0"/>
              <a:cs typeface="Times New Roman" panose="02020603050405020304" pitchFamily="18" charset="0"/>
              <a:sym typeface="Arial"/>
            </a:endParaRPr>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8"/>
                                        </p:tgtEl>
                                        <p:attrNameLst>
                                          <p:attrName>style.visibility</p:attrName>
                                        </p:attrNameLst>
                                      </p:cBhvr>
                                      <p:to>
                                        <p:strVal val="visible"/>
                                      </p:to>
                                    </p:set>
                                    <p:animEffect transition="in" filter="fade">
                                      <p:cBhvr>
                                        <p:cTn id="7" dur="1000"/>
                                        <p:tgtEl>
                                          <p:spTgt spid="278"/>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80"/>
                                        </p:tgtEl>
                                        <p:attrNameLst>
                                          <p:attrName>style.visibility</p:attrName>
                                        </p:attrNameLst>
                                      </p:cBhvr>
                                      <p:to>
                                        <p:strVal val="visible"/>
                                      </p:to>
                                    </p:set>
                                    <p:animEffect transition="in" filter="fade">
                                      <p:cBhvr>
                                        <p:cTn id="17" dur="1000"/>
                                        <p:tgtEl>
                                          <p:spTgt spid="28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75"/>
                                        </p:tgtEl>
                                        <p:attrNameLst>
                                          <p:attrName>style.visibility</p:attrName>
                                        </p:attrNameLst>
                                      </p:cBhvr>
                                      <p:to>
                                        <p:strVal val="visible"/>
                                      </p:to>
                                    </p:set>
                                    <p:animEffect transition="in" filter="fade">
                                      <p:cBhvr>
                                        <p:cTn id="22" dur="1000"/>
                                        <p:tgtEl>
                                          <p:spTgt spid="27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79"/>
                                        </p:tgtEl>
                                        <p:attrNameLst>
                                          <p:attrName>style.visibility</p:attrName>
                                        </p:attrNameLst>
                                      </p:cBhvr>
                                      <p:to>
                                        <p:strVal val="visible"/>
                                      </p:to>
                                    </p:set>
                                    <p:animEffect transition="in" filter="fade">
                                      <p:cBhvr>
                                        <p:cTn id="27" dur="1000"/>
                                        <p:tgtEl>
                                          <p:spTgt spid="27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81"/>
                                        </p:tgtEl>
                                        <p:attrNameLst>
                                          <p:attrName>style.visibility</p:attrName>
                                        </p:attrNameLst>
                                      </p:cBhvr>
                                      <p:to>
                                        <p:strVal val="visible"/>
                                      </p:to>
                                    </p:set>
                                    <p:animEffect transition="in" filter="fade">
                                      <p:cBhvr>
                                        <p:cTn id="32" dur="1000"/>
                                        <p:tgtEl>
                                          <p:spTgt spid="28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76"/>
                                        </p:tgtEl>
                                        <p:attrNameLst>
                                          <p:attrName>style.visibility</p:attrName>
                                        </p:attrNameLst>
                                      </p:cBhvr>
                                      <p:to>
                                        <p:strVal val="visible"/>
                                      </p:to>
                                    </p:set>
                                    <p:animEffect transition="in" filter="fade">
                                      <p:cBhvr>
                                        <p:cTn id="37" dur="1000"/>
                                        <p:tgtEl>
                                          <p:spTgt spid="27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83"/>
                                        </p:tgtEl>
                                        <p:attrNameLst>
                                          <p:attrName>style.visibility</p:attrName>
                                        </p:attrNameLst>
                                      </p:cBhvr>
                                      <p:to>
                                        <p:strVal val="visible"/>
                                      </p:to>
                                    </p:set>
                                    <p:animEffect transition="in" filter="fade">
                                      <p:cBhvr>
                                        <p:cTn id="42" dur="1000"/>
                                        <p:tgtEl>
                                          <p:spTgt spid="28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77"/>
                                        </p:tgtEl>
                                        <p:attrNameLst>
                                          <p:attrName>style.visibility</p:attrName>
                                        </p:attrNameLst>
                                      </p:cBhvr>
                                      <p:to>
                                        <p:strVal val="visible"/>
                                      </p:to>
                                    </p:set>
                                    <p:animEffect transition="in" filter="fade">
                                      <p:cBhvr>
                                        <p:cTn id="47" dur="1000"/>
                                        <p:tgtEl>
                                          <p:spTgt spid="27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85"/>
                                        </p:tgtEl>
                                        <p:attrNameLst>
                                          <p:attrName>style.visibility</p:attrName>
                                        </p:attrNameLst>
                                      </p:cBhvr>
                                      <p:to>
                                        <p:strVal val="visible"/>
                                      </p:to>
                                    </p:set>
                                    <p:animEffect transition="in" filter="fade">
                                      <p:cBhvr>
                                        <p:cTn id="52" dur="1000"/>
                                        <p:tgtEl>
                                          <p:spTgt spid="285"/>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86"/>
                                        </p:tgtEl>
                                        <p:attrNameLst>
                                          <p:attrName>style.visibility</p:attrName>
                                        </p:attrNameLst>
                                      </p:cBhvr>
                                      <p:to>
                                        <p:strVal val="visible"/>
                                      </p:to>
                                    </p:set>
                                    <p:animEffect transition="in" filter="fade">
                                      <p:cBhvr>
                                        <p:cTn id="57" dur="1000"/>
                                        <p:tgtEl>
                                          <p:spTgt spid="2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14" name="Rectangle 13"/>
          <p:cNvSpPr/>
          <p:nvPr/>
        </p:nvSpPr>
        <p:spPr>
          <a:xfrm>
            <a:off x="-24882" y="768736"/>
            <a:ext cx="3633887" cy="6089264"/>
          </a:xfrm>
          <a:prstGeom prst="rect">
            <a:avLst/>
          </a:prstGeom>
          <a:gradFill flip="none" rotWithShape="1">
            <a:gsLst>
              <a:gs pos="5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w="0" cap="sq">
            <a:noFill/>
            <a:beve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292" name="Google Shape;292;p4"/>
          <p:cNvSpPr txBox="1"/>
          <p:nvPr/>
        </p:nvSpPr>
        <p:spPr>
          <a:xfrm>
            <a:off x="4636800" y="731875"/>
            <a:ext cx="5744640" cy="4561273"/>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Clr>
                <a:srgbClr val="000000"/>
              </a:buClr>
              <a:buSzPts val="1600"/>
              <a:buFont typeface="Arial"/>
              <a:buNone/>
            </a:pPr>
            <a:endParaRPr lang="fr-FR" b="0" i="0" u="none" strike="noStrike" cap="none" dirty="0">
              <a:solidFill>
                <a:srgbClr val="000000"/>
              </a:solidFill>
              <a:latin typeface="Myriad Pro" panose="020B0503030403020204"/>
              <a:ea typeface="Times New Roman"/>
              <a:cs typeface="Times New Roman" panose="02020603050405020304" pitchFamily="18" charset="0"/>
              <a:sym typeface="Times New Roman"/>
            </a:endParaRPr>
          </a:p>
          <a:p>
            <a:pPr marL="0" marR="0" lvl="0" indent="0" algn="ctr" rtl="0">
              <a:lnSpc>
                <a:spcPct val="107000"/>
              </a:lnSpc>
              <a:spcBef>
                <a:spcPts val="0"/>
              </a:spcBef>
              <a:spcAft>
                <a:spcPts val="0"/>
              </a:spcAft>
              <a:buClr>
                <a:srgbClr val="000000"/>
              </a:buClr>
              <a:buSzPts val="1600"/>
              <a:buFont typeface="Arial"/>
              <a:buNone/>
            </a:pPr>
            <a:endParaRPr lang="fr-FR" dirty="0">
              <a:latin typeface="Myriad Pro" panose="020B0503030403020204"/>
              <a:ea typeface="Times New Roman"/>
              <a:cs typeface="Times New Roman" panose="02020603050405020304" pitchFamily="18" charset="0"/>
              <a:sym typeface="Times New Roman"/>
            </a:endParaRPr>
          </a:p>
          <a:p>
            <a:pPr marL="0" marR="0" lvl="0" indent="0" rtl="0">
              <a:lnSpc>
                <a:spcPct val="107000"/>
              </a:lnSpc>
              <a:spcBef>
                <a:spcPts val="0"/>
              </a:spcBef>
              <a:spcAft>
                <a:spcPts val="0"/>
              </a:spcAft>
              <a:buClr>
                <a:srgbClr val="000000"/>
              </a:buClr>
              <a:buSzPts val="1600"/>
              <a:buFont typeface="Arial"/>
              <a:buNone/>
            </a:pPr>
            <a:r>
              <a:rPr lang="fr-FR" b="0" i="0" u="none" strike="noStrike" cap="none" dirty="0">
                <a:solidFill>
                  <a:srgbClr val="000000"/>
                </a:solidFill>
                <a:latin typeface="Myriad Pro" panose="020B0503030403020204"/>
                <a:ea typeface="Times New Roman"/>
                <a:cs typeface="Times New Roman" panose="02020603050405020304" pitchFamily="18" charset="0"/>
                <a:sym typeface="Times New Roman"/>
              </a:rPr>
              <a:t>	</a:t>
            </a:r>
            <a:r>
              <a:rPr lang="fr-FR" sz="12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Il était une fois dans un merveilleux jardin, une petite coccinelle qui s’appelait Belle parce qu’elle était belle comme une fleur et plus sage qu’une image. </a:t>
            </a:r>
          </a:p>
          <a:p>
            <a:pPr marL="0" marR="0" lvl="0" indent="449580" algn="just" rtl="0">
              <a:lnSpc>
                <a:spcPct val="107000"/>
              </a:lnSpc>
              <a:spcBef>
                <a:spcPts val="800"/>
              </a:spcBef>
              <a:spcAft>
                <a:spcPts val="0"/>
              </a:spcAft>
              <a:buClr>
                <a:srgbClr val="000000"/>
              </a:buClr>
              <a:buSzPts val="1200"/>
              <a:buFont typeface="Arial"/>
              <a:buNone/>
            </a:pPr>
            <a:r>
              <a:rPr lang="fr-FR" sz="12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Un jour, Belle se posa par mégarde sur le nez crochu d’une vieille femme tombée du ciel. Ce nez, vous l’avez compris, était celui d’une sorcière qui n’aimait pas mais alors pas du tout, qu’on vienne le lui chatouiller. " Je veux que tu deviennes la plus laide des coccinelles, et que ton cœur soit plus noir que les taches que tu portes ! " Puis elle secoua sa longue cape avant de disparaître.</a:t>
            </a:r>
          </a:p>
          <a:p>
            <a:pPr marL="0" marR="0" lvl="0" indent="449580" algn="just" rtl="0">
              <a:lnSpc>
                <a:spcPct val="107000"/>
              </a:lnSpc>
              <a:spcBef>
                <a:spcPts val="800"/>
              </a:spcBef>
              <a:spcAft>
                <a:spcPts val="0"/>
              </a:spcAft>
              <a:buClr>
                <a:srgbClr val="000000"/>
              </a:buClr>
              <a:buSzPts val="1200"/>
              <a:buFont typeface="Arial"/>
              <a:buNone/>
            </a:pPr>
            <a:r>
              <a:rPr lang="fr-FR" sz="12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Ainsi le sort s’accomplit. Belle devint vraiment très vilaine. A tous ses amis les insectes du jardin, elle faisait des grimaces, ou elle leur jouait des mauvais tours. Et, Belle s’était fait de nouveaux amis qu’elle adorait : Dolly la grosse araignée, et Tony, le crapaud baveux. </a:t>
            </a:r>
          </a:p>
          <a:p>
            <a:pPr marL="0" marR="0" lvl="0" indent="449580" algn="just" rtl="0">
              <a:lnSpc>
                <a:spcPct val="107000"/>
              </a:lnSpc>
              <a:spcBef>
                <a:spcPts val="800"/>
              </a:spcBef>
              <a:spcAft>
                <a:spcPts val="0"/>
              </a:spcAft>
              <a:buClr>
                <a:srgbClr val="000000"/>
              </a:buClr>
              <a:buSzPts val="1200"/>
              <a:buFont typeface="Arial"/>
              <a:buNone/>
            </a:pPr>
            <a:r>
              <a:rPr lang="fr-FR" sz="12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Or, une nuit, une fée apparut. Elle portait une robe brodée d’étoiles qui scintillent à chacun de ses pas. Sur un tapis de fleurs elle s’assoupit. " Regardez ! Une fée ! Volons-lui sa baguette magique ! dit Tony. - Oh oui, volons-lui ! reprit Dolly. " Aussitôt dit, aussitôt fait. Mais dès qu’ils eurent touché la baguette, Tony se transforma en carotte, et Dolly en lapin qui aimait les carottes. Quant à la coccinelle... La fée lui réserva un autre sort. En un clin d’œil, elle retrouva la beauté et la gentillesse que la sorcière lui avait enlevées.</a:t>
            </a:r>
            <a:endParaRPr lang="fr-FR" sz="1200" b="0" i="0" u="none" strike="noStrike" cap="none" dirty="0">
              <a:solidFill>
                <a:srgbClr val="000000"/>
              </a:solidFill>
              <a:latin typeface="Myriad Pro" panose="020B0503030403020204"/>
              <a:cs typeface="Times New Roman" panose="02020603050405020304" pitchFamily="18" charset="0"/>
              <a:sym typeface="Arial"/>
            </a:endParaRPr>
          </a:p>
          <a:p>
            <a:pPr marL="0" marR="0" lvl="0" indent="449580" algn="just" rtl="0">
              <a:lnSpc>
                <a:spcPct val="107000"/>
              </a:lnSpc>
              <a:spcBef>
                <a:spcPts val="800"/>
              </a:spcBef>
              <a:spcAft>
                <a:spcPts val="0"/>
              </a:spcAft>
              <a:buClr>
                <a:srgbClr val="000000"/>
              </a:buClr>
              <a:buSzPts val="1200"/>
              <a:buFont typeface="Arial"/>
              <a:buNone/>
            </a:pPr>
            <a:r>
              <a:rPr lang="fr-FR" sz="12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Ainsi, à partir de ce jour, tous vécurent en paix dans ce merveilleux jardin.</a:t>
            </a:r>
            <a:endParaRPr lang="fr-FR" sz="1200" b="0" i="0" u="none" strike="noStrike" cap="none" dirty="0">
              <a:solidFill>
                <a:srgbClr val="000000"/>
              </a:solidFill>
              <a:latin typeface="Myriad Pro" panose="020B0503030403020204"/>
              <a:cs typeface="Times New Roman" panose="02020603050405020304" pitchFamily="18" charset="0"/>
              <a:sym typeface="Arial"/>
            </a:endParaRPr>
          </a:p>
          <a:p>
            <a:pPr marL="0" marR="0" lvl="0" indent="449580" algn="r" rtl="0">
              <a:lnSpc>
                <a:spcPct val="107000"/>
              </a:lnSpc>
              <a:spcBef>
                <a:spcPts val="800"/>
              </a:spcBef>
              <a:spcAft>
                <a:spcPts val="0"/>
              </a:spcAft>
              <a:buClr>
                <a:srgbClr val="000000"/>
              </a:buClr>
              <a:buSzPts val="1600"/>
              <a:buFont typeface="Arial"/>
              <a:buNone/>
            </a:pPr>
            <a:endParaRPr lang="fr-FR" sz="1200" b="1" i="0" u="none" strike="noStrike" cap="none" dirty="0">
              <a:solidFill>
                <a:srgbClr val="000000"/>
              </a:solidFill>
              <a:latin typeface="Myriad Pro" panose="020B0503030403020204"/>
              <a:ea typeface="Times New Roman"/>
              <a:cs typeface="Times New Roman" panose="02020603050405020304" pitchFamily="18" charset="0"/>
              <a:sym typeface="Times New Roman"/>
            </a:endParaRPr>
          </a:p>
          <a:p>
            <a:pPr marL="0" marR="0" lvl="0" indent="449580" algn="r" rtl="0">
              <a:lnSpc>
                <a:spcPct val="107000"/>
              </a:lnSpc>
              <a:spcBef>
                <a:spcPts val="800"/>
              </a:spcBef>
              <a:spcAft>
                <a:spcPts val="0"/>
              </a:spcAft>
              <a:buClr>
                <a:srgbClr val="000000"/>
              </a:buClr>
              <a:buSzPts val="1600"/>
              <a:buFont typeface="Arial"/>
              <a:buNone/>
            </a:pPr>
            <a:r>
              <a:rPr lang="fr-FR" sz="1200" b="1" i="0" u="none" strike="noStrike" cap="none" dirty="0">
                <a:solidFill>
                  <a:srgbClr val="000000"/>
                </a:solidFill>
                <a:latin typeface="Myriad Pro" panose="020B0503030403020204"/>
                <a:ea typeface="Times New Roman"/>
                <a:cs typeface="Times New Roman" panose="02020603050405020304" pitchFamily="18" charset="0"/>
                <a:sym typeface="Times New Roman"/>
              </a:rPr>
              <a:t>Antoon KRINGS, Belle la coccinelle, Ed. Gallimard jeunesse</a:t>
            </a:r>
          </a:p>
        </p:txBody>
      </p:sp>
      <p:sp>
        <p:nvSpPr>
          <p:cNvPr id="295" name="Google Shape;295;p4"/>
          <p:cNvSpPr txBox="1"/>
          <p:nvPr/>
        </p:nvSpPr>
        <p:spPr>
          <a:xfrm>
            <a:off x="207817" y="1169766"/>
            <a:ext cx="3231419" cy="15696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fr-FR" sz="2400" b="1" i="0" u="none" strike="noStrike" cap="none" dirty="0">
                <a:solidFill>
                  <a:schemeClr val="tx1"/>
                </a:solidFill>
                <a:latin typeface="Myriad Pro" panose="020B0503030403020204"/>
                <a:cs typeface="Times New Roman" panose="02020603050405020304" pitchFamily="18" charset="0"/>
                <a:sym typeface="Arial"/>
              </a:rPr>
              <a:t>Observez le titre et les images et réfléchissez aux questions dans le tableau. </a:t>
            </a:r>
          </a:p>
        </p:txBody>
      </p:sp>
      <p:graphicFrame>
        <p:nvGraphicFramePr>
          <p:cNvPr id="296" name="Google Shape;296;p4"/>
          <p:cNvGraphicFramePr/>
          <p:nvPr>
            <p:extLst>
              <p:ext uri="{D42A27DB-BD31-4B8C-83A1-F6EECF244321}">
                <p14:modId xmlns:p14="http://schemas.microsoft.com/office/powerpoint/2010/main" val="3125268550"/>
              </p:ext>
            </p:extLst>
          </p:nvPr>
        </p:nvGraphicFramePr>
        <p:xfrm>
          <a:off x="711317" y="3140416"/>
          <a:ext cx="2498387" cy="3189777"/>
        </p:xfrm>
        <a:graphic>
          <a:graphicData uri="http://schemas.openxmlformats.org/drawingml/2006/table">
            <a:tbl>
              <a:tblPr firstRow="1" bandRow="1">
                <a:tableStyleId>{5940675A-B579-460E-94D1-54222C63F5DA}</a:tableStyleId>
              </a:tblPr>
              <a:tblGrid>
                <a:gridCol w="2498387">
                  <a:extLst>
                    <a:ext uri="{9D8B030D-6E8A-4147-A177-3AD203B41FA5}">
                      <a16:colId xmlns:a16="http://schemas.microsoft.com/office/drawing/2014/main" val="20000"/>
                    </a:ext>
                  </a:extLst>
                </a:gridCol>
              </a:tblGrid>
              <a:tr h="805733">
                <a:tc>
                  <a:txBody>
                    <a:bodyPr/>
                    <a:lstStyle/>
                    <a:p>
                      <a:pPr marL="0" marR="0" lvl="0" indent="0" algn="l" rtl="0">
                        <a:lnSpc>
                          <a:spcPct val="100000"/>
                        </a:lnSpc>
                        <a:spcBef>
                          <a:spcPts val="0"/>
                        </a:spcBef>
                        <a:spcAft>
                          <a:spcPts val="0"/>
                        </a:spcAft>
                        <a:buClr>
                          <a:srgbClr val="000000"/>
                        </a:buClr>
                        <a:buSzPts val="1200"/>
                        <a:buFont typeface="Arial"/>
                        <a:buNone/>
                      </a:pPr>
                      <a:r>
                        <a:rPr lang="fr-FR" sz="2000" u="none" strike="noStrike" cap="none" noProof="0" dirty="0">
                          <a:latin typeface="Myriad Pro" panose="020B0503030403020204" pitchFamily="34" charset="0"/>
                          <a:sym typeface="Times New Roman"/>
                        </a:rPr>
                        <a:t>Quels sont les personnages ?</a:t>
                      </a:r>
                      <a:endParaRPr lang="fr-FR" sz="2000" b="1" u="none" strike="noStrike" cap="none" noProof="0" dirty="0">
                        <a:solidFill>
                          <a:schemeClr val="tx1"/>
                        </a:solidFill>
                        <a:latin typeface="Myriad Pro" panose="020B0503030403020204" pitchFamily="34" charset="0"/>
                        <a:ea typeface="Times New Roman"/>
                        <a:cs typeface="Times New Roman"/>
                        <a:sym typeface="Times New Roman"/>
                      </a:endParaRPr>
                    </a:p>
                  </a:txBody>
                  <a:tcPr marL="91450" marR="91450" marT="45725" marB="45725"/>
                </a:tc>
                <a:extLst>
                  <a:ext uri="{0D108BD9-81ED-4DB2-BD59-A6C34878D82A}">
                    <a16:rowId xmlns:a16="http://schemas.microsoft.com/office/drawing/2014/main" val="10000"/>
                  </a:ext>
                </a:extLst>
              </a:tr>
              <a:tr h="642067">
                <a:tc>
                  <a: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2000" u="none" strike="noStrike" cap="none" noProof="0" dirty="0">
                          <a:latin typeface="Myriad Pro" panose="020B0503030403020204" pitchFamily="34" charset="0"/>
                          <a:sym typeface="Times New Roman"/>
                        </a:rPr>
                        <a:t>Où se passe l’action ? </a:t>
                      </a:r>
                      <a:endParaRPr sz="2000" b="1" u="none" strike="noStrike" cap="none" dirty="0">
                        <a:solidFill>
                          <a:schemeClr val="tx1"/>
                        </a:solidFill>
                        <a:latin typeface="Myriad Pro" panose="020B0503030403020204" pitchFamily="34" charset="0"/>
                      </a:endParaRPr>
                    </a:p>
                  </a:txBody>
                  <a:tcPr marL="91450" marR="91450" marT="45725" marB="45725"/>
                </a:tc>
                <a:extLst>
                  <a:ext uri="{0D108BD9-81ED-4DB2-BD59-A6C34878D82A}">
                    <a16:rowId xmlns:a16="http://schemas.microsoft.com/office/drawing/2014/main" val="10001"/>
                  </a:ext>
                </a:extLst>
              </a:tr>
              <a:tr h="736127">
                <a:tc>
                  <a: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2000" u="none" strike="noStrike" cap="none" noProof="0" dirty="0">
                          <a:latin typeface="Myriad Pro" panose="020B0503030403020204" pitchFamily="34" charset="0"/>
                          <a:sym typeface="Times New Roman"/>
                        </a:rPr>
                        <a:t>Quand se passe l’action ? </a:t>
                      </a:r>
                      <a:endParaRPr lang="fr-FR" sz="2000" b="1" u="none" strike="noStrike" cap="none" noProof="0" dirty="0">
                        <a:solidFill>
                          <a:schemeClr val="tx1"/>
                        </a:solidFill>
                        <a:latin typeface="Myriad Pro" panose="020B0503030403020204" pitchFamily="34" charset="0"/>
                        <a:ea typeface="Times New Roman"/>
                        <a:cs typeface="Times New Roman"/>
                        <a:sym typeface="Times New Roman"/>
                      </a:endParaRPr>
                    </a:p>
                  </a:txBody>
                  <a:tcPr marL="91450" marR="91450" marT="45725" marB="45725"/>
                </a:tc>
                <a:extLst>
                  <a:ext uri="{0D108BD9-81ED-4DB2-BD59-A6C34878D82A}">
                    <a16:rowId xmlns:a16="http://schemas.microsoft.com/office/drawing/2014/main" val="1052301488"/>
                  </a:ext>
                </a:extLst>
              </a:tr>
              <a:tr h="988555">
                <a:tc>
                  <a: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2000" u="none" strike="noStrike" cap="none" noProof="0" dirty="0">
                          <a:latin typeface="Myriad Pro" panose="020B0503030403020204" pitchFamily="34" charset="0"/>
                          <a:sym typeface="Times New Roman"/>
                        </a:rPr>
                        <a:t>Que font les personnages ? </a:t>
                      </a:r>
                    </a:p>
                    <a:p>
                      <a:pPr marL="0" marR="0" lvl="0" indent="0" algn="l" rtl="0">
                        <a:lnSpc>
                          <a:spcPct val="100000"/>
                        </a:lnSpc>
                        <a:spcBef>
                          <a:spcPts val="0"/>
                        </a:spcBef>
                        <a:spcAft>
                          <a:spcPts val="0"/>
                        </a:spcAft>
                        <a:buClr>
                          <a:srgbClr val="000000"/>
                        </a:buClr>
                        <a:buSzPts val="1400"/>
                        <a:buFont typeface="Arial"/>
                        <a:buNone/>
                      </a:pPr>
                      <a:endParaRPr sz="2000" b="1" u="none" strike="noStrike" cap="none" dirty="0">
                        <a:solidFill>
                          <a:schemeClr val="accent1">
                            <a:lumMod val="75000"/>
                          </a:schemeClr>
                        </a:solidFill>
                        <a:latin typeface="Myriad Pro" panose="020B0503030403020204"/>
                      </a:endParaRPr>
                    </a:p>
                  </a:txBody>
                  <a:tcPr marL="91450" marR="91450" marT="45725" marB="45725"/>
                </a:tc>
                <a:extLst>
                  <a:ext uri="{0D108BD9-81ED-4DB2-BD59-A6C34878D82A}">
                    <a16:rowId xmlns:a16="http://schemas.microsoft.com/office/drawing/2014/main" val="3274948096"/>
                  </a:ext>
                </a:extLst>
              </a:tr>
            </a:tbl>
          </a:graphicData>
        </a:graphic>
      </p:graphicFrame>
      <p:sp>
        <p:nvSpPr>
          <p:cNvPr id="8" name="Google Shape;282;p3">
            <a:extLst>
              <a:ext uri="{FF2B5EF4-FFF2-40B4-BE49-F238E27FC236}">
                <a16:creationId xmlns:a16="http://schemas.microsoft.com/office/drawing/2014/main" id="{1747521B-E6F9-4A7E-8A19-26DCA504F59E}"/>
              </a:ext>
            </a:extLst>
          </p:cNvPr>
          <p:cNvSpPr txBox="1"/>
          <p:nvPr/>
        </p:nvSpPr>
        <p:spPr>
          <a:xfrm>
            <a:off x="711317" y="112490"/>
            <a:ext cx="6070480"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1" i="0" u="none" strike="noStrike" cap="none" dirty="0">
                <a:solidFill>
                  <a:srgbClr val="0096D6"/>
                </a:solidFill>
                <a:latin typeface="Myriad Pro" panose="020B0503030403020204"/>
                <a:ea typeface="Comic Sans MS"/>
                <a:cs typeface="Times New Roman" panose="02020603050405020304" pitchFamily="18" charset="0"/>
                <a:sym typeface="Comic Sans MS"/>
              </a:rPr>
              <a:t>DÉCOUVERTE</a:t>
            </a:r>
            <a:endParaRPr lang="fr-FR" sz="3600" b="1" i="0" u="none" strike="noStrike" cap="none" dirty="0">
              <a:solidFill>
                <a:srgbClr val="0096D6"/>
              </a:solidFill>
              <a:latin typeface="Myriad Pro" panose="020B0503030403020204"/>
              <a:ea typeface="Comic Sans MS"/>
              <a:cs typeface="Times New Roman" panose="02020603050405020304" pitchFamily="18" charset="0"/>
              <a:sym typeface="Comic Sans MS"/>
            </a:endParaRPr>
          </a:p>
        </p:txBody>
      </p:sp>
      <p:sp>
        <p:nvSpPr>
          <p:cNvPr id="2" name="Rectangle 1">
            <a:extLst>
              <a:ext uri="{FF2B5EF4-FFF2-40B4-BE49-F238E27FC236}">
                <a16:creationId xmlns:a16="http://schemas.microsoft.com/office/drawing/2014/main" id="{9DB2B773-2FED-4290-A04B-BBE0DB9F56A1}"/>
              </a:ext>
            </a:extLst>
          </p:cNvPr>
          <p:cNvSpPr/>
          <p:nvPr/>
        </p:nvSpPr>
        <p:spPr>
          <a:xfrm>
            <a:off x="6096000" y="596018"/>
            <a:ext cx="3156634" cy="519438"/>
          </a:xfrm>
          <a:prstGeom prst="rect">
            <a:avLst/>
          </a:prstGeom>
        </p:spPr>
        <p:txBody>
          <a:bodyPr wrap="none">
            <a:spAutoFit/>
          </a:bodyPr>
          <a:lstStyle/>
          <a:p>
            <a:pPr lvl="0" algn="ctr">
              <a:lnSpc>
                <a:spcPct val="107000"/>
              </a:lnSpc>
              <a:buSzPts val="1600"/>
            </a:pPr>
            <a:r>
              <a:rPr lang="fr-FR" sz="2800" b="1" dirty="0">
                <a:latin typeface="Myriad Pro" panose="020B0503030403020204"/>
                <a:ea typeface="Times New Roman"/>
                <a:cs typeface="Times New Roman" panose="02020603050405020304" pitchFamily="18" charset="0"/>
                <a:sym typeface="Times New Roman"/>
              </a:rPr>
              <a:t>Belle la coccinelle</a:t>
            </a:r>
          </a:p>
        </p:txBody>
      </p:sp>
      <p:pic>
        <p:nvPicPr>
          <p:cNvPr id="9" name="Google Shape;273;p3"/>
          <p:cNvPicPr preferRelativeResize="0"/>
          <p:nvPr/>
        </p:nvPicPr>
        <p:blipFill rotWithShape="1">
          <a:blip r:embed="rId3">
            <a:alphaModFix/>
          </a:blip>
          <a:srcRect l="62477"/>
          <a:stretch/>
        </p:blipFill>
        <p:spPr>
          <a:xfrm>
            <a:off x="10407889" y="3463214"/>
            <a:ext cx="1569928" cy="1607073"/>
          </a:xfrm>
          <a:prstGeom prst="rect">
            <a:avLst/>
          </a:prstGeom>
          <a:noFill/>
          <a:ln>
            <a:noFill/>
          </a:ln>
        </p:spPr>
      </p:pic>
      <p:pic>
        <p:nvPicPr>
          <p:cNvPr id="10" name="Google Shape;274;p3"/>
          <p:cNvPicPr preferRelativeResize="0"/>
          <p:nvPr/>
        </p:nvPicPr>
        <p:blipFill rotWithShape="1">
          <a:blip r:embed="rId3">
            <a:alphaModFix/>
          </a:blip>
          <a:srcRect r="55066"/>
          <a:stretch/>
        </p:blipFill>
        <p:spPr>
          <a:xfrm>
            <a:off x="10514407" y="1387687"/>
            <a:ext cx="1356891" cy="1247521"/>
          </a:xfrm>
          <a:prstGeom prst="rect">
            <a:avLst/>
          </a:prstGeom>
          <a:noFill/>
          <a:ln>
            <a:noFill/>
          </a:ln>
        </p:spPr>
      </p:pic>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5"/>
                                        </p:tgtEl>
                                        <p:attrNameLst>
                                          <p:attrName>style.visibility</p:attrName>
                                        </p:attrNameLst>
                                      </p:cBhvr>
                                      <p:to>
                                        <p:strVal val="visible"/>
                                      </p:to>
                                    </p:set>
                                    <p:animEffect transition="in" filter="fade">
                                      <p:cBhvr>
                                        <p:cTn id="7" dur="1000"/>
                                        <p:tgtEl>
                                          <p:spTgt spid="295"/>
                                        </p:tgtEl>
                                      </p:cBhvr>
                                    </p:animEffect>
                                  </p:childTnLst>
                                </p:cTn>
                              </p:par>
                            </p:childTnLst>
                          </p:cTn>
                        </p:par>
                        <p:par>
                          <p:cTn id="8" fill="hold">
                            <p:stCondLst>
                              <p:cond delay="1000"/>
                            </p:stCondLst>
                            <p:childTnLst>
                              <p:par>
                                <p:cTn id="9" presetID="1" presetClass="emph" presetSubtype="2" fill="hold" nodeType="afterEffect">
                                  <p:stCondLst>
                                    <p:cond delay="0"/>
                                  </p:stCondLst>
                                  <p:childTnLst>
                                    <p:animClr clrSpc="rgb" dir="cw">
                                      <p:cBhvr>
                                        <p:cTn id="10" dur="2000" fill="hold"/>
                                        <p:tgtEl>
                                          <p:spTgt spid="2"/>
                                        </p:tgtEl>
                                        <p:attrNameLst>
                                          <p:attrName>fillcolor</p:attrName>
                                        </p:attrNameLst>
                                      </p:cBhvr>
                                      <p:to>
                                        <a:srgbClr val="FF0000"/>
                                      </p:to>
                                    </p:animClr>
                                    <p:set>
                                      <p:cBhvr>
                                        <p:cTn id="11" dur="2000" fill="hold"/>
                                        <p:tgtEl>
                                          <p:spTgt spid="2"/>
                                        </p:tgtEl>
                                        <p:attrNameLst>
                                          <p:attrName>fill.type</p:attrName>
                                        </p:attrNameLst>
                                      </p:cBhvr>
                                      <p:to>
                                        <p:strVal val="solid"/>
                                      </p:to>
                                    </p:set>
                                    <p:set>
                                      <p:cBhvr>
                                        <p:cTn id="12" dur="2000" fill="hold"/>
                                        <p:tgtEl>
                                          <p:spTgt spid="2"/>
                                        </p:tgtEl>
                                        <p:attrNameLst>
                                          <p:attrName>fill.on</p:attrName>
                                        </p:attrNameLst>
                                      </p:cBhvr>
                                      <p:to>
                                        <p:strVal val="tru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96"/>
                                        </p:tgtEl>
                                        <p:attrNameLst>
                                          <p:attrName>style.visibility</p:attrName>
                                        </p:attrNameLst>
                                      </p:cBhvr>
                                      <p:to>
                                        <p:strVal val="visible"/>
                                      </p:to>
                                    </p:set>
                                    <p:animEffect transition="in" filter="wipe(down)">
                                      <p:cBhvr>
                                        <p:cTn id="17" dur="500"/>
                                        <p:tgtEl>
                                          <p:spTgt spid="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15" name="Rectangle 14"/>
          <p:cNvSpPr/>
          <p:nvPr/>
        </p:nvSpPr>
        <p:spPr>
          <a:xfrm>
            <a:off x="-24882" y="768736"/>
            <a:ext cx="3633887" cy="6089264"/>
          </a:xfrm>
          <a:prstGeom prst="rect">
            <a:avLst/>
          </a:prstGeom>
          <a:gradFill flip="none" rotWithShape="1">
            <a:gsLst>
              <a:gs pos="5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w="0" cap="sq">
            <a:noFill/>
            <a:beve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303" name="Google Shape;303;p5"/>
          <p:cNvSpPr txBox="1"/>
          <p:nvPr/>
        </p:nvSpPr>
        <p:spPr>
          <a:xfrm>
            <a:off x="3879620" y="579010"/>
            <a:ext cx="7967454" cy="6141834"/>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Clr>
                <a:srgbClr val="000000"/>
              </a:buClr>
              <a:buSzPts val="2000"/>
              <a:buFont typeface="Arial"/>
              <a:buNone/>
            </a:pPr>
            <a:r>
              <a:rPr lang="fr-FR" sz="2000" b="1" i="0" u="none" strike="noStrike" cap="none" dirty="0">
                <a:solidFill>
                  <a:srgbClr val="000000"/>
                </a:solidFill>
                <a:latin typeface="Myriad Pro" panose="020B0503030403020204"/>
                <a:ea typeface="Times New Roman"/>
                <a:cs typeface="Times New Roman" panose="02020603050405020304" pitchFamily="18" charset="0"/>
                <a:sym typeface="Times New Roman"/>
              </a:rPr>
              <a:t>Belle la coccinelle</a:t>
            </a:r>
          </a:p>
          <a:p>
            <a:pPr marL="0" marR="0" lvl="0" indent="0" algn="just" rtl="0">
              <a:lnSpc>
                <a:spcPct val="107000"/>
              </a:lnSpc>
              <a:spcBef>
                <a:spcPts val="800"/>
              </a:spcBef>
              <a:spcAft>
                <a:spcPts val="0"/>
              </a:spcAft>
              <a:buClr>
                <a:srgbClr val="000000"/>
              </a:buClr>
              <a:buSzPts val="1800"/>
              <a:buFont typeface="Arial"/>
              <a:buNone/>
            </a:pPr>
            <a:r>
              <a:rPr lang="fr-FR" sz="18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 	</a:t>
            </a: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Il était une fois dans un merveilleux jardin, une petite coccinelle qui s’appelait Belle parce qu’elle était belle comme une fleur et plus sage qu’une image. </a:t>
            </a:r>
          </a:p>
          <a:p>
            <a:pPr marL="0" marR="0" lvl="0" indent="449580" algn="just" rtl="0">
              <a:lnSpc>
                <a:spcPct val="107000"/>
              </a:lnSpc>
              <a:spcBef>
                <a:spcPts val="800"/>
              </a:spcBef>
              <a:spcAft>
                <a:spcPts val="0"/>
              </a:spcAft>
              <a:buClr>
                <a:srgbClr val="000000"/>
              </a:buClr>
              <a:buSzPts val="1600"/>
              <a:buFont typeface="Arial"/>
              <a:buNone/>
            </a:pP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Un jour, Belle se posa par mégarde sur le nez crochu d’une vieille femme tombée du ciel. Ce nez, vous l’avez compris, était celui d’une sorcière qui n’aimait pas mais alors pas du tout, qu’on vienne le lui chatouiller. " Je veux que tu deviennes la plus laide des coccinelles, et que ton cœur soit plus noir que les taches que tu portes ! " Puis elle secoua sa longue cape avant de disparaître.</a:t>
            </a:r>
          </a:p>
          <a:p>
            <a:pPr marL="0" marR="0" lvl="0" indent="449580" algn="just" rtl="0">
              <a:lnSpc>
                <a:spcPct val="107000"/>
              </a:lnSpc>
              <a:spcBef>
                <a:spcPts val="800"/>
              </a:spcBef>
              <a:spcAft>
                <a:spcPts val="0"/>
              </a:spcAft>
              <a:buClr>
                <a:srgbClr val="000000"/>
              </a:buClr>
              <a:buSzPts val="1600"/>
              <a:buFont typeface="Arial"/>
              <a:buNone/>
            </a:pP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Ainsi le sort s’accomplit. Belle devint vraiment très vilaine. A tous ses amis les insectes du jardin, elle faisait des grimaces, ou elle leur jouait des mauvais tours. Et, Belle s’était fait de nouveaux amis qu’elle adorait : Dolly la grosse araignée, et </a:t>
            </a:r>
            <a:b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b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Tony, le crapaud baveux. </a:t>
            </a:r>
          </a:p>
          <a:p>
            <a:pPr marL="0" marR="0" lvl="0" indent="449580" algn="just" rtl="0">
              <a:lnSpc>
                <a:spcPct val="107000"/>
              </a:lnSpc>
              <a:spcBef>
                <a:spcPts val="800"/>
              </a:spcBef>
              <a:spcAft>
                <a:spcPts val="0"/>
              </a:spcAft>
              <a:buClr>
                <a:srgbClr val="000000"/>
              </a:buClr>
              <a:buSzPts val="1600"/>
              <a:buFont typeface="Arial"/>
              <a:buNone/>
            </a:pP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Or, une nuit, une fée apparut. Elle portait une robe brodée d’étoiles qui scintillent à chacun de ses pas. Sur un tapis de fleurs elle s’assoupit. " Regardez ! Une fée ! Volons-lui sa baguette magique ! dit Tony. - Oh oui, volons-lui ! reprit Dolly. " Aussitôt dit, aussitôt fait. Mais dès qu’ils eurent touché la baguette, Tony se transforma en carotte, et Dolly en lapin qui aimait les carottes. Quant à la coccinelle... La fée lui réserva un autre sort. En un clin d’œil, elle retrouva la beauté et la gentillesse que la sorcière lui avait enlevées.</a:t>
            </a:r>
            <a:endParaRPr lang="fr-FR" sz="1400" b="0" i="0" u="none" strike="noStrike" cap="none" dirty="0">
              <a:solidFill>
                <a:srgbClr val="000000"/>
              </a:solidFill>
              <a:latin typeface="Myriad Pro" panose="020B0503030403020204"/>
              <a:cs typeface="Times New Roman" panose="02020603050405020304" pitchFamily="18" charset="0"/>
              <a:sym typeface="Arial"/>
            </a:endParaRPr>
          </a:p>
          <a:p>
            <a:pPr marL="0" marR="0" lvl="0" indent="449580" algn="just" rtl="0">
              <a:lnSpc>
                <a:spcPct val="107000"/>
              </a:lnSpc>
              <a:spcBef>
                <a:spcPts val="800"/>
              </a:spcBef>
              <a:spcAft>
                <a:spcPts val="0"/>
              </a:spcAft>
              <a:buClr>
                <a:srgbClr val="000000"/>
              </a:buClr>
              <a:buSzPts val="1600"/>
              <a:buFont typeface="Arial"/>
              <a:buNone/>
            </a:pP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Ainsi, à partir de ce jour, tous vécurent en paix dans ce merveilleux jardin.</a:t>
            </a:r>
            <a:endParaRPr lang="fr-FR" sz="1400" b="0" i="0" u="none" strike="noStrike" cap="none" dirty="0">
              <a:solidFill>
                <a:srgbClr val="000000"/>
              </a:solidFill>
              <a:latin typeface="Myriad Pro" panose="020B0503030403020204"/>
              <a:cs typeface="Times New Roman" panose="02020603050405020304" pitchFamily="18" charset="0"/>
              <a:sym typeface="Arial"/>
            </a:endParaRPr>
          </a:p>
          <a:p>
            <a:pPr marL="0" marR="0" lvl="0" indent="449580" algn="r" rtl="0">
              <a:lnSpc>
                <a:spcPct val="107000"/>
              </a:lnSpc>
              <a:spcBef>
                <a:spcPts val="800"/>
              </a:spcBef>
              <a:spcAft>
                <a:spcPts val="0"/>
              </a:spcAft>
              <a:buClr>
                <a:srgbClr val="000000"/>
              </a:buClr>
              <a:buSzPts val="2000"/>
              <a:buFont typeface="Arial"/>
              <a:buNone/>
            </a:pPr>
            <a:r>
              <a:rPr lang="en-US" sz="2000" b="0"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rPr>
              <a:t>                           </a:t>
            </a:r>
            <a:r>
              <a:rPr lang="en-US" sz="1600" b="1"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rPr>
              <a:t>Antoon KRINGS, Belle la </a:t>
            </a:r>
            <a:r>
              <a:rPr lang="en-US" sz="1600" b="1" i="0" u="none" strike="noStrike" cap="none" dirty="0" err="1">
                <a:solidFill>
                  <a:srgbClr val="000000"/>
                </a:solidFill>
                <a:latin typeface="Times New Roman" panose="02020603050405020304" pitchFamily="18" charset="0"/>
                <a:ea typeface="Times New Roman"/>
                <a:cs typeface="Times New Roman" panose="02020603050405020304" pitchFamily="18" charset="0"/>
                <a:sym typeface="Times New Roman"/>
              </a:rPr>
              <a:t>coccinelle</a:t>
            </a:r>
            <a:r>
              <a:rPr lang="en-US" sz="1600" b="1"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rPr>
              <a:t>, Ed. Gallimard jeunesse</a:t>
            </a:r>
            <a:endParaRPr sz="1600" b="1"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endParaRPr>
          </a:p>
        </p:txBody>
      </p:sp>
      <p:sp>
        <p:nvSpPr>
          <p:cNvPr id="304" name="Google Shape;304;p5"/>
          <p:cNvSpPr txBox="1"/>
          <p:nvPr/>
        </p:nvSpPr>
        <p:spPr>
          <a:xfrm>
            <a:off x="438058" y="1048546"/>
            <a:ext cx="2924597" cy="1200288"/>
          </a:xfrm>
          <a:prstGeom prst="rect">
            <a:avLst/>
          </a:prstGeom>
          <a:noFill/>
          <a:ln>
            <a:noFill/>
          </a:ln>
        </p:spPr>
        <p:txBody>
          <a:bodyPr spcFirstLastPara="1" wrap="square" lIns="91425" tIns="45700" rIns="91425" bIns="45700" anchor="t" anchorCtr="0">
            <a:spAutoFit/>
          </a:bodyPr>
          <a:lstStyle/>
          <a:p>
            <a:pPr marL="0" marR="0" lvl="0" indent="0" rtl="0">
              <a:spcBef>
                <a:spcPts val="0"/>
              </a:spcBef>
              <a:spcAft>
                <a:spcPts val="0"/>
              </a:spcAft>
              <a:buClr>
                <a:srgbClr val="000000"/>
              </a:buClr>
              <a:buSzPts val="1600"/>
              <a:buFont typeface="Arial"/>
              <a:buNone/>
            </a:pPr>
            <a:r>
              <a:rPr lang="fr-FR" sz="2400" b="1" i="0" u="none" strike="noStrike" cap="none" dirty="0">
                <a:solidFill>
                  <a:schemeClr val="tx1"/>
                </a:solidFill>
                <a:latin typeface="Myriad Pro" panose="020B0503030403020204"/>
                <a:cs typeface="Times New Roman" panose="02020603050405020304" pitchFamily="18" charset="0"/>
                <a:sym typeface="Arial"/>
              </a:rPr>
              <a:t>Lisez le texte pour trouver les bonnes réponses. </a:t>
            </a:r>
          </a:p>
        </p:txBody>
      </p:sp>
      <p:graphicFrame>
        <p:nvGraphicFramePr>
          <p:cNvPr id="305" name="Google Shape;305;p5"/>
          <p:cNvGraphicFramePr/>
          <p:nvPr>
            <p:extLst>
              <p:ext uri="{D42A27DB-BD31-4B8C-83A1-F6EECF244321}">
                <p14:modId xmlns:p14="http://schemas.microsoft.com/office/powerpoint/2010/main" val="3472422182"/>
              </p:ext>
            </p:extLst>
          </p:nvPr>
        </p:nvGraphicFramePr>
        <p:xfrm>
          <a:off x="630028" y="2490800"/>
          <a:ext cx="2732628" cy="3848965"/>
        </p:xfrm>
        <a:graphic>
          <a:graphicData uri="http://schemas.openxmlformats.org/drawingml/2006/table">
            <a:tbl>
              <a:tblPr firstRow="1" bandRow="1">
                <a:tableStyleId>{5940675A-B579-460E-94D1-54222C63F5DA}</a:tableStyleId>
              </a:tblPr>
              <a:tblGrid>
                <a:gridCol w="2732628">
                  <a:extLst>
                    <a:ext uri="{9D8B030D-6E8A-4147-A177-3AD203B41FA5}">
                      <a16:colId xmlns:a16="http://schemas.microsoft.com/office/drawing/2014/main" val="20000"/>
                    </a:ext>
                  </a:extLst>
                </a:gridCol>
              </a:tblGrid>
              <a:tr h="1008446">
                <a:tc>
                  <a:txBody>
                    <a:bodyPr/>
                    <a:lstStyle/>
                    <a:p>
                      <a:pPr marL="0" marR="0" lvl="0" indent="0" algn="l" rtl="0">
                        <a:lnSpc>
                          <a:spcPct val="100000"/>
                        </a:lnSpc>
                        <a:spcBef>
                          <a:spcPts val="0"/>
                        </a:spcBef>
                        <a:spcAft>
                          <a:spcPts val="0"/>
                        </a:spcAft>
                        <a:buClr>
                          <a:srgbClr val="000000"/>
                        </a:buClr>
                        <a:buSzPts val="1600"/>
                        <a:buFont typeface="Arial"/>
                        <a:buNone/>
                      </a:pPr>
                      <a:r>
                        <a:rPr lang="fr-FR" sz="2400" u="none" strike="noStrike" cap="none" noProof="0" dirty="0">
                          <a:latin typeface="Myriad Pro" panose="020B0503030403020204" pitchFamily="34" charset="0"/>
                          <a:sym typeface="Times New Roman"/>
                        </a:rPr>
                        <a:t>Quels</a:t>
                      </a:r>
                      <a:r>
                        <a:rPr lang="fr-FR" sz="2400" u="none" strike="noStrike" cap="none" baseline="0" noProof="0" dirty="0">
                          <a:latin typeface="Myriad Pro" panose="020B0503030403020204" pitchFamily="34" charset="0"/>
                          <a:sym typeface="Times New Roman"/>
                        </a:rPr>
                        <a:t> </a:t>
                      </a:r>
                      <a:r>
                        <a:rPr lang="fr-FR" sz="2400" u="none" strike="noStrike" cap="none" noProof="0" dirty="0">
                          <a:latin typeface="Myriad Pro" panose="020B0503030403020204" pitchFamily="34" charset="0"/>
                          <a:sym typeface="Times New Roman"/>
                        </a:rPr>
                        <a:t>sont les personnages?</a:t>
                      </a:r>
                      <a:endParaRPr lang="fr-FR" sz="2400" b="0" u="none" strike="noStrike" cap="none" noProof="0" dirty="0">
                        <a:solidFill>
                          <a:schemeClr val="tx1"/>
                        </a:solidFill>
                        <a:latin typeface="Myriad Pro" panose="020B0503030403020204" pitchFamily="34" charset="0"/>
                        <a:ea typeface="Times New Roman"/>
                        <a:cs typeface="Times New Roman"/>
                        <a:sym typeface="Times New Roman"/>
                      </a:endParaRPr>
                    </a:p>
                  </a:txBody>
                  <a:tcPr marL="91450" marR="91450" marT="45725" marB="45725"/>
                </a:tc>
                <a:extLst>
                  <a:ext uri="{0D108BD9-81ED-4DB2-BD59-A6C34878D82A}">
                    <a16:rowId xmlns:a16="http://schemas.microsoft.com/office/drawing/2014/main" val="10000"/>
                  </a:ext>
                </a:extLst>
              </a:tr>
              <a:tr h="2840519">
                <a:tc>
                  <a:txBody>
                    <a:bodyPr/>
                    <a:lstStyle/>
                    <a:p>
                      <a:pPr marL="0" marR="0" lvl="0" indent="0" algn="l" rtl="0">
                        <a:lnSpc>
                          <a:spcPct val="100000"/>
                        </a:lnSpc>
                        <a:spcBef>
                          <a:spcPts val="0"/>
                        </a:spcBef>
                        <a:spcAft>
                          <a:spcPts val="0"/>
                        </a:spcAft>
                        <a:buClr>
                          <a:srgbClr val="000000"/>
                        </a:buClr>
                        <a:buSzPts val="1600"/>
                        <a:buFont typeface="Arial"/>
                        <a:buNone/>
                      </a:pPr>
                      <a:endParaRPr lang="fr-FR" sz="1600" u="none" strike="noStrike" cap="none" noProof="0" dirty="0">
                        <a:sym typeface="Times New Roman"/>
                      </a:endParaRPr>
                    </a:p>
                    <a:p>
                      <a:pPr marL="0" marR="0" lvl="0" indent="0" algn="l" rtl="0">
                        <a:lnSpc>
                          <a:spcPct val="100000"/>
                        </a:lnSpc>
                        <a:spcBef>
                          <a:spcPts val="0"/>
                        </a:spcBef>
                        <a:spcAft>
                          <a:spcPts val="0"/>
                        </a:spcAft>
                        <a:buClr>
                          <a:srgbClr val="000000"/>
                        </a:buClr>
                        <a:buSzPts val="1600"/>
                        <a:buFont typeface="Arial"/>
                        <a:buNone/>
                      </a:pPr>
                      <a:endParaRPr lang="fr-FR" sz="1600" u="none" strike="noStrike" cap="none" noProof="0" dirty="0">
                        <a:latin typeface="Times New Roman"/>
                        <a:ea typeface="Times New Roman"/>
                        <a:cs typeface="Times New Roman"/>
                        <a:sym typeface="Times New Roman"/>
                      </a:endParaRPr>
                    </a:p>
                  </a:txBody>
                  <a:tcPr marL="91450" marR="91450" marT="45725" marB="45725"/>
                </a:tc>
                <a:extLst>
                  <a:ext uri="{0D108BD9-81ED-4DB2-BD59-A6C34878D82A}">
                    <a16:rowId xmlns:a16="http://schemas.microsoft.com/office/drawing/2014/main" val="10001"/>
                  </a:ext>
                </a:extLst>
              </a:tr>
            </a:tbl>
          </a:graphicData>
        </a:graphic>
      </p:graphicFrame>
      <p:sp>
        <p:nvSpPr>
          <p:cNvPr id="306" name="Google Shape;306;p5"/>
          <p:cNvSpPr txBox="1"/>
          <p:nvPr/>
        </p:nvSpPr>
        <p:spPr>
          <a:xfrm>
            <a:off x="741998" y="112542"/>
            <a:ext cx="10155979"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3600" b="1" i="0" u="none" strike="noStrike" cap="none" dirty="0">
                <a:solidFill>
                  <a:srgbClr val="0096D6"/>
                </a:solidFill>
                <a:latin typeface="Myriad Pro" panose="020B0503030403020204" pitchFamily="34" charset="0"/>
                <a:ea typeface="Comic Sans MS"/>
                <a:cs typeface="Times New Roman" panose="02020603050405020304" pitchFamily="18" charset="0"/>
                <a:sym typeface="Comic Sans MS"/>
              </a:rPr>
              <a:t>REPÉRAGE</a:t>
            </a:r>
          </a:p>
        </p:txBody>
      </p:sp>
      <p:sp>
        <p:nvSpPr>
          <p:cNvPr id="309" name="Google Shape;309;p5"/>
          <p:cNvSpPr/>
          <p:nvPr/>
        </p:nvSpPr>
        <p:spPr>
          <a:xfrm>
            <a:off x="741998" y="3664629"/>
            <a:ext cx="2434339" cy="2559708"/>
          </a:xfrm>
          <a:prstGeom prst="roundRect">
            <a:avLst>
              <a:gd name="adj" fmla="val 16667"/>
            </a:avLst>
          </a:prstGeom>
          <a:noFill/>
          <a:ln>
            <a:noFill/>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fr-FR" sz="2000" b="0" i="0" u="none" strike="noStrike" cap="none" dirty="0">
                <a:solidFill>
                  <a:srgbClr val="002060"/>
                </a:solidFill>
                <a:latin typeface="Myriad Pro" panose="020B0503030403020204"/>
                <a:cs typeface="Times New Roman" panose="02020603050405020304" pitchFamily="18" charset="0"/>
                <a:sym typeface="Arial"/>
              </a:rPr>
              <a:t>Les personnages du texte sont “Belle la coccinelle, la sorcière, Dolly l’araignée, Tony le crapaud et la fée”.</a:t>
            </a:r>
          </a:p>
        </p:txBody>
      </p:sp>
      <p:cxnSp>
        <p:nvCxnSpPr>
          <p:cNvPr id="3" name="Straight Connector 2"/>
          <p:cNvCxnSpPr/>
          <p:nvPr/>
        </p:nvCxnSpPr>
        <p:spPr>
          <a:xfrm>
            <a:off x="8698736" y="1342423"/>
            <a:ext cx="1838129" cy="0"/>
          </a:xfrm>
          <a:prstGeom prst="line">
            <a:avLst/>
          </a:prstGeom>
        </p:spPr>
        <p:style>
          <a:lnRef idx="3">
            <a:schemeClr val="accent5"/>
          </a:lnRef>
          <a:fillRef idx="0">
            <a:schemeClr val="accent5"/>
          </a:fillRef>
          <a:effectRef idx="2">
            <a:schemeClr val="accent5"/>
          </a:effectRef>
          <a:fontRef idx="minor">
            <a:schemeClr val="tx1"/>
          </a:fontRef>
        </p:style>
      </p:cxnSp>
      <p:cxnSp>
        <p:nvCxnSpPr>
          <p:cNvPr id="17" name="Straight Connector 16"/>
          <p:cNvCxnSpPr/>
          <p:nvPr/>
        </p:nvCxnSpPr>
        <p:spPr>
          <a:xfrm>
            <a:off x="8431619" y="3925629"/>
            <a:ext cx="2849525" cy="1"/>
          </a:xfrm>
          <a:prstGeom prst="line">
            <a:avLst/>
          </a:prstGeom>
        </p:spPr>
        <p:style>
          <a:lnRef idx="3">
            <a:schemeClr val="accent5"/>
          </a:lnRef>
          <a:fillRef idx="0">
            <a:schemeClr val="accent5"/>
          </a:fillRef>
          <a:effectRef idx="2">
            <a:schemeClr val="accent5"/>
          </a:effectRef>
          <a:fontRef idx="minor">
            <a:schemeClr val="tx1"/>
          </a:fontRef>
        </p:style>
      </p:cxnSp>
      <p:cxnSp>
        <p:nvCxnSpPr>
          <p:cNvPr id="18" name="Straight Connector 17"/>
          <p:cNvCxnSpPr/>
          <p:nvPr/>
        </p:nvCxnSpPr>
        <p:spPr>
          <a:xfrm>
            <a:off x="3974336" y="4167139"/>
            <a:ext cx="2128752" cy="3039"/>
          </a:xfrm>
          <a:prstGeom prst="line">
            <a:avLst/>
          </a:prstGeom>
        </p:spPr>
        <p:style>
          <a:lnRef idx="3">
            <a:schemeClr val="accent5"/>
          </a:lnRef>
          <a:fillRef idx="0">
            <a:schemeClr val="accent5"/>
          </a:fillRef>
          <a:effectRef idx="2">
            <a:schemeClr val="accent5"/>
          </a:effectRef>
          <a:fontRef idx="minor">
            <a:schemeClr val="tx1"/>
          </a:fontRef>
        </p:style>
      </p:cxnSp>
      <p:cxnSp>
        <p:nvCxnSpPr>
          <p:cNvPr id="19" name="Straight Connector 18"/>
          <p:cNvCxnSpPr/>
          <p:nvPr/>
        </p:nvCxnSpPr>
        <p:spPr>
          <a:xfrm>
            <a:off x="7684213" y="2219657"/>
            <a:ext cx="1205023" cy="10127"/>
          </a:xfrm>
          <a:prstGeom prst="line">
            <a:avLst/>
          </a:prstGeom>
        </p:spPr>
        <p:style>
          <a:lnRef idx="3">
            <a:schemeClr val="accent5"/>
          </a:lnRef>
          <a:fillRef idx="0">
            <a:schemeClr val="accent5"/>
          </a:fillRef>
          <a:effectRef idx="2">
            <a:schemeClr val="accent5"/>
          </a:effectRef>
          <a:fontRef idx="minor">
            <a:schemeClr val="tx1"/>
          </a:fontRef>
        </p:style>
      </p:cxnSp>
      <p:cxnSp>
        <p:nvCxnSpPr>
          <p:cNvPr id="23" name="Straight Connector 22"/>
          <p:cNvCxnSpPr/>
          <p:nvPr/>
        </p:nvCxnSpPr>
        <p:spPr>
          <a:xfrm flipV="1">
            <a:off x="9889362" y="4769927"/>
            <a:ext cx="640080" cy="4345"/>
          </a:xfrm>
          <a:prstGeom prst="line">
            <a:avLst/>
          </a:prstGeom>
        </p:spPr>
        <p:style>
          <a:lnRef idx="3">
            <a:schemeClr val="accent5"/>
          </a:lnRef>
          <a:fillRef idx="0">
            <a:schemeClr val="accent5"/>
          </a:fillRef>
          <a:effectRef idx="2">
            <a:schemeClr val="accent5"/>
          </a:effectRef>
          <a:fontRef idx="minor">
            <a:schemeClr val="tx1"/>
          </a:fontRef>
        </p:style>
      </p:cxn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303"/>
                                        </p:tgtEl>
                                        <p:attrNameLst>
                                          <p:attrName>style.visibility</p:attrName>
                                        </p:attrNameLst>
                                      </p:cBhvr>
                                      <p:to>
                                        <p:strVal val="visible"/>
                                      </p:to>
                                    </p:set>
                                    <p:animEffect transition="in" filter="wipe(down)">
                                      <p:cBhvr>
                                        <p:cTn id="11" dur="500"/>
                                        <p:tgtEl>
                                          <p:spTgt spid="30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05"/>
                                        </p:tgtEl>
                                        <p:attrNameLst>
                                          <p:attrName>style.visibility</p:attrName>
                                        </p:attrNameLst>
                                      </p:cBhvr>
                                      <p:to>
                                        <p:strVal val="visible"/>
                                      </p:to>
                                    </p:set>
                                    <p:animEffect transition="in" filter="fade">
                                      <p:cBhvr>
                                        <p:cTn id="16" dur="1000"/>
                                        <p:tgtEl>
                                          <p:spTgt spid="30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500"/>
                                        <p:tgtEl>
                                          <p:spTgt spid="18"/>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left)">
                                      <p:cBhvr>
                                        <p:cTn id="41" dur="500"/>
                                        <p:tgtEl>
                                          <p:spTgt spid="23"/>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309"/>
                                        </p:tgtEl>
                                        <p:attrNameLst>
                                          <p:attrName>style.visibility</p:attrName>
                                        </p:attrNameLst>
                                      </p:cBhvr>
                                      <p:to>
                                        <p:strVal val="visible"/>
                                      </p:to>
                                    </p:set>
                                    <p:animEffect transition="in" filter="fade">
                                      <p:cBhvr>
                                        <p:cTn id="46" dur="1000"/>
                                        <p:tgtEl>
                                          <p:spTgt spid="3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 grpId="0"/>
      <p:bldP spid="30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12" name="Rectangle 11"/>
          <p:cNvSpPr/>
          <p:nvPr/>
        </p:nvSpPr>
        <p:spPr>
          <a:xfrm>
            <a:off x="-24882" y="768736"/>
            <a:ext cx="3633887" cy="6089264"/>
          </a:xfrm>
          <a:prstGeom prst="rect">
            <a:avLst/>
          </a:prstGeom>
          <a:gradFill flip="none" rotWithShape="1">
            <a:gsLst>
              <a:gs pos="5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w="0" cap="sq">
            <a:noFill/>
            <a:beve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graphicFrame>
        <p:nvGraphicFramePr>
          <p:cNvPr id="320" name="Google Shape;320;p6"/>
          <p:cNvGraphicFramePr/>
          <p:nvPr>
            <p:extLst>
              <p:ext uri="{D42A27DB-BD31-4B8C-83A1-F6EECF244321}">
                <p14:modId xmlns:p14="http://schemas.microsoft.com/office/powerpoint/2010/main" val="3875973023"/>
              </p:ext>
            </p:extLst>
          </p:nvPr>
        </p:nvGraphicFramePr>
        <p:xfrm>
          <a:off x="393055" y="2372287"/>
          <a:ext cx="2880762" cy="2643476"/>
        </p:xfrm>
        <a:graphic>
          <a:graphicData uri="http://schemas.openxmlformats.org/drawingml/2006/table">
            <a:tbl>
              <a:tblPr firstRow="1" bandRow="1">
                <a:tableStyleId>{5940675A-B579-460E-94D1-54222C63F5DA}</a:tableStyleId>
              </a:tblPr>
              <a:tblGrid>
                <a:gridCol w="2880762">
                  <a:extLst>
                    <a:ext uri="{9D8B030D-6E8A-4147-A177-3AD203B41FA5}">
                      <a16:colId xmlns:a16="http://schemas.microsoft.com/office/drawing/2014/main" val="20000"/>
                    </a:ext>
                  </a:extLst>
                </a:gridCol>
              </a:tblGrid>
              <a:tr h="646319">
                <a:tc>
                  <a:txBody>
                    <a:bodyPr/>
                    <a:lstStyle/>
                    <a:p>
                      <a:pPr marL="0" marR="0" lvl="0" indent="0" algn="l" rtl="0">
                        <a:lnSpc>
                          <a:spcPct val="100000"/>
                        </a:lnSpc>
                        <a:spcBef>
                          <a:spcPts val="0"/>
                        </a:spcBef>
                        <a:spcAft>
                          <a:spcPts val="0"/>
                        </a:spcAft>
                        <a:buClr>
                          <a:srgbClr val="000000"/>
                        </a:buClr>
                        <a:buSzPts val="1600"/>
                        <a:buFont typeface="Arial"/>
                        <a:buNone/>
                      </a:pPr>
                      <a:r>
                        <a:rPr lang="fr-FR" sz="2400" u="none" strike="noStrike" cap="none" noProof="0" dirty="0">
                          <a:latin typeface="Myriad Pro" panose="020B0503030403020204" pitchFamily="34" charset="0"/>
                          <a:sym typeface="Times New Roman"/>
                        </a:rPr>
                        <a:t>Où se trouvent les personnages?</a:t>
                      </a:r>
                      <a:endParaRPr lang="fr-FR" sz="2400" b="0" u="none" strike="noStrike" cap="none" noProof="0" dirty="0">
                        <a:solidFill>
                          <a:schemeClr val="tx1"/>
                        </a:solidFill>
                        <a:latin typeface="Myriad Pro" panose="020B0503030403020204" pitchFamily="34" charset="0"/>
                        <a:ea typeface="Times New Roman"/>
                        <a:cs typeface="Times New Roman"/>
                        <a:sym typeface="Times New Roman"/>
                      </a:endParaRPr>
                    </a:p>
                  </a:txBody>
                  <a:tcPr marL="91450" marR="91450" marT="45725" marB="45725"/>
                </a:tc>
                <a:extLst>
                  <a:ext uri="{0D108BD9-81ED-4DB2-BD59-A6C34878D82A}">
                    <a16:rowId xmlns:a16="http://schemas.microsoft.com/office/drawing/2014/main" val="10000"/>
                  </a:ext>
                </a:extLst>
              </a:tr>
              <a:tr h="1820506">
                <a:tc>
                  <a:txBody>
                    <a:bodyPr/>
                    <a:lstStyle/>
                    <a:p>
                      <a:pPr marL="0" marR="0" lvl="0" indent="0" algn="l" rtl="0">
                        <a:lnSpc>
                          <a:spcPct val="100000"/>
                        </a:lnSpc>
                        <a:spcBef>
                          <a:spcPts val="0"/>
                        </a:spcBef>
                        <a:spcAft>
                          <a:spcPts val="0"/>
                        </a:spcAft>
                        <a:buClr>
                          <a:srgbClr val="000000"/>
                        </a:buClr>
                        <a:buSzPts val="1600"/>
                        <a:buFont typeface="Arial"/>
                        <a:buNone/>
                      </a:pPr>
                      <a:endParaRPr sz="1600" u="none" strike="noStrike" cap="none" dirty="0">
                        <a:sym typeface="Times New Roman"/>
                      </a:endParaRPr>
                    </a:p>
                    <a:p>
                      <a:pPr marL="0" marR="0" lvl="0" indent="0" algn="l" rtl="0">
                        <a:lnSpc>
                          <a:spcPct val="100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tc>
                <a:extLst>
                  <a:ext uri="{0D108BD9-81ED-4DB2-BD59-A6C34878D82A}">
                    <a16:rowId xmlns:a16="http://schemas.microsoft.com/office/drawing/2014/main" val="10001"/>
                  </a:ext>
                </a:extLst>
              </a:tr>
            </a:tbl>
          </a:graphicData>
        </a:graphic>
      </p:graphicFrame>
      <p:sp>
        <p:nvSpPr>
          <p:cNvPr id="323" name="Google Shape;323;p6"/>
          <p:cNvSpPr/>
          <p:nvPr/>
        </p:nvSpPr>
        <p:spPr>
          <a:xfrm>
            <a:off x="649773" y="3555226"/>
            <a:ext cx="2396453" cy="1187116"/>
          </a:xfrm>
          <a:prstGeom prst="roundRect">
            <a:avLst>
              <a:gd name="adj" fmla="val 16667"/>
            </a:avLst>
          </a:prstGeom>
          <a:noFill/>
          <a:ln w="9525" cap="flat" cmpd="sng">
            <a:no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fr-FR" sz="2000" b="0" i="0" u="none" strike="noStrike" cap="none" dirty="0">
                <a:solidFill>
                  <a:srgbClr val="002060"/>
                </a:solidFill>
                <a:latin typeface="Myriad Pro" panose="020B0503030403020204"/>
                <a:cs typeface="Times New Roman" panose="02020603050405020304" pitchFamily="18" charset="0"/>
                <a:sym typeface="Arial"/>
              </a:rPr>
              <a:t>Les personnages se trouvent dans un merveilleux Jardin.</a:t>
            </a:r>
          </a:p>
        </p:txBody>
      </p:sp>
      <p:sp>
        <p:nvSpPr>
          <p:cNvPr id="9" name="Google Shape;306;p5">
            <a:extLst>
              <a:ext uri="{FF2B5EF4-FFF2-40B4-BE49-F238E27FC236}">
                <a16:creationId xmlns:a16="http://schemas.microsoft.com/office/drawing/2014/main" id="{10288272-83C8-41FB-A642-42B281809255}"/>
              </a:ext>
            </a:extLst>
          </p:cNvPr>
          <p:cNvSpPr txBox="1"/>
          <p:nvPr/>
        </p:nvSpPr>
        <p:spPr>
          <a:xfrm>
            <a:off x="725957" y="115618"/>
            <a:ext cx="10155979"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3600" b="1" i="0" u="none" strike="noStrike" cap="none" dirty="0">
                <a:solidFill>
                  <a:srgbClr val="0096D6"/>
                </a:solidFill>
                <a:latin typeface="Myriad Pro" panose="020B0503030403020204" pitchFamily="34" charset="0"/>
                <a:ea typeface="Comic Sans MS"/>
                <a:cs typeface="Times New Roman" panose="02020603050405020304" pitchFamily="18" charset="0"/>
                <a:sym typeface="Comic Sans MS"/>
              </a:rPr>
              <a:t>REPÉRAGE</a:t>
            </a:r>
            <a:endParaRPr lang="fr-FR" sz="2800" b="1" i="0" u="none" strike="noStrike" cap="none" dirty="0">
              <a:solidFill>
                <a:srgbClr val="0096D6"/>
              </a:solidFill>
              <a:latin typeface="Myriad Pro" panose="020B0503030403020204" pitchFamily="34" charset="0"/>
              <a:ea typeface="Comic Sans MS"/>
              <a:cs typeface="Times New Roman" panose="02020603050405020304" pitchFamily="18" charset="0"/>
              <a:sym typeface="Comic Sans MS"/>
            </a:endParaRPr>
          </a:p>
        </p:txBody>
      </p:sp>
      <p:sp>
        <p:nvSpPr>
          <p:cNvPr id="11" name="Google Shape;304;p5">
            <a:extLst>
              <a:ext uri="{FF2B5EF4-FFF2-40B4-BE49-F238E27FC236}">
                <a16:creationId xmlns:a16="http://schemas.microsoft.com/office/drawing/2014/main" id="{5F029E0A-2297-42AC-80B0-6A167D472E97}"/>
              </a:ext>
            </a:extLst>
          </p:cNvPr>
          <p:cNvSpPr txBox="1"/>
          <p:nvPr/>
        </p:nvSpPr>
        <p:spPr>
          <a:xfrm>
            <a:off x="347131" y="948020"/>
            <a:ext cx="2777522" cy="1200288"/>
          </a:xfrm>
          <a:prstGeom prst="rect">
            <a:avLst/>
          </a:prstGeom>
          <a:noFill/>
          <a:ln>
            <a:noFill/>
          </a:ln>
        </p:spPr>
        <p:txBody>
          <a:bodyPr spcFirstLastPara="1" wrap="square" lIns="91425" tIns="45700" rIns="91425" bIns="45700" anchor="t" anchorCtr="0">
            <a:spAutoFit/>
          </a:bodyPr>
          <a:lstStyle/>
          <a:p>
            <a:pPr marL="0" marR="0" lvl="0" indent="0" rtl="0">
              <a:spcBef>
                <a:spcPts val="0"/>
              </a:spcBef>
              <a:spcAft>
                <a:spcPts val="0"/>
              </a:spcAft>
              <a:buClr>
                <a:srgbClr val="000000"/>
              </a:buClr>
              <a:buSzPts val="1600"/>
              <a:buFont typeface="Arial"/>
              <a:buNone/>
            </a:pPr>
            <a:r>
              <a:rPr lang="fr-FR" sz="2400" b="1" i="0" u="none" strike="noStrike" cap="none" dirty="0">
                <a:solidFill>
                  <a:schemeClr val="tx1"/>
                </a:solidFill>
                <a:latin typeface="Myriad Pro" panose="020B0503030403020204"/>
                <a:cs typeface="Times New Roman" panose="02020603050405020304" pitchFamily="18" charset="0"/>
                <a:sym typeface="Arial"/>
              </a:rPr>
              <a:t>Lisez le texte pour trouver les bonnes réponses. </a:t>
            </a:r>
          </a:p>
        </p:txBody>
      </p:sp>
      <p:sp>
        <p:nvSpPr>
          <p:cNvPr id="16" name="Google Shape;303;p5">
            <a:extLst>
              <a:ext uri="{FF2B5EF4-FFF2-40B4-BE49-F238E27FC236}">
                <a16:creationId xmlns:a16="http://schemas.microsoft.com/office/drawing/2014/main" id="{D2FFA388-6AD9-4908-88F9-DBD2015CDB25}"/>
              </a:ext>
            </a:extLst>
          </p:cNvPr>
          <p:cNvSpPr txBox="1"/>
          <p:nvPr/>
        </p:nvSpPr>
        <p:spPr>
          <a:xfrm>
            <a:off x="3979371" y="484309"/>
            <a:ext cx="7967454" cy="6141834"/>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Clr>
                <a:srgbClr val="000000"/>
              </a:buClr>
              <a:buSzPts val="2000"/>
              <a:buFont typeface="Arial"/>
              <a:buNone/>
            </a:pPr>
            <a:r>
              <a:rPr lang="fr-FR" sz="2000" b="1" i="0" u="none" strike="noStrike" cap="none" dirty="0">
                <a:solidFill>
                  <a:srgbClr val="000000"/>
                </a:solidFill>
                <a:latin typeface="Myriad Pro" panose="020B0503030403020204"/>
                <a:ea typeface="Times New Roman"/>
                <a:cs typeface="Times New Roman" panose="02020603050405020304" pitchFamily="18" charset="0"/>
                <a:sym typeface="Times New Roman"/>
              </a:rPr>
              <a:t>Belle la coccinelle</a:t>
            </a:r>
          </a:p>
          <a:p>
            <a:pPr marL="0" marR="0" lvl="0" indent="0" algn="just" rtl="0">
              <a:lnSpc>
                <a:spcPct val="107000"/>
              </a:lnSpc>
              <a:spcBef>
                <a:spcPts val="800"/>
              </a:spcBef>
              <a:spcAft>
                <a:spcPts val="0"/>
              </a:spcAft>
              <a:buClr>
                <a:srgbClr val="000000"/>
              </a:buClr>
              <a:buSzPts val="1800"/>
              <a:buFont typeface="Arial"/>
              <a:buNone/>
            </a:pPr>
            <a:r>
              <a:rPr lang="fr-FR" sz="18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 	</a:t>
            </a: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Il était une fois dans un merveilleux jardin, une petite coccinelle qui s’appelait Belle parce qu’elle était belle comme une fleur et plus sage qu’une image. </a:t>
            </a:r>
          </a:p>
          <a:p>
            <a:pPr marL="0" marR="0" lvl="0" indent="449580" algn="just" rtl="0">
              <a:lnSpc>
                <a:spcPct val="107000"/>
              </a:lnSpc>
              <a:spcBef>
                <a:spcPts val="800"/>
              </a:spcBef>
              <a:spcAft>
                <a:spcPts val="0"/>
              </a:spcAft>
              <a:buClr>
                <a:srgbClr val="000000"/>
              </a:buClr>
              <a:buSzPts val="1600"/>
              <a:buFont typeface="Arial"/>
              <a:buNone/>
            </a:pP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Un jour, Belle se posa par mégarde sur le nez crochu d’une vieille femme tombée du ciel. Ce nez, vous l’avez compris, était celui d’une sorcière qui n’aimait pas mais alors pas du tout, qu’on vienne le lui chatouiller. " Je veux que tu deviennes la plus laide des coccinelles, et que ton cœur soit plus noir que les taches que tu portes ! " Puis elle secoua sa longue cape avant de disparaître.</a:t>
            </a:r>
          </a:p>
          <a:p>
            <a:pPr marL="0" marR="0" lvl="0" indent="449580" algn="just" rtl="0">
              <a:lnSpc>
                <a:spcPct val="107000"/>
              </a:lnSpc>
              <a:spcBef>
                <a:spcPts val="800"/>
              </a:spcBef>
              <a:spcAft>
                <a:spcPts val="0"/>
              </a:spcAft>
              <a:buClr>
                <a:srgbClr val="000000"/>
              </a:buClr>
              <a:buSzPts val="1600"/>
              <a:buFont typeface="Arial"/>
              <a:buNone/>
            </a:pP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Ainsi le sort s’accomplit. Belle devint vraiment très vilaine. A tous ses amis les insectes du jardin, elle faisait des grimaces, ou elle leur jouait des mauvais tours. Et, Belle s’était fait de nouveaux amis qu’elle adorait : Dolly la grosse araignée, et </a:t>
            </a:r>
            <a:b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b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Tony, le crapaud baveux. </a:t>
            </a:r>
          </a:p>
          <a:p>
            <a:pPr marL="0" marR="0" lvl="0" indent="449580" algn="just" rtl="0">
              <a:lnSpc>
                <a:spcPct val="107000"/>
              </a:lnSpc>
              <a:spcBef>
                <a:spcPts val="800"/>
              </a:spcBef>
              <a:spcAft>
                <a:spcPts val="0"/>
              </a:spcAft>
              <a:buClr>
                <a:srgbClr val="000000"/>
              </a:buClr>
              <a:buSzPts val="1600"/>
              <a:buFont typeface="Arial"/>
              <a:buNone/>
            </a:pP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Or, une nuit, une fée apparut. Elle portait une robe brodée d’étoiles qui scintillent à chacun de ses pas. Sur un tapis de fleurs elle s’assoupit. " Regardez ! Une fée ! Volons-lui sa baguette magique ! dit Tony. - Oh oui, volons-lui ! reprit Dolly. " Aussitôt dit, aussitôt fait. Mais dès qu’ils eurent touché la baguette, Tony se transforma en carotte, et Dolly en lapin qui aimait les carottes. Quant à la coccinelle... La fée lui réserva un autre sort. En un clin d’œil, elle retrouva la beauté et la gentillesse que la sorcière lui avait enlevées.</a:t>
            </a:r>
            <a:endParaRPr lang="fr-FR" sz="1400" b="0" i="0" u="none" strike="noStrike" cap="none" dirty="0">
              <a:solidFill>
                <a:srgbClr val="000000"/>
              </a:solidFill>
              <a:latin typeface="Myriad Pro" panose="020B0503030403020204"/>
              <a:cs typeface="Times New Roman" panose="02020603050405020304" pitchFamily="18" charset="0"/>
              <a:sym typeface="Arial"/>
            </a:endParaRPr>
          </a:p>
          <a:p>
            <a:pPr marL="0" marR="0" lvl="0" indent="449580" algn="just" rtl="0">
              <a:lnSpc>
                <a:spcPct val="107000"/>
              </a:lnSpc>
              <a:spcBef>
                <a:spcPts val="800"/>
              </a:spcBef>
              <a:spcAft>
                <a:spcPts val="0"/>
              </a:spcAft>
              <a:buClr>
                <a:srgbClr val="000000"/>
              </a:buClr>
              <a:buSzPts val="1600"/>
              <a:buFont typeface="Arial"/>
              <a:buNone/>
            </a:pP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Ainsi, à partir de ce jour, tous vécurent en paix dans ce merveilleux jardin.</a:t>
            </a:r>
            <a:endParaRPr lang="fr-FR" sz="1400" b="0" i="0" u="none" strike="noStrike" cap="none" dirty="0">
              <a:solidFill>
                <a:srgbClr val="000000"/>
              </a:solidFill>
              <a:latin typeface="Myriad Pro" panose="020B0503030403020204"/>
              <a:cs typeface="Times New Roman" panose="02020603050405020304" pitchFamily="18" charset="0"/>
              <a:sym typeface="Arial"/>
            </a:endParaRPr>
          </a:p>
          <a:p>
            <a:pPr marL="0" marR="0" lvl="0" indent="449580" algn="r" rtl="0">
              <a:lnSpc>
                <a:spcPct val="107000"/>
              </a:lnSpc>
              <a:spcBef>
                <a:spcPts val="800"/>
              </a:spcBef>
              <a:spcAft>
                <a:spcPts val="0"/>
              </a:spcAft>
              <a:buClr>
                <a:srgbClr val="000000"/>
              </a:buClr>
              <a:buSzPts val="2000"/>
              <a:buFont typeface="Arial"/>
              <a:buNone/>
            </a:pPr>
            <a:r>
              <a:rPr lang="en-US" sz="2000" b="0"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rPr>
              <a:t>                           </a:t>
            </a:r>
            <a:r>
              <a:rPr lang="en-US" sz="1600" b="1"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rPr>
              <a:t>Antoon KRINGS, Belle la </a:t>
            </a:r>
            <a:r>
              <a:rPr lang="en-US" sz="1600" b="1" i="0" u="none" strike="noStrike" cap="none" dirty="0" err="1">
                <a:solidFill>
                  <a:srgbClr val="000000"/>
                </a:solidFill>
                <a:latin typeface="Times New Roman" panose="02020603050405020304" pitchFamily="18" charset="0"/>
                <a:ea typeface="Times New Roman"/>
                <a:cs typeface="Times New Roman" panose="02020603050405020304" pitchFamily="18" charset="0"/>
                <a:sym typeface="Times New Roman"/>
              </a:rPr>
              <a:t>coccinelle</a:t>
            </a:r>
            <a:r>
              <a:rPr lang="en-US" sz="1600" b="1"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rPr>
              <a:t>, Ed. Gallimard jeunesse</a:t>
            </a:r>
            <a:endParaRPr sz="1600" b="1"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endParaRPr>
          </a:p>
        </p:txBody>
      </p:sp>
      <p:cxnSp>
        <p:nvCxnSpPr>
          <p:cNvPr id="3" name="Straight Connector 2"/>
          <p:cNvCxnSpPr/>
          <p:nvPr/>
        </p:nvCxnSpPr>
        <p:spPr>
          <a:xfrm>
            <a:off x="6320589" y="1220844"/>
            <a:ext cx="2390274" cy="0"/>
          </a:xfrm>
          <a:prstGeom prst="line">
            <a:avLst/>
          </a:prstGeom>
        </p:spPr>
        <p:style>
          <a:lnRef idx="3">
            <a:schemeClr val="accent5"/>
          </a:lnRef>
          <a:fillRef idx="0">
            <a:schemeClr val="accent5"/>
          </a:fillRef>
          <a:effectRef idx="2">
            <a:schemeClr val="accent5"/>
          </a:effectRef>
          <a:fontRef idx="minor">
            <a:schemeClr val="tx1"/>
          </a:fontRef>
        </p:style>
      </p:cxn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1000"/>
                                        <p:tgtEl>
                                          <p:spTgt spid="16"/>
                                        </p:tgtEl>
                                      </p:cBhvr>
                                    </p:animEffect>
                                    <p:anim calcmode="lin" valueType="num">
                                      <p:cBhvr>
                                        <p:cTn id="12" dur="1000" fill="hold"/>
                                        <p:tgtEl>
                                          <p:spTgt spid="16"/>
                                        </p:tgtEl>
                                        <p:attrNameLst>
                                          <p:attrName>ppt_x</p:attrName>
                                        </p:attrNameLst>
                                      </p:cBhvr>
                                      <p:tavLst>
                                        <p:tav tm="0">
                                          <p:val>
                                            <p:strVal val="#ppt_x"/>
                                          </p:val>
                                        </p:tav>
                                        <p:tav tm="100000">
                                          <p:val>
                                            <p:strVal val="#ppt_x"/>
                                          </p:val>
                                        </p:tav>
                                      </p:tavLst>
                                    </p:anim>
                                    <p:anim calcmode="lin" valueType="num">
                                      <p:cBhvr>
                                        <p:cTn id="1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20"/>
                                        </p:tgtEl>
                                        <p:attrNameLst>
                                          <p:attrName>style.visibility</p:attrName>
                                        </p:attrNameLst>
                                      </p:cBhvr>
                                      <p:to>
                                        <p:strVal val="visible"/>
                                      </p:to>
                                    </p:set>
                                    <p:animEffect transition="in" filter="fade">
                                      <p:cBhvr>
                                        <p:cTn id="18" dur="1000"/>
                                        <p:tgtEl>
                                          <p:spTgt spid="32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23"/>
                                        </p:tgtEl>
                                        <p:attrNameLst>
                                          <p:attrName>style.visibility</p:attrName>
                                        </p:attrNameLst>
                                      </p:cBhvr>
                                      <p:to>
                                        <p:strVal val="visible"/>
                                      </p:to>
                                    </p:set>
                                    <p:animEffect transition="in" filter="fade">
                                      <p:cBhvr>
                                        <p:cTn id="28" dur="1000"/>
                                        <p:tgtEl>
                                          <p:spTgt spid="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16" name="Rectangle 15"/>
          <p:cNvSpPr/>
          <p:nvPr/>
        </p:nvSpPr>
        <p:spPr>
          <a:xfrm>
            <a:off x="-24882" y="768736"/>
            <a:ext cx="3633887" cy="6089264"/>
          </a:xfrm>
          <a:prstGeom prst="rect">
            <a:avLst/>
          </a:prstGeom>
          <a:gradFill flip="none" rotWithShape="1">
            <a:gsLst>
              <a:gs pos="5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w="0" cap="sq">
            <a:noFill/>
            <a:beve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graphicFrame>
        <p:nvGraphicFramePr>
          <p:cNvPr id="331" name="Google Shape;331;p7"/>
          <p:cNvGraphicFramePr/>
          <p:nvPr>
            <p:extLst>
              <p:ext uri="{D42A27DB-BD31-4B8C-83A1-F6EECF244321}">
                <p14:modId xmlns:p14="http://schemas.microsoft.com/office/powerpoint/2010/main" val="1088000064"/>
              </p:ext>
            </p:extLst>
          </p:nvPr>
        </p:nvGraphicFramePr>
        <p:xfrm>
          <a:off x="222131" y="2824295"/>
          <a:ext cx="3101412" cy="1978145"/>
        </p:xfrm>
        <a:graphic>
          <a:graphicData uri="http://schemas.openxmlformats.org/drawingml/2006/table">
            <a:tbl>
              <a:tblPr firstRow="1" bandRow="1">
                <a:tableStyleId>{5940675A-B579-460E-94D1-54222C63F5DA}</a:tableStyleId>
              </a:tblPr>
              <a:tblGrid>
                <a:gridCol w="3101412">
                  <a:extLst>
                    <a:ext uri="{9D8B030D-6E8A-4147-A177-3AD203B41FA5}">
                      <a16:colId xmlns:a16="http://schemas.microsoft.com/office/drawing/2014/main" val="20000"/>
                    </a:ext>
                  </a:extLst>
                </a:gridCol>
              </a:tblGrid>
              <a:tr h="596245">
                <a:tc>
                  <a:txBody>
                    <a:bodyPr/>
                    <a:lstStyle/>
                    <a:p>
                      <a:pPr marL="0" marR="0" lvl="0" indent="0" algn="l" rtl="0">
                        <a:lnSpc>
                          <a:spcPct val="100000"/>
                        </a:lnSpc>
                        <a:spcBef>
                          <a:spcPts val="0"/>
                        </a:spcBef>
                        <a:spcAft>
                          <a:spcPts val="0"/>
                        </a:spcAft>
                        <a:buClr>
                          <a:srgbClr val="000000"/>
                        </a:buClr>
                        <a:buSzPts val="1600"/>
                        <a:buFont typeface="Arial"/>
                        <a:buNone/>
                      </a:pPr>
                      <a:r>
                        <a:rPr lang="fr-FR" sz="2400" u="none" strike="noStrike" cap="none" noProof="0" dirty="0">
                          <a:sym typeface="Times New Roman"/>
                        </a:rPr>
                        <a:t>Quand l’action se passe-t-elle? </a:t>
                      </a:r>
                      <a:endParaRPr lang="fr-FR" sz="2400" u="none" strike="noStrike" cap="none" noProof="0" dirty="0">
                        <a:solidFill>
                          <a:schemeClr val="tx1"/>
                        </a:solidFill>
                        <a:latin typeface="Myriad Pro" panose="020B0503030403020204"/>
                        <a:ea typeface="Times New Roman"/>
                        <a:cs typeface="Times New Roman"/>
                        <a:sym typeface="Times New Roman"/>
                      </a:endParaRPr>
                    </a:p>
                  </a:txBody>
                  <a:tcPr marL="91450" marR="91450" marT="45725" marB="45725"/>
                </a:tc>
                <a:extLst>
                  <a:ext uri="{0D108BD9-81ED-4DB2-BD59-A6C34878D82A}">
                    <a16:rowId xmlns:a16="http://schemas.microsoft.com/office/drawing/2014/main" val="10000"/>
                  </a:ext>
                </a:extLst>
              </a:tr>
              <a:tr h="1155175">
                <a:tc>
                  <a:txBody>
                    <a:bodyPr/>
                    <a:lstStyle/>
                    <a:p>
                      <a:pPr marL="0" marR="0" lvl="0" indent="0" algn="l" rtl="0">
                        <a:lnSpc>
                          <a:spcPct val="100000"/>
                        </a:lnSpc>
                        <a:spcBef>
                          <a:spcPts val="0"/>
                        </a:spcBef>
                        <a:spcAft>
                          <a:spcPts val="0"/>
                        </a:spcAft>
                        <a:buClr>
                          <a:srgbClr val="000000"/>
                        </a:buClr>
                        <a:buSzPts val="1600"/>
                        <a:buFont typeface="Arial"/>
                        <a:buNone/>
                      </a:pPr>
                      <a:endParaRPr sz="1600" u="none" strike="noStrike" cap="none" dirty="0">
                        <a:sym typeface="Times New Roman"/>
                      </a:endParaRPr>
                    </a:p>
                    <a:p>
                      <a:pPr marL="0" marR="0" lvl="0" indent="0" algn="l" rtl="0">
                        <a:lnSpc>
                          <a:spcPct val="100000"/>
                        </a:lnSpc>
                        <a:spcBef>
                          <a:spcPts val="0"/>
                        </a:spcBef>
                        <a:spcAft>
                          <a:spcPts val="0"/>
                        </a:spcAft>
                        <a:buClr>
                          <a:srgbClr val="000000"/>
                        </a:buClr>
                        <a:buSzPts val="1600"/>
                        <a:buFont typeface="Arial"/>
                        <a:buNone/>
                      </a:pPr>
                      <a:endParaRPr sz="1600" u="none" strike="noStrike" cap="none" dirty="0">
                        <a:sym typeface="Times New Roman"/>
                      </a:endParaRPr>
                    </a:p>
                    <a:p>
                      <a:pPr marL="0" marR="0" lvl="0" indent="0" algn="l" rtl="0">
                        <a:lnSpc>
                          <a:spcPct val="100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tc>
                <a:extLst>
                  <a:ext uri="{0D108BD9-81ED-4DB2-BD59-A6C34878D82A}">
                    <a16:rowId xmlns:a16="http://schemas.microsoft.com/office/drawing/2014/main" val="10001"/>
                  </a:ext>
                </a:extLst>
              </a:tr>
            </a:tbl>
          </a:graphicData>
        </a:graphic>
      </p:graphicFrame>
      <p:sp>
        <p:nvSpPr>
          <p:cNvPr id="9" name="Google Shape;306;p5">
            <a:extLst>
              <a:ext uri="{FF2B5EF4-FFF2-40B4-BE49-F238E27FC236}">
                <a16:creationId xmlns:a16="http://schemas.microsoft.com/office/drawing/2014/main" id="{CF7C6DD2-592A-4172-8F12-96E79359FD7F}"/>
              </a:ext>
            </a:extLst>
          </p:cNvPr>
          <p:cNvSpPr txBox="1"/>
          <p:nvPr/>
        </p:nvSpPr>
        <p:spPr>
          <a:xfrm>
            <a:off x="799500" y="114795"/>
            <a:ext cx="10155979"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3600" b="1" i="0" u="none" strike="noStrike" cap="none" dirty="0">
                <a:solidFill>
                  <a:srgbClr val="0096D6"/>
                </a:solidFill>
                <a:latin typeface="Myriad Pro" panose="020B0503030403020204" pitchFamily="34" charset="0"/>
                <a:ea typeface="Comic Sans MS"/>
                <a:cs typeface="Times New Roman" panose="02020603050405020304" pitchFamily="18" charset="0"/>
                <a:sym typeface="Comic Sans MS"/>
              </a:rPr>
              <a:t>REPÉRAGE</a:t>
            </a:r>
          </a:p>
        </p:txBody>
      </p:sp>
      <p:sp>
        <p:nvSpPr>
          <p:cNvPr id="11" name="Google Shape;304;p5">
            <a:extLst>
              <a:ext uri="{FF2B5EF4-FFF2-40B4-BE49-F238E27FC236}">
                <a16:creationId xmlns:a16="http://schemas.microsoft.com/office/drawing/2014/main" id="{4BE9F18D-AB17-424B-8C38-DAEA9A54D12A}"/>
              </a:ext>
            </a:extLst>
          </p:cNvPr>
          <p:cNvSpPr txBox="1"/>
          <p:nvPr/>
        </p:nvSpPr>
        <p:spPr>
          <a:xfrm>
            <a:off x="478633" y="954275"/>
            <a:ext cx="3101412" cy="1200288"/>
          </a:xfrm>
          <a:prstGeom prst="rect">
            <a:avLst/>
          </a:prstGeom>
          <a:noFill/>
          <a:ln>
            <a:noFill/>
          </a:ln>
        </p:spPr>
        <p:txBody>
          <a:bodyPr spcFirstLastPara="1" wrap="square" lIns="91425" tIns="45700" rIns="91425" bIns="45700" anchor="t" anchorCtr="0">
            <a:spAutoFit/>
          </a:bodyPr>
          <a:lstStyle/>
          <a:p>
            <a:pPr marL="0" marR="0" lvl="0" indent="0" rtl="0">
              <a:spcBef>
                <a:spcPts val="0"/>
              </a:spcBef>
              <a:spcAft>
                <a:spcPts val="0"/>
              </a:spcAft>
              <a:buClr>
                <a:srgbClr val="000000"/>
              </a:buClr>
              <a:buSzPts val="1600"/>
              <a:buFont typeface="Arial"/>
              <a:buNone/>
            </a:pPr>
            <a:r>
              <a:rPr lang="fr-FR" sz="2400" b="1" i="0" u="none" strike="noStrike" cap="none" dirty="0">
                <a:solidFill>
                  <a:schemeClr val="tx1"/>
                </a:solidFill>
                <a:latin typeface="Myriad Pro" panose="020B0503030403020204"/>
                <a:cs typeface="Times New Roman" panose="02020603050405020304" pitchFamily="18" charset="0"/>
                <a:sym typeface="Arial"/>
              </a:rPr>
              <a:t>Lisez le texte pour trouver les bonnes réponses. </a:t>
            </a:r>
          </a:p>
        </p:txBody>
      </p:sp>
      <p:sp>
        <p:nvSpPr>
          <p:cNvPr id="15" name="Google Shape;303;p5">
            <a:extLst>
              <a:ext uri="{FF2B5EF4-FFF2-40B4-BE49-F238E27FC236}">
                <a16:creationId xmlns:a16="http://schemas.microsoft.com/office/drawing/2014/main" id="{13901866-5075-4351-A3AA-5EFAF9AA2DC6}"/>
              </a:ext>
            </a:extLst>
          </p:cNvPr>
          <p:cNvSpPr txBox="1"/>
          <p:nvPr/>
        </p:nvSpPr>
        <p:spPr>
          <a:xfrm>
            <a:off x="3987684" y="452697"/>
            <a:ext cx="7967454" cy="6141834"/>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Clr>
                <a:srgbClr val="000000"/>
              </a:buClr>
              <a:buSzPts val="2000"/>
              <a:buFont typeface="Arial"/>
              <a:buNone/>
            </a:pPr>
            <a:r>
              <a:rPr lang="fr-FR" sz="2000" b="1" i="0" u="none" strike="noStrike" cap="none" dirty="0">
                <a:solidFill>
                  <a:srgbClr val="000000"/>
                </a:solidFill>
                <a:latin typeface="Myriad Pro" panose="020B0503030403020204"/>
                <a:ea typeface="Times New Roman"/>
                <a:cs typeface="Times New Roman" panose="02020603050405020304" pitchFamily="18" charset="0"/>
                <a:sym typeface="Times New Roman"/>
              </a:rPr>
              <a:t>Belle la coccinelle</a:t>
            </a:r>
          </a:p>
          <a:p>
            <a:pPr marL="0" marR="0" lvl="0" indent="0" algn="just" rtl="0">
              <a:lnSpc>
                <a:spcPct val="107000"/>
              </a:lnSpc>
              <a:spcBef>
                <a:spcPts val="800"/>
              </a:spcBef>
              <a:spcAft>
                <a:spcPts val="0"/>
              </a:spcAft>
              <a:buClr>
                <a:srgbClr val="000000"/>
              </a:buClr>
              <a:buSzPts val="1800"/>
              <a:buFont typeface="Arial"/>
              <a:buNone/>
            </a:pPr>
            <a:r>
              <a:rPr lang="fr-FR" sz="18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 	</a:t>
            </a: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Il était une fois dans un merveilleux jardin, une petite coccinelle qui s’appelait Belle parce qu’elle était belle comme une fleur et plus sage qu’une image. </a:t>
            </a:r>
          </a:p>
          <a:p>
            <a:pPr marL="0" marR="0" lvl="0" indent="449580" algn="just" rtl="0">
              <a:lnSpc>
                <a:spcPct val="107000"/>
              </a:lnSpc>
              <a:spcBef>
                <a:spcPts val="800"/>
              </a:spcBef>
              <a:spcAft>
                <a:spcPts val="0"/>
              </a:spcAft>
              <a:buClr>
                <a:srgbClr val="000000"/>
              </a:buClr>
              <a:buSzPts val="1600"/>
              <a:buFont typeface="Arial"/>
              <a:buNone/>
            </a:pP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Un jour, Belle se posa par mégarde sur le nez crochu d’une vieille femme tombée du ciel. Ce nez, vous l’avez compris, était celui d’une sorcière qui n’aimait pas mais alors pas du tout, qu’on vienne le lui chatouiller. " Je veux que tu deviennes la plus laide des coccinelles, et que ton cœur soit plus noir que les taches que tu portes ! " Puis elle secoua sa longue cape avant de disparaître.</a:t>
            </a:r>
          </a:p>
          <a:p>
            <a:pPr marL="0" marR="0" lvl="0" indent="449580" algn="just" rtl="0">
              <a:lnSpc>
                <a:spcPct val="107000"/>
              </a:lnSpc>
              <a:spcBef>
                <a:spcPts val="800"/>
              </a:spcBef>
              <a:spcAft>
                <a:spcPts val="0"/>
              </a:spcAft>
              <a:buClr>
                <a:srgbClr val="000000"/>
              </a:buClr>
              <a:buSzPts val="1600"/>
              <a:buFont typeface="Arial"/>
              <a:buNone/>
            </a:pP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Ainsi le sort s’accomplit. Belle devint vraiment très vilaine. A tous ses amis les insectes du jardin, elle faisait des grimaces, ou elle leur jouait des mauvais tours. Et, Belle s’était fait de nouveaux amis qu’elle adorait : Dolly la grosse araignée, et </a:t>
            </a:r>
            <a:b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b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Tony, le crapaud baveux. </a:t>
            </a:r>
          </a:p>
          <a:p>
            <a:pPr marL="0" marR="0" lvl="0" indent="449580" algn="just" rtl="0">
              <a:lnSpc>
                <a:spcPct val="107000"/>
              </a:lnSpc>
              <a:spcBef>
                <a:spcPts val="800"/>
              </a:spcBef>
              <a:spcAft>
                <a:spcPts val="0"/>
              </a:spcAft>
              <a:buClr>
                <a:srgbClr val="000000"/>
              </a:buClr>
              <a:buSzPts val="1600"/>
              <a:buFont typeface="Arial"/>
              <a:buNone/>
            </a:pP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Or, une nuit, une fée apparut. Elle portait une robe brodée d’étoiles qui scintillent à chacun de ses pas. Sur un tapis de fleurs elle s’assoupit. " Regardez ! Une fée ! Volons-lui sa baguette magique ! dit Tony. - Oh oui, volons-lui ! reprit Dolly. " Aussitôt dit, aussitôt fait. Mais dès qu’ils eurent touché la baguette, Tony se transforma en carotte, et Dolly en lapin qui aimait les carottes. Quant à la coccinelle... La fée lui réserva un autre sort. En un clin d’œil, elle retrouva la beauté et la gentillesse que la sorcière lui avait enlevées.</a:t>
            </a:r>
            <a:endParaRPr lang="fr-FR" sz="1400" b="0" i="0" u="none" strike="noStrike" cap="none" dirty="0">
              <a:solidFill>
                <a:srgbClr val="000000"/>
              </a:solidFill>
              <a:latin typeface="Myriad Pro" panose="020B0503030403020204"/>
              <a:cs typeface="Times New Roman" panose="02020603050405020304" pitchFamily="18" charset="0"/>
              <a:sym typeface="Arial"/>
            </a:endParaRPr>
          </a:p>
          <a:p>
            <a:pPr marL="0" marR="0" lvl="0" indent="449580" algn="just" rtl="0">
              <a:lnSpc>
                <a:spcPct val="107000"/>
              </a:lnSpc>
              <a:spcBef>
                <a:spcPts val="800"/>
              </a:spcBef>
              <a:spcAft>
                <a:spcPts val="0"/>
              </a:spcAft>
              <a:buClr>
                <a:srgbClr val="000000"/>
              </a:buClr>
              <a:buSzPts val="1600"/>
              <a:buFont typeface="Arial"/>
              <a:buNone/>
            </a:pP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Ainsi, à partir de ce jour, tous vécurent en paix dans ce merveilleux jardin.</a:t>
            </a:r>
            <a:endParaRPr lang="fr-FR" sz="1400" b="0" i="0" u="none" strike="noStrike" cap="none" dirty="0">
              <a:solidFill>
                <a:srgbClr val="000000"/>
              </a:solidFill>
              <a:latin typeface="Myriad Pro" panose="020B0503030403020204"/>
              <a:cs typeface="Times New Roman" panose="02020603050405020304" pitchFamily="18" charset="0"/>
              <a:sym typeface="Arial"/>
            </a:endParaRPr>
          </a:p>
          <a:p>
            <a:pPr marL="0" marR="0" lvl="0" indent="449580" algn="r" rtl="0">
              <a:lnSpc>
                <a:spcPct val="107000"/>
              </a:lnSpc>
              <a:spcBef>
                <a:spcPts val="800"/>
              </a:spcBef>
              <a:spcAft>
                <a:spcPts val="0"/>
              </a:spcAft>
              <a:buClr>
                <a:srgbClr val="000000"/>
              </a:buClr>
              <a:buSzPts val="2000"/>
              <a:buFont typeface="Arial"/>
              <a:buNone/>
            </a:pPr>
            <a:r>
              <a:rPr lang="en-US" sz="2000" b="0"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rPr>
              <a:t>                           </a:t>
            </a:r>
            <a:r>
              <a:rPr lang="en-US" sz="1600" b="1"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rPr>
              <a:t>Antoon KRINGS, Belle la </a:t>
            </a:r>
            <a:r>
              <a:rPr lang="en-US" sz="1600" b="1" i="0" u="none" strike="noStrike" cap="none" dirty="0" err="1">
                <a:solidFill>
                  <a:srgbClr val="000000"/>
                </a:solidFill>
                <a:latin typeface="Times New Roman" panose="02020603050405020304" pitchFamily="18" charset="0"/>
                <a:ea typeface="Times New Roman"/>
                <a:cs typeface="Times New Roman" panose="02020603050405020304" pitchFamily="18" charset="0"/>
                <a:sym typeface="Times New Roman"/>
              </a:rPr>
              <a:t>coccinelle</a:t>
            </a:r>
            <a:r>
              <a:rPr lang="en-US" sz="1600" b="1"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rPr>
              <a:t>, Ed. Gallimard jeunesse</a:t>
            </a:r>
            <a:endParaRPr sz="1600" b="1"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endParaRPr>
          </a:p>
        </p:txBody>
      </p:sp>
      <p:cxnSp>
        <p:nvCxnSpPr>
          <p:cNvPr id="17" name="Straight Connector 16"/>
          <p:cNvCxnSpPr/>
          <p:nvPr/>
        </p:nvCxnSpPr>
        <p:spPr>
          <a:xfrm flipV="1">
            <a:off x="4986499" y="1190847"/>
            <a:ext cx="1329241" cy="2673"/>
          </a:xfrm>
          <a:prstGeom prst="line">
            <a:avLst/>
          </a:prstGeom>
        </p:spPr>
        <p:style>
          <a:lnRef idx="3">
            <a:schemeClr val="accent5"/>
          </a:lnRef>
          <a:fillRef idx="0">
            <a:schemeClr val="accent5"/>
          </a:fillRef>
          <a:effectRef idx="2">
            <a:schemeClr val="accent5"/>
          </a:effectRef>
          <a:fontRef idx="minor">
            <a:schemeClr val="tx1"/>
          </a:fontRef>
        </p:style>
      </p:cxnSp>
      <p:sp>
        <p:nvSpPr>
          <p:cNvPr id="24" name="Google Shape;323;p6"/>
          <p:cNvSpPr/>
          <p:nvPr/>
        </p:nvSpPr>
        <p:spPr>
          <a:xfrm>
            <a:off x="344308" y="3622975"/>
            <a:ext cx="2979235" cy="1187116"/>
          </a:xfrm>
          <a:prstGeom prst="roundRect">
            <a:avLst>
              <a:gd name="adj" fmla="val 16667"/>
            </a:avLst>
          </a:prstGeom>
          <a:noFill/>
          <a:ln w="9525" cap="flat" cmpd="sng">
            <a:no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r>
              <a:rPr lang="fr-FR" sz="2000" dirty="0">
                <a:solidFill>
                  <a:srgbClr val="002060"/>
                </a:solidFill>
                <a:latin typeface="Myriad Pro" panose="020B0503030403020204"/>
                <a:cs typeface="Times New Roman" panose="02020603050405020304" pitchFamily="18" charset="0"/>
              </a:rPr>
              <a:t>L’action se passe depuis longtemps.</a:t>
            </a:r>
          </a:p>
          <a:p>
            <a:pPr lvl="0"/>
            <a:endParaRPr lang="fr-FR" sz="2000" b="0" i="0" u="none" strike="noStrike" cap="none" dirty="0">
              <a:solidFill>
                <a:srgbClr val="002060"/>
              </a:solidFill>
              <a:latin typeface="Myriad Pro" panose="020B0503030403020204"/>
              <a:cs typeface="Times New Roman" panose="02020603050405020304" pitchFamily="18" charset="0"/>
              <a:sym typeface="Arial"/>
            </a:endParaRPr>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31"/>
                                        </p:tgtEl>
                                        <p:attrNameLst>
                                          <p:attrName>style.visibility</p:attrName>
                                        </p:attrNameLst>
                                      </p:cBhvr>
                                      <p:to>
                                        <p:strVal val="visible"/>
                                      </p:to>
                                    </p:set>
                                    <p:animEffect transition="in" filter="fade">
                                      <p:cBhvr>
                                        <p:cTn id="18" dur="500"/>
                                        <p:tgtEl>
                                          <p:spTgt spid="331"/>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3" name="Rectangle 32"/>
          <p:cNvSpPr/>
          <p:nvPr/>
        </p:nvSpPr>
        <p:spPr>
          <a:xfrm>
            <a:off x="-24882" y="768736"/>
            <a:ext cx="3633887" cy="6089264"/>
          </a:xfrm>
          <a:prstGeom prst="rect">
            <a:avLst/>
          </a:prstGeom>
          <a:gradFill flip="none" rotWithShape="1">
            <a:gsLst>
              <a:gs pos="5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w="0" cap="sq">
            <a:noFill/>
            <a:beve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2" name="Google Shape;303;p5">
            <a:extLst>
              <a:ext uri="{FF2B5EF4-FFF2-40B4-BE49-F238E27FC236}">
                <a16:creationId xmlns:a16="http://schemas.microsoft.com/office/drawing/2014/main" id="{5B48C843-1981-4A58-AB5E-55455F4AF3B1}"/>
              </a:ext>
            </a:extLst>
          </p:cNvPr>
          <p:cNvSpPr txBox="1"/>
          <p:nvPr/>
        </p:nvSpPr>
        <p:spPr>
          <a:xfrm>
            <a:off x="3962023" y="556724"/>
            <a:ext cx="7967454" cy="6141834"/>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Clr>
                <a:srgbClr val="000000"/>
              </a:buClr>
              <a:buSzPts val="2000"/>
              <a:buFont typeface="Arial"/>
              <a:buNone/>
            </a:pPr>
            <a:r>
              <a:rPr lang="fr-FR" sz="2000" b="1" i="0" u="none" strike="noStrike" cap="none" dirty="0">
                <a:solidFill>
                  <a:srgbClr val="000000"/>
                </a:solidFill>
                <a:latin typeface="Myriad Pro" panose="020B0503030403020204"/>
                <a:ea typeface="Times New Roman"/>
                <a:cs typeface="Times New Roman" panose="02020603050405020304" pitchFamily="18" charset="0"/>
                <a:sym typeface="Times New Roman"/>
              </a:rPr>
              <a:t>Belle la coccinelle</a:t>
            </a:r>
          </a:p>
          <a:p>
            <a:pPr marL="0" marR="0" lvl="0" indent="0" algn="just" rtl="0">
              <a:lnSpc>
                <a:spcPct val="107000"/>
              </a:lnSpc>
              <a:spcBef>
                <a:spcPts val="800"/>
              </a:spcBef>
              <a:spcAft>
                <a:spcPts val="0"/>
              </a:spcAft>
              <a:buClr>
                <a:srgbClr val="000000"/>
              </a:buClr>
              <a:buSzPts val="1800"/>
              <a:buFont typeface="Arial"/>
              <a:buNone/>
            </a:pPr>
            <a:r>
              <a:rPr lang="fr-FR" sz="18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 	</a:t>
            </a: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Il était une fois dans un merveilleux jardin, une petite coccinelle qui s’appelait Belle parce qu’elle était belle comme une fleur et plus sage qu’une image. </a:t>
            </a:r>
          </a:p>
          <a:p>
            <a:pPr marL="0" marR="0" lvl="0" indent="449580" algn="just" rtl="0">
              <a:lnSpc>
                <a:spcPct val="107000"/>
              </a:lnSpc>
              <a:spcBef>
                <a:spcPts val="800"/>
              </a:spcBef>
              <a:spcAft>
                <a:spcPts val="0"/>
              </a:spcAft>
              <a:buClr>
                <a:srgbClr val="000000"/>
              </a:buClr>
              <a:buSzPts val="1600"/>
              <a:buFont typeface="Arial"/>
              <a:buNone/>
            </a:pP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Un jour, Belle se posa par mégarde sur le nez crochu d’une vieille femme tombée du ciel. Ce nez, vous l’avez compris, était celui d’une sorcière qui n’aimait pas mais alors pas du tout, qu’on vienne le lui chatouiller. " Je veux que tu deviennes la plus laide des coccinelles, et que ton cœur soit plus noir que les taches que tu portes ! " Puis elle secoua sa longue cape avant de disparaître.</a:t>
            </a:r>
          </a:p>
          <a:p>
            <a:pPr marL="0" marR="0" lvl="0" indent="449580" algn="just" rtl="0">
              <a:lnSpc>
                <a:spcPct val="107000"/>
              </a:lnSpc>
              <a:spcBef>
                <a:spcPts val="800"/>
              </a:spcBef>
              <a:spcAft>
                <a:spcPts val="0"/>
              </a:spcAft>
              <a:buClr>
                <a:srgbClr val="000000"/>
              </a:buClr>
              <a:buSzPts val="1600"/>
              <a:buFont typeface="Arial"/>
              <a:buNone/>
            </a:pP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Ainsi le sort s’accomplit. Belle devint vraiment très vilaine. A tous ses amis les insectes du jardin, elle faisait des grimaces, ou elle leur jouait des mauvais tours. Et, Belle s’était fait de nouveaux amis qu’elle adorait : Dolly la grosse araignée, et </a:t>
            </a:r>
            <a:b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b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Tony, le crapaud baveux. </a:t>
            </a:r>
          </a:p>
          <a:p>
            <a:pPr marL="0" marR="0" lvl="0" indent="449580" algn="just" rtl="0">
              <a:lnSpc>
                <a:spcPct val="107000"/>
              </a:lnSpc>
              <a:spcBef>
                <a:spcPts val="800"/>
              </a:spcBef>
              <a:spcAft>
                <a:spcPts val="0"/>
              </a:spcAft>
              <a:buClr>
                <a:srgbClr val="000000"/>
              </a:buClr>
              <a:buSzPts val="1600"/>
              <a:buFont typeface="Arial"/>
              <a:buNone/>
            </a:pP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Or, une nuit, une fée apparut. Elle portait une robe brodée d’étoiles qui scintillent à chacun de ses pas. Sur un tapis de fleurs elle s’assoupit. " Regardez ! Une fée ! Volons-lui sa baguette magique ! dit Tony. - Oh oui, volons-lui ! reprit Dolly. " Aussitôt dit, aussitôt fait. Mais dès qu’ils eurent touché la baguette, Tony se transforma en carotte, et Dolly en lapin qui aimait les carottes. Quant à la coccinelle... La fée lui réserva un autre sort. En un clin d’œil, elle retrouva la beauté et la gentillesse que la sorcière lui avait enlevées.</a:t>
            </a:r>
            <a:endParaRPr lang="fr-FR" sz="1400" b="0" i="0" u="none" strike="noStrike" cap="none" dirty="0">
              <a:solidFill>
                <a:srgbClr val="000000"/>
              </a:solidFill>
              <a:latin typeface="Myriad Pro" panose="020B0503030403020204"/>
              <a:cs typeface="Times New Roman" panose="02020603050405020304" pitchFamily="18" charset="0"/>
              <a:sym typeface="Arial"/>
            </a:endParaRPr>
          </a:p>
          <a:p>
            <a:pPr marL="0" marR="0" lvl="0" indent="449580" algn="just" rtl="0">
              <a:lnSpc>
                <a:spcPct val="107000"/>
              </a:lnSpc>
              <a:spcBef>
                <a:spcPts val="800"/>
              </a:spcBef>
              <a:spcAft>
                <a:spcPts val="0"/>
              </a:spcAft>
              <a:buClr>
                <a:srgbClr val="000000"/>
              </a:buClr>
              <a:buSzPts val="1600"/>
              <a:buFont typeface="Arial"/>
              <a:buNone/>
            </a:pPr>
            <a:r>
              <a:rPr lang="fr-FR" sz="1600" b="0" i="0" u="none" strike="noStrike" cap="none" dirty="0">
                <a:solidFill>
                  <a:srgbClr val="000000"/>
                </a:solidFill>
                <a:latin typeface="Myriad Pro" panose="020B0503030403020204"/>
                <a:ea typeface="Times New Roman"/>
                <a:cs typeface="Times New Roman" panose="02020603050405020304" pitchFamily="18" charset="0"/>
                <a:sym typeface="Times New Roman"/>
              </a:rPr>
              <a:t>Ainsi, à partir de ce jour, tous vécurent en paix dans ce merveilleux jardin.</a:t>
            </a:r>
            <a:endParaRPr lang="fr-FR" sz="1400" b="0" i="0" u="none" strike="noStrike" cap="none" dirty="0">
              <a:solidFill>
                <a:srgbClr val="000000"/>
              </a:solidFill>
              <a:latin typeface="Myriad Pro" panose="020B0503030403020204"/>
              <a:cs typeface="Times New Roman" panose="02020603050405020304" pitchFamily="18" charset="0"/>
              <a:sym typeface="Arial"/>
            </a:endParaRPr>
          </a:p>
          <a:p>
            <a:pPr marL="0" marR="0" lvl="0" indent="449580" algn="r" rtl="0">
              <a:lnSpc>
                <a:spcPct val="107000"/>
              </a:lnSpc>
              <a:spcBef>
                <a:spcPts val="800"/>
              </a:spcBef>
              <a:spcAft>
                <a:spcPts val="0"/>
              </a:spcAft>
              <a:buClr>
                <a:srgbClr val="000000"/>
              </a:buClr>
              <a:buSzPts val="2000"/>
              <a:buFont typeface="Arial"/>
              <a:buNone/>
            </a:pPr>
            <a:r>
              <a:rPr lang="en-US" sz="2000" b="0"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rPr>
              <a:t>                           </a:t>
            </a:r>
            <a:r>
              <a:rPr lang="en-US" sz="1600" b="1"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rPr>
              <a:t>Antoon KRINGS, Belle la </a:t>
            </a:r>
            <a:r>
              <a:rPr lang="fr-FR" sz="1600" b="1"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rPr>
              <a:t>coccinelle</a:t>
            </a:r>
            <a:r>
              <a:rPr lang="en-US" sz="1600" b="1"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rPr>
              <a:t>, Ed. Gallimard jeunesse</a:t>
            </a:r>
            <a:endParaRPr sz="1600" b="1"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endParaRPr>
          </a:p>
        </p:txBody>
      </p:sp>
      <p:graphicFrame>
        <p:nvGraphicFramePr>
          <p:cNvPr id="342" name="Google Shape;342;p8"/>
          <p:cNvGraphicFramePr/>
          <p:nvPr>
            <p:extLst>
              <p:ext uri="{D42A27DB-BD31-4B8C-83A1-F6EECF244321}">
                <p14:modId xmlns:p14="http://schemas.microsoft.com/office/powerpoint/2010/main" val="3670128943"/>
              </p:ext>
            </p:extLst>
          </p:nvPr>
        </p:nvGraphicFramePr>
        <p:xfrm>
          <a:off x="218513" y="2006810"/>
          <a:ext cx="3246104" cy="4620053"/>
        </p:xfrm>
        <a:graphic>
          <a:graphicData uri="http://schemas.openxmlformats.org/drawingml/2006/table">
            <a:tbl>
              <a:tblPr firstRow="1" bandRow="1">
                <a:tableStyleId>{5940675A-B579-460E-94D1-54222C63F5DA}</a:tableStyleId>
              </a:tblPr>
              <a:tblGrid>
                <a:gridCol w="3246104">
                  <a:extLst>
                    <a:ext uri="{9D8B030D-6E8A-4147-A177-3AD203B41FA5}">
                      <a16:colId xmlns:a16="http://schemas.microsoft.com/office/drawing/2014/main" val="20000"/>
                    </a:ext>
                  </a:extLst>
                </a:gridCol>
              </a:tblGrid>
              <a:tr h="648208">
                <a:tc>
                  <a:txBody>
                    <a:bodyPr/>
                    <a:lstStyle/>
                    <a:p>
                      <a:pPr marL="0" marR="0" lvl="0" indent="0" algn="l" rtl="0">
                        <a:lnSpc>
                          <a:spcPct val="100000"/>
                        </a:lnSpc>
                        <a:spcBef>
                          <a:spcPts val="0"/>
                        </a:spcBef>
                        <a:spcAft>
                          <a:spcPts val="0"/>
                        </a:spcAft>
                        <a:buClr>
                          <a:srgbClr val="000000"/>
                        </a:buClr>
                        <a:buSzPts val="1600"/>
                        <a:buFont typeface="Arial"/>
                        <a:buNone/>
                      </a:pPr>
                      <a:r>
                        <a:rPr lang="en-US" sz="2000" u="none" strike="noStrike" cap="none" dirty="0">
                          <a:latin typeface="Myriad Pro" panose="020B0503030403020204" pitchFamily="34" charset="0"/>
                          <a:sym typeface="Times New Roman"/>
                        </a:rPr>
                        <a:t>Que </a:t>
                      </a:r>
                      <a:r>
                        <a:rPr lang="fr-FR" sz="2000" u="none" strike="noStrike" cap="none" noProof="0" dirty="0">
                          <a:latin typeface="Myriad Pro" panose="020B0503030403020204" pitchFamily="34" charset="0"/>
                          <a:sym typeface="Times New Roman"/>
                        </a:rPr>
                        <a:t>font les personnages ?</a:t>
                      </a:r>
                      <a:endParaRPr lang="fr-FR" sz="2000" u="none" strike="noStrike" cap="none" noProof="0" dirty="0">
                        <a:solidFill>
                          <a:srgbClr val="2F5496"/>
                        </a:solidFill>
                        <a:latin typeface="Myriad Pro" panose="020B0503030403020204" pitchFamily="34" charset="0"/>
                        <a:ea typeface="Times New Roman"/>
                        <a:cs typeface="Times New Roman"/>
                        <a:sym typeface="Times New Roman"/>
                      </a:endParaRPr>
                    </a:p>
                  </a:txBody>
                  <a:tcPr marL="91450" marR="91450" marT="45725" marB="45725" anchor="ctr"/>
                </a:tc>
                <a:extLst>
                  <a:ext uri="{0D108BD9-81ED-4DB2-BD59-A6C34878D82A}">
                    <a16:rowId xmlns:a16="http://schemas.microsoft.com/office/drawing/2014/main" val="10000"/>
                  </a:ext>
                </a:extLst>
              </a:tr>
              <a:tr h="3971845">
                <a:tc>
                  <a:txBody>
                    <a:bodyPr/>
                    <a:lstStyle/>
                    <a:p>
                      <a:pPr marL="0" marR="0" lvl="0" indent="0" algn="l" rtl="0">
                        <a:lnSpc>
                          <a:spcPct val="100000"/>
                        </a:lnSpc>
                        <a:spcBef>
                          <a:spcPts val="0"/>
                        </a:spcBef>
                        <a:spcAft>
                          <a:spcPts val="0"/>
                        </a:spcAft>
                        <a:buClr>
                          <a:srgbClr val="000000"/>
                        </a:buClr>
                        <a:buSzPts val="1600"/>
                        <a:buFont typeface="Arial"/>
                        <a:buNone/>
                      </a:pPr>
                      <a:endParaRPr sz="1600" u="none" strike="noStrike" cap="none" dirty="0">
                        <a:sym typeface="Times New Roman"/>
                      </a:endParaRPr>
                    </a:p>
                    <a:p>
                      <a:pPr marL="0" marR="0" lvl="0" indent="0" algn="l" rtl="0">
                        <a:lnSpc>
                          <a:spcPct val="100000"/>
                        </a:lnSpc>
                        <a:spcBef>
                          <a:spcPts val="0"/>
                        </a:spcBef>
                        <a:spcAft>
                          <a:spcPts val="0"/>
                        </a:spcAft>
                        <a:buClr>
                          <a:srgbClr val="000000"/>
                        </a:buClr>
                        <a:buSzPts val="1600"/>
                        <a:buFont typeface="Arial"/>
                        <a:buNone/>
                      </a:pPr>
                      <a:endParaRPr sz="1600" u="none" strike="noStrike" cap="none" dirty="0">
                        <a:sym typeface="Times New Roman"/>
                      </a:endParaRPr>
                    </a:p>
                    <a:p>
                      <a:pPr marL="0" marR="0" lvl="0" indent="0" algn="l" rtl="0">
                        <a:lnSpc>
                          <a:spcPct val="100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tc>
                <a:extLst>
                  <a:ext uri="{0D108BD9-81ED-4DB2-BD59-A6C34878D82A}">
                    <a16:rowId xmlns:a16="http://schemas.microsoft.com/office/drawing/2014/main" val="10001"/>
                  </a:ext>
                </a:extLst>
              </a:tr>
            </a:tbl>
          </a:graphicData>
        </a:graphic>
      </p:graphicFrame>
      <p:sp>
        <p:nvSpPr>
          <p:cNvPr id="354" name="Google Shape;354;p8"/>
          <p:cNvSpPr txBox="1"/>
          <p:nvPr/>
        </p:nvSpPr>
        <p:spPr>
          <a:xfrm>
            <a:off x="411496" y="2653525"/>
            <a:ext cx="2736955" cy="70784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2000" b="0" i="0" u="none" strike="noStrike" cap="none" dirty="0">
                <a:solidFill>
                  <a:srgbClr val="002060"/>
                </a:solidFill>
                <a:latin typeface="Myriad Pro" panose="020B0503030403020204"/>
                <a:cs typeface="Times New Roman" panose="02020603050405020304" pitchFamily="18" charset="0"/>
                <a:sym typeface="Arial"/>
              </a:rPr>
              <a:t>La coccinelle se met sur le nez de la sorcière.</a:t>
            </a:r>
          </a:p>
        </p:txBody>
      </p:sp>
      <p:sp>
        <p:nvSpPr>
          <p:cNvPr id="355" name="Google Shape;355;p8"/>
          <p:cNvSpPr txBox="1"/>
          <p:nvPr/>
        </p:nvSpPr>
        <p:spPr>
          <a:xfrm>
            <a:off x="411496" y="3410689"/>
            <a:ext cx="2880815"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2000" dirty="0">
                <a:solidFill>
                  <a:srgbClr val="002060"/>
                </a:solidFill>
                <a:latin typeface="Myriad Pro" panose="020B0503030403020204"/>
                <a:cs typeface="Times New Roman" panose="02020603050405020304" pitchFamily="18" charset="0"/>
              </a:rPr>
              <a:t>L</a:t>
            </a:r>
            <a:r>
              <a:rPr lang="fr-FR" sz="2000" b="0" i="0" u="none" strike="noStrike" cap="none" dirty="0">
                <a:solidFill>
                  <a:srgbClr val="002060"/>
                </a:solidFill>
                <a:latin typeface="Myriad Pro" panose="020B0503030403020204"/>
                <a:cs typeface="Times New Roman" panose="02020603050405020304" pitchFamily="18" charset="0"/>
                <a:sym typeface="Arial"/>
              </a:rPr>
              <a:t>a sorcière la rend laide</a:t>
            </a:r>
            <a:r>
              <a:rPr lang="en-US" sz="2000" b="0" i="0" u="none" strike="noStrike" cap="none" dirty="0">
                <a:solidFill>
                  <a:srgbClr val="002060"/>
                </a:solidFill>
                <a:latin typeface="Myriad Pro" panose="020B0503030403020204"/>
                <a:cs typeface="Times New Roman" panose="02020603050405020304" pitchFamily="18" charset="0"/>
                <a:sym typeface="Arial"/>
              </a:rPr>
              <a:t>.</a:t>
            </a:r>
            <a:endParaRPr sz="2000" b="0" i="0" u="none" strike="noStrike" cap="none" dirty="0">
              <a:solidFill>
                <a:srgbClr val="002060"/>
              </a:solidFill>
              <a:latin typeface="Myriad Pro" panose="020B0503030403020204"/>
              <a:cs typeface="Times New Roman" panose="02020603050405020304" pitchFamily="18" charset="0"/>
              <a:sym typeface="Arial"/>
            </a:endParaRPr>
          </a:p>
        </p:txBody>
      </p:sp>
      <p:sp>
        <p:nvSpPr>
          <p:cNvPr id="356" name="Google Shape;356;p8"/>
          <p:cNvSpPr txBox="1"/>
          <p:nvPr/>
        </p:nvSpPr>
        <p:spPr>
          <a:xfrm>
            <a:off x="411496" y="3810758"/>
            <a:ext cx="3008527" cy="70784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2000" b="0" i="0" u="none" strike="noStrike" cap="none" dirty="0">
                <a:solidFill>
                  <a:srgbClr val="002060"/>
                </a:solidFill>
                <a:latin typeface="Myriad Pro" panose="020B0503030403020204"/>
                <a:cs typeface="Times New Roman" panose="02020603050405020304" pitchFamily="18" charset="0"/>
                <a:sym typeface="Arial"/>
              </a:rPr>
              <a:t>Belle trouve de nouveaux amis.</a:t>
            </a:r>
          </a:p>
        </p:txBody>
      </p:sp>
      <p:sp>
        <p:nvSpPr>
          <p:cNvPr id="357" name="Google Shape;357;p8"/>
          <p:cNvSpPr txBox="1"/>
          <p:nvPr/>
        </p:nvSpPr>
        <p:spPr>
          <a:xfrm>
            <a:off x="411496" y="4473276"/>
            <a:ext cx="3099531" cy="70784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2000" b="0" i="0" u="none" strike="noStrike" cap="none" dirty="0">
                <a:solidFill>
                  <a:srgbClr val="002060"/>
                </a:solidFill>
                <a:latin typeface="Myriad Pro" panose="020B0503030403020204"/>
                <a:cs typeface="Times New Roman" panose="02020603050405020304" pitchFamily="18" charset="0"/>
                <a:sym typeface="Arial"/>
              </a:rPr>
              <a:t>Les amis volent la baguette magique de la fée. </a:t>
            </a:r>
          </a:p>
        </p:txBody>
      </p:sp>
      <p:sp>
        <p:nvSpPr>
          <p:cNvPr id="358" name="Google Shape;358;p8"/>
          <p:cNvSpPr txBox="1"/>
          <p:nvPr/>
        </p:nvSpPr>
        <p:spPr>
          <a:xfrm>
            <a:off x="435279" y="5268954"/>
            <a:ext cx="3027447" cy="13233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2000" b="0" i="0" u="none" strike="noStrike" cap="none" dirty="0">
                <a:solidFill>
                  <a:srgbClr val="002060"/>
                </a:solidFill>
                <a:latin typeface="Myriad Pro" panose="020B0503030403020204"/>
                <a:cs typeface="Times New Roman" panose="02020603050405020304" pitchFamily="18" charset="0"/>
                <a:sym typeface="Arial"/>
              </a:rPr>
              <a:t>Belle retrouve sa beauté tandis que le crapaud se transforme en carotte et l’araignée en lapin.</a:t>
            </a:r>
          </a:p>
        </p:txBody>
      </p:sp>
      <p:sp>
        <p:nvSpPr>
          <p:cNvPr id="21" name="Google Shape;304;p5">
            <a:extLst>
              <a:ext uri="{FF2B5EF4-FFF2-40B4-BE49-F238E27FC236}">
                <a16:creationId xmlns:a16="http://schemas.microsoft.com/office/drawing/2014/main" id="{F17C1427-6A09-4CCF-AD82-818A743B0EC5}"/>
              </a:ext>
            </a:extLst>
          </p:cNvPr>
          <p:cNvSpPr txBox="1"/>
          <p:nvPr/>
        </p:nvSpPr>
        <p:spPr>
          <a:xfrm>
            <a:off x="285688" y="806522"/>
            <a:ext cx="2862763" cy="1200288"/>
          </a:xfrm>
          <a:prstGeom prst="rect">
            <a:avLst/>
          </a:prstGeom>
          <a:noFill/>
          <a:ln>
            <a:noFill/>
          </a:ln>
        </p:spPr>
        <p:txBody>
          <a:bodyPr spcFirstLastPara="1" wrap="square" lIns="91425" tIns="45700" rIns="91425" bIns="45700" anchor="t" anchorCtr="0">
            <a:spAutoFit/>
          </a:bodyPr>
          <a:lstStyle/>
          <a:p>
            <a:pPr marL="0" marR="0" lvl="0" indent="0" rtl="0">
              <a:spcBef>
                <a:spcPts val="0"/>
              </a:spcBef>
              <a:spcAft>
                <a:spcPts val="0"/>
              </a:spcAft>
              <a:buClr>
                <a:srgbClr val="000000"/>
              </a:buClr>
              <a:buSzPts val="1600"/>
              <a:buFont typeface="Arial"/>
              <a:buNone/>
            </a:pPr>
            <a:r>
              <a:rPr lang="fr-FR" sz="2400" b="1" i="0" u="none" strike="noStrike" cap="none" dirty="0">
                <a:solidFill>
                  <a:schemeClr val="tx1"/>
                </a:solidFill>
                <a:latin typeface="Myriad Pro" panose="020B0503030403020204"/>
                <a:cs typeface="Times New Roman" panose="02020603050405020304" pitchFamily="18" charset="0"/>
                <a:sym typeface="Arial"/>
              </a:rPr>
              <a:t>Lisez le texte pour trouver les bonnes réponses. </a:t>
            </a:r>
          </a:p>
        </p:txBody>
      </p:sp>
      <p:sp>
        <p:nvSpPr>
          <p:cNvPr id="27" name="Google Shape;306;p5">
            <a:extLst>
              <a:ext uri="{FF2B5EF4-FFF2-40B4-BE49-F238E27FC236}">
                <a16:creationId xmlns:a16="http://schemas.microsoft.com/office/drawing/2014/main" id="{74F72EEF-7C9D-482C-8D90-61D8C6EB2304}"/>
              </a:ext>
            </a:extLst>
          </p:cNvPr>
          <p:cNvSpPr txBox="1"/>
          <p:nvPr/>
        </p:nvSpPr>
        <p:spPr>
          <a:xfrm>
            <a:off x="791434" y="119222"/>
            <a:ext cx="10155979"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3600" b="1" i="0" u="none" strike="noStrike" cap="none" dirty="0">
                <a:solidFill>
                  <a:srgbClr val="0096D6"/>
                </a:solidFill>
                <a:latin typeface="Myriad Pro" panose="020B0503030403020204" pitchFamily="34" charset="0"/>
                <a:ea typeface="Comic Sans MS"/>
                <a:cs typeface="Times New Roman" panose="02020603050405020304" pitchFamily="18" charset="0"/>
                <a:sym typeface="Comic Sans MS"/>
              </a:rPr>
              <a:t>REPÉRAGE</a:t>
            </a:r>
          </a:p>
        </p:txBody>
      </p:sp>
      <p:cxnSp>
        <p:nvCxnSpPr>
          <p:cNvPr id="3" name="Straight Connector 2"/>
          <p:cNvCxnSpPr/>
          <p:nvPr/>
        </p:nvCxnSpPr>
        <p:spPr>
          <a:xfrm>
            <a:off x="5197642" y="1940613"/>
            <a:ext cx="5662863" cy="0"/>
          </a:xfrm>
          <a:prstGeom prst="line">
            <a:avLst/>
          </a:prstGeom>
        </p:spPr>
        <p:style>
          <a:lnRef idx="3">
            <a:schemeClr val="accent5"/>
          </a:lnRef>
          <a:fillRef idx="0">
            <a:schemeClr val="accent5"/>
          </a:fillRef>
          <a:effectRef idx="2">
            <a:schemeClr val="accent5"/>
          </a:effectRef>
          <a:fontRef idx="minor">
            <a:schemeClr val="tx1"/>
          </a:fontRef>
        </p:style>
      </p:cxnSp>
      <p:grpSp>
        <p:nvGrpSpPr>
          <p:cNvPr id="28" name="Group 27"/>
          <p:cNvGrpSpPr/>
          <p:nvPr/>
        </p:nvGrpSpPr>
        <p:grpSpPr>
          <a:xfrm>
            <a:off x="4682613" y="2462981"/>
            <a:ext cx="7108722" cy="250721"/>
            <a:chOff x="4682613" y="2462981"/>
            <a:chExt cx="7108722" cy="250721"/>
          </a:xfrm>
        </p:grpSpPr>
        <p:cxnSp>
          <p:nvCxnSpPr>
            <p:cNvPr id="6" name="Straight Connector 5"/>
            <p:cNvCxnSpPr/>
            <p:nvPr/>
          </p:nvCxnSpPr>
          <p:spPr>
            <a:xfrm flipV="1">
              <a:off x="8347587" y="2462981"/>
              <a:ext cx="3443748" cy="7374"/>
            </a:xfrm>
            <a:prstGeom prst="line">
              <a:avLst/>
            </a:prstGeom>
          </p:spPr>
          <p:style>
            <a:lnRef idx="3">
              <a:schemeClr val="accent5"/>
            </a:lnRef>
            <a:fillRef idx="0">
              <a:schemeClr val="accent5"/>
            </a:fillRef>
            <a:effectRef idx="2">
              <a:schemeClr val="accent5"/>
            </a:effectRef>
            <a:fontRef idx="minor">
              <a:schemeClr val="tx1"/>
            </a:fontRef>
          </p:style>
        </p:cxnSp>
        <p:cxnSp>
          <p:nvCxnSpPr>
            <p:cNvPr id="8" name="Straight Connector 7"/>
            <p:cNvCxnSpPr/>
            <p:nvPr/>
          </p:nvCxnSpPr>
          <p:spPr>
            <a:xfrm>
              <a:off x="4682613" y="2713702"/>
              <a:ext cx="2011680" cy="0"/>
            </a:xfrm>
            <a:prstGeom prst="line">
              <a:avLst/>
            </a:prstGeom>
          </p:spPr>
          <p:style>
            <a:lnRef idx="3">
              <a:schemeClr val="accent5"/>
            </a:lnRef>
            <a:fillRef idx="0">
              <a:schemeClr val="accent5"/>
            </a:fillRef>
            <a:effectRef idx="2">
              <a:schemeClr val="accent5"/>
            </a:effectRef>
            <a:fontRef idx="minor">
              <a:schemeClr val="tx1"/>
            </a:fontRef>
          </p:style>
        </p:cxnSp>
      </p:grpSp>
      <p:grpSp>
        <p:nvGrpSpPr>
          <p:cNvPr id="29" name="Group 28"/>
          <p:cNvGrpSpPr/>
          <p:nvPr/>
        </p:nvGrpSpPr>
        <p:grpSpPr>
          <a:xfrm>
            <a:off x="4038599" y="3879182"/>
            <a:ext cx="7863840" cy="276080"/>
            <a:chOff x="4038599" y="3879182"/>
            <a:chExt cx="7863840" cy="276080"/>
          </a:xfrm>
        </p:grpSpPr>
        <p:cxnSp>
          <p:nvCxnSpPr>
            <p:cNvPr id="10" name="Straight Connector 9"/>
            <p:cNvCxnSpPr/>
            <p:nvPr/>
          </p:nvCxnSpPr>
          <p:spPr>
            <a:xfrm>
              <a:off x="4038599" y="3879182"/>
              <a:ext cx="7863840" cy="0"/>
            </a:xfrm>
            <a:prstGeom prst="line">
              <a:avLst/>
            </a:prstGeom>
          </p:spPr>
          <p:style>
            <a:lnRef idx="3">
              <a:schemeClr val="accent5"/>
            </a:lnRef>
            <a:fillRef idx="0">
              <a:schemeClr val="accent5"/>
            </a:fillRef>
            <a:effectRef idx="2">
              <a:schemeClr val="accent5"/>
            </a:effectRef>
            <a:fontRef idx="minor">
              <a:schemeClr val="tx1"/>
            </a:fontRef>
          </p:style>
        </p:cxnSp>
        <p:cxnSp>
          <p:nvCxnSpPr>
            <p:cNvPr id="32" name="Straight Connector 31"/>
            <p:cNvCxnSpPr/>
            <p:nvPr/>
          </p:nvCxnSpPr>
          <p:spPr>
            <a:xfrm>
              <a:off x="4114800" y="4155262"/>
              <a:ext cx="1982220" cy="0"/>
            </a:xfrm>
            <a:prstGeom prst="line">
              <a:avLst/>
            </a:prstGeom>
          </p:spPr>
          <p:style>
            <a:lnRef idx="3">
              <a:schemeClr val="accent5"/>
            </a:lnRef>
            <a:fillRef idx="0">
              <a:schemeClr val="accent5"/>
            </a:fillRef>
            <a:effectRef idx="2">
              <a:schemeClr val="accent5"/>
            </a:effectRef>
            <a:fontRef idx="minor">
              <a:schemeClr val="tx1"/>
            </a:fontRef>
          </p:style>
        </p:cxnSp>
      </p:grpSp>
      <p:cxnSp>
        <p:nvCxnSpPr>
          <p:cNvPr id="36" name="Straight Connector 35"/>
          <p:cNvCxnSpPr/>
          <p:nvPr/>
        </p:nvCxnSpPr>
        <p:spPr>
          <a:xfrm>
            <a:off x="4061922" y="5009020"/>
            <a:ext cx="2602911" cy="0"/>
          </a:xfrm>
          <a:prstGeom prst="line">
            <a:avLst/>
          </a:prstGeom>
        </p:spPr>
        <p:style>
          <a:lnRef idx="3">
            <a:schemeClr val="accent5"/>
          </a:lnRef>
          <a:fillRef idx="0">
            <a:schemeClr val="accent5"/>
          </a:fillRef>
          <a:effectRef idx="2">
            <a:schemeClr val="accent5"/>
          </a:effectRef>
          <a:fontRef idx="minor">
            <a:schemeClr val="tx1"/>
          </a:fontRef>
        </p:style>
      </p:cxnSp>
      <p:grpSp>
        <p:nvGrpSpPr>
          <p:cNvPr id="30" name="Group 29"/>
          <p:cNvGrpSpPr/>
          <p:nvPr/>
        </p:nvGrpSpPr>
        <p:grpSpPr>
          <a:xfrm>
            <a:off x="4056001" y="5268954"/>
            <a:ext cx="7843162" cy="574774"/>
            <a:chOff x="4056001" y="5268954"/>
            <a:chExt cx="7843162" cy="574774"/>
          </a:xfrm>
        </p:grpSpPr>
        <p:cxnSp>
          <p:nvCxnSpPr>
            <p:cNvPr id="38" name="Straight Connector 37"/>
            <p:cNvCxnSpPr/>
            <p:nvPr/>
          </p:nvCxnSpPr>
          <p:spPr>
            <a:xfrm>
              <a:off x="4056001" y="5546574"/>
              <a:ext cx="6804504" cy="8668"/>
            </a:xfrm>
            <a:prstGeom prst="line">
              <a:avLst/>
            </a:prstGeom>
          </p:spPr>
          <p:style>
            <a:lnRef idx="3">
              <a:schemeClr val="accent5"/>
            </a:lnRef>
            <a:fillRef idx="0">
              <a:schemeClr val="accent5"/>
            </a:fillRef>
            <a:effectRef idx="2">
              <a:schemeClr val="accent5"/>
            </a:effectRef>
            <a:fontRef idx="minor">
              <a:schemeClr val="tx1"/>
            </a:fontRef>
          </p:style>
        </p:cxnSp>
        <p:cxnSp>
          <p:nvCxnSpPr>
            <p:cNvPr id="39" name="Straight Connector 38"/>
            <p:cNvCxnSpPr/>
            <p:nvPr/>
          </p:nvCxnSpPr>
          <p:spPr>
            <a:xfrm>
              <a:off x="7784363" y="5268954"/>
              <a:ext cx="4114800" cy="20972"/>
            </a:xfrm>
            <a:prstGeom prst="line">
              <a:avLst/>
            </a:prstGeom>
          </p:spPr>
          <p:style>
            <a:lnRef idx="3">
              <a:schemeClr val="accent5"/>
            </a:lnRef>
            <a:fillRef idx="0">
              <a:schemeClr val="accent5"/>
            </a:fillRef>
            <a:effectRef idx="2">
              <a:schemeClr val="accent5"/>
            </a:effectRef>
            <a:fontRef idx="minor">
              <a:schemeClr val="tx1"/>
            </a:fontRef>
          </p:style>
        </p:cxnSp>
        <p:cxnSp>
          <p:nvCxnSpPr>
            <p:cNvPr id="42" name="Straight Connector 41"/>
            <p:cNvCxnSpPr/>
            <p:nvPr/>
          </p:nvCxnSpPr>
          <p:spPr>
            <a:xfrm>
              <a:off x="4625463" y="5827283"/>
              <a:ext cx="6035040" cy="16445"/>
            </a:xfrm>
            <a:prstGeom prst="line">
              <a:avLst/>
            </a:prstGeom>
          </p:spPr>
          <p:style>
            <a:lnRef idx="3">
              <a:schemeClr val="accent5"/>
            </a:lnRef>
            <a:fillRef idx="0">
              <a:schemeClr val="accent5"/>
            </a:fillRef>
            <a:effectRef idx="2">
              <a:schemeClr val="accent5"/>
            </a:effectRef>
            <a:fontRef idx="minor">
              <a:schemeClr val="tx1"/>
            </a:fontRef>
          </p:style>
        </p:cxnSp>
      </p:grpSp>
      <p:cxnSp>
        <p:nvCxnSpPr>
          <p:cNvPr id="26" name="Straight Connector 25">
            <a:extLst>
              <a:ext uri="{FF2B5EF4-FFF2-40B4-BE49-F238E27FC236}">
                <a16:creationId xmlns:a16="http://schemas.microsoft.com/office/drawing/2014/main" id="{806AC108-A72F-413C-96A1-97C2770CD59E}"/>
              </a:ext>
            </a:extLst>
          </p:cNvPr>
          <p:cNvCxnSpPr/>
          <p:nvPr/>
        </p:nvCxnSpPr>
        <p:spPr>
          <a:xfrm>
            <a:off x="10805622" y="4769306"/>
            <a:ext cx="1005840" cy="0"/>
          </a:xfrm>
          <a:prstGeom prst="line">
            <a:avLst/>
          </a:prstGeom>
        </p:spPr>
        <p:style>
          <a:lnRef idx="3">
            <a:schemeClr val="accent5"/>
          </a:lnRef>
          <a:fillRef idx="0">
            <a:schemeClr val="accent5"/>
          </a:fillRef>
          <a:effectRef idx="2">
            <a:schemeClr val="accent5"/>
          </a:effectRef>
          <a:fontRef idx="minor">
            <a:schemeClr val="tx1"/>
          </a:fontRef>
        </p:style>
      </p:cxnSp>
      <p:cxnSp>
        <p:nvCxnSpPr>
          <p:cNvPr id="31" name="Straight Connector 30">
            <a:extLst>
              <a:ext uri="{FF2B5EF4-FFF2-40B4-BE49-F238E27FC236}">
                <a16:creationId xmlns:a16="http://schemas.microsoft.com/office/drawing/2014/main" id="{DA1DD611-0878-4DF1-91E3-32EE12259981}"/>
              </a:ext>
            </a:extLst>
          </p:cNvPr>
          <p:cNvCxnSpPr/>
          <p:nvPr/>
        </p:nvCxnSpPr>
        <p:spPr>
          <a:xfrm>
            <a:off x="10471163" y="3610724"/>
            <a:ext cx="1371600" cy="0"/>
          </a:xfrm>
          <a:prstGeom prst="line">
            <a:avLst/>
          </a:prstGeom>
        </p:spPr>
        <p:style>
          <a:lnRef idx="3">
            <a:schemeClr val="accent5"/>
          </a:lnRef>
          <a:fillRef idx="0">
            <a:schemeClr val="accent5"/>
          </a:fillRef>
          <a:effectRef idx="2">
            <a:schemeClr val="accent5"/>
          </a:effectRef>
          <a:fontRef idx="minor">
            <a:schemeClr val="tx1"/>
          </a:fontRef>
        </p:style>
      </p:cxn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500"/>
                                        <p:tgtEl>
                                          <p:spTgt spid="2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342"/>
                                        </p:tgtEl>
                                        <p:attrNameLst>
                                          <p:attrName>style.visibility</p:attrName>
                                        </p:attrNameLst>
                                      </p:cBhvr>
                                      <p:to>
                                        <p:strVal val="visible"/>
                                      </p:to>
                                    </p:set>
                                    <p:animEffect transition="in" filter="wipe(down)">
                                      <p:cBhvr>
                                        <p:cTn id="16" dur="500"/>
                                        <p:tgtEl>
                                          <p:spTgt spid="34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54"/>
                                        </p:tgtEl>
                                        <p:attrNameLst>
                                          <p:attrName>style.visibility</p:attrName>
                                        </p:attrNameLst>
                                      </p:cBhvr>
                                      <p:to>
                                        <p:strVal val="visible"/>
                                      </p:to>
                                    </p:set>
                                    <p:animEffect transition="in" filter="fade">
                                      <p:cBhvr>
                                        <p:cTn id="26" dur="1000"/>
                                        <p:tgtEl>
                                          <p:spTgt spid="35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500"/>
                                        <p:tgtEl>
                                          <p:spTgt spid="2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55"/>
                                        </p:tgtEl>
                                        <p:attrNameLst>
                                          <p:attrName>style.visibility</p:attrName>
                                        </p:attrNameLst>
                                      </p:cBhvr>
                                      <p:to>
                                        <p:strVal val="visible"/>
                                      </p:to>
                                    </p:set>
                                    <p:animEffect transition="in" filter="fade">
                                      <p:cBhvr>
                                        <p:cTn id="36" dur="1000"/>
                                        <p:tgtEl>
                                          <p:spTgt spid="355"/>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left)">
                                      <p:cBhvr>
                                        <p:cTn id="41" dur="500"/>
                                        <p:tgtEl>
                                          <p:spTgt spid="29"/>
                                        </p:tgtEl>
                                      </p:cBhvr>
                                    </p:animEffect>
                                  </p:childTnLst>
                                </p:cTn>
                              </p:par>
                              <p:par>
                                <p:cTn id="42" presetID="22" presetClass="entr" presetSubtype="8" fill="hold"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wipe(left)">
                                      <p:cBhvr>
                                        <p:cTn id="44" dur="500"/>
                                        <p:tgtEl>
                                          <p:spTgt spid="31"/>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356"/>
                                        </p:tgtEl>
                                        <p:attrNameLst>
                                          <p:attrName>style.visibility</p:attrName>
                                        </p:attrNameLst>
                                      </p:cBhvr>
                                      <p:to>
                                        <p:strVal val="visible"/>
                                      </p:to>
                                    </p:set>
                                    <p:animEffect transition="in" filter="fade">
                                      <p:cBhvr>
                                        <p:cTn id="49" dur="1000"/>
                                        <p:tgtEl>
                                          <p:spTgt spid="356"/>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nodeType="click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wipe(left)">
                                      <p:cBhvr>
                                        <p:cTn id="54" dur="500"/>
                                        <p:tgtEl>
                                          <p:spTgt spid="36"/>
                                        </p:tgtEl>
                                      </p:cBhvr>
                                    </p:animEffect>
                                  </p:childTnLst>
                                </p:cTn>
                              </p:par>
                              <p:par>
                                <p:cTn id="55" presetID="22" presetClass="entr" presetSubtype="8" fill="hold" nodeType="with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left)">
                                      <p:cBhvr>
                                        <p:cTn id="57" dur="500"/>
                                        <p:tgtEl>
                                          <p:spTgt spid="2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57"/>
                                        </p:tgtEl>
                                        <p:attrNameLst>
                                          <p:attrName>style.visibility</p:attrName>
                                        </p:attrNameLst>
                                      </p:cBhvr>
                                      <p:to>
                                        <p:strVal val="visible"/>
                                      </p:to>
                                    </p:set>
                                    <p:animEffect transition="in" filter="fade">
                                      <p:cBhvr>
                                        <p:cTn id="62" dur="1000"/>
                                        <p:tgtEl>
                                          <p:spTgt spid="357"/>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nodeType="click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wipe(left)">
                                      <p:cBhvr>
                                        <p:cTn id="67" dur="500"/>
                                        <p:tgtEl>
                                          <p:spTgt spid="30"/>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358"/>
                                        </p:tgtEl>
                                        <p:attrNameLst>
                                          <p:attrName>style.visibility</p:attrName>
                                        </p:attrNameLst>
                                      </p:cBhvr>
                                      <p:to>
                                        <p:strVal val="visible"/>
                                      </p:to>
                                    </p:set>
                                    <p:animEffect transition="in" filter="fade">
                                      <p:cBhvr>
                                        <p:cTn id="72" dur="1000"/>
                                        <p:tgtEl>
                                          <p:spTgt spid="3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19" name="Rectangle 18"/>
          <p:cNvSpPr/>
          <p:nvPr/>
        </p:nvSpPr>
        <p:spPr>
          <a:xfrm>
            <a:off x="-24882" y="768736"/>
            <a:ext cx="2951159" cy="6089264"/>
          </a:xfrm>
          <a:prstGeom prst="rect">
            <a:avLst/>
          </a:prstGeom>
          <a:gradFill flip="none" rotWithShape="1">
            <a:gsLst>
              <a:gs pos="5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w="0" cap="sq">
            <a:noFill/>
            <a:beve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graphicFrame>
        <p:nvGraphicFramePr>
          <p:cNvPr id="3" name="Table 2">
            <a:extLst>
              <a:ext uri="{FF2B5EF4-FFF2-40B4-BE49-F238E27FC236}">
                <a16:creationId xmlns:a16="http://schemas.microsoft.com/office/drawing/2014/main" id="{DF1C54E3-53DE-4F2E-BC9B-7AA0ED119C84}"/>
              </a:ext>
            </a:extLst>
          </p:cNvPr>
          <p:cNvGraphicFramePr>
            <a:graphicFrameLocks noGrp="1"/>
          </p:cNvGraphicFramePr>
          <p:nvPr>
            <p:extLst>
              <p:ext uri="{D42A27DB-BD31-4B8C-83A1-F6EECF244321}">
                <p14:modId xmlns:p14="http://schemas.microsoft.com/office/powerpoint/2010/main" val="1438263963"/>
              </p:ext>
            </p:extLst>
          </p:nvPr>
        </p:nvGraphicFramePr>
        <p:xfrm>
          <a:off x="3226585" y="1381378"/>
          <a:ext cx="8560721" cy="4542346"/>
        </p:xfrm>
        <a:graphic>
          <a:graphicData uri="http://schemas.openxmlformats.org/drawingml/2006/table">
            <a:tbl>
              <a:tblPr firstRow="1" bandRow="1">
                <a:solidFill>
                  <a:schemeClr val="accent1">
                    <a:lumMod val="20000"/>
                    <a:lumOff val="80000"/>
                  </a:schemeClr>
                </a:solidFill>
                <a:tableStyleId>{5940675A-B579-460E-94D1-54222C63F5DA}</a:tableStyleId>
              </a:tblPr>
              <a:tblGrid>
                <a:gridCol w="721552">
                  <a:extLst>
                    <a:ext uri="{9D8B030D-6E8A-4147-A177-3AD203B41FA5}">
                      <a16:colId xmlns:a16="http://schemas.microsoft.com/office/drawing/2014/main" val="3378880887"/>
                    </a:ext>
                  </a:extLst>
                </a:gridCol>
                <a:gridCol w="7839169">
                  <a:extLst>
                    <a:ext uri="{9D8B030D-6E8A-4147-A177-3AD203B41FA5}">
                      <a16:colId xmlns:a16="http://schemas.microsoft.com/office/drawing/2014/main" val="4097240855"/>
                    </a:ext>
                  </a:extLst>
                </a:gridCol>
              </a:tblGrid>
              <a:tr h="439840">
                <a:tc>
                  <a:txBody>
                    <a:bodyPr/>
                    <a:lstStyle/>
                    <a:p>
                      <a:endParaRPr lang="fr-FR" dirty="0"/>
                    </a:p>
                  </a:txBody>
                  <a:tcPr/>
                </a:tc>
                <a:tc>
                  <a:txBody>
                    <a:bodyPr/>
                    <a:lstStyle/>
                    <a:p>
                      <a:r>
                        <a:rPr lang="fr-FR" sz="2000" b="0" i="0" u="none" strike="noStrike" cap="none" dirty="0">
                          <a:solidFill>
                            <a:schemeClr val="dk1"/>
                          </a:solidFill>
                          <a:latin typeface="Myriad Pro" panose="020B0503030403020204"/>
                          <a:ea typeface="Open Sans"/>
                          <a:cs typeface="Times New Roman" panose="02020603050405020304" pitchFamily="18" charset="0"/>
                          <a:sym typeface="Open Sans"/>
                        </a:rPr>
                        <a:t>Un jour, Belle tombe sur le nez d’une sorcière. </a:t>
                      </a:r>
                      <a:endParaRPr lang="fr-FR" sz="2000" dirty="0"/>
                    </a:p>
                  </a:txBody>
                  <a:tcPr/>
                </a:tc>
                <a:extLst>
                  <a:ext uri="{0D108BD9-81ED-4DB2-BD59-A6C34878D82A}">
                    <a16:rowId xmlns:a16="http://schemas.microsoft.com/office/drawing/2014/main" val="1293723519"/>
                  </a:ext>
                </a:extLst>
              </a:tr>
              <a:tr h="439840">
                <a:tc>
                  <a:txBody>
                    <a:bodyPr/>
                    <a:lstStyle/>
                    <a:p>
                      <a:endParaRPr lang="fr-FR"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0" i="0" u="none" strike="noStrike" cap="none" dirty="0">
                          <a:solidFill>
                            <a:schemeClr val="dk1"/>
                          </a:solidFill>
                          <a:latin typeface="Myriad Pro" panose="020B0503030403020204"/>
                          <a:ea typeface="Open Sans"/>
                          <a:cs typeface="Times New Roman" panose="02020603050405020304" pitchFamily="18" charset="0"/>
                          <a:sym typeface="Open Sans"/>
                        </a:rPr>
                        <a:t>Dans un jardin, vit une coccinelle qui s’appelle Belle. </a:t>
                      </a:r>
                      <a:endParaRPr lang="fr-FR" sz="2000" b="0" i="0" u="none" strike="noStrike" cap="none" dirty="0">
                        <a:solidFill>
                          <a:srgbClr val="000000"/>
                        </a:solidFill>
                        <a:latin typeface="Myriad Pro" panose="020B0503030403020204"/>
                        <a:cs typeface="Times New Roman" panose="02020603050405020304" pitchFamily="18" charset="0"/>
                        <a:sym typeface="Arial"/>
                      </a:endParaRPr>
                    </a:p>
                  </a:txBody>
                  <a:tcPr/>
                </a:tc>
                <a:extLst>
                  <a:ext uri="{0D108BD9-81ED-4DB2-BD59-A6C34878D82A}">
                    <a16:rowId xmlns:a16="http://schemas.microsoft.com/office/drawing/2014/main" val="3015343301"/>
                  </a:ext>
                </a:extLst>
              </a:tr>
              <a:tr h="439840">
                <a:tc>
                  <a:txBody>
                    <a:bodyPr/>
                    <a:lstStyle/>
                    <a:p>
                      <a:endParaRPr lang="fr-FR"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0" i="0" u="none" strike="noStrike" cap="none" dirty="0">
                          <a:solidFill>
                            <a:schemeClr val="dk1"/>
                          </a:solidFill>
                          <a:latin typeface="Myriad Pro" panose="020B0503030403020204"/>
                          <a:ea typeface="Open Sans"/>
                          <a:cs typeface="Times New Roman" panose="02020603050405020304" pitchFamily="18" charset="0"/>
                          <a:sym typeface="Open Sans"/>
                        </a:rPr>
                        <a:t>Les trois amis pensent voler la baguette magique de la bonne fée. </a:t>
                      </a:r>
                      <a:endParaRPr lang="fr-FR" sz="2000" b="0" i="0" u="none" strike="noStrike" cap="none" dirty="0">
                        <a:solidFill>
                          <a:srgbClr val="000000"/>
                        </a:solidFill>
                        <a:latin typeface="Myriad Pro" panose="020B0503030403020204"/>
                        <a:cs typeface="Times New Roman" panose="02020603050405020304" pitchFamily="18" charset="0"/>
                        <a:sym typeface="Arial"/>
                      </a:endParaRPr>
                    </a:p>
                  </a:txBody>
                  <a:tcPr/>
                </a:tc>
                <a:extLst>
                  <a:ext uri="{0D108BD9-81ED-4DB2-BD59-A6C34878D82A}">
                    <a16:rowId xmlns:a16="http://schemas.microsoft.com/office/drawing/2014/main" val="1555067511"/>
                  </a:ext>
                </a:extLst>
              </a:tr>
              <a:tr h="439840">
                <a:tc>
                  <a:txBody>
                    <a:bodyPr/>
                    <a:lstStyle/>
                    <a:p>
                      <a:endParaRPr lang="fr-FR"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0" i="0" u="none" strike="noStrike" cap="none" dirty="0">
                          <a:solidFill>
                            <a:schemeClr val="dk1"/>
                          </a:solidFill>
                          <a:latin typeface="Myriad Pro" panose="020B0503030403020204"/>
                          <a:ea typeface="Open Sans"/>
                          <a:cs typeface="Times New Roman" panose="02020603050405020304" pitchFamily="18" charset="0"/>
                          <a:sym typeface="Open Sans"/>
                        </a:rPr>
                        <a:t>La sorcière transforme Belle en coccinelle laide et méchante. </a:t>
                      </a:r>
                      <a:endParaRPr lang="fr-FR" sz="2000" b="0" i="0" u="none" strike="noStrike" cap="none" dirty="0">
                        <a:solidFill>
                          <a:srgbClr val="000000"/>
                        </a:solidFill>
                        <a:latin typeface="Myriad Pro" panose="020B0503030403020204"/>
                        <a:cs typeface="Times New Roman" panose="02020603050405020304" pitchFamily="18" charset="0"/>
                        <a:sym typeface="Arial"/>
                      </a:endParaRPr>
                    </a:p>
                  </a:txBody>
                  <a:tcPr/>
                </a:tc>
                <a:extLst>
                  <a:ext uri="{0D108BD9-81ED-4DB2-BD59-A6C34878D82A}">
                    <a16:rowId xmlns:a16="http://schemas.microsoft.com/office/drawing/2014/main" val="3075396407"/>
                  </a:ext>
                </a:extLst>
              </a:tr>
              <a:tr h="439840">
                <a:tc>
                  <a:txBody>
                    <a:bodyPr/>
                    <a:lstStyle/>
                    <a:p>
                      <a:endParaRPr lang="fr-FR"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0" i="0" u="none" strike="noStrike" cap="none" dirty="0">
                          <a:solidFill>
                            <a:schemeClr val="dk1"/>
                          </a:solidFill>
                          <a:latin typeface="Myriad Pro" panose="020B0503030403020204"/>
                          <a:ea typeface="Open Sans"/>
                          <a:cs typeface="Times New Roman" panose="02020603050405020304" pitchFamily="18" charset="0"/>
                          <a:sym typeface="Open Sans"/>
                        </a:rPr>
                        <a:t>Belle se fait de nouveaux amis : Tony et Dolly. </a:t>
                      </a:r>
                      <a:endParaRPr lang="fr-FR" sz="2000" b="0" i="0" u="none" strike="noStrike" cap="none" dirty="0">
                        <a:solidFill>
                          <a:srgbClr val="000000"/>
                        </a:solidFill>
                        <a:latin typeface="Myriad Pro" panose="020B0503030403020204"/>
                        <a:cs typeface="Times New Roman" panose="02020603050405020304" pitchFamily="18" charset="0"/>
                        <a:sym typeface="Arial"/>
                      </a:endParaRPr>
                    </a:p>
                  </a:txBody>
                  <a:tcPr/>
                </a:tc>
                <a:extLst>
                  <a:ext uri="{0D108BD9-81ED-4DB2-BD59-A6C34878D82A}">
                    <a16:rowId xmlns:a16="http://schemas.microsoft.com/office/drawing/2014/main" val="606745565"/>
                  </a:ext>
                </a:extLst>
              </a:tr>
              <a:tr h="438818">
                <a:tc>
                  <a:txBody>
                    <a:bodyPr/>
                    <a:lstStyle/>
                    <a:p>
                      <a:endParaRPr lang="fr-FR"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0" i="0" u="none" strike="noStrike" cap="none" dirty="0">
                          <a:solidFill>
                            <a:schemeClr val="dk1"/>
                          </a:solidFill>
                          <a:latin typeface="Myriad Pro" panose="020B0503030403020204"/>
                          <a:ea typeface="Open Sans"/>
                          <a:cs typeface="Times New Roman" panose="02020603050405020304" pitchFamily="18" charset="0"/>
                          <a:sym typeface="Open Sans"/>
                        </a:rPr>
                        <a:t>Elle était jolie comme une fleur et sage comme une image. </a:t>
                      </a:r>
                      <a:endParaRPr lang="fr-FR" sz="2000" b="0" i="0" u="none" strike="noStrike" cap="none" dirty="0">
                        <a:solidFill>
                          <a:srgbClr val="000000"/>
                        </a:solidFill>
                        <a:latin typeface="Myriad Pro" panose="020B0503030403020204"/>
                        <a:cs typeface="Times New Roman" panose="02020603050405020304" pitchFamily="18" charset="0"/>
                        <a:sym typeface="Arial"/>
                      </a:endParaRPr>
                    </a:p>
                  </a:txBody>
                  <a:tcPr/>
                </a:tc>
                <a:extLst>
                  <a:ext uri="{0D108BD9-81ED-4DB2-BD59-A6C34878D82A}">
                    <a16:rowId xmlns:a16="http://schemas.microsoft.com/office/drawing/2014/main" val="3468066219"/>
                  </a:ext>
                </a:extLst>
              </a:tr>
              <a:tr h="490422">
                <a:tc>
                  <a:txBody>
                    <a:bodyPr/>
                    <a:lstStyle/>
                    <a:p>
                      <a:endParaRPr lang="fr-FR"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0" i="0" u="none" strike="noStrike" cap="none" dirty="0">
                          <a:solidFill>
                            <a:schemeClr val="dk1"/>
                          </a:solidFill>
                          <a:latin typeface="Myriad Pro" panose="020B0503030403020204"/>
                          <a:ea typeface="Open Sans"/>
                          <a:cs typeface="Times New Roman" panose="02020603050405020304" pitchFamily="18" charset="0"/>
                          <a:sym typeface="Open Sans"/>
                        </a:rPr>
                        <a:t>Une fée apparaît dans le jardin. </a:t>
                      </a:r>
                    </a:p>
                  </a:txBody>
                  <a:tcPr/>
                </a:tc>
                <a:extLst>
                  <a:ext uri="{0D108BD9-81ED-4DB2-BD59-A6C34878D82A}">
                    <a16:rowId xmlns:a16="http://schemas.microsoft.com/office/drawing/2014/main" val="143028524"/>
                  </a:ext>
                </a:extLst>
              </a:tr>
              <a:tr h="534226">
                <a:tc>
                  <a:txBody>
                    <a:bodyPr/>
                    <a:lstStyle/>
                    <a:p>
                      <a:endParaRPr lang="fr-FR"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0" i="0" u="none" strike="noStrike" cap="none" dirty="0">
                          <a:solidFill>
                            <a:schemeClr val="dk1"/>
                          </a:solidFill>
                          <a:latin typeface="Myriad Pro" panose="020B0503030403020204"/>
                          <a:ea typeface="Open Sans"/>
                          <a:cs typeface="Times New Roman" panose="02020603050405020304" pitchFamily="18" charset="0"/>
                          <a:sym typeface="Open Sans"/>
                        </a:rPr>
                        <a:t>Tous les animaux du jardin retrouvent la paix.</a:t>
                      </a:r>
                    </a:p>
                  </a:txBody>
                  <a:tcPr/>
                </a:tc>
                <a:extLst>
                  <a:ext uri="{0D108BD9-81ED-4DB2-BD59-A6C34878D82A}">
                    <a16:rowId xmlns:a16="http://schemas.microsoft.com/office/drawing/2014/main" val="2211937261"/>
                  </a:ext>
                </a:extLst>
              </a:tr>
              <a:tr h="439840">
                <a:tc>
                  <a:txBody>
                    <a:bodyPr/>
                    <a:lstStyle/>
                    <a:p>
                      <a:endParaRPr lang="fr-FR"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0" i="0" u="none" strike="noStrike" cap="none" dirty="0">
                          <a:solidFill>
                            <a:schemeClr val="dk1"/>
                          </a:solidFill>
                          <a:latin typeface="Myriad Pro" panose="020B0503030403020204"/>
                          <a:ea typeface="Open Sans"/>
                          <a:cs typeface="Times New Roman" panose="02020603050405020304" pitchFamily="18" charset="0"/>
                          <a:sym typeface="Open Sans"/>
                        </a:rPr>
                        <a:t>La fée transforme Tony en carotte, Dolly en lapin.</a:t>
                      </a:r>
                      <a:endParaRPr lang="fr-FR" sz="2000" b="0" i="0" u="none" strike="noStrike" cap="none" dirty="0">
                        <a:solidFill>
                          <a:srgbClr val="000000"/>
                        </a:solidFill>
                        <a:latin typeface="Myriad Pro" panose="020B0503030403020204"/>
                        <a:cs typeface="Times New Roman" panose="02020603050405020304" pitchFamily="18" charset="0"/>
                        <a:sym typeface="Arial"/>
                      </a:endParaRPr>
                    </a:p>
                  </a:txBody>
                  <a:tcPr/>
                </a:tc>
                <a:extLst>
                  <a:ext uri="{0D108BD9-81ED-4DB2-BD59-A6C34878D82A}">
                    <a16:rowId xmlns:a16="http://schemas.microsoft.com/office/drawing/2014/main" val="3883514336"/>
                  </a:ext>
                </a:extLst>
              </a:tr>
              <a:tr h="439840">
                <a:tc>
                  <a:txBody>
                    <a:bodyPr/>
                    <a:lstStyle/>
                    <a:p>
                      <a:endParaRPr lang="fr-FR"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0" i="0" u="none" strike="noStrike" cap="none" dirty="0">
                          <a:solidFill>
                            <a:schemeClr val="dk1"/>
                          </a:solidFill>
                          <a:latin typeface="Myriad Pro" panose="020B0503030403020204"/>
                          <a:ea typeface="Open Sans"/>
                          <a:cs typeface="Times New Roman" panose="02020603050405020304" pitchFamily="18" charset="0"/>
                          <a:sym typeface="Open Sans"/>
                        </a:rPr>
                        <a:t>Belle retrouve sa beauté et sa gentillesse. </a:t>
                      </a:r>
                      <a:endParaRPr lang="fr-FR" sz="2000" b="0" i="0" u="none" strike="noStrike" cap="none" dirty="0">
                        <a:solidFill>
                          <a:srgbClr val="000000"/>
                        </a:solidFill>
                        <a:latin typeface="Myriad Pro" panose="020B0503030403020204"/>
                        <a:cs typeface="Times New Roman" panose="02020603050405020304" pitchFamily="18" charset="0"/>
                        <a:sym typeface="Arial"/>
                      </a:endParaRPr>
                    </a:p>
                  </a:txBody>
                  <a:tcPr/>
                </a:tc>
                <a:extLst>
                  <a:ext uri="{0D108BD9-81ED-4DB2-BD59-A6C34878D82A}">
                    <a16:rowId xmlns:a16="http://schemas.microsoft.com/office/drawing/2014/main" val="3101901220"/>
                  </a:ext>
                </a:extLst>
              </a:tr>
            </a:tbl>
          </a:graphicData>
        </a:graphic>
      </p:graphicFrame>
      <p:sp>
        <p:nvSpPr>
          <p:cNvPr id="365" name="Google Shape;365;p9"/>
          <p:cNvSpPr txBox="1"/>
          <p:nvPr/>
        </p:nvSpPr>
        <p:spPr>
          <a:xfrm>
            <a:off x="773824" y="151199"/>
            <a:ext cx="9816725"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1" i="0" u="none" strike="noStrike" cap="none" dirty="0">
                <a:solidFill>
                  <a:srgbClr val="0096D6"/>
                </a:solidFill>
                <a:latin typeface="Myriad Pro"/>
                <a:ea typeface="Comic Sans MS"/>
                <a:cs typeface="Times New Roman" panose="02020603050405020304" pitchFamily="18" charset="0"/>
                <a:sym typeface="Comic Sans MS"/>
              </a:rPr>
              <a:t>ANALYSE</a:t>
            </a:r>
            <a:endParaRPr lang="fr-FR" sz="3600" b="1" i="0" u="none" strike="noStrike" cap="none" dirty="0">
              <a:solidFill>
                <a:srgbClr val="0096D6"/>
              </a:solidFill>
              <a:latin typeface="Myriad Pro"/>
              <a:ea typeface="Comic Sans MS"/>
              <a:cs typeface="Times New Roman" panose="02020603050405020304" pitchFamily="18" charset="0"/>
              <a:sym typeface="Comic Sans MS"/>
            </a:endParaRPr>
          </a:p>
        </p:txBody>
      </p:sp>
      <p:sp>
        <p:nvSpPr>
          <p:cNvPr id="366" name="Google Shape;366;p9"/>
          <p:cNvSpPr/>
          <p:nvPr/>
        </p:nvSpPr>
        <p:spPr>
          <a:xfrm>
            <a:off x="3265438" y="5552934"/>
            <a:ext cx="501411" cy="304928"/>
          </a:xfrm>
          <a:prstGeom prst="rect">
            <a:avLst/>
          </a:prstGeom>
          <a:noFill/>
          <a:ln w="9525" cap="flat" cmpd="sng">
            <a:no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800" b="0" i="0" u="none" strike="noStrike" cap="none" dirty="0">
                <a:solidFill>
                  <a:schemeClr val="dk1"/>
                </a:solidFill>
                <a:latin typeface="Myriad Pro" panose="020B0503030403020204" pitchFamily="34" charset="0"/>
                <a:cs typeface="Times New Roman" panose="02020603050405020304" pitchFamily="18" charset="0"/>
                <a:sym typeface="Arial"/>
              </a:rPr>
              <a:t>9</a:t>
            </a:r>
            <a:endParaRPr sz="2800" b="0" i="0" u="none" strike="noStrike" cap="none" dirty="0">
              <a:solidFill>
                <a:schemeClr val="dk1"/>
              </a:solidFill>
              <a:latin typeface="Myriad Pro" panose="020B0503030403020204" pitchFamily="34" charset="0"/>
              <a:cs typeface="Times New Roman" panose="02020603050405020304" pitchFamily="18" charset="0"/>
              <a:sym typeface="Arial"/>
            </a:endParaRPr>
          </a:p>
        </p:txBody>
      </p:sp>
      <p:sp>
        <p:nvSpPr>
          <p:cNvPr id="367" name="Google Shape;367;p9"/>
          <p:cNvSpPr/>
          <p:nvPr/>
        </p:nvSpPr>
        <p:spPr>
          <a:xfrm>
            <a:off x="3265438" y="5073620"/>
            <a:ext cx="473609" cy="328408"/>
          </a:xfrm>
          <a:prstGeom prst="rect">
            <a:avLst/>
          </a:prstGeom>
          <a:noFill/>
          <a:ln w="9525" cap="flat" cmpd="sng">
            <a:no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800" b="0" i="0" u="none" strike="noStrike" cap="none" dirty="0">
                <a:solidFill>
                  <a:schemeClr val="dk1"/>
                </a:solidFill>
                <a:latin typeface="Myriad Pro" panose="020B0503030403020204" pitchFamily="34" charset="0"/>
                <a:cs typeface="Times New Roman" panose="02020603050405020304" pitchFamily="18" charset="0"/>
                <a:sym typeface="Arial"/>
              </a:rPr>
              <a:t>8</a:t>
            </a:r>
            <a:endParaRPr sz="2800" b="0" i="0" u="none" strike="noStrike" cap="none" dirty="0">
              <a:solidFill>
                <a:schemeClr val="dk1"/>
              </a:solidFill>
              <a:latin typeface="Myriad Pro" panose="020B0503030403020204" pitchFamily="34" charset="0"/>
              <a:cs typeface="Times New Roman" panose="02020603050405020304" pitchFamily="18" charset="0"/>
              <a:sym typeface="Arial"/>
            </a:endParaRPr>
          </a:p>
        </p:txBody>
      </p:sp>
      <p:sp>
        <p:nvSpPr>
          <p:cNvPr id="368" name="Google Shape;368;p9"/>
          <p:cNvSpPr/>
          <p:nvPr/>
        </p:nvSpPr>
        <p:spPr>
          <a:xfrm>
            <a:off x="3253578" y="2237901"/>
            <a:ext cx="579120" cy="380054"/>
          </a:xfrm>
          <a:prstGeom prst="rect">
            <a:avLst/>
          </a:prstGeom>
          <a:noFill/>
          <a:ln w="9525" cap="flat" cmpd="sng">
            <a:no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800" b="0" i="0" u="none" strike="noStrike" cap="none" dirty="0">
                <a:solidFill>
                  <a:schemeClr val="dk1"/>
                </a:solidFill>
                <a:latin typeface="Myriad Pro" panose="020B0503030403020204" pitchFamily="34" charset="0"/>
                <a:cs typeface="Times New Roman" panose="02020603050405020304" pitchFamily="18" charset="0"/>
                <a:sym typeface="Arial"/>
              </a:rPr>
              <a:t>7</a:t>
            </a:r>
            <a:endParaRPr sz="2800" b="0" i="0" u="none" strike="noStrike" cap="none" dirty="0">
              <a:solidFill>
                <a:schemeClr val="dk1"/>
              </a:solidFill>
              <a:latin typeface="Myriad Pro" panose="020B0503030403020204" pitchFamily="34" charset="0"/>
              <a:cs typeface="Times New Roman" panose="02020603050405020304" pitchFamily="18" charset="0"/>
              <a:sym typeface="Arial"/>
            </a:endParaRPr>
          </a:p>
        </p:txBody>
      </p:sp>
      <p:sp>
        <p:nvSpPr>
          <p:cNvPr id="369" name="Google Shape;369;p9"/>
          <p:cNvSpPr/>
          <p:nvPr/>
        </p:nvSpPr>
        <p:spPr>
          <a:xfrm>
            <a:off x="3265438" y="3994729"/>
            <a:ext cx="538138" cy="452318"/>
          </a:xfrm>
          <a:prstGeom prst="rect">
            <a:avLst/>
          </a:prstGeom>
          <a:noFill/>
          <a:ln w="9525" cap="flat" cmpd="sng">
            <a:no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800" b="0" i="0" u="none" strike="noStrike" cap="none" dirty="0">
                <a:solidFill>
                  <a:schemeClr val="dk1"/>
                </a:solidFill>
                <a:latin typeface="Myriad Pro" panose="020B0503030403020204" pitchFamily="34" charset="0"/>
                <a:cs typeface="Times New Roman" panose="02020603050405020304" pitchFamily="18" charset="0"/>
                <a:sym typeface="Arial"/>
              </a:rPr>
              <a:t>6</a:t>
            </a:r>
            <a:endParaRPr sz="2800" b="0" i="0" u="none" strike="noStrike" cap="none" dirty="0">
              <a:solidFill>
                <a:schemeClr val="dk1"/>
              </a:solidFill>
              <a:latin typeface="Myriad Pro" panose="020B0503030403020204" pitchFamily="34" charset="0"/>
              <a:cs typeface="Times New Roman" panose="02020603050405020304" pitchFamily="18" charset="0"/>
              <a:sym typeface="Arial"/>
            </a:endParaRPr>
          </a:p>
        </p:txBody>
      </p:sp>
      <p:sp>
        <p:nvSpPr>
          <p:cNvPr id="370" name="Google Shape;370;p9"/>
          <p:cNvSpPr/>
          <p:nvPr/>
        </p:nvSpPr>
        <p:spPr>
          <a:xfrm>
            <a:off x="3253578" y="3097520"/>
            <a:ext cx="528520" cy="385514"/>
          </a:xfrm>
          <a:prstGeom prst="rect">
            <a:avLst/>
          </a:prstGeom>
          <a:noFill/>
          <a:ln w="9525" cap="flat" cmpd="sng">
            <a:no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800" b="0" i="0" u="none" strike="noStrike" cap="none" dirty="0">
                <a:solidFill>
                  <a:schemeClr val="dk1"/>
                </a:solidFill>
                <a:latin typeface="Myriad Pro" panose="020B0503030403020204" pitchFamily="34" charset="0"/>
                <a:cs typeface="Times New Roman" panose="02020603050405020304" pitchFamily="18" charset="0"/>
                <a:sym typeface="Arial"/>
              </a:rPr>
              <a:t>5</a:t>
            </a:r>
            <a:endParaRPr sz="2800" b="0" i="0" u="none" strike="noStrike" cap="none" dirty="0">
              <a:solidFill>
                <a:schemeClr val="dk1"/>
              </a:solidFill>
              <a:latin typeface="Myriad Pro" panose="020B0503030403020204" pitchFamily="34" charset="0"/>
              <a:cs typeface="Times New Roman" panose="02020603050405020304" pitchFamily="18" charset="0"/>
              <a:sym typeface="Arial"/>
            </a:endParaRPr>
          </a:p>
        </p:txBody>
      </p:sp>
      <p:sp>
        <p:nvSpPr>
          <p:cNvPr id="371" name="Google Shape;371;p9"/>
          <p:cNvSpPr/>
          <p:nvPr/>
        </p:nvSpPr>
        <p:spPr>
          <a:xfrm>
            <a:off x="3258297" y="2677130"/>
            <a:ext cx="536619" cy="376025"/>
          </a:xfrm>
          <a:prstGeom prst="rect">
            <a:avLst/>
          </a:prstGeom>
          <a:noFill/>
          <a:ln w="9525" cap="flat" cmpd="sng">
            <a:no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800" b="0" i="0" u="none" strike="noStrike" cap="none" dirty="0">
                <a:solidFill>
                  <a:schemeClr val="dk1"/>
                </a:solidFill>
                <a:latin typeface="Myriad Pro" panose="020B0503030403020204" pitchFamily="34" charset="0"/>
                <a:cs typeface="Times New Roman" panose="02020603050405020304" pitchFamily="18" charset="0"/>
                <a:sym typeface="Arial"/>
              </a:rPr>
              <a:t>4</a:t>
            </a:r>
            <a:endParaRPr sz="2800" b="0" i="0" u="none" strike="noStrike" cap="none" dirty="0">
              <a:solidFill>
                <a:schemeClr val="dk1"/>
              </a:solidFill>
              <a:latin typeface="Myriad Pro" panose="020B0503030403020204" pitchFamily="34" charset="0"/>
              <a:cs typeface="Times New Roman" panose="02020603050405020304" pitchFamily="18" charset="0"/>
              <a:sym typeface="Arial"/>
            </a:endParaRPr>
          </a:p>
        </p:txBody>
      </p:sp>
      <p:sp>
        <p:nvSpPr>
          <p:cNvPr id="372" name="Google Shape;372;p9"/>
          <p:cNvSpPr/>
          <p:nvPr/>
        </p:nvSpPr>
        <p:spPr>
          <a:xfrm>
            <a:off x="3296227" y="1386685"/>
            <a:ext cx="457707" cy="398092"/>
          </a:xfrm>
          <a:prstGeom prst="rect">
            <a:avLst/>
          </a:prstGeom>
          <a:noFill/>
          <a:ln w="9525" cap="flat" cmpd="sng">
            <a:no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800" b="0" i="0" u="none" strike="noStrike" cap="none" dirty="0">
                <a:solidFill>
                  <a:schemeClr val="dk1"/>
                </a:solidFill>
                <a:latin typeface="Myriad Pro" panose="020B0503030403020204" pitchFamily="34" charset="0"/>
                <a:cs typeface="Times New Roman" panose="02020603050405020304" pitchFamily="18" charset="0"/>
                <a:sym typeface="Arial"/>
              </a:rPr>
              <a:t>3</a:t>
            </a:r>
            <a:endParaRPr sz="2800" b="0" i="0" u="none" strike="noStrike" cap="none" dirty="0">
              <a:solidFill>
                <a:schemeClr val="dk1"/>
              </a:solidFill>
              <a:latin typeface="Myriad Pro" panose="020B0503030403020204" pitchFamily="34" charset="0"/>
              <a:cs typeface="Times New Roman" panose="02020603050405020304" pitchFamily="18" charset="0"/>
              <a:sym typeface="Arial"/>
            </a:endParaRPr>
          </a:p>
        </p:txBody>
      </p:sp>
      <p:sp>
        <p:nvSpPr>
          <p:cNvPr id="373" name="Google Shape;373;p9"/>
          <p:cNvSpPr/>
          <p:nvPr/>
        </p:nvSpPr>
        <p:spPr>
          <a:xfrm>
            <a:off x="3328213" y="3549578"/>
            <a:ext cx="429849" cy="343281"/>
          </a:xfrm>
          <a:prstGeom prst="rect">
            <a:avLst/>
          </a:prstGeom>
          <a:noFill/>
          <a:ln w="9525" cap="flat" cmpd="sng">
            <a:no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800" b="0" i="0" u="none" strike="noStrike" cap="none" dirty="0">
                <a:solidFill>
                  <a:schemeClr val="dk1"/>
                </a:solidFill>
                <a:latin typeface="Myriad Pro" panose="020B0503030403020204" pitchFamily="34" charset="0"/>
                <a:cs typeface="Times New Roman" panose="02020603050405020304" pitchFamily="18" charset="0"/>
                <a:sym typeface="Arial"/>
              </a:rPr>
              <a:t>2</a:t>
            </a:r>
            <a:endParaRPr sz="2800" b="0" i="0" u="none" strike="noStrike" cap="none" dirty="0">
              <a:solidFill>
                <a:schemeClr val="dk1"/>
              </a:solidFill>
              <a:latin typeface="Myriad Pro" panose="020B0503030403020204" pitchFamily="34" charset="0"/>
              <a:cs typeface="Times New Roman" panose="02020603050405020304" pitchFamily="18" charset="0"/>
              <a:sym typeface="Arial"/>
            </a:endParaRPr>
          </a:p>
        </p:txBody>
      </p:sp>
      <p:sp>
        <p:nvSpPr>
          <p:cNvPr id="374" name="Google Shape;374;p9"/>
          <p:cNvSpPr/>
          <p:nvPr/>
        </p:nvSpPr>
        <p:spPr>
          <a:xfrm>
            <a:off x="3291361" y="1825394"/>
            <a:ext cx="462573" cy="352020"/>
          </a:xfrm>
          <a:prstGeom prst="rect">
            <a:avLst/>
          </a:prstGeom>
          <a:noFill/>
          <a:ln w="9525" cap="flat" cmpd="sng">
            <a:no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800" b="0" i="0" u="none" strike="noStrike" cap="none" dirty="0">
                <a:solidFill>
                  <a:schemeClr val="dk1"/>
                </a:solidFill>
                <a:latin typeface="Myriad Pro" panose="020B0503030403020204" pitchFamily="34" charset="0"/>
                <a:cs typeface="Times New Roman" panose="02020603050405020304" pitchFamily="18" charset="0"/>
                <a:sym typeface="Arial"/>
              </a:rPr>
              <a:t>1</a:t>
            </a:r>
            <a:endParaRPr sz="2800" b="0" i="0" u="none" strike="noStrike" cap="none" dirty="0">
              <a:solidFill>
                <a:schemeClr val="dk1"/>
              </a:solidFill>
              <a:latin typeface="Myriad Pro" panose="020B0503030403020204" pitchFamily="34" charset="0"/>
              <a:cs typeface="Times New Roman" panose="02020603050405020304" pitchFamily="18" charset="0"/>
              <a:sym typeface="Arial"/>
            </a:endParaRPr>
          </a:p>
        </p:txBody>
      </p:sp>
      <p:sp>
        <p:nvSpPr>
          <p:cNvPr id="2" name="Rectangle 1">
            <a:extLst>
              <a:ext uri="{FF2B5EF4-FFF2-40B4-BE49-F238E27FC236}">
                <a16:creationId xmlns:a16="http://schemas.microsoft.com/office/drawing/2014/main" id="{8EECBFA4-BA3C-4151-BBDF-01EDAB6E5B52}"/>
              </a:ext>
            </a:extLst>
          </p:cNvPr>
          <p:cNvSpPr/>
          <p:nvPr/>
        </p:nvSpPr>
        <p:spPr>
          <a:xfrm>
            <a:off x="257730" y="1707785"/>
            <a:ext cx="2668547" cy="1200329"/>
          </a:xfrm>
          <a:prstGeom prst="rect">
            <a:avLst/>
          </a:prstGeom>
        </p:spPr>
        <p:txBody>
          <a:bodyPr wrap="square">
            <a:spAutoFit/>
          </a:bodyPr>
          <a:lstStyle/>
          <a:p>
            <a:r>
              <a:rPr lang="fr-FR" sz="2400" b="1" dirty="0">
                <a:solidFill>
                  <a:schemeClr val="tx1"/>
                </a:solidFill>
                <a:latin typeface="Myriad Pro"/>
                <a:ea typeface="Open Sans"/>
                <a:cs typeface="Times New Roman" panose="02020603050405020304" pitchFamily="18" charset="0"/>
                <a:sym typeface="Open Sans"/>
              </a:rPr>
              <a:t>C’est l’histoire de Belle, la coccinelle. </a:t>
            </a:r>
            <a:endParaRPr lang="fr-FR" sz="2400" dirty="0">
              <a:solidFill>
                <a:schemeClr val="tx1"/>
              </a:solidFill>
              <a:latin typeface="Myriad Pro"/>
              <a:cs typeface="Times New Roman" panose="02020603050405020304" pitchFamily="18" charset="0"/>
            </a:endParaRPr>
          </a:p>
        </p:txBody>
      </p:sp>
      <p:sp>
        <p:nvSpPr>
          <p:cNvPr id="14" name="Rectangle 13">
            <a:extLst>
              <a:ext uri="{FF2B5EF4-FFF2-40B4-BE49-F238E27FC236}">
                <a16:creationId xmlns:a16="http://schemas.microsoft.com/office/drawing/2014/main" id="{96DA87B3-7087-445F-A785-95388F16F25C}"/>
              </a:ext>
            </a:extLst>
          </p:cNvPr>
          <p:cNvSpPr/>
          <p:nvPr/>
        </p:nvSpPr>
        <p:spPr>
          <a:xfrm>
            <a:off x="204146" y="3119839"/>
            <a:ext cx="2669733" cy="1569660"/>
          </a:xfrm>
          <a:prstGeom prst="rect">
            <a:avLst/>
          </a:prstGeom>
        </p:spPr>
        <p:txBody>
          <a:bodyPr wrap="square">
            <a:spAutoFit/>
          </a:bodyPr>
          <a:lstStyle/>
          <a:p>
            <a:r>
              <a:rPr lang="fr-FR" sz="2400" b="1" dirty="0">
                <a:solidFill>
                  <a:schemeClr val="tx1"/>
                </a:solidFill>
                <a:latin typeface="Myriad Pro"/>
                <a:ea typeface="Open Sans"/>
                <a:cs typeface="Times New Roman" panose="02020603050405020304" pitchFamily="18" charset="0"/>
                <a:sym typeface="Open Sans"/>
              </a:rPr>
              <a:t>Numérotez les phrases pour retrouver l’ordre de l’histoire.</a:t>
            </a:r>
            <a:endParaRPr lang="fr-FR" sz="2400" dirty="0">
              <a:solidFill>
                <a:schemeClr val="tx1"/>
              </a:solidFill>
              <a:latin typeface="Myriad Pro"/>
              <a:cs typeface="Times New Roman" panose="02020603050405020304" pitchFamily="18" charset="0"/>
            </a:endParaRPr>
          </a:p>
        </p:txBody>
      </p:sp>
      <p:sp>
        <p:nvSpPr>
          <p:cNvPr id="15" name="Google Shape;366;p9">
            <a:extLst>
              <a:ext uri="{FF2B5EF4-FFF2-40B4-BE49-F238E27FC236}">
                <a16:creationId xmlns:a16="http://schemas.microsoft.com/office/drawing/2014/main" id="{DA0531A0-07A5-4709-B27E-A10DDFA45EF6}"/>
              </a:ext>
            </a:extLst>
          </p:cNvPr>
          <p:cNvSpPr/>
          <p:nvPr/>
        </p:nvSpPr>
        <p:spPr>
          <a:xfrm>
            <a:off x="3226585" y="4548917"/>
            <a:ext cx="579120" cy="396018"/>
          </a:xfrm>
          <a:prstGeom prst="rect">
            <a:avLst/>
          </a:prstGeom>
          <a:noFill/>
          <a:ln w="9525" cap="flat" cmpd="sng">
            <a:no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800" b="0" i="0" u="none" strike="noStrike" cap="none" dirty="0">
                <a:solidFill>
                  <a:schemeClr val="dk1"/>
                </a:solidFill>
                <a:latin typeface="Myriad Pro" panose="020B0503030403020204" pitchFamily="34" charset="0"/>
                <a:cs typeface="Times New Roman" panose="02020603050405020304" pitchFamily="18" charset="0"/>
                <a:sym typeface="Arial"/>
              </a:rPr>
              <a:t>10</a:t>
            </a:r>
            <a:endParaRPr sz="2800" b="0" i="0" u="none" strike="noStrike" cap="none" dirty="0">
              <a:solidFill>
                <a:schemeClr val="dk1"/>
              </a:solidFill>
              <a:latin typeface="Myriad Pro" panose="020B0503030403020204" pitchFamily="34" charset="0"/>
              <a:cs typeface="Times New Roman" panose="02020603050405020304" pitchFamily="18" charset="0"/>
              <a:sym typeface="Arial"/>
            </a:endParaRPr>
          </a:p>
        </p:txBody>
      </p:sp>
    </p:spTree>
    <p:extLst>
      <p:ext uri="{BB962C8B-B14F-4D97-AF65-F5344CB8AC3E}">
        <p14:creationId xmlns:p14="http://schemas.microsoft.com/office/powerpoint/2010/main" val="890064658"/>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7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73"/>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7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371"/>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70"/>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69"/>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368"/>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367"/>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366"/>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2686</TotalTime>
  <Words>6390</Words>
  <Application>Microsoft Office PowerPoint</Application>
  <PresentationFormat>Widescreen</PresentationFormat>
  <Paragraphs>503</Paragraphs>
  <Slides>26</Slides>
  <Notes>26</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26</vt:i4>
      </vt:variant>
    </vt:vector>
  </HeadingPairs>
  <TitlesOfParts>
    <vt:vector size="37" baseType="lpstr">
      <vt:lpstr>Calibri</vt:lpstr>
      <vt:lpstr>Myriad Pro</vt:lpstr>
      <vt:lpstr>Comic Sans MS</vt:lpstr>
      <vt:lpstr>Noto Sans Symbols</vt:lpstr>
      <vt:lpstr>Arial</vt:lpstr>
      <vt:lpstr>Open Sans Light</vt:lpstr>
      <vt:lpstr>Wingdings</vt:lpstr>
      <vt:lpstr>Times New Roman</vt:lpstr>
      <vt:lpstr>Twentieth Century</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Schéma narratif</dc:title>
  <dc:creator>User</dc:creator>
  <cp:lastModifiedBy>Acer</cp:lastModifiedBy>
  <cp:revision>211</cp:revision>
  <dcterms:modified xsi:type="dcterms:W3CDTF">2022-01-31T15:47:24Z</dcterms:modified>
</cp:coreProperties>
</file>