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5" r:id="rId1"/>
  </p:sldMasterIdLst>
  <p:notesMasterIdLst>
    <p:notesMasterId r:id="rId20"/>
  </p:notesMasterIdLst>
  <p:sldIdLst>
    <p:sldId id="306" r:id="rId2"/>
    <p:sldId id="257" r:id="rId3"/>
    <p:sldId id="286" r:id="rId4"/>
    <p:sldId id="304" r:id="rId5"/>
    <p:sldId id="309" r:id="rId6"/>
    <p:sldId id="301" r:id="rId7"/>
    <p:sldId id="295" r:id="rId8"/>
    <p:sldId id="310" r:id="rId9"/>
    <p:sldId id="277" r:id="rId10"/>
    <p:sldId id="265" r:id="rId11"/>
    <p:sldId id="296" r:id="rId12"/>
    <p:sldId id="281" r:id="rId13"/>
    <p:sldId id="311" r:id="rId14"/>
    <p:sldId id="297" r:id="rId15"/>
    <p:sldId id="298" r:id="rId16"/>
    <p:sldId id="269" r:id="rId17"/>
    <p:sldId id="270" r:id="rId18"/>
    <p:sldId id="271" r:id="rId19"/>
  </p:sldIdLst>
  <p:sldSz cx="12192000" cy="6858000"/>
  <p:notesSz cx="6858000" cy="9144000"/>
  <p:embeddedFontLst>
    <p:embeddedFont>
      <p:font typeface="Calibri" panose="020F0502020204030204" pitchFamily="34" charset="0"/>
      <p:regular r:id="rId21"/>
      <p:bold r:id="rId22"/>
      <p:italic r:id="rId23"/>
      <p:boldItalic r:id="rId24"/>
    </p:embeddedFont>
    <p:embeddedFont>
      <p:font typeface="Myriad Pro" panose="020B0503030403020204" pitchFamily="34" charset="0"/>
      <p:regular r:id="rId25"/>
      <p:bold r:id="rId26"/>
      <p:italic r:id="rId27"/>
    </p:embeddedFont>
    <p:embeddedFont>
      <p:font typeface="Open Sans" panose="020B0606030504020204" pitchFamily="34" charset="0"/>
      <p:regular r:id="rId28"/>
    </p:embeddedFont>
    <p:embeddedFont>
      <p:font typeface="Open Sans Light" panose="020B0306030504020204" pitchFamily="34" charset="0"/>
      <p:regular r:id="rId29"/>
      <p:bold r:id="rId30"/>
      <p:italic r:id="rId31"/>
      <p:boldItalic r:id="rId32"/>
    </p:embeddedFont>
  </p:embeddedFontLst>
  <p:defaultTextStyle>
    <a:defPPr>
      <a:defRPr lang="en-US"/>
    </a:defPPr>
    <a:lvl1pPr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1pPr>
    <a:lvl2pPr marL="4572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2pPr>
    <a:lvl3pPr marL="9144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3pPr>
    <a:lvl4pPr marL="13716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4pPr>
    <a:lvl5pPr marL="18288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5pPr>
    <a:lvl6pPr marL="22860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6pPr>
    <a:lvl7pPr marL="27432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7pPr>
    <a:lvl8pPr marL="32004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8pPr>
    <a:lvl9pPr marL="36576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6D6"/>
    <a:srgbClr val="000066"/>
    <a:srgbClr val="C8E0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099" autoAdjust="0"/>
  </p:normalViewPr>
  <p:slideViewPr>
    <p:cSldViewPr snapToGrid="0">
      <p:cViewPr varScale="1">
        <p:scale>
          <a:sx n="70" d="100"/>
          <a:sy n="70" d="100"/>
        </p:scale>
        <p:origin x="1066"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Google Shape;3;n">
            <a:extLst>
              <a:ext uri="{FF2B5EF4-FFF2-40B4-BE49-F238E27FC236}">
                <a16:creationId xmlns:a16="http://schemas.microsoft.com/office/drawing/2014/main" id="{352AE913-D77C-46D9-848C-6B3529ED2A41}"/>
              </a:ext>
            </a:extLst>
          </p:cNvPr>
          <p:cNvSpPr txBox="1">
            <a:spLocks noGrp="1"/>
          </p:cNvSpPr>
          <p:nvPr>
            <p:ph type="hdr" idx="2"/>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t" anchorCtr="0" compatLnSpc="1">
            <a:prstTxWarp prst="textNoShape">
              <a:avLst/>
            </a:prstTxWarp>
          </a:bodyPr>
          <a:lstStyle>
            <a:lvl1pPr eaLnBrk="1" hangingPunct="1">
              <a:buClr>
                <a:srgbClr val="000000"/>
              </a:buClr>
              <a:buSzPts val="1400"/>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endParaRPr lang="en-US" altLang="en-US"/>
          </a:p>
        </p:txBody>
      </p:sp>
      <p:sp>
        <p:nvSpPr>
          <p:cNvPr id="17411" name="Google Shape;4;n">
            <a:extLst>
              <a:ext uri="{FF2B5EF4-FFF2-40B4-BE49-F238E27FC236}">
                <a16:creationId xmlns:a16="http://schemas.microsoft.com/office/drawing/2014/main" id="{A56C6A89-5EE6-46B3-9161-830F8071B449}"/>
              </a:ext>
            </a:extLst>
          </p:cNvPr>
          <p:cNvSpPr txBox="1">
            <a:spLocks noGrp="1"/>
          </p:cNvSpPr>
          <p:nvPr>
            <p:ph type="dt" idx="10"/>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t" anchorCtr="0" compatLnSpc="1">
            <a:prstTxWarp prst="textNoShape">
              <a:avLst/>
            </a:prstTxWarp>
          </a:bodyPr>
          <a:lstStyle>
            <a:lvl1pPr algn="r" eaLnBrk="1" hangingPunct="1">
              <a:buClr>
                <a:srgbClr val="000000"/>
              </a:buClr>
              <a:buSzPts val="1400"/>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endParaRPr lang="en-US" altLang="en-US"/>
          </a:p>
        </p:txBody>
      </p:sp>
      <p:sp>
        <p:nvSpPr>
          <p:cNvPr id="9220" name="Google Shape;5;n"/>
          <p:cNvSpPr>
            <a:spLocks noGrp="1" noRot="1" noChangeAspect="1"/>
          </p:cNvSpPr>
          <p:nvPr>
            <p:ph type="sldImg" idx="3"/>
          </p:nvPr>
        </p:nvSpPr>
        <p:spPr bwMode="auto">
          <a:xfrm>
            <a:off x="685800" y="1143000"/>
            <a:ext cx="5486400" cy="3086100"/>
          </a:xfrm>
          <a:custGeom>
            <a:avLst/>
            <a:gdLst>
              <a:gd name="T0" fmla="*/ 0 w 120000"/>
              <a:gd name="T1" fmla="*/ 0 h 120000"/>
              <a:gd name="T2" fmla="*/ 2147483646 w 120000"/>
              <a:gd name="T3" fmla="*/ 0 h 120000"/>
              <a:gd name="T4" fmla="*/ 2147483646 w 120000"/>
              <a:gd name="T5" fmla="*/ 2147483646 h 120000"/>
              <a:gd name="T6" fmla="*/ 0 w 120000"/>
              <a:gd name="T7" fmla="*/ 2147483646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w="12700"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sp>
      <p:sp>
        <p:nvSpPr>
          <p:cNvPr id="9221" name="Google Shape;6;n"/>
          <p:cNvSpPr txBox="1">
            <a:spLocks noGrp="1"/>
          </p:cNvSpPr>
          <p:nvPr>
            <p:ph type="body" idx="1"/>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t" anchorCtr="0" compatLnSpc="1">
            <a:prstTxWarp prst="textNoShape">
              <a:avLst/>
            </a:prstTxWarp>
          </a:bodyPr>
          <a:lstStyle/>
          <a:p>
            <a:pPr lvl="0"/>
            <a:endParaRPr lang="en-US" altLang="en-US">
              <a:sym typeface="Arial" panose="020B0604020202020204" pitchFamily="34" charset="0"/>
            </a:endParaRPr>
          </a:p>
        </p:txBody>
      </p:sp>
      <p:sp>
        <p:nvSpPr>
          <p:cNvPr id="17414" name="Google Shape;7;n">
            <a:extLst>
              <a:ext uri="{FF2B5EF4-FFF2-40B4-BE49-F238E27FC236}">
                <a16:creationId xmlns:a16="http://schemas.microsoft.com/office/drawing/2014/main" id="{AB707A4C-353C-4BC5-8F5E-4148539FAAAC}"/>
              </a:ext>
            </a:extLst>
          </p:cNvPr>
          <p:cNvSpPr txBox="1">
            <a:spLocks noGrp="1"/>
          </p:cNvSpPr>
          <p:nvPr>
            <p:ph type="ftr" idx="11"/>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b" anchorCtr="0" compatLnSpc="1">
            <a:prstTxWarp prst="textNoShape">
              <a:avLst/>
            </a:prstTxWarp>
          </a:bodyPr>
          <a:lstStyle>
            <a:lvl1pPr eaLnBrk="1" hangingPunct="1">
              <a:buClr>
                <a:srgbClr val="000000"/>
              </a:buClr>
              <a:buSzPts val="1400"/>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endParaRPr lang="en-US" altLang="en-US"/>
          </a:p>
        </p:txBody>
      </p:sp>
      <p:sp>
        <p:nvSpPr>
          <p:cNvPr id="17415" name="Google Shape;8;n">
            <a:extLst>
              <a:ext uri="{FF2B5EF4-FFF2-40B4-BE49-F238E27FC236}">
                <a16:creationId xmlns:a16="http://schemas.microsoft.com/office/drawing/2014/main" id="{96CB5C9A-0474-409C-85AA-5C1703C7E3EF}"/>
              </a:ext>
            </a:extLst>
          </p:cNvPr>
          <p:cNvSpPr txBox="1">
            <a:spLocks noGrp="1"/>
          </p:cNvSpPr>
          <p:nvPr>
            <p:ph type="sldNum" idx="12"/>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b" anchorCtr="0" compatLnSpc="1">
            <a:prstTxWarp prst="textNoShape">
              <a:avLst/>
            </a:prstTxWarp>
          </a:bodyPr>
          <a:lstStyle>
            <a:lvl1pPr algn="r" eaLnBrk="1" hangingPunct="1">
              <a:buClr>
                <a:srgbClr val="000000"/>
              </a:buClr>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fld id="{E8C58258-65EA-4E8D-B1EA-B7B4F0D89283}" type="slidenum">
              <a:rPr lang="en-US" altLang="en-US"/>
              <a:pPr>
                <a:defRPr/>
              </a:pPr>
              <a:t>‹#›</a:t>
            </a:fld>
            <a:endParaRPr lang="en-US" altLang="en-US"/>
          </a:p>
        </p:txBody>
      </p:sp>
    </p:spTree>
    <p:extLst>
      <p:ext uri="{BB962C8B-B14F-4D97-AF65-F5344CB8AC3E}">
        <p14:creationId xmlns:p14="http://schemas.microsoft.com/office/powerpoint/2010/main" val="348915181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L="457200"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marL="914400" lvl="1"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marL="1371600" lvl="2"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marL="1828800" lvl="3"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marL="2286000" lvl="4"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1266" name="Google Shape;249;p1:notes"/>
          <p:cNvSpPr txBox="1">
            <a:spLocks noGrp="1"/>
          </p:cNvSpPr>
          <p:nvPr>
            <p:ph type="body" idx="1"/>
          </p:nvPr>
        </p:nvSpPr>
        <p:spPr/>
        <p:txBody>
          <a:bodyPr/>
          <a:lstStyle/>
          <a:p>
            <a:pPr marL="0" indent="0" eaLnBrk="1" hangingPunct="1">
              <a:buSzPts val="1400"/>
            </a:pPr>
            <a:r>
              <a:rPr lang="fr-FR" altLang="en-US" sz="1200" b="1">
                <a:latin typeface="Myriad Pro" panose="020B0503030403020204" pitchFamily="34" charset="0"/>
                <a:cs typeface="Times New Roman" panose="02020603050405020304" pitchFamily="18" charset="0"/>
              </a:rPr>
              <a:t>Note à l’enseignant(e):</a:t>
            </a:r>
            <a:endParaRPr lang="fr-FR" altLang="en-US" sz="1200" b="1">
              <a:latin typeface="Myriad Pro" panose="020B0503030403020204" pitchFamily="34" charset="0"/>
              <a:cs typeface="Arial" panose="020B0604020202020204" pitchFamily="34" charset="0"/>
              <a:sym typeface="Calibri" panose="020F0502020204030204" pitchFamily="34" charset="0"/>
            </a:endParaRPr>
          </a:p>
          <a:p>
            <a:pPr marL="0" indent="0" eaLnBrk="1" hangingPunct="1">
              <a:buSzPts val="1400"/>
            </a:pPr>
            <a:r>
              <a:rPr lang="fr-FR" altLang="en-US" sz="1200">
                <a:latin typeface="Myriad Pro" panose="020B0503030403020204" pitchFamily="34" charset="0"/>
                <a:cs typeface="Arial" panose="020B0604020202020204" pitchFamily="34" charset="0"/>
                <a:sym typeface="Calibri" panose="020F0502020204030204" pitchFamily="34" charset="0"/>
              </a:rPr>
              <a:t>Dans cette présentation, nous abordons une expansion du nom: la proposition subordonnée relative introduite par un pronom relatif simple (qui, que, où, dont).</a:t>
            </a:r>
          </a:p>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11267" name="Google Shape;250;p1: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1616593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9698" name="Google Shape;417;p10:notes">
            <a:extLst>
              <a:ext uri="{FF2B5EF4-FFF2-40B4-BE49-F238E27FC236}">
                <a16:creationId xmlns:a16="http://schemas.microsoft.com/office/drawing/2014/main" id="{212E718C-6BCB-44A9-A0A1-55F8D4FAC3D7}"/>
              </a:ext>
            </a:extLst>
          </p:cNvPr>
          <p:cNvSpPr txBox="1">
            <a:spLocks noGrp="1"/>
          </p:cNvSpPr>
          <p:nvPr>
            <p:ph type="body" idx="1"/>
          </p:nvPr>
        </p:nvSpPr>
        <p:spPr/>
        <p:txBody>
          <a:bodyPr/>
          <a:lstStyle/>
          <a:p>
            <a:pPr marL="0" indent="0" eaLnBrk="1" hangingPunct="1">
              <a:buSzPts val="1400"/>
              <a:defRPr/>
            </a:pPr>
            <a:r>
              <a:rPr lang="fr-FR" altLang="en-US" sz="1200" b="1" dirty="0">
                <a:latin typeface="Myriad Pro" panose="020B0503030403020204"/>
                <a:cs typeface="Times New Roman" panose="02020603050405020304" pitchFamily="18" charset="0"/>
              </a:rPr>
              <a:t>Note à l’enseignant</a:t>
            </a:r>
            <a:r>
              <a:rPr lang="en-US" altLang="en-US" sz="1200" b="1" dirty="0">
                <a:latin typeface="Myriad Pro" panose="020B0503030403020204"/>
                <a:cs typeface="Times New Roman" panose="02020603050405020304" pitchFamily="18" charset="0"/>
              </a:rPr>
              <a:t>(e)</a:t>
            </a:r>
          </a:p>
          <a:p>
            <a:pPr marL="0" indent="0" eaLnBrk="1" hangingPunct="1">
              <a:buSzPts val="1400"/>
              <a:defRPr/>
            </a:pPr>
            <a:r>
              <a:rPr lang="fr-FR" altLang="en-US" sz="1200" b="1" dirty="0">
                <a:latin typeface="Myriad Pro" panose="020B0503030403020204"/>
                <a:cs typeface="Times New Roman" panose="02020603050405020304" pitchFamily="18" charset="0"/>
                <a:sym typeface="Calibri" panose="020F0502020204030204" pitchFamily="34" charset="0"/>
              </a:rPr>
              <a:t>4 .</a:t>
            </a:r>
            <a:r>
              <a:rPr lang="fr-FR" altLang="en-US" sz="1200" b="1" u="sng" dirty="0">
                <a:latin typeface="Myriad Pro" panose="020B0503030403020204"/>
                <a:cs typeface="Times New Roman" panose="02020603050405020304" pitchFamily="18" charset="0"/>
                <a:sym typeface="Calibri" panose="020F0502020204030204" pitchFamily="34" charset="0"/>
              </a:rPr>
              <a:t> Conceptualisation </a:t>
            </a:r>
            <a:r>
              <a:rPr lang="en-US" altLang="en-US" sz="1200" b="1" u="sng" dirty="0">
                <a:latin typeface="Myriad Pro" panose="020B0503030403020204"/>
                <a:cs typeface="Times New Roman" panose="02020603050405020304" pitchFamily="18" charset="0"/>
                <a:sym typeface="Calibri" panose="020F0502020204030204" pitchFamily="34" charset="0"/>
              </a:rPr>
              <a:t>:</a:t>
            </a:r>
          </a:p>
          <a:p>
            <a:pPr marL="171450" indent="-171450" eaLnBrk="1" hangingPunct="1">
              <a:buSzPts val="1400"/>
              <a:buFontTx/>
              <a:buChar char="-"/>
              <a:defRPr/>
            </a:pPr>
            <a:r>
              <a:rPr lang="fr-FR" altLang="en-US" sz="1200" dirty="0">
                <a:latin typeface="Myriad Pro" panose="020B0503030403020204"/>
                <a:cs typeface="Calibri" panose="020F0502020204030204" pitchFamily="34" charset="0"/>
                <a:sym typeface="Calibri" panose="020F0502020204030204" pitchFamily="34" charset="0"/>
              </a:rPr>
              <a:t>L’enseignant(e) construit avec les apprenants une deuxième synthèse sur les pronoms relatifs.</a:t>
            </a:r>
          </a:p>
          <a:p>
            <a:pPr marL="171450" indent="-171450" eaLnBrk="1" hangingPunct="1">
              <a:buSzPts val="1400"/>
              <a:buFontTx/>
              <a:buChar char="-"/>
              <a:defRPr/>
            </a:pPr>
            <a:r>
              <a:rPr lang="fr-FR" altLang="en-US" sz="1200" dirty="0">
                <a:latin typeface="Myriad Pro" panose="020B0503030403020204"/>
                <a:cs typeface="Calibri" panose="020F0502020204030204" pitchFamily="34" charset="0"/>
                <a:sym typeface="Calibri" panose="020F0502020204030204" pitchFamily="34" charset="0"/>
              </a:rPr>
              <a:t>Il/Elle leur demande d’ énumérer les pronoms relatifs étudiés, puis de préciser la fonction de chacun.</a:t>
            </a:r>
          </a:p>
          <a:p>
            <a:pPr marL="0" indent="0" eaLnBrk="1" hangingPunct="1">
              <a:buSzPts val="1400"/>
              <a:buFontTx/>
              <a:buNone/>
              <a:defRPr/>
            </a:pPr>
            <a:endParaRPr lang="fr-FR" altLang="en-US" sz="1200" dirty="0">
              <a:latin typeface="Myriad Pro" panose="020B0503030403020204"/>
              <a:cs typeface="Calibri" panose="020F0502020204030204" pitchFamily="34" charset="0"/>
              <a:sym typeface="Calibri" panose="020F0502020204030204" pitchFamily="34" charset="0"/>
            </a:endParaRPr>
          </a:p>
          <a:p>
            <a:pPr marL="171450" indent="-171450" eaLnBrk="1" hangingPunct="1">
              <a:buSzPts val="1400"/>
              <a:buFontTx/>
              <a:buChar char="-"/>
              <a:defRPr/>
            </a:pPr>
            <a:endParaRPr lang="fr-FR" altLang="en-US" sz="1200" dirty="0">
              <a:latin typeface="Myriad Pro" panose="020B0503030403020204"/>
              <a:cs typeface="Calibri" panose="020F0502020204030204" pitchFamily="34" charset="0"/>
              <a:sym typeface="Calibri" panose="020F0502020204030204" pitchFamily="34" charset="0"/>
            </a:endParaRPr>
          </a:p>
          <a:p>
            <a:pPr marL="171450" indent="-171450" eaLnBrk="1" hangingPunct="1">
              <a:buSzPts val="1400"/>
              <a:buFontTx/>
              <a:buChar char="-"/>
              <a:defRPr/>
            </a:pPr>
            <a:endParaRPr lang="fr-FR" altLang="en-US" sz="1200" dirty="0">
              <a:latin typeface="Myriad Pro" panose="020B0503030403020204"/>
              <a:cs typeface="Calibri" panose="020F0502020204030204" pitchFamily="34" charset="0"/>
              <a:sym typeface="Calibri" panose="020F0502020204030204" pitchFamily="34" charset="0"/>
            </a:endParaRPr>
          </a:p>
          <a:p>
            <a:pPr marL="171450" indent="-171450" eaLnBrk="1" hangingPunct="1">
              <a:buSzPts val="1400"/>
              <a:buFontTx/>
              <a:buChar char="-"/>
              <a:defRPr/>
            </a:pPr>
            <a:endParaRPr lang="fr-FR" altLang="en-US" sz="1200" dirty="0">
              <a:latin typeface="Myriad Pro" panose="020B0503030403020204"/>
              <a:cs typeface="Calibri" panose="020F0502020204030204" pitchFamily="34" charset="0"/>
              <a:sym typeface="Calibri" panose="020F0502020204030204" pitchFamily="34" charset="0"/>
            </a:endParaRPr>
          </a:p>
        </p:txBody>
      </p:sp>
      <p:sp>
        <p:nvSpPr>
          <p:cNvPr id="29699" name="Google Shape;418;p10: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28795875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1746" name="Google Shape;446;p12:notes"/>
          <p:cNvSpPr txBox="1">
            <a:spLocks noGrp="1"/>
          </p:cNvSpPr>
          <p:nvPr>
            <p:ph type="body" idx="1"/>
          </p:nvPr>
        </p:nvSpPr>
        <p:spPr/>
        <p:txBody>
          <a:bodyPr/>
          <a:lstStyle/>
          <a:p>
            <a:pPr marL="0" indent="0" eaLnBrk="1" hangingPunct="1">
              <a:buSzPts val="1400"/>
            </a:pPr>
            <a:r>
              <a:rPr lang="en-US" altLang="en-US" sz="1200" b="1">
                <a:latin typeface="Myriad Pro" panose="020B0503030403020204" pitchFamily="34" charset="0"/>
                <a:cs typeface="Times New Roman" panose="02020603050405020304" pitchFamily="18" charset="0"/>
              </a:rPr>
              <a:t>Note à l’enseignant(e)</a:t>
            </a:r>
            <a:endParaRPr lang="fr-FR" altLang="en-US" sz="1200">
              <a:latin typeface="Myriad Pro" panose="020B0503030403020204" pitchFamily="34" charset="0"/>
              <a:cs typeface="Arial" panose="020B0604020202020204" pitchFamily="34" charset="0"/>
              <a:sym typeface="Calibri" panose="020F0502020204030204" pitchFamily="34" charset="0"/>
            </a:endParaRPr>
          </a:p>
          <a:p>
            <a:pPr marL="0" indent="0" eaLnBrk="1" hangingPunct="1">
              <a:buSzPts val="1400"/>
            </a:pPr>
            <a:endParaRPr lang="en-US" altLang="en-US" sz="1200">
              <a:latin typeface="Myriad Pro" panose="020B0503030403020204" pitchFamily="34" charset="0"/>
              <a:cs typeface="Arial" panose="020B0604020202020204" pitchFamily="34" charset="0"/>
              <a:sym typeface="Calibri" panose="020F0502020204030204" pitchFamily="34" charset="0"/>
            </a:endParaRPr>
          </a:p>
          <a:p>
            <a:pPr marL="0" indent="0" eaLnBrk="1" hangingPunct="1">
              <a:buSzPts val="1400"/>
            </a:pPr>
            <a:r>
              <a:rPr lang="en-US" altLang="en-US" sz="1200">
                <a:latin typeface="Myriad Pro" panose="020B0503030403020204" pitchFamily="34" charset="0"/>
                <a:cs typeface="Arial" panose="020B0604020202020204" pitchFamily="34" charset="0"/>
                <a:sym typeface="Calibri" panose="020F0502020204030204" pitchFamily="34" charset="0"/>
              </a:rPr>
              <a:t>Pour savoir plus sur la substitution des reprises par les pronoms relatifs, vous pouvez visionner ce </a:t>
            </a:r>
            <a:r>
              <a:rPr lang="en-US" altLang="en-US" sz="1200">
                <a:latin typeface="Calibri" panose="020F0502020204030204" pitchFamily="34" charset="0"/>
                <a:cs typeface="Arial" panose="020B0604020202020204" pitchFamily="34" charset="0"/>
                <a:sym typeface="Calibri" panose="020F0502020204030204" pitchFamily="34" charset="0"/>
              </a:rPr>
              <a:t>document en cliquant sur le lien.</a:t>
            </a:r>
          </a:p>
        </p:txBody>
      </p:sp>
      <p:sp>
        <p:nvSpPr>
          <p:cNvPr id="31747" name="Google Shape;447;p12: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31786261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a:headEnd/>
            <a:tailEnd/>
          </a:ln>
        </p:spPr>
      </p:sp>
      <p:sp>
        <p:nvSpPr>
          <p:cNvPr id="33795" name="Notes Placeholder 2"/>
          <p:cNvSpPr txBox="1">
            <a:spLocks noGrp="1"/>
          </p:cNvSpPr>
          <p:nvPr>
            <p:ph type="body" idx="1"/>
          </p:nvPr>
        </p:nvSpPr>
        <p:spPr/>
        <p:txBody>
          <a:bodyPr/>
          <a:lstStyle/>
          <a:p>
            <a:r>
              <a:rPr lang="fr-FR" altLang="en-US" sz="1200" b="1" dirty="0">
                <a:latin typeface="Myriad Pro" panose="020B0503030403020204" pitchFamily="34" charset="0"/>
                <a:cs typeface="Times New Roman" panose="02020603050405020304" pitchFamily="18" charset="0"/>
              </a:rPr>
              <a:t>Note à l’enseignant</a:t>
            </a:r>
            <a:r>
              <a:rPr lang="en-US" altLang="en-US" sz="1200" b="1" dirty="0">
                <a:latin typeface="Myriad Pro" panose="020B0503030403020204" pitchFamily="34" charset="0"/>
                <a:cs typeface="Times New Roman" panose="02020603050405020304" pitchFamily="18" charset="0"/>
              </a:rPr>
              <a:t>(e)</a:t>
            </a:r>
            <a:endParaRPr lang="fr-FR" altLang="en-US" sz="1200" dirty="0">
              <a:latin typeface="Myriad Pro" panose="020B0503030403020204" pitchFamily="34" charset="0"/>
              <a:cs typeface="Arial" panose="020B0604020202020204" pitchFamily="34" charset="0"/>
              <a:sym typeface="Calibri" panose="020F0502020204030204" pitchFamily="34" charset="0"/>
            </a:endParaRPr>
          </a:p>
          <a:p>
            <a:r>
              <a:rPr lang="en-US" altLang="en-US" sz="1200" b="1" u="sng" dirty="0">
                <a:latin typeface="Myriad Pro" panose="020B0503030403020204" pitchFamily="34" charset="0"/>
                <a:cs typeface="Times New Roman" panose="02020603050405020304" pitchFamily="18" charset="0"/>
              </a:rPr>
              <a:t>5. E</a:t>
            </a:r>
            <a:r>
              <a:rPr lang="fr-FR" altLang="en-US" sz="1200" b="1" u="sng" dirty="0" err="1">
                <a:latin typeface="Myriad Pro" panose="020B0503030403020204" pitchFamily="34" charset="0"/>
                <a:cs typeface="Times New Roman" panose="02020603050405020304" pitchFamily="18" charset="0"/>
              </a:rPr>
              <a:t>ntrainement</a:t>
            </a:r>
            <a:r>
              <a:rPr lang="fr-FR" altLang="en-US" sz="1200" b="1" u="sng" dirty="0">
                <a:latin typeface="Myriad Pro" panose="020B0503030403020204" pitchFamily="34" charset="0"/>
                <a:cs typeface="Times New Roman" panose="02020603050405020304" pitchFamily="18" charset="0"/>
              </a:rPr>
              <a:t> </a:t>
            </a:r>
            <a:r>
              <a:rPr lang="en-US" altLang="en-US" sz="1200" b="1" u="sng" dirty="0">
                <a:latin typeface="Myriad Pro" panose="020B0503030403020204" pitchFamily="34" charset="0"/>
                <a:cs typeface="Times New Roman" panose="02020603050405020304" pitchFamily="18" charset="0"/>
              </a:rPr>
              <a:t>: </a:t>
            </a:r>
          </a:p>
          <a:p>
            <a:r>
              <a:rPr lang="en-US" altLang="en-US" sz="1200" b="1" u="sng" dirty="0">
                <a:latin typeface="Myriad Pro" panose="020B0503030403020204" pitchFamily="34" charset="0"/>
                <a:cs typeface="Times New Roman" panose="02020603050405020304" pitchFamily="18" charset="0"/>
              </a:rPr>
              <a:t>Activité1 :</a:t>
            </a:r>
            <a:r>
              <a:rPr lang="en-US" altLang="en-US" sz="1200" b="1" dirty="0">
                <a:latin typeface="Myriad Pro" panose="020B0503030403020204" pitchFamily="34" charset="0"/>
                <a:cs typeface="Times New Roman" panose="02020603050405020304" pitchFamily="18" charset="0"/>
              </a:rPr>
              <a:t> </a:t>
            </a:r>
          </a:p>
          <a:p>
            <a:r>
              <a:rPr lang="fr-FR" altLang="en-US" sz="1200" dirty="0">
                <a:latin typeface="Myriad Pro" panose="020B0503030403020204" pitchFamily="34" charset="0"/>
                <a:cs typeface="Times New Roman" panose="02020603050405020304" pitchFamily="18" charset="0"/>
              </a:rPr>
              <a:t>L’enseignant(e) demande aux apprenants de décomposer chaque phrase en des propositions indépendantes et d’indiquer la fonction du groupe nominal répété. </a:t>
            </a:r>
          </a:p>
          <a:p>
            <a:r>
              <a:rPr lang="fr-FR" altLang="en-US" sz="1200" i="1" dirty="0">
                <a:latin typeface="Myriad Pro" panose="020B0503030403020204" pitchFamily="34" charset="0"/>
                <a:cs typeface="Times New Roman" panose="02020603050405020304" pitchFamily="18" charset="0"/>
              </a:rPr>
              <a:t>N.B : laisser une pause de 5 secondes après chaque question et avant de dévoiler la réponse. </a:t>
            </a:r>
          </a:p>
          <a:p>
            <a:endParaRPr lang="fr-FR" altLang="en-US" sz="1200" dirty="0">
              <a:latin typeface="Myriad Pro" panose="020B0503030403020204" pitchFamily="34" charset="0"/>
              <a:cs typeface="Times New Roman" panose="02020603050405020304" pitchFamily="18" charset="0"/>
            </a:endParaRPr>
          </a:p>
          <a:p>
            <a:endParaRPr lang="fr-FR" altLang="en-US" sz="1200" dirty="0">
              <a:latin typeface="Myriad Pro" panose="020B0503030403020204" pitchFamily="34" charset="0"/>
              <a:cs typeface="Times New Roman" panose="02020603050405020304" pitchFamily="18" charset="0"/>
            </a:endParaRPr>
          </a:p>
        </p:txBody>
      </p:sp>
      <p:sp>
        <p:nvSpPr>
          <p:cNvPr id="33796" name="Slide Number Placeholder 3"/>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10646E2E-83ED-4C73-8152-81D09554ACDD}" type="slidenum">
              <a:rPr lang="en-US" altLang="en-US" sz="1200" smtClean="0">
                <a:latin typeface="Calibri" panose="020F0502020204030204" pitchFamily="34" charset="0"/>
                <a:sym typeface="Calibri" panose="020F0502020204030204" pitchFamily="34" charset="0"/>
              </a:rPr>
              <a:pPr/>
              <a:t>12</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3738333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ltLang="en-US" sz="1400" b="1" dirty="0">
                <a:latin typeface="Myriad Pro" panose="020B0503030403020204" pitchFamily="34" charset="0"/>
                <a:cs typeface="Times New Roman" panose="02020603050405020304" pitchFamily="18" charset="0"/>
              </a:rPr>
              <a:t>Note à l’enseignant</a:t>
            </a:r>
            <a:r>
              <a:rPr lang="en-US" altLang="en-US" sz="1400" b="1" dirty="0">
                <a:latin typeface="Myriad Pro" panose="020B0503030403020204" pitchFamily="34" charset="0"/>
                <a:cs typeface="Times New Roman" panose="02020603050405020304" pitchFamily="18" charset="0"/>
              </a:rPr>
              <a:t>(e)</a:t>
            </a:r>
            <a:endParaRPr lang="fr-FR" altLang="en-US" sz="1400" dirty="0">
              <a:latin typeface="Myriad Pro" panose="020B0503030403020204" pitchFamily="34" charset="0"/>
              <a:cs typeface="Arial" panose="020B0604020202020204" pitchFamily="34" charset="0"/>
              <a:sym typeface="Calibri" panose="020F0502020204030204" pitchFamily="34" charset="0"/>
            </a:endParaRPr>
          </a:p>
          <a:p>
            <a:r>
              <a:rPr lang="en-US" altLang="en-US" sz="1400" b="1" u="sng" dirty="0">
                <a:latin typeface="Myriad Pro" panose="020B0503030403020204" pitchFamily="34" charset="0"/>
                <a:cs typeface="Times New Roman" panose="02020603050405020304" pitchFamily="18" charset="0"/>
              </a:rPr>
              <a:t>5. E</a:t>
            </a:r>
            <a:r>
              <a:rPr lang="fr-FR" altLang="en-US" sz="1400" b="1" u="sng" dirty="0" err="1">
                <a:latin typeface="Myriad Pro" panose="020B0503030403020204" pitchFamily="34" charset="0"/>
                <a:cs typeface="Times New Roman" panose="02020603050405020304" pitchFamily="18" charset="0"/>
              </a:rPr>
              <a:t>ntrainement</a:t>
            </a:r>
            <a:r>
              <a:rPr lang="fr-FR" altLang="en-US" sz="1400" b="1" u="sng" dirty="0">
                <a:latin typeface="Myriad Pro" panose="020B0503030403020204" pitchFamily="34" charset="0"/>
                <a:cs typeface="Times New Roman" panose="02020603050405020304" pitchFamily="18" charset="0"/>
              </a:rPr>
              <a:t> </a:t>
            </a:r>
            <a:r>
              <a:rPr lang="en-US" altLang="en-US" sz="1400" b="1" u="sng" dirty="0">
                <a:latin typeface="Myriad Pro" panose="020B0503030403020204" pitchFamily="34" charset="0"/>
                <a:cs typeface="Times New Roman" panose="02020603050405020304" pitchFamily="18" charset="0"/>
              </a:rPr>
              <a:t>: </a:t>
            </a:r>
          </a:p>
          <a:p>
            <a:r>
              <a:rPr lang="en-US" altLang="en-US" sz="1400" b="1" u="sng" dirty="0">
                <a:latin typeface="Myriad Pro" panose="020B0503030403020204" pitchFamily="34" charset="0"/>
                <a:cs typeface="Times New Roman" panose="02020603050405020304" pitchFamily="18" charset="0"/>
              </a:rPr>
              <a:t>Activité1 :</a:t>
            </a:r>
            <a:r>
              <a:rPr lang="en-US" altLang="en-US" sz="1400" b="1" dirty="0">
                <a:latin typeface="Myriad Pro" panose="020B0503030403020204" pitchFamily="34" charset="0"/>
                <a:cs typeface="Times New Roman" panose="02020603050405020304" pitchFamily="18" charset="0"/>
              </a:rPr>
              <a:t> </a:t>
            </a:r>
          </a:p>
          <a:p>
            <a:r>
              <a:rPr lang="fr-FR" altLang="en-US" sz="1400" dirty="0">
                <a:latin typeface="Myriad Pro" panose="020B0503030403020204" pitchFamily="34" charset="0"/>
                <a:cs typeface="Times New Roman" panose="02020603050405020304" pitchFamily="18" charset="0"/>
              </a:rPr>
              <a:t>L’enseignant(e) demande aux apprenants de décomposer chaque phrase en des propositions indépendantes et d’indiquer la fonction du groupe nominal répété. </a:t>
            </a:r>
          </a:p>
          <a:p>
            <a:r>
              <a:rPr lang="fr-FR" altLang="en-US" sz="1400" i="1" dirty="0">
                <a:latin typeface="Myriad Pro" panose="020B0503030403020204" pitchFamily="34" charset="0"/>
                <a:cs typeface="Times New Roman" panose="02020603050405020304" pitchFamily="18" charset="0"/>
              </a:rPr>
              <a:t>N.B : laisser une pause de 5 secondes après chaque question et avant de dévoiler la réponse. </a:t>
            </a:r>
          </a:p>
          <a:p>
            <a:endParaRPr lang="fr-FR" altLang="en-US" sz="1400" dirty="0">
              <a:latin typeface="Myriad Pro" panose="020B0503030403020204" pitchFamily="34" charset="0"/>
              <a:cs typeface="Times New Roman" panose="02020603050405020304" pitchFamily="18" charset="0"/>
            </a:endParaRPr>
          </a:p>
          <a:p>
            <a:endParaRPr lang="fr-FR" altLang="en-US" sz="1400" dirty="0">
              <a:latin typeface="Myriad Pro" panose="020B0503030403020204" pitchFamily="34" charset="0"/>
              <a:cs typeface="Times New Roman" panose="02020603050405020304" pitchFamily="18" charset="0"/>
            </a:endParaRPr>
          </a:p>
          <a:p>
            <a:endParaRPr lang="en-US" dirty="0"/>
          </a:p>
        </p:txBody>
      </p:sp>
      <p:sp>
        <p:nvSpPr>
          <p:cNvPr id="4" name="Slide Number Placeholder 3"/>
          <p:cNvSpPr>
            <a:spLocks noGrp="1"/>
          </p:cNvSpPr>
          <p:nvPr>
            <p:ph type="sldNum" idx="10"/>
          </p:nvPr>
        </p:nvSpPr>
        <p:spPr/>
        <p:txBody>
          <a:bodyPr/>
          <a:lstStyle/>
          <a:p>
            <a:pPr>
              <a:defRPr/>
            </a:pPr>
            <a:fld id="{E8C58258-65EA-4E8D-B1EA-B7B4F0D89283}" type="slidenum">
              <a:rPr lang="en-US" altLang="en-US" smtClean="0"/>
              <a:pPr>
                <a:defRPr/>
              </a:pPr>
              <a:t>13</a:t>
            </a:fld>
            <a:endParaRPr lang="en-US" altLang="en-US"/>
          </a:p>
        </p:txBody>
      </p:sp>
    </p:spTree>
    <p:extLst>
      <p:ext uri="{BB962C8B-B14F-4D97-AF65-F5344CB8AC3E}">
        <p14:creationId xmlns:p14="http://schemas.microsoft.com/office/powerpoint/2010/main" val="9328485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5842" name="Google Shape;454;p13:notes"/>
          <p:cNvSpPr>
            <a:spLocks noGrp="1" noRot="1" noChangeAspect="1" noTextEdit="1"/>
          </p:cNvSpPr>
          <p:nvPr>
            <p:ph type="sldImg" idx="2"/>
          </p:nvPr>
        </p:nvSpPr>
        <p:spPr>
          <a:noFill/>
          <a:ln>
            <a:headEnd/>
            <a:tailEnd/>
          </a:ln>
        </p:spPr>
      </p:sp>
      <p:sp>
        <p:nvSpPr>
          <p:cNvPr id="35843" name="Google Shape;455;p13:notes">
            <a:extLst>
              <a:ext uri="{FF2B5EF4-FFF2-40B4-BE49-F238E27FC236}">
                <a16:creationId xmlns:a16="http://schemas.microsoft.com/office/drawing/2014/main" id="{2893B4D8-F1E1-433C-83FB-200E11303706}"/>
              </a:ext>
            </a:extLst>
          </p:cNvPr>
          <p:cNvSpPr txBox="1">
            <a:spLocks noGrp="1"/>
          </p:cNvSpPr>
          <p:nvPr>
            <p:ph type="body" idx="1"/>
          </p:nvPr>
        </p:nvSpPr>
        <p:spPr>
          <a:noFill/>
          <a:ln/>
        </p:spPr>
        <p:txBody>
          <a:bodyPr/>
          <a:lstStyle/>
          <a:p>
            <a:pPr>
              <a:defRPr/>
            </a:pPr>
            <a:r>
              <a:rPr lang="en-US" altLang="en-US" sz="1200" b="1" dirty="0">
                <a:latin typeface="Myriad Pro" panose="020B0503030403020204" pitchFamily="34" charset="0"/>
                <a:cs typeface="Times New Roman" panose="02020603050405020304" pitchFamily="18" charset="0"/>
              </a:rPr>
              <a:t>Note à </a:t>
            </a:r>
            <a:r>
              <a:rPr lang="fr-FR" altLang="en-US" sz="1200" b="1" dirty="0">
                <a:latin typeface="Myriad Pro" panose="020B0503030403020204" pitchFamily="34" charset="0"/>
                <a:cs typeface="Times New Roman" panose="02020603050405020304" pitchFamily="18" charset="0"/>
              </a:rPr>
              <a:t>l’enseignant</a:t>
            </a:r>
            <a:r>
              <a:rPr lang="en-US" altLang="en-US" sz="1200" b="1" dirty="0">
                <a:latin typeface="Myriad Pro" panose="020B0503030403020204" pitchFamily="34" charset="0"/>
                <a:cs typeface="Times New Roman" panose="02020603050405020304" pitchFamily="18" charset="0"/>
              </a:rPr>
              <a:t>(e)</a:t>
            </a:r>
            <a:endParaRPr lang="fr-FR" altLang="en-US" sz="1200" dirty="0">
              <a:latin typeface="Myriad Pro" panose="020B0503030403020204" pitchFamily="34" charset="0"/>
              <a:cs typeface="Calibri" panose="020F0502020204030204" pitchFamily="34" charset="0"/>
              <a:sym typeface="Calibri" panose="020F0502020204030204" pitchFamily="34" charset="0"/>
            </a:endParaRPr>
          </a:p>
          <a:p>
            <a:pPr>
              <a:defRPr/>
            </a:pPr>
            <a:r>
              <a:rPr lang="en-US" altLang="en-US" sz="1200" b="1" u="sng" dirty="0">
                <a:latin typeface="Myriad Pro" panose="020B0503030403020204" pitchFamily="34" charset="0"/>
                <a:cs typeface="Times New Roman" panose="02020603050405020304" pitchFamily="18" charset="0"/>
              </a:rPr>
              <a:t>5. </a:t>
            </a:r>
            <a:r>
              <a:rPr lang="fr-FR" altLang="en-US" sz="1200" b="1" u="sng" dirty="0">
                <a:latin typeface="Myriad Pro" panose="020B0503030403020204" pitchFamily="34" charset="0"/>
                <a:cs typeface="Times New Roman" panose="02020603050405020304" pitchFamily="18" charset="0"/>
              </a:rPr>
              <a:t>Entrainement </a:t>
            </a:r>
            <a:r>
              <a:rPr lang="en-US" altLang="en-US" sz="1200" b="1" u="sng" dirty="0">
                <a:latin typeface="Myriad Pro" panose="020B0503030403020204" pitchFamily="34" charset="0"/>
                <a:cs typeface="Times New Roman" panose="02020603050405020304" pitchFamily="18" charset="0"/>
              </a:rPr>
              <a:t>: </a:t>
            </a:r>
          </a:p>
          <a:p>
            <a:pPr>
              <a:defRPr/>
            </a:pPr>
            <a:r>
              <a:rPr lang="en-US" altLang="en-US" sz="1200" b="1" u="sng" dirty="0" err="1">
                <a:latin typeface="Myriad Pro" panose="020B0503030403020204" pitchFamily="34" charset="0"/>
                <a:cs typeface="Times New Roman" panose="02020603050405020304" pitchFamily="18" charset="0"/>
              </a:rPr>
              <a:t>Activité</a:t>
            </a:r>
            <a:r>
              <a:rPr lang="en-US" altLang="en-US" sz="1200" b="1" u="sng" dirty="0">
                <a:latin typeface="Myriad Pro" panose="020B0503030403020204" pitchFamily="34" charset="0"/>
                <a:cs typeface="Times New Roman" panose="02020603050405020304" pitchFamily="18" charset="0"/>
              </a:rPr>
              <a:t> 2 : </a:t>
            </a:r>
          </a:p>
          <a:p>
            <a:pPr marL="400050" indent="-171450">
              <a:buFont typeface="Myriad Pro" panose="020B0503030403020204" pitchFamily="34" charset="0"/>
              <a:buChar char="−"/>
              <a:defRPr/>
            </a:pPr>
            <a:r>
              <a:rPr lang="fr-FR" altLang="en-US" sz="1200" dirty="0">
                <a:latin typeface="Myriad Pro" panose="020B0503030403020204" pitchFamily="34" charset="0"/>
                <a:cs typeface="Times New Roman" panose="02020603050405020304" pitchFamily="18" charset="0"/>
              </a:rPr>
              <a:t> L’enseignant(e) demande aux apprenants de :</a:t>
            </a:r>
          </a:p>
          <a:p>
            <a:pPr lvl="1">
              <a:buFont typeface="Arial" panose="020B0604020202020204" pitchFamily="34" charset="0"/>
              <a:buChar char="•"/>
              <a:defRPr/>
            </a:pPr>
            <a:r>
              <a:rPr lang="fr-FR" altLang="en-US" sz="1200" dirty="0">
                <a:latin typeface="Myriad Pro" panose="020B0503030403020204" pitchFamily="34" charset="0"/>
                <a:cs typeface="Times New Roman" panose="02020603050405020304" pitchFamily="18" charset="0"/>
              </a:rPr>
              <a:t>trouver le groupe nominal qui se répète dans la première phrase,</a:t>
            </a:r>
          </a:p>
          <a:p>
            <a:pPr lvl="1">
              <a:buFont typeface="Arial" panose="020B0604020202020204" pitchFamily="34" charset="0"/>
              <a:buChar char="•"/>
              <a:defRPr/>
            </a:pPr>
            <a:r>
              <a:rPr lang="fr-FR" altLang="en-US" sz="1200" dirty="0">
                <a:latin typeface="Myriad Pro" panose="020B0503030403020204" pitchFamily="34" charset="0"/>
                <a:cs typeface="Times New Roman" panose="02020603050405020304" pitchFamily="18" charset="0"/>
              </a:rPr>
              <a:t>d’identifier la fonction du groupe répété,</a:t>
            </a:r>
          </a:p>
          <a:p>
            <a:pPr lvl="1">
              <a:buFont typeface="Arial" panose="020B0604020202020204" pitchFamily="34" charset="0"/>
              <a:buChar char="•"/>
              <a:defRPr/>
            </a:pPr>
            <a:r>
              <a:rPr lang="fr-FR" altLang="en-US" sz="1200" dirty="0">
                <a:latin typeface="Myriad Pro" panose="020B0503030403020204" pitchFamily="34" charset="0"/>
                <a:cs typeface="Times New Roman" panose="02020603050405020304" pitchFamily="18" charset="0"/>
              </a:rPr>
              <a:t>de nommer le pronom relatif qui a la même fonction,</a:t>
            </a:r>
          </a:p>
          <a:p>
            <a:pPr lvl="1">
              <a:buFont typeface="Arial" panose="020B0604020202020204" pitchFamily="34" charset="0"/>
              <a:buChar char="•"/>
              <a:defRPr/>
            </a:pPr>
            <a:r>
              <a:rPr lang="fr-FR" altLang="en-US" sz="1200" dirty="0">
                <a:latin typeface="Myriad Pro" panose="020B0503030403020204" pitchFamily="34" charset="0"/>
                <a:cs typeface="Times New Roman" panose="02020603050405020304" pitchFamily="18" charset="0"/>
              </a:rPr>
              <a:t>de relier es couples de phrases à l’aide du pronom relatif convenable.</a:t>
            </a:r>
          </a:p>
          <a:p>
            <a:pPr>
              <a:buFont typeface="Myriad Pro" panose="020B0503030403020204" pitchFamily="34" charset="0"/>
              <a:buChar char="−"/>
              <a:defRPr/>
            </a:pPr>
            <a:r>
              <a:rPr lang="fr-FR" altLang="en-US" sz="1200" dirty="0">
                <a:latin typeface="Myriad Pro" panose="020B0503030403020204" pitchFamily="34" charset="0"/>
                <a:cs typeface="Times New Roman" panose="02020603050405020304" pitchFamily="18" charset="0"/>
              </a:rPr>
              <a:t>L’enseignant demande aux apprenants de relier les autres couples de phrases a l’aide des pronoms relatifs convenables. </a:t>
            </a:r>
          </a:p>
          <a:p>
            <a:pPr>
              <a:defRPr/>
            </a:pPr>
            <a:endParaRPr lang="fr-FR" altLang="en-US" sz="1200" dirty="0">
              <a:latin typeface="Myriad Pro" panose="020B0503030403020204" pitchFamily="34" charset="0"/>
              <a:cs typeface="Times New Roman" panose="02020603050405020304" pitchFamily="18" charset="0"/>
            </a:endParaRPr>
          </a:p>
          <a:p>
            <a:pPr>
              <a:defRPr/>
            </a:pPr>
            <a:r>
              <a:rPr lang="fr-FR" altLang="en-US" sz="1200" i="1" dirty="0">
                <a:latin typeface="Myriad Pro" panose="020B0503030403020204" pitchFamily="34" charset="0"/>
                <a:cs typeface="Times New Roman" panose="02020603050405020304" pitchFamily="18" charset="0"/>
              </a:rPr>
              <a:t>N.B : laisser une pause de 5 secondes après chaque question et avant de dévoiler la réponse. </a:t>
            </a:r>
          </a:p>
          <a:p>
            <a:pPr>
              <a:defRPr/>
            </a:pPr>
            <a:endParaRPr lang="fr-FR" altLang="en-US" sz="1200" dirty="0">
              <a:latin typeface="Myriad Pro" panose="020B0503030403020204" pitchFamily="34" charset="0"/>
              <a:cs typeface="Times New Roman" panose="02020603050405020304" pitchFamily="18" charset="0"/>
            </a:endParaRPr>
          </a:p>
          <a:p>
            <a:pPr>
              <a:defRPr/>
            </a:pPr>
            <a:endParaRPr lang="en-US" altLang="en-US" sz="1200" b="1" u="sng" dirty="0">
              <a:latin typeface="Myriad Pro" panose="020B0503030403020204" pitchFamily="34" charset="0"/>
              <a:cs typeface="Times New Roman" panose="02020603050405020304" pitchFamily="18" charset="0"/>
            </a:endParaRPr>
          </a:p>
        </p:txBody>
      </p:sp>
      <p:sp>
        <p:nvSpPr>
          <p:cNvPr id="35844" name="Google Shape;456;p13:notes"/>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3F6228EB-CC3B-42BE-9037-70AE4319C703}" type="slidenum">
              <a:rPr lang="en-US" altLang="en-US" smtClean="0"/>
              <a:pPr/>
              <a:t>14</a:t>
            </a:fld>
            <a:endParaRPr lang="en-US" altLang="en-US"/>
          </a:p>
        </p:txBody>
      </p:sp>
    </p:spTree>
    <p:extLst>
      <p:ext uri="{BB962C8B-B14F-4D97-AF65-F5344CB8AC3E}">
        <p14:creationId xmlns:p14="http://schemas.microsoft.com/office/powerpoint/2010/main" val="14893268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7890" name="Google Shape;454;p13:notes"/>
          <p:cNvSpPr>
            <a:spLocks noGrp="1" noRot="1" noChangeAspect="1" noTextEdit="1"/>
          </p:cNvSpPr>
          <p:nvPr>
            <p:ph type="sldImg" idx="2"/>
          </p:nvPr>
        </p:nvSpPr>
        <p:spPr>
          <a:noFill/>
          <a:ln>
            <a:headEnd/>
            <a:tailEnd/>
          </a:ln>
        </p:spPr>
      </p:sp>
      <p:sp>
        <p:nvSpPr>
          <p:cNvPr id="38915" name="Google Shape;455;p13:notes">
            <a:extLst>
              <a:ext uri="{FF2B5EF4-FFF2-40B4-BE49-F238E27FC236}">
                <a16:creationId xmlns:a16="http://schemas.microsoft.com/office/drawing/2014/main" id="{A980FBAC-801A-420B-836B-C26A1A42AC49}"/>
              </a:ext>
            </a:extLst>
          </p:cNvPr>
          <p:cNvSpPr txBox="1">
            <a:spLocks noGrp="1"/>
          </p:cNvSpPr>
          <p:nvPr>
            <p:ph type="body" idx="1"/>
          </p:nvPr>
        </p:nvSpPr>
        <p:spPr>
          <a:noFill/>
        </p:spPr>
        <p:txBody>
          <a:bodyPr/>
          <a:lstStyle/>
          <a:p>
            <a:pPr>
              <a:defRPr/>
            </a:pPr>
            <a:r>
              <a:rPr lang="en-US" altLang="en-US" sz="1200" b="1" dirty="0">
                <a:latin typeface="Myriad Pro" panose="020B0503030403020204" pitchFamily="34" charset="0"/>
                <a:cs typeface="Times New Roman" panose="02020603050405020304" pitchFamily="18" charset="0"/>
              </a:rPr>
              <a:t>Note à </a:t>
            </a:r>
            <a:r>
              <a:rPr lang="fr-FR" altLang="en-US" sz="1200" b="1" dirty="0">
                <a:latin typeface="Myriad Pro" panose="020B0503030403020204" pitchFamily="34" charset="0"/>
                <a:cs typeface="Times New Roman" panose="02020603050405020304" pitchFamily="18" charset="0"/>
              </a:rPr>
              <a:t>l’enseignant</a:t>
            </a:r>
            <a:r>
              <a:rPr lang="en-US" altLang="en-US" sz="1200" b="1" dirty="0">
                <a:latin typeface="Myriad Pro" panose="020B0503030403020204" pitchFamily="34" charset="0"/>
                <a:cs typeface="Times New Roman" panose="02020603050405020304" pitchFamily="18" charset="0"/>
              </a:rPr>
              <a:t>(e)</a:t>
            </a:r>
            <a:endParaRPr lang="fr-FR" altLang="en-US" sz="1200" dirty="0">
              <a:latin typeface="Myriad Pro" panose="020B0503030403020204" pitchFamily="34" charset="0"/>
              <a:cs typeface="Calibri" panose="020F0502020204030204" pitchFamily="34" charset="0"/>
              <a:sym typeface="Calibri" panose="020F0502020204030204" pitchFamily="34" charset="0"/>
            </a:endParaRPr>
          </a:p>
          <a:p>
            <a:pPr>
              <a:defRPr/>
            </a:pPr>
            <a:r>
              <a:rPr lang="en-US" altLang="en-US" sz="1200" b="1" u="sng" dirty="0">
                <a:latin typeface="Myriad Pro" panose="020B0503030403020204" pitchFamily="34" charset="0"/>
                <a:cs typeface="Times New Roman" panose="02020603050405020304" pitchFamily="18" charset="0"/>
              </a:rPr>
              <a:t>5. </a:t>
            </a:r>
            <a:r>
              <a:rPr lang="fr-FR" altLang="en-US" sz="1200" b="1" u="sng" dirty="0">
                <a:latin typeface="Myriad Pro" panose="020B0503030403020204" pitchFamily="34" charset="0"/>
                <a:cs typeface="Times New Roman" panose="02020603050405020304" pitchFamily="18" charset="0"/>
              </a:rPr>
              <a:t>Entrainement </a:t>
            </a:r>
            <a:r>
              <a:rPr lang="en-US" altLang="en-US" sz="1200" b="1" u="sng" dirty="0">
                <a:latin typeface="Myriad Pro" panose="020B0503030403020204" pitchFamily="34" charset="0"/>
                <a:cs typeface="Times New Roman" panose="02020603050405020304" pitchFamily="18" charset="0"/>
              </a:rPr>
              <a:t>: </a:t>
            </a:r>
          </a:p>
          <a:p>
            <a:pPr>
              <a:defRPr/>
            </a:pPr>
            <a:r>
              <a:rPr lang="en-US" altLang="en-US" sz="1200" b="1" u="sng" dirty="0" err="1">
                <a:latin typeface="Myriad Pro" panose="020B0503030403020204" pitchFamily="34" charset="0"/>
                <a:cs typeface="Times New Roman" panose="02020603050405020304" pitchFamily="18" charset="0"/>
              </a:rPr>
              <a:t>Activité</a:t>
            </a:r>
            <a:r>
              <a:rPr lang="en-US" altLang="en-US" sz="1200" b="1" u="sng" dirty="0">
                <a:latin typeface="Myriad Pro" panose="020B0503030403020204" pitchFamily="34" charset="0"/>
                <a:cs typeface="Times New Roman" panose="02020603050405020304" pitchFamily="18" charset="0"/>
              </a:rPr>
              <a:t> 3 : </a:t>
            </a:r>
          </a:p>
          <a:p>
            <a:pPr marL="171450" indent="-171450" eaLnBrk="1" hangingPunct="1">
              <a:buSzPts val="1400"/>
              <a:buFontTx/>
              <a:buChar char="-"/>
              <a:defRPr/>
            </a:pPr>
            <a:r>
              <a:rPr lang="fr-FR" altLang="en-US" sz="1200" dirty="0">
                <a:latin typeface="Myriad Pro" panose="020B0503030403020204" pitchFamily="34" charset="0"/>
                <a:cs typeface="Calibri" panose="020F0502020204030204" pitchFamily="34" charset="0"/>
                <a:sym typeface="Calibri" panose="020F0502020204030204" pitchFamily="34" charset="0"/>
              </a:rPr>
              <a:t>L’enseignant(e) présente la consigne de la production orale. </a:t>
            </a:r>
          </a:p>
          <a:p>
            <a:pPr marL="171450" indent="-171450" eaLnBrk="1" hangingPunct="1">
              <a:buSzPts val="1400"/>
              <a:buFontTx/>
              <a:buChar char="-"/>
              <a:defRPr/>
            </a:pPr>
            <a:r>
              <a:rPr lang="fr-FR" altLang="en-US" sz="1200" dirty="0">
                <a:latin typeface="Myriad Pro" panose="020B0503030403020204" pitchFamily="34" charset="0"/>
                <a:cs typeface="Calibri" panose="020F0502020204030204" pitchFamily="34" charset="0"/>
                <a:sym typeface="Calibri" panose="020F0502020204030204" pitchFamily="34" charset="0"/>
              </a:rPr>
              <a:t>Il/ Elle l’analyse avec les apprenants.</a:t>
            </a:r>
          </a:p>
          <a:p>
            <a:pPr marL="0" indent="0" eaLnBrk="1" hangingPunct="1">
              <a:buSzPts val="1400"/>
              <a:buFontTx/>
              <a:buNone/>
              <a:defRPr/>
            </a:pPr>
            <a:r>
              <a:rPr lang="fr-FR" altLang="en-US" sz="1200" dirty="0">
                <a:latin typeface="Myriad Pro" panose="020B0503030403020204" pitchFamily="34" charset="0"/>
                <a:cs typeface="Calibri" panose="020F0502020204030204" pitchFamily="34" charset="0"/>
                <a:sym typeface="Calibri" panose="020F0502020204030204" pitchFamily="34" charset="0"/>
              </a:rPr>
              <a:t>N.B.: L’enseignant (e ) peut élaborer avec les apprenants une liste d’éléments à décrire pour éviter toute difficulté au niveau du </a:t>
            </a:r>
          </a:p>
          <a:p>
            <a:pPr marL="0" indent="0" eaLnBrk="1" hangingPunct="1">
              <a:buSzPts val="1400"/>
              <a:buFontTx/>
              <a:buNone/>
              <a:defRPr/>
            </a:pPr>
            <a:r>
              <a:rPr lang="fr-FR" altLang="en-US" sz="1200" dirty="0">
                <a:latin typeface="Myriad Pro" panose="020B0503030403020204" pitchFamily="34" charset="0"/>
                <a:cs typeface="Calibri" panose="020F0502020204030204" pitchFamily="34" charset="0"/>
                <a:sym typeface="Calibri" panose="020F0502020204030204" pitchFamily="34" charset="0"/>
              </a:rPr>
              <a:t>        lexique. </a:t>
            </a:r>
          </a:p>
        </p:txBody>
      </p:sp>
      <p:sp>
        <p:nvSpPr>
          <p:cNvPr id="37892" name="Google Shape;456;p13:notes"/>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6EF2DBF3-0607-4EC6-84D0-BBB5BB181456}" type="slidenum">
              <a:rPr lang="en-US" altLang="en-US" smtClean="0"/>
              <a:pPr/>
              <a:t>15</a:t>
            </a:fld>
            <a:endParaRPr lang="en-US" altLang="en-US"/>
          </a:p>
        </p:txBody>
      </p:sp>
    </p:spTree>
    <p:extLst>
      <p:ext uri="{BB962C8B-B14F-4D97-AF65-F5344CB8AC3E}">
        <p14:creationId xmlns:p14="http://schemas.microsoft.com/office/powerpoint/2010/main" val="32477740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9938" name="Google Shape;479;p14:notes"/>
          <p:cNvSpPr txBox="1">
            <a:spLocks noGrp="1"/>
          </p:cNvSpPr>
          <p:nvPr>
            <p:ph type="body" idx="1"/>
          </p:nvPr>
        </p:nvSpPr>
        <p:spPr/>
        <p:txBody>
          <a:bodyPr/>
          <a:lstStyle/>
          <a:p>
            <a:pPr marL="0" indent="0" eaLnBrk="1" hangingPunct="1">
              <a:buSzPts val="1400"/>
            </a:pPr>
            <a:r>
              <a:rPr lang="en-US" altLang="en-US" sz="1200">
                <a:latin typeface="Calibri" panose="020F0502020204030204" pitchFamily="34" charset="0"/>
                <a:cs typeface="Arial" panose="020B0604020202020204" pitchFamily="34" charset="0"/>
                <a:sym typeface="Calibri" panose="020F0502020204030204" pitchFamily="34" charset="0"/>
              </a:rPr>
              <a:t>Voici nos références.</a:t>
            </a:r>
          </a:p>
        </p:txBody>
      </p:sp>
      <p:sp>
        <p:nvSpPr>
          <p:cNvPr id="39939" name="Google Shape;480;p14: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28117282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1986" name="Google Shape;484;p15:notes"/>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41987" name="Google Shape;485;p15: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11565257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3010" name="Google Shape;489;p16:notes"/>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Arial" panose="020B0604020202020204" pitchFamily="34" charset="0"/>
              <a:sym typeface="Calibri" panose="020F0502020204030204" pitchFamily="34" charset="0"/>
            </a:endParaRPr>
          </a:p>
        </p:txBody>
      </p:sp>
      <p:sp>
        <p:nvSpPr>
          <p:cNvPr id="43011" name="Google Shape;490;p16: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31532250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3314" name="Google Shape;259;p2:notes"/>
          <p:cNvSpPr txBox="1">
            <a:spLocks noGrp="1"/>
          </p:cNvSpPr>
          <p:nvPr>
            <p:ph type="body" idx="1"/>
          </p:nvPr>
        </p:nvSpPr>
        <p:spPr/>
        <p:txBody>
          <a:bodyPr/>
          <a:lstStyle/>
          <a:p>
            <a:pPr marL="0" indent="0" eaLnBrk="1" hangingPunct="1">
              <a:buSzPts val="1400"/>
            </a:pPr>
            <a:r>
              <a:rPr lang="fr-FR" altLang="en-US" sz="1200" b="1" dirty="0">
                <a:latin typeface="Myriad Pro" panose="020B0503030403020204" pitchFamily="34" charset="0"/>
                <a:cs typeface="Times New Roman" panose="02020603050405020304" pitchFamily="18" charset="0"/>
              </a:rPr>
              <a:t>Note à l’enseignant(e) </a:t>
            </a:r>
          </a:p>
          <a:p>
            <a:pPr marL="0" indent="0" eaLnBrk="1" hangingPunct="1">
              <a:buSzPts val="1400"/>
            </a:pPr>
            <a:r>
              <a:rPr lang="fr-FR" altLang="en-US" sz="1200" dirty="0">
                <a:latin typeface="Myriad Pro" panose="020B0503030403020204" pitchFamily="34" charset="0"/>
                <a:cs typeface="Times New Roman" panose="02020603050405020304" pitchFamily="18" charset="0"/>
                <a:sym typeface="Calibri" panose="020F0502020204030204" pitchFamily="34" charset="0"/>
              </a:rPr>
              <a:t>L’enseignant(e) présente l’objectif de la présentation : </a:t>
            </a:r>
            <a:endParaRPr lang="fr-FR" altLang="en-US" sz="1200" dirty="0">
              <a:latin typeface="Myriad Pro" panose="020B0503030403020204" pitchFamily="34" charset="0"/>
              <a:cs typeface="Arial" panose="020B0604020202020204" pitchFamily="34" charset="0"/>
              <a:sym typeface="Calibri" panose="020F0502020204030204" pitchFamily="34" charset="0"/>
            </a:endParaRPr>
          </a:p>
          <a:p>
            <a:pPr marL="0" indent="0" eaLnBrk="1" hangingPunct="1">
              <a:buSzPts val="1400"/>
            </a:pPr>
            <a:r>
              <a:rPr lang="en-US" altLang="en-US" sz="1200" b="1" dirty="0">
                <a:latin typeface="Myriad Pro" panose="020B0503030403020204" pitchFamily="34" charset="0"/>
                <a:cs typeface="Arial" panose="020B0604020202020204" pitchFamily="34" charset="0"/>
                <a:sym typeface="Calibri" panose="020F0502020204030204" pitchFamily="34" charset="0"/>
              </a:rPr>
              <a:t>- Suite à </a:t>
            </a:r>
            <a:r>
              <a:rPr lang="fr-FR" altLang="en-US" sz="1200" b="1" dirty="0">
                <a:latin typeface="Myriad Pro" panose="020B0503030403020204" pitchFamily="34" charset="0"/>
                <a:cs typeface="Arial" panose="020B0604020202020204" pitchFamily="34" charset="0"/>
                <a:sym typeface="Calibri" panose="020F0502020204030204" pitchFamily="34" charset="0"/>
              </a:rPr>
              <a:t>cette séance, vous serez </a:t>
            </a:r>
            <a:r>
              <a:rPr lang="en-US" altLang="en-US" sz="1200" b="1" dirty="0">
                <a:latin typeface="Myriad Pro" panose="020B0503030403020204" pitchFamily="34" charset="0"/>
                <a:cs typeface="Arial" panose="020B0604020202020204" pitchFamily="34" charset="0"/>
                <a:sym typeface="Calibri" panose="020F0502020204030204" pitchFamily="34" charset="0"/>
              </a:rPr>
              <a:t>capable </a:t>
            </a:r>
            <a:r>
              <a:rPr lang="fr-FR" altLang="en-US" sz="1200" b="1" dirty="0">
                <a:latin typeface="Myriad Pro" panose="020B0503030403020204" pitchFamily="34" charset="0"/>
                <a:cs typeface="Arial" panose="020B0604020202020204" pitchFamily="34" charset="0"/>
              </a:rPr>
              <a:t>d’employer correctement les pronoms relatifs : qui, que, dont, où. Pour cela, vous allez</a:t>
            </a:r>
            <a:r>
              <a:rPr lang="en-US" altLang="en-US" sz="1200" b="1" dirty="0">
                <a:latin typeface="Myriad Pro" panose="020B0503030403020204" pitchFamily="34" charset="0"/>
                <a:cs typeface="Arial" panose="020B0604020202020204" pitchFamily="34" charset="0"/>
                <a:sym typeface="Calibri" panose="020F0502020204030204" pitchFamily="34" charset="0"/>
              </a:rPr>
              <a:t> identifier les </a:t>
            </a:r>
            <a:r>
              <a:rPr lang="fr-FR" altLang="en-US" sz="1200" b="1" dirty="0">
                <a:latin typeface="Myriad Pro" panose="020B0503030403020204" pitchFamily="34" charset="0"/>
                <a:cs typeface="Arial" panose="020B0604020202020204" pitchFamily="34" charset="0"/>
                <a:sym typeface="Calibri" panose="020F0502020204030204" pitchFamily="34" charset="0"/>
              </a:rPr>
              <a:t>pronoms relatifs et leurs référents puis les employer correctement dans vos phrases. </a:t>
            </a:r>
          </a:p>
        </p:txBody>
      </p:sp>
      <p:sp>
        <p:nvSpPr>
          <p:cNvPr id="13315" name="Google Shape;260;p2: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3610730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a:headEnd/>
            <a:tailEnd/>
          </a:ln>
        </p:spPr>
      </p:sp>
      <p:sp>
        <p:nvSpPr>
          <p:cNvPr id="16387" name="Notes Placeholder 2">
            <a:extLst>
              <a:ext uri="{FF2B5EF4-FFF2-40B4-BE49-F238E27FC236}">
                <a16:creationId xmlns:a16="http://schemas.microsoft.com/office/drawing/2014/main" id="{965ACC95-1CC9-4B4A-A1EC-C97EE6F51670}"/>
              </a:ext>
            </a:extLst>
          </p:cNvPr>
          <p:cNvSpPr txBox="1">
            <a:spLocks noGrp="1"/>
          </p:cNvSpPr>
          <p:nvPr>
            <p:ph type="body" idx="1"/>
          </p:nvPr>
        </p:nvSpPr>
        <p:spPr>
          <a:ln/>
        </p:spPr>
        <p:txBody>
          <a:bodyPr/>
          <a:lstStyle/>
          <a:p>
            <a:pPr>
              <a:defRPr/>
            </a:pPr>
            <a:r>
              <a:rPr lang="fr-FR" altLang="en-US" sz="1200" b="1" dirty="0">
                <a:latin typeface="Myriad Pro" panose="020B0503030403020204" pitchFamily="34" charset="0"/>
                <a:cs typeface="Times New Roman" panose="02020603050405020304" pitchFamily="18" charset="0"/>
              </a:rPr>
              <a:t>Note à l’enseignant(e)</a:t>
            </a:r>
          </a:p>
          <a:p>
            <a:pPr>
              <a:buFont typeface="Arial" panose="020B0604020202020204" pitchFamily="34" charset="0"/>
              <a:buAutoNum type="arabicPeriod"/>
              <a:defRPr/>
            </a:pPr>
            <a:r>
              <a:rPr lang="fr-FR" altLang="en-US" sz="1200" b="1" u="sng" dirty="0">
                <a:latin typeface="Myriad Pro" panose="020B0503030403020204" pitchFamily="34" charset="0"/>
                <a:cs typeface="Times New Roman" panose="02020603050405020304" pitchFamily="18" charset="0"/>
              </a:rPr>
              <a:t>Découverte : repérage </a:t>
            </a:r>
          </a:p>
          <a:p>
            <a:pPr marL="228600" indent="0">
              <a:defRPr/>
            </a:pPr>
            <a:r>
              <a:rPr lang="fr-FR" altLang="en-US" sz="1200" dirty="0">
                <a:latin typeface="Myriad Pro" panose="020B0503030403020204" pitchFamily="34" charset="0"/>
                <a:cs typeface="Times New Roman" panose="02020603050405020304" pitchFamily="18" charset="0"/>
              </a:rPr>
              <a:t>L’enseignant(e) demande aux apprenants de lire le document pour répondre aux questions.</a:t>
            </a:r>
          </a:p>
          <a:p>
            <a:pPr marL="228600" indent="0">
              <a:defRPr/>
            </a:pPr>
            <a:r>
              <a:rPr lang="fr-FR" altLang="en-US" sz="1200" i="1" dirty="0">
                <a:latin typeface="Myriad Pro" panose="020B0503030403020204" pitchFamily="34" charset="0"/>
                <a:cs typeface="Times New Roman" panose="02020603050405020304" pitchFamily="18" charset="0"/>
              </a:rPr>
              <a:t>N.B : laisser une pause de 5 secondes après chaque question et avant de dévoiler la réponse. </a:t>
            </a:r>
          </a:p>
          <a:p>
            <a:pPr>
              <a:buFontTx/>
              <a:buChar char="-"/>
              <a:defRPr/>
            </a:pPr>
            <a:r>
              <a:rPr lang="fr-FR" altLang="en-US" sz="1200" b="1" dirty="0">
                <a:latin typeface="Myriad Pro" panose="020B0503030403020204" pitchFamily="34" charset="0"/>
                <a:cs typeface="Times New Roman" panose="02020603050405020304" pitchFamily="18" charset="0"/>
              </a:rPr>
              <a:t>Qui est le descripteur ?  </a:t>
            </a:r>
            <a:endParaRPr lang="fr-FR" altLang="en-US" sz="1200" b="1" i="1" dirty="0">
              <a:latin typeface="Myriad Pro" panose="020B0503030403020204" pitchFamily="34" charset="0"/>
              <a:cs typeface="Times New Roman" panose="02020603050405020304" pitchFamily="18" charset="0"/>
            </a:endParaRPr>
          </a:p>
          <a:p>
            <a:pPr>
              <a:buFontTx/>
              <a:buChar char="-"/>
              <a:defRPr/>
            </a:pPr>
            <a:r>
              <a:rPr lang="fr-FR" altLang="en-US" sz="1200" b="1" dirty="0">
                <a:latin typeface="Myriad Pro" panose="020B0503030403020204" pitchFamily="34" charset="0"/>
                <a:cs typeface="Times New Roman" panose="02020603050405020304" pitchFamily="18" charset="0"/>
              </a:rPr>
              <a:t>Quel est l’objet de la description ? </a:t>
            </a:r>
          </a:p>
          <a:p>
            <a:pPr>
              <a:buFontTx/>
              <a:buChar char="-"/>
              <a:defRPr/>
            </a:pPr>
            <a:r>
              <a:rPr lang="fr-FR" altLang="en-US" sz="1200" b="1" dirty="0">
                <a:latin typeface="Myriad Pro" panose="020B0503030403020204" pitchFamily="34" charset="0"/>
                <a:cs typeface="Times New Roman" panose="02020603050405020304" pitchFamily="18" charset="0"/>
              </a:rPr>
              <a:t>Quels sont les éléments qui constituent l’objet de la description ? </a:t>
            </a:r>
            <a:endParaRPr lang="fr-FR" altLang="en-US" sz="1200" b="1" i="1" dirty="0">
              <a:latin typeface="Myriad Pro" panose="020B0503030403020204" pitchFamily="34" charset="0"/>
              <a:cs typeface="Times New Roman" panose="02020603050405020304" pitchFamily="18" charset="0"/>
            </a:endParaRPr>
          </a:p>
          <a:p>
            <a:pPr>
              <a:buFontTx/>
              <a:buChar char="-"/>
              <a:defRPr/>
            </a:pPr>
            <a:r>
              <a:rPr lang="fr-FR" altLang="en-US" sz="1200" b="1" dirty="0">
                <a:solidFill>
                  <a:srgbClr val="00B050"/>
                </a:solidFill>
                <a:latin typeface="Myriad Pro" panose="020B0503030403020204" pitchFamily="34" charset="0"/>
                <a:cs typeface="Times New Roman" panose="02020603050405020304" pitchFamily="18" charset="0"/>
              </a:rPr>
              <a:t>Quelles sont les caractérisations du village et des maisons ? </a:t>
            </a:r>
          </a:p>
          <a:p>
            <a:pPr>
              <a:defRPr/>
            </a:pPr>
            <a:endParaRPr lang="en-US" altLang="en-US" sz="1200" dirty="0">
              <a:latin typeface="Times New Roman" panose="02020603050405020304" pitchFamily="18" charset="0"/>
              <a:cs typeface="Times New Roman" panose="02020603050405020304" pitchFamily="18" charset="0"/>
            </a:endParaRPr>
          </a:p>
        </p:txBody>
      </p:sp>
      <p:sp>
        <p:nvSpPr>
          <p:cNvPr id="15364" name="Slide Number Placeholder 3"/>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9B8C2014-A45C-47C3-B3A3-71387E0C3E8D}" type="slidenum">
              <a:rPr lang="en-US" altLang="en-US" sz="1200" smtClean="0">
                <a:latin typeface="Calibri" panose="020F0502020204030204" pitchFamily="34" charset="0"/>
                <a:sym typeface="Calibri" panose="020F0502020204030204" pitchFamily="34" charset="0"/>
              </a:rPr>
              <a:pPr/>
              <a:t>3</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7547520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a:headEnd/>
            <a:tailEnd/>
          </a:ln>
        </p:spPr>
      </p:sp>
      <p:sp>
        <p:nvSpPr>
          <p:cNvPr id="17411" name="Notes Placeholder 2">
            <a:extLst>
              <a:ext uri="{FF2B5EF4-FFF2-40B4-BE49-F238E27FC236}">
                <a16:creationId xmlns:a16="http://schemas.microsoft.com/office/drawing/2014/main" id="{617903D1-8669-4F17-A028-AE5697508CDE}"/>
              </a:ext>
            </a:extLst>
          </p:cNvPr>
          <p:cNvSpPr txBox="1">
            <a:spLocks noGrp="1"/>
          </p:cNvSpPr>
          <p:nvPr>
            <p:ph type="body" idx="1"/>
          </p:nvPr>
        </p:nvSpPr>
        <p:spPr/>
        <p:txBody>
          <a:bodyPr/>
          <a:lstStyle/>
          <a:p>
            <a:pPr>
              <a:defRPr/>
            </a:pPr>
            <a:r>
              <a:rPr lang="en-US" altLang="en-US" b="1" dirty="0">
                <a:latin typeface="Myriad Pro" panose="020B0503030403020204" pitchFamily="34" charset="0"/>
                <a:cs typeface="Times New Roman" panose="02020603050405020304" pitchFamily="18" charset="0"/>
              </a:rPr>
              <a:t>Note à </a:t>
            </a:r>
            <a:r>
              <a:rPr lang="fr-FR" altLang="en-US" b="1" dirty="0">
                <a:latin typeface="Myriad Pro" panose="020B0503030403020204" pitchFamily="34" charset="0"/>
                <a:cs typeface="Times New Roman" panose="02020603050405020304" pitchFamily="18" charset="0"/>
              </a:rPr>
              <a:t>l’enseignant</a:t>
            </a:r>
            <a:r>
              <a:rPr lang="en-US" altLang="en-US" b="1" dirty="0">
                <a:latin typeface="Myriad Pro" panose="020B0503030403020204" pitchFamily="34" charset="0"/>
                <a:cs typeface="Times New Roman" panose="02020603050405020304" pitchFamily="18" charset="0"/>
              </a:rPr>
              <a:t>(e) :</a:t>
            </a:r>
          </a:p>
          <a:p>
            <a:pPr marL="228600" indent="0">
              <a:defRPr/>
            </a:pPr>
            <a:r>
              <a:rPr lang="fr-FR" altLang="en-US" b="1" u="sng" dirty="0">
                <a:latin typeface="Myriad Pro" panose="020B0503030403020204" pitchFamily="34" charset="0"/>
                <a:cs typeface="Times New Roman" panose="02020603050405020304" pitchFamily="18" charset="0"/>
              </a:rPr>
              <a:t>2. Repérage </a:t>
            </a:r>
          </a:p>
          <a:p>
            <a:pPr marL="228600" indent="0">
              <a:defRPr/>
            </a:pPr>
            <a:r>
              <a:rPr lang="fr-FR" altLang="en-US" b="1" dirty="0">
                <a:latin typeface="Myriad Pro" panose="020B0503030403020204" pitchFamily="34" charset="0"/>
                <a:cs typeface="Times New Roman" panose="02020603050405020304" pitchFamily="18" charset="0"/>
              </a:rPr>
              <a:t>- </a:t>
            </a:r>
            <a:r>
              <a:rPr lang="fr-FR" altLang="en-US" sz="1200" dirty="0">
                <a:latin typeface="Myriad Pro" panose="020B0503030403020204"/>
                <a:cs typeface="Arial" panose="020B0604020202020204" pitchFamily="34" charset="0"/>
              </a:rPr>
              <a:t>L’enseignant(e) élabore avec les apprenants un schéma pour recapituler tous les éléments décrits dans le texte et leurs caractérisations. </a:t>
            </a:r>
          </a:p>
        </p:txBody>
      </p:sp>
      <p:sp>
        <p:nvSpPr>
          <p:cNvPr id="17412" name="Slide Number Placeholder 3"/>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BFDD9154-3C81-470F-938C-BBDA051604C3}" type="slidenum">
              <a:rPr lang="en-US" altLang="en-US" sz="1200" smtClean="0">
                <a:latin typeface="Calibri" panose="020F0502020204030204" pitchFamily="34" charset="0"/>
                <a:sym typeface="Calibri" panose="020F0502020204030204" pitchFamily="34" charset="0"/>
              </a:rPr>
              <a:pPr/>
              <a:t>4</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1314689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a:headEnd/>
            <a:tailEnd/>
          </a:ln>
        </p:spPr>
      </p:sp>
      <p:sp>
        <p:nvSpPr>
          <p:cNvPr id="19459" name="Notes Placeholder 2"/>
          <p:cNvSpPr txBox="1">
            <a:spLocks noGrp="1"/>
          </p:cNvSpPr>
          <p:nvPr>
            <p:ph type="body" idx="1"/>
          </p:nvPr>
        </p:nvSpPr>
        <p:spPr/>
        <p:txBody>
          <a:bodyPr/>
          <a:lstStyle/>
          <a:p>
            <a:r>
              <a:rPr lang="fr-FR" altLang="en-US" sz="1200" b="1" dirty="0">
                <a:latin typeface="Myriad Pro" panose="020B0503030403020204" pitchFamily="34" charset="0"/>
                <a:cs typeface="Times New Roman" panose="02020603050405020304" pitchFamily="18" charset="0"/>
              </a:rPr>
              <a:t>Note à l’enseignant(e)</a:t>
            </a:r>
          </a:p>
          <a:p>
            <a:r>
              <a:rPr lang="fr-FR" altLang="en-US" sz="1200" b="1" u="sng" dirty="0">
                <a:latin typeface="Myriad Pro" panose="020B0503030403020204" pitchFamily="34" charset="0"/>
                <a:cs typeface="Times New Roman" panose="02020603050405020304" pitchFamily="18" charset="0"/>
              </a:rPr>
              <a:t>3. Analyse :</a:t>
            </a:r>
          </a:p>
          <a:p>
            <a:pPr>
              <a:buFontTx/>
              <a:buChar char="-"/>
            </a:pPr>
            <a:r>
              <a:rPr lang="fr-FR" altLang="en-US" sz="1200" dirty="0">
                <a:latin typeface="Myriad Pro" panose="020B0503030403020204" pitchFamily="34" charset="0"/>
                <a:cs typeface="Times New Roman" panose="02020603050405020304" pitchFamily="18" charset="0"/>
              </a:rPr>
              <a:t>L’enseignant(e) présente le premier encadré : « </a:t>
            </a:r>
            <a:r>
              <a:rPr lang="fr-FR" altLang="en-US" sz="1200" dirty="0">
                <a:latin typeface="Myriad Pro" panose="020B0503030403020204" pitchFamily="34" charset="0"/>
                <a:cs typeface="Arial" panose="020B0604020202020204" pitchFamily="34" charset="0"/>
              </a:rPr>
              <a:t>J’habitais un de ces villages en nids d’aigles que la route n’atteignait pas et qui dominaient les milliers de murettes de terrains cultivés ». </a:t>
            </a:r>
          </a:p>
          <a:p>
            <a:pPr>
              <a:buFontTx/>
              <a:buChar char="-"/>
            </a:pPr>
            <a:r>
              <a:rPr lang="fr-FR" altLang="en-US" sz="1200" dirty="0">
                <a:latin typeface="Myriad Pro" panose="020B0503030403020204" pitchFamily="34" charset="0"/>
                <a:cs typeface="Times New Roman" panose="02020603050405020304" pitchFamily="18" charset="0"/>
              </a:rPr>
              <a:t>Il/Elle demande aux apprenants de trouver les verbes conjugués puis il / elle met en évidence QUE /QUI.</a:t>
            </a:r>
          </a:p>
          <a:p>
            <a:pPr>
              <a:buFontTx/>
              <a:buChar char="-"/>
            </a:pPr>
            <a:r>
              <a:rPr lang="fr-FR" altLang="en-US" sz="1200" dirty="0">
                <a:latin typeface="Myriad Pro" panose="020B0503030403020204" pitchFamily="34" charset="0"/>
                <a:cs typeface="Times New Roman" panose="02020603050405020304" pitchFamily="18" charset="0"/>
              </a:rPr>
              <a:t>Il /Elle présente la synthèse 1.  </a:t>
            </a:r>
          </a:p>
          <a:p>
            <a:pPr>
              <a:buFontTx/>
              <a:buChar char="-"/>
            </a:pPr>
            <a:r>
              <a:rPr lang="fr-FR" altLang="en-US" sz="1200" dirty="0">
                <a:latin typeface="Myriad Pro" panose="020B0503030403020204" pitchFamily="34" charset="0"/>
                <a:cs typeface="Times New Roman" panose="02020603050405020304" pitchFamily="18" charset="0"/>
              </a:rPr>
              <a:t>L’enseignant(e) demande aux apprenants de préciser les fonctions de « ces villages » dans les phrases 2 et 3. </a:t>
            </a:r>
          </a:p>
          <a:p>
            <a:pPr>
              <a:buFontTx/>
              <a:buChar char="-"/>
            </a:pPr>
            <a:r>
              <a:rPr lang="fr-FR" altLang="en-US" sz="1200" dirty="0">
                <a:latin typeface="Myriad Pro" panose="020B0503030403020204" pitchFamily="34" charset="0"/>
                <a:cs typeface="Times New Roman" panose="02020603050405020304" pitchFamily="18" charset="0"/>
              </a:rPr>
              <a:t>Il/Elle dévoile les synthèses.</a:t>
            </a:r>
          </a:p>
          <a:p>
            <a:pPr>
              <a:buFontTx/>
              <a:buChar char="-"/>
            </a:pPr>
            <a:r>
              <a:rPr lang="fr-FR" altLang="en-US" sz="1200" dirty="0">
                <a:latin typeface="Myriad Pro" panose="020B0503030403020204" pitchFamily="34" charset="0"/>
                <a:cs typeface="Times New Roman" panose="02020603050405020304" pitchFamily="18" charset="0"/>
              </a:rPr>
              <a:t>Il/Elle présente les encadrés sur les pronoms relatifs qui /que.  </a:t>
            </a:r>
          </a:p>
          <a:p>
            <a:endParaRPr lang="en-US" altLang="en-US" sz="1200" b="1" dirty="0">
              <a:latin typeface="Times New Roman" panose="02020603050405020304" pitchFamily="18" charset="0"/>
              <a:cs typeface="Times New Roman" panose="02020603050405020304" pitchFamily="18" charset="0"/>
            </a:endParaRPr>
          </a:p>
          <a:p>
            <a:endParaRPr lang="en-US" altLang="en-US" sz="1200" b="1" dirty="0">
              <a:latin typeface="Times New Roman" panose="02020603050405020304" pitchFamily="18" charset="0"/>
              <a:cs typeface="Times New Roman" panose="02020603050405020304" pitchFamily="18" charset="0"/>
            </a:endParaRPr>
          </a:p>
        </p:txBody>
      </p:sp>
      <p:sp>
        <p:nvSpPr>
          <p:cNvPr id="19460" name="Slide Number Placeholder 3"/>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DB30A242-8CFD-44F2-AE7B-22FC8F9D4A7B}" type="slidenum">
              <a:rPr lang="en-US" altLang="en-US" sz="1200" smtClean="0">
                <a:latin typeface="Calibri" panose="020F0502020204030204" pitchFamily="34" charset="0"/>
                <a:sym typeface="Calibri" panose="020F0502020204030204" pitchFamily="34" charset="0"/>
              </a:rPr>
              <a:pPr/>
              <a:t>5</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35859084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a:headEnd/>
            <a:tailEnd/>
          </a:ln>
        </p:spPr>
      </p:sp>
      <p:sp>
        <p:nvSpPr>
          <p:cNvPr id="21507" name="Notes Placeholder 2">
            <a:extLst>
              <a:ext uri="{FF2B5EF4-FFF2-40B4-BE49-F238E27FC236}">
                <a16:creationId xmlns:a16="http://schemas.microsoft.com/office/drawing/2014/main" id="{53905561-56C3-46DD-935C-7C1EA5159F52}"/>
              </a:ext>
            </a:extLst>
          </p:cNvPr>
          <p:cNvSpPr txBox="1">
            <a:spLocks noGrp="1"/>
          </p:cNvSpPr>
          <p:nvPr>
            <p:ph type="body" idx="1"/>
          </p:nvPr>
        </p:nvSpPr>
        <p:spPr/>
        <p:txBody>
          <a:bodyPr/>
          <a:lstStyle/>
          <a:p>
            <a:pPr>
              <a:defRPr/>
            </a:pPr>
            <a:r>
              <a:rPr lang="en-US" altLang="en-US" sz="1200" b="1" dirty="0">
                <a:latin typeface="Myriad Pro" panose="020B0503030403020204"/>
                <a:cs typeface="Times New Roman" panose="02020603050405020304" pitchFamily="18" charset="0"/>
              </a:rPr>
              <a:t>Note à </a:t>
            </a:r>
            <a:r>
              <a:rPr lang="fr-FR" altLang="en-US" sz="1200" b="1" dirty="0">
                <a:latin typeface="Myriad Pro" panose="020B0503030403020204"/>
                <a:cs typeface="Times New Roman" panose="02020603050405020304" pitchFamily="18" charset="0"/>
              </a:rPr>
              <a:t>l’enseignant(e)</a:t>
            </a:r>
          </a:p>
          <a:p>
            <a:pPr>
              <a:defRPr/>
            </a:pPr>
            <a:r>
              <a:rPr lang="fr-FR" altLang="en-US" sz="1200" b="1" u="sng" dirty="0">
                <a:latin typeface="Myriad Pro" panose="020B0503030403020204"/>
                <a:cs typeface="Times New Roman" panose="02020603050405020304" pitchFamily="18" charset="0"/>
              </a:rPr>
              <a:t>3. Analyse :</a:t>
            </a:r>
          </a:p>
          <a:p>
            <a:pPr>
              <a:buFontTx/>
              <a:buChar char="-"/>
              <a:defRPr/>
            </a:pPr>
            <a:r>
              <a:rPr lang="fr-FR" altLang="en-US" sz="1200" dirty="0">
                <a:latin typeface="Myriad Pro" panose="020B0503030403020204"/>
                <a:cs typeface="Times New Roman" panose="02020603050405020304" pitchFamily="18" charset="0"/>
              </a:rPr>
              <a:t>L’enseignant(e) présente </a:t>
            </a:r>
            <a:r>
              <a:rPr lang="en-US" altLang="en-US" sz="1200" dirty="0">
                <a:latin typeface="Myriad Pro" panose="020B0503030403020204"/>
                <a:cs typeface="Times New Roman" panose="02020603050405020304" pitchFamily="18" charset="0"/>
              </a:rPr>
              <a:t>la phrase . Il / Elle </a:t>
            </a:r>
            <a:r>
              <a:rPr lang="fr-FR" altLang="en-US" sz="1200" dirty="0">
                <a:latin typeface="Myriad Pro" panose="020B0503030403020204"/>
                <a:cs typeface="Times New Roman" panose="02020603050405020304" pitchFamily="18" charset="0"/>
              </a:rPr>
              <a:t>demande</a:t>
            </a:r>
            <a:r>
              <a:rPr lang="en-US" altLang="en-US" sz="1200" dirty="0">
                <a:latin typeface="Myriad Pro" panose="020B0503030403020204"/>
                <a:cs typeface="Times New Roman" panose="02020603050405020304" pitchFamily="18" charset="0"/>
              </a:rPr>
              <a:t> aux </a:t>
            </a:r>
            <a:r>
              <a:rPr lang="fr-FR" altLang="en-US" sz="1200" dirty="0">
                <a:latin typeface="Myriad Pro" panose="020B0503030403020204"/>
                <a:cs typeface="Times New Roman" panose="02020603050405020304" pitchFamily="18" charset="0"/>
              </a:rPr>
              <a:t>apprenants de la décomposer en propositions indépendantes.</a:t>
            </a:r>
          </a:p>
          <a:p>
            <a:pPr>
              <a:buFontTx/>
              <a:buChar char="-"/>
              <a:defRPr/>
            </a:pPr>
            <a:r>
              <a:rPr lang="fr-FR" altLang="en-US" sz="1200" dirty="0">
                <a:latin typeface="Myriad Pro" panose="020B0503030403020204"/>
                <a:cs typeface="Times New Roman" panose="02020603050405020304" pitchFamily="18" charset="0"/>
              </a:rPr>
              <a:t>Il/ Elle pose la question : </a:t>
            </a:r>
            <a:r>
              <a:rPr lang="fr-FR" altLang="en-US" sz="1200" b="1" dirty="0">
                <a:solidFill>
                  <a:schemeClr val="accent1">
                    <a:lumMod val="75000"/>
                  </a:schemeClr>
                </a:solidFill>
                <a:latin typeface="Myriad Pro" panose="020B0503030403020204" pitchFamily="34" charset="0"/>
                <a:cs typeface="Times New Roman" panose="02020603050405020304" pitchFamily="18" charset="0"/>
              </a:rPr>
              <a:t>Où se déroulait la vie de la maisonnée ? </a:t>
            </a:r>
            <a:endParaRPr lang="en-US" altLang="en-US" sz="1200" b="1" dirty="0">
              <a:latin typeface="Myriad Pro" panose="020B0503030403020204"/>
              <a:cs typeface="Times New Roman" panose="02020603050405020304" pitchFamily="18" charset="0"/>
            </a:endParaRPr>
          </a:p>
          <a:p>
            <a:pPr>
              <a:defRPr/>
            </a:pPr>
            <a:r>
              <a:rPr lang="fr-FR" altLang="en-US" sz="1200" i="1" dirty="0">
                <a:solidFill>
                  <a:srgbClr val="0070C0"/>
                </a:solidFill>
                <a:latin typeface="Myriad Pro" panose="020B0503030403020204"/>
                <a:cs typeface="Times New Roman" panose="02020603050405020304" pitchFamily="18" charset="0"/>
              </a:rPr>
              <a:t>Suivre la même démarche </a:t>
            </a:r>
            <a:r>
              <a:rPr lang="en-US" altLang="en-US" sz="1200" i="1" dirty="0">
                <a:solidFill>
                  <a:srgbClr val="0070C0"/>
                </a:solidFill>
                <a:latin typeface="Myriad Pro" panose="020B0503030403020204"/>
                <a:cs typeface="Times New Roman" panose="02020603050405020304" pitchFamily="18" charset="0"/>
              </a:rPr>
              <a:t>pour les passages qui </a:t>
            </a:r>
            <a:r>
              <a:rPr lang="fr-FR" altLang="en-US" sz="1200" i="1" dirty="0">
                <a:solidFill>
                  <a:srgbClr val="0070C0"/>
                </a:solidFill>
                <a:latin typeface="Myriad Pro" panose="020B0503030403020204"/>
                <a:cs typeface="Times New Roman" panose="02020603050405020304" pitchFamily="18" charset="0"/>
              </a:rPr>
              <a:t>suivent</a:t>
            </a:r>
            <a:r>
              <a:rPr lang="en-US" altLang="en-US" sz="1200" i="1" dirty="0">
                <a:solidFill>
                  <a:srgbClr val="0070C0"/>
                </a:solidFill>
                <a:latin typeface="Myriad Pro" panose="020B0503030403020204"/>
                <a:cs typeface="Times New Roman" panose="02020603050405020304" pitchFamily="18" charset="0"/>
              </a:rPr>
              <a:t>.</a:t>
            </a:r>
          </a:p>
          <a:p>
            <a:pPr>
              <a:defRPr/>
            </a:pPr>
            <a:endParaRPr lang="en-US" altLang="en-US" sz="1200" b="1" dirty="0">
              <a:latin typeface="Times New Roman" panose="02020603050405020304" pitchFamily="18" charset="0"/>
              <a:cs typeface="Times New Roman" panose="02020603050405020304" pitchFamily="18" charset="0"/>
            </a:endParaRPr>
          </a:p>
        </p:txBody>
      </p:sp>
      <p:sp>
        <p:nvSpPr>
          <p:cNvPr id="21508" name="Slide Number Placeholder 3"/>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30AA3350-4CD5-4873-BD7B-46A5A5900C48}" type="slidenum">
              <a:rPr lang="en-US" altLang="en-US" sz="1200" smtClean="0">
                <a:latin typeface="Calibri" panose="020F0502020204030204" pitchFamily="34" charset="0"/>
                <a:sym typeface="Calibri" panose="020F0502020204030204" pitchFamily="34" charset="0"/>
              </a:rPr>
              <a:pPr/>
              <a:t>6</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12474959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a:headEnd/>
            <a:tailEnd/>
          </a:ln>
        </p:spPr>
      </p:sp>
      <p:sp>
        <p:nvSpPr>
          <p:cNvPr id="23555" name="Notes Placeholder 2"/>
          <p:cNvSpPr txBox="1">
            <a:spLocks noGrp="1"/>
          </p:cNvSpPr>
          <p:nvPr>
            <p:ph type="body" idx="1"/>
          </p:nvPr>
        </p:nvSpPr>
        <p:spPr/>
        <p:txBody>
          <a:bodyPr/>
          <a:lstStyle/>
          <a:p>
            <a:r>
              <a:rPr lang="fr-FR" altLang="en-US" sz="1200" b="1" dirty="0">
                <a:latin typeface="Myriad Pro" panose="020B0503030403020204" pitchFamily="34" charset="0"/>
                <a:cs typeface="Times New Roman" panose="02020603050405020304" pitchFamily="18" charset="0"/>
              </a:rPr>
              <a:t>Note à l’enseignant(e)</a:t>
            </a:r>
          </a:p>
          <a:p>
            <a:r>
              <a:rPr lang="fr-FR" altLang="en-US" sz="1200" b="1" u="sng" dirty="0">
                <a:latin typeface="Myriad Pro" panose="020B0503030403020204" pitchFamily="34" charset="0"/>
                <a:cs typeface="Times New Roman" panose="02020603050405020304" pitchFamily="18" charset="0"/>
              </a:rPr>
              <a:t>3. Analyse :</a:t>
            </a:r>
          </a:p>
          <a:p>
            <a:r>
              <a:rPr lang="fr-FR" altLang="en-US" sz="1200" dirty="0">
                <a:latin typeface="Myriad Pro" panose="020B0503030403020204" pitchFamily="34" charset="0"/>
                <a:cs typeface="Times New Roman" panose="02020603050405020304" pitchFamily="18" charset="0"/>
              </a:rPr>
              <a:t>Idem que les parties précédentes. </a:t>
            </a:r>
          </a:p>
          <a:p>
            <a:r>
              <a:rPr lang="fr-FR" altLang="en-US" sz="1200" dirty="0">
                <a:latin typeface="Myriad Pro" panose="020B0503030403020204" pitchFamily="34" charset="0"/>
                <a:cs typeface="Times New Roman" panose="02020603050405020304" pitchFamily="18" charset="0"/>
              </a:rPr>
              <a:t>- L’enseignant(e) demande aux apprenants d’indiquer la fonction du groupe nominal dans chacune des phrases. </a:t>
            </a:r>
            <a:endParaRPr lang="en-US" altLang="en-US" sz="1200" dirty="0">
              <a:latin typeface="Myriad Pro" panose="020B0503030403020204" pitchFamily="34" charset="0"/>
              <a:cs typeface="Times New Roman" panose="02020603050405020304" pitchFamily="18" charset="0"/>
            </a:endParaRPr>
          </a:p>
          <a:p>
            <a:endParaRPr lang="en-US" altLang="en-US" sz="1200" b="1" dirty="0">
              <a:latin typeface="Times New Roman" panose="02020603050405020304" pitchFamily="18" charset="0"/>
              <a:cs typeface="Times New Roman" panose="02020603050405020304" pitchFamily="18" charset="0"/>
            </a:endParaRPr>
          </a:p>
        </p:txBody>
      </p:sp>
      <p:sp>
        <p:nvSpPr>
          <p:cNvPr id="23556" name="Slide Number Placeholder 3"/>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6AFF3A14-2AD3-4E48-A741-930B45FB82E0}" type="slidenum">
              <a:rPr lang="en-US" altLang="en-US" sz="1200" smtClean="0">
                <a:latin typeface="Calibri" panose="020F0502020204030204" pitchFamily="34" charset="0"/>
                <a:sym typeface="Calibri" panose="020F0502020204030204" pitchFamily="34" charset="0"/>
              </a:rPr>
              <a:pPr/>
              <a:t>7</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5976342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a:headEnd/>
            <a:tailEnd/>
          </a:ln>
        </p:spPr>
      </p:sp>
      <p:sp>
        <p:nvSpPr>
          <p:cNvPr id="25603" name="Notes Placeholder 2"/>
          <p:cNvSpPr txBox="1">
            <a:spLocks noGrp="1"/>
          </p:cNvSpPr>
          <p:nvPr>
            <p:ph type="body" idx="1"/>
          </p:nvPr>
        </p:nvSpPr>
        <p:spPr/>
        <p:txBody>
          <a:bodyPr/>
          <a:lstStyle/>
          <a:p>
            <a:r>
              <a:rPr lang="en-US" altLang="en-US" sz="1200" b="1" dirty="0">
                <a:latin typeface="Myriad Pro" panose="020B0503030403020204" pitchFamily="34" charset="0"/>
                <a:cs typeface="Times New Roman" panose="02020603050405020304" pitchFamily="18" charset="0"/>
              </a:rPr>
              <a:t>Note à </a:t>
            </a:r>
            <a:r>
              <a:rPr lang="fr-FR" altLang="en-US" sz="1200" b="1" dirty="0">
                <a:latin typeface="Myriad Pro" panose="020B0503030403020204" pitchFamily="34" charset="0"/>
                <a:cs typeface="Times New Roman" panose="02020603050405020304" pitchFamily="18" charset="0"/>
              </a:rPr>
              <a:t>l’enseignant(e)</a:t>
            </a:r>
          </a:p>
          <a:p>
            <a:r>
              <a:rPr lang="fr-FR" altLang="en-US" sz="1200" b="1" u="sng" dirty="0">
                <a:latin typeface="Myriad Pro" panose="020B0503030403020204" pitchFamily="34" charset="0"/>
                <a:cs typeface="Times New Roman" panose="02020603050405020304" pitchFamily="18" charset="0"/>
              </a:rPr>
              <a:t>3. Analyse :</a:t>
            </a:r>
          </a:p>
          <a:p>
            <a:pPr>
              <a:buFontTx/>
              <a:buChar char="-"/>
            </a:pPr>
            <a:r>
              <a:rPr lang="fr-FR" altLang="en-US" sz="1200" dirty="0">
                <a:latin typeface="Myriad Pro" panose="020B0503030403020204" pitchFamily="34" charset="0"/>
                <a:cs typeface="Times New Roman" panose="02020603050405020304" pitchFamily="18" charset="0"/>
              </a:rPr>
              <a:t>L’enseignant(e) présente </a:t>
            </a:r>
            <a:r>
              <a:rPr lang="en-US" altLang="en-US" sz="1200" dirty="0">
                <a:latin typeface="Myriad Pro" panose="020B0503030403020204" pitchFamily="34" charset="0"/>
                <a:cs typeface="Times New Roman" panose="02020603050405020304" pitchFamily="18" charset="0"/>
              </a:rPr>
              <a:t>2 </a:t>
            </a:r>
            <a:r>
              <a:rPr lang="fr-FR" altLang="en-US" sz="1200" dirty="0">
                <a:latin typeface="Myriad Pro" panose="020B0503030403020204" pitchFamily="34" charset="0"/>
                <a:cs typeface="Times New Roman" panose="02020603050405020304" pitchFamily="18" charset="0"/>
              </a:rPr>
              <a:t>phrases analysées précédemment</a:t>
            </a:r>
            <a:r>
              <a:rPr lang="en-US" altLang="en-US" sz="1200" dirty="0">
                <a:latin typeface="Myriad Pro" panose="020B0503030403020204" pitchFamily="34" charset="0"/>
                <a:cs typeface="Times New Roman" panose="02020603050405020304" pitchFamily="18" charset="0"/>
              </a:rPr>
              <a:t>.</a:t>
            </a:r>
          </a:p>
          <a:p>
            <a:pPr>
              <a:buFontTx/>
              <a:buChar char="-"/>
            </a:pPr>
            <a:r>
              <a:rPr lang="en-US" altLang="en-US" sz="1200" dirty="0">
                <a:latin typeface="Myriad Pro" panose="020B0503030403020204" pitchFamily="34" charset="0"/>
                <a:cs typeface="Times New Roman" panose="02020603050405020304" pitchFamily="18" charset="0"/>
              </a:rPr>
              <a:t>Il/ Elle </a:t>
            </a:r>
            <a:r>
              <a:rPr lang="fr-FR" altLang="en-US" sz="1200" dirty="0">
                <a:latin typeface="Myriad Pro" panose="020B0503030403020204" pitchFamily="34" charset="0"/>
                <a:cs typeface="Times New Roman" panose="02020603050405020304" pitchFamily="18" charset="0"/>
              </a:rPr>
              <a:t>demande aux apprenants d’indiquer</a:t>
            </a:r>
            <a:r>
              <a:rPr lang="en-US" altLang="en-US" sz="1200" dirty="0">
                <a:latin typeface="Myriad Pro" panose="020B0503030403020204" pitchFamily="34" charset="0"/>
                <a:cs typeface="Times New Roman" panose="02020603050405020304" pitchFamily="18" charset="0"/>
              </a:rPr>
              <a:t> les </a:t>
            </a:r>
            <a:r>
              <a:rPr lang="fr-FR" altLang="en-US" sz="1200" dirty="0">
                <a:latin typeface="Myriad Pro" panose="020B0503030403020204" pitchFamily="34" charset="0"/>
                <a:cs typeface="Times New Roman" panose="02020603050405020304" pitchFamily="18" charset="0"/>
              </a:rPr>
              <a:t>les propositions principales et les propositions introduites par un pronom relatif. </a:t>
            </a:r>
          </a:p>
          <a:p>
            <a:pPr>
              <a:buFontTx/>
              <a:buChar char="-"/>
            </a:pPr>
            <a:r>
              <a:rPr lang="fr-FR" altLang="en-US" sz="1200" dirty="0">
                <a:latin typeface="Myriad Pro" panose="020B0503030403020204" pitchFamily="34" charset="0"/>
                <a:cs typeface="Times New Roman" panose="02020603050405020304" pitchFamily="18" charset="0"/>
              </a:rPr>
              <a:t>Il / Elle définit la proposition subordonnée relative. </a:t>
            </a:r>
            <a:endParaRPr lang="en-US" altLang="en-US" sz="1200" dirty="0">
              <a:latin typeface="Times New Roman" panose="02020603050405020304" pitchFamily="18" charset="0"/>
              <a:cs typeface="Times New Roman" panose="02020603050405020304" pitchFamily="18" charset="0"/>
            </a:endParaRPr>
          </a:p>
        </p:txBody>
      </p:sp>
      <p:sp>
        <p:nvSpPr>
          <p:cNvPr id="25604" name="Slide Number Placeholder 3"/>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9C698A85-BDCF-4370-83EA-7D58D227EED6}" type="slidenum">
              <a:rPr lang="en-US" altLang="en-US" sz="1200" smtClean="0">
                <a:latin typeface="Calibri" panose="020F0502020204030204" pitchFamily="34" charset="0"/>
                <a:sym typeface="Calibri" panose="020F0502020204030204" pitchFamily="34" charset="0"/>
              </a:rPr>
              <a:pPr/>
              <a:t>8</a:t>
            </a:fld>
            <a:endParaRPr lang="en-US" altLang="en-US" sz="1200">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7259469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7650" name="Google Shape;321;p5:notes">
            <a:extLst>
              <a:ext uri="{FF2B5EF4-FFF2-40B4-BE49-F238E27FC236}">
                <a16:creationId xmlns:a16="http://schemas.microsoft.com/office/drawing/2014/main" id="{5194182F-B562-439A-9AD5-474CFF67F705}"/>
              </a:ext>
            </a:extLst>
          </p:cNvPr>
          <p:cNvSpPr txBox="1">
            <a:spLocks noGrp="1"/>
          </p:cNvSpPr>
          <p:nvPr>
            <p:ph type="body" idx="1"/>
          </p:nvPr>
        </p:nvSpPr>
        <p:spPr/>
        <p:txBody>
          <a:bodyPr/>
          <a:lstStyle/>
          <a:p>
            <a:pPr marL="0" indent="0" eaLnBrk="1" hangingPunct="1">
              <a:buSzPts val="1400"/>
              <a:defRPr/>
            </a:pPr>
            <a:r>
              <a:rPr lang="fr-FR" altLang="en-US" sz="1200" b="1" dirty="0">
                <a:latin typeface="Myriad Pro" pitchFamily="34" charset="0"/>
                <a:cs typeface="Times New Roman" panose="02020603050405020304" pitchFamily="18" charset="0"/>
              </a:rPr>
              <a:t>Note à l’enseignant(e)</a:t>
            </a:r>
          </a:p>
          <a:p>
            <a:pPr marL="0" indent="0" eaLnBrk="1" hangingPunct="1">
              <a:buSzPts val="1400"/>
              <a:defRPr/>
            </a:pPr>
            <a:r>
              <a:rPr lang="fr-FR" altLang="en-US" sz="1200" b="1" dirty="0">
                <a:latin typeface="Myriad Pro" pitchFamily="34" charset="0"/>
                <a:cs typeface="Times New Roman" panose="02020603050405020304" pitchFamily="18" charset="0"/>
                <a:sym typeface="Calibri" panose="020F0502020204030204" pitchFamily="34" charset="0"/>
              </a:rPr>
              <a:t>4 .</a:t>
            </a:r>
            <a:r>
              <a:rPr lang="fr-FR" altLang="en-US" sz="1200" b="1" u="sng" dirty="0">
                <a:latin typeface="Myriad Pro" pitchFamily="34" charset="0"/>
                <a:cs typeface="Times New Roman" panose="02020603050405020304" pitchFamily="18" charset="0"/>
                <a:sym typeface="Calibri" panose="020F0502020204030204" pitchFamily="34" charset="0"/>
              </a:rPr>
              <a:t> Conceptualisation </a:t>
            </a:r>
            <a:r>
              <a:rPr lang="en-US" altLang="en-US" sz="1200" b="1" u="sng" dirty="0">
                <a:latin typeface="Myriad Pro" pitchFamily="34" charset="0"/>
                <a:cs typeface="Times New Roman" panose="02020603050405020304" pitchFamily="18" charset="0"/>
                <a:sym typeface="Calibri" panose="020F0502020204030204" pitchFamily="34" charset="0"/>
              </a:rPr>
              <a:t>:</a:t>
            </a:r>
          </a:p>
          <a:p>
            <a:pPr marL="171450" indent="-171450" eaLnBrk="1" hangingPunct="1">
              <a:buSzPts val="1400"/>
              <a:buFont typeface="Arial" panose="020B0604020202020204" pitchFamily="34" charset="0"/>
              <a:buChar char="•"/>
              <a:defRPr/>
            </a:pPr>
            <a:r>
              <a:rPr lang="fr-FR" altLang="en-US" sz="1200" dirty="0">
                <a:latin typeface="Myriad Pro" pitchFamily="34" charset="0"/>
                <a:cs typeface="Times New Roman" panose="02020603050405020304" pitchFamily="18" charset="0"/>
                <a:sym typeface="Calibri" panose="020F0502020204030204" pitchFamily="34" charset="0"/>
              </a:rPr>
              <a:t>L’enseignant(e) élabore avec les apprenants un schéma récapitulatif sur la subordonnée relative. </a:t>
            </a:r>
          </a:p>
          <a:p>
            <a:pPr marL="171450" indent="-171450" eaLnBrk="1" hangingPunct="1">
              <a:buSzPts val="1400"/>
              <a:buFont typeface="Arial" panose="020B0604020202020204" pitchFamily="34" charset="0"/>
              <a:buChar char="•"/>
              <a:defRPr/>
            </a:pPr>
            <a:r>
              <a:rPr lang="fr-FR" altLang="en-US" sz="1200" dirty="0">
                <a:latin typeface="Myriad Pro" pitchFamily="34" charset="0"/>
                <a:cs typeface="Calibri" panose="020F0502020204030204" pitchFamily="34" charset="0"/>
                <a:sym typeface="Calibri" panose="020F0502020204030204" pitchFamily="34" charset="0"/>
              </a:rPr>
              <a:t>Il/ Elle peut expliquer aux apprenants que :</a:t>
            </a:r>
          </a:p>
          <a:p>
            <a:pPr marL="685800" lvl="1" eaLnBrk="1" hangingPunct="1">
              <a:buSzPts val="1400"/>
              <a:buFont typeface="+mj-lt"/>
              <a:buAutoNum type="arabicPeriod"/>
              <a:defRPr/>
            </a:pPr>
            <a:r>
              <a:rPr lang="fr-FR" altLang="en-US" sz="1200" dirty="0">
                <a:latin typeface="Myriad Pro" pitchFamily="34" charset="0"/>
                <a:cs typeface="Calibri" panose="020F0502020204030204" pitchFamily="34" charset="0"/>
                <a:sym typeface="Calibri" panose="020F0502020204030204" pitchFamily="34" charset="0"/>
              </a:rPr>
              <a:t>la proposition subordonnée </a:t>
            </a:r>
            <a:r>
              <a:rPr lang="en-US" altLang="en-US" sz="1200" dirty="0">
                <a:latin typeface="Myriad Pro" pitchFamily="34" charset="0"/>
                <a:cs typeface="Calibri" panose="020F0502020204030204" pitchFamily="34" charset="0"/>
                <a:sym typeface="Calibri" panose="020F0502020204030204" pitchFamily="34" charset="0"/>
              </a:rPr>
              <a:t>relative </a:t>
            </a:r>
            <a:r>
              <a:rPr lang="fr-FR" altLang="en-US" sz="1200" dirty="0">
                <a:latin typeface="Myriad Pro" pitchFamily="34" charset="0"/>
                <a:cs typeface="Calibri" panose="020F0502020204030204" pitchFamily="34" charset="0"/>
                <a:sym typeface="Calibri" panose="020F0502020204030204" pitchFamily="34" charset="0"/>
              </a:rPr>
              <a:t>introduite</a:t>
            </a:r>
            <a:r>
              <a:rPr lang="en-US" altLang="en-US" sz="1200" dirty="0">
                <a:latin typeface="Myriad Pro" pitchFamily="34" charset="0"/>
                <a:cs typeface="Calibri" panose="020F0502020204030204" pitchFamily="34" charset="0"/>
                <a:sym typeface="Calibri" panose="020F0502020204030204" pitchFamily="34" charset="0"/>
              </a:rPr>
              <a:t> par un </a:t>
            </a:r>
            <a:r>
              <a:rPr lang="fr-FR" altLang="en-US" sz="1200" dirty="0">
                <a:latin typeface="Myriad Pro" pitchFamily="34" charset="0"/>
                <a:cs typeface="Calibri" panose="020F0502020204030204" pitchFamily="34" charset="0"/>
                <a:sym typeface="Calibri" panose="020F0502020204030204" pitchFamily="34" charset="0"/>
              </a:rPr>
              <a:t>pronom relatif est une </a:t>
            </a:r>
            <a:r>
              <a:rPr lang="en-US" altLang="en-US" sz="1200" dirty="0">
                <a:latin typeface="Myriad Pro" pitchFamily="34" charset="0"/>
                <a:cs typeface="Calibri" panose="020F0502020204030204" pitchFamily="34" charset="0"/>
                <a:sym typeface="Calibri" panose="020F0502020204030204" pitchFamily="34" charset="0"/>
              </a:rPr>
              <a:t>expansion du nom que nous </a:t>
            </a:r>
            <a:r>
              <a:rPr lang="fr-FR" altLang="en-US" sz="1200" dirty="0">
                <a:latin typeface="Myriad Pro" pitchFamily="34" charset="0"/>
                <a:cs typeface="Calibri" panose="020F0502020204030204" pitchFamily="34" charset="0"/>
                <a:sym typeface="Calibri" panose="020F0502020204030204" pitchFamily="34" charset="0"/>
              </a:rPr>
              <a:t>trouvons</a:t>
            </a:r>
            <a:r>
              <a:rPr lang="en-US" altLang="en-US" sz="1200" dirty="0">
                <a:latin typeface="Myriad Pro" pitchFamily="34" charset="0"/>
                <a:cs typeface="Calibri" panose="020F0502020204030204" pitchFamily="34" charset="0"/>
                <a:sym typeface="Calibri" panose="020F0502020204030204" pitchFamily="34" charset="0"/>
              </a:rPr>
              <a:t> dans un </a:t>
            </a:r>
            <a:r>
              <a:rPr lang="fr-FR" altLang="en-US" sz="1200" dirty="0">
                <a:latin typeface="Myriad Pro" pitchFamily="34" charset="0"/>
                <a:cs typeface="Calibri" panose="020F0502020204030204" pitchFamily="34" charset="0"/>
                <a:sym typeface="Calibri" panose="020F0502020204030204" pitchFamily="34" charset="0"/>
              </a:rPr>
              <a:t>texte descriptif,</a:t>
            </a:r>
          </a:p>
          <a:p>
            <a:pPr marL="685800" lvl="1" eaLnBrk="1" hangingPunct="1">
              <a:buSzPts val="1400"/>
              <a:buFont typeface="+mj-lt"/>
              <a:buAutoNum type="arabicPeriod"/>
              <a:defRPr/>
            </a:pPr>
            <a:r>
              <a:rPr lang="fr-FR" altLang="en-US" sz="1200" dirty="0">
                <a:latin typeface="Myriad Pro" pitchFamily="34" charset="0"/>
                <a:cs typeface="Calibri" panose="020F0502020204030204" pitchFamily="34" charset="0"/>
                <a:sym typeface="Calibri" panose="020F0502020204030204" pitchFamily="34" charset="0"/>
              </a:rPr>
              <a:t>Le pronom relatif est un mot qu’on utilise pour éviter la répétition dans deux propositions. Il permet de transformer un couple de phrases simples en une phrase unique complexe contenant une proposition relative.</a:t>
            </a:r>
          </a:p>
        </p:txBody>
      </p:sp>
      <p:sp>
        <p:nvSpPr>
          <p:cNvPr id="27651" name="Google Shape;322;p5:notes"/>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32709945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الصفحة الرئيسية" userDrawn="1">
  <p:cSld name="الصفحة الرئيسية">
    <p:spTree>
      <p:nvGrpSpPr>
        <p:cNvPr id="1" name="Shape 10"/>
        <p:cNvGrpSpPr/>
        <p:nvPr/>
      </p:nvGrpSpPr>
      <p:grpSpPr>
        <a:xfrm>
          <a:off x="0" y="0"/>
          <a:ext cx="0" cy="0"/>
          <a:chOff x="0" y="0"/>
          <a:chExt cx="0" cy="0"/>
        </a:xfrm>
      </p:grpSpPr>
      <p:pic>
        <p:nvPicPr>
          <p:cNvPr id="11" name="Picture 1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39913" y="3362325"/>
            <a:ext cx="1693862" cy="144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p:cNvPicPr>
            <a:picLocks noChangeAspect="1"/>
          </p:cNvPicPr>
          <p:nvPr userDrawn="1"/>
        </p:nvPicPr>
        <p:blipFill>
          <a:blip r:embed="rId3"/>
          <a:stretch>
            <a:fillRect/>
          </a:stretch>
        </p:blipFill>
        <p:spPr>
          <a:xfrm>
            <a:off x="0" y="1968766"/>
            <a:ext cx="12192000" cy="4011168"/>
          </a:xfrm>
          <a:prstGeom prst="rect">
            <a:avLst/>
          </a:prstGeom>
        </p:spPr>
      </p:pic>
    </p:spTree>
    <p:extLst>
      <p:ext uri="{BB962C8B-B14F-4D97-AF65-F5344CB8AC3E}">
        <p14:creationId xmlns:p14="http://schemas.microsoft.com/office/powerpoint/2010/main" val="2066422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المرحلة التعليمية - ٦">
  <p:cSld name="1_المرحلة التعليمية - ٦">
    <p:spTree>
      <p:nvGrpSpPr>
        <p:cNvPr id="1" name="Shape 183"/>
        <p:cNvGrpSpPr/>
        <p:nvPr/>
      </p:nvGrpSpPr>
      <p:grpSpPr>
        <a:xfrm>
          <a:off x="0" y="0"/>
          <a:ext cx="0" cy="0"/>
          <a:chOff x="0" y="0"/>
          <a:chExt cx="0" cy="0"/>
        </a:xfrm>
      </p:grpSpPr>
      <p:pic>
        <p:nvPicPr>
          <p:cNvPr id="3" name="Google Shape;185;p13"/>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 name="Google Shape;184;p13"/>
          <p:cNvSpPr>
            <a:spLocks noGrp="1"/>
          </p:cNvSpPr>
          <p:nvPr>
            <p:ph type="pic" idx="2"/>
          </p:nvPr>
        </p:nvSpPr>
        <p:spPr>
          <a:xfrm>
            <a:off x="917211" y="0"/>
            <a:ext cx="4057650" cy="6858000"/>
          </a:xfrm>
          <a:prstGeom prst="rect">
            <a:avLst/>
          </a:prstGeom>
          <a:solidFill>
            <a:srgbClr val="F2F2F2"/>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lvl="0"/>
            <a:endParaRPr noProof="0">
              <a:sym typeface="Calibri"/>
            </a:endParaRPr>
          </a:p>
        </p:txBody>
      </p:sp>
    </p:spTree>
    <p:extLst>
      <p:ext uri="{BB962C8B-B14F-4D97-AF65-F5344CB8AC3E}">
        <p14:creationId xmlns:p14="http://schemas.microsoft.com/office/powerpoint/2010/main" val="3189479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المواضيع أو الأهداف">
  <p:cSld name="المواضيع أو الأهداف">
    <p:spTree>
      <p:nvGrpSpPr>
        <p:cNvPr id="1" name="Shape 21"/>
        <p:cNvGrpSpPr/>
        <p:nvPr/>
      </p:nvGrpSpPr>
      <p:grpSpPr>
        <a:xfrm>
          <a:off x="0" y="0"/>
          <a:ext cx="0" cy="0"/>
          <a:chOff x="0" y="0"/>
          <a:chExt cx="0" cy="0"/>
        </a:xfrm>
      </p:grpSpPr>
      <p:sp>
        <p:nvSpPr>
          <p:cNvPr id="2" name="Google Shape;22;p3">
            <a:extLst>
              <a:ext uri="{FF2B5EF4-FFF2-40B4-BE49-F238E27FC236}">
                <a16:creationId xmlns:a16="http://schemas.microsoft.com/office/drawing/2014/main" id="{E775197C-4228-479E-913F-5161D19FCD66}"/>
              </a:ext>
            </a:extLst>
          </p:cNvPr>
          <p:cNvSpPr txBox="1">
            <a:spLocks noChangeArrowheads="1"/>
          </p:cNvSpPr>
          <p:nvPr/>
        </p:nvSpPr>
        <p:spPr bwMode="auto">
          <a:xfrm flipH="1">
            <a:off x="909638" y="-33338"/>
            <a:ext cx="9912350"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2800"/>
              <a:buFont typeface="Open Sans Light" charset="0"/>
              <a:buNone/>
              <a:defRPr/>
            </a:pPr>
            <a:r>
              <a:rPr lang="fr-FR" altLang="en-US" sz="2400" b="1" dirty="0">
                <a:solidFill>
                  <a:schemeClr val="tx1"/>
                </a:solidFill>
                <a:latin typeface="Myriad Pro" panose="020B0503030403020204" pitchFamily="34" charset="0"/>
                <a:cs typeface="Open Sans Light" charset="0"/>
                <a:sym typeface="Open Sans Light" charset="0"/>
              </a:rPr>
              <a:t>COMPÉTENCE: Connaissance de la langue </a:t>
            </a:r>
          </a:p>
        </p:txBody>
      </p:sp>
      <p:pic>
        <p:nvPicPr>
          <p:cNvPr id="3" name="Google Shape;23;p3"/>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6537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المرحلة التعليمية - ٢">
  <p:cSld name="المرحلة التعليمية - ٢">
    <p:spTree>
      <p:nvGrpSpPr>
        <p:cNvPr id="1" name="Shape 83"/>
        <p:cNvGrpSpPr/>
        <p:nvPr/>
      </p:nvGrpSpPr>
      <p:grpSpPr>
        <a:xfrm>
          <a:off x="0" y="0"/>
          <a:ext cx="0" cy="0"/>
          <a:chOff x="0" y="0"/>
          <a:chExt cx="0" cy="0"/>
        </a:xfrm>
      </p:grpSpPr>
      <p:pic>
        <p:nvPicPr>
          <p:cNvPr id="2" name="Google Shape;93;p6"/>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25673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المواضيع أو الأهداف">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8E90F8B6-927B-3943-9634-30DA34AD791A}"/>
              </a:ext>
            </a:extLst>
          </p:cNvPr>
          <p:cNvSpPr txBox="1">
            <a:spLocks/>
          </p:cNvSpPr>
          <p:nvPr userDrawn="1"/>
        </p:nvSpPr>
        <p:spPr>
          <a:xfrm flipH="1">
            <a:off x="909490" y="8760"/>
            <a:ext cx="9912792" cy="913327"/>
          </a:xfrm>
          <a:prstGeom prst="rect">
            <a:avLst/>
          </a:prstGeom>
        </p:spPr>
        <p:txBody>
          <a:bodyPr vert="horz" lIns="91440" tIns="45720" rIns="91440" bIns="45720" rtlCol="0" anchor="ctr">
            <a:norm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algn="l" rtl="0"/>
            <a:r>
              <a:rPr lang="fr-FR" sz="2400" b="1" i="0" noProof="0" dirty="0">
                <a:solidFill>
                  <a:schemeClr val="tx1"/>
                </a:solidFill>
                <a:latin typeface="Myriad Pro" panose="020B0503030403020204" pitchFamily="34" charset="0"/>
              </a:rPr>
              <a:t>COMPÉTENCE : Connaissance de la langue</a:t>
            </a:r>
            <a:endParaRPr lang="fr-FR" sz="2400" b="1" i="0" noProof="0" dirty="0">
              <a:solidFill>
                <a:schemeClr val="tx1"/>
              </a:solidFill>
              <a:latin typeface="Myriad Pro" panose="020B0503030403020204" pitchFamily="34" charset="0"/>
              <a:ea typeface="GE SS Two Medium" panose="020A0503020102020204" pitchFamily="18" charset="-78"/>
              <a:cs typeface="GE SS Two Medium" panose="020A0503020102020204" pitchFamily="18" charset="-78"/>
            </a:endParaRPr>
          </a:p>
        </p:txBody>
      </p:sp>
      <p:pic>
        <p:nvPicPr>
          <p:cNvPr id="15" name="Graphic 14">
            <a:extLst>
              <a:ext uri="{FF2B5EF4-FFF2-40B4-BE49-F238E27FC236}">
                <a16:creationId xmlns:a16="http://schemas.microsoft.com/office/drawing/2014/main" id="{A6848709-88AB-3644-ADE5-55BC1FC167A2}"/>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88144" y="157095"/>
            <a:ext cx="546022" cy="591523"/>
          </a:xfrm>
          <a:prstGeom prst="rect">
            <a:avLst/>
          </a:prstGeom>
        </p:spPr>
      </p:pic>
      <p:sp>
        <p:nvSpPr>
          <p:cNvPr id="17" name="Freeform: Shape 17">
            <a:extLst>
              <a:ext uri="{FF2B5EF4-FFF2-40B4-BE49-F238E27FC236}">
                <a16:creationId xmlns:a16="http://schemas.microsoft.com/office/drawing/2014/main" id="{DB68D9AF-1931-3B48-9178-28CD845143CA}"/>
              </a:ext>
            </a:extLst>
          </p:cNvPr>
          <p:cNvSpPr/>
          <p:nvPr/>
        </p:nvSpPr>
        <p:spPr>
          <a:xfrm flipH="1">
            <a:off x="9448110" y="335716"/>
            <a:ext cx="1504933" cy="1504933"/>
          </a:xfrm>
          <a:custGeom>
            <a:avLst/>
            <a:gdLst>
              <a:gd name="connsiteX0" fmla="*/ 1008633 w 2017267"/>
              <a:gd name="connsiteY0" fmla="*/ 0 h 2017267"/>
              <a:gd name="connsiteX1" fmla="*/ 1091617 w 2017267"/>
              <a:gd name="connsiteY1" fmla="*/ 34373 h 2017267"/>
              <a:gd name="connsiteX2" fmla="*/ 1982894 w 2017267"/>
              <a:gd name="connsiteY2" fmla="*/ 925651 h 2017267"/>
              <a:gd name="connsiteX3" fmla="*/ 1982894 w 2017267"/>
              <a:gd name="connsiteY3" fmla="*/ 1091617 h 2017267"/>
              <a:gd name="connsiteX4" fmla="*/ 1091617 w 2017267"/>
              <a:gd name="connsiteY4" fmla="*/ 1982894 h 2017267"/>
              <a:gd name="connsiteX5" fmla="*/ 925651 w 2017267"/>
              <a:gd name="connsiteY5" fmla="*/ 1982894 h 2017267"/>
              <a:gd name="connsiteX6" fmla="*/ 34373 w 2017267"/>
              <a:gd name="connsiteY6" fmla="*/ 1091616 h 2017267"/>
              <a:gd name="connsiteX7" fmla="*/ 34373 w 2017267"/>
              <a:gd name="connsiteY7" fmla="*/ 925650 h 2017267"/>
              <a:gd name="connsiteX8" fmla="*/ 925650 w 2017267"/>
              <a:gd name="connsiteY8" fmla="*/ 34373 h 2017267"/>
              <a:gd name="connsiteX9" fmla="*/ 1008633 w 2017267"/>
              <a:gd name="connsiteY9" fmla="*/ 0 h 2017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17267" h="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853480E8-E0A5-A04E-BD8E-F7018346B934}"/>
              </a:ext>
            </a:extLst>
          </p:cNvPr>
          <p:cNvGrpSpPr/>
          <p:nvPr/>
        </p:nvGrpSpPr>
        <p:grpSpPr>
          <a:xfrm flipV="1">
            <a:off x="0" y="531601"/>
            <a:ext cx="12191999" cy="1113164"/>
            <a:chOff x="-24048006" y="1918544"/>
            <a:chExt cx="33183930" cy="3046539"/>
          </a:xfrm>
          <a:solidFill>
            <a:schemeClr val="accent1">
              <a:lumMod val="60000"/>
              <a:lumOff val="40000"/>
            </a:schemeClr>
          </a:solidFill>
        </p:grpSpPr>
        <p:grpSp>
          <p:nvGrpSpPr>
            <p:cNvPr id="19" name="Group 18">
              <a:extLst>
                <a:ext uri="{FF2B5EF4-FFF2-40B4-BE49-F238E27FC236}">
                  <a16:creationId xmlns:a16="http://schemas.microsoft.com/office/drawing/2014/main" id="{F6695EE5-5995-7C4A-B4DD-4CF54455B881}"/>
                </a:ext>
              </a:extLst>
            </p:cNvPr>
            <p:cNvGrpSpPr/>
            <p:nvPr/>
          </p:nvGrpSpPr>
          <p:grpSpPr>
            <a:xfrm rot="10800000" flipH="1">
              <a:off x="-24048006" y="3559555"/>
              <a:ext cx="30721077" cy="1405528"/>
              <a:chOff x="-19289447" y="2023474"/>
              <a:chExt cx="30721077" cy="1405528"/>
            </a:xfrm>
            <a:grpFill/>
          </p:grpSpPr>
          <p:sp>
            <p:nvSpPr>
              <p:cNvPr id="24" name="Rectangle 23">
                <a:extLst>
                  <a:ext uri="{FF2B5EF4-FFF2-40B4-BE49-F238E27FC236}">
                    <a16:creationId xmlns:a16="http://schemas.microsoft.com/office/drawing/2014/main" id="{2787C024-4379-4949-BFB5-ECF5587A5206}"/>
                  </a:ext>
                </a:extLst>
              </p:cNvPr>
              <p:cNvSpPr/>
              <p:nvPr userDrawn="1"/>
            </p:nvSpPr>
            <p:spPr>
              <a:xfrm>
                <a:off x="-19289447" y="3139002"/>
                <a:ext cx="25424937" cy="29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363" rtl="0" eaLnBrk="1" latinLnBrk="0" hangingPunct="1"/>
                <a:endParaRPr lang="en-US" dirty="0"/>
              </a:p>
            </p:txBody>
          </p:sp>
          <p:sp>
            <p:nvSpPr>
              <p:cNvPr id="25" name="Rectangle 24">
                <a:extLst>
                  <a:ext uri="{FF2B5EF4-FFF2-40B4-BE49-F238E27FC236}">
                    <a16:creationId xmlns:a16="http://schemas.microsoft.com/office/drawing/2014/main" id="{77578419-B893-1043-812B-B9315E87AC50}"/>
                  </a:ext>
                </a:extLst>
              </p:cNvPr>
              <p:cNvSpPr/>
              <p:nvPr userDrawn="1"/>
            </p:nvSpPr>
            <p:spPr>
              <a:xfrm rot="2727637">
                <a:off x="7154945" y="448707"/>
                <a:ext cx="228600" cy="341351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363" rtl="1" eaLnBrk="1" latinLnBrk="0" hangingPunct="1"/>
                <a:endParaRPr lang="en-US"/>
              </a:p>
            </p:txBody>
          </p:sp>
          <p:sp>
            <p:nvSpPr>
              <p:cNvPr id="26" name="Freeform: Shape 9">
                <a:extLst>
                  <a:ext uri="{FF2B5EF4-FFF2-40B4-BE49-F238E27FC236}">
                    <a16:creationId xmlns:a16="http://schemas.microsoft.com/office/drawing/2014/main" id="{CAE0C0BE-05C1-2348-B276-F00CF612A11F}"/>
                  </a:ext>
                </a:extLst>
              </p:cNvPr>
              <p:cNvSpPr/>
              <p:nvPr userDrawn="1"/>
            </p:nvSpPr>
            <p:spPr>
              <a:xfrm rot="18872363" flipH="1">
                <a:off x="9542351" y="362795"/>
                <a:ext cx="228600" cy="3549958"/>
              </a:xfrm>
              <a:custGeom>
                <a:avLst/>
                <a:gdLst>
                  <a:gd name="connsiteX0" fmla="*/ 0 w 228600"/>
                  <a:gd name="connsiteY0" fmla="*/ 0 h 3549958"/>
                  <a:gd name="connsiteX1" fmla="*/ 0 w 228600"/>
                  <a:gd name="connsiteY1" fmla="*/ 3549958 h 3549958"/>
                  <a:gd name="connsiteX2" fmla="*/ 10901 w 228600"/>
                  <a:gd name="connsiteY2" fmla="*/ 3549958 h 3549958"/>
                  <a:gd name="connsiteX3" fmla="*/ 228600 w 228600"/>
                  <a:gd name="connsiteY3" fmla="*/ 3328731 h 3549958"/>
                  <a:gd name="connsiteX4" fmla="*/ 228600 w 228600"/>
                  <a:gd name="connsiteY4" fmla="*/ 0 h 3549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0" h="3549958">
                    <a:moveTo>
                      <a:pt x="0" y="0"/>
                    </a:moveTo>
                    <a:lnTo>
                      <a:pt x="0" y="3549958"/>
                    </a:lnTo>
                    <a:lnTo>
                      <a:pt x="10901" y="3549958"/>
                    </a:lnTo>
                    <a:lnTo>
                      <a:pt x="228600" y="3328731"/>
                    </a:lnTo>
                    <a:lnTo>
                      <a:pt x="2286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id="{22BC9659-2086-AA49-B1B4-606C1746AC46}"/>
                </a:ext>
              </a:extLst>
            </p:cNvPr>
            <p:cNvGrpSpPr/>
            <p:nvPr/>
          </p:nvGrpSpPr>
          <p:grpSpPr>
            <a:xfrm flipH="1">
              <a:off x="760370" y="1918544"/>
              <a:ext cx="8375554" cy="1405531"/>
              <a:chOff x="3056076" y="2023474"/>
              <a:chExt cx="8375554" cy="1405531"/>
            </a:xfrm>
            <a:grpFill/>
          </p:grpSpPr>
          <p:sp>
            <p:nvSpPr>
              <p:cNvPr id="21" name="Rectangle 20">
                <a:extLst>
                  <a:ext uri="{FF2B5EF4-FFF2-40B4-BE49-F238E27FC236}">
                    <a16:creationId xmlns:a16="http://schemas.microsoft.com/office/drawing/2014/main" id="{45D90703-DB05-964C-878D-E71C43756401}"/>
                  </a:ext>
                </a:extLst>
              </p:cNvPr>
              <p:cNvSpPr/>
              <p:nvPr userDrawn="1"/>
            </p:nvSpPr>
            <p:spPr>
              <a:xfrm>
                <a:off x="3056076" y="3200406"/>
                <a:ext cx="3079404" cy="2285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0E7E88AF-C10A-3B40-B512-C96FC6E799A8}"/>
                  </a:ext>
                </a:extLst>
              </p:cNvPr>
              <p:cNvSpPr/>
              <p:nvPr userDrawn="1"/>
            </p:nvSpPr>
            <p:spPr>
              <a:xfrm rot="2727637">
                <a:off x="7154945" y="448707"/>
                <a:ext cx="228600" cy="341351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5">
                <a:extLst>
                  <a:ext uri="{FF2B5EF4-FFF2-40B4-BE49-F238E27FC236}">
                    <a16:creationId xmlns:a16="http://schemas.microsoft.com/office/drawing/2014/main" id="{A2BFBC52-5E75-8A4A-95DB-F41A82B2C7EE}"/>
                  </a:ext>
                </a:extLst>
              </p:cNvPr>
              <p:cNvSpPr/>
              <p:nvPr userDrawn="1"/>
            </p:nvSpPr>
            <p:spPr>
              <a:xfrm rot="18872363" flipH="1">
                <a:off x="9542351" y="362795"/>
                <a:ext cx="228600" cy="3549958"/>
              </a:xfrm>
              <a:custGeom>
                <a:avLst/>
                <a:gdLst>
                  <a:gd name="connsiteX0" fmla="*/ 0 w 228600"/>
                  <a:gd name="connsiteY0" fmla="*/ 0 h 3549958"/>
                  <a:gd name="connsiteX1" fmla="*/ 0 w 228600"/>
                  <a:gd name="connsiteY1" fmla="*/ 3549958 h 3549958"/>
                  <a:gd name="connsiteX2" fmla="*/ 10901 w 228600"/>
                  <a:gd name="connsiteY2" fmla="*/ 3549958 h 3549958"/>
                  <a:gd name="connsiteX3" fmla="*/ 228600 w 228600"/>
                  <a:gd name="connsiteY3" fmla="*/ 3328731 h 3549958"/>
                  <a:gd name="connsiteX4" fmla="*/ 228600 w 228600"/>
                  <a:gd name="connsiteY4" fmla="*/ 0 h 3549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0" h="3549958">
                    <a:moveTo>
                      <a:pt x="0" y="0"/>
                    </a:moveTo>
                    <a:lnTo>
                      <a:pt x="0" y="3549958"/>
                    </a:lnTo>
                    <a:lnTo>
                      <a:pt x="10901" y="3549958"/>
                    </a:lnTo>
                    <a:lnTo>
                      <a:pt x="228600" y="3328731"/>
                    </a:lnTo>
                    <a:lnTo>
                      <a:pt x="2286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363" rtl="0" eaLnBrk="1" latinLnBrk="0" hangingPunct="1"/>
                <a:endParaRPr lang="en-US"/>
              </a:p>
            </p:txBody>
          </p:sp>
        </p:grpSp>
      </p:grpSp>
      <p:sp>
        <p:nvSpPr>
          <p:cNvPr id="27" name="Donut 24">
            <a:extLst>
              <a:ext uri="{FF2B5EF4-FFF2-40B4-BE49-F238E27FC236}">
                <a16:creationId xmlns:a16="http://schemas.microsoft.com/office/drawing/2014/main" id="{0CA47FA8-1051-5B4B-BC5D-1B4FC46191DC}"/>
              </a:ext>
            </a:extLst>
          </p:cNvPr>
          <p:cNvSpPr/>
          <p:nvPr userDrawn="1"/>
        </p:nvSpPr>
        <p:spPr>
          <a:xfrm flipH="1">
            <a:off x="9790321" y="699801"/>
            <a:ext cx="778955" cy="785296"/>
          </a:xfrm>
          <a:custGeom>
            <a:avLst/>
            <a:gdLst/>
            <a:ahLst/>
            <a:cxnLst/>
            <a:rect l="l" t="t" r="r" b="b"/>
            <a:pathLst>
              <a:path w="3208412" h="323453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Tree>
    <p:extLst>
      <p:ext uri="{BB962C8B-B14F-4D97-AF65-F5344CB8AC3E}">
        <p14:creationId xmlns:p14="http://schemas.microsoft.com/office/powerpoint/2010/main" val="30224294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3_المرحلة التعليمية - ٦">
  <p:cSld name="3_المرحلة التعليمية - ٦">
    <p:spTree>
      <p:nvGrpSpPr>
        <p:cNvPr id="1" name="Shape 161"/>
        <p:cNvGrpSpPr/>
        <p:nvPr/>
      </p:nvGrpSpPr>
      <p:grpSpPr>
        <a:xfrm>
          <a:off x="0" y="0"/>
          <a:ext cx="0" cy="0"/>
          <a:chOff x="0" y="0"/>
          <a:chExt cx="0" cy="0"/>
        </a:xfrm>
      </p:grpSpPr>
      <p:sp>
        <p:nvSpPr>
          <p:cNvPr id="2" name="Google Shape;162;p11">
            <a:extLst>
              <a:ext uri="{FF2B5EF4-FFF2-40B4-BE49-F238E27FC236}">
                <a16:creationId xmlns:a16="http://schemas.microsoft.com/office/drawing/2014/main" id="{8B2BDEC1-7E23-40C7-B854-7199179FE04F}"/>
              </a:ext>
            </a:extLst>
          </p:cNvPr>
          <p:cNvSpPr>
            <a:spLocks noChangeArrowheads="1"/>
          </p:cNvSpPr>
          <p:nvPr/>
        </p:nvSpPr>
        <p:spPr bwMode="auto">
          <a:xfrm rot="10800000">
            <a:off x="733425" y="1751013"/>
            <a:ext cx="5226050" cy="2092325"/>
          </a:xfrm>
          <a:prstGeom prst="rect">
            <a:avLst/>
          </a:prstGeom>
          <a:noFill/>
          <a:ln w="38100">
            <a:solidFill>
              <a:srgbClr val="45C1A4"/>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2700"/>
              <a:buFont typeface="Calibri" panose="020F0502020204030204" pitchFamily="34" charset="0"/>
              <a:buNone/>
              <a:defRPr/>
            </a:pPr>
            <a:endParaRPr lang="en-US" altLang="en-US" sz="2700">
              <a:solidFill>
                <a:srgbClr val="FFFFFF"/>
              </a:solidFill>
            </a:endParaRPr>
          </a:p>
        </p:txBody>
      </p:sp>
      <p:sp>
        <p:nvSpPr>
          <p:cNvPr id="3" name="Google Shape;163;p11">
            <a:extLst>
              <a:ext uri="{FF2B5EF4-FFF2-40B4-BE49-F238E27FC236}">
                <a16:creationId xmlns:a16="http://schemas.microsoft.com/office/drawing/2014/main" id="{B0A3C704-4B27-466B-B438-901FFD56D41C}"/>
              </a:ext>
            </a:extLst>
          </p:cNvPr>
          <p:cNvSpPr>
            <a:spLocks noChangeArrowheads="1"/>
          </p:cNvSpPr>
          <p:nvPr/>
        </p:nvSpPr>
        <p:spPr bwMode="auto">
          <a:xfrm rot="10800000">
            <a:off x="733425" y="1752600"/>
            <a:ext cx="5226050" cy="539750"/>
          </a:xfrm>
          <a:prstGeom prst="rect">
            <a:avLst/>
          </a:prstGeom>
          <a:solidFill>
            <a:srgbClr val="45C1A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2700"/>
              <a:buFont typeface="Calibri" panose="020F0502020204030204" pitchFamily="34" charset="0"/>
              <a:buNone/>
              <a:defRPr/>
            </a:pPr>
            <a:endParaRPr lang="en-US" altLang="en-US" sz="2700">
              <a:solidFill>
                <a:srgbClr val="FFFFFF"/>
              </a:solidFill>
            </a:endParaRPr>
          </a:p>
        </p:txBody>
      </p:sp>
      <p:sp>
        <p:nvSpPr>
          <p:cNvPr id="4" name="Google Shape;164;p11">
            <a:extLst>
              <a:ext uri="{FF2B5EF4-FFF2-40B4-BE49-F238E27FC236}">
                <a16:creationId xmlns:a16="http://schemas.microsoft.com/office/drawing/2014/main" id="{E1C33A2C-E5C7-4C1C-A7C3-7D800C671FD1}"/>
              </a:ext>
            </a:extLst>
          </p:cNvPr>
          <p:cNvSpPr>
            <a:spLocks noChangeArrowheads="1"/>
          </p:cNvSpPr>
          <p:nvPr/>
        </p:nvSpPr>
        <p:spPr bwMode="auto">
          <a:xfrm>
            <a:off x="6221413" y="1752600"/>
            <a:ext cx="5218112" cy="2092325"/>
          </a:xfrm>
          <a:prstGeom prst="rect">
            <a:avLst/>
          </a:prstGeom>
          <a:noFill/>
          <a:ln w="38100">
            <a:solidFill>
              <a:srgbClr val="4BACC6"/>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2700"/>
              <a:buFont typeface="Calibri" panose="020F0502020204030204" pitchFamily="34" charset="0"/>
              <a:buNone/>
              <a:defRPr/>
            </a:pPr>
            <a:endParaRPr lang="en-US" altLang="en-US" sz="2700">
              <a:solidFill>
                <a:srgbClr val="FFFFFF"/>
              </a:solidFill>
            </a:endParaRPr>
          </a:p>
        </p:txBody>
      </p:sp>
      <p:sp>
        <p:nvSpPr>
          <p:cNvPr id="5" name="Google Shape;165;p11">
            <a:extLst>
              <a:ext uri="{FF2B5EF4-FFF2-40B4-BE49-F238E27FC236}">
                <a16:creationId xmlns:a16="http://schemas.microsoft.com/office/drawing/2014/main" id="{3EEE0B3B-DE68-4634-96E1-1A6D3D6CA77A}"/>
              </a:ext>
            </a:extLst>
          </p:cNvPr>
          <p:cNvSpPr>
            <a:spLocks noChangeArrowheads="1"/>
          </p:cNvSpPr>
          <p:nvPr/>
        </p:nvSpPr>
        <p:spPr bwMode="auto">
          <a:xfrm>
            <a:off x="6240463" y="1754188"/>
            <a:ext cx="5218112" cy="539750"/>
          </a:xfrm>
          <a:prstGeom prst="rect">
            <a:avLst/>
          </a:prstGeom>
          <a:solidFill>
            <a:srgbClr val="4BACC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2700"/>
              <a:buFont typeface="Calibri" panose="020F0502020204030204" pitchFamily="34" charset="0"/>
              <a:buNone/>
              <a:defRPr/>
            </a:pPr>
            <a:endParaRPr lang="en-US" altLang="en-US" sz="2700">
              <a:solidFill>
                <a:srgbClr val="FFFFFF"/>
              </a:solidFill>
            </a:endParaRPr>
          </a:p>
        </p:txBody>
      </p:sp>
      <p:sp>
        <p:nvSpPr>
          <p:cNvPr id="6" name="Google Shape;166;p11">
            <a:extLst>
              <a:ext uri="{FF2B5EF4-FFF2-40B4-BE49-F238E27FC236}">
                <a16:creationId xmlns:a16="http://schemas.microsoft.com/office/drawing/2014/main" id="{33A6B7DF-4F3A-485B-B8D7-CCFE3DD56925}"/>
              </a:ext>
            </a:extLst>
          </p:cNvPr>
          <p:cNvSpPr>
            <a:spLocks noChangeArrowheads="1"/>
          </p:cNvSpPr>
          <p:nvPr/>
        </p:nvSpPr>
        <p:spPr bwMode="auto">
          <a:xfrm rot="10800000">
            <a:off x="733425" y="3971925"/>
            <a:ext cx="5226050" cy="2092325"/>
          </a:xfrm>
          <a:prstGeom prst="rect">
            <a:avLst/>
          </a:prstGeom>
          <a:noFill/>
          <a:ln w="38100">
            <a:solidFill>
              <a:srgbClr val="B9D533"/>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2700"/>
              <a:buFont typeface="Calibri" panose="020F0502020204030204" pitchFamily="34" charset="0"/>
              <a:buNone/>
              <a:defRPr/>
            </a:pPr>
            <a:endParaRPr lang="en-US" altLang="en-US" sz="2700">
              <a:solidFill>
                <a:srgbClr val="FFFFFF"/>
              </a:solidFill>
            </a:endParaRPr>
          </a:p>
        </p:txBody>
      </p:sp>
      <p:sp>
        <p:nvSpPr>
          <p:cNvPr id="7" name="Google Shape;167;p11">
            <a:extLst>
              <a:ext uri="{FF2B5EF4-FFF2-40B4-BE49-F238E27FC236}">
                <a16:creationId xmlns:a16="http://schemas.microsoft.com/office/drawing/2014/main" id="{F900D8DB-4357-4EC6-8E24-8CEAA2CEA435}"/>
              </a:ext>
            </a:extLst>
          </p:cNvPr>
          <p:cNvSpPr>
            <a:spLocks noChangeArrowheads="1"/>
          </p:cNvSpPr>
          <p:nvPr/>
        </p:nvSpPr>
        <p:spPr bwMode="auto">
          <a:xfrm rot="10800000">
            <a:off x="733425" y="5524500"/>
            <a:ext cx="5226050" cy="539750"/>
          </a:xfrm>
          <a:prstGeom prst="rect">
            <a:avLst/>
          </a:prstGeom>
          <a:solidFill>
            <a:srgbClr val="B9D53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2700"/>
              <a:buFont typeface="Calibri" panose="020F0502020204030204" pitchFamily="34" charset="0"/>
              <a:buNone/>
              <a:defRPr/>
            </a:pPr>
            <a:endParaRPr lang="en-US" altLang="en-US" sz="2700">
              <a:solidFill>
                <a:srgbClr val="FFFFFF"/>
              </a:solidFill>
            </a:endParaRPr>
          </a:p>
        </p:txBody>
      </p:sp>
      <p:sp>
        <p:nvSpPr>
          <p:cNvPr id="8" name="Google Shape;168;p11">
            <a:extLst>
              <a:ext uri="{FF2B5EF4-FFF2-40B4-BE49-F238E27FC236}">
                <a16:creationId xmlns:a16="http://schemas.microsoft.com/office/drawing/2014/main" id="{DD2CD039-6109-4293-B4FD-296E1A807761}"/>
              </a:ext>
            </a:extLst>
          </p:cNvPr>
          <p:cNvSpPr>
            <a:spLocks noChangeArrowheads="1"/>
          </p:cNvSpPr>
          <p:nvPr/>
        </p:nvSpPr>
        <p:spPr bwMode="auto">
          <a:xfrm>
            <a:off x="6221413" y="3971925"/>
            <a:ext cx="5210175" cy="2144713"/>
          </a:xfrm>
          <a:prstGeom prst="rect">
            <a:avLst/>
          </a:prstGeom>
          <a:noFill/>
          <a:ln w="38100">
            <a:solidFill>
              <a:srgbClr val="0E7FB7"/>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2700"/>
              <a:buFont typeface="Calibri" panose="020F0502020204030204" pitchFamily="34" charset="0"/>
              <a:buNone/>
              <a:defRPr/>
            </a:pPr>
            <a:endParaRPr lang="en-US" altLang="en-US" sz="2700">
              <a:solidFill>
                <a:srgbClr val="FFFFFF"/>
              </a:solidFill>
            </a:endParaRPr>
          </a:p>
        </p:txBody>
      </p:sp>
      <p:sp>
        <p:nvSpPr>
          <p:cNvPr id="9" name="Google Shape;169;p11">
            <a:extLst>
              <a:ext uri="{FF2B5EF4-FFF2-40B4-BE49-F238E27FC236}">
                <a16:creationId xmlns:a16="http://schemas.microsoft.com/office/drawing/2014/main" id="{ED71DD35-7CF5-4C93-B1A6-345C597C099D}"/>
              </a:ext>
            </a:extLst>
          </p:cNvPr>
          <p:cNvSpPr>
            <a:spLocks noChangeArrowheads="1"/>
          </p:cNvSpPr>
          <p:nvPr/>
        </p:nvSpPr>
        <p:spPr bwMode="auto">
          <a:xfrm>
            <a:off x="6221413" y="5576888"/>
            <a:ext cx="5210175" cy="539750"/>
          </a:xfrm>
          <a:prstGeom prst="rect">
            <a:avLst/>
          </a:prstGeom>
          <a:solidFill>
            <a:srgbClr val="0E7FB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2700"/>
              <a:buFont typeface="Calibri" panose="020F0502020204030204" pitchFamily="34" charset="0"/>
              <a:buNone/>
              <a:defRPr/>
            </a:pPr>
            <a:endParaRPr lang="en-US" altLang="en-US" sz="2700">
              <a:solidFill>
                <a:srgbClr val="FFFFFF"/>
              </a:solidFill>
            </a:endParaRPr>
          </a:p>
        </p:txBody>
      </p:sp>
      <p:pic>
        <p:nvPicPr>
          <p:cNvPr id="10" name="Google Shape;170;p11"/>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918950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صفحة المراجع">
  <p:cSld name="صفحة المراجع">
    <p:spTree>
      <p:nvGrpSpPr>
        <p:cNvPr id="1" name="Shape 201"/>
        <p:cNvGrpSpPr/>
        <p:nvPr/>
      </p:nvGrpSpPr>
      <p:grpSpPr>
        <a:xfrm>
          <a:off x="0" y="0"/>
          <a:ext cx="0" cy="0"/>
          <a:chOff x="0" y="0"/>
          <a:chExt cx="0" cy="0"/>
        </a:xfrm>
      </p:grpSpPr>
      <p:sp>
        <p:nvSpPr>
          <p:cNvPr id="2" name="Google Shape;202;p15"/>
          <p:cNvSpPr>
            <a:spLocks/>
          </p:cNvSpPr>
          <p:nvPr/>
        </p:nvSpPr>
        <p:spPr bwMode="auto">
          <a:xfrm flipH="1">
            <a:off x="-9525" y="987425"/>
            <a:ext cx="12211050" cy="5870575"/>
          </a:xfrm>
          <a:custGeom>
            <a:avLst/>
            <a:gdLst>
              <a:gd name="T0" fmla="*/ 16412 w 12271248"/>
              <a:gd name="T1" fmla="*/ 143635 h 5907024"/>
              <a:gd name="T2" fmla="*/ 1034000 w 12271248"/>
              <a:gd name="T3" fmla="*/ 143635 h 5907024"/>
              <a:gd name="T4" fmla="*/ 1805397 w 12271248"/>
              <a:gd name="T5" fmla="*/ 925670 h 5907024"/>
              <a:gd name="T6" fmla="*/ 2708098 w 12271248"/>
              <a:gd name="T7" fmla="*/ 0 h 5907024"/>
              <a:gd name="T8" fmla="*/ 11012929 w 12271248"/>
              <a:gd name="T9" fmla="*/ 0 h 5907024"/>
              <a:gd name="T10" fmla="*/ 11012929 w 12271248"/>
              <a:gd name="T11" fmla="*/ 5155025 h 5907024"/>
              <a:gd name="T12" fmla="*/ 0 w 12271248"/>
              <a:gd name="T13" fmla="*/ 5155025 h 5907024"/>
              <a:gd name="T14" fmla="*/ 16412 w 12271248"/>
              <a:gd name="T15" fmla="*/ 143635 h 590702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71248" h="5907024" extrusionOk="0">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
        <p:nvSpPr>
          <p:cNvPr id="3" name="Google Shape;203;p15">
            <a:extLst>
              <a:ext uri="{FF2B5EF4-FFF2-40B4-BE49-F238E27FC236}">
                <a16:creationId xmlns:a16="http://schemas.microsoft.com/office/drawing/2014/main" id="{765533E3-893B-4041-95A1-1EC45C8F8A27}"/>
              </a:ext>
            </a:extLst>
          </p:cNvPr>
          <p:cNvSpPr>
            <a:spLocks noChangeArrowheads="1"/>
          </p:cNvSpPr>
          <p:nvPr/>
        </p:nvSpPr>
        <p:spPr bwMode="auto">
          <a:xfrm flipH="1">
            <a:off x="709613" y="1784350"/>
            <a:ext cx="10698162" cy="42592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4" name="Google Shape;204;p15"/>
          <p:cNvSpPr>
            <a:spLocks/>
          </p:cNvSpPr>
          <p:nvPr/>
        </p:nvSpPr>
        <p:spPr bwMode="auto">
          <a:xfrm flipH="1">
            <a:off x="9423400" y="334963"/>
            <a:ext cx="1504950" cy="1504950"/>
          </a:xfrm>
          <a:custGeom>
            <a:avLst/>
            <a:gdLst>
              <a:gd name="T0" fmla="*/ 1601 w 2017267"/>
              <a:gd name="T1" fmla="*/ 0 h 2017267"/>
              <a:gd name="T2" fmla="*/ 1732 w 2017267"/>
              <a:gd name="T3" fmla="*/ 54 h 2017267"/>
              <a:gd name="T4" fmla="*/ 3148 w 2017267"/>
              <a:gd name="T5" fmla="*/ 1469 h 2017267"/>
              <a:gd name="T6" fmla="*/ 3148 w 2017267"/>
              <a:gd name="T7" fmla="*/ 1732 h 2017267"/>
              <a:gd name="T8" fmla="*/ 1732 w 2017267"/>
              <a:gd name="T9" fmla="*/ 3148 h 2017267"/>
              <a:gd name="T10" fmla="*/ 1469 w 2017267"/>
              <a:gd name="T11" fmla="*/ 3148 h 2017267"/>
              <a:gd name="T12" fmla="*/ 54 w 2017267"/>
              <a:gd name="T13" fmla="*/ 1732 h 2017267"/>
              <a:gd name="T14" fmla="*/ 54 w 2017267"/>
              <a:gd name="T15" fmla="*/ 1469 h 2017267"/>
              <a:gd name="T16" fmla="*/ 1469 w 2017267"/>
              <a:gd name="T17" fmla="*/ 54 h 2017267"/>
              <a:gd name="T18" fmla="*/ 1601 w 2017267"/>
              <a:gd name="T19" fmla="*/ 0 h 20172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nvGrpSpPr>
          <p:cNvPr id="5" name="Google Shape;205;p15"/>
          <p:cNvGrpSpPr>
            <a:grpSpLocks/>
          </p:cNvGrpSpPr>
          <p:nvPr/>
        </p:nvGrpSpPr>
        <p:grpSpPr bwMode="auto">
          <a:xfrm rot="10800000" flipH="1">
            <a:off x="-9525" y="88900"/>
            <a:ext cx="12192000" cy="1998663"/>
            <a:chOff x="-24048006" y="706405"/>
            <a:chExt cx="33183930" cy="5470816"/>
          </a:xfrm>
        </p:grpSpPr>
        <p:grpSp>
          <p:nvGrpSpPr>
            <p:cNvPr id="6" name="Google Shape;206;p15"/>
            <p:cNvGrpSpPr>
              <a:grpSpLocks/>
            </p:cNvGrpSpPr>
            <p:nvPr/>
          </p:nvGrpSpPr>
          <p:grpSpPr bwMode="auto">
            <a:xfrm rot="10800000" flipH="1">
              <a:off x="-24048006" y="3524344"/>
              <a:ext cx="30291417" cy="2652877"/>
              <a:chOff x="-19289447" y="811335"/>
              <a:chExt cx="30291417" cy="2652877"/>
            </a:xfrm>
          </p:grpSpPr>
          <p:sp>
            <p:nvSpPr>
              <p:cNvPr id="11" name="Google Shape;207;p15">
                <a:extLst>
                  <a:ext uri="{FF2B5EF4-FFF2-40B4-BE49-F238E27FC236}">
                    <a16:creationId xmlns:a16="http://schemas.microsoft.com/office/drawing/2014/main" id="{BB5BB659-1E74-4228-9930-14086FD3FED2}"/>
                  </a:ext>
                </a:extLst>
              </p:cNvPr>
              <p:cNvSpPr>
                <a:spLocks noChangeArrowheads="1"/>
              </p:cNvSpPr>
              <p:nvPr/>
            </p:nvSpPr>
            <p:spPr bwMode="auto">
              <a:xfrm>
                <a:off x="-19384505" y="3140451"/>
                <a:ext cx="25428052" cy="29114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Google Shape;208;p15">
                <a:extLst>
                  <a:ext uri="{FF2B5EF4-FFF2-40B4-BE49-F238E27FC236}">
                    <a16:creationId xmlns:a16="http://schemas.microsoft.com/office/drawing/2014/main" id="{4CFE710E-175C-4ADC-80D8-262B9A126CAA}"/>
                  </a:ext>
                </a:extLst>
              </p:cNvPr>
              <p:cNvSpPr>
                <a:spLocks noChangeArrowheads="1"/>
              </p:cNvSpPr>
              <p:nvPr/>
            </p:nvSpPr>
            <p:spPr bwMode="auto">
              <a:xfrm rot="2727637">
                <a:off x="7060450" y="449501"/>
                <a:ext cx="230303" cy="341345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3" name="Google Shape;209;p15"/>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nvGrpSpPr>
            <p:cNvPr id="7" name="Google Shape;210;p15"/>
            <p:cNvGrpSpPr>
              <a:grpSpLocks/>
            </p:cNvGrpSpPr>
            <p:nvPr/>
          </p:nvGrpSpPr>
          <p:grpSpPr bwMode="auto">
            <a:xfrm flipH="1">
              <a:off x="1190030" y="706405"/>
              <a:ext cx="7945894" cy="2652877"/>
              <a:chOff x="3056076" y="811335"/>
              <a:chExt cx="7945894" cy="2652877"/>
            </a:xfrm>
          </p:grpSpPr>
          <p:sp>
            <p:nvSpPr>
              <p:cNvPr id="8" name="Google Shape;211;p15">
                <a:extLst>
                  <a:ext uri="{FF2B5EF4-FFF2-40B4-BE49-F238E27FC236}">
                    <a16:creationId xmlns:a16="http://schemas.microsoft.com/office/drawing/2014/main" id="{C8410468-4A79-4DED-AE1F-AA227383D1DC}"/>
                  </a:ext>
                </a:extLst>
              </p:cNvPr>
              <p:cNvSpPr>
                <a:spLocks noChangeArrowheads="1"/>
              </p:cNvSpPr>
              <p:nvPr/>
            </p:nvSpPr>
            <p:spPr bwMode="auto">
              <a:xfrm>
                <a:off x="3151134" y="3201287"/>
                <a:ext cx="3080746" cy="230306"/>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Google Shape;212;p15">
                <a:extLst>
                  <a:ext uri="{FF2B5EF4-FFF2-40B4-BE49-F238E27FC236}">
                    <a16:creationId xmlns:a16="http://schemas.microsoft.com/office/drawing/2014/main" id="{9D041130-A928-4135-9F69-28E9D135C0D8}"/>
                  </a:ext>
                </a:extLst>
              </p:cNvPr>
              <p:cNvSpPr>
                <a:spLocks noChangeArrowheads="1"/>
              </p:cNvSpPr>
              <p:nvPr/>
            </p:nvSpPr>
            <p:spPr bwMode="auto">
              <a:xfrm rot="2727637">
                <a:off x="7153728" y="449501"/>
                <a:ext cx="230303" cy="341345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213;p15"/>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grpSp>
        <p:nvGrpSpPr>
          <p:cNvPr id="14" name="Google Shape;214;p15"/>
          <p:cNvGrpSpPr>
            <a:grpSpLocks/>
          </p:cNvGrpSpPr>
          <p:nvPr/>
        </p:nvGrpSpPr>
        <p:grpSpPr bwMode="auto">
          <a:xfrm flipH="1">
            <a:off x="9763125" y="736600"/>
            <a:ext cx="871538" cy="758825"/>
            <a:chOff x="4075906" y="5137696"/>
            <a:chExt cx="1420106" cy="1235751"/>
          </a:xfrm>
        </p:grpSpPr>
        <p:sp>
          <p:nvSpPr>
            <p:cNvPr id="15" name="Google Shape;215;p15">
              <a:extLst>
                <a:ext uri="{FF2B5EF4-FFF2-40B4-BE49-F238E27FC236}">
                  <a16:creationId xmlns:a16="http://schemas.microsoft.com/office/drawing/2014/main" id="{94641C24-4AAE-47A3-BAC7-BB3837C1F466}"/>
                </a:ext>
              </a:extLst>
            </p:cNvPr>
            <p:cNvSpPr>
              <a:spLocks/>
            </p:cNvSpPr>
            <p:nvPr/>
          </p:nvSpPr>
          <p:spPr bwMode="auto">
            <a:xfrm rot="5400000" flipH="1">
              <a:off x="4674794" y="5298874"/>
              <a:ext cx="222332" cy="1420106"/>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565874"/>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6" name="Google Shape;216;p15">
              <a:extLst>
                <a:ext uri="{FF2B5EF4-FFF2-40B4-BE49-F238E27FC236}">
                  <a16:creationId xmlns:a16="http://schemas.microsoft.com/office/drawing/2014/main" id="{FF7B33E7-A187-4D38-BF08-F606D54EAC7A}"/>
                </a:ext>
              </a:extLst>
            </p:cNvPr>
            <p:cNvSpPr>
              <a:spLocks/>
            </p:cNvSpPr>
            <p:nvPr/>
          </p:nvSpPr>
          <p:spPr bwMode="auto">
            <a:xfrm rot="16200000" flipH="1">
              <a:off x="4679964" y="5596201"/>
              <a:ext cx="211991" cy="1342503"/>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1C82FF"/>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7" name="Google Shape;217;p15">
              <a:extLst>
                <a:ext uri="{FF2B5EF4-FFF2-40B4-BE49-F238E27FC236}">
                  <a16:creationId xmlns:a16="http://schemas.microsoft.com/office/drawing/2014/main" id="{96045187-E536-4CDE-97A9-D0C5C8637069}"/>
                </a:ext>
              </a:extLst>
            </p:cNvPr>
            <p:cNvSpPr>
              <a:spLocks/>
            </p:cNvSpPr>
            <p:nvPr/>
          </p:nvSpPr>
          <p:spPr bwMode="auto">
            <a:xfrm rot="16200000" flipH="1">
              <a:off x="4679964" y="5076566"/>
              <a:ext cx="211991" cy="1342503"/>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1ED0A6"/>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8" name="Google Shape;218;p15">
              <a:extLst>
                <a:ext uri="{FF2B5EF4-FFF2-40B4-BE49-F238E27FC236}">
                  <a16:creationId xmlns:a16="http://schemas.microsoft.com/office/drawing/2014/main" id="{A18CF6CD-8253-40CE-9E57-0CD07EE25F10}"/>
                </a:ext>
              </a:extLst>
            </p:cNvPr>
            <p:cNvSpPr>
              <a:spLocks/>
            </p:cNvSpPr>
            <p:nvPr/>
          </p:nvSpPr>
          <p:spPr bwMode="auto">
            <a:xfrm rot="16200000" flipH="1">
              <a:off x="4663148" y="4824501"/>
              <a:ext cx="209406" cy="1342505"/>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1F3864"/>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9" name="Google Shape;219;p15">
              <a:extLst>
                <a:ext uri="{FF2B5EF4-FFF2-40B4-BE49-F238E27FC236}">
                  <a16:creationId xmlns:a16="http://schemas.microsoft.com/office/drawing/2014/main" id="{9A54163C-6236-434D-BDC3-2EC386A5EA23}"/>
                </a:ext>
              </a:extLst>
            </p:cNvPr>
            <p:cNvSpPr>
              <a:spLocks/>
            </p:cNvSpPr>
            <p:nvPr/>
          </p:nvSpPr>
          <p:spPr bwMode="auto">
            <a:xfrm rot="5400000" flipH="1">
              <a:off x="4696777" y="4573733"/>
              <a:ext cx="211991" cy="1339917"/>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FF8021"/>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grpSp>
      <p:pic>
        <p:nvPicPr>
          <p:cNvPr id="20" name="Google Shape;220;p15"/>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Google Shape;221;p15">
            <a:extLst>
              <a:ext uri="{FF2B5EF4-FFF2-40B4-BE49-F238E27FC236}">
                <a16:creationId xmlns:a16="http://schemas.microsoft.com/office/drawing/2014/main" id="{61DCF1DF-D5E5-4797-B53E-F7321F09FC26}"/>
              </a:ext>
            </a:extLst>
          </p:cNvPr>
          <p:cNvSpPr txBox="1">
            <a:spLocks noChangeArrowheads="1"/>
          </p:cNvSpPr>
          <p:nvPr/>
        </p:nvSpPr>
        <p:spPr bwMode="auto">
          <a:xfrm flipH="1">
            <a:off x="909638" y="7938"/>
            <a:ext cx="99123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2800"/>
              <a:buFont typeface="Open Sans Light" charset="0"/>
              <a:buNone/>
              <a:defRPr/>
            </a:pPr>
            <a:r>
              <a:rPr lang="fr-FR" altLang="en-US" sz="3600" b="1" dirty="0">
                <a:solidFill>
                  <a:schemeClr val="tx1"/>
                </a:solidFill>
                <a:latin typeface="Myriad Pro" panose="020B0503030403020204" pitchFamily="34" charset="0"/>
                <a:cs typeface="Open Sans Light" charset="0"/>
                <a:sym typeface="Open Sans Light" charset="0"/>
              </a:rPr>
              <a:t>RÉFÉRENCES ET</a:t>
            </a:r>
            <a:r>
              <a:rPr lang="fr-FR" altLang="en-US" sz="3600" b="1" baseline="0" dirty="0">
                <a:solidFill>
                  <a:schemeClr val="tx1"/>
                </a:solidFill>
                <a:latin typeface="Myriad Pro" panose="020B0503030403020204" pitchFamily="34" charset="0"/>
                <a:cs typeface="Open Sans Light" charset="0"/>
                <a:sym typeface="Open Sans Light" charset="0"/>
              </a:rPr>
              <a:t> LIENS</a:t>
            </a:r>
            <a:endParaRPr lang="fr-FR" altLang="en-US" sz="3600" b="1" dirty="0">
              <a:solidFill>
                <a:schemeClr val="tx1"/>
              </a:solidFill>
              <a:latin typeface="Myriad Pro" panose="020B0503030403020204" pitchFamily="34" charset="0"/>
              <a:cs typeface="Open Sans Light" charset="0"/>
              <a:sym typeface="Open Sans Light" charset="0"/>
            </a:endParaRPr>
          </a:p>
        </p:txBody>
      </p:sp>
    </p:spTree>
    <p:extLst>
      <p:ext uri="{BB962C8B-B14F-4D97-AF65-F5344CB8AC3E}">
        <p14:creationId xmlns:p14="http://schemas.microsoft.com/office/powerpoint/2010/main" val="549786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صفحة فريق العمل">
  <p:cSld name="صفحة فريق العمل">
    <p:spTree>
      <p:nvGrpSpPr>
        <p:cNvPr id="1" name="Shape 222"/>
        <p:cNvGrpSpPr/>
        <p:nvPr/>
      </p:nvGrpSpPr>
      <p:grpSpPr>
        <a:xfrm>
          <a:off x="0" y="0"/>
          <a:ext cx="0" cy="0"/>
          <a:chOff x="0" y="0"/>
          <a:chExt cx="0" cy="0"/>
        </a:xfrm>
      </p:grpSpPr>
      <p:sp>
        <p:nvSpPr>
          <p:cNvPr id="2" name="Google Shape;223;p16"/>
          <p:cNvSpPr>
            <a:spLocks/>
          </p:cNvSpPr>
          <p:nvPr/>
        </p:nvSpPr>
        <p:spPr bwMode="auto">
          <a:xfrm flipH="1">
            <a:off x="0" y="987425"/>
            <a:ext cx="12211050" cy="5870575"/>
          </a:xfrm>
          <a:custGeom>
            <a:avLst/>
            <a:gdLst>
              <a:gd name="T0" fmla="*/ 16412 w 12271248"/>
              <a:gd name="T1" fmla="*/ 143635 h 5907024"/>
              <a:gd name="T2" fmla="*/ 1034000 w 12271248"/>
              <a:gd name="T3" fmla="*/ 143635 h 5907024"/>
              <a:gd name="T4" fmla="*/ 1805397 w 12271248"/>
              <a:gd name="T5" fmla="*/ 925670 h 5907024"/>
              <a:gd name="T6" fmla="*/ 2708098 w 12271248"/>
              <a:gd name="T7" fmla="*/ 0 h 5907024"/>
              <a:gd name="T8" fmla="*/ 11012929 w 12271248"/>
              <a:gd name="T9" fmla="*/ 0 h 5907024"/>
              <a:gd name="T10" fmla="*/ 11012929 w 12271248"/>
              <a:gd name="T11" fmla="*/ 5155025 h 5907024"/>
              <a:gd name="T12" fmla="*/ 0 w 12271248"/>
              <a:gd name="T13" fmla="*/ 5155025 h 5907024"/>
              <a:gd name="T14" fmla="*/ 16412 w 12271248"/>
              <a:gd name="T15" fmla="*/ 143635 h 590702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71248" h="5907024" extrusionOk="0">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
        <p:nvSpPr>
          <p:cNvPr id="3" name="Google Shape;224;p16">
            <a:extLst>
              <a:ext uri="{FF2B5EF4-FFF2-40B4-BE49-F238E27FC236}">
                <a16:creationId xmlns:a16="http://schemas.microsoft.com/office/drawing/2014/main" id="{08405409-5032-4D11-ADB9-23471E640C3E}"/>
              </a:ext>
            </a:extLst>
          </p:cNvPr>
          <p:cNvSpPr>
            <a:spLocks noChangeArrowheads="1"/>
          </p:cNvSpPr>
          <p:nvPr/>
        </p:nvSpPr>
        <p:spPr bwMode="auto">
          <a:xfrm flipH="1">
            <a:off x="719138" y="1784350"/>
            <a:ext cx="10698162" cy="42592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4" name="Google Shape;225;p16"/>
          <p:cNvSpPr>
            <a:spLocks/>
          </p:cNvSpPr>
          <p:nvPr/>
        </p:nvSpPr>
        <p:spPr bwMode="auto">
          <a:xfrm flipH="1">
            <a:off x="9432925" y="334963"/>
            <a:ext cx="1504950" cy="1504950"/>
          </a:xfrm>
          <a:custGeom>
            <a:avLst/>
            <a:gdLst>
              <a:gd name="T0" fmla="*/ 1601 w 2017267"/>
              <a:gd name="T1" fmla="*/ 0 h 2017267"/>
              <a:gd name="T2" fmla="*/ 1732 w 2017267"/>
              <a:gd name="T3" fmla="*/ 54 h 2017267"/>
              <a:gd name="T4" fmla="*/ 3148 w 2017267"/>
              <a:gd name="T5" fmla="*/ 1469 h 2017267"/>
              <a:gd name="T6" fmla="*/ 3148 w 2017267"/>
              <a:gd name="T7" fmla="*/ 1732 h 2017267"/>
              <a:gd name="T8" fmla="*/ 1732 w 2017267"/>
              <a:gd name="T9" fmla="*/ 3148 h 2017267"/>
              <a:gd name="T10" fmla="*/ 1469 w 2017267"/>
              <a:gd name="T11" fmla="*/ 3148 h 2017267"/>
              <a:gd name="T12" fmla="*/ 54 w 2017267"/>
              <a:gd name="T13" fmla="*/ 1732 h 2017267"/>
              <a:gd name="T14" fmla="*/ 54 w 2017267"/>
              <a:gd name="T15" fmla="*/ 1469 h 2017267"/>
              <a:gd name="T16" fmla="*/ 1469 w 2017267"/>
              <a:gd name="T17" fmla="*/ 54 h 2017267"/>
              <a:gd name="T18" fmla="*/ 1601 w 2017267"/>
              <a:gd name="T19" fmla="*/ 0 h 20172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nvGrpSpPr>
          <p:cNvPr id="5" name="Google Shape;226;p16"/>
          <p:cNvGrpSpPr>
            <a:grpSpLocks/>
          </p:cNvGrpSpPr>
          <p:nvPr/>
        </p:nvGrpSpPr>
        <p:grpSpPr bwMode="auto">
          <a:xfrm rot="10800000" flipH="1">
            <a:off x="0" y="88900"/>
            <a:ext cx="12192000" cy="1998663"/>
            <a:chOff x="-24048006" y="706405"/>
            <a:chExt cx="33183930" cy="5470816"/>
          </a:xfrm>
        </p:grpSpPr>
        <p:grpSp>
          <p:nvGrpSpPr>
            <p:cNvPr id="6" name="Google Shape;227;p16"/>
            <p:cNvGrpSpPr>
              <a:grpSpLocks/>
            </p:cNvGrpSpPr>
            <p:nvPr/>
          </p:nvGrpSpPr>
          <p:grpSpPr bwMode="auto">
            <a:xfrm rot="10800000" flipH="1">
              <a:off x="-24048006" y="3524344"/>
              <a:ext cx="30291417" cy="2652877"/>
              <a:chOff x="-19289447" y="811335"/>
              <a:chExt cx="30291417" cy="2652877"/>
            </a:xfrm>
          </p:grpSpPr>
          <p:sp>
            <p:nvSpPr>
              <p:cNvPr id="11" name="Google Shape;228;p16">
                <a:extLst>
                  <a:ext uri="{FF2B5EF4-FFF2-40B4-BE49-F238E27FC236}">
                    <a16:creationId xmlns:a16="http://schemas.microsoft.com/office/drawing/2014/main" id="{2BC83A37-BDC2-4171-871C-AF181C9D4332}"/>
                  </a:ext>
                </a:extLst>
              </p:cNvPr>
              <p:cNvSpPr>
                <a:spLocks noChangeArrowheads="1"/>
              </p:cNvSpPr>
              <p:nvPr/>
            </p:nvSpPr>
            <p:spPr bwMode="auto">
              <a:xfrm>
                <a:off x="-19384505" y="3140451"/>
                <a:ext cx="25428052" cy="29114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Google Shape;229;p16">
                <a:extLst>
                  <a:ext uri="{FF2B5EF4-FFF2-40B4-BE49-F238E27FC236}">
                    <a16:creationId xmlns:a16="http://schemas.microsoft.com/office/drawing/2014/main" id="{B6EC9E37-0793-4D09-9683-8FD877C9D077}"/>
                  </a:ext>
                </a:extLst>
              </p:cNvPr>
              <p:cNvSpPr>
                <a:spLocks noChangeArrowheads="1"/>
              </p:cNvSpPr>
              <p:nvPr/>
            </p:nvSpPr>
            <p:spPr bwMode="auto">
              <a:xfrm rot="2727637">
                <a:off x="7060450" y="449501"/>
                <a:ext cx="230303" cy="341345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3" name="Google Shape;230;p16"/>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nvGrpSpPr>
            <p:cNvPr id="7" name="Google Shape;231;p16"/>
            <p:cNvGrpSpPr>
              <a:grpSpLocks/>
            </p:cNvGrpSpPr>
            <p:nvPr/>
          </p:nvGrpSpPr>
          <p:grpSpPr bwMode="auto">
            <a:xfrm flipH="1">
              <a:off x="1190030" y="706405"/>
              <a:ext cx="7945894" cy="2652877"/>
              <a:chOff x="3056076" y="811335"/>
              <a:chExt cx="7945894" cy="2652877"/>
            </a:xfrm>
          </p:grpSpPr>
          <p:sp>
            <p:nvSpPr>
              <p:cNvPr id="8" name="Google Shape;232;p16">
                <a:extLst>
                  <a:ext uri="{FF2B5EF4-FFF2-40B4-BE49-F238E27FC236}">
                    <a16:creationId xmlns:a16="http://schemas.microsoft.com/office/drawing/2014/main" id="{C711A030-20F6-4BCB-89EE-99B686AF9E97}"/>
                  </a:ext>
                </a:extLst>
              </p:cNvPr>
              <p:cNvSpPr>
                <a:spLocks noChangeArrowheads="1"/>
              </p:cNvSpPr>
              <p:nvPr/>
            </p:nvSpPr>
            <p:spPr bwMode="auto">
              <a:xfrm>
                <a:off x="3151134" y="3201287"/>
                <a:ext cx="3080746" cy="230306"/>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Google Shape;233;p16">
                <a:extLst>
                  <a:ext uri="{FF2B5EF4-FFF2-40B4-BE49-F238E27FC236}">
                    <a16:creationId xmlns:a16="http://schemas.microsoft.com/office/drawing/2014/main" id="{1D0BCDE3-CCC6-4BBE-9BDE-7317DAE22E04}"/>
                  </a:ext>
                </a:extLst>
              </p:cNvPr>
              <p:cNvSpPr>
                <a:spLocks noChangeArrowheads="1"/>
              </p:cNvSpPr>
              <p:nvPr/>
            </p:nvSpPr>
            <p:spPr bwMode="auto">
              <a:xfrm rot="2727637">
                <a:off x="7153728" y="449501"/>
                <a:ext cx="230303" cy="341345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234;p16"/>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sp>
        <p:nvSpPr>
          <p:cNvPr id="14" name="Google Shape;235;p16"/>
          <p:cNvSpPr>
            <a:spLocks/>
          </p:cNvSpPr>
          <p:nvPr/>
        </p:nvSpPr>
        <p:spPr bwMode="auto">
          <a:xfrm flipH="1">
            <a:off x="9653588" y="773113"/>
            <a:ext cx="1062037" cy="554037"/>
          </a:xfrm>
          <a:custGeom>
            <a:avLst/>
            <a:gdLst>
              <a:gd name="T0" fmla="*/ 2147483646 w 271"/>
              <a:gd name="T1" fmla="*/ 2147483646 h 141"/>
              <a:gd name="T2" fmla="*/ 2147483646 w 271"/>
              <a:gd name="T3" fmla="*/ 2147483646 h 141"/>
              <a:gd name="T4" fmla="*/ 2147483646 w 271"/>
              <a:gd name="T5" fmla="*/ 2147483646 h 141"/>
              <a:gd name="T6" fmla="*/ 2147483646 w 271"/>
              <a:gd name="T7" fmla="*/ 2147483646 h 141"/>
              <a:gd name="T8" fmla="*/ 2147483646 w 271"/>
              <a:gd name="T9" fmla="*/ 2147483646 h 141"/>
              <a:gd name="T10" fmla="*/ 2147483646 w 271"/>
              <a:gd name="T11" fmla="*/ 2147483646 h 141"/>
              <a:gd name="T12" fmla="*/ 2147483646 w 271"/>
              <a:gd name="T13" fmla="*/ 2147483646 h 141"/>
              <a:gd name="T14" fmla="*/ 2147483646 w 271"/>
              <a:gd name="T15" fmla="*/ 2147483646 h 141"/>
              <a:gd name="T16" fmla="*/ 2147483646 w 271"/>
              <a:gd name="T17" fmla="*/ 2147483646 h 141"/>
              <a:gd name="T18" fmla="*/ 2147483646 w 271"/>
              <a:gd name="T19" fmla="*/ 2147483646 h 141"/>
              <a:gd name="T20" fmla="*/ 2147483646 w 271"/>
              <a:gd name="T21" fmla="*/ 2147483646 h 141"/>
              <a:gd name="T22" fmla="*/ 2147483646 w 271"/>
              <a:gd name="T23" fmla="*/ 0 h 141"/>
              <a:gd name="T24" fmla="*/ 2147483646 w 271"/>
              <a:gd name="T25" fmla="*/ 2147483646 h 141"/>
              <a:gd name="T26" fmla="*/ 2147483646 w 271"/>
              <a:gd name="T27" fmla="*/ 2147483646 h 141"/>
              <a:gd name="T28" fmla="*/ 2147483646 w 271"/>
              <a:gd name="T29" fmla="*/ 2147483646 h 141"/>
              <a:gd name="T30" fmla="*/ 2147483646 w 271"/>
              <a:gd name="T31" fmla="*/ 2147483646 h 141"/>
              <a:gd name="T32" fmla="*/ 2147483646 w 271"/>
              <a:gd name="T33" fmla="*/ 2147483646 h 141"/>
              <a:gd name="T34" fmla="*/ 2147483646 w 271"/>
              <a:gd name="T35" fmla="*/ 2147483646 h 141"/>
              <a:gd name="T36" fmla="*/ 2147483646 w 271"/>
              <a:gd name="T37" fmla="*/ 2147483646 h 141"/>
              <a:gd name="T38" fmla="*/ 2147483646 w 271"/>
              <a:gd name="T39" fmla="*/ 2147483646 h 141"/>
              <a:gd name="T40" fmla="*/ 2147483646 w 271"/>
              <a:gd name="T41" fmla="*/ 2147483646 h 141"/>
              <a:gd name="T42" fmla="*/ 2147483646 w 271"/>
              <a:gd name="T43" fmla="*/ 2147483646 h 141"/>
              <a:gd name="T44" fmla="*/ 2147483646 w 271"/>
              <a:gd name="T45" fmla="*/ 2147483646 h 141"/>
              <a:gd name="T46" fmla="*/ 2147483646 w 271"/>
              <a:gd name="T47" fmla="*/ 2147483646 h 141"/>
              <a:gd name="T48" fmla="*/ 2147483646 w 271"/>
              <a:gd name="T49" fmla="*/ 2147483646 h 141"/>
              <a:gd name="T50" fmla="*/ 2147483646 w 271"/>
              <a:gd name="T51" fmla="*/ 2147483646 h 141"/>
              <a:gd name="T52" fmla="*/ 2147483646 w 271"/>
              <a:gd name="T53" fmla="*/ 2147483646 h 141"/>
              <a:gd name="T54" fmla="*/ 2147483646 w 271"/>
              <a:gd name="T55" fmla="*/ 2147483646 h 141"/>
              <a:gd name="T56" fmla="*/ 2147483646 w 271"/>
              <a:gd name="T57" fmla="*/ 2147483646 h 141"/>
              <a:gd name="T58" fmla="*/ 2147483646 w 271"/>
              <a:gd name="T59" fmla="*/ 2147483646 h 141"/>
              <a:gd name="T60" fmla="*/ 2147483646 w 271"/>
              <a:gd name="T61" fmla="*/ 2147483646 h 141"/>
              <a:gd name="T62" fmla="*/ 2147483646 w 271"/>
              <a:gd name="T63" fmla="*/ 2147483646 h 141"/>
              <a:gd name="T64" fmla="*/ 2147483646 w 271"/>
              <a:gd name="T65" fmla="*/ 2147483646 h 141"/>
              <a:gd name="T66" fmla="*/ 2147483646 w 271"/>
              <a:gd name="T67" fmla="*/ 2147483646 h 141"/>
              <a:gd name="T68" fmla="*/ 2147483646 w 271"/>
              <a:gd name="T69" fmla="*/ 2147483646 h 141"/>
              <a:gd name="T70" fmla="*/ 2147483646 w 271"/>
              <a:gd name="T71" fmla="*/ 2147483646 h 141"/>
              <a:gd name="T72" fmla="*/ 2147483646 w 271"/>
              <a:gd name="T73" fmla="*/ 2147483646 h 141"/>
              <a:gd name="T74" fmla="*/ 2147483646 w 271"/>
              <a:gd name="T75" fmla="*/ 2147483646 h 141"/>
              <a:gd name="T76" fmla="*/ 2147483646 w 271"/>
              <a:gd name="T77" fmla="*/ 2147483646 h 141"/>
              <a:gd name="T78" fmla="*/ 2147483646 w 271"/>
              <a:gd name="T79" fmla="*/ 2147483646 h 141"/>
              <a:gd name="T80" fmla="*/ 2147483646 w 271"/>
              <a:gd name="T81" fmla="*/ 2147483646 h 141"/>
              <a:gd name="T82" fmla="*/ 2147483646 w 271"/>
              <a:gd name="T83" fmla="*/ 2147483646 h 141"/>
              <a:gd name="T84" fmla="*/ 2147483646 w 271"/>
              <a:gd name="T85" fmla="*/ 2147483646 h 141"/>
              <a:gd name="T86" fmla="*/ 2147483646 w 271"/>
              <a:gd name="T87" fmla="*/ 2147483646 h 141"/>
              <a:gd name="T88" fmla="*/ 2147483646 w 271"/>
              <a:gd name="T89" fmla="*/ 2147483646 h 141"/>
              <a:gd name="T90" fmla="*/ 2147483646 w 271"/>
              <a:gd name="T91" fmla="*/ 2147483646 h 141"/>
              <a:gd name="T92" fmla="*/ 2147483646 w 271"/>
              <a:gd name="T93" fmla="*/ 2147483646 h 141"/>
              <a:gd name="T94" fmla="*/ 2147483646 w 271"/>
              <a:gd name="T95" fmla="*/ 2147483646 h 141"/>
              <a:gd name="T96" fmla="*/ 2147483646 w 271"/>
              <a:gd name="T97" fmla="*/ 2147483646 h 141"/>
              <a:gd name="T98" fmla="*/ 2147483646 w 271"/>
              <a:gd name="T99" fmla="*/ 2147483646 h 141"/>
              <a:gd name="T100" fmla="*/ 2147483646 w 271"/>
              <a:gd name="T101" fmla="*/ 2147483646 h 141"/>
              <a:gd name="T102" fmla="*/ 2147483646 w 271"/>
              <a:gd name="T103" fmla="*/ 2147483646 h 141"/>
              <a:gd name="T104" fmla="*/ 2147483646 w 271"/>
              <a:gd name="T105" fmla="*/ 2147483646 h 141"/>
              <a:gd name="T106" fmla="*/ 2147483646 w 271"/>
              <a:gd name="T107" fmla="*/ 2147483646 h 141"/>
              <a:gd name="T108" fmla="*/ 2147483646 w 271"/>
              <a:gd name="T109" fmla="*/ 2147483646 h 141"/>
              <a:gd name="T110" fmla="*/ 2147483646 w 271"/>
              <a:gd name="T111" fmla="*/ 2147483646 h 141"/>
              <a:gd name="T112" fmla="*/ 2147483646 w 271"/>
              <a:gd name="T113" fmla="*/ 2147483646 h 141"/>
              <a:gd name="T114" fmla="*/ 2147483646 w 271"/>
              <a:gd name="T115" fmla="*/ 2147483646 h 141"/>
              <a:gd name="T116" fmla="*/ 2147483646 w 271"/>
              <a:gd name="T117" fmla="*/ 2147483646 h 14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1" h="141" extrusionOk="0">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lstStyle/>
          <a:p>
            <a:endParaRPr lang="en-US"/>
          </a:p>
        </p:txBody>
      </p:sp>
      <p:pic>
        <p:nvPicPr>
          <p:cNvPr id="15" name="Google Shape;236;p16"/>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Google Shape;237;p16">
            <a:extLst>
              <a:ext uri="{FF2B5EF4-FFF2-40B4-BE49-F238E27FC236}">
                <a16:creationId xmlns:a16="http://schemas.microsoft.com/office/drawing/2014/main" id="{62E293BA-45ED-464F-B7DA-4944F246366E}"/>
              </a:ext>
            </a:extLst>
          </p:cNvPr>
          <p:cNvSpPr txBox="1">
            <a:spLocks noChangeArrowheads="1"/>
          </p:cNvSpPr>
          <p:nvPr/>
        </p:nvSpPr>
        <p:spPr bwMode="auto">
          <a:xfrm flipH="1">
            <a:off x="909638" y="7938"/>
            <a:ext cx="99123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2800"/>
              <a:buFont typeface="Open Sans Light" charset="0"/>
              <a:buNone/>
              <a:defRPr/>
            </a:pPr>
            <a:r>
              <a:rPr lang="fr-FR" altLang="en-US" sz="3600" b="1" dirty="0">
                <a:solidFill>
                  <a:schemeClr val="tx1"/>
                </a:solidFill>
                <a:latin typeface="Myriad Pro" panose="020B0503030403020204" pitchFamily="34" charset="0"/>
                <a:cs typeface="Open Sans Light" charset="0"/>
                <a:sym typeface="Open Sans Light" charset="0"/>
              </a:rPr>
              <a:t>CONTRIBUTEURS / CONTRIBUTRICES</a:t>
            </a:r>
          </a:p>
        </p:txBody>
      </p:sp>
    </p:spTree>
    <p:extLst>
      <p:ext uri="{BB962C8B-B14F-4D97-AF65-F5344CB8AC3E}">
        <p14:creationId xmlns:p14="http://schemas.microsoft.com/office/powerpoint/2010/main" val="33785112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صفحة الشكر">
  <p:cSld name="صفحة الشكر">
    <p:spTree>
      <p:nvGrpSpPr>
        <p:cNvPr id="1" name="Shape 238"/>
        <p:cNvGrpSpPr/>
        <p:nvPr/>
      </p:nvGrpSpPr>
      <p:grpSpPr>
        <a:xfrm>
          <a:off x="0" y="0"/>
          <a:ext cx="0" cy="0"/>
          <a:chOff x="0" y="0"/>
          <a:chExt cx="0" cy="0"/>
        </a:xfrm>
      </p:grpSpPr>
      <p:pic>
        <p:nvPicPr>
          <p:cNvPr id="2" name="Google Shape;239;p17"/>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8250" y="6008688"/>
            <a:ext cx="135255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Google Shape;240;p17"/>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4713" y="6008688"/>
            <a:ext cx="1096962"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Google Shape;241;p17"/>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6008688"/>
            <a:ext cx="122396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oogle Shape;242;p17"/>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81875" y="6016625"/>
            <a:ext cx="10541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oogle Shape;243;p17"/>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59888" y="6002338"/>
            <a:ext cx="1323975"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Google Shape;244;p17">
            <a:extLst>
              <a:ext uri="{FF2B5EF4-FFF2-40B4-BE49-F238E27FC236}">
                <a16:creationId xmlns:a16="http://schemas.microsoft.com/office/drawing/2014/main" id="{675576C8-EB09-42E9-974C-8EAA689D0961}"/>
              </a:ext>
            </a:extLst>
          </p:cNvPr>
          <p:cNvSpPr txBox="1">
            <a:spLocks noChangeArrowheads="1"/>
          </p:cNvSpPr>
          <p:nvPr/>
        </p:nvSpPr>
        <p:spPr bwMode="auto">
          <a:xfrm>
            <a:off x="4237038" y="2108200"/>
            <a:ext cx="4805362" cy="229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lnSpc>
                <a:spcPct val="90000"/>
              </a:lnSpc>
              <a:buClr>
                <a:srgbClr val="3A3838"/>
              </a:buClr>
              <a:buSzPts val="7600"/>
              <a:buFont typeface="Open Sans" charset="0"/>
              <a:buNone/>
              <a:defRPr/>
            </a:pPr>
            <a:r>
              <a:rPr lang="en-US" altLang="en-US" sz="7600" b="1" dirty="0">
                <a:solidFill>
                  <a:srgbClr val="3A3838"/>
                </a:solidFill>
                <a:latin typeface="Open Sans" charset="0"/>
                <a:cs typeface="Open Sans" charset="0"/>
                <a:sym typeface="Open Sans" charset="0"/>
              </a:rPr>
              <a:t>MERCI !</a:t>
            </a:r>
            <a:endParaRPr lang="en-US" altLang="en-US" dirty="0"/>
          </a:p>
        </p:txBody>
      </p:sp>
      <p:cxnSp>
        <p:nvCxnSpPr>
          <p:cNvPr id="8" name="Google Shape;245;p17"/>
          <p:cNvCxnSpPr>
            <a:cxnSpLocks noChangeShapeType="1"/>
          </p:cNvCxnSpPr>
          <p:nvPr/>
        </p:nvCxnSpPr>
        <p:spPr bwMode="auto">
          <a:xfrm>
            <a:off x="1238250" y="5624513"/>
            <a:ext cx="9358313" cy="0"/>
          </a:xfrm>
          <a:prstGeom prst="straightConnector1">
            <a:avLst/>
          </a:prstGeom>
          <a:noFill/>
          <a:ln w="9525">
            <a:solidFill>
              <a:srgbClr val="3A3838"/>
            </a:solidFill>
            <a:miter lim="800000"/>
            <a:headEnd type="none" w="sm" len="sm"/>
            <a:tailEnd type="none" w="sm" len="sm"/>
          </a:ln>
          <a:extLst>
            <a:ext uri="{909E8E84-426E-40DD-AFC4-6F175D3DCCD1}">
              <a14:hiddenFill xmlns:a14="http://schemas.microsoft.com/office/drawing/2010/main">
                <a:noFill/>
              </a14:hiddenFill>
            </a:ext>
          </a:extLst>
        </p:spPr>
      </p:cxnSp>
      <p:pic>
        <p:nvPicPr>
          <p:cNvPr id="9" name="Google Shape;246;p17"/>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1188" y="574675"/>
            <a:ext cx="20193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32375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2"/>
        <p:cNvGrpSpPr/>
        <p:nvPr/>
      </p:nvGrpSpPr>
      <p:grpSpPr>
        <a:xfrm>
          <a:off x="0" y="0"/>
          <a:ext cx="0" cy="0"/>
          <a:chOff x="0" y="0"/>
          <a:chExt cx="0" cy="0"/>
        </a:xfrm>
      </p:grpSpPr>
    </p:spTree>
    <p:extLst>
      <p:ext uri="{BB962C8B-B14F-4D97-AF65-F5344CB8AC3E}">
        <p14:creationId xmlns:p14="http://schemas.microsoft.com/office/powerpoint/2010/main" val="344181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4118" r:id="rId1"/>
    <p:sldLayoutId id="2147484119" r:id="rId2"/>
    <p:sldLayoutId id="2147484120" r:id="rId3"/>
    <p:sldLayoutId id="2147484126" r:id="rId4"/>
    <p:sldLayoutId id="2147484121" r:id="rId5"/>
    <p:sldLayoutId id="2147484122" r:id="rId6"/>
    <p:sldLayoutId id="2147484123" r:id="rId7"/>
    <p:sldLayoutId id="2147484124" r:id="rId8"/>
    <p:sldLayoutId id="2147484117" r:id="rId9"/>
    <p:sldLayoutId id="2147484125" r:id="rId10"/>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lvl="1"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lvl="2"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lvl="3"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lvl="4"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lvl="1"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lvl="2"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lvl="3"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lvl="4"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jAZ5JHf1erU" TargetMode="External"/><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s://www.languefr.net/2018/12/description-dune-ville.html" TargetMode="External"/><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hyperlink" Target="https://www.podcastfrancaisfacile.com/wp-content/uploads/files/relatifs2.pdf"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Google Shape;252;p19"/>
          <p:cNvSpPr txBox="1">
            <a:spLocks noChangeArrowheads="1"/>
          </p:cNvSpPr>
          <p:nvPr/>
        </p:nvSpPr>
        <p:spPr bwMode="auto">
          <a:xfrm>
            <a:off x="5060950" y="4738688"/>
            <a:ext cx="6510338" cy="84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Clr>
                <a:srgbClr val="000000"/>
              </a:buClr>
              <a:buSzPts val="2400"/>
              <a:buFont typeface="Arial" panose="020B0604020202020204" pitchFamily="34" charset="0"/>
              <a:buNone/>
            </a:pPr>
            <a:r>
              <a:rPr lang="en-US" altLang="en-US" sz="2400" dirty="0">
                <a:latin typeface="Myriad Pro" panose="020B0503030403020204" pitchFamily="34" charset="0"/>
                <a:cs typeface="Times New Roman" panose="02020603050405020304" pitchFamily="18" charset="0"/>
                <a:sym typeface="Open Sans" panose="020B0606030504020204" pitchFamily="34" charset="0"/>
              </a:rPr>
              <a:t>Classes : EB8 - EB9		</a:t>
            </a:r>
            <a:endParaRPr lang="en-US" altLang="en-US" sz="2400" dirty="0">
              <a:latin typeface="Myriad Pro" panose="020B0503030403020204" pitchFamily="34" charset="0"/>
              <a:cs typeface="Times New Roman" panose="02020603050405020304" pitchFamily="18" charset="0"/>
            </a:endParaRPr>
          </a:p>
        </p:txBody>
      </p:sp>
      <p:pic>
        <p:nvPicPr>
          <p:cNvPr id="10243" name="Google Shape;253;p19"/>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574675"/>
            <a:ext cx="20193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Google Shape;254;p19">
            <a:extLst>
              <a:ext uri="{FF2B5EF4-FFF2-40B4-BE49-F238E27FC236}">
                <a16:creationId xmlns:a16="http://schemas.microsoft.com/office/drawing/2014/main" id="{09C06ADF-F2AC-4952-9009-F9A301DD92C2}"/>
              </a:ext>
            </a:extLst>
          </p:cNvPr>
          <p:cNvSpPr txBox="1">
            <a:spLocks noGrp="1"/>
          </p:cNvSpPr>
          <p:nvPr>
            <p:ph type="ctrTitle" idx="4294967295"/>
          </p:nvPr>
        </p:nvSpPr>
        <p:spPr bwMode="auto">
          <a:xfrm>
            <a:off x="4915127" y="2960687"/>
            <a:ext cx="6473825" cy="75723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p>
            <a:pPr defTabSz="914377" eaLnBrk="1" hangingPunct="1">
              <a:lnSpc>
                <a:spcPct val="90000"/>
              </a:lnSpc>
              <a:buSzPts val="4800"/>
              <a:defRPr/>
            </a:pPr>
            <a:r>
              <a:rPr lang="fr-FR" altLang="en-US" sz="4800" b="1" kern="1200" dirty="0">
                <a:solidFill>
                  <a:schemeClr val="tx1"/>
                </a:solidFill>
                <a:latin typeface="Myriad Pro" panose="020B0503030403020204" pitchFamily="34" charset="0"/>
                <a:ea typeface="+mj-ea"/>
                <a:cs typeface="+mj-cs"/>
                <a:sym typeface="Open Sans" charset="0"/>
              </a:rPr>
              <a:t>Les pronoms relatifs</a:t>
            </a:r>
          </a:p>
        </p:txBody>
      </p:sp>
      <p:sp>
        <p:nvSpPr>
          <p:cNvPr id="10245" name="Google Shape;255;p19"/>
          <p:cNvSpPr>
            <a:spLocks noChangeArrowheads="1"/>
          </p:cNvSpPr>
          <p:nvPr/>
        </p:nvSpPr>
        <p:spPr bwMode="auto">
          <a:xfrm>
            <a:off x="4915127" y="2119312"/>
            <a:ext cx="64738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pPr>
            <a:r>
              <a:rPr lang="fr-FR" altLang="en-US" sz="2400" dirty="0">
                <a:solidFill>
                  <a:schemeClr val="tx2">
                    <a:lumMod val="50000"/>
                  </a:schemeClr>
                </a:solidFill>
                <a:latin typeface="Myriad Pro" panose="020B0503030403020204" pitchFamily="34" charset="0"/>
                <a:cs typeface="Times New Roman" panose="02020603050405020304" pitchFamily="18" charset="0"/>
                <a:sym typeface="Open Sans" panose="020B0606030504020204" pitchFamily="34" charset="0"/>
              </a:rPr>
              <a:t>Langue française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 name="Google Shape;421;p28"/>
          <p:cNvSpPr txBox="1">
            <a:spLocks noChangeArrowheads="1"/>
          </p:cNvSpPr>
          <p:nvPr/>
        </p:nvSpPr>
        <p:spPr bwMode="auto">
          <a:xfrm>
            <a:off x="893763" y="1762125"/>
            <a:ext cx="49768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800"/>
              <a:buFont typeface="Open Sans" panose="020B0606030504020204" pitchFamily="34" charset="0"/>
              <a:buNone/>
            </a:pPr>
            <a:r>
              <a:rPr lang="en-US" altLang="en-US" sz="2400" b="1">
                <a:solidFill>
                  <a:srgbClr val="FFFFFF"/>
                </a:solidFill>
                <a:latin typeface="Myriad Pro" panose="020B0503030403020204" pitchFamily="34" charset="0"/>
                <a:cs typeface="Open Sans" panose="020B0606030504020204" pitchFamily="34" charset="0"/>
                <a:sym typeface="Open Sans" panose="020B0606030504020204" pitchFamily="34" charset="0"/>
              </a:rPr>
              <a:t>QUI</a:t>
            </a:r>
            <a:endParaRPr lang="en-US" altLang="en-US" sz="2400">
              <a:latin typeface="Myriad Pro" panose="020B0503030403020204" pitchFamily="34" charset="0"/>
            </a:endParaRPr>
          </a:p>
        </p:txBody>
      </p:sp>
      <p:sp>
        <p:nvSpPr>
          <p:cNvPr id="422" name="Google Shape;422;p28"/>
          <p:cNvSpPr txBox="1">
            <a:spLocks noChangeArrowheads="1"/>
          </p:cNvSpPr>
          <p:nvPr/>
        </p:nvSpPr>
        <p:spPr bwMode="auto">
          <a:xfrm>
            <a:off x="6321425" y="1831975"/>
            <a:ext cx="49768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800"/>
            </a:pPr>
            <a:r>
              <a:rPr lang="en-US" altLang="en-US" sz="2400" b="1">
                <a:solidFill>
                  <a:srgbClr val="FFFFFF"/>
                </a:solidFill>
                <a:latin typeface="Myriad Pro" panose="020B0503030403020204" pitchFamily="34" charset="0"/>
                <a:cs typeface="Open Sans" panose="020B0606030504020204" pitchFamily="34" charset="0"/>
                <a:sym typeface="Open Sans" panose="020B0606030504020204" pitchFamily="34" charset="0"/>
              </a:rPr>
              <a:t>QUE</a:t>
            </a:r>
            <a:endParaRPr lang="en-US" altLang="en-US" sz="2400" b="1">
              <a:solidFill>
                <a:srgbClr val="FFFFFF"/>
              </a:solidFill>
              <a:latin typeface="Myriad Pro" panose="020B0503030403020204" pitchFamily="34" charset="0"/>
              <a:cs typeface="Open Sans" panose="020B0606030504020204" pitchFamily="34" charset="0"/>
            </a:endParaRPr>
          </a:p>
        </p:txBody>
      </p:sp>
      <p:sp>
        <p:nvSpPr>
          <p:cNvPr id="423" name="Google Shape;423;p28"/>
          <p:cNvSpPr txBox="1">
            <a:spLocks noChangeArrowheads="1"/>
          </p:cNvSpPr>
          <p:nvPr/>
        </p:nvSpPr>
        <p:spPr bwMode="auto">
          <a:xfrm>
            <a:off x="642938" y="5619750"/>
            <a:ext cx="49768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800"/>
              <a:buFont typeface="Open Sans" panose="020B0606030504020204" pitchFamily="34" charset="0"/>
              <a:buNone/>
            </a:pPr>
            <a:r>
              <a:rPr lang="en-US" altLang="en-US" sz="2400" b="1">
                <a:solidFill>
                  <a:srgbClr val="FFFFFF"/>
                </a:solidFill>
                <a:latin typeface="Myriad Pro" panose="020B0503030403020204" pitchFamily="34" charset="0"/>
                <a:cs typeface="Open Sans" panose="020B0606030504020204" pitchFamily="34" charset="0"/>
                <a:sym typeface="Open Sans" panose="020B0606030504020204" pitchFamily="34" charset="0"/>
              </a:rPr>
              <a:t>DONT</a:t>
            </a:r>
            <a:endParaRPr lang="en-US" altLang="en-US" sz="2400">
              <a:latin typeface="Myriad Pro" panose="020B0503030403020204" pitchFamily="34" charset="0"/>
            </a:endParaRPr>
          </a:p>
        </p:txBody>
      </p:sp>
      <p:sp>
        <p:nvSpPr>
          <p:cNvPr id="424" name="Google Shape;424;p28"/>
          <p:cNvSpPr txBox="1">
            <a:spLocks noChangeArrowheads="1"/>
          </p:cNvSpPr>
          <p:nvPr/>
        </p:nvSpPr>
        <p:spPr bwMode="auto">
          <a:xfrm>
            <a:off x="6242050" y="5662613"/>
            <a:ext cx="497681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800"/>
            </a:pPr>
            <a:r>
              <a:rPr lang="en-US" altLang="en-US" sz="2400" b="1">
                <a:solidFill>
                  <a:srgbClr val="FFFFFF"/>
                </a:solidFill>
                <a:latin typeface="Myriad Pro" panose="020B0503030403020204" pitchFamily="34" charset="0"/>
                <a:cs typeface="Open Sans" panose="020B0606030504020204" pitchFamily="34" charset="0"/>
                <a:sym typeface="Open Sans" panose="020B0606030504020204" pitchFamily="34" charset="0"/>
              </a:rPr>
              <a:t>OÙ</a:t>
            </a:r>
            <a:endParaRPr lang="en-US" altLang="en-US" sz="2400" b="1">
              <a:solidFill>
                <a:srgbClr val="FFFFFF"/>
              </a:solidFill>
              <a:latin typeface="Myriad Pro" panose="020B0503030403020204" pitchFamily="34" charset="0"/>
              <a:cs typeface="Open Sans" panose="020B0606030504020204" pitchFamily="34" charset="0"/>
            </a:endParaRPr>
          </a:p>
        </p:txBody>
      </p:sp>
      <p:sp>
        <p:nvSpPr>
          <p:cNvPr id="425" name="Google Shape;425;p28"/>
          <p:cNvSpPr txBox="1">
            <a:spLocks noChangeArrowheads="1"/>
          </p:cNvSpPr>
          <p:nvPr/>
        </p:nvSpPr>
        <p:spPr bwMode="auto">
          <a:xfrm>
            <a:off x="785813" y="2319338"/>
            <a:ext cx="4976812" cy="12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SzPts val="1100"/>
              <a:buFont typeface="Open Sans" panose="020B0606030504020204" pitchFamily="34" charset="0"/>
              <a:buNone/>
            </a:pPr>
            <a:r>
              <a:rPr lang="fr-FR" altLang="en-US" sz="2000" dirty="0">
                <a:latin typeface="Myriad Pro" panose="020B0503030403020204" pitchFamily="34" charset="0"/>
                <a:cs typeface="Times New Roman" panose="02020603050405020304" pitchFamily="18" charset="0"/>
                <a:sym typeface="Open Sans" panose="020B0606030504020204" pitchFamily="34" charset="0"/>
              </a:rPr>
              <a:t>Le pronom relatif « qui » est le plus souvent sujet du verbe de la proposition relative. </a:t>
            </a:r>
          </a:p>
          <a:p>
            <a:pPr eaLnBrk="1" hangingPunct="1">
              <a:buClr>
                <a:srgbClr val="000000"/>
              </a:buClr>
              <a:buSzPts val="1100"/>
              <a:buFont typeface="Open Sans" panose="020B0606030504020204" pitchFamily="34" charset="0"/>
              <a:buNone/>
            </a:pPr>
            <a:r>
              <a:rPr lang="fr-FR" altLang="en-US" sz="1800" b="1" i="1" dirty="0">
                <a:latin typeface="Myriad Pro" panose="020B0503030403020204" pitchFamily="34" charset="0"/>
                <a:cs typeface="Times New Roman" panose="02020603050405020304" pitchFamily="18" charset="0"/>
                <a:sym typeface="Open Sans" panose="020B0606030504020204" pitchFamily="34" charset="0"/>
              </a:rPr>
              <a:t>Exemple : C’était une vieille plante qui n’avait plus que la sève d’automne.</a:t>
            </a:r>
          </a:p>
        </p:txBody>
      </p:sp>
      <p:sp>
        <p:nvSpPr>
          <p:cNvPr id="426" name="Google Shape;426;p28"/>
          <p:cNvSpPr txBox="1">
            <a:spLocks noChangeArrowheads="1"/>
          </p:cNvSpPr>
          <p:nvPr/>
        </p:nvSpPr>
        <p:spPr bwMode="auto">
          <a:xfrm>
            <a:off x="6254750" y="2319338"/>
            <a:ext cx="5113338" cy="163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SzPts val="1100"/>
              <a:buFont typeface="Open Sans" panose="020B0606030504020204" pitchFamily="34" charset="0"/>
              <a:buNone/>
            </a:pPr>
            <a:r>
              <a:rPr lang="fr-FR" altLang="en-US" sz="2000" dirty="0">
                <a:latin typeface="Myriad Pro" panose="020B0503030403020204" pitchFamily="34" charset="0"/>
                <a:cs typeface="Times New Roman" panose="02020603050405020304" pitchFamily="18" charset="0"/>
                <a:sym typeface="Open Sans" panose="020B0606030504020204" pitchFamily="34" charset="0"/>
              </a:rPr>
              <a:t>Le pronom relatif « que » (qu’) est le plus souvent complément d’objet direct du verbe de la relative. </a:t>
            </a:r>
          </a:p>
          <a:p>
            <a:pPr eaLnBrk="1" hangingPunct="1">
              <a:buClr>
                <a:srgbClr val="000000"/>
              </a:buClr>
              <a:buSzPts val="1100"/>
            </a:pPr>
            <a:r>
              <a:rPr lang="fr-FR" altLang="en-US" sz="1800" b="1" i="1" dirty="0">
                <a:latin typeface="Myriad Pro" panose="020B0503030403020204" pitchFamily="34" charset="0"/>
                <a:cs typeface="Times New Roman" panose="02020603050405020304" pitchFamily="18" charset="0"/>
                <a:sym typeface="Open Sans" panose="020B0606030504020204" pitchFamily="34" charset="0"/>
              </a:rPr>
              <a:t>Exemple : Ils étaient arrivés à un immeuble qu’ils devaient voir.</a:t>
            </a:r>
          </a:p>
        </p:txBody>
      </p:sp>
      <p:sp>
        <p:nvSpPr>
          <p:cNvPr id="427" name="Google Shape;427;p28"/>
          <p:cNvSpPr txBox="1">
            <a:spLocks noChangeArrowheads="1"/>
          </p:cNvSpPr>
          <p:nvPr/>
        </p:nvSpPr>
        <p:spPr bwMode="auto">
          <a:xfrm>
            <a:off x="727075" y="3973513"/>
            <a:ext cx="52641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SzPts val="1100"/>
              <a:buFont typeface="Open Sans" panose="020B0606030504020204" pitchFamily="34" charset="0"/>
              <a:buNone/>
            </a:pPr>
            <a:r>
              <a:rPr lang="fr-FR" altLang="en-US" sz="2000" dirty="0">
                <a:latin typeface="Myriad Pro" panose="020B0503030403020204" pitchFamily="34" charset="0"/>
                <a:cs typeface="Times New Roman" panose="02020603050405020304" pitchFamily="18" charset="0"/>
                <a:sym typeface="Open Sans" panose="020B0606030504020204" pitchFamily="34" charset="0"/>
              </a:rPr>
              <a:t>Le pronom relatif « dont » peut être un complément du nom.</a:t>
            </a:r>
          </a:p>
          <a:p>
            <a:pPr eaLnBrk="1" hangingPunct="1">
              <a:buClr>
                <a:srgbClr val="000000"/>
              </a:buClr>
              <a:buSzPts val="1100"/>
              <a:buFont typeface="Open Sans" panose="020B0606030504020204" pitchFamily="34" charset="0"/>
              <a:buNone/>
            </a:pPr>
            <a:r>
              <a:rPr lang="fr-FR" altLang="en-US" sz="1600" b="1" i="1" dirty="0">
                <a:latin typeface="Myriad Pro" panose="020B0503030403020204" pitchFamily="34" charset="0"/>
                <a:cs typeface="Times New Roman" panose="02020603050405020304" pitchFamily="18" charset="0"/>
                <a:sym typeface="Open Sans" panose="020B0606030504020204" pitchFamily="34" charset="0"/>
              </a:rPr>
              <a:t>Exemples : J’ai admiré ton exposé dont la clarté était remarquable.</a:t>
            </a:r>
          </a:p>
          <a:p>
            <a:pPr eaLnBrk="1" hangingPunct="1">
              <a:buClr>
                <a:srgbClr val="000000"/>
              </a:buClr>
              <a:buSzPts val="1100"/>
              <a:buFont typeface="Open Sans" panose="020B0606030504020204" pitchFamily="34" charset="0"/>
              <a:buNone/>
            </a:pPr>
            <a:r>
              <a:rPr lang="fr-FR" altLang="en-US" sz="1600" b="1" i="1" dirty="0">
                <a:latin typeface="Myriad Pro" panose="020B0503030403020204" pitchFamily="34" charset="0"/>
                <a:cs typeface="Times New Roman" panose="02020603050405020304" pitchFamily="18" charset="0"/>
                <a:sym typeface="Open Sans" panose="020B0606030504020204" pitchFamily="34" charset="0"/>
              </a:rPr>
              <a:t>Vous avez obtenu un succès dont je suis heureux.</a:t>
            </a:r>
          </a:p>
        </p:txBody>
      </p:sp>
      <p:sp>
        <p:nvSpPr>
          <p:cNvPr id="428" name="Google Shape;428;p28"/>
          <p:cNvSpPr txBox="1">
            <a:spLocks noChangeArrowheads="1"/>
          </p:cNvSpPr>
          <p:nvPr/>
        </p:nvSpPr>
        <p:spPr bwMode="auto">
          <a:xfrm>
            <a:off x="6242050" y="3933825"/>
            <a:ext cx="5113338"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SzPts val="1100"/>
            </a:pPr>
            <a:r>
              <a:rPr lang="fr-FR" altLang="en-US" sz="2000" dirty="0">
                <a:latin typeface="Myriad Pro" panose="020B0503030403020204" pitchFamily="34" charset="0"/>
                <a:cs typeface="Times New Roman" panose="02020603050405020304" pitchFamily="18" charset="0"/>
                <a:sym typeface="Open Sans" panose="020B0606030504020204" pitchFamily="34" charset="0"/>
              </a:rPr>
              <a:t>Le pronom relatif « où» est le plus souvent complément circonstanciel de lieu du verbe de la relative. </a:t>
            </a:r>
          </a:p>
          <a:p>
            <a:pPr eaLnBrk="1" hangingPunct="1">
              <a:buClr>
                <a:srgbClr val="000000"/>
              </a:buClr>
              <a:buSzPts val="1100"/>
            </a:pPr>
            <a:r>
              <a:rPr lang="fr-FR" altLang="en-US" sz="1800" b="1" i="1" dirty="0">
                <a:latin typeface="Myriad Pro" panose="020B0503030403020204" pitchFamily="34" charset="0"/>
                <a:cs typeface="Times New Roman" panose="02020603050405020304" pitchFamily="18" charset="0"/>
                <a:sym typeface="Open Sans" panose="020B0606030504020204" pitchFamily="34" charset="0"/>
              </a:rPr>
              <a:t>Exemple : </a:t>
            </a:r>
            <a:r>
              <a:rPr lang="en-US" altLang="en-US" sz="1800" b="1" i="1" dirty="0" err="1">
                <a:latin typeface="Myriad Pro" panose="020B0503030403020204" pitchFamily="34" charset="0"/>
                <a:cs typeface="Times New Roman" panose="02020603050405020304" pitchFamily="18" charset="0"/>
              </a:rPr>
              <a:t>J'habite</a:t>
            </a:r>
            <a:r>
              <a:rPr lang="en-US" altLang="en-US" sz="1800" b="1" i="1" dirty="0">
                <a:latin typeface="Myriad Pro" panose="020B0503030403020204" pitchFamily="34" charset="0"/>
                <a:cs typeface="Times New Roman" panose="02020603050405020304" pitchFamily="18" charset="0"/>
              </a:rPr>
              <a:t> dans </a:t>
            </a:r>
            <a:r>
              <a:rPr lang="en-US" altLang="en-US" sz="1800" b="1" i="1" dirty="0" err="1">
                <a:latin typeface="Myriad Pro" panose="020B0503030403020204" pitchFamily="34" charset="0"/>
                <a:cs typeface="Times New Roman" panose="02020603050405020304" pitchFamily="18" charset="0"/>
              </a:rPr>
              <a:t>une</a:t>
            </a:r>
            <a:r>
              <a:rPr lang="en-US" altLang="en-US" sz="1800" b="1" i="1" dirty="0">
                <a:latin typeface="Myriad Pro" panose="020B0503030403020204" pitchFamily="34" charset="0"/>
                <a:cs typeface="Times New Roman" panose="02020603050405020304" pitchFamily="18" charset="0"/>
              </a:rPr>
              <a:t> </a:t>
            </a:r>
            <a:r>
              <a:rPr lang="en-US" altLang="en-US" sz="1800" b="1" i="1" dirty="0" err="1">
                <a:latin typeface="Myriad Pro" panose="020B0503030403020204" pitchFamily="34" charset="0"/>
                <a:cs typeface="Times New Roman" panose="02020603050405020304" pitchFamily="18" charset="0"/>
              </a:rPr>
              <a:t>grande</a:t>
            </a:r>
            <a:r>
              <a:rPr lang="en-US" altLang="en-US" sz="1800" b="1" i="1" dirty="0">
                <a:latin typeface="Myriad Pro" panose="020B0503030403020204" pitchFamily="34" charset="0"/>
                <a:cs typeface="Times New Roman" panose="02020603050405020304" pitchFamily="18" charset="0"/>
              </a:rPr>
              <a:t> </a:t>
            </a:r>
            <a:r>
              <a:rPr lang="en-US" altLang="en-US" sz="1800" b="1" i="1" dirty="0" err="1">
                <a:latin typeface="Myriad Pro" panose="020B0503030403020204" pitchFamily="34" charset="0"/>
                <a:cs typeface="Times New Roman" panose="02020603050405020304" pitchFamily="18" charset="0"/>
              </a:rPr>
              <a:t>ville</a:t>
            </a:r>
            <a:r>
              <a:rPr lang="en-US" altLang="en-US" sz="1800" b="1" i="1" dirty="0">
                <a:latin typeface="Myriad Pro" panose="020B0503030403020204" pitchFamily="34" charset="0"/>
                <a:cs typeface="Times New Roman" panose="02020603050405020304" pitchFamily="18" charset="0"/>
              </a:rPr>
              <a:t> </a:t>
            </a:r>
            <a:r>
              <a:rPr lang="en-US" altLang="en-US" sz="1800" b="1" i="1" dirty="0" err="1">
                <a:latin typeface="Myriad Pro" panose="020B0503030403020204" pitchFamily="34" charset="0"/>
                <a:cs typeface="Times New Roman" panose="02020603050405020304" pitchFamily="18" charset="0"/>
              </a:rPr>
              <a:t>où</a:t>
            </a:r>
            <a:r>
              <a:rPr lang="en-US" altLang="en-US" sz="1800" b="1" i="1" dirty="0">
                <a:latin typeface="Myriad Pro" panose="020B0503030403020204" pitchFamily="34" charset="0"/>
                <a:cs typeface="Times New Roman" panose="02020603050405020304" pitchFamily="18" charset="0"/>
              </a:rPr>
              <a:t> la vie ne </a:t>
            </a:r>
            <a:r>
              <a:rPr lang="en-US" altLang="en-US" sz="1800" b="1" i="1" dirty="0" err="1">
                <a:latin typeface="Myriad Pro" panose="020B0503030403020204" pitchFamily="34" charset="0"/>
                <a:cs typeface="Times New Roman" panose="02020603050405020304" pitchFamily="18" charset="0"/>
              </a:rPr>
              <a:t>peut</a:t>
            </a:r>
            <a:r>
              <a:rPr lang="en-US" altLang="en-US" sz="1800" b="1" i="1" dirty="0">
                <a:latin typeface="Myriad Pro" panose="020B0503030403020204" pitchFamily="34" charset="0"/>
                <a:cs typeface="Times New Roman" panose="02020603050405020304" pitchFamily="18" charset="0"/>
              </a:rPr>
              <a:t> </a:t>
            </a:r>
            <a:r>
              <a:rPr lang="en-US" altLang="en-US" sz="1800" b="1" i="1" dirty="0" err="1">
                <a:latin typeface="Myriad Pro" panose="020B0503030403020204" pitchFamily="34" charset="0"/>
                <a:cs typeface="Times New Roman" panose="02020603050405020304" pitchFamily="18" charset="0"/>
              </a:rPr>
              <a:t>être</a:t>
            </a:r>
            <a:r>
              <a:rPr lang="en-US" altLang="en-US" sz="1800" b="1" i="1" dirty="0">
                <a:latin typeface="Myriad Pro" panose="020B0503030403020204" pitchFamily="34" charset="0"/>
                <a:cs typeface="Times New Roman" panose="02020603050405020304" pitchFamily="18" charset="0"/>
              </a:rPr>
              <a:t> pas </a:t>
            </a:r>
            <a:r>
              <a:rPr lang="en-US" altLang="en-US" sz="1800" b="1" i="1" dirty="0" err="1">
                <a:latin typeface="Myriad Pro" panose="020B0503030403020204" pitchFamily="34" charset="0"/>
                <a:cs typeface="Times New Roman" panose="02020603050405020304" pitchFamily="18" charset="0"/>
              </a:rPr>
              <a:t>vraiment</a:t>
            </a:r>
            <a:r>
              <a:rPr lang="en-US" altLang="en-US" sz="1800" b="1" i="1" dirty="0">
                <a:latin typeface="Myriad Pro" panose="020B0503030403020204" pitchFamily="34" charset="0"/>
                <a:cs typeface="Times New Roman" panose="02020603050405020304" pitchFamily="18" charset="0"/>
              </a:rPr>
              <a:t> </a:t>
            </a:r>
            <a:r>
              <a:rPr lang="en-US" altLang="en-US" sz="1800" b="1" i="1" dirty="0" err="1">
                <a:latin typeface="Myriad Pro" panose="020B0503030403020204" pitchFamily="34" charset="0"/>
                <a:cs typeface="Times New Roman" panose="02020603050405020304" pitchFamily="18" charset="0"/>
              </a:rPr>
              <a:t>calme</a:t>
            </a:r>
            <a:r>
              <a:rPr lang="en-US" altLang="en-US" sz="1800" b="1" i="1" dirty="0">
                <a:latin typeface="Myriad Pro" panose="020B0503030403020204" pitchFamily="34" charset="0"/>
                <a:cs typeface="Times New Roman" panose="02020603050405020304" pitchFamily="18" charset="0"/>
              </a:rPr>
              <a:t>.</a:t>
            </a:r>
            <a:endParaRPr lang="fr-FR" altLang="en-US" sz="1800" b="1" i="1" dirty="0">
              <a:latin typeface="Myriad Pro" panose="020B0503030403020204" pitchFamily="34" charset="0"/>
              <a:cs typeface="Times New Roman" panose="02020603050405020304" pitchFamily="18" charset="0"/>
              <a:sym typeface="Open Sans" panose="020B0606030504020204" pitchFamily="34" charset="0"/>
            </a:endParaRPr>
          </a:p>
        </p:txBody>
      </p:sp>
      <p:sp>
        <p:nvSpPr>
          <p:cNvPr id="26634" name="Google Shape;349;p23">
            <a:extLst>
              <a:ext uri="{FF2B5EF4-FFF2-40B4-BE49-F238E27FC236}">
                <a16:creationId xmlns:a16="http://schemas.microsoft.com/office/drawing/2014/main" id="{D54EAF90-DED1-416A-B4E2-C3472BB71C08}"/>
              </a:ext>
            </a:extLst>
          </p:cNvPr>
          <p:cNvSpPr txBox="1">
            <a:spLocks noChangeArrowheads="1"/>
          </p:cNvSpPr>
          <p:nvPr/>
        </p:nvSpPr>
        <p:spPr bwMode="auto">
          <a:xfrm>
            <a:off x="893763" y="-46038"/>
            <a:ext cx="10915650"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97D7"/>
              </a:buClr>
              <a:buSzPts val="3600"/>
              <a:buFont typeface="Open Sans" charset="0"/>
              <a:buNone/>
              <a:defRPr/>
            </a:pPr>
            <a:r>
              <a:rPr lang="en-US" altLang="en-US" sz="3600" b="1" dirty="0">
                <a:solidFill>
                  <a:srgbClr val="0096D6"/>
                </a:solidFill>
                <a:latin typeface="Myriad Pro" pitchFamily="34" charset="0"/>
                <a:cs typeface="Open Sans" charset="0"/>
                <a:sym typeface="Open Sans" charset="0"/>
              </a:rPr>
              <a:t>CONCEPTUALISATION : les </a:t>
            </a:r>
            <a:r>
              <a:rPr lang="fr-FR" altLang="en-US" sz="3600" b="1" dirty="0">
                <a:solidFill>
                  <a:srgbClr val="0096D6"/>
                </a:solidFill>
                <a:latin typeface="Myriad Pro" pitchFamily="34" charset="0"/>
                <a:cs typeface="Open Sans" charset="0"/>
                <a:sym typeface="Open Sans" charset="0"/>
              </a:rPr>
              <a:t>pronoms relatifs</a:t>
            </a:r>
            <a:endParaRPr lang="fr-FR" altLang="en-US" sz="3600" dirty="0">
              <a:solidFill>
                <a:srgbClr val="0096D6"/>
              </a:solidFill>
              <a:latin typeface="Myriad Pro" pitchFamily="34" charset="0"/>
            </a:endParaRPr>
          </a:p>
        </p:txBody>
      </p:sp>
      <p:sp>
        <p:nvSpPr>
          <p:cNvPr id="2" name="Rounded Rectangle 1">
            <a:extLst>
              <a:ext uri="{FF2B5EF4-FFF2-40B4-BE49-F238E27FC236}">
                <a16:creationId xmlns:a16="http://schemas.microsoft.com/office/drawing/2014/main" id="{8622A952-F233-493D-A9F3-FE276D467E48}"/>
              </a:ext>
            </a:extLst>
          </p:cNvPr>
          <p:cNvSpPr/>
          <p:nvPr/>
        </p:nvSpPr>
        <p:spPr>
          <a:xfrm>
            <a:off x="6242050" y="1024731"/>
            <a:ext cx="5216525" cy="717550"/>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1800" b="1" dirty="0">
                <a:solidFill>
                  <a:srgbClr val="FF0000"/>
                </a:solidFill>
                <a:latin typeface="Myriad Pro" panose="020B0503030403020204" pitchFamily="34" charset="0"/>
                <a:cs typeface="Times New Roman" panose="02020603050405020304" pitchFamily="18" charset="0"/>
              </a:rPr>
              <a:t>Complément d’objet direct (COD), peut être un pronom personnel placé avant le verbe : le, la, les</a:t>
            </a:r>
          </a:p>
        </p:txBody>
      </p:sp>
      <p:sp>
        <p:nvSpPr>
          <p:cNvPr id="13" name="Rounded Rectangle 12">
            <a:extLst>
              <a:ext uri="{FF2B5EF4-FFF2-40B4-BE49-F238E27FC236}">
                <a16:creationId xmlns:a16="http://schemas.microsoft.com/office/drawing/2014/main" id="{AB2D2BBB-B337-44F7-8866-B2581CC9E65A}"/>
              </a:ext>
            </a:extLst>
          </p:cNvPr>
          <p:cNvSpPr/>
          <p:nvPr/>
        </p:nvSpPr>
        <p:spPr>
          <a:xfrm>
            <a:off x="6242050" y="6138863"/>
            <a:ext cx="5222875" cy="719137"/>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1800" b="1" dirty="0">
                <a:solidFill>
                  <a:srgbClr val="FF0000"/>
                </a:solidFill>
                <a:latin typeface="Myriad Pro" panose="020B0503030403020204" pitchFamily="34" charset="0"/>
                <a:cs typeface="Times New Roman" panose="02020603050405020304" pitchFamily="18" charset="0"/>
              </a:rPr>
              <a:t>Complément circonstanciel de lieu (CCL)</a:t>
            </a:r>
          </a:p>
          <a:p>
            <a:pPr algn="ctr">
              <a:defRPr/>
            </a:pPr>
            <a:r>
              <a:rPr lang="fr-FR" sz="1800" b="1" dirty="0">
                <a:solidFill>
                  <a:srgbClr val="FF0000"/>
                </a:solidFill>
                <a:latin typeface="Myriad Pro" panose="020B0503030403020204" pitchFamily="34" charset="0"/>
                <a:cs typeface="Times New Roman" panose="02020603050405020304" pitchFamily="18" charset="0"/>
              </a:rPr>
              <a:t>Complément circonstanciel de temps (CCT)</a:t>
            </a:r>
          </a:p>
        </p:txBody>
      </p:sp>
      <p:sp>
        <p:nvSpPr>
          <p:cNvPr id="14" name="Rounded Rectangle 13">
            <a:extLst>
              <a:ext uri="{FF2B5EF4-FFF2-40B4-BE49-F238E27FC236}">
                <a16:creationId xmlns:a16="http://schemas.microsoft.com/office/drawing/2014/main" id="{B4094BBD-487B-492F-AEE4-6AC1A5472C2E}"/>
              </a:ext>
            </a:extLst>
          </p:cNvPr>
          <p:cNvSpPr/>
          <p:nvPr/>
        </p:nvSpPr>
        <p:spPr>
          <a:xfrm>
            <a:off x="747712" y="1023144"/>
            <a:ext cx="5222875" cy="719137"/>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1800" b="1" dirty="0">
                <a:solidFill>
                  <a:srgbClr val="FF0000"/>
                </a:solidFill>
                <a:latin typeface="Myriad Pro" panose="020B0503030403020204" pitchFamily="34" charset="0"/>
                <a:cs typeface="Times New Roman" panose="02020603050405020304" pitchFamily="18" charset="0"/>
              </a:rPr>
              <a:t>Sujet (S) : un nom propre, un groupe nominal ou un pronom personnel: je, il, elle, </a:t>
            </a:r>
            <a:r>
              <a:rPr lang="fr-FR" sz="1800" b="1" dirty="0" err="1">
                <a:solidFill>
                  <a:srgbClr val="FF0000"/>
                </a:solidFill>
                <a:latin typeface="Myriad Pro" panose="020B0503030403020204" pitchFamily="34" charset="0"/>
                <a:cs typeface="Times New Roman" panose="02020603050405020304" pitchFamily="18" charset="0"/>
              </a:rPr>
              <a:t>etc</a:t>
            </a:r>
            <a:endParaRPr lang="fr-FR" sz="1800" b="1" dirty="0">
              <a:solidFill>
                <a:srgbClr val="FF0000"/>
              </a:solidFill>
              <a:latin typeface="Myriad Pro" panose="020B0503030403020204" pitchFamily="34" charset="0"/>
              <a:cs typeface="Times New Roman" panose="02020603050405020304" pitchFamily="18" charset="0"/>
            </a:endParaRPr>
          </a:p>
        </p:txBody>
      </p:sp>
      <p:sp>
        <p:nvSpPr>
          <p:cNvPr id="15" name="Rounded Rectangle 14">
            <a:extLst>
              <a:ext uri="{FF2B5EF4-FFF2-40B4-BE49-F238E27FC236}">
                <a16:creationId xmlns:a16="http://schemas.microsoft.com/office/drawing/2014/main" id="{56801895-641E-41CB-B998-BC7961764B68}"/>
              </a:ext>
            </a:extLst>
          </p:cNvPr>
          <p:cNvSpPr/>
          <p:nvPr/>
        </p:nvSpPr>
        <p:spPr>
          <a:xfrm>
            <a:off x="712788" y="6107113"/>
            <a:ext cx="5237162" cy="719137"/>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1800" b="1" dirty="0">
                <a:solidFill>
                  <a:srgbClr val="FF0000"/>
                </a:solidFill>
                <a:latin typeface="Myriad Pro" panose="020B0503030403020204" pitchFamily="34" charset="0"/>
                <a:cs typeface="Times New Roman" panose="02020603050405020304" pitchFamily="18" charset="0"/>
              </a:rPr>
              <a:t>Complément d’objet indirect (COI)</a:t>
            </a:r>
          </a:p>
          <a:p>
            <a:pPr algn="ctr">
              <a:defRPr/>
            </a:pPr>
            <a:r>
              <a:rPr lang="fr-FR" sz="1800" b="1" dirty="0">
                <a:solidFill>
                  <a:srgbClr val="FF0000"/>
                </a:solidFill>
                <a:latin typeface="Myriad Pro" panose="020B0503030403020204" pitchFamily="34" charset="0"/>
                <a:cs typeface="Times New Roman" panose="02020603050405020304" pitchFamily="18" charset="0"/>
              </a:rPr>
              <a:t>Complément du nom (CDN)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2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0-#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22"/>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26"/>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1+#ppt_w/2"/>
                                          </p:val>
                                        </p:tav>
                                        <p:tav tm="100000">
                                          <p:val>
                                            <p:strVal val="#ppt_x"/>
                                          </p:val>
                                        </p:tav>
                                      </p:tavLst>
                                    </p:anim>
                                    <p:anim calcmode="lin" valueType="num">
                                      <p:cBhvr additive="base">
                                        <p:cTn id="3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23"/>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2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0-#ppt_w/2"/>
                                          </p:val>
                                        </p:tav>
                                        <p:tav tm="100000">
                                          <p:val>
                                            <p:strVal val="#ppt_x"/>
                                          </p:val>
                                        </p:tav>
                                      </p:tavLst>
                                    </p:anim>
                                    <p:anim calcmode="lin" valueType="num">
                                      <p:cBhvr additive="base">
                                        <p:cTn id="44"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24"/>
                                        </p:tgtEl>
                                        <p:attrNameLst>
                                          <p:attrName>style.visibility</p:attrName>
                                        </p:attrNameLst>
                                      </p:cBhvr>
                                      <p:to>
                                        <p:strVal val="visible"/>
                                      </p:to>
                                    </p:set>
                                  </p:child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28"/>
                                        </p:tgtEl>
                                        <p:attrNameLst>
                                          <p:attrName>style.visibility</p:attrName>
                                        </p:attrNameLst>
                                      </p:cBhvr>
                                      <p:to>
                                        <p:strVal val="visible"/>
                                      </p:to>
                                    </p:set>
                                  </p:childTnLst>
                                </p:cTn>
                              </p:par>
                            </p:childTnLst>
                          </p:cTn>
                        </p:par>
                      </p:childTnLst>
                    </p:cTn>
                  </p:par>
                  <p:par>
                    <p:cTn id="53" fill="hold" nodeType="clickPar">
                      <p:stCondLst>
                        <p:cond delay="indefinite"/>
                      </p:stCondLst>
                      <p:childTnLst>
                        <p:par>
                          <p:cTn id="54" fill="hold" nodeType="withGroup">
                            <p:stCondLst>
                              <p:cond delay="0"/>
                            </p:stCondLst>
                            <p:childTnLst>
                              <p:par>
                                <p:cTn id="55" presetID="2" presetClass="entr" presetSubtype="2"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fill="hold"/>
                                        <p:tgtEl>
                                          <p:spTgt spid="13"/>
                                        </p:tgtEl>
                                        <p:attrNameLst>
                                          <p:attrName>ppt_x</p:attrName>
                                        </p:attrNameLst>
                                      </p:cBhvr>
                                      <p:tavLst>
                                        <p:tav tm="0">
                                          <p:val>
                                            <p:strVal val="1+#ppt_w/2"/>
                                          </p:val>
                                        </p:tav>
                                        <p:tav tm="100000">
                                          <p:val>
                                            <p:strVal val="#ppt_x"/>
                                          </p:val>
                                        </p:tav>
                                      </p:tavLst>
                                    </p:anim>
                                    <p:anim calcmode="lin" valueType="num">
                                      <p:cBhvr additive="base">
                                        <p:cTn id="5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1" grpId="0"/>
      <p:bldP spid="422" grpId="0"/>
      <p:bldP spid="423" grpId="0"/>
      <p:bldP spid="424" grpId="0"/>
      <p:bldP spid="425" grpId="0"/>
      <p:bldP spid="426" grpId="0"/>
      <p:bldP spid="427" grpId="0"/>
      <p:bldP spid="428" grpId="0"/>
      <p:bldP spid="2" grpId="0" animBg="1"/>
      <p:bldP spid="13" grpId="0" animBg="1"/>
      <p:bldP spid="14"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Google Shape;452;p30"/>
          <p:cNvSpPr txBox="1">
            <a:spLocks noChangeArrowheads="1"/>
          </p:cNvSpPr>
          <p:nvPr/>
        </p:nvSpPr>
        <p:spPr bwMode="auto">
          <a:xfrm>
            <a:off x="693738" y="1652588"/>
            <a:ext cx="11185525" cy="283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97D7"/>
              </a:buClr>
              <a:buSzPts val="3600"/>
              <a:buFont typeface="Open Sans" panose="020B0606030504020204" pitchFamily="34" charset="0"/>
              <a:buNone/>
            </a:pPr>
            <a:r>
              <a:rPr lang="fr-FR" altLang="en-US" sz="3600" b="1" dirty="0">
                <a:solidFill>
                  <a:schemeClr val="tx1"/>
                </a:solidFill>
                <a:latin typeface="Myriad Pro" panose="020B0503030403020204" pitchFamily="34" charset="0"/>
                <a:sym typeface="Open Sans" panose="020B0606030504020204" pitchFamily="34" charset="0"/>
              </a:rPr>
              <a:t>Allez sur le lien suivant pour visionner l’explication de la formation des propositions relatives:</a:t>
            </a:r>
          </a:p>
          <a:p>
            <a:pPr eaLnBrk="1" hangingPunct="1">
              <a:buClr>
                <a:srgbClr val="0097D7"/>
              </a:buClr>
              <a:buSzPts val="3600"/>
              <a:buFont typeface="Open Sans" panose="020B0606030504020204" pitchFamily="34" charset="0"/>
              <a:buNone/>
            </a:pPr>
            <a:endParaRPr lang="en-US" altLang="en-US" sz="3600" b="1" dirty="0">
              <a:solidFill>
                <a:srgbClr val="0097D7"/>
              </a:solidFill>
              <a:latin typeface="Open Sans" panose="020B0606030504020204" pitchFamily="34" charset="0"/>
              <a:sym typeface="Open Sans" panose="020B0606030504020204" pitchFamily="34" charset="0"/>
            </a:endParaRPr>
          </a:p>
          <a:p>
            <a:pPr algn="ctr" eaLnBrk="1" hangingPunct="1">
              <a:buClr>
                <a:srgbClr val="0097D7"/>
              </a:buClr>
              <a:buSzPts val="3600"/>
              <a:buFont typeface="Open Sans" panose="020B0606030504020204" pitchFamily="34" charset="0"/>
              <a:buNone/>
            </a:pPr>
            <a:r>
              <a:rPr lang="en-US" altLang="en-US" sz="2800" b="1" dirty="0">
                <a:latin typeface="Myriad Pro" panose="020B0503030403020204" pitchFamily="34" charset="0"/>
                <a:cs typeface="Times New Roman" panose="02020603050405020304" pitchFamily="18" charset="0"/>
                <a:hlinkClick r:id="rId3"/>
              </a:rPr>
              <a:t>https://www.youtube.com/watch?v=jAZ5JHf1erU</a:t>
            </a:r>
            <a:endParaRPr lang="en-US" altLang="en-US" sz="2800" b="1" dirty="0">
              <a:latin typeface="Myriad Pro" panose="020B0503030403020204" pitchFamily="34" charset="0"/>
              <a:cs typeface="Times New Roman" panose="02020603050405020304" pitchFamily="18" charset="0"/>
            </a:endParaRPr>
          </a:p>
          <a:p>
            <a:pPr eaLnBrk="1" hangingPunct="1">
              <a:buClr>
                <a:srgbClr val="0097D7"/>
              </a:buClr>
              <a:buSzPts val="3600"/>
              <a:buFont typeface="Open Sans" panose="020B0606030504020204" pitchFamily="34" charset="0"/>
              <a:buNone/>
            </a:pPr>
            <a:endParaRPr lang="en-US" altLang="en-US" sz="1800" b="1" dirty="0">
              <a:latin typeface="Times New Roman" panose="02020603050405020304" pitchFamily="18" charset="0"/>
              <a:cs typeface="Times New Roman" panose="02020603050405020304" pitchFamily="18" charset="0"/>
            </a:endParaRPr>
          </a:p>
        </p:txBody>
      </p:sp>
      <p:sp>
        <p:nvSpPr>
          <p:cNvPr id="30723" name="Google Shape;349;p23"/>
          <p:cNvSpPr txBox="1">
            <a:spLocks noChangeArrowheads="1"/>
          </p:cNvSpPr>
          <p:nvPr/>
        </p:nvSpPr>
        <p:spPr bwMode="auto">
          <a:xfrm>
            <a:off x="828675" y="130629"/>
            <a:ext cx="10915650"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97D7"/>
              </a:buClr>
              <a:buSzPts val="3600"/>
              <a:buFont typeface="Open Sans" panose="020B0606030504020204" pitchFamily="34" charset="0"/>
              <a:buNone/>
            </a:pPr>
            <a:r>
              <a:rPr lang="en-US" altLang="en-US" sz="3600" b="1" dirty="0">
                <a:solidFill>
                  <a:srgbClr val="0096D6"/>
                </a:solidFill>
                <a:latin typeface="Myriad Pro" panose="020B0503030403020204" pitchFamily="34" charset="0"/>
                <a:cs typeface="Open Sans" panose="020B0606030504020204" pitchFamily="34" charset="0"/>
                <a:sym typeface="Open Sans" panose="020B0606030504020204" pitchFamily="34" charset="0"/>
              </a:rPr>
              <a:t>POUR ALLER PLUS LOIN </a:t>
            </a:r>
            <a:endParaRPr lang="en-US" altLang="en-US" sz="3600" dirty="0">
              <a:solidFill>
                <a:srgbClr val="0096D6"/>
              </a:solidFill>
              <a:latin typeface="Myriad Pro" panose="020B0503030403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746"/>
                                        </p:tgtEl>
                                        <p:attrNameLst>
                                          <p:attrName>style.visibility</p:attrName>
                                        </p:attrNameLst>
                                      </p:cBhvr>
                                      <p:to>
                                        <p:strVal val="visible"/>
                                      </p:to>
                                    </p:set>
                                    <p:anim calcmode="lin" valueType="num">
                                      <p:cBhvr additive="base">
                                        <p:cTn id="7" dur="500" fill="hold"/>
                                        <p:tgtEl>
                                          <p:spTgt spid="31746"/>
                                        </p:tgtEl>
                                        <p:attrNameLst>
                                          <p:attrName>ppt_x</p:attrName>
                                        </p:attrNameLst>
                                      </p:cBhvr>
                                      <p:tavLst>
                                        <p:tav tm="0">
                                          <p:val>
                                            <p:strVal val="#ppt_x"/>
                                          </p:val>
                                        </p:tav>
                                        <p:tav tm="100000">
                                          <p:val>
                                            <p:strVal val="#ppt_x"/>
                                          </p:val>
                                        </p:tav>
                                      </p:tavLst>
                                    </p:anim>
                                    <p:anim calcmode="lin" valueType="num">
                                      <p:cBhvr additive="base">
                                        <p:cTn id="8" dur="500" fill="hold"/>
                                        <p:tgtEl>
                                          <p:spTgt spid="317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1125" y="204788"/>
            <a:ext cx="6381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1" name="TextBox 2"/>
          <p:cNvSpPr txBox="1">
            <a:spLocks noChangeArrowheads="1"/>
          </p:cNvSpPr>
          <p:nvPr/>
        </p:nvSpPr>
        <p:spPr bwMode="auto">
          <a:xfrm>
            <a:off x="746126" y="205472"/>
            <a:ext cx="11106150" cy="646331"/>
          </a:xfrm>
          <a:prstGeom prst="rect">
            <a:avLst/>
          </a:prstGeom>
          <a:no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3600" b="1" dirty="0">
                <a:solidFill>
                  <a:srgbClr val="0096D6"/>
                </a:solidFill>
                <a:latin typeface="Myriad Pro" panose="020B0503030403020204" pitchFamily="34" charset="0"/>
                <a:cs typeface="Times New Roman" panose="02020603050405020304" pitchFamily="18" charset="0"/>
              </a:rPr>
              <a:t>ENTRAINEMENT</a:t>
            </a:r>
          </a:p>
        </p:txBody>
      </p:sp>
      <p:sp>
        <p:nvSpPr>
          <p:cNvPr id="5" name="Rectangle 4"/>
          <p:cNvSpPr>
            <a:spLocks noChangeArrowheads="1"/>
          </p:cNvSpPr>
          <p:nvPr/>
        </p:nvSpPr>
        <p:spPr bwMode="auto">
          <a:xfrm>
            <a:off x="3379788" y="4959299"/>
            <a:ext cx="79343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Font typeface="Myriad Pro" panose="020B0503030403020204" pitchFamily="34" charset="0"/>
              <a:buChar char="−"/>
            </a:pPr>
            <a:r>
              <a:rPr lang="fr-FR" altLang="en-US" sz="2400" b="1" i="1" dirty="0">
                <a:solidFill>
                  <a:srgbClr val="7030A0"/>
                </a:solidFill>
                <a:latin typeface="Myriad Pro" panose="020B0503030403020204" pitchFamily="34" charset="0"/>
                <a:cs typeface="Times New Roman" panose="02020603050405020304" pitchFamily="18" charset="0"/>
              </a:rPr>
              <a:t>C’est une ville. </a:t>
            </a:r>
          </a:p>
          <a:p>
            <a:pPr>
              <a:buFont typeface="Myriad Pro" panose="020B0503030403020204" pitchFamily="34" charset="0"/>
              <a:buChar char="−"/>
            </a:pPr>
            <a:r>
              <a:rPr lang="fr-FR" altLang="en-US" sz="2400" b="1" i="1" dirty="0">
                <a:solidFill>
                  <a:srgbClr val="7030A0"/>
                </a:solidFill>
                <a:latin typeface="Myriad Pro" panose="020B0503030403020204" pitchFamily="34" charset="0"/>
                <a:cs typeface="Times New Roman" panose="02020603050405020304" pitchFamily="18" charset="0"/>
              </a:rPr>
              <a:t>Dans cette ville, il y a beaucoup d’arbres dans les rues.  </a:t>
            </a:r>
          </a:p>
        </p:txBody>
      </p:sp>
      <p:sp>
        <p:nvSpPr>
          <p:cNvPr id="12" name="Rectangle 11"/>
          <p:cNvSpPr>
            <a:spLocks noChangeArrowheads="1"/>
          </p:cNvSpPr>
          <p:nvPr/>
        </p:nvSpPr>
        <p:spPr bwMode="auto">
          <a:xfrm>
            <a:off x="3148013" y="2611694"/>
            <a:ext cx="870426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Font typeface="Myriad Pro" panose="020B0503030403020204" pitchFamily="34" charset="0"/>
              <a:buChar char="−"/>
            </a:pPr>
            <a:r>
              <a:rPr lang="fr-FR" altLang="en-US" sz="2400" b="1" i="1" dirty="0">
                <a:solidFill>
                  <a:srgbClr val="7030A0"/>
                </a:solidFill>
                <a:latin typeface="Myriad Pro" panose="020B0503030403020204" pitchFamily="34" charset="0"/>
                <a:cs typeface="Times New Roman" panose="02020603050405020304" pitchFamily="18" charset="0"/>
              </a:rPr>
              <a:t>La ville de Beyrouth est magnifique. </a:t>
            </a:r>
          </a:p>
          <a:p>
            <a:pPr>
              <a:buFont typeface="Myriad Pro" panose="020B0503030403020204" pitchFamily="34" charset="0"/>
              <a:buChar char="−"/>
            </a:pPr>
            <a:r>
              <a:rPr lang="fr-FR" altLang="en-US" sz="2400" b="1" i="1" dirty="0">
                <a:solidFill>
                  <a:srgbClr val="7030A0"/>
                </a:solidFill>
                <a:latin typeface="Myriad Pro" panose="020B0503030403020204" pitchFamily="34" charset="0"/>
                <a:cs typeface="Times New Roman" panose="02020603050405020304" pitchFamily="18" charset="0"/>
              </a:rPr>
              <a:t>On reconnait cette ville par son hospitalité. </a:t>
            </a:r>
          </a:p>
        </p:txBody>
      </p:sp>
      <p:sp>
        <p:nvSpPr>
          <p:cNvPr id="33801" name="Rectangle 12">
            <a:extLst>
              <a:ext uri="{FF2B5EF4-FFF2-40B4-BE49-F238E27FC236}">
                <a16:creationId xmlns:a16="http://schemas.microsoft.com/office/drawing/2014/main" id="{3FB276E1-D3E2-4F4B-86E7-1582F1F95CEE}"/>
              </a:ext>
            </a:extLst>
          </p:cNvPr>
          <p:cNvSpPr>
            <a:spLocks noChangeArrowheads="1"/>
          </p:cNvSpPr>
          <p:nvPr/>
        </p:nvSpPr>
        <p:spPr bwMode="auto">
          <a:xfrm>
            <a:off x="217488" y="2479675"/>
            <a:ext cx="31623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rtl="1" eaLnBrk="1" hangingPunct="1">
              <a:lnSpc>
                <a:spcPct val="90000"/>
              </a:lnSpc>
              <a:buClr>
                <a:srgbClr val="3A3838"/>
              </a:buClr>
              <a:buSzPts val="2000"/>
              <a:buFont typeface="Open Sans" charset="0"/>
              <a:buNone/>
              <a:defRPr/>
            </a:pPr>
            <a:r>
              <a:rPr lang="fr-FR" altLang="en-US" sz="2400" b="1" dirty="0">
                <a:solidFill>
                  <a:schemeClr val="tx1"/>
                </a:solidFill>
                <a:latin typeface="Myriad Pro" panose="020B0503030403020204" pitchFamily="34" charset="0"/>
                <a:cs typeface="Times New Roman" panose="02020603050405020304" pitchFamily="18" charset="0"/>
                <a:sym typeface="Open Sans" charset="0"/>
              </a:rPr>
              <a:t>Décomposez ces phrases en des phrases simples (propositions indépendantes).</a:t>
            </a:r>
          </a:p>
        </p:txBody>
      </p:sp>
      <p:sp>
        <p:nvSpPr>
          <p:cNvPr id="13" name="TextBox 12">
            <a:extLst>
              <a:ext uri="{FF2B5EF4-FFF2-40B4-BE49-F238E27FC236}">
                <a16:creationId xmlns:a16="http://schemas.microsoft.com/office/drawing/2014/main" id="{0F1141DF-9BD5-4613-BB65-B55DC2C439DC}"/>
              </a:ext>
            </a:extLst>
          </p:cNvPr>
          <p:cNvSpPr txBox="1"/>
          <p:nvPr/>
        </p:nvSpPr>
        <p:spPr>
          <a:xfrm>
            <a:off x="3148013" y="1373468"/>
            <a:ext cx="8956675" cy="830263"/>
          </a:xfrm>
          <a:prstGeom prst="rect">
            <a:avLst/>
          </a:prstGeom>
          <a:noFill/>
          <a:ln>
            <a:solidFill>
              <a:srgbClr val="00B0F0"/>
            </a:solidFill>
          </a:ln>
        </p:spPr>
        <p:txBody>
          <a:bodyPr>
            <a:spAutoFit/>
          </a:bodyPr>
          <a:lstStyle/>
          <a:p>
            <a:pPr>
              <a:defRPr/>
            </a:pPr>
            <a:r>
              <a:rPr lang="fr-FR" sz="2400" dirty="0">
                <a:solidFill>
                  <a:schemeClr val="tx1"/>
                </a:solidFill>
                <a:latin typeface="Myriad Pro" panose="020B0503030403020204" pitchFamily="34" charset="0"/>
                <a:cs typeface="Times New Roman" panose="02020603050405020304" pitchFamily="18" charset="0"/>
              </a:rPr>
              <a:t>La ville  de Beyrouth </a:t>
            </a:r>
            <a:r>
              <a:rPr lang="fr-FR" sz="2400" b="1" dirty="0">
                <a:solidFill>
                  <a:schemeClr val="tx1"/>
                </a:solidFill>
                <a:latin typeface="Myriad Pro" panose="020B0503030403020204" pitchFamily="34" charset="0"/>
                <a:cs typeface="Times New Roman" panose="02020603050405020304" pitchFamily="18" charset="0"/>
              </a:rPr>
              <a:t>qu’ </a:t>
            </a:r>
            <a:r>
              <a:rPr lang="fr-FR" sz="2400" dirty="0">
                <a:solidFill>
                  <a:schemeClr val="tx1"/>
                </a:solidFill>
                <a:latin typeface="Myriad Pro" panose="020B0503030403020204" pitchFamily="34" charset="0"/>
                <a:cs typeface="Times New Roman" panose="02020603050405020304" pitchFamily="18" charset="0"/>
              </a:rPr>
              <a:t>on reconnait pour son hospitalité est magnifique. </a:t>
            </a:r>
            <a:endParaRPr lang="fr-FR" sz="2400" dirty="0">
              <a:latin typeface="Myriad Pro" panose="020B0503030403020204" pitchFamily="34" charset="0"/>
              <a:cs typeface="Times New Roman" panose="02020603050405020304" pitchFamily="18" charset="0"/>
            </a:endParaRPr>
          </a:p>
        </p:txBody>
      </p:sp>
      <p:sp>
        <p:nvSpPr>
          <p:cNvPr id="14" name="TextBox 13">
            <a:extLst>
              <a:ext uri="{FF2B5EF4-FFF2-40B4-BE49-F238E27FC236}">
                <a16:creationId xmlns:a16="http://schemas.microsoft.com/office/drawing/2014/main" id="{E4786505-D7BB-40BD-B2CA-D95E5F7477F4}"/>
              </a:ext>
            </a:extLst>
          </p:cNvPr>
          <p:cNvSpPr txBox="1"/>
          <p:nvPr/>
        </p:nvSpPr>
        <p:spPr>
          <a:xfrm>
            <a:off x="3148013" y="4134619"/>
            <a:ext cx="8956675" cy="461962"/>
          </a:xfrm>
          <a:prstGeom prst="rect">
            <a:avLst/>
          </a:prstGeom>
          <a:noFill/>
          <a:ln>
            <a:solidFill>
              <a:srgbClr val="00B0F0"/>
            </a:solidFill>
          </a:ln>
        </p:spPr>
        <p:txBody>
          <a:bodyPr>
            <a:spAutoFit/>
          </a:bodyPr>
          <a:lstStyle/>
          <a:p>
            <a:pPr>
              <a:defRPr/>
            </a:pPr>
            <a:r>
              <a:rPr lang="fr-FR" sz="2400" dirty="0">
                <a:latin typeface="Myriad Pro" panose="020B0503030403020204" pitchFamily="34" charset="0"/>
                <a:cs typeface="Times New Roman" panose="02020603050405020304" pitchFamily="18" charset="0"/>
              </a:rPr>
              <a:t>C’est </a:t>
            </a:r>
            <a:r>
              <a:rPr lang="fr-FR" sz="2400" b="1" u="sng" dirty="0">
                <a:solidFill>
                  <a:srgbClr val="FF0000"/>
                </a:solidFill>
                <a:latin typeface="Myriad Pro" panose="020B0503030403020204" pitchFamily="34" charset="0"/>
                <a:cs typeface="Times New Roman" panose="02020603050405020304" pitchFamily="18" charset="0"/>
              </a:rPr>
              <a:t>une</a:t>
            </a:r>
            <a:r>
              <a:rPr lang="fr-FR" sz="2400" u="sng" dirty="0">
                <a:solidFill>
                  <a:srgbClr val="FF0000"/>
                </a:solidFill>
                <a:latin typeface="Myriad Pro" panose="020B0503030403020204" pitchFamily="34" charset="0"/>
                <a:cs typeface="Times New Roman" panose="02020603050405020304" pitchFamily="18" charset="0"/>
              </a:rPr>
              <a:t> </a:t>
            </a:r>
            <a:r>
              <a:rPr lang="fr-FR" sz="2400" b="1" u="sng" dirty="0">
                <a:solidFill>
                  <a:srgbClr val="FF0000"/>
                </a:solidFill>
                <a:latin typeface="Myriad Pro" panose="020B0503030403020204" pitchFamily="34" charset="0"/>
                <a:cs typeface="Times New Roman" panose="02020603050405020304" pitchFamily="18" charset="0"/>
              </a:rPr>
              <a:t>ville</a:t>
            </a:r>
            <a:r>
              <a:rPr lang="fr-FR" sz="2400" u="sng" dirty="0">
                <a:solidFill>
                  <a:srgbClr val="FF0000"/>
                </a:solidFill>
                <a:latin typeface="Myriad Pro" panose="020B0503030403020204" pitchFamily="34" charset="0"/>
                <a:cs typeface="Times New Roman" panose="02020603050405020304" pitchFamily="18" charset="0"/>
              </a:rPr>
              <a:t> </a:t>
            </a:r>
            <a:r>
              <a:rPr lang="fr-FR" sz="2400" b="1" dirty="0">
                <a:latin typeface="Myriad Pro" panose="020B0503030403020204" pitchFamily="34" charset="0"/>
                <a:cs typeface="Times New Roman" panose="02020603050405020304" pitchFamily="18" charset="0"/>
              </a:rPr>
              <a:t>où</a:t>
            </a:r>
            <a:r>
              <a:rPr lang="fr-FR" sz="2400" dirty="0">
                <a:latin typeface="Myriad Pro" panose="020B0503030403020204" pitchFamily="34" charset="0"/>
                <a:cs typeface="Times New Roman" panose="02020603050405020304" pitchFamily="18" charset="0"/>
              </a:rPr>
              <a:t> il y a beaucoup </a:t>
            </a:r>
            <a:r>
              <a:rPr lang="fr-FR" sz="2400" b="1" u="sng" dirty="0">
                <a:solidFill>
                  <a:srgbClr val="FF0000"/>
                </a:solidFill>
                <a:latin typeface="Myriad Pro" panose="020B0503030403020204" pitchFamily="34" charset="0"/>
                <a:cs typeface="Times New Roman" panose="02020603050405020304" pitchFamily="18" charset="0"/>
              </a:rPr>
              <a:t>d’arbres</a:t>
            </a:r>
            <a:r>
              <a:rPr lang="fr-FR" sz="2400" dirty="0">
                <a:latin typeface="Myriad Pro" panose="020B0503030403020204" pitchFamily="34" charset="0"/>
                <a:cs typeface="Times New Roman" panose="02020603050405020304" pitchFamily="18" charset="0"/>
              </a:rPr>
              <a:t> dans les rues</a:t>
            </a:r>
            <a:r>
              <a:rPr lang="fr-FR" sz="2000" dirty="0">
                <a:latin typeface="Times New Roman" panose="02020603050405020304" pitchFamily="18" charset="0"/>
                <a:cs typeface="Times New Roman" panose="02020603050405020304" pitchFamily="18" charset="0"/>
              </a:rPr>
              <a:t>.</a:t>
            </a:r>
          </a:p>
        </p:txBody>
      </p:sp>
      <p:sp>
        <p:nvSpPr>
          <p:cNvPr id="3" name="Rectangle 2">
            <a:extLst>
              <a:ext uri="{FF2B5EF4-FFF2-40B4-BE49-F238E27FC236}">
                <a16:creationId xmlns:a16="http://schemas.microsoft.com/office/drawing/2014/main" id="{97B6B6BD-924C-4480-9283-5771F080E4B9}"/>
              </a:ext>
            </a:extLst>
          </p:cNvPr>
          <p:cNvSpPr/>
          <p:nvPr/>
        </p:nvSpPr>
        <p:spPr>
          <a:xfrm>
            <a:off x="9363967" y="2996750"/>
            <a:ext cx="1427162" cy="446088"/>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fr-FR" altLang="en-US" sz="2400" b="1" i="1" dirty="0">
                <a:solidFill>
                  <a:srgbClr val="00B050"/>
                </a:solidFill>
                <a:latin typeface="Myriad Pro" panose="020B0503030403020204" pitchFamily="34" charset="0"/>
                <a:cs typeface="Times New Roman" panose="02020603050405020304" pitchFamily="18" charset="0"/>
              </a:rPr>
              <a:t>(C.O.D)</a:t>
            </a:r>
            <a:endParaRPr lang="fr-FR" sz="2400" dirty="0">
              <a:solidFill>
                <a:srgbClr val="00B050"/>
              </a:solidFill>
            </a:endParaRPr>
          </a:p>
        </p:txBody>
      </p:sp>
      <p:cxnSp>
        <p:nvCxnSpPr>
          <p:cNvPr id="6" name="Straight Connector 5">
            <a:extLst>
              <a:ext uri="{FF2B5EF4-FFF2-40B4-BE49-F238E27FC236}">
                <a16:creationId xmlns:a16="http://schemas.microsoft.com/office/drawing/2014/main" id="{0719AF3B-41C8-419A-A038-50485584D512}"/>
              </a:ext>
            </a:extLst>
          </p:cNvPr>
          <p:cNvCxnSpPr/>
          <p:nvPr/>
        </p:nvCxnSpPr>
        <p:spPr>
          <a:xfrm>
            <a:off x="5437374" y="3441035"/>
            <a:ext cx="1225550"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102C19F-AA93-4AF3-8B07-7F1DAE51EE8E}"/>
              </a:ext>
            </a:extLst>
          </p:cNvPr>
          <p:cNvCxnSpPr>
            <a:cxnSpLocks/>
          </p:cNvCxnSpPr>
          <p:nvPr/>
        </p:nvCxnSpPr>
        <p:spPr>
          <a:xfrm>
            <a:off x="3830279" y="5796117"/>
            <a:ext cx="2070100"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B0D8C236-C443-47C1-B7A2-7F3236B1AAEB}"/>
              </a:ext>
            </a:extLst>
          </p:cNvPr>
          <p:cNvSpPr/>
          <p:nvPr/>
        </p:nvSpPr>
        <p:spPr>
          <a:xfrm>
            <a:off x="10877550" y="5410068"/>
            <a:ext cx="1227138" cy="349250"/>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fr-FR" altLang="en-US" sz="2400" b="1" i="1" dirty="0">
                <a:solidFill>
                  <a:srgbClr val="00B050"/>
                </a:solidFill>
                <a:latin typeface="Myriad Pro" panose="020B0503030403020204" pitchFamily="34" charset="0"/>
                <a:cs typeface="Times New Roman" panose="02020603050405020304" pitchFamily="18" charset="0"/>
              </a:rPr>
              <a:t>(C.C.L.)</a:t>
            </a:r>
            <a:endParaRPr lang="fr-FR" sz="2400" dirty="0">
              <a:solidFill>
                <a:srgbClr val="00B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80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anim calcmode="lin" valueType="num">
                                      <p:cBhvr>
                                        <p:cTn id="12" dur="1000" fill="hold"/>
                                        <p:tgtEl>
                                          <p:spTgt spid="13"/>
                                        </p:tgtEl>
                                        <p:attrNameLst>
                                          <p:attrName>ppt_x</p:attrName>
                                        </p:attrNameLst>
                                      </p:cBhvr>
                                      <p:tavLst>
                                        <p:tav tm="0">
                                          <p:val>
                                            <p:strVal val="#ppt_x"/>
                                          </p:val>
                                        </p:tav>
                                        <p:tav tm="100000">
                                          <p:val>
                                            <p:strVal val="#ppt_x"/>
                                          </p:val>
                                        </p:tav>
                                      </p:tavLst>
                                    </p:anim>
                                    <p:anim calcmode="lin" valueType="num">
                                      <p:cBhvr>
                                        <p:cTn id="1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6"/>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1000"/>
                                        <p:tgtEl>
                                          <p:spTgt spid="14"/>
                                        </p:tgtEl>
                                      </p:cBhvr>
                                    </p:animEffect>
                                    <p:anim calcmode="lin" valueType="num">
                                      <p:cBhvr>
                                        <p:cTn id="29" dur="1000" fill="hold"/>
                                        <p:tgtEl>
                                          <p:spTgt spid="14"/>
                                        </p:tgtEl>
                                        <p:attrNameLst>
                                          <p:attrName>ppt_x</p:attrName>
                                        </p:attrNameLst>
                                      </p:cBhvr>
                                      <p:tavLst>
                                        <p:tav tm="0">
                                          <p:val>
                                            <p:strVal val="#ppt_x"/>
                                          </p:val>
                                        </p:tav>
                                        <p:tav tm="100000">
                                          <p:val>
                                            <p:strVal val="#ppt_x"/>
                                          </p:val>
                                        </p:tav>
                                      </p:tavLst>
                                    </p:anim>
                                    <p:anim calcmode="lin" valueType="num">
                                      <p:cBhvr>
                                        <p:cTn id="3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p:bldP spid="33801" grpId="0"/>
      <p:bldP spid="13" grpId="0" animBg="1"/>
      <p:bldP spid="14" grpId="0" animBg="1"/>
      <p:bldP spid="3" grpId="0" animBg="1"/>
      <p:bldP spid="1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01975" y="133705"/>
            <a:ext cx="3492623" cy="646331"/>
          </a:xfrm>
          <a:prstGeom prst="rect">
            <a:avLst/>
          </a:prstGeom>
        </p:spPr>
        <p:txBody>
          <a:bodyPr wrap="none">
            <a:spAutoFit/>
          </a:bodyPr>
          <a:lstStyle/>
          <a:p>
            <a:r>
              <a:rPr lang="en-US" altLang="en-US" sz="3600" b="1" dirty="0">
                <a:solidFill>
                  <a:srgbClr val="0096D6"/>
                </a:solidFill>
                <a:latin typeface="Myriad Pro" panose="020B0503030403020204" pitchFamily="34" charset="0"/>
                <a:cs typeface="Times New Roman" panose="02020603050405020304" pitchFamily="18" charset="0"/>
              </a:rPr>
              <a:t>ENTRAINEMENT</a:t>
            </a:r>
            <a:endParaRPr lang="en-US" altLang="en-US" b="1" dirty="0">
              <a:solidFill>
                <a:srgbClr val="0096D6"/>
              </a:solidFill>
              <a:latin typeface="Myriad Pro" panose="020B0503030403020204" pitchFamily="34" charset="0"/>
              <a:cs typeface="Times New Roman" panose="02020603050405020304" pitchFamily="18" charset="0"/>
            </a:endParaRPr>
          </a:p>
        </p:txBody>
      </p:sp>
      <p:sp>
        <p:nvSpPr>
          <p:cNvPr id="3" name="TextBox 2">
            <a:extLst>
              <a:ext uri="{FF2B5EF4-FFF2-40B4-BE49-F238E27FC236}">
                <a16:creationId xmlns:a16="http://schemas.microsoft.com/office/drawing/2014/main" id="{F14AC27F-B0C6-4BCC-B18B-2498F5C4D680}"/>
              </a:ext>
            </a:extLst>
          </p:cNvPr>
          <p:cNvSpPr txBox="1"/>
          <p:nvPr/>
        </p:nvSpPr>
        <p:spPr>
          <a:xfrm>
            <a:off x="3108325" y="1517987"/>
            <a:ext cx="8956675" cy="460375"/>
          </a:xfrm>
          <a:prstGeom prst="rect">
            <a:avLst/>
          </a:prstGeom>
          <a:noFill/>
          <a:ln>
            <a:solidFill>
              <a:srgbClr val="00B0F0"/>
            </a:solidFill>
          </a:ln>
        </p:spPr>
        <p:txBody>
          <a:bodyPr>
            <a:spAutoFit/>
          </a:bodyPr>
          <a:lstStyle/>
          <a:p>
            <a:pPr>
              <a:defRPr/>
            </a:pPr>
            <a:r>
              <a:rPr lang="fr-FR" sz="2400" dirty="0">
                <a:latin typeface="Myriad Pro" panose="020B0503030403020204" pitchFamily="34" charset="0"/>
                <a:cs typeface="Times New Roman" panose="02020603050405020304" pitchFamily="18" charset="0"/>
              </a:rPr>
              <a:t>Les </a:t>
            </a:r>
            <a:r>
              <a:rPr lang="fr-FR" sz="2400" b="1" u="sng" dirty="0">
                <a:solidFill>
                  <a:srgbClr val="FF0000"/>
                </a:solidFill>
                <a:latin typeface="Myriad Pro" panose="020B0503030403020204" pitchFamily="34" charset="0"/>
                <a:cs typeface="Times New Roman" panose="02020603050405020304" pitchFamily="18" charset="0"/>
              </a:rPr>
              <a:t>arbres</a:t>
            </a:r>
            <a:r>
              <a:rPr lang="fr-FR" sz="2400" dirty="0">
                <a:latin typeface="Myriad Pro" panose="020B0503030403020204" pitchFamily="34" charset="0"/>
                <a:cs typeface="Times New Roman" panose="02020603050405020304" pitchFamily="18" charset="0"/>
              </a:rPr>
              <a:t> </a:t>
            </a:r>
            <a:r>
              <a:rPr lang="fr-FR" sz="2400" b="1" dirty="0">
                <a:latin typeface="Myriad Pro" panose="020B0503030403020204" pitchFamily="34" charset="0"/>
                <a:cs typeface="Times New Roman" panose="02020603050405020304" pitchFamily="18" charset="0"/>
              </a:rPr>
              <a:t>dont</a:t>
            </a:r>
            <a:r>
              <a:rPr lang="fr-FR" sz="2400" dirty="0">
                <a:latin typeface="Myriad Pro" panose="020B0503030403020204" pitchFamily="34" charset="0"/>
                <a:cs typeface="Times New Roman" panose="02020603050405020304" pitchFamily="18" charset="0"/>
              </a:rPr>
              <a:t> les feuilles sont rougeâtres ont plus de cent ans. </a:t>
            </a:r>
          </a:p>
        </p:txBody>
      </p:sp>
      <p:sp>
        <p:nvSpPr>
          <p:cNvPr id="5" name="Rectangle 4"/>
          <p:cNvSpPr>
            <a:spLocks noChangeArrowheads="1"/>
          </p:cNvSpPr>
          <p:nvPr/>
        </p:nvSpPr>
        <p:spPr bwMode="auto">
          <a:xfrm>
            <a:off x="3108325" y="2300388"/>
            <a:ext cx="93662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Font typeface="Myriad Pro" panose="020B0503030403020204" pitchFamily="34" charset="0"/>
              <a:buChar char="−"/>
            </a:pPr>
            <a:r>
              <a:rPr lang="fr-FR" altLang="en-US" sz="2400" b="1" i="1" dirty="0">
                <a:solidFill>
                  <a:srgbClr val="7030A0"/>
                </a:solidFill>
                <a:latin typeface="Myriad Pro" panose="020B0503030403020204" pitchFamily="34" charset="0"/>
                <a:cs typeface="Times New Roman" panose="02020603050405020304" pitchFamily="18" charset="0"/>
              </a:rPr>
              <a:t>Les arbres ont plus de cent ans. </a:t>
            </a:r>
          </a:p>
          <a:p>
            <a:pPr>
              <a:buFont typeface="Myriad Pro" panose="020B0503030403020204" pitchFamily="34" charset="0"/>
              <a:buChar char="−"/>
            </a:pPr>
            <a:r>
              <a:rPr lang="fr-FR" altLang="en-US" sz="2400" b="1" i="1" dirty="0">
                <a:solidFill>
                  <a:srgbClr val="7030A0"/>
                </a:solidFill>
                <a:latin typeface="Myriad Pro" panose="020B0503030403020204" pitchFamily="34" charset="0"/>
                <a:cs typeface="Times New Roman" panose="02020603050405020304" pitchFamily="18" charset="0"/>
              </a:rPr>
              <a:t>Les feuilles de ces arbres sont rougeâtres. </a:t>
            </a:r>
          </a:p>
        </p:txBody>
      </p:sp>
      <p:cxnSp>
        <p:nvCxnSpPr>
          <p:cNvPr id="6" name="Straight Connector 5">
            <a:extLst>
              <a:ext uri="{FF2B5EF4-FFF2-40B4-BE49-F238E27FC236}">
                <a16:creationId xmlns:a16="http://schemas.microsoft.com/office/drawing/2014/main" id="{22CB148F-4756-4895-ACEE-B0DB8B84B03A}"/>
              </a:ext>
            </a:extLst>
          </p:cNvPr>
          <p:cNvCxnSpPr>
            <a:cxnSpLocks/>
          </p:cNvCxnSpPr>
          <p:nvPr/>
        </p:nvCxnSpPr>
        <p:spPr>
          <a:xfrm>
            <a:off x="5089322" y="3132392"/>
            <a:ext cx="1711325"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05947B72-0070-4121-B65C-68E11C1FC3AF}"/>
              </a:ext>
            </a:extLst>
          </p:cNvPr>
          <p:cNvSpPr/>
          <p:nvPr/>
        </p:nvSpPr>
        <p:spPr>
          <a:xfrm>
            <a:off x="9347456" y="2717978"/>
            <a:ext cx="1368425" cy="276225"/>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fr-FR" altLang="en-US" sz="2400" b="1" i="1" dirty="0">
                <a:solidFill>
                  <a:srgbClr val="00B050"/>
                </a:solidFill>
                <a:latin typeface="Myriad Pro" panose="020B0503030403020204" pitchFamily="34" charset="0"/>
                <a:cs typeface="Times New Roman" panose="02020603050405020304" pitchFamily="18" charset="0"/>
              </a:rPr>
              <a:t>(C.D.N.)</a:t>
            </a:r>
            <a:endParaRPr lang="fr-FR" sz="2400" dirty="0">
              <a:solidFill>
                <a:srgbClr val="00B050"/>
              </a:solidFill>
            </a:endParaRPr>
          </a:p>
        </p:txBody>
      </p:sp>
      <p:sp>
        <p:nvSpPr>
          <p:cNvPr id="8" name="TextBox 7">
            <a:extLst>
              <a:ext uri="{FF2B5EF4-FFF2-40B4-BE49-F238E27FC236}">
                <a16:creationId xmlns:a16="http://schemas.microsoft.com/office/drawing/2014/main" id="{F644F84E-1B0B-4E19-891E-295D6F49634C}"/>
              </a:ext>
            </a:extLst>
          </p:cNvPr>
          <p:cNvSpPr txBox="1"/>
          <p:nvPr/>
        </p:nvSpPr>
        <p:spPr>
          <a:xfrm>
            <a:off x="3108324" y="3857625"/>
            <a:ext cx="8956675" cy="831850"/>
          </a:xfrm>
          <a:prstGeom prst="rect">
            <a:avLst/>
          </a:prstGeom>
          <a:noFill/>
          <a:ln>
            <a:solidFill>
              <a:srgbClr val="00B0F0"/>
            </a:solidFill>
          </a:ln>
        </p:spPr>
        <p:txBody>
          <a:bodyPr>
            <a:spAutoFit/>
          </a:bodyPr>
          <a:lstStyle/>
          <a:p>
            <a:pPr>
              <a:defRPr/>
            </a:pPr>
            <a:r>
              <a:rPr lang="fr-FR" sz="2400" dirty="0">
                <a:latin typeface="Myriad Pro" panose="020B0503030403020204" pitchFamily="34" charset="0"/>
                <a:cs typeface="Times New Roman" panose="02020603050405020304" pitchFamily="18" charset="0"/>
              </a:rPr>
              <a:t>Dans ma ville, il y a aussi un </a:t>
            </a:r>
            <a:r>
              <a:rPr lang="fr-FR" sz="2400" b="1" u="sng" dirty="0">
                <a:solidFill>
                  <a:srgbClr val="FF0000"/>
                </a:solidFill>
                <a:latin typeface="Myriad Pro" panose="020B0503030403020204" pitchFamily="34" charset="0"/>
                <a:cs typeface="Times New Roman" panose="02020603050405020304" pitchFamily="18" charset="0"/>
              </a:rPr>
              <a:t>centre</a:t>
            </a:r>
            <a:r>
              <a:rPr lang="fr-FR" sz="2400" u="sng" dirty="0">
                <a:solidFill>
                  <a:srgbClr val="FF0000"/>
                </a:solidFill>
                <a:latin typeface="Myriad Pro" panose="020B0503030403020204" pitchFamily="34" charset="0"/>
                <a:cs typeface="Times New Roman" panose="02020603050405020304" pitchFamily="18" charset="0"/>
              </a:rPr>
              <a:t> </a:t>
            </a:r>
            <a:r>
              <a:rPr lang="fr-FR" sz="2400" b="1" u="sng" dirty="0">
                <a:solidFill>
                  <a:srgbClr val="FF0000"/>
                </a:solidFill>
                <a:latin typeface="Myriad Pro" panose="020B0503030403020204" pitchFamily="34" charset="0"/>
                <a:cs typeface="Times New Roman" panose="02020603050405020304" pitchFamily="18" charset="0"/>
              </a:rPr>
              <a:t>culturel</a:t>
            </a:r>
            <a:r>
              <a:rPr lang="fr-FR" sz="2400" u="sng" dirty="0">
                <a:solidFill>
                  <a:srgbClr val="FF0000"/>
                </a:solidFill>
                <a:latin typeface="Myriad Pro" panose="020B0503030403020204" pitchFamily="34" charset="0"/>
                <a:cs typeface="Times New Roman" panose="02020603050405020304" pitchFamily="18" charset="0"/>
              </a:rPr>
              <a:t> </a:t>
            </a:r>
            <a:r>
              <a:rPr lang="fr-FR" sz="2400" b="1" dirty="0">
                <a:latin typeface="Myriad Pro" panose="020B0503030403020204" pitchFamily="34" charset="0"/>
                <a:cs typeface="Times New Roman" panose="02020603050405020304" pitchFamily="18" charset="0"/>
              </a:rPr>
              <a:t>qui</a:t>
            </a:r>
            <a:r>
              <a:rPr lang="fr-FR" sz="2400" dirty="0">
                <a:latin typeface="Myriad Pro" panose="020B0503030403020204" pitchFamily="34" charset="0"/>
                <a:cs typeface="Times New Roman" panose="02020603050405020304" pitchFamily="18" charset="0"/>
              </a:rPr>
              <a:t> propose des activités intéressantes.</a:t>
            </a:r>
          </a:p>
        </p:txBody>
      </p:sp>
      <p:sp>
        <p:nvSpPr>
          <p:cNvPr id="9" name="Rectangle 8"/>
          <p:cNvSpPr>
            <a:spLocks noChangeArrowheads="1"/>
          </p:cNvSpPr>
          <p:nvPr/>
        </p:nvSpPr>
        <p:spPr bwMode="auto">
          <a:xfrm>
            <a:off x="3108324" y="5239942"/>
            <a:ext cx="93424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Font typeface="Myriad Pro" panose="020B0503030403020204" pitchFamily="34" charset="0"/>
              <a:buChar char="−"/>
            </a:pPr>
            <a:r>
              <a:rPr lang="fr-FR" altLang="en-US" sz="2400" b="1" i="1" dirty="0">
                <a:solidFill>
                  <a:srgbClr val="7030A0"/>
                </a:solidFill>
                <a:latin typeface="Myriad Pro" panose="020B0503030403020204" pitchFamily="34" charset="0"/>
                <a:cs typeface="Times New Roman" panose="02020603050405020304" pitchFamily="18" charset="0"/>
              </a:rPr>
              <a:t>Dans ma ville, il y a aussi un centre culturel. </a:t>
            </a:r>
          </a:p>
          <a:p>
            <a:pPr>
              <a:buFont typeface="Myriad Pro" panose="020B0503030403020204" pitchFamily="34" charset="0"/>
              <a:buChar char="−"/>
            </a:pPr>
            <a:r>
              <a:rPr lang="fr-FR" altLang="en-US" sz="2400" b="1" i="1" dirty="0">
                <a:solidFill>
                  <a:srgbClr val="7030A0"/>
                </a:solidFill>
                <a:latin typeface="Myriad Pro" panose="020B0503030403020204" pitchFamily="34" charset="0"/>
                <a:cs typeface="Times New Roman" panose="02020603050405020304" pitchFamily="18" charset="0"/>
              </a:rPr>
              <a:t>Ce centre culturel propose des activités intéressantes. </a:t>
            </a:r>
          </a:p>
        </p:txBody>
      </p:sp>
      <p:cxnSp>
        <p:nvCxnSpPr>
          <p:cNvPr id="10" name="Straight Connector 9">
            <a:extLst>
              <a:ext uri="{FF2B5EF4-FFF2-40B4-BE49-F238E27FC236}">
                <a16:creationId xmlns:a16="http://schemas.microsoft.com/office/drawing/2014/main" id="{26BA12B7-253A-41BB-91E6-8E3100B9B959}"/>
              </a:ext>
            </a:extLst>
          </p:cNvPr>
          <p:cNvCxnSpPr>
            <a:cxnSpLocks/>
          </p:cNvCxnSpPr>
          <p:nvPr/>
        </p:nvCxnSpPr>
        <p:spPr>
          <a:xfrm>
            <a:off x="3560622" y="6071792"/>
            <a:ext cx="2293938"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9D0D3AD7-D450-43CB-9EAE-409A8D604CDA}"/>
              </a:ext>
            </a:extLst>
          </p:cNvPr>
          <p:cNvSpPr/>
          <p:nvPr/>
        </p:nvSpPr>
        <p:spPr>
          <a:xfrm>
            <a:off x="10577615" y="5655867"/>
            <a:ext cx="1227137" cy="349250"/>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fr-FR" altLang="en-US" sz="2400" b="1" i="1" dirty="0">
                <a:solidFill>
                  <a:srgbClr val="00B050"/>
                </a:solidFill>
                <a:latin typeface="Myriad Pro" panose="020B0503030403020204" pitchFamily="34" charset="0"/>
                <a:cs typeface="Times New Roman" panose="02020603050405020304" pitchFamily="18" charset="0"/>
              </a:rPr>
              <a:t>(Sujet)</a:t>
            </a:r>
            <a:endParaRPr lang="fr-FR" sz="2400" dirty="0">
              <a:solidFill>
                <a:srgbClr val="00B050"/>
              </a:solidFill>
            </a:endParaRPr>
          </a:p>
        </p:txBody>
      </p:sp>
      <p:sp>
        <p:nvSpPr>
          <p:cNvPr id="12" name="Rectangle 12">
            <a:extLst>
              <a:ext uri="{FF2B5EF4-FFF2-40B4-BE49-F238E27FC236}">
                <a16:creationId xmlns:a16="http://schemas.microsoft.com/office/drawing/2014/main" id="{3FB276E1-D3E2-4F4B-86E7-1582F1F95CEE}"/>
              </a:ext>
            </a:extLst>
          </p:cNvPr>
          <p:cNvSpPr>
            <a:spLocks noChangeArrowheads="1"/>
          </p:cNvSpPr>
          <p:nvPr/>
        </p:nvSpPr>
        <p:spPr bwMode="auto">
          <a:xfrm>
            <a:off x="217488" y="2479675"/>
            <a:ext cx="31623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rtl="1" eaLnBrk="1" hangingPunct="1">
              <a:lnSpc>
                <a:spcPct val="90000"/>
              </a:lnSpc>
              <a:buClr>
                <a:srgbClr val="3A3838"/>
              </a:buClr>
              <a:buSzPts val="2000"/>
              <a:buFont typeface="Open Sans" charset="0"/>
              <a:buNone/>
              <a:defRPr/>
            </a:pPr>
            <a:r>
              <a:rPr lang="fr-FR" altLang="en-US" sz="2400" b="1" dirty="0">
                <a:solidFill>
                  <a:schemeClr val="tx1"/>
                </a:solidFill>
                <a:latin typeface="Myriad Pro" panose="020B0503030403020204" pitchFamily="34" charset="0"/>
                <a:cs typeface="Times New Roman" panose="02020603050405020304" pitchFamily="18" charset="0"/>
                <a:sym typeface="Open Sans" charset="0"/>
              </a:rPr>
              <a:t>Décomposez ces phrases en des phrases simples (propositions indépendantes).</a:t>
            </a:r>
          </a:p>
        </p:txBody>
      </p:sp>
    </p:spTree>
    <p:extLst>
      <p:ext uri="{BB962C8B-B14F-4D97-AF65-F5344CB8AC3E}">
        <p14:creationId xmlns:p14="http://schemas.microsoft.com/office/powerpoint/2010/main" val="61083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7" grpId="0" animBg="1"/>
      <p:bldP spid="8" grpId="0" animBg="1"/>
      <p:bldP spid="9" grpId="0"/>
      <p:bldP spid="11" grpId="0" animBg="1"/>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extBox 5"/>
          <p:cNvSpPr txBox="1">
            <a:spLocks noChangeArrowheads="1"/>
          </p:cNvSpPr>
          <p:nvPr/>
        </p:nvSpPr>
        <p:spPr bwMode="auto">
          <a:xfrm>
            <a:off x="794927" y="99379"/>
            <a:ext cx="10930348" cy="646331"/>
          </a:xfrm>
          <a:prstGeom prst="rect">
            <a:avLst/>
          </a:prstGeom>
          <a:noFill/>
          <a:ln>
            <a:noFill/>
          </a:ln>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3600" b="1" dirty="0">
                <a:solidFill>
                  <a:srgbClr val="0096D6"/>
                </a:solidFill>
                <a:latin typeface="Myriad Pro" panose="020B0503030403020204" pitchFamily="34" charset="0"/>
                <a:cs typeface="Times New Roman" panose="02020603050405020304" pitchFamily="18" charset="0"/>
              </a:rPr>
              <a:t>ENTRAINEMENT</a:t>
            </a:r>
          </a:p>
        </p:txBody>
      </p:sp>
      <p:sp>
        <p:nvSpPr>
          <p:cNvPr id="7" name="Google Shape;465;p31">
            <a:extLst>
              <a:ext uri="{FF2B5EF4-FFF2-40B4-BE49-F238E27FC236}">
                <a16:creationId xmlns:a16="http://schemas.microsoft.com/office/drawing/2014/main" id="{67433E86-A541-4683-8EA4-FBA38C9284E4}"/>
              </a:ext>
            </a:extLst>
          </p:cNvPr>
          <p:cNvSpPr txBox="1">
            <a:spLocks noChangeArrowheads="1"/>
          </p:cNvSpPr>
          <p:nvPr/>
        </p:nvSpPr>
        <p:spPr bwMode="auto">
          <a:xfrm>
            <a:off x="3298825" y="930557"/>
            <a:ext cx="8442325" cy="522288"/>
          </a:xfrm>
          <a:prstGeom prst="rect">
            <a:avLst/>
          </a:prstGeom>
          <a:noFill/>
          <a:ln>
            <a:solidFill>
              <a:srgbClr val="002060"/>
            </a:solid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Clr>
                <a:srgbClr val="3A3838"/>
              </a:buClr>
              <a:buSzPts val="2000"/>
              <a:buFont typeface="Open Sans" charset="0"/>
              <a:buNone/>
              <a:defRPr/>
            </a:pPr>
            <a:endParaRPr lang="en-US" altLang="en-US" sz="2400" dirty="0">
              <a:solidFill>
                <a:srgbClr val="3A3838"/>
              </a:solidFill>
              <a:latin typeface="Times New Roman" panose="02020603050405020304" pitchFamily="18" charset="0"/>
              <a:cs typeface="Times New Roman" panose="02020603050405020304" pitchFamily="18" charset="0"/>
              <a:sym typeface="Open Sans" charset="0"/>
            </a:endParaRPr>
          </a:p>
          <a:p>
            <a:pPr eaLnBrk="1" hangingPunct="1">
              <a:lnSpc>
                <a:spcPct val="90000"/>
              </a:lnSpc>
              <a:buClr>
                <a:srgbClr val="3A3838"/>
              </a:buClr>
              <a:buSzPts val="2000"/>
              <a:buFont typeface="Open Sans" charset="0"/>
              <a:buNone/>
              <a:defRPr/>
            </a:pPr>
            <a:r>
              <a:rPr lang="fr-FR" altLang="en-US" sz="2400" dirty="0">
                <a:solidFill>
                  <a:srgbClr val="3A3838"/>
                </a:solidFill>
                <a:latin typeface="Myriad Pro" panose="020B0503030403020204" pitchFamily="34" charset="0"/>
                <a:cs typeface="Times New Roman" panose="02020603050405020304" pitchFamily="18" charset="0"/>
                <a:sym typeface="Open Sans" charset="0"/>
              </a:rPr>
              <a:t>Je voudrais décrire  ma ville natale. Je l’aime  beaucoup.</a:t>
            </a:r>
            <a:endParaRPr lang="en-US" altLang="en-US" sz="2400" dirty="0">
              <a:solidFill>
                <a:srgbClr val="3A3838"/>
              </a:solidFill>
              <a:latin typeface="Myriad Pro" panose="020B0503030403020204" pitchFamily="34" charset="0"/>
              <a:cs typeface="Times New Roman" panose="02020603050405020304" pitchFamily="18" charset="0"/>
              <a:sym typeface="Open Sans" charset="0"/>
            </a:endParaRPr>
          </a:p>
          <a:p>
            <a:pPr eaLnBrk="1" hangingPunct="1">
              <a:lnSpc>
                <a:spcPct val="90000"/>
              </a:lnSpc>
              <a:buClr>
                <a:srgbClr val="3A3838"/>
              </a:buClr>
              <a:buSzPts val="2000"/>
              <a:defRPr/>
            </a:pPr>
            <a:endParaRPr lang="en-US" altLang="en-US" sz="2400" dirty="0">
              <a:latin typeface="Times New Roman" panose="02020603050405020304" pitchFamily="18" charset="0"/>
              <a:cs typeface="Times New Roman" panose="02020603050405020304" pitchFamily="18" charset="0"/>
            </a:endParaRPr>
          </a:p>
        </p:txBody>
      </p:sp>
      <p:sp>
        <p:nvSpPr>
          <p:cNvPr id="2" name="Rectangle 1"/>
          <p:cNvSpPr>
            <a:spLocks noChangeArrowheads="1"/>
          </p:cNvSpPr>
          <p:nvPr/>
        </p:nvSpPr>
        <p:spPr bwMode="auto">
          <a:xfrm>
            <a:off x="3298825" y="1589088"/>
            <a:ext cx="7469188"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rtl="1" eaLnBrk="1" hangingPunct="1">
              <a:lnSpc>
                <a:spcPct val="90000"/>
              </a:lnSpc>
              <a:buClr>
                <a:srgbClr val="3A3838"/>
              </a:buClr>
              <a:buSzPts val="2000"/>
              <a:buFont typeface="Open Sans" panose="020B0606030504020204" pitchFamily="34" charset="0"/>
              <a:buNone/>
            </a:pPr>
            <a:r>
              <a:rPr lang="fr-FR" altLang="en-US" sz="2400" dirty="0">
                <a:solidFill>
                  <a:srgbClr val="0070C0"/>
                </a:solidFill>
                <a:latin typeface="Myriad Pro" panose="020B0503030403020204" pitchFamily="34" charset="0"/>
                <a:cs typeface="Times New Roman" panose="02020603050405020304" pitchFamily="18" charset="0"/>
                <a:sym typeface="Open Sans" panose="020B0606030504020204" pitchFamily="34" charset="0"/>
              </a:rPr>
              <a:t>Je voudrais décrire  ma ville natale </a:t>
            </a:r>
            <a:r>
              <a:rPr lang="fr-FR" altLang="en-US" sz="2400" b="1" dirty="0">
                <a:solidFill>
                  <a:srgbClr val="FF0000"/>
                </a:solidFill>
                <a:latin typeface="Myriad Pro" panose="020B0503030403020204" pitchFamily="34" charset="0"/>
                <a:cs typeface="Times New Roman" panose="02020603050405020304" pitchFamily="18" charset="0"/>
                <a:sym typeface="Open Sans" panose="020B0606030504020204" pitchFamily="34" charset="0"/>
              </a:rPr>
              <a:t>que</a:t>
            </a:r>
            <a:r>
              <a:rPr lang="fr-FR" altLang="en-US" sz="2400" dirty="0">
                <a:solidFill>
                  <a:srgbClr val="0070C0"/>
                </a:solidFill>
                <a:latin typeface="Myriad Pro" panose="020B0503030403020204" pitchFamily="34" charset="0"/>
                <a:cs typeface="Times New Roman" panose="02020603050405020304" pitchFamily="18" charset="0"/>
                <a:sym typeface="Open Sans" panose="020B0606030504020204" pitchFamily="34" charset="0"/>
              </a:rPr>
              <a:t> j’aime  beaucoup</a:t>
            </a:r>
            <a:r>
              <a:rPr lang="fr-FR" altLang="en-US" sz="2000" dirty="0">
                <a:solidFill>
                  <a:srgbClr val="0070C0"/>
                </a:solidFill>
                <a:latin typeface="Times New Roman" panose="02020603050405020304" pitchFamily="18" charset="0"/>
                <a:cs typeface="Times New Roman" panose="02020603050405020304" pitchFamily="18" charset="0"/>
                <a:sym typeface="Open Sans" panose="020B0606030504020204" pitchFamily="34" charset="0"/>
              </a:rPr>
              <a:t>.</a:t>
            </a:r>
            <a:endParaRPr lang="en-US" altLang="en-US" sz="2000" dirty="0">
              <a:solidFill>
                <a:srgbClr val="0070C0"/>
              </a:solidFill>
              <a:latin typeface="Times New Roman" panose="02020603050405020304" pitchFamily="18" charset="0"/>
              <a:cs typeface="Times New Roman" panose="02020603050405020304" pitchFamily="18" charset="0"/>
              <a:sym typeface="Open Sans" panose="020B0606030504020204" pitchFamily="34" charset="0"/>
            </a:endParaRPr>
          </a:p>
        </p:txBody>
      </p:sp>
      <p:sp>
        <p:nvSpPr>
          <p:cNvPr id="3" name="Rectangle 2"/>
          <p:cNvSpPr>
            <a:spLocks noChangeArrowheads="1"/>
          </p:cNvSpPr>
          <p:nvPr/>
        </p:nvSpPr>
        <p:spPr bwMode="auto">
          <a:xfrm>
            <a:off x="3265488" y="3027363"/>
            <a:ext cx="6229350"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rtl="1" eaLnBrk="1" hangingPunct="1">
              <a:lnSpc>
                <a:spcPct val="90000"/>
              </a:lnSpc>
              <a:buClr>
                <a:srgbClr val="3A3838"/>
              </a:buClr>
              <a:buSzPts val="2000"/>
              <a:buFont typeface="Open Sans" panose="020B0606030504020204" pitchFamily="34" charset="0"/>
              <a:buNone/>
            </a:pPr>
            <a:r>
              <a:rPr lang="fr-FR" altLang="en-US" sz="2400" dirty="0">
                <a:solidFill>
                  <a:srgbClr val="0070C0"/>
                </a:solidFill>
                <a:latin typeface="Myriad Pro" panose="020B0503030403020204" pitchFamily="34" charset="0"/>
                <a:cs typeface="Times New Roman" panose="02020603050405020304" pitchFamily="18" charset="0"/>
                <a:sym typeface="Open Sans" panose="020B0606030504020204" pitchFamily="34" charset="0"/>
              </a:rPr>
              <a:t>C’est un site historique </a:t>
            </a:r>
            <a:r>
              <a:rPr lang="fr-FR" altLang="en-US" sz="2400" b="1" dirty="0">
                <a:solidFill>
                  <a:srgbClr val="FF0000"/>
                </a:solidFill>
                <a:latin typeface="Myriad Pro" panose="020B0503030403020204" pitchFamily="34" charset="0"/>
                <a:cs typeface="Times New Roman" panose="02020603050405020304" pitchFamily="18" charset="0"/>
                <a:sym typeface="Open Sans" panose="020B0606030504020204" pitchFamily="34" charset="0"/>
              </a:rPr>
              <a:t>qui</a:t>
            </a:r>
            <a:r>
              <a:rPr lang="fr-FR" altLang="en-US" sz="2400" dirty="0">
                <a:solidFill>
                  <a:srgbClr val="0070C0"/>
                </a:solidFill>
                <a:latin typeface="Myriad Pro" panose="020B0503030403020204" pitchFamily="34" charset="0"/>
                <a:cs typeface="Times New Roman" panose="02020603050405020304" pitchFamily="18" charset="0"/>
                <a:sym typeface="Open Sans" panose="020B0606030504020204" pitchFamily="34" charset="0"/>
              </a:rPr>
              <a:t> n’est pas très connu.</a:t>
            </a:r>
            <a:endParaRPr lang="en-US" altLang="en-US" sz="2400" dirty="0">
              <a:solidFill>
                <a:srgbClr val="0070C0"/>
              </a:solidFill>
              <a:latin typeface="Myriad Pro" panose="020B0503030403020204" pitchFamily="34" charset="0"/>
              <a:cs typeface="Times New Roman" panose="02020603050405020304" pitchFamily="18" charset="0"/>
              <a:sym typeface="Open Sans" panose="020B0606030504020204" pitchFamily="34" charset="0"/>
            </a:endParaRPr>
          </a:p>
        </p:txBody>
      </p:sp>
      <p:sp>
        <p:nvSpPr>
          <p:cNvPr id="4" name="Rectangle 3"/>
          <p:cNvSpPr>
            <a:spLocks noChangeArrowheads="1"/>
          </p:cNvSpPr>
          <p:nvPr/>
        </p:nvSpPr>
        <p:spPr bwMode="auto">
          <a:xfrm>
            <a:off x="3282950" y="4490324"/>
            <a:ext cx="4648200"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rtl="1" eaLnBrk="1" hangingPunct="1">
              <a:lnSpc>
                <a:spcPct val="90000"/>
              </a:lnSpc>
              <a:buClr>
                <a:srgbClr val="3A3838"/>
              </a:buClr>
              <a:buSzPts val="2000"/>
              <a:buFont typeface="Open Sans" panose="020B0606030504020204" pitchFamily="34" charset="0"/>
              <a:buNone/>
            </a:pPr>
            <a:r>
              <a:rPr lang="fr-FR" altLang="en-US" sz="2400" dirty="0">
                <a:solidFill>
                  <a:srgbClr val="0070C0"/>
                </a:solidFill>
                <a:latin typeface="Myriad Pro" panose="020B0503030403020204" pitchFamily="34" charset="0"/>
                <a:cs typeface="Times New Roman" panose="02020603050405020304" pitchFamily="18" charset="0"/>
                <a:sym typeface="Open Sans" panose="020B0606030504020204" pitchFamily="34" charset="0"/>
              </a:rPr>
              <a:t>Il retourne dans la ville </a:t>
            </a:r>
            <a:r>
              <a:rPr lang="fr-FR" altLang="en-US" sz="2400" b="1" dirty="0">
                <a:solidFill>
                  <a:srgbClr val="FF0000"/>
                </a:solidFill>
                <a:latin typeface="Myriad Pro" panose="020B0503030403020204" pitchFamily="34" charset="0"/>
                <a:cs typeface="Times New Roman" panose="02020603050405020304" pitchFamily="18" charset="0"/>
                <a:sym typeface="Open Sans" panose="020B0606030504020204" pitchFamily="34" charset="0"/>
              </a:rPr>
              <a:t>où</a:t>
            </a:r>
            <a:r>
              <a:rPr lang="fr-FR" altLang="en-US" sz="2400" dirty="0">
                <a:solidFill>
                  <a:srgbClr val="0070C0"/>
                </a:solidFill>
                <a:latin typeface="Myriad Pro" panose="020B0503030403020204" pitchFamily="34" charset="0"/>
                <a:cs typeface="Times New Roman" panose="02020603050405020304" pitchFamily="18" charset="0"/>
                <a:sym typeface="Open Sans" panose="020B0606030504020204" pitchFamily="34" charset="0"/>
              </a:rPr>
              <a:t> il a vécu.</a:t>
            </a:r>
          </a:p>
        </p:txBody>
      </p:sp>
      <p:sp>
        <p:nvSpPr>
          <p:cNvPr id="5" name="Rectangle 4"/>
          <p:cNvSpPr>
            <a:spLocks noChangeArrowheads="1"/>
          </p:cNvSpPr>
          <p:nvPr/>
        </p:nvSpPr>
        <p:spPr bwMode="auto">
          <a:xfrm>
            <a:off x="3370263" y="6037160"/>
            <a:ext cx="7397750" cy="42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rtl="1" eaLnBrk="1" hangingPunct="1">
              <a:lnSpc>
                <a:spcPct val="90000"/>
              </a:lnSpc>
              <a:buClr>
                <a:srgbClr val="3A3838"/>
              </a:buClr>
              <a:buSzPts val="2000"/>
            </a:pPr>
            <a:r>
              <a:rPr lang="fr-FR" altLang="en-US" sz="2400" dirty="0">
                <a:solidFill>
                  <a:srgbClr val="0070C0"/>
                </a:solidFill>
                <a:latin typeface="Myriad Pro" panose="020B0503030403020204" pitchFamily="34" charset="0"/>
                <a:cs typeface="Times New Roman" panose="02020603050405020304" pitchFamily="18" charset="0"/>
                <a:sym typeface="Open Sans" panose="020B0606030504020204" pitchFamily="34" charset="0"/>
              </a:rPr>
              <a:t>Ma ville </a:t>
            </a:r>
            <a:r>
              <a:rPr lang="fr-FR" altLang="en-US" sz="2400" b="1" dirty="0">
                <a:solidFill>
                  <a:srgbClr val="FF0000"/>
                </a:solidFill>
                <a:latin typeface="Myriad Pro" panose="020B0503030403020204" pitchFamily="34" charset="0"/>
                <a:cs typeface="Times New Roman" panose="02020603050405020304" pitchFamily="18" charset="0"/>
                <a:sym typeface="Open Sans" panose="020B0606030504020204" pitchFamily="34" charset="0"/>
              </a:rPr>
              <a:t>dont</a:t>
            </a:r>
            <a:r>
              <a:rPr lang="fr-FR" altLang="en-US" sz="2400" dirty="0">
                <a:solidFill>
                  <a:srgbClr val="0070C0"/>
                </a:solidFill>
                <a:latin typeface="Myriad Pro" panose="020B0503030403020204" pitchFamily="34" charset="0"/>
                <a:cs typeface="Times New Roman" panose="02020603050405020304" pitchFamily="18" charset="0"/>
                <a:sym typeface="Open Sans" panose="020B0606030504020204" pitchFamily="34" charset="0"/>
              </a:rPr>
              <a:t> les nuits sont inoubliables est très animée. </a:t>
            </a:r>
            <a:endParaRPr lang="en-US" altLang="en-US" sz="2400" dirty="0">
              <a:solidFill>
                <a:srgbClr val="0070C0"/>
              </a:solidFill>
              <a:latin typeface="Myriad Pro" panose="020B0503030403020204" pitchFamily="34" charset="0"/>
              <a:cs typeface="Times New Roman" panose="02020603050405020304" pitchFamily="18" charset="0"/>
            </a:endParaRPr>
          </a:p>
        </p:txBody>
      </p:sp>
      <p:sp>
        <p:nvSpPr>
          <p:cNvPr id="35849" name="Rectangle 7">
            <a:extLst>
              <a:ext uri="{FF2B5EF4-FFF2-40B4-BE49-F238E27FC236}">
                <a16:creationId xmlns:a16="http://schemas.microsoft.com/office/drawing/2014/main" id="{42899570-94DB-48E9-B92A-F513077B89EE}"/>
              </a:ext>
            </a:extLst>
          </p:cNvPr>
          <p:cNvSpPr>
            <a:spLocks noChangeArrowheads="1"/>
          </p:cNvSpPr>
          <p:nvPr/>
        </p:nvSpPr>
        <p:spPr bwMode="auto">
          <a:xfrm>
            <a:off x="223838" y="2232025"/>
            <a:ext cx="2605087" cy="1421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rtl="1" eaLnBrk="1" hangingPunct="1">
              <a:lnSpc>
                <a:spcPct val="90000"/>
              </a:lnSpc>
              <a:buClr>
                <a:srgbClr val="3A3838"/>
              </a:buClr>
              <a:buSzPts val="2000"/>
              <a:buFont typeface="Open Sans" charset="0"/>
              <a:buNone/>
              <a:defRPr/>
            </a:pPr>
            <a:r>
              <a:rPr lang="fr-FR" altLang="en-US" sz="2400" b="1" dirty="0">
                <a:solidFill>
                  <a:schemeClr val="tx1"/>
                </a:solidFill>
                <a:latin typeface="Myriad Pro" panose="020B0503030403020204" pitchFamily="34" charset="0"/>
                <a:cs typeface="Times New Roman" panose="02020603050405020304" pitchFamily="18" charset="0"/>
                <a:sym typeface="Open Sans" charset="0"/>
              </a:rPr>
              <a:t>Reliez les couples de phrases à l’aide d’un pronom relatif.</a:t>
            </a:r>
          </a:p>
        </p:txBody>
      </p:sp>
      <p:sp>
        <p:nvSpPr>
          <p:cNvPr id="10" name="Google Shape;465;p31">
            <a:extLst>
              <a:ext uri="{FF2B5EF4-FFF2-40B4-BE49-F238E27FC236}">
                <a16:creationId xmlns:a16="http://schemas.microsoft.com/office/drawing/2014/main" id="{81E1C590-50C2-4BD3-AD74-C92F21EF2836}"/>
              </a:ext>
            </a:extLst>
          </p:cNvPr>
          <p:cNvSpPr txBox="1">
            <a:spLocks noChangeArrowheads="1"/>
          </p:cNvSpPr>
          <p:nvPr/>
        </p:nvSpPr>
        <p:spPr bwMode="auto">
          <a:xfrm>
            <a:off x="3282950" y="3733930"/>
            <a:ext cx="8442325" cy="475277"/>
          </a:xfrm>
          <a:prstGeom prst="rect">
            <a:avLst/>
          </a:prstGeom>
          <a:noFill/>
          <a:ln>
            <a:solidFill>
              <a:srgbClr val="002060"/>
            </a:solid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Clr>
                <a:srgbClr val="3A3838"/>
              </a:buClr>
              <a:buSzPts val="2000"/>
              <a:buFont typeface="Open Sans" charset="0"/>
              <a:buNone/>
              <a:defRPr/>
            </a:pPr>
            <a:endParaRPr lang="en-US" altLang="en-US" sz="2400" dirty="0">
              <a:solidFill>
                <a:srgbClr val="3A3838"/>
              </a:solidFill>
              <a:latin typeface="Times New Roman" panose="02020603050405020304" pitchFamily="18" charset="0"/>
              <a:cs typeface="Times New Roman" panose="02020603050405020304" pitchFamily="18" charset="0"/>
              <a:sym typeface="Open Sans" charset="0"/>
            </a:endParaRPr>
          </a:p>
          <a:p>
            <a:pPr eaLnBrk="1" hangingPunct="1">
              <a:lnSpc>
                <a:spcPct val="90000"/>
              </a:lnSpc>
              <a:buClr>
                <a:srgbClr val="3A3838"/>
              </a:buClr>
              <a:buSzPts val="2000"/>
              <a:defRPr/>
            </a:pPr>
            <a:r>
              <a:rPr lang="en-US" altLang="en-US" sz="2400" dirty="0">
                <a:solidFill>
                  <a:srgbClr val="3A3838"/>
                </a:solidFill>
                <a:latin typeface="Times New Roman" panose="02020603050405020304" pitchFamily="18" charset="0"/>
                <a:cs typeface="Times New Roman" panose="02020603050405020304" pitchFamily="18" charset="0"/>
                <a:sym typeface="Open Sans" charset="0"/>
              </a:rPr>
              <a:t>I</a:t>
            </a:r>
            <a:r>
              <a:rPr lang="fr-FR" altLang="en-US" sz="2400" dirty="0">
                <a:solidFill>
                  <a:srgbClr val="3A3838"/>
                </a:solidFill>
                <a:latin typeface="Myriad Pro" panose="020B0503030403020204" pitchFamily="34" charset="0"/>
                <a:cs typeface="Times New Roman" panose="02020603050405020304" pitchFamily="18" charset="0"/>
                <a:sym typeface="Open Sans" charset="0"/>
              </a:rPr>
              <a:t>l retourne dans la ville. Il a vécu dans cette ville.</a:t>
            </a:r>
          </a:p>
          <a:p>
            <a:pPr eaLnBrk="1" hangingPunct="1">
              <a:lnSpc>
                <a:spcPct val="90000"/>
              </a:lnSpc>
              <a:buClr>
                <a:srgbClr val="3A3838"/>
              </a:buClr>
              <a:buSzPts val="2000"/>
              <a:defRPr/>
            </a:pPr>
            <a:r>
              <a:rPr lang="fr-FR" altLang="en-US" sz="2400" dirty="0">
                <a:solidFill>
                  <a:srgbClr val="3A3838"/>
                </a:solidFill>
                <a:latin typeface="Myriad Pro" panose="020B0503030403020204" pitchFamily="34" charset="0"/>
                <a:cs typeface="Times New Roman" panose="02020603050405020304" pitchFamily="18" charset="0"/>
                <a:sym typeface="Open Sans" charset="0"/>
              </a:rPr>
              <a:t> </a:t>
            </a:r>
            <a:endParaRPr lang="en-US" altLang="en-US" sz="2400" dirty="0">
              <a:solidFill>
                <a:srgbClr val="3A3838"/>
              </a:solidFill>
              <a:latin typeface="Myriad Pro" panose="020B0503030403020204" pitchFamily="34" charset="0"/>
              <a:cs typeface="Times New Roman" panose="02020603050405020304" pitchFamily="18" charset="0"/>
            </a:endParaRPr>
          </a:p>
        </p:txBody>
      </p:sp>
      <p:sp>
        <p:nvSpPr>
          <p:cNvPr id="11" name="Google Shape;465;p31">
            <a:extLst>
              <a:ext uri="{FF2B5EF4-FFF2-40B4-BE49-F238E27FC236}">
                <a16:creationId xmlns:a16="http://schemas.microsoft.com/office/drawing/2014/main" id="{00C8D97E-55F6-42F8-8A52-A7B6C86D65C4}"/>
              </a:ext>
            </a:extLst>
          </p:cNvPr>
          <p:cNvSpPr txBox="1">
            <a:spLocks noChangeArrowheads="1"/>
          </p:cNvSpPr>
          <p:nvPr/>
        </p:nvSpPr>
        <p:spPr bwMode="auto">
          <a:xfrm>
            <a:off x="3282950" y="2316470"/>
            <a:ext cx="8442325" cy="492125"/>
          </a:xfrm>
          <a:prstGeom prst="rect">
            <a:avLst/>
          </a:prstGeom>
          <a:noFill/>
          <a:ln>
            <a:solidFill>
              <a:srgbClr val="002060"/>
            </a:solid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Clr>
                <a:srgbClr val="3A3838"/>
              </a:buClr>
              <a:buSzPts val="2000"/>
              <a:buFont typeface="Open Sans" charset="0"/>
              <a:buNone/>
              <a:defRPr/>
            </a:pPr>
            <a:r>
              <a:rPr lang="fr-FR" altLang="en-US" sz="2400" dirty="0">
                <a:solidFill>
                  <a:srgbClr val="3A3838"/>
                </a:solidFill>
                <a:latin typeface="Myriad Pro" panose="020B0503030403020204" pitchFamily="34" charset="0"/>
                <a:cs typeface="Times New Roman" panose="02020603050405020304" pitchFamily="18" charset="0"/>
                <a:sym typeface="Open Sans" charset="0"/>
              </a:rPr>
              <a:t>C’est un site historique. Il n’est pas très connu.</a:t>
            </a:r>
          </a:p>
        </p:txBody>
      </p:sp>
      <p:sp>
        <p:nvSpPr>
          <p:cNvPr id="12" name="Google Shape;465;p31">
            <a:extLst>
              <a:ext uri="{FF2B5EF4-FFF2-40B4-BE49-F238E27FC236}">
                <a16:creationId xmlns:a16="http://schemas.microsoft.com/office/drawing/2014/main" id="{345A38CA-CB57-4FCC-B4DB-7FBC9C85DA51}"/>
              </a:ext>
            </a:extLst>
          </p:cNvPr>
          <p:cNvSpPr txBox="1">
            <a:spLocks noChangeArrowheads="1"/>
          </p:cNvSpPr>
          <p:nvPr/>
        </p:nvSpPr>
        <p:spPr bwMode="auto">
          <a:xfrm>
            <a:off x="3282950" y="5134542"/>
            <a:ext cx="8442325" cy="566737"/>
          </a:xfrm>
          <a:prstGeom prst="rect">
            <a:avLst/>
          </a:prstGeom>
          <a:noFill/>
          <a:ln>
            <a:solidFill>
              <a:srgbClr val="002060"/>
            </a:solidFill>
          </a:ln>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Clr>
                <a:srgbClr val="3A3838"/>
              </a:buClr>
              <a:buSzPts val="2000"/>
              <a:defRPr/>
            </a:pPr>
            <a:endParaRPr lang="fr-FR" altLang="en-US" sz="2400" dirty="0">
              <a:solidFill>
                <a:srgbClr val="3A3838"/>
              </a:solidFill>
              <a:latin typeface="Myriad Pro" panose="020B0503030403020204" pitchFamily="34" charset="0"/>
              <a:cs typeface="Times New Roman" panose="02020603050405020304" pitchFamily="18" charset="0"/>
              <a:sym typeface="Open Sans" charset="0"/>
            </a:endParaRPr>
          </a:p>
          <a:p>
            <a:pPr eaLnBrk="1" hangingPunct="1">
              <a:lnSpc>
                <a:spcPct val="90000"/>
              </a:lnSpc>
              <a:buClr>
                <a:srgbClr val="3A3838"/>
              </a:buClr>
              <a:buSzPts val="2000"/>
              <a:defRPr/>
            </a:pPr>
            <a:r>
              <a:rPr lang="fr-FR" altLang="en-US" sz="2400" dirty="0">
                <a:solidFill>
                  <a:srgbClr val="3A3838"/>
                </a:solidFill>
                <a:latin typeface="Myriad Pro" panose="020B0503030403020204" pitchFamily="34" charset="0"/>
                <a:cs typeface="Times New Roman" panose="02020603050405020304" pitchFamily="18" charset="0"/>
                <a:sym typeface="Open Sans" charset="0"/>
              </a:rPr>
              <a:t>Ma ville est très animée. Ses nuits sont inoubliables.</a:t>
            </a:r>
          </a:p>
          <a:p>
            <a:pPr marL="342900" indent="-342900" eaLnBrk="1" hangingPunct="1">
              <a:lnSpc>
                <a:spcPct val="90000"/>
              </a:lnSpc>
              <a:buClr>
                <a:srgbClr val="3A3838"/>
              </a:buClr>
              <a:buSzPts val="2000"/>
              <a:buFontTx/>
              <a:buChar char="-"/>
              <a:defRPr/>
            </a:pPr>
            <a:endParaRPr lang="fr-FR" altLang="en-US" sz="2400" dirty="0">
              <a:solidFill>
                <a:srgbClr val="3A3838"/>
              </a:solidFill>
              <a:latin typeface="Times New Roman" panose="02020603050405020304" pitchFamily="18" charset="0"/>
              <a:cs typeface="Times New Roman" panose="02020603050405020304" pitchFamily="18" charset="0"/>
              <a:sym typeface="Open Sans" charset="0"/>
            </a:endParaRPr>
          </a:p>
        </p:txBody>
      </p:sp>
      <p:sp>
        <p:nvSpPr>
          <p:cNvPr id="18" name="Rectangle 17">
            <a:extLst>
              <a:ext uri="{FF2B5EF4-FFF2-40B4-BE49-F238E27FC236}">
                <a16:creationId xmlns:a16="http://schemas.microsoft.com/office/drawing/2014/main" id="{92ED4603-93E1-4270-9CEF-9A5C426EE8BD}"/>
              </a:ext>
            </a:extLst>
          </p:cNvPr>
          <p:cNvSpPr/>
          <p:nvPr/>
        </p:nvSpPr>
        <p:spPr>
          <a:xfrm>
            <a:off x="5836571" y="950479"/>
            <a:ext cx="1978025" cy="40957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4" name="Rectangle 23">
            <a:extLst>
              <a:ext uri="{FF2B5EF4-FFF2-40B4-BE49-F238E27FC236}">
                <a16:creationId xmlns:a16="http://schemas.microsoft.com/office/drawing/2014/main" id="{9D883580-8BAD-4804-8CFD-A2F9EBD81C29}"/>
              </a:ext>
            </a:extLst>
          </p:cNvPr>
          <p:cNvSpPr/>
          <p:nvPr/>
        </p:nvSpPr>
        <p:spPr>
          <a:xfrm>
            <a:off x="8126361" y="945819"/>
            <a:ext cx="170580" cy="40957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0-#ppt_w/2"/>
                                          </p:val>
                                        </p:tav>
                                        <p:tav tm="100000">
                                          <p:val>
                                            <p:strVal val="#ppt_x"/>
                                          </p:val>
                                        </p:tav>
                                      </p:tavLst>
                                    </p:anim>
                                    <p:anim calcmode="lin" valueType="num">
                                      <p:cBhvr additive="base">
                                        <p:cTn id="22"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0-#ppt_w/2"/>
                                          </p:val>
                                        </p:tav>
                                        <p:tav tm="100000">
                                          <p:val>
                                            <p:strVal val="#ppt_x"/>
                                          </p:val>
                                        </p:tav>
                                      </p:tavLst>
                                    </p:anim>
                                    <p:anim calcmode="lin" valueType="num">
                                      <p:cBhvr additive="base">
                                        <p:cTn id="3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additive="base">
                                        <p:cTn id="41" dur="500" fill="hold"/>
                                        <p:tgtEl>
                                          <p:spTgt spid="4"/>
                                        </p:tgtEl>
                                        <p:attrNameLst>
                                          <p:attrName>ppt_x</p:attrName>
                                        </p:attrNameLst>
                                      </p:cBhvr>
                                      <p:tavLst>
                                        <p:tav tm="0">
                                          <p:val>
                                            <p:strVal val="0-#ppt_w/2"/>
                                          </p:val>
                                        </p:tav>
                                        <p:tav tm="100000">
                                          <p:val>
                                            <p:strVal val="#ppt_x"/>
                                          </p:val>
                                        </p:tav>
                                      </p:tavLst>
                                    </p:anim>
                                    <p:anim calcmode="lin" valueType="num">
                                      <p:cBhvr additive="base">
                                        <p:cTn id="4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additive="base">
                                        <p:cTn id="51" dur="500" fill="hold"/>
                                        <p:tgtEl>
                                          <p:spTgt spid="5"/>
                                        </p:tgtEl>
                                        <p:attrNameLst>
                                          <p:attrName>ppt_x</p:attrName>
                                        </p:attrNameLst>
                                      </p:cBhvr>
                                      <p:tavLst>
                                        <p:tav tm="0">
                                          <p:val>
                                            <p:strVal val="0-#ppt_w/2"/>
                                          </p:val>
                                        </p:tav>
                                        <p:tav tm="100000">
                                          <p:val>
                                            <p:strVal val="#ppt_x"/>
                                          </p:val>
                                        </p:tav>
                                      </p:tavLst>
                                    </p:anim>
                                    <p:anim calcmode="lin" valueType="num">
                                      <p:cBhvr additive="base">
                                        <p:cTn id="52"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p:bldP spid="3" grpId="0"/>
      <p:bldP spid="4" grpId="0"/>
      <p:bldP spid="5" grpId="0"/>
      <p:bldP spid="35849" grpId="0"/>
      <p:bldP spid="10" grpId="0" animBg="1"/>
      <p:bldP spid="11" grpId="0" animBg="1"/>
      <p:bldP spid="12" grpId="0" animBg="1"/>
      <p:bldP spid="18" grpId="0" animBg="1"/>
      <p:bldP spid="2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
            <a:extLst>
              <a:ext uri="{FF2B5EF4-FFF2-40B4-BE49-F238E27FC236}">
                <a16:creationId xmlns:a16="http://schemas.microsoft.com/office/drawing/2014/main" id="{559C1BB9-18DA-4CFC-85B2-974EC0D0C2BC}"/>
              </a:ext>
            </a:extLst>
          </p:cNvPr>
          <p:cNvSpPr>
            <a:spLocks noChangeArrowheads="1"/>
          </p:cNvSpPr>
          <p:nvPr/>
        </p:nvSpPr>
        <p:spPr bwMode="auto">
          <a:xfrm>
            <a:off x="1420813" y="1028700"/>
            <a:ext cx="85915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50000"/>
              </a:lnSpc>
              <a:defRPr/>
            </a:pPr>
            <a:r>
              <a:rPr lang="fr-FR" altLang="en-US" sz="2000" b="1" dirty="0">
                <a:latin typeface="Times New Roman" panose="02020603050405020304" pitchFamily="18" charset="0"/>
                <a:cs typeface="Times New Roman" panose="02020603050405020304" pitchFamily="18" charset="0"/>
              </a:rPr>
              <a:t> </a:t>
            </a:r>
            <a:r>
              <a:rPr lang="fr-FR" altLang="en-US" sz="2400" b="1" dirty="0">
                <a:solidFill>
                  <a:schemeClr val="accent1">
                    <a:lumMod val="75000"/>
                  </a:schemeClr>
                </a:solidFill>
                <a:latin typeface="Myriad Pro" panose="020B0503030403020204" pitchFamily="34" charset="0"/>
                <a:cs typeface="Times New Roman" panose="02020603050405020304" pitchFamily="18" charset="0"/>
              </a:rPr>
              <a:t> </a:t>
            </a:r>
          </a:p>
        </p:txBody>
      </p:sp>
      <p:sp>
        <p:nvSpPr>
          <p:cNvPr id="36867" name="TextBox 5"/>
          <p:cNvSpPr txBox="1">
            <a:spLocks noChangeArrowheads="1"/>
          </p:cNvSpPr>
          <p:nvPr/>
        </p:nvSpPr>
        <p:spPr bwMode="auto">
          <a:xfrm>
            <a:off x="688975" y="114191"/>
            <a:ext cx="11106150"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3600" b="1" dirty="0">
                <a:solidFill>
                  <a:srgbClr val="0096D6"/>
                </a:solidFill>
                <a:latin typeface="Myriad Pro" panose="020B0503030403020204" pitchFamily="34" charset="0"/>
                <a:cs typeface="Times New Roman" panose="02020603050405020304" pitchFamily="18" charset="0"/>
              </a:rPr>
              <a:t>ENTRAINEMENT</a:t>
            </a:r>
          </a:p>
        </p:txBody>
      </p:sp>
      <p:sp>
        <p:nvSpPr>
          <p:cNvPr id="6" name="Rectangle 1">
            <a:extLst>
              <a:ext uri="{FF2B5EF4-FFF2-40B4-BE49-F238E27FC236}">
                <a16:creationId xmlns:a16="http://schemas.microsoft.com/office/drawing/2014/main" id="{4F78C2C7-64A8-48D7-A032-DDF804435C38}"/>
              </a:ext>
            </a:extLst>
          </p:cNvPr>
          <p:cNvSpPr>
            <a:spLocks noChangeArrowheads="1"/>
          </p:cNvSpPr>
          <p:nvPr/>
        </p:nvSpPr>
        <p:spPr bwMode="auto">
          <a:xfrm>
            <a:off x="5257800" y="5392738"/>
            <a:ext cx="6537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50000"/>
              </a:lnSpc>
              <a:defRPr/>
            </a:pPr>
            <a:r>
              <a:rPr lang="fr-FR" altLang="en-US" sz="2400" b="1" i="1" dirty="0">
                <a:solidFill>
                  <a:srgbClr val="FF0000"/>
                </a:solidFill>
                <a:latin typeface="Myriad Pro" panose="020B0503030403020204" pitchFamily="34" charset="0"/>
                <a:cs typeface="Times New Roman" panose="02020603050405020304" pitchFamily="18" charset="0"/>
              </a:rPr>
              <a:t>N’oubliez pas de varier les pronoms relatifs</a:t>
            </a:r>
            <a:r>
              <a:rPr lang="en-US" altLang="en-US" sz="2400" b="1" i="1" dirty="0">
                <a:solidFill>
                  <a:srgbClr val="FF0000"/>
                </a:solidFill>
                <a:latin typeface="Myriad Pro" panose="020B0503030403020204" pitchFamily="34" charset="0"/>
                <a:cs typeface="Times New Roman" panose="02020603050405020304" pitchFamily="18" charset="0"/>
              </a:rPr>
              <a:t>. </a:t>
            </a:r>
            <a:endParaRPr lang="fr-FR" altLang="en-US" sz="2400" b="1" i="1" dirty="0">
              <a:solidFill>
                <a:srgbClr val="FF0000"/>
              </a:solidFill>
              <a:latin typeface="Myriad Pro" panose="020B0503030403020204" pitchFamily="34" charset="0"/>
              <a:cs typeface="Times New Roman" panose="02020603050405020304" pitchFamily="18" charset="0"/>
            </a:endParaRPr>
          </a:p>
        </p:txBody>
      </p:sp>
      <p:grpSp>
        <p:nvGrpSpPr>
          <p:cNvPr id="5" name="Group 4"/>
          <p:cNvGrpSpPr/>
          <p:nvPr/>
        </p:nvGrpSpPr>
        <p:grpSpPr>
          <a:xfrm>
            <a:off x="2890157" y="1028700"/>
            <a:ext cx="8591550" cy="3835400"/>
            <a:chOff x="2552700" y="717550"/>
            <a:chExt cx="8591550" cy="3835400"/>
          </a:xfrm>
        </p:grpSpPr>
        <p:sp>
          <p:nvSpPr>
            <p:cNvPr id="2" name="Speech Bubble: Oval 1">
              <a:extLst>
                <a:ext uri="{FF2B5EF4-FFF2-40B4-BE49-F238E27FC236}">
                  <a16:creationId xmlns:a16="http://schemas.microsoft.com/office/drawing/2014/main" id="{44D03FBA-E7D5-4A82-A850-F4C33C50635B}"/>
                </a:ext>
              </a:extLst>
            </p:cNvPr>
            <p:cNvSpPr/>
            <p:nvPr/>
          </p:nvSpPr>
          <p:spPr bwMode="auto">
            <a:xfrm rot="333019">
              <a:off x="2552700" y="717550"/>
              <a:ext cx="8591550" cy="3835400"/>
            </a:xfrm>
            <a:prstGeom prst="wedgeEllipseCallout">
              <a:avLst>
                <a:gd name="adj1" fmla="val -26862"/>
                <a:gd name="adj2" fmla="val 71240"/>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3" name="Rectangle 2">
              <a:extLst>
                <a:ext uri="{FF2B5EF4-FFF2-40B4-BE49-F238E27FC236}">
                  <a16:creationId xmlns:a16="http://schemas.microsoft.com/office/drawing/2014/main" id="{1FE09375-4D0B-414A-AC14-6163950EB820}"/>
                </a:ext>
              </a:extLst>
            </p:cNvPr>
            <p:cNvSpPr/>
            <p:nvPr/>
          </p:nvSpPr>
          <p:spPr bwMode="auto">
            <a:xfrm>
              <a:off x="2833688" y="1406525"/>
              <a:ext cx="6986588" cy="582339"/>
            </a:xfrm>
            <a:prstGeom prst="rect">
              <a:avLst/>
            </a:prstGeom>
          </p:spPr>
          <p:txBody>
            <a:bodyPr>
              <a:spAutoFit/>
            </a:bodyPr>
            <a:lstStyle/>
            <a:p>
              <a:pPr>
                <a:lnSpc>
                  <a:spcPct val="150000"/>
                </a:lnSpc>
                <a:defRPr/>
              </a:pPr>
              <a:r>
                <a:rPr lang="fr-FR" altLang="en-US" sz="2400" b="1" dirty="0">
                  <a:solidFill>
                    <a:schemeClr val="tx1"/>
                  </a:solidFill>
                  <a:latin typeface="Myriad Pro" panose="020B0503030403020204" pitchFamily="34" charset="0"/>
                  <a:cs typeface="Times New Roman" panose="02020603050405020304" pitchFamily="18" charset="0"/>
                </a:rPr>
                <a:t>Et votre ville, elle est comment ?</a:t>
              </a:r>
            </a:p>
          </p:txBody>
        </p:sp>
        <p:sp>
          <p:nvSpPr>
            <p:cNvPr id="4" name="Rectangle 3">
              <a:extLst>
                <a:ext uri="{FF2B5EF4-FFF2-40B4-BE49-F238E27FC236}">
                  <a16:creationId xmlns:a16="http://schemas.microsoft.com/office/drawing/2014/main" id="{EE661888-AD0B-49E1-9367-332174005C40}"/>
                </a:ext>
              </a:extLst>
            </p:cNvPr>
            <p:cNvSpPr/>
            <p:nvPr/>
          </p:nvSpPr>
          <p:spPr bwMode="auto">
            <a:xfrm>
              <a:off x="4425950" y="2795588"/>
              <a:ext cx="5827713" cy="830997"/>
            </a:xfrm>
            <a:prstGeom prst="rect">
              <a:avLst/>
            </a:prstGeom>
          </p:spPr>
          <p:txBody>
            <a:bodyPr>
              <a:spAutoFit/>
            </a:bodyPr>
            <a:lstStyle/>
            <a:p>
              <a:pPr>
                <a:defRPr/>
              </a:pPr>
              <a:r>
                <a:rPr lang="fr-FR" altLang="en-US" sz="2400" b="1" dirty="0">
                  <a:solidFill>
                    <a:schemeClr val="tx1"/>
                  </a:solidFill>
                  <a:latin typeface="Myriad Pro" panose="020B0503030403020204" pitchFamily="34" charset="0"/>
                  <a:cs typeface="Times New Roman" panose="02020603050405020304" pitchFamily="18" charset="0"/>
                </a:rPr>
                <a:t>D</a:t>
              </a:r>
              <a:r>
                <a:rPr lang="fr-FR" altLang="en-US" sz="2400" b="1" dirty="0">
                  <a:solidFill>
                    <a:schemeClr val="tx1"/>
                  </a:solidFill>
                  <a:latin typeface="Myriad Pro" panose="020B0503030403020204" pitchFamily="34" charset="0"/>
                  <a:cs typeface="Calibri" panose="020F0502020204030204" pitchFamily="34" charset="0"/>
                </a:rPr>
                <a:t>é</a:t>
              </a:r>
              <a:r>
                <a:rPr lang="fr-FR" altLang="en-US" sz="2400" b="1" dirty="0">
                  <a:solidFill>
                    <a:schemeClr val="tx1"/>
                  </a:solidFill>
                  <a:latin typeface="Myriad Pro" panose="020B0503030403020204" pitchFamily="34" charset="0"/>
                  <a:cs typeface="Times New Roman" panose="02020603050405020304" pitchFamily="18" charset="0"/>
                </a:rPr>
                <a:t>crivez votre ville en ayant recours aux pronoms relatifs.</a:t>
              </a:r>
              <a:endParaRPr lang="fr-FR" sz="2400" dirty="0">
                <a:solidFill>
                  <a:schemeClr val="tx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2" name="Google Shape;482;p32">
            <a:extLst>
              <a:ext uri="{FF2B5EF4-FFF2-40B4-BE49-F238E27FC236}">
                <a16:creationId xmlns:a16="http://schemas.microsoft.com/office/drawing/2014/main" id="{47D0DB53-0538-45F1-BB85-F32FEE042FF5}"/>
              </a:ext>
            </a:extLst>
          </p:cNvPr>
          <p:cNvSpPr/>
          <p:nvPr/>
        </p:nvSpPr>
        <p:spPr>
          <a:xfrm>
            <a:off x="1111250" y="2024063"/>
            <a:ext cx="10467975" cy="3716337"/>
          </a:xfrm>
          <a:prstGeom prst="rect">
            <a:avLst/>
          </a:prstGeom>
          <a:noFill/>
          <a:ln>
            <a:noFill/>
          </a:ln>
        </p:spPr>
        <p:txBody>
          <a:bodyPr spcFirstLastPara="1" lIns="91425" tIns="45700" rIns="91425" bIns="45700"/>
          <a:lstStyle/>
          <a:p>
            <a:pPr eaLnBrk="1" fontAlgn="auto" hangingPunct="1">
              <a:lnSpc>
                <a:spcPct val="150000"/>
              </a:lnSpc>
              <a:spcBef>
                <a:spcPts val="0"/>
              </a:spcBef>
              <a:spcAft>
                <a:spcPts val="0"/>
              </a:spcAft>
              <a:buClr>
                <a:schemeClr val="dk1"/>
              </a:buClr>
              <a:buSzPts val="2400"/>
              <a:defRPr/>
            </a:pPr>
            <a:r>
              <a:rPr lang="en-US" sz="2400" kern="0" dirty="0">
                <a:solidFill>
                  <a:schemeClr val="dk1"/>
                </a:solidFill>
                <a:latin typeface="Myriad Pro" panose="020B0503030403020204" pitchFamily="34" charset="0"/>
                <a:ea typeface="Open Sans"/>
                <a:cs typeface="Times New Roman" panose="02020603050405020304" pitchFamily="18" charset="0"/>
                <a:sym typeface="Open Sans"/>
                <a:hlinkClick r:id="rId3"/>
              </a:rPr>
              <a:t>-https://www.languefr.net/2018/12/description-dune-ville.html</a:t>
            </a:r>
            <a:endParaRPr lang="en-US" sz="2400" kern="0" dirty="0">
              <a:solidFill>
                <a:schemeClr val="dk1"/>
              </a:solidFill>
              <a:latin typeface="Myriad Pro" panose="020B0503030403020204" pitchFamily="34" charset="0"/>
              <a:ea typeface="Open Sans"/>
              <a:cs typeface="Times New Roman" panose="02020603050405020304" pitchFamily="18" charset="0"/>
              <a:sym typeface="Open Sans"/>
            </a:endParaRPr>
          </a:p>
          <a:p>
            <a:pPr eaLnBrk="1" fontAlgn="auto" hangingPunct="1">
              <a:lnSpc>
                <a:spcPct val="150000"/>
              </a:lnSpc>
              <a:spcBef>
                <a:spcPts val="0"/>
              </a:spcBef>
              <a:spcAft>
                <a:spcPts val="0"/>
              </a:spcAft>
              <a:buClr>
                <a:schemeClr val="dk1"/>
              </a:buClr>
              <a:buSzPts val="2400"/>
              <a:defRPr/>
            </a:pPr>
            <a:endParaRPr sz="2400" kern="0" dirty="0">
              <a:latin typeface="Myriad Pro" panose="020B0503030403020204" pitchFamily="34" charset="0"/>
              <a:ea typeface="Arial"/>
              <a:cs typeface="Times New Roman" panose="02020603050405020304" pitchFamily="18" charset="0"/>
              <a:sym typeface="Arial"/>
            </a:endParaRPr>
          </a:p>
          <a:p>
            <a:pPr eaLnBrk="1" fontAlgn="auto" hangingPunct="1">
              <a:lnSpc>
                <a:spcPct val="150000"/>
              </a:lnSpc>
              <a:spcBef>
                <a:spcPts val="0"/>
              </a:spcBef>
              <a:spcAft>
                <a:spcPts val="0"/>
              </a:spcAft>
              <a:buClr>
                <a:schemeClr val="dk1"/>
              </a:buClr>
              <a:buSzPts val="2400"/>
              <a:defRPr/>
            </a:pPr>
            <a:r>
              <a:rPr lang="en-US" sz="2400" kern="0" dirty="0">
                <a:latin typeface="Myriad Pro" panose="020B0503030403020204" pitchFamily="34" charset="0"/>
                <a:ea typeface="Arial"/>
                <a:cs typeface="Times New Roman" panose="02020603050405020304" pitchFamily="18" charset="0"/>
                <a:sym typeface="Arial"/>
                <a:hlinkClick r:id="rId4"/>
              </a:rPr>
              <a:t>-https://www.podcastfrancaisfacile.com/wpcontent/uploads/files/relatifs2.pdf</a:t>
            </a:r>
            <a:endParaRPr lang="en-US" sz="2400" kern="0" dirty="0">
              <a:latin typeface="Myriad Pro" panose="020B0503030403020204" pitchFamily="34" charset="0"/>
              <a:ea typeface="Arial"/>
              <a:cs typeface="Times New Roman" panose="02020603050405020304" pitchFamily="18" charset="0"/>
              <a:sym typeface="Arial"/>
            </a:endParaRPr>
          </a:p>
          <a:p>
            <a:pPr eaLnBrk="1" fontAlgn="auto" hangingPunct="1">
              <a:lnSpc>
                <a:spcPct val="150000"/>
              </a:lnSpc>
              <a:spcBef>
                <a:spcPts val="0"/>
              </a:spcBef>
              <a:spcAft>
                <a:spcPts val="0"/>
              </a:spcAft>
              <a:buClr>
                <a:srgbClr val="000000"/>
              </a:buClr>
              <a:buFont typeface="Arial"/>
              <a:buNone/>
              <a:defRPr/>
            </a:pPr>
            <a:endParaRPr lang="en-US" sz="2400" kern="0" dirty="0">
              <a:solidFill>
                <a:schemeClr val="dk1"/>
              </a:solidFill>
              <a:latin typeface="Myriad Pro" panose="020B0503030403020204" pitchFamily="34" charset="0"/>
              <a:ea typeface="Open Sans"/>
              <a:cs typeface="Times New Roman" panose="02020603050405020304" pitchFamily="18" charset="0"/>
              <a:sym typeface="Open Sans"/>
            </a:endParaRPr>
          </a:p>
          <a:p>
            <a:pPr eaLnBrk="1" fontAlgn="auto" hangingPunct="1">
              <a:lnSpc>
                <a:spcPct val="150000"/>
              </a:lnSpc>
              <a:spcBef>
                <a:spcPts val="0"/>
              </a:spcBef>
              <a:spcAft>
                <a:spcPts val="0"/>
              </a:spcAft>
              <a:buClr>
                <a:schemeClr val="dk1"/>
              </a:buClr>
              <a:buSzPts val="2400"/>
              <a:buFont typeface="Arial"/>
              <a:buNone/>
              <a:defRPr/>
            </a:pPr>
            <a:r>
              <a:rPr lang="en-US" sz="2400" kern="0" dirty="0">
                <a:latin typeface="Myriad Pro" panose="020B0503030403020204" pitchFamily="34" charset="0"/>
                <a:ea typeface="Arial"/>
                <a:cs typeface="Times New Roman" panose="02020603050405020304" pitchFamily="18" charset="0"/>
                <a:sym typeface="Open Sans"/>
              </a:rPr>
              <a:t>-</a:t>
            </a:r>
            <a:r>
              <a:rPr lang="en-US" sz="2400" u="sng" kern="0" dirty="0">
                <a:solidFill>
                  <a:srgbClr val="0070C0"/>
                </a:solidFill>
                <a:latin typeface="Myriad Pro" panose="020B0503030403020204" pitchFamily="34" charset="0"/>
                <a:ea typeface="Arial"/>
                <a:cs typeface="Times New Roman" panose="02020603050405020304" pitchFamily="18" charset="0"/>
                <a:sym typeface="Open Sans"/>
              </a:rPr>
              <a:t>https://www.youtube.com/watch?v=jAZ5JHf1erU</a:t>
            </a:r>
          </a:p>
          <a:p>
            <a:pPr eaLnBrk="1" fontAlgn="auto" hangingPunct="1">
              <a:lnSpc>
                <a:spcPct val="150000"/>
              </a:lnSpc>
              <a:spcBef>
                <a:spcPts val="0"/>
              </a:spcBef>
              <a:spcAft>
                <a:spcPts val="0"/>
              </a:spcAft>
              <a:buClr>
                <a:srgbClr val="000000"/>
              </a:buClr>
              <a:buFont typeface="Arial"/>
              <a:buNone/>
              <a:defRPr/>
            </a:pPr>
            <a:endParaRPr lang="en-US" sz="2400" kern="0" dirty="0">
              <a:latin typeface="Arial"/>
              <a:ea typeface="Arial"/>
              <a:cs typeface="Arial"/>
              <a:sym typeface="Open Sans"/>
            </a:endParaRPr>
          </a:p>
          <a:p>
            <a:pPr eaLnBrk="1" fontAlgn="auto" hangingPunct="1">
              <a:lnSpc>
                <a:spcPct val="150000"/>
              </a:lnSpc>
              <a:spcBef>
                <a:spcPts val="0"/>
              </a:spcBef>
              <a:spcAft>
                <a:spcPts val="0"/>
              </a:spcAft>
              <a:buClr>
                <a:srgbClr val="000000"/>
              </a:buClr>
              <a:buFont typeface="Arial"/>
              <a:buNone/>
              <a:defRPr/>
            </a:pPr>
            <a:endParaRPr lang="en-US" sz="2400" kern="0" dirty="0">
              <a:solidFill>
                <a:schemeClr val="dk1"/>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Google Shape;487;p33"/>
          <p:cNvSpPr txBox="1">
            <a:spLocks noChangeArrowheads="1"/>
          </p:cNvSpPr>
          <p:nvPr/>
        </p:nvSpPr>
        <p:spPr bwMode="auto">
          <a:xfrm>
            <a:off x="1047750" y="2054225"/>
            <a:ext cx="9926638" cy="392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marL="457200" indent="-45720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150000"/>
              </a:lnSpc>
              <a:buClr>
                <a:srgbClr val="000000"/>
              </a:buClr>
              <a:buSzPts val="2400"/>
              <a:buFont typeface="Arial" panose="020B0604020202020204" pitchFamily="34" charset="0"/>
              <a:buChar char="•"/>
            </a:pPr>
            <a:r>
              <a:rPr lang="fr-FR" altLang="en-US" sz="2400" dirty="0">
                <a:latin typeface="Myriad Pro" panose="020B0503030403020204" pitchFamily="34" charset="0"/>
                <a:cs typeface="Open Sans" panose="020B0606030504020204" pitchFamily="34" charset="0"/>
                <a:sym typeface="Open Sans" panose="020B0606030504020204" pitchFamily="34" charset="0"/>
              </a:rPr>
              <a:t>Auteure : Dr. Nathalie </a:t>
            </a:r>
            <a:r>
              <a:rPr lang="fr-FR" altLang="en-US" sz="2400" dirty="0" err="1">
                <a:latin typeface="Myriad Pro" panose="020B0503030403020204" pitchFamily="34" charset="0"/>
                <a:cs typeface="Open Sans" panose="020B0606030504020204" pitchFamily="34" charset="0"/>
                <a:sym typeface="Open Sans" panose="020B0606030504020204" pitchFamily="34" charset="0"/>
              </a:rPr>
              <a:t>Rouphael</a:t>
            </a:r>
            <a:endParaRPr lang="fr-FR" altLang="en-US" sz="2400" dirty="0">
              <a:latin typeface="Myriad Pro" panose="020B0503030403020204" pitchFamily="34" charset="0"/>
              <a:cs typeface="Open Sans" panose="020B0606030504020204" pitchFamily="34" charset="0"/>
              <a:sym typeface="Open Sans" panose="020B0606030504020204" pitchFamily="34" charset="0"/>
            </a:endParaRPr>
          </a:p>
          <a:p>
            <a:pPr eaLnBrk="1" hangingPunct="1">
              <a:lnSpc>
                <a:spcPct val="150000"/>
              </a:lnSpc>
              <a:buClr>
                <a:srgbClr val="000000"/>
              </a:buClr>
              <a:buSzPts val="2400"/>
              <a:buFont typeface="Arial" panose="020B0604020202020204" pitchFamily="34" charset="0"/>
              <a:buChar char="•"/>
            </a:pPr>
            <a:r>
              <a:rPr lang="fr-FR" altLang="en-US" sz="2400" dirty="0">
                <a:latin typeface="Myriad Pro" panose="020B0503030403020204" pitchFamily="34" charset="0"/>
                <a:cs typeface="Open Sans" panose="020B0606030504020204" pitchFamily="34" charset="0"/>
                <a:sym typeface="Open Sans" panose="020B0606030504020204" pitchFamily="34" charset="0"/>
              </a:rPr>
              <a:t>Coordinatrices</a:t>
            </a:r>
            <a:r>
              <a:rPr lang="en-US" altLang="en-US" sz="2400" dirty="0">
                <a:latin typeface="Myriad Pro" panose="020B0503030403020204" pitchFamily="34" charset="0"/>
                <a:cs typeface="Open Sans" panose="020B0606030504020204" pitchFamily="34" charset="0"/>
                <a:sym typeface="Open Sans" panose="020B0606030504020204" pitchFamily="34" charset="0"/>
              </a:rPr>
              <a:t> : Marina </a:t>
            </a:r>
            <a:r>
              <a:rPr lang="en-US" altLang="en-US" sz="2400" dirty="0" err="1">
                <a:latin typeface="Myriad Pro" panose="020B0503030403020204" pitchFamily="34" charset="0"/>
                <a:cs typeface="Open Sans" panose="020B0606030504020204" pitchFamily="34" charset="0"/>
                <a:sym typeface="Open Sans" panose="020B0606030504020204" pitchFamily="34" charset="0"/>
              </a:rPr>
              <a:t>Chammas</a:t>
            </a:r>
            <a:br>
              <a:rPr lang="en-US" altLang="en-US" sz="2400" dirty="0">
                <a:latin typeface="Myriad Pro" panose="020B0503030403020204" pitchFamily="34" charset="0"/>
                <a:cs typeface="Open Sans" panose="020B0606030504020204" pitchFamily="34" charset="0"/>
                <a:sym typeface="Open Sans" panose="020B0606030504020204" pitchFamily="34" charset="0"/>
              </a:rPr>
            </a:br>
            <a:r>
              <a:rPr lang="en-US" altLang="en-US" sz="2400" dirty="0">
                <a:latin typeface="Myriad Pro" panose="020B0503030403020204" pitchFamily="34" charset="0"/>
                <a:cs typeface="Open Sans" panose="020B0606030504020204" pitchFamily="34" charset="0"/>
                <a:sym typeface="Open Sans" panose="020B0606030504020204" pitchFamily="34" charset="0"/>
              </a:rPr>
              <a:t>                                </a:t>
            </a:r>
            <a:r>
              <a:rPr lang="en-US" altLang="en-US" sz="2400" dirty="0" err="1">
                <a:latin typeface="Myriad Pro" panose="020B0503030403020204" pitchFamily="34" charset="0"/>
                <a:cs typeface="Open Sans" panose="020B0606030504020204" pitchFamily="34" charset="0"/>
                <a:sym typeface="Open Sans" panose="020B0606030504020204" pitchFamily="34" charset="0"/>
              </a:rPr>
              <a:t>Safa</a:t>
            </a:r>
            <a:r>
              <a:rPr lang="en-US" altLang="en-US" sz="2400" dirty="0">
                <a:latin typeface="Myriad Pro" panose="020B0503030403020204" pitchFamily="34" charset="0"/>
                <a:cs typeface="Open Sans" panose="020B0606030504020204" pitchFamily="34" charset="0"/>
                <a:sym typeface="Open Sans" panose="020B0606030504020204" pitchFamily="34" charset="0"/>
              </a:rPr>
              <a:t> MAWLAWI</a:t>
            </a:r>
            <a:endParaRPr lang="en-US" altLang="en-US" sz="2400" dirty="0">
              <a:latin typeface="Myriad Pro" panose="020B0503030403020204" pitchFamily="34" charset="0"/>
            </a:endParaRPr>
          </a:p>
          <a:p>
            <a:pPr eaLnBrk="1" hangingPunct="1">
              <a:lnSpc>
                <a:spcPct val="150000"/>
              </a:lnSpc>
              <a:spcBef>
                <a:spcPts val="1000"/>
              </a:spcBef>
              <a:buClr>
                <a:srgbClr val="000000"/>
              </a:buClr>
              <a:buSzPts val="2400"/>
              <a:buFont typeface="Arial" panose="020B0604020202020204" pitchFamily="34" charset="0"/>
              <a:buChar char="•"/>
            </a:pPr>
            <a:r>
              <a:rPr lang="en-US" altLang="en-US" sz="2400" dirty="0" err="1">
                <a:latin typeface="Myriad Pro" panose="020B0503030403020204" pitchFamily="34" charset="0"/>
                <a:cs typeface="Open Sans" panose="020B0606030504020204" pitchFamily="34" charset="0"/>
                <a:sym typeface="Open Sans" panose="020B0606030504020204" pitchFamily="34" charset="0"/>
              </a:rPr>
              <a:t>Lectrice</a:t>
            </a:r>
            <a:r>
              <a:rPr lang="en-US" altLang="en-US" sz="2400" dirty="0">
                <a:latin typeface="Myriad Pro" panose="020B0503030403020204" pitchFamily="34" charset="0"/>
                <a:cs typeface="Open Sans" panose="020B0606030504020204" pitchFamily="34" charset="0"/>
                <a:sym typeface="Open Sans" panose="020B0606030504020204" pitchFamily="34" charset="0"/>
              </a:rPr>
              <a:t> </a:t>
            </a:r>
            <a:r>
              <a:rPr lang="fr-FR" altLang="en-US" sz="2400" dirty="0">
                <a:latin typeface="Myriad Pro" panose="020B0503030403020204" pitchFamily="34" charset="0"/>
                <a:cs typeface="Open Sans" panose="020B0606030504020204" pitchFamily="34" charset="0"/>
                <a:sym typeface="Open Sans" panose="020B0606030504020204" pitchFamily="34" charset="0"/>
              </a:rPr>
              <a:t>linguistique</a:t>
            </a:r>
            <a:r>
              <a:rPr lang="en-US" altLang="en-US" sz="2400" dirty="0">
                <a:latin typeface="Myriad Pro" panose="020B0503030403020204" pitchFamily="34" charset="0"/>
                <a:cs typeface="Open Sans" panose="020B0606030504020204" pitchFamily="34" charset="0"/>
                <a:sym typeface="Open Sans" panose="020B0606030504020204" pitchFamily="34" charset="0"/>
              </a:rPr>
              <a:t>: </a:t>
            </a:r>
            <a:r>
              <a:rPr lang="en-US" altLang="en-US" sz="2400" dirty="0" err="1">
                <a:latin typeface="Myriad Pro" panose="020B0503030403020204" pitchFamily="34" charset="0"/>
                <a:cs typeface="Open Sans" panose="020B0606030504020204" pitchFamily="34" charset="0"/>
                <a:sym typeface="Open Sans" panose="020B0606030504020204" pitchFamily="34" charset="0"/>
              </a:rPr>
              <a:t>Hala</a:t>
            </a:r>
            <a:r>
              <a:rPr lang="en-US" altLang="en-US" sz="2400" dirty="0">
                <a:latin typeface="Myriad Pro" panose="020B0503030403020204" pitchFamily="34" charset="0"/>
                <a:cs typeface="Open Sans" panose="020B0606030504020204" pitchFamily="34" charset="0"/>
                <a:sym typeface="Open Sans" panose="020B0606030504020204" pitchFamily="34" charset="0"/>
              </a:rPr>
              <a:t> Fayyad</a:t>
            </a:r>
            <a:endParaRPr lang="en-US" altLang="en-US" sz="2400" dirty="0">
              <a:latin typeface="Myriad Pro" panose="020B050303040302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Google Shape;262;p20"/>
          <p:cNvSpPr txBox="1">
            <a:spLocks noChangeArrowheads="1"/>
          </p:cNvSpPr>
          <p:nvPr/>
        </p:nvSpPr>
        <p:spPr bwMode="auto">
          <a:xfrm>
            <a:off x="1044575" y="1500188"/>
            <a:ext cx="8548688"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Clr>
                <a:srgbClr val="000000"/>
              </a:buClr>
              <a:buSzPts val="2400"/>
              <a:buFont typeface="Open Sans" panose="020B0606030504020204" pitchFamily="34" charset="0"/>
              <a:buNone/>
            </a:pPr>
            <a:r>
              <a:rPr lang="fr-FR" altLang="en-US" sz="2400" dirty="0">
                <a:latin typeface="Myriad Pro" panose="020B0503030403020204" pitchFamily="34" charset="0"/>
                <a:cs typeface="Times New Roman" panose="02020603050405020304" pitchFamily="18" charset="0"/>
                <a:sym typeface="Open Sans" panose="020B0606030504020204" pitchFamily="34" charset="0"/>
              </a:rPr>
              <a:t>Objectif</a:t>
            </a:r>
            <a:r>
              <a:rPr lang="en-US" altLang="en-US" sz="2400" dirty="0">
                <a:latin typeface="Times New Roman" panose="02020603050405020304" pitchFamily="18" charset="0"/>
                <a:cs typeface="Times New Roman" panose="02020603050405020304" pitchFamily="18" charset="0"/>
                <a:sym typeface="Open Sans" panose="020B0606030504020204" pitchFamily="34" charset="0"/>
              </a:rPr>
              <a:t> </a:t>
            </a:r>
          </a:p>
        </p:txBody>
      </p:sp>
      <p:sp>
        <p:nvSpPr>
          <p:cNvPr id="13317" name="Google Shape;265;p20"/>
          <p:cNvSpPr txBox="1">
            <a:spLocks noChangeArrowheads="1"/>
          </p:cNvSpPr>
          <p:nvPr/>
        </p:nvSpPr>
        <p:spPr bwMode="auto">
          <a:xfrm>
            <a:off x="1063625" y="3213100"/>
            <a:ext cx="360363"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en-US" altLang="en-US" sz="2700" b="1">
                <a:solidFill>
                  <a:srgbClr val="FFFFFF"/>
                </a:solidFill>
                <a:latin typeface="Calibri" panose="020F0502020204030204" pitchFamily="34" charset="0"/>
                <a:sym typeface="Calibri" panose="020F0502020204030204" pitchFamily="34" charset="0"/>
              </a:rPr>
              <a:t>2</a:t>
            </a:r>
          </a:p>
        </p:txBody>
      </p:sp>
      <p:sp>
        <p:nvSpPr>
          <p:cNvPr id="12292" name="Google Shape;269;p20"/>
          <p:cNvSpPr txBox="1">
            <a:spLocks noChangeArrowheads="1"/>
          </p:cNvSpPr>
          <p:nvPr/>
        </p:nvSpPr>
        <p:spPr bwMode="auto">
          <a:xfrm>
            <a:off x="1063625" y="4040188"/>
            <a:ext cx="369888"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en-US" altLang="en-US" sz="2700" b="1">
                <a:solidFill>
                  <a:srgbClr val="FFFFFF"/>
                </a:solidFill>
                <a:latin typeface="Calibri" panose="020F0502020204030204" pitchFamily="34" charset="0"/>
                <a:sym typeface="Calibri" panose="020F0502020204030204" pitchFamily="34" charset="0"/>
              </a:rPr>
              <a:t>3</a:t>
            </a:r>
          </a:p>
        </p:txBody>
      </p:sp>
      <p:sp>
        <p:nvSpPr>
          <p:cNvPr id="12293" name="Google Shape;271;p20"/>
          <p:cNvSpPr>
            <a:spLocks noChangeArrowheads="1"/>
          </p:cNvSpPr>
          <p:nvPr/>
        </p:nvSpPr>
        <p:spPr bwMode="auto">
          <a:xfrm flipH="1">
            <a:off x="1801813" y="2465388"/>
            <a:ext cx="9026525" cy="541337"/>
          </a:xfrm>
          <a:prstGeom prst="rect">
            <a:avLst/>
          </a:prstGeom>
          <a:solidFill>
            <a:srgbClr val="DDEAF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dirty="0">
                <a:latin typeface="Myriad Pro" panose="020B0503030403020204" pitchFamily="34" charset="0"/>
              </a:rPr>
              <a:t>Employer correctement les pronoms relatifs : qui, que, dont, où.</a:t>
            </a:r>
            <a:r>
              <a:rPr lang="fr-FR" altLang="en-US" sz="2000" dirty="0"/>
              <a:t>.</a:t>
            </a:r>
            <a:endParaRPr lang="en-US" altLang="en-US" sz="2000" dirty="0"/>
          </a:p>
        </p:txBody>
      </p:sp>
      <p:grpSp>
        <p:nvGrpSpPr>
          <p:cNvPr id="12294" name="Group 1"/>
          <p:cNvGrpSpPr>
            <a:grpSpLocks/>
          </p:cNvGrpSpPr>
          <p:nvPr/>
        </p:nvGrpSpPr>
        <p:grpSpPr bwMode="auto">
          <a:xfrm>
            <a:off x="1044575" y="2155825"/>
            <a:ext cx="738188" cy="1038225"/>
            <a:chOff x="1044575" y="2155825"/>
            <a:chExt cx="738188" cy="1038225"/>
          </a:xfrm>
        </p:grpSpPr>
        <p:pic>
          <p:nvPicPr>
            <p:cNvPr id="12298" name="Google Shape;272;p20"/>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4575" y="2155825"/>
              <a:ext cx="738188"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9" name="Google Shape;273;p20"/>
            <p:cNvSpPr txBox="1">
              <a:spLocks noChangeArrowheads="1"/>
            </p:cNvSpPr>
            <p:nvPr/>
          </p:nvSpPr>
          <p:spPr bwMode="auto">
            <a:xfrm>
              <a:off x="1063625" y="2465388"/>
              <a:ext cx="369888"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en-US" altLang="en-US" sz="2700" b="1">
                  <a:solidFill>
                    <a:srgbClr val="FFFFFF"/>
                  </a:solidFill>
                  <a:latin typeface="Calibri" panose="020F0502020204030204" pitchFamily="34" charset="0"/>
                  <a:sym typeface="Calibri" panose="020F0502020204030204" pitchFamily="34" charset="0"/>
                </a:rPr>
                <a:t>1</a:t>
              </a:r>
            </a:p>
          </p:txBody>
        </p:sp>
      </p:grpSp>
      <p:sp>
        <p:nvSpPr>
          <p:cNvPr id="12" name="Google Shape;262;p20"/>
          <p:cNvSpPr txBox="1">
            <a:spLocks noChangeArrowheads="1"/>
          </p:cNvSpPr>
          <p:nvPr/>
        </p:nvSpPr>
        <p:spPr bwMode="auto">
          <a:xfrm>
            <a:off x="1293813" y="3895725"/>
            <a:ext cx="8462962"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Clr>
                <a:srgbClr val="000000"/>
              </a:buClr>
              <a:buSzPts val="2400"/>
              <a:buFont typeface="Open Sans" panose="020B0606030504020204" pitchFamily="34" charset="0"/>
              <a:buNone/>
            </a:pPr>
            <a:r>
              <a:rPr lang="fr-FR" altLang="en-US" sz="2000" b="1" dirty="0">
                <a:latin typeface="Myriad Pro" panose="020B0503030403020204" pitchFamily="34" charset="0"/>
                <a:cs typeface="Times New Roman" panose="02020603050405020304" pitchFamily="18" charset="0"/>
                <a:sym typeface="Open Sans" panose="020B0606030504020204" pitchFamily="34" charset="0"/>
              </a:rPr>
              <a:t>L’apprenant sera capable d’</a:t>
            </a:r>
          </a:p>
        </p:txBody>
      </p:sp>
      <p:sp>
        <p:nvSpPr>
          <p:cNvPr id="12296" name="Google Shape;271;p20"/>
          <p:cNvSpPr>
            <a:spLocks noChangeArrowheads="1"/>
          </p:cNvSpPr>
          <p:nvPr/>
        </p:nvSpPr>
        <p:spPr bwMode="auto">
          <a:xfrm flipH="1">
            <a:off x="1935163" y="4614863"/>
            <a:ext cx="9026525" cy="541337"/>
          </a:xfrm>
          <a:prstGeom prst="rect">
            <a:avLst/>
          </a:prstGeom>
          <a:solidFill>
            <a:srgbClr val="DDEAF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150000"/>
              </a:lnSpc>
              <a:buClr>
                <a:srgbClr val="000000"/>
              </a:buClr>
            </a:pPr>
            <a:r>
              <a:rPr lang="fr-FR" altLang="en-US" sz="2000" dirty="0">
                <a:latin typeface="Myriad Pro" panose="020B0503030403020204" pitchFamily="34" charset="0"/>
              </a:rPr>
              <a:t>identifier les pronoms relatifs et leurs référents,  </a:t>
            </a:r>
          </a:p>
        </p:txBody>
      </p:sp>
      <p:sp>
        <p:nvSpPr>
          <p:cNvPr id="12297" name="Google Shape;271;p20"/>
          <p:cNvSpPr>
            <a:spLocks noChangeArrowheads="1"/>
          </p:cNvSpPr>
          <p:nvPr/>
        </p:nvSpPr>
        <p:spPr bwMode="auto">
          <a:xfrm flipH="1">
            <a:off x="1935163" y="5534025"/>
            <a:ext cx="9026525" cy="541338"/>
          </a:xfrm>
          <a:prstGeom prst="rect">
            <a:avLst/>
          </a:prstGeom>
          <a:solidFill>
            <a:srgbClr val="DDEAF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150000"/>
              </a:lnSpc>
              <a:buClr>
                <a:srgbClr val="000000"/>
              </a:buClr>
            </a:pPr>
            <a:r>
              <a:rPr lang="fr-FR" altLang="en-US" sz="2000" dirty="0">
                <a:latin typeface="Myriad Pro" panose="020B0503030403020204" pitchFamily="34" charset="0"/>
              </a:rPr>
              <a:t>utiliser correctement les pronoms relatifs dans un texte descriptif.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0F5DD94-5743-4935-9347-ECD527B3769F}"/>
              </a:ext>
            </a:extLst>
          </p:cNvPr>
          <p:cNvSpPr txBox="1"/>
          <p:nvPr/>
        </p:nvSpPr>
        <p:spPr>
          <a:xfrm>
            <a:off x="3527425" y="852488"/>
            <a:ext cx="8453438" cy="5848350"/>
          </a:xfrm>
          <a:prstGeom prst="rect">
            <a:avLst/>
          </a:prstGeom>
          <a:solidFill>
            <a:schemeClr val="bg1"/>
          </a:solidFill>
          <a:ln w="28575">
            <a:solidFill>
              <a:srgbClr val="002060"/>
            </a:solidFill>
          </a:ln>
        </p:spPr>
        <p:txBody>
          <a:bodyPr>
            <a:spAutoFit/>
          </a:bodyPr>
          <a:lstStyle/>
          <a:p>
            <a:pPr algn="just">
              <a:lnSpc>
                <a:spcPct val="150000"/>
              </a:lnSpc>
              <a:defRPr/>
            </a:pPr>
            <a:r>
              <a:rPr lang="fr-FR" sz="2400" dirty="0">
                <a:latin typeface="Myriad Pro" panose="020B0503030403020204" pitchFamily="34" charset="0"/>
              </a:rPr>
              <a:t>J’habitais un de ces villages en nids d’aigles que la route n’atteignait pas et qui dominaient les milliers de murettes de terrains cultivés.</a:t>
            </a:r>
          </a:p>
          <a:p>
            <a:pPr algn="just">
              <a:lnSpc>
                <a:spcPct val="150000"/>
              </a:lnSpc>
              <a:defRPr/>
            </a:pPr>
            <a:r>
              <a:rPr lang="fr-FR" sz="2400" dirty="0">
                <a:latin typeface="Myriad Pro" panose="020B0503030403020204" pitchFamily="34" charset="0"/>
              </a:rPr>
              <a:t>Les treilles, lourdes de grappes, recouvraient les terrasses où se déroulait la vie de plein air de la maisonnée.  </a:t>
            </a:r>
          </a:p>
          <a:p>
            <a:pPr algn="just">
              <a:lnSpc>
                <a:spcPct val="150000"/>
              </a:lnSpc>
              <a:defRPr/>
            </a:pPr>
            <a:r>
              <a:rPr lang="fr-FR" sz="2400" dirty="0">
                <a:latin typeface="Myriad Pro" panose="020B0503030403020204" pitchFamily="34" charset="0"/>
              </a:rPr>
              <a:t>Maisons de granit dont les fenêtres simples étaient ornées du basilic odorant ou de géraniums, maisons modestes qui avaient des piliers de bois ou de pierre ; maisons importantes dont les fenêtres portaient des balcons à fleurs.</a:t>
            </a:r>
          </a:p>
          <a:p>
            <a:pPr algn="just">
              <a:lnSpc>
                <a:spcPct val="150000"/>
              </a:lnSpc>
              <a:defRPr/>
            </a:pPr>
            <a:endParaRPr lang="en-US" sz="2000" dirty="0"/>
          </a:p>
          <a:p>
            <a:pPr algn="r">
              <a:defRPr/>
            </a:pPr>
            <a:r>
              <a:rPr lang="fr-FR" sz="2000" b="1" dirty="0">
                <a:latin typeface="Myriad Pro" panose="020B0503030403020204" pitchFamily="34" charset="0"/>
              </a:rPr>
              <a:t>Camille ABOUSSOUAN, </a:t>
            </a:r>
            <a:r>
              <a:rPr lang="fr-FR" sz="2000" b="1" i="1" dirty="0">
                <a:latin typeface="Myriad Pro" panose="020B0503030403020204" pitchFamily="34" charset="0"/>
              </a:rPr>
              <a:t>XIII</a:t>
            </a:r>
            <a:r>
              <a:rPr lang="fr-FR" sz="2000" b="1" i="1" baseline="30000" dirty="0">
                <a:latin typeface="Myriad Pro" panose="020B0503030403020204" pitchFamily="34" charset="0"/>
              </a:rPr>
              <a:t>ème</a:t>
            </a:r>
            <a:r>
              <a:rPr lang="fr-FR" sz="2000" b="1" i="1" dirty="0">
                <a:latin typeface="Myriad Pro" panose="020B0503030403020204" pitchFamily="34" charset="0"/>
              </a:rPr>
              <a:t> Festival international de </a:t>
            </a:r>
            <a:r>
              <a:rPr lang="fr-FR" sz="2000" b="1" i="1" dirty="0" err="1">
                <a:latin typeface="Myriad Pro" panose="020B0503030403020204" pitchFamily="34" charset="0"/>
              </a:rPr>
              <a:t>Baalbeck</a:t>
            </a:r>
            <a:endParaRPr lang="en-US" sz="2000" dirty="0">
              <a:latin typeface="Myriad Pro" panose="020B0503030403020204" pitchFamily="34" charset="0"/>
            </a:endParaRPr>
          </a:p>
        </p:txBody>
      </p:sp>
      <p:sp>
        <p:nvSpPr>
          <p:cNvPr id="4" name="Rectangle 3">
            <a:extLst>
              <a:ext uri="{FF2B5EF4-FFF2-40B4-BE49-F238E27FC236}">
                <a16:creationId xmlns:a16="http://schemas.microsoft.com/office/drawing/2014/main" id="{5D84C756-F013-425B-B457-FBC81135AC35}"/>
              </a:ext>
            </a:extLst>
          </p:cNvPr>
          <p:cNvSpPr/>
          <p:nvPr/>
        </p:nvSpPr>
        <p:spPr>
          <a:xfrm>
            <a:off x="3573463" y="989013"/>
            <a:ext cx="224814" cy="363537"/>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366" name="Rectangle 4"/>
          <p:cNvSpPr>
            <a:spLocks noChangeArrowheads="1"/>
          </p:cNvSpPr>
          <p:nvPr/>
        </p:nvSpPr>
        <p:spPr bwMode="auto">
          <a:xfrm>
            <a:off x="328613" y="1108075"/>
            <a:ext cx="31972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solidFill>
                  <a:schemeClr val="tx1"/>
                </a:solidFill>
                <a:latin typeface="Myriad Pro" panose="020B0503030403020204" pitchFamily="34" charset="0"/>
                <a:cs typeface="Times New Roman" panose="02020603050405020304" pitchFamily="18" charset="0"/>
              </a:rPr>
              <a:t>Qui est le descripteur?</a:t>
            </a:r>
          </a:p>
        </p:txBody>
      </p:sp>
      <p:sp>
        <p:nvSpPr>
          <p:cNvPr id="7" name="Rectangle 4"/>
          <p:cNvSpPr>
            <a:spLocks noChangeArrowheads="1"/>
          </p:cNvSpPr>
          <p:nvPr/>
        </p:nvSpPr>
        <p:spPr bwMode="auto">
          <a:xfrm>
            <a:off x="328613" y="2073275"/>
            <a:ext cx="27781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2400" b="1" dirty="0" err="1">
                <a:solidFill>
                  <a:schemeClr val="tx1"/>
                </a:solidFill>
                <a:latin typeface="Myriad Pro" panose="020B0503030403020204" pitchFamily="34" charset="0"/>
                <a:cs typeface="Times New Roman" panose="02020603050405020304" pitchFamily="18" charset="0"/>
              </a:rPr>
              <a:t>Quel</a:t>
            </a:r>
            <a:r>
              <a:rPr lang="en-US" altLang="en-US" sz="2400" b="1" dirty="0">
                <a:solidFill>
                  <a:schemeClr val="tx1"/>
                </a:solidFill>
                <a:latin typeface="Myriad Pro" panose="020B0503030403020204" pitchFamily="34" charset="0"/>
                <a:cs typeface="Times New Roman" panose="02020603050405020304" pitchFamily="18" charset="0"/>
              </a:rPr>
              <a:t> </a:t>
            </a:r>
            <a:r>
              <a:rPr lang="en-US" altLang="en-US" sz="2400" b="1" dirty="0" err="1">
                <a:solidFill>
                  <a:schemeClr val="tx1"/>
                </a:solidFill>
                <a:latin typeface="Myriad Pro" panose="020B0503030403020204" pitchFamily="34" charset="0"/>
                <a:cs typeface="Times New Roman" panose="02020603050405020304" pitchFamily="18" charset="0"/>
              </a:rPr>
              <a:t>est</a:t>
            </a:r>
            <a:r>
              <a:rPr lang="en-US" altLang="en-US" sz="2400" b="1" dirty="0">
                <a:solidFill>
                  <a:schemeClr val="tx1"/>
                </a:solidFill>
                <a:latin typeface="Myriad Pro" panose="020B0503030403020204" pitchFamily="34" charset="0"/>
                <a:cs typeface="Times New Roman" panose="02020603050405020304" pitchFamily="18" charset="0"/>
              </a:rPr>
              <a:t> </a:t>
            </a:r>
            <a:r>
              <a:rPr lang="en-US" altLang="en-US" sz="2400" b="1" dirty="0" err="1">
                <a:solidFill>
                  <a:schemeClr val="tx1"/>
                </a:solidFill>
                <a:latin typeface="Myriad Pro" panose="020B0503030403020204" pitchFamily="34" charset="0"/>
                <a:cs typeface="Times New Roman" panose="02020603050405020304" pitchFamily="18" charset="0"/>
              </a:rPr>
              <a:t>l’objet</a:t>
            </a:r>
            <a:r>
              <a:rPr lang="en-US" altLang="en-US" sz="2400" b="1" dirty="0">
                <a:solidFill>
                  <a:schemeClr val="tx1"/>
                </a:solidFill>
                <a:latin typeface="Myriad Pro" panose="020B0503030403020204" pitchFamily="34" charset="0"/>
                <a:cs typeface="Times New Roman" panose="02020603050405020304" pitchFamily="18" charset="0"/>
              </a:rPr>
              <a:t> de la description?</a:t>
            </a:r>
          </a:p>
        </p:txBody>
      </p:sp>
      <p:sp>
        <p:nvSpPr>
          <p:cNvPr id="8" name="Rectangle 4"/>
          <p:cNvSpPr>
            <a:spLocks noChangeArrowheads="1"/>
          </p:cNvSpPr>
          <p:nvPr/>
        </p:nvSpPr>
        <p:spPr bwMode="auto">
          <a:xfrm>
            <a:off x="350838" y="3027363"/>
            <a:ext cx="277812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2400" b="1" dirty="0" err="1">
                <a:solidFill>
                  <a:schemeClr val="tx1"/>
                </a:solidFill>
                <a:latin typeface="Myriad Pro" panose="020B0503030403020204" pitchFamily="34" charset="0"/>
                <a:cs typeface="Times New Roman" panose="02020603050405020304" pitchFamily="18" charset="0"/>
              </a:rPr>
              <a:t>Quels</a:t>
            </a:r>
            <a:r>
              <a:rPr lang="en-US" altLang="en-US" sz="2400" b="1" dirty="0">
                <a:solidFill>
                  <a:schemeClr val="tx1"/>
                </a:solidFill>
                <a:latin typeface="Myriad Pro" panose="020B0503030403020204" pitchFamily="34" charset="0"/>
                <a:cs typeface="Times New Roman" panose="02020603050405020304" pitchFamily="18" charset="0"/>
              </a:rPr>
              <a:t> </a:t>
            </a:r>
            <a:r>
              <a:rPr lang="en-US" altLang="en-US" sz="2400" b="1" dirty="0" err="1">
                <a:solidFill>
                  <a:schemeClr val="tx1"/>
                </a:solidFill>
                <a:latin typeface="Myriad Pro" panose="020B0503030403020204" pitchFamily="34" charset="0"/>
                <a:cs typeface="Times New Roman" panose="02020603050405020304" pitchFamily="18" charset="0"/>
              </a:rPr>
              <a:t>sont</a:t>
            </a:r>
            <a:r>
              <a:rPr lang="en-US" altLang="en-US" sz="2400" b="1" dirty="0">
                <a:solidFill>
                  <a:schemeClr val="tx1"/>
                </a:solidFill>
                <a:latin typeface="Myriad Pro" panose="020B0503030403020204" pitchFamily="34" charset="0"/>
                <a:cs typeface="Times New Roman" panose="02020603050405020304" pitchFamily="18" charset="0"/>
              </a:rPr>
              <a:t> les </a:t>
            </a:r>
            <a:r>
              <a:rPr lang="en-US" altLang="en-US" sz="2400" b="1" dirty="0" err="1">
                <a:solidFill>
                  <a:schemeClr val="tx1"/>
                </a:solidFill>
                <a:latin typeface="Myriad Pro" panose="020B0503030403020204" pitchFamily="34" charset="0"/>
                <a:cs typeface="Times New Roman" panose="02020603050405020304" pitchFamily="18" charset="0"/>
              </a:rPr>
              <a:t>éléments</a:t>
            </a:r>
            <a:r>
              <a:rPr lang="en-US" altLang="en-US" sz="2400" b="1" dirty="0">
                <a:solidFill>
                  <a:schemeClr val="tx1"/>
                </a:solidFill>
                <a:latin typeface="Myriad Pro" panose="020B0503030403020204" pitchFamily="34" charset="0"/>
                <a:cs typeface="Times New Roman" panose="02020603050405020304" pitchFamily="18" charset="0"/>
              </a:rPr>
              <a:t> qui constituent </a:t>
            </a:r>
            <a:r>
              <a:rPr lang="en-US" altLang="en-US" sz="2400" b="1" dirty="0" err="1">
                <a:solidFill>
                  <a:schemeClr val="tx1"/>
                </a:solidFill>
                <a:latin typeface="Myriad Pro" panose="020B0503030403020204" pitchFamily="34" charset="0"/>
                <a:cs typeface="Times New Roman" panose="02020603050405020304" pitchFamily="18" charset="0"/>
              </a:rPr>
              <a:t>l’objet</a:t>
            </a:r>
            <a:r>
              <a:rPr lang="en-US" altLang="en-US" sz="2400" b="1" dirty="0">
                <a:solidFill>
                  <a:schemeClr val="tx1"/>
                </a:solidFill>
                <a:latin typeface="Myriad Pro" panose="020B0503030403020204" pitchFamily="34" charset="0"/>
                <a:cs typeface="Times New Roman" panose="02020603050405020304" pitchFamily="18" charset="0"/>
              </a:rPr>
              <a:t> de la description? </a:t>
            </a:r>
          </a:p>
        </p:txBody>
      </p:sp>
      <p:sp>
        <p:nvSpPr>
          <p:cNvPr id="5" name="Rectangle 4">
            <a:extLst>
              <a:ext uri="{FF2B5EF4-FFF2-40B4-BE49-F238E27FC236}">
                <a16:creationId xmlns:a16="http://schemas.microsoft.com/office/drawing/2014/main" id="{0E0C460D-75AF-4878-A32A-C31E5176C861}"/>
              </a:ext>
            </a:extLst>
          </p:cNvPr>
          <p:cNvSpPr/>
          <p:nvPr/>
        </p:nvSpPr>
        <p:spPr>
          <a:xfrm>
            <a:off x="4957763" y="1008063"/>
            <a:ext cx="2711450" cy="39052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5">
            <a:extLst>
              <a:ext uri="{FF2B5EF4-FFF2-40B4-BE49-F238E27FC236}">
                <a16:creationId xmlns:a16="http://schemas.microsoft.com/office/drawing/2014/main" id="{1FDB1987-EB8A-453E-B946-F17D89993AAE}"/>
              </a:ext>
            </a:extLst>
          </p:cNvPr>
          <p:cNvSpPr/>
          <p:nvPr/>
        </p:nvSpPr>
        <p:spPr>
          <a:xfrm>
            <a:off x="9469438" y="2725738"/>
            <a:ext cx="1676400" cy="327025"/>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ectangle 8">
            <a:extLst>
              <a:ext uri="{FF2B5EF4-FFF2-40B4-BE49-F238E27FC236}">
                <a16:creationId xmlns:a16="http://schemas.microsoft.com/office/drawing/2014/main" id="{A4F11D42-89BF-4127-9A0E-4607A9EB2231}"/>
              </a:ext>
            </a:extLst>
          </p:cNvPr>
          <p:cNvSpPr/>
          <p:nvPr/>
        </p:nvSpPr>
        <p:spPr>
          <a:xfrm>
            <a:off x="3598863" y="3776663"/>
            <a:ext cx="2497137" cy="314325"/>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Rectangle 15">
            <a:extLst>
              <a:ext uri="{FF2B5EF4-FFF2-40B4-BE49-F238E27FC236}">
                <a16:creationId xmlns:a16="http://schemas.microsoft.com/office/drawing/2014/main" id="{4D977A07-009D-4F19-8874-9F35EADEAADC}"/>
              </a:ext>
            </a:extLst>
          </p:cNvPr>
          <p:cNvSpPr/>
          <p:nvPr/>
        </p:nvSpPr>
        <p:spPr>
          <a:xfrm>
            <a:off x="7974013" y="4335463"/>
            <a:ext cx="2403364" cy="363537"/>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Rectangle 16">
            <a:extLst>
              <a:ext uri="{FF2B5EF4-FFF2-40B4-BE49-F238E27FC236}">
                <a16:creationId xmlns:a16="http://schemas.microsoft.com/office/drawing/2014/main" id="{E656436D-A47A-407C-AEC6-328DE6428584}"/>
              </a:ext>
            </a:extLst>
          </p:cNvPr>
          <p:cNvSpPr/>
          <p:nvPr/>
        </p:nvSpPr>
        <p:spPr>
          <a:xfrm>
            <a:off x="7974013" y="4878388"/>
            <a:ext cx="2706687" cy="379412"/>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Rectangle 17"/>
          <p:cNvSpPr>
            <a:spLocks noChangeArrowheads="1"/>
          </p:cNvSpPr>
          <p:nvPr/>
        </p:nvSpPr>
        <p:spPr bwMode="auto">
          <a:xfrm>
            <a:off x="328613" y="4765675"/>
            <a:ext cx="2674937"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2400" b="1" dirty="0" err="1">
                <a:solidFill>
                  <a:schemeClr val="tx1"/>
                </a:solidFill>
                <a:latin typeface="Myriad Pro" panose="020B0503030403020204" pitchFamily="34" charset="0"/>
                <a:cs typeface="Times New Roman" panose="02020603050405020304" pitchFamily="18" charset="0"/>
              </a:rPr>
              <a:t>Quelles</a:t>
            </a:r>
            <a:r>
              <a:rPr lang="en-US" altLang="en-US" sz="2400" b="1" dirty="0">
                <a:solidFill>
                  <a:schemeClr val="tx1"/>
                </a:solidFill>
                <a:latin typeface="Myriad Pro" panose="020B0503030403020204" pitchFamily="34" charset="0"/>
                <a:cs typeface="Times New Roman" panose="02020603050405020304" pitchFamily="18" charset="0"/>
              </a:rPr>
              <a:t> </a:t>
            </a:r>
            <a:r>
              <a:rPr lang="en-US" altLang="en-US" sz="2400" b="1" dirty="0" err="1">
                <a:solidFill>
                  <a:schemeClr val="tx1"/>
                </a:solidFill>
                <a:latin typeface="Myriad Pro" panose="020B0503030403020204" pitchFamily="34" charset="0"/>
                <a:cs typeface="Times New Roman" panose="02020603050405020304" pitchFamily="18" charset="0"/>
              </a:rPr>
              <a:t>sont</a:t>
            </a:r>
            <a:r>
              <a:rPr lang="en-US" altLang="en-US" sz="2400" b="1" dirty="0">
                <a:solidFill>
                  <a:schemeClr val="tx1"/>
                </a:solidFill>
                <a:latin typeface="Myriad Pro" panose="020B0503030403020204" pitchFamily="34" charset="0"/>
                <a:cs typeface="Times New Roman" panose="02020603050405020304" pitchFamily="18" charset="0"/>
              </a:rPr>
              <a:t> les </a:t>
            </a:r>
            <a:r>
              <a:rPr lang="en-US" altLang="en-US" sz="2400" b="1" dirty="0" err="1">
                <a:solidFill>
                  <a:schemeClr val="tx1"/>
                </a:solidFill>
                <a:latin typeface="Myriad Pro" panose="020B0503030403020204" pitchFamily="34" charset="0"/>
                <a:cs typeface="Times New Roman" panose="02020603050405020304" pitchFamily="18" charset="0"/>
              </a:rPr>
              <a:t>caractérisations</a:t>
            </a:r>
            <a:r>
              <a:rPr lang="en-US" altLang="en-US" sz="2400" b="1" dirty="0">
                <a:solidFill>
                  <a:schemeClr val="tx1"/>
                </a:solidFill>
                <a:latin typeface="Myriad Pro" panose="020B0503030403020204" pitchFamily="34" charset="0"/>
                <a:cs typeface="Times New Roman" panose="02020603050405020304" pitchFamily="18" charset="0"/>
              </a:rPr>
              <a:t> du village et des </a:t>
            </a:r>
            <a:r>
              <a:rPr lang="en-US" altLang="en-US" sz="2400" b="1" dirty="0" err="1">
                <a:solidFill>
                  <a:schemeClr val="tx1"/>
                </a:solidFill>
                <a:latin typeface="Myriad Pro" panose="020B0503030403020204" pitchFamily="34" charset="0"/>
                <a:cs typeface="Times New Roman" panose="02020603050405020304" pitchFamily="18" charset="0"/>
              </a:rPr>
              <a:t>maisons</a:t>
            </a:r>
            <a:r>
              <a:rPr lang="en-US" altLang="en-US" sz="2400" b="1" dirty="0">
                <a:solidFill>
                  <a:schemeClr val="tx1"/>
                </a:solidFill>
                <a:latin typeface="Myriad Pro" panose="020B0503030403020204" pitchFamily="34" charset="0"/>
                <a:cs typeface="Times New Roman" panose="02020603050405020304" pitchFamily="18" charset="0"/>
              </a:rPr>
              <a:t>? </a:t>
            </a:r>
          </a:p>
        </p:txBody>
      </p:sp>
      <p:cxnSp>
        <p:nvCxnSpPr>
          <p:cNvPr id="11" name="Straight Connector 10">
            <a:extLst>
              <a:ext uri="{FF2B5EF4-FFF2-40B4-BE49-F238E27FC236}">
                <a16:creationId xmlns:a16="http://schemas.microsoft.com/office/drawing/2014/main" id="{2B599BC7-FE31-4368-A726-B42F45AC33F2}"/>
              </a:ext>
            </a:extLst>
          </p:cNvPr>
          <p:cNvCxnSpPr>
            <a:cxnSpLocks/>
          </p:cNvCxnSpPr>
          <p:nvPr/>
        </p:nvCxnSpPr>
        <p:spPr>
          <a:xfrm flipV="1">
            <a:off x="7731125" y="1352550"/>
            <a:ext cx="4249738" cy="1905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471C2E3E-83B5-4A4F-B5B4-9B11507A2650}"/>
              </a:ext>
            </a:extLst>
          </p:cNvPr>
          <p:cNvCxnSpPr/>
          <p:nvPr/>
        </p:nvCxnSpPr>
        <p:spPr>
          <a:xfrm>
            <a:off x="3573463" y="1917700"/>
            <a:ext cx="6492875"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912CE5A-101C-43E1-81ED-14ADB7D86F8B}"/>
              </a:ext>
            </a:extLst>
          </p:cNvPr>
          <p:cNvCxnSpPr>
            <a:cxnSpLocks/>
          </p:cNvCxnSpPr>
          <p:nvPr/>
        </p:nvCxnSpPr>
        <p:spPr>
          <a:xfrm flipV="1">
            <a:off x="3649663" y="3561907"/>
            <a:ext cx="5504970" cy="6793"/>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041A2DD-0030-4161-AC8E-2DD46A29E93B}"/>
              </a:ext>
            </a:extLst>
          </p:cNvPr>
          <p:cNvCxnSpPr>
            <a:cxnSpLocks/>
          </p:cNvCxnSpPr>
          <p:nvPr/>
        </p:nvCxnSpPr>
        <p:spPr>
          <a:xfrm>
            <a:off x="6157913" y="4090988"/>
            <a:ext cx="5822950"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A3D7335-9602-4E17-BFAB-9F6A2F25C732}"/>
              </a:ext>
            </a:extLst>
          </p:cNvPr>
          <p:cNvCxnSpPr>
            <a:cxnSpLocks/>
          </p:cNvCxnSpPr>
          <p:nvPr/>
        </p:nvCxnSpPr>
        <p:spPr>
          <a:xfrm>
            <a:off x="3598863" y="4699000"/>
            <a:ext cx="4216067"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98BC427-311A-447A-8B3B-6E39A51CC145}"/>
              </a:ext>
            </a:extLst>
          </p:cNvPr>
          <p:cNvCxnSpPr>
            <a:cxnSpLocks/>
          </p:cNvCxnSpPr>
          <p:nvPr/>
        </p:nvCxnSpPr>
        <p:spPr>
          <a:xfrm>
            <a:off x="3573463" y="5252484"/>
            <a:ext cx="4132262" cy="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E5745B7A-F94F-4B2C-8F6C-0EAC42BCA7FF}"/>
              </a:ext>
            </a:extLst>
          </p:cNvPr>
          <p:cNvCxnSpPr>
            <a:cxnSpLocks/>
          </p:cNvCxnSpPr>
          <p:nvPr/>
        </p:nvCxnSpPr>
        <p:spPr>
          <a:xfrm flipV="1">
            <a:off x="10398642" y="4649788"/>
            <a:ext cx="1582221" cy="17905"/>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F9FFB193-58E5-4DA0-8F24-183297E9E783}"/>
              </a:ext>
            </a:extLst>
          </p:cNvPr>
          <p:cNvCxnSpPr>
            <a:cxnSpLocks/>
          </p:cNvCxnSpPr>
          <p:nvPr/>
        </p:nvCxnSpPr>
        <p:spPr>
          <a:xfrm>
            <a:off x="4678326" y="5732463"/>
            <a:ext cx="3795823" cy="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B3953B82-7C43-44B5-AE3B-798D47118711}"/>
              </a:ext>
            </a:extLst>
          </p:cNvPr>
          <p:cNvSpPr/>
          <p:nvPr/>
        </p:nvSpPr>
        <p:spPr>
          <a:xfrm>
            <a:off x="740568" y="117476"/>
            <a:ext cx="8586788" cy="66357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fr-FR" sz="3600" b="1" dirty="0">
                <a:solidFill>
                  <a:srgbClr val="0096D6"/>
                </a:solidFill>
                <a:latin typeface="Myriad Pro" panose="020B0503030403020204" pitchFamily="34" charset="0"/>
              </a:rPr>
              <a:t>DÉCOUVERTE </a:t>
            </a:r>
          </a:p>
        </p:txBody>
      </p:sp>
      <p:sp>
        <p:nvSpPr>
          <p:cNvPr id="32" name="Rectangle 31">
            <a:extLst>
              <a:ext uri="{FF2B5EF4-FFF2-40B4-BE49-F238E27FC236}">
                <a16:creationId xmlns:a16="http://schemas.microsoft.com/office/drawing/2014/main" id="{E656436D-A47A-407C-AEC6-328DE6428584}"/>
              </a:ext>
            </a:extLst>
          </p:cNvPr>
          <p:cNvSpPr/>
          <p:nvPr/>
        </p:nvSpPr>
        <p:spPr>
          <a:xfrm>
            <a:off x="3562350" y="5408613"/>
            <a:ext cx="1115976" cy="323850"/>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5366"/>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childTnLst>
                                </p:cTn>
                              </p:par>
                            </p:childTnLst>
                          </p:cTn>
                        </p:par>
                      </p:childTnLst>
                    </p:cTn>
                  </p:par>
                  <p:par>
                    <p:cTn id="34" fill="hold" nodeType="clickPar">
                      <p:stCondLst>
                        <p:cond delay="indefinite"/>
                      </p:stCondLst>
                      <p:childTnLst>
                        <p:par>
                          <p:cTn id="35" fill="hold" nodeType="withGroup">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9"/>
                                        </p:tgtEl>
                                        <p:attrNameLst>
                                          <p:attrName>style.visibility</p:attrName>
                                        </p:attrNameLst>
                                      </p:cBhvr>
                                      <p:to>
                                        <p:strVal val="visible"/>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childTnLst>
                                </p:cTn>
                              </p:par>
                            </p:childTnLst>
                          </p:cTn>
                        </p:par>
                      </p:childTnLst>
                    </p:cTn>
                  </p:par>
                  <p:par>
                    <p:cTn id="42" fill="hold" nodeType="clickPar">
                      <p:stCondLst>
                        <p:cond delay="indefinite"/>
                      </p:stCondLst>
                      <p:childTnLst>
                        <p:par>
                          <p:cTn id="43" fill="hold" nodeType="withGroup">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7"/>
                                        </p:tgtEl>
                                        <p:attrNameLst>
                                          <p:attrName>style.visibility</p:attrName>
                                        </p:attrNameLst>
                                      </p:cBhvr>
                                      <p:to>
                                        <p:strVal val="visible"/>
                                      </p:to>
                                    </p:set>
                                  </p:childTnLst>
                                </p:cTn>
                              </p:par>
                            </p:childTnLst>
                          </p:cTn>
                        </p:par>
                      </p:childTnLst>
                    </p:cTn>
                  </p:par>
                  <p:par>
                    <p:cTn id="46" fill="hold" nodeType="clickPar">
                      <p:stCondLst>
                        <p:cond delay="indefinite"/>
                      </p:stCondLst>
                      <p:childTnLst>
                        <p:par>
                          <p:cTn id="47" fill="hold" nodeType="withGroup">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32"/>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18"/>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11"/>
                                        </p:tgtEl>
                                        <p:attrNameLst>
                                          <p:attrName>style.visibility</p:attrName>
                                        </p:attrNameLst>
                                      </p:cBhvr>
                                      <p:to>
                                        <p:strVal val="visible"/>
                                      </p:to>
                                    </p:set>
                                  </p:childTnLst>
                                </p:cTn>
                              </p:par>
                              <p:par>
                                <p:cTn id="58" presetID="1" presetClass="entr" presetSubtype="0" fill="hold" nodeType="withEffect">
                                  <p:stCondLst>
                                    <p:cond delay="0"/>
                                  </p:stCondLst>
                                  <p:childTnLst>
                                    <p:set>
                                      <p:cBhvr>
                                        <p:cTn id="59" dur="1" fill="hold">
                                          <p:stCondLst>
                                            <p:cond delay="0"/>
                                          </p:stCondLst>
                                        </p:cTn>
                                        <p:tgtEl>
                                          <p:spTgt spid="22"/>
                                        </p:tgtEl>
                                        <p:attrNameLst>
                                          <p:attrName>style.visibility</p:attrName>
                                        </p:attrNameLst>
                                      </p:cBhvr>
                                      <p:to>
                                        <p:strVal val="visible"/>
                                      </p:to>
                                    </p:set>
                                  </p:childTnLst>
                                </p:cTn>
                              </p:par>
                              <p:par>
                                <p:cTn id="60" presetID="1" presetClass="entr" presetSubtype="0" fill="hold" nodeType="withEffect">
                                  <p:stCondLst>
                                    <p:cond delay="0"/>
                                  </p:stCondLst>
                                  <p:childTnLst>
                                    <p:set>
                                      <p:cBhvr>
                                        <p:cTn id="61" dur="1" fill="hold">
                                          <p:stCondLst>
                                            <p:cond delay="0"/>
                                          </p:stCondLst>
                                        </p:cTn>
                                        <p:tgtEl>
                                          <p:spTgt spid="23"/>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nodeType="clickEffect">
                                  <p:stCondLst>
                                    <p:cond delay="0"/>
                                  </p:stCondLst>
                                  <p:childTnLst>
                                    <p:set>
                                      <p:cBhvr>
                                        <p:cTn id="65" dur="1" fill="hold">
                                          <p:stCondLst>
                                            <p:cond delay="0"/>
                                          </p:stCondLst>
                                        </p:cTn>
                                        <p:tgtEl>
                                          <p:spTgt spid="25"/>
                                        </p:tgtEl>
                                        <p:attrNameLst>
                                          <p:attrName>style.visibility</p:attrName>
                                        </p:attrNameLst>
                                      </p:cBhvr>
                                      <p:to>
                                        <p:strVal val="visible"/>
                                      </p:to>
                                    </p:set>
                                  </p:childTnLst>
                                </p:cTn>
                              </p:par>
                              <p:par>
                                <p:cTn id="66" presetID="1" presetClass="entr" presetSubtype="0" fill="hold" nodeType="withEffect">
                                  <p:stCondLst>
                                    <p:cond delay="0"/>
                                  </p:stCondLst>
                                  <p:childTnLst>
                                    <p:set>
                                      <p:cBhvr>
                                        <p:cTn id="67" dur="1" fill="hold">
                                          <p:stCondLst>
                                            <p:cond delay="0"/>
                                          </p:stCondLst>
                                        </p:cTn>
                                        <p:tgtEl>
                                          <p:spTgt spid="26"/>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nodeType="clickEffect">
                                  <p:stCondLst>
                                    <p:cond delay="0"/>
                                  </p:stCondLst>
                                  <p:childTnLst>
                                    <p:set>
                                      <p:cBhvr>
                                        <p:cTn id="71" dur="1" fill="hold">
                                          <p:stCondLst>
                                            <p:cond delay="0"/>
                                          </p:stCondLst>
                                        </p:cTn>
                                        <p:tgtEl>
                                          <p:spTgt spid="27"/>
                                        </p:tgtEl>
                                        <p:attrNameLst>
                                          <p:attrName>style.visibility</p:attrName>
                                        </p:attrNameLst>
                                      </p:cBhvr>
                                      <p:to>
                                        <p:strVal val="visible"/>
                                      </p:to>
                                    </p:set>
                                  </p:childTnLst>
                                </p:cTn>
                              </p:par>
                              <p:par>
                                <p:cTn id="72" presetID="1" presetClass="entr" presetSubtype="0" fill="hold" nodeType="withEffect">
                                  <p:stCondLst>
                                    <p:cond delay="0"/>
                                  </p:stCondLst>
                                  <p:childTnLst>
                                    <p:set>
                                      <p:cBhvr>
                                        <p:cTn id="73" dur="1" fill="hold">
                                          <p:stCondLst>
                                            <p:cond delay="0"/>
                                          </p:stCondLst>
                                        </p:cTn>
                                        <p:tgtEl>
                                          <p:spTgt spid="28"/>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nodeType="clickEffect">
                                  <p:stCondLst>
                                    <p:cond delay="0"/>
                                  </p:stCondLst>
                                  <p:childTnLst>
                                    <p:set>
                                      <p:cBhvr>
                                        <p:cTn id="77"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15366" grpId="0"/>
      <p:bldP spid="7" grpId="0"/>
      <p:bldP spid="8" grpId="0"/>
      <p:bldP spid="5" grpId="0" animBg="1"/>
      <p:bldP spid="6" grpId="0" animBg="1"/>
      <p:bldP spid="9" grpId="0" animBg="1"/>
      <p:bldP spid="16" grpId="0" animBg="1"/>
      <p:bldP spid="17" grpId="0" animBg="1"/>
      <p:bldP spid="18" grpId="0"/>
      <p:bldP spid="3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ChangeArrowheads="1"/>
          </p:cNvSpPr>
          <p:nvPr/>
        </p:nvSpPr>
        <p:spPr bwMode="auto">
          <a:xfrm>
            <a:off x="582613" y="2809875"/>
            <a:ext cx="2914650" cy="923925"/>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dirty="0">
                <a:latin typeface="Myriad Pro" panose="020B0503030403020204" pitchFamily="34" charset="0"/>
              </a:rPr>
              <a:t>qui dominaient les milliers de murettes de terrains cultivés</a:t>
            </a:r>
            <a:r>
              <a:rPr lang="fr-FR" altLang="en-US" dirty="0"/>
              <a:t>.</a:t>
            </a:r>
          </a:p>
        </p:txBody>
      </p:sp>
      <p:sp>
        <p:nvSpPr>
          <p:cNvPr id="9" name="Rectangle 8"/>
          <p:cNvSpPr>
            <a:spLocks noChangeArrowheads="1"/>
          </p:cNvSpPr>
          <p:nvPr/>
        </p:nvSpPr>
        <p:spPr bwMode="auto">
          <a:xfrm>
            <a:off x="582613" y="2367117"/>
            <a:ext cx="2914650" cy="3683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dirty="0">
                <a:latin typeface="Myriad Pro" panose="020B0503030403020204" pitchFamily="34" charset="0"/>
              </a:rPr>
              <a:t>que la route n’atteignait pas </a:t>
            </a:r>
          </a:p>
        </p:txBody>
      </p:sp>
      <p:sp>
        <p:nvSpPr>
          <p:cNvPr id="3" name="Oval 2">
            <a:extLst>
              <a:ext uri="{FF2B5EF4-FFF2-40B4-BE49-F238E27FC236}">
                <a16:creationId xmlns:a16="http://schemas.microsoft.com/office/drawing/2014/main" id="{FB31D0B3-1EA4-4204-93D7-FD47E2D4D349}"/>
              </a:ext>
            </a:extLst>
          </p:cNvPr>
          <p:cNvSpPr/>
          <p:nvPr/>
        </p:nvSpPr>
        <p:spPr>
          <a:xfrm>
            <a:off x="4273550" y="2233613"/>
            <a:ext cx="2960688" cy="2036762"/>
          </a:xfrm>
          <a:prstGeom prst="ellipse">
            <a:avLst/>
          </a:prstGeom>
          <a:ln w="76200">
            <a:solidFill>
              <a:srgbClr val="002060"/>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en-US" sz="2000" dirty="0">
                <a:latin typeface="Myriad Pro" panose="020B0503030403020204" pitchFamily="34" charset="0"/>
                <a:cs typeface="Times New Roman" panose="02020603050405020304" pitchFamily="18" charset="0"/>
              </a:rPr>
              <a:t>Objet de la description</a:t>
            </a:r>
          </a:p>
          <a:p>
            <a:pPr algn="ctr">
              <a:defRPr/>
            </a:pPr>
            <a:r>
              <a:rPr lang="en-US" sz="2200" b="1" dirty="0">
                <a:latin typeface="Myriad Pro" panose="020B0503030403020204" pitchFamily="34" charset="0"/>
                <a:cs typeface="Times New Roman" panose="02020603050405020304" pitchFamily="18" charset="0"/>
              </a:rPr>
              <a:t>Un village  </a:t>
            </a:r>
          </a:p>
        </p:txBody>
      </p:sp>
      <p:sp>
        <p:nvSpPr>
          <p:cNvPr id="11" name="Rectangle 10"/>
          <p:cNvSpPr>
            <a:spLocks noChangeArrowheads="1"/>
          </p:cNvSpPr>
          <p:nvPr/>
        </p:nvSpPr>
        <p:spPr bwMode="auto">
          <a:xfrm>
            <a:off x="7604125" y="2466975"/>
            <a:ext cx="3614738" cy="646113"/>
          </a:xfrm>
          <a:prstGeom prst="rect">
            <a:avLst/>
          </a:prstGeom>
          <a:noFill/>
          <a:ln w="38100">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dirty="0">
                <a:latin typeface="Myriad Pro" panose="020B0503030403020204" pitchFamily="34" charset="0"/>
              </a:rPr>
              <a:t>où se déroulait la vie de plein air de la maisonnée</a:t>
            </a:r>
            <a:r>
              <a:rPr lang="fr-FR" altLang="en-US" dirty="0"/>
              <a:t>.</a:t>
            </a:r>
          </a:p>
        </p:txBody>
      </p:sp>
      <p:sp>
        <p:nvSpPr>
          <p:cNvPr id="12" name="Rectangle 11"/>
          <p:cNvSpPr>
            <a:spLocks noChangeArrowheads="1"/>
          </p:cNvSpPr>
          <p:nvPr/>
        </p:nvSpPr>
        <p:spPr bwMode="auto">
          <a:xfrm>
            <a:off x="582613" y="5137150"/>
            <a:ext cx="2914650" cy="923925"/>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dirty="0">
                <a:latin typeface="Myriad Pro" panose="020B0503030403020204" pitchFamily="34" charset="0"/>
              </a:rPr>
              <a:t>dont les fenêtres simples étaient ornées du basilic odorant ou de géraniums</a:t>
            </a:r>
          </a:p>
        </p:txBody>
      </p:sp>
      <p:sp>
        <p:nvSpPr>
          <p:cNvPr id="13" name="Rectangle 12"/>
          <p:cNvSpPr>
            <a:spLocks noChangeArrowheads="1"/>
          </p:cNvSpPr>
          <p:nvPr/>
        </p:nvSpPr>
        <p:spPr bwMode="auto">
          <a:xfrm>
            <a:off x="4438650" y="6126163"/>
            <a:ext cx="3614738" cy="646112"/>
          </a:xfrm>
          <a:prstGeom prst="rect">
            <a:avLst/>
          </a:prstGeom>
          <a:noFill/>
          <a:ln w="38100">
            <a:solidFill>
              <a:srgbClr val="FFC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dirty="0">
                <a:latin typeface="Myriad Pro" panose="020B0503030403020204" pitchFamily="34" charset="0"/>
              </a:rPr>
              <a:t>qui avaient des piliers de bois ou de pierre</a:t>
            </a:r>
          </a:p>
        </p:txBody>
      </p:sp>
      <p:sp>
        <p:nvSpPr>
          <p:cNvPr id="14" name="Rectangle 13"/>
          <p:cNvSpPr>
            <a:spLocks noChangeArrowheads="1"/>
          </p:cNvSpPr>
          <p:nvPr/>
        </p:nvSpPr>
        <p:spPr bwMode="auto">
          <a:xfrm>
            <a:off x="7737475" y="4948238"/>
            <a:ext cx="3614738" cy="646112"/>
          </a:xfrm>
          <a:prstGeom prst="rect">
            <a:avLst/>
          </a:prstGeom>
          <a:noFill/>
          <a:ln w="38100">
            <a:solidFill>
              <a:srgbClr val="00B0F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1800" dirty="0">
                <a:latin typeface="Myriad Pro" panose="020B0503030403020204" pitchFamily="34" charset="0"/>
              </a:rPr>
              <a:t>dont les fenêtres portaient des balcons à fleurs</a:t>
            </a:r>
            <a:r>
              <a:rPr lang="fr-FR" altLang="en-US" sz="1800" dirty="0"/>
              <a:t>.</a:t>
            </a:r>
          </a:p>
        </p:txBody>
      </p:sp>
      <p:grpSp>
        <p:nvGrpSpPr>
          <p:cNvPr id="23" name="Group 22"/>
          <p:cNvGrpSpPr/>
          <p:nvPr/>
        </p:nvGrpSpPr>
        <p:grpSpPr>
          <a:xfrm>
            <a:off x="1820863" y="833438"/>
            <a:ext cx="3509962" cy="1698452"/>
            <a:chOff x="1820863" y="833438"/>
            <a:chExt cx="3509962" cy="1698452"/>
          </a:xfrm>
        </p:grpSpPr>
        <p:sp>
          <p:nvSpPr>
            <p:cNvPr id="4" name="Oval 3">
              <a:extLst>
                <a:ext uri="{FF2B5EF4-FFF2-40B4-BE49-F238E27FC236}">
                  <a16:creationId xmlns:a16="http://schemas.microsoft.com/office/drawing/2014/main" id="{CB84D895-FC2C-427B-80E1-181EAB15989A}"/>
                </a:ext>
              </a:extLst>
            </p:cNvPr>
            <p:cNvSpPr/>
            <p:nvPr/>
          </p:nvSpPr>
          <p:spPr bwMode="auto">
            <a:xfrm>
              <a:off x="1820863" y="833438"/>
              <a:ext cx="3509962" cy="1600200"/>
            </a:xfrm>
            <a:prstGeom prst="ellipse">
              <a:avLst/>
            </a:prstGeom>
            <a:ln>
              <a:solidFill>
                <a:srgbClr val="FF0000"/>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fr-FR" sz="2000" dirty="0">
                  <a:latin typeface="Myriad Pro" panose="020B0503030403020204" pitchFamily="34" charset="0"/>
                  <a:cs typeface="Times New Roman" panose="02020603050405020304" pitchFamily="18" charset="0"/>
                </a:rPr>
                <a:t>Élément décrit 1 </a:t>
              </a:r>
            </a:p>
            <a:p>
              <a:pPr algn="ctr">
                <a:defRPr/>
              </a:pPr>
              <a:r>
                <a:rPr lang="fr-FR" sz="2200" b="1" dirty="0">
                  <a:latin typeface="Myriad Pro" panose="020B0503030403020204" pitchFamily="34" charset="0"/>
                  <a:cs typeface="Times New Roman" panose="02020603050405020304" pitchFamily="18" charset="0"/>
                </a:rPr>
                <a:t>L’emplacement du village</a:t>
              </a:r>
            </a:p>
          </p:txBody>
        </p:sp>
        <p:cxnSp>
          <p:nvCxnSpPr>
            <p:cNvPr id="16" name="Straight Arrow Connector 15">
              <a:extLst>
                <a:ext uri="{FF2B5EF4-FFF2-40B4-BE49-F238E27FC236}">
                  <a16:creationId xmlns:a16="http://schemas.microsoft.com/office/drawing/2014/main" id="{C54589CB-CE47-4785-8F86-03ADBFCE5612}"/>
                </a:ext>
              </a:extLst>
            </p:cNvPr>
            <p:cNvCxnSpPr>
              <a:stCxn id="3" idx="1"/>
            </p:cNvCxnSpPr>
            <p:nvPr/>
          </p:nvCxnSpPr>
          <p:spPr bwMode="auto">
            <a:xfrm flipH="1" flipV="1">
              <a:off x="4273550" y="2348707"/>
              <a:ext cx="433583" cy="183183"/>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grpSp>
      <p:grpSp>
        <p:nvGrpSpPr>
          <p:cNvPr id="15" name="Group 14"/>
          <p:cNvGrpSpPr>
            <a:grpSpLocks/>
          </p:cNvGrpSpPr>
          <p:nvPr/>
        </p:nvGrpSpPr>
        <p:grpSpPr bwMode="auto">
          <a:xfrm>
            <a:off x="6864350" y="784225"/>
            <a:ext cx="3484563" cy="1674813"/>
            <a:chOff x="6864350" y="784226"/>
            <a:chExt cx="3484562" cy="1674812"/>
          </a:xfrm>
        </p:grpSpPr>
        <p:sp>
          <p:nvSpPr>
            <p:cNvPr id="5" name="Oval 4">
              <a:extLst>
                <a:ext uri="{FF2B5EF4-FFF2-40B4-BE49-F238E27FC236}">
                  <a16:creationId xmlns:a16="http://schemas.microsoft.com/office/drawing/2014/main" id="{DFD744F1-F5A6-4CD3-B517-6A6164E69877}"/>
                </a:ext>
              </a:extLst>
            </p:cNvPr>
            <p:cNvSpPr/>
            <p:nvPr/>
          </p:nvSpPr>
          <p:spPr>
            <a:xfrm>
              <a:off x="7234238" y="784226"/>
              <a:ext cx="3114674" cy="1674812"/>
            </a:xfrm>
            <a:prstGeom prst="ellipse">
              <a:avLst/>
            </a:prstGeom>
            <a:solidFill>
              <a:schemeClr val="bg1"/>
            </a:solidFill>
            <a:ln>
              <a:solidFill>
                <a:srgbClr val="7030A0"/>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2000" dirty="0">
                  <a:latin typeface="Myriad Pro" panose="020B0503030403020204" pitchFamily="34" charset="0"/>
                  <a:cs typeface="Times New Roman" panose="02020603050405020304" pitchFamily="18" charset="0"/>
                </a:rPr>
                <a:t>Élément décrit 2</a:t>
              </a:r>
            </a:p>
            <a:p>
              <a:pPr algn="ctr">
                <a:defRPr/>
              </a:pPr>
              <a:r>
                <a:rPr lang="fr-FR" sz="2400" b="1" dirty="0">
                  <a:latin typeface="Myriad Pro" panose="020B0503030403020204" pitchFamily="34" charset="0"/>
                  <a:cs typeface="Times New Roman" panose="02020603050405020304" pitchFamily="18" charset="0"/>
                </a:rPr>
                <a:t>Les terrasses</a:t>
              </a:r>
            </a:p>
          </p:txBody>
        </p:sp>
        <p:cxnSp>
          <p:nvCxnSpPr>
            <p:cNvPr id="17" name="Straight Arrow Connector 16">
              <a:extLst>
                <a:ext uri="{FF2B5EF4-FFF2-40B4-BE49-F238E27FC236}">
                  <a16:creationId xmlns:a16="http://schemas.microsoft.com/office/drawing/2014/main" id="{0CC74633-8B71-4AB4-BDD9-2128866EBC28}"/>
                </a:ext>
              </a:extLst>
            </p:cNvPr>
            <p:cNvCxnSpPr/>
            <p:nvPr/>
          </p:nvCxnSpPr>
          <p:spPr>
            <a:xfrm flipV="1">
              <a:off x="6864350" y="2162175"/>
              <a:ext cx="415925" cy="296863"/>
            </a:xfrm>
            <a:prstGeom prst="straightConnector1">
              <a:avLst/>
            </a:prstGeom>
            <a:ln>
              <a:solidFill>
                <a:srgbClr val="7030A0"/>
              </a:solidFill>
              <a:tailEnd type="triangle"/>
            </a:ln>
          </p:spPr>
          <p:style>
            <a:lnRef idx="3">
              <a:schemeClr val="accent2"/>
            </a:lnRef>
            <a:fillRef idx="0">
              <a:schemeClr val="accent2"/>
            </a:fillRef>
            <a:effectRef idx="2">
              <a:schemeClr val="accent2"/>
            </a:effectRef>
            <a:fontRef idx="minor">
              <a:schemeClr val="tx1"/>
            </a:fontRef>
          </p:style>
        </p:cxnSp>
      </p:grpSp>
      <p:grpSp>
        <p:nvGrpSpPr>
          <p:cNvPr id="20" name="Group 19"/>
          <p:cNvGrpSpPr>
            <a:grpSpLocks/>
          </p:cNvGrpSpPr>
          <p:nvPr/>
        </p:nvGrpSpPr>
        <p:grpSpPr bwMode="auto">
          <a:xfrm>
            <a:off x="7035800" y="3251200"/>
            <a:ext cx="3981450" cy="1585913"/>
            <a:chOff x="7035800" y="3251200"/>
            <a:chExt cx="3980907" cy="1585913"/>
          </a:xfrm>
        </p:grpSpPr>
        <p:sp>
          <p:nvSpPr>
            <p:cNvPr id="8" name="Oval 7">
              <a:extLst>
                <a:ext uri="{FF2B5EF4-FFF2-40B4-BE49-F238E27FC236}">
                  <a16:creationId xmlns:a16="http://schemas.microsoft.com/office/drawing/2014/main" id="{00B114A5-1ACF-4BAD-BEBF-78822E2A1FF0}"/>
                </a:ext>
              </a:extLst>
            </p:cNvPr>
            <p:cNvSpPr/>
            <p:nvPr/>
          </p:nvSpPr>
          <p:spPr>
            <a:xfrm>
              <a:off x="7567540" y="3251200"/>
              <a:ext cx="3449167" cy="1585913"/>
            </a:xfrm>
            <a:prstGeom prst="ellipse">
              <a:avLst/>
            </a:prstGeom>
            <a:ln/>
          </p:spPr>
          <p:style>
            <a:lnRef idx="2">
              <a:schemeClr val="accent1"/>
            </a:lnRef>
            <a:fillRef idx="1">
              <a:schemeClr val="lt1"/>
            </a:fillRef>
            <a:effectRef idx="0">
              <a:schemeClr val="accent1"/>
            </a:effectRef>
            <a:fontRef idx="minor">
              <a:schemeClr val="dk1"/>
            </a:fontRef>
          </p:style>
          <p:txBody>
            <a:bodyPr anchor="ctr"/>
            <a:lstStyle/>
            <a:p>
              <a:pPr algn="ctr">
                <a:defRPr/>
              </a:pPr>
              <a:r>
                <a:rPr lang="fr-FR" sz="2000" dirty="0">
                  <a:latin typeface="Myriad Pro" panose="020B0503030403020204" pitchFamily="34" charset="0"/>
                  <a:cs typeface="Times New Roman" panose="02020603050405020304" pitchFamily="18" charset="0"/>
                </a:rPr>
                <a:t>Élément décrit 5</a:t>
              </a:r>
            </a:p>
            <a:p>
              <a:pPr algn="ctr">
                <a:defRPr/>
              </a:pPr>
              <a:r>
                <a:rPr lang="fr-FR" sz="2400" b="1" dirty="0">
                  <a:latin typeface="Times New Roman" panose="02020603050405020304" pitchFamily="18" charset="0"/>
                  <a:cs typeface="Times New Roman" panose="02020603050405020304" pitchFamily="18" charset="0"/>
                </a:rPr>
                <a:t>Les maisons </a:t>
              </a:r>
            </a:p>
            <a:p>
              <a:pPr algn="ctr">
                <a:defRPr/>
              </a:pPr>
              <a:r>
                <a:rPr lang="fr-FR" sz="2400" b="1" dirty="0">
                  <a:latin typeface="Times New Roman" panose="02020603050405020304" pitchFamily="18" charset="0"/>
                  <a:cs typeface="Times New Roman" panose="02020603050405020304" pitchFamily="18" charset="0"/>
                </a:rPr>
                <a:t>(importantes)</a:t>
              </a:r>
            </a:p>
          </p:txBody>
        </p:sp>
        <p:cxnSp>
          <p:nvCxnSpPr>
            <p:cNvPr id="19" name="Straight Arrow Connector 18">
              <a:extLst>
                <a:ext uri="{FF2B5EF4-FFF2-40B4-BE49-F238E27FC236}">
                  <a16:creationId xmlns:a16="http://schemas.microsoft.com/office/drawing/2014/main" id="{695A62EF-CAF7-4DD4-8ADE-AED6BABE5CF0}"/>
                </a:ext>
              </a:extLst>
            </p:cNvPr>
            <p:cNvCxnSpPr/>
            <p:nvPr/>
          </p:nvCxnSpPr>
          <p:spPr>
            <a:xfrm>
              <a:off x="7035800" y="3838575"/>
              <a:ext cx="422217" cy="190500"/>
            </a:xfrm>
            <a:prstGeom prst="straightConnector1">
              <a:avLst/>
            </a:prstGeom>
            <a:ln>
              <a:solidFill>
                <a:srgbClr val="00B0F0"/>
              </a:solidFill>
              <a:tailEnd type="triangle"/>
            </a:ln>
          </p:spPr>
          <p:style>
            <a:lnRef idx="3">
              <a:schemeClr val="accent2"/>
            </a:lnRef>
            <a:fillRef idx="0">
              <a:schemeClr val="accent2"/>
            </a:fillRef>
            <a:effectRef idx="2">
              <a:schemeClr val="accent2"/>
            </a:effectRef>
            <a:fontRef idx="minor">
              <a:schemeClr val="tx1"/>
            </a:fontRef>
          </p:style>
        </p:cxnSp>
      </p:grpSp>
      <p:grpSp>
        <p:nvGrpSpPr>
          <p:cNvPr id="18" name="Group 17"/>
          <p:cNvGrpSpPr>
            <a:grpSpLocks/>
          </p:cNvGrpSpPr>
          <p:nvPr/>
        </p:nvGrpSpPr>
        <p:grpSpPr bwMode="auto">
          <a:xfrm>
            <a:off x="993775" y="3476625"/>
            <a:ext cx="3600450" cy="1585913"/>
            <a:chOff x="993620" y="3476625"/>
            <a:chExt cx="3600605" cy="1585913"/>
          </a:xfrm>
        </p:grpSpPr>
        <p:sp>
          <p:nvSpPr>
            <p:cNvPr id="6" name="Oval 5">
              <a:extLst>
                <a:ext uri="{FF2B5EF4-FFF2-40B4-BE49-F238E27FC236}">
                  <a16:creationId xmlns:a16="http://schemas.microsoft.com/office/drawing/2014/main" id="{AF1ED402-3C13-47D1-A772-39CE68391F48}"/>
                </a:ext>
              </a:extLst>
            </p:cNvPr>
            <p:cNvSpPr/>
            <p:nvPr/>
          </p:nvSpPr>
          <p:spPr>
            <a:xfrm>
              <a:off x="993620" y="3476625"/>
              <a:ext cx="3246578" cy="1585913"/>
            </a:xfrm>
            <a:prstGeom prst="ellipse">
              <a:avLst/>
            </a:prstGeom>
            <a:solidFill>
              <a:schemeClr val="bg1"/>
            </a:solidFill>
            <a:ln>
              <a:solidFill>
                <a:srgbClr val="00B050"/>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2000" dirty="0">
                  <a:latin typeface="Myriad Pro" panose="020B0503030403020204" pitchFamily="34" charset="0"/>
                  <a:cs typeface="Times New Roman" panose="02020603050405020304" pitchFamily="18" charset="0"/>
                </a:rPr>
                <a:t>Élément décrit 3</a:t>
              </a:r>
            </a:p>
            <a:p>
              <a:pPr algn="ctr">
                <a:defRPr/>
              </a:pPr>
              <a:r>
                <a:rPr lang="fr-FR" sz="2000" b="1" dirty="0">
                  <a:latin typeface="Myriad Pro" panose="020B0503030403020204" pitchFamily="34" charset="0"/>
                  <a:cs typeface="Times New Roman" panose="02020603050405020304" pitchFamily="18" charset="0"/>
                </a:rPr>
                <a:t>Les maisons </a:t>
              </a:r>
            </a:p>
            <a:p>
              <a:pPr algn="ctr">
                <a:defRPr/>
              </a:pPr>
              <a:r>
                <a:rPr lang="fr-FR" sz="2000" b="1" dirty="0">
                  <a:latin typeface="Myriad Pro" panose="020B0503030403020204" pitchFamily="34" charset="0"/>
                  <a:cs typeface="Times New Roman" panose="02020603050405020304" pitchFamily="18" charset="0"/>
                </a:rPr>
                <a:t>(de granit</a:t>
              </a:r>
              <a:r>
                <a:rPr lang="en-US" sz="2000" b="1" dirty="0">
                  <a:latin typeface="Myriad Pro" panose="020B0503030403020204" pitchFamily="34" charset="0"/>
                  <a:cs typeface="Times New Roman" panose="02020603050405020304" pitchFamily="18" charset="0"/>
                </a:rPr>
                <a:t>)</a:t>
              </a:r>
            </a:p>
          </p:txBody>
        </p:sp>
        <p:cxnSp>
          <p:nvCxnSpPr>
            <p:cNvPr id="21" name="Straight Arrow Connector 20">
              <a:extLst>
                <a:ext uri="{FF2B5EF4-FFF2-40B4-BE49-F238E27FC236}">
                  <a16:creationId xmlns:a16="http://schemas.microsoft.com/office/drawing/2014/main" id="{5F426C01-D4A0-4939-B098-037D48BC2062}"/>
                </a:ext>
              </a:extLst>
            </p:cNvPr>
            <p:cNvCxnSpPr/>
            <p:nvPr/>
          </p:nvCxnSpPr>
          <p:spPr>
            <a:xfrm flipH="1">
              <a:off x="4317988" y="4016375"/>
              <a:ext cx="276237" cy="125413"/>
            </a:xfrm>
            <a:prstGeom prst="straightConnector1">
              <a:avLst/>
            </a:prstGeom>
            <a:ln>
              <a:solidFill>
                <a:srgbClr val="00B050"/>
              </a:solidFill>
              <a:tailEnd type="triangle"/>
            </a:ln>
          </p:spPr>
          <p:style>
            <a:lnRef idx="3">
              <a:schemeClr val="accent2"/>
            </a:lnRef>
            <a:fillRef idx="0">
              <a:schemeClr val="accent2"/>
            </a:fillRef>
            <a:effectRef idx="2">
              <a:schemeClr val="accent2"/>
            </a:effectRef>
            <a:fontRef idx="minor">
              <a:schemeClr val="tx1"/>
            </a:fontRef>
          </p:style>
        </p:cxnSp>
      </p:grpSp>
      <p:grpSp>
        <p:nvGrpSpPr>
          <p:cNvPr id="25" name="Group 24"/>
          <p:cNvGrpSpPr>
            <a:grpSpLocks/>
          </p:cNvGrpSpPr>
          <p:nvPr/>
        </p:nvGrpSpPr>
        <p:grpSpPr bwMode="auto">
          <a:xfrm>
            <a:off x="4624388" y="4241800"/>
            <a:ext cx="3113087" cy="1871663"/>
            <a:chOff x="4624387" y="4241800"/>
            <a:chExt cx="3113087" cy="1871663"/>
          </a:xfrm>
        </p:grpSpPr>
        <p:sp>
          <p:nvSpPr>
            <p:cNvPr id="7" name="Oval 6">
              <a:extLst>
                <a:ext uri="{FF2B5EF4-FFF2-40B4-BE49-F238E27FC236}">
                  <a16:creationId xmlns:a16="http://schemas.microsoft.com/office/drawing/2014/main" id="{8861E039-4C40-41FE-981E-E335DED59F90}"/>
                </a:ext>
              </a:extLst>
            </p:cNvPr>
            <p:cNvSpPr/>
            <p:nvPr/>
          </p:nvSpPr>
          <p:spPr>
            <a:xfrm>
              <a:off x="4624387" y="4529138"/>
              <a:ext cx="3113087" cy="1584325"/>
            </a:xfrm>
            <a:prstGeom prst="ellipse">
              <a:avLst/>
            </a:prstGeom>
            <a:ln>
              <a:solidFill>
                <a:srgbClr val="FFC000"/>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fr-FR" sz="2000" dirty="0">
                  <a:latin typeface="Myriad Pro" panose="020B0503030403020204" pitchFamily="34" charset="0"/>
                  <a:cs typeface="Times New Roman" panose="02020603050405020304" pitchFamily="18" charset="0"/>
                </a:rPr>
                <a:t>Élément décrit 4</a:t>
              </a:r>
            </a:p>
            <a:p>
              <a:pPr algn="ctr">
                <a:defRPr/>
              </a:pPr>
              <a:r>
                <a:rPr lang="fr-FR" sz="2400" b="1" dirty="0">
                  <a:latin typeface="Myriad Pro" panose="020B0503030403020204" pitchFamily="34" charset="0"/>
                  <a:cs typeface="Times New Roman" panose="02020603050405020304" pitchFamily="18" charset="0"/>
                </a:rPr>
                <a:t>Les maisons </a:t>
              </a:r>
            </a:p>
            <a:p>
              <a:pPr algn="ctr">
                <a:defRPr/>
              </a:pPr>
              <a:r>
                <a:rPr lang="fr-FR" sz="2400" b="1" dirty="0">
                  <a:latin typeface="Myriad Pro" panose="020B0503030403020204" pitchFamily="34" charset="0"/>
                  <a:cs typeface="Times New Roman" panose="02020603050405020304" pitchFamily="18" charset="0"/>
                </a:rPr>
                <a:t>(modestes)</a:t>
              </a:r>
            </a:p>
          </p:txBody>
        </p:sp>
        <p:cxnSp>
          <p:nvCxnSpPr>
            <p:cNvPr id="24" name="Straight Arrow Connector 23">
              <a:extLst>
                <a:ext uri="{FF2B5EF4-FFF2-40B4-BE49-F238E27FC236}">
                  <a16:creationId xmlns:a16="http://schemas.microsoft.com/office/drawing/2014/main" id="{74F9CA3B-6545-48A4-8046-6E1B55382334}"/>
                </a:ext>
              </a:extLst>
            </p:cNvPr>
            <p:cNvCxnSpPr>
              <a:cxnSpLocks/>
            </p:cNvCxnSpPr>
            <p:nvPr/>
          </p:nvCxnSpPr>
          <p:spPr>
            <a:xfrm>
              <a:off x="5945187" y="4241800"/>
              <a:ext cx="0" cy="287338"/>
            </a:xfrm>
            <a:prstGeom prst="straightConnector1">
              <a:avLst/>
            </a:prstGeom>
            <a:ln>
              <a:solidFill>
                <a:srgbClr val="FFC000"/>
              </a:solidFill>
              <a:tailEnd type="triangle"/>
            </a:ln>
          </p:spPr>
          <p:style>
            <a:lnRef idx="3">
              <a:schemeClr val="accent2"/>
            </a:lnRef>
            <a:fillRef idx="0">
              <a:schemeClr val="accent2"/>
            </a:fillRef>
            <a:effectRef idx="2">
              <a:schemeClr val="accent2"/>
            </a:effectRef>
            <a:fontRef idx="minor">
              <a:schemeClr val="tx1"/>
            </a:fontRef>
          </p:style>
        </p:cxnSp>
      </p:grpSp>
      <p:sp>
        <p:nvSpPr>
          <p:cNvPr id="26" name="Rectangle 25">
            <a:extLst>
              <a:ext uri="{FF2B5EF4-FFF2-40B4-BE49-F238E27FC236}">
                <a16:creationId xmlns:a16="http://schemas.microsoft.com/office/drawing/2014/main" id="{539498B0-29D1-4EDE-8975-233394EC001C}"/>
              </a:ext>
            </a:extLst>
          </p:cNvPr>
          <p:cNvSpPr/>
          <p:nvPr/>
        </p:nvSpPr>
        <p:spPr>
          <a:xfrm>
            <a:off x="786095" y="125413"/>
            <a:ext cx="8586787" cy="66357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en-US" sz="3600" b="1" dirty="0">
                <a:solidFill>
                  <a:srgbClr val="0096D6"/>
                </a:solidFill>
                <a:latin typeface="Myriad Pro" panose="020B0503030403020204" pitchFamily="34" charset="0"/>
              </a:rPr>
              <a:t>REPÉRAGE</a:t>
            </a:r>
            <a:endParaRPr lang="fr-FR" sz="3600" b="1" dirty="0">
              <a:solidFill>
                <a:srgbClr val="0096D6"/>
              </a:solidFill>
              <a:latin typeface="Myriad Pro" panose="020B0503030403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5"/>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20"/>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25"/>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1"/>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2"/>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4"/>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3" grpId="0" animBg="1"/>
      <p:bldP spid="11" grpId="0" animBg="1"/>
      <p:bldP spid="12" grpId="0" animBg="1"/>
      <p:bldP spid="13"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a:extLst>
              <a:ext uri="{FF2B5EF4-FFF2-40B4-BE49-F238E27FC236}">
                <a16:creationId xmlns:a16="http://schemas.microsoft.com/office/drawing/2014/main" id="{6A56131E-1D0E-4FBD-8D02-6D358CF459B5}"/>
              </a:ext>
            </a:extLst>
          </p:cNvPr>
          <p:cNvSpPr txBox="1"/>
          <p:nvPr/>
        </p:nvSpPr>
        <p:spPr>
          <a:xfrm>
            <a:off x="2283618" y="2558955"/>
            <a:ext cx="7707313" cy="769938"/>
          </a:xfrm>
          <a:prstGeom prst="rect">
            <a:avLst/>
          </a:prstGeom>
          <a:solidFill>
            <a:srgbClr val="C8E0FC"/>
          </a:solidFill>
          <a:ln>
            <a:noFill/>
          </a:ln>
        </p:spPr>
        <p:style>
          <a:lnRef idx="2">
            <a:schemeClr val="accent1"/>
          </a:lnRef>
          <a:fillRef idx="1">
            <a:schemeClr val="lt1"/>
          </a:fillRef>
          <a:effectRef idx="0">
            <a:schemeClr val="accent1"/>
          </a:effectRef>
          <a:fontRef idx="minor">
            <a:schemeClr val="dk1"/>
          </a:fontRef>
        </p:style>
        <p:txBody>
          <a:bodyPr>
            <a:spAutoFit/>
          </a:bodyPr>
          <a:lstStyle/>
          <a:p>
            <a:pPr marL="342900" indent="-342900">
              <a:buFont typeface="Myriad Pro" panose="020B0503030403020204" pitchFamily="34" charset="0"/>
              <a:buChar char="−"/>
              <a:defRPr/>
            </a:pPr>
            <a:r>
              <a:rPr lang="fr-FR" sz="2200" dirty="0">
                <a:latin typeface="Myriad Pro" panose="020B0503030403020204" pitchFamily="34" charset="0"/>
              </a:rPr>
              <a:t>une proposition principale  </a:t>
            </a:r>
          </a:p>
          <a:p>
            <a:pPr marL="342900" indent="-342900">
              <a:buFont typeface="Myriad Pro" panose="020B0503030403020204" pitchFamily="34" charset="0"/>
              <a:buChar char="−"/>
              <a:defRPr/>
            </a:pPr>
            <a:r>
              <a:rPr lang="fr-FR" sz="2200" dirty="0">
                <a:latin typeface="Myriad Pro" panose="020B0503030403020204" pitchFamily="34" charset="0"/>
              </a:rPr>
              <a:t>2 propositions introduites par  </a:t>
            </a:r>
            <a:r>
              <a:rPr lang="fr-FR" sz="2200" dirty="0"/>
              <a:t> </a:t>
            </a:r>
          </a:p>
        </p:txBody>
      </p:sp>
      <p:sp>
        <p:nvSpPr>
          <p:cNvPr id="21" name="TextBox 20">
            <a:extLst>
              <a:ext uri="{FF2B5EF4-FFF2-40B4-BE49-F238E27FC236}">
                <a16:creationId xmlns:a16="http://schemas.microsoft.com/office/drawing/2014/main" id="{70D3A5B3-BED3-486F-B900-8435936D33DA}"/>
              </a:ext>
            </a:extLst>
          </p:cNvPr>
          <p:cNvSpPr txBox="1"/>
          <p:nvPr/>
        </p:nvSpPr>
        <p:spPr>
          <a:xfrm>
            <a:off x="2283619" y="3883391"/>
            <a:ext cx="7708900" cy="460375"/>
          </a:xfrm>
          <a:prstGeom prst="rect">
            <a:avLst/>
          </a:prstGeom>
          <a:ln/>
        </p:spPr>
        <p:style>
          <a:lnRef idx="2">
            <a:schemeClr val="dk1"/>
          </a:lnRef>
          <a:fillRef idx="1">
            <a:schemeClr val="lt1"/>
          </a:fillRef>
          <a:effectRef idx="0">
            <a:schemeClr val="dk1"/>
          </a:effectRef>
          <a:fontRef idx="minor">
            <a:schemeClr val="dk1"/>
          </a:fontRef>
        </p:style>
        <p:txBody>
          <a:bodyPr>
            <a:spAutoFit/>
          </a:bodyPr>
          <a:lstStyle/>
          <a:p>
            <a:pPr algn="just">
              <a:defRPr/>
            </a:pPr>
            <a:r>
              <a:rPr lang="fr-FR" sz="2400" dirty="0">
                <a:latin typeface="Myriad Pro" panose="020B0503030403020204" pitchFamily="34" charset="0"/>
              </a:rPr>
              <a:t>2. La route n’atteignait pas </a:t>
            </a:r>
            <a:r>
              <a:rPr lang="fr-FR" sz="2400" b="1" u="sng" dirty="0">
                <a:solidFill>
                  <a:srgbClr val="FF0000"/>
                </a:solidFill>
                <a:latin typeface="Myriad Pro" panose="020B0503030403020204" pitchFamily="34" charset="0"/>
              </a:rPr>
              <a:t>ces villages</a:t>
            </a:r>
            <a:r>
              <a:rPr lang="fr-FR" sz="2400" dirty="0">
                <a:latin typeface="Myriad Pro" panose="020B0503030403020204" pitchFamily="34" charset="0"/>
              </a:rPr>
              <a:t>.</a:t>
            </a:r>
          </a:p>
        </p:txBody>
      </p:sp>
      <p:pic>
        <p:nvPicPr>
          <p:cNvPr id="18436"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1125" y="204788"/>
            <a:ext cx="6381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7" name="TextBox 2"/>
          <p:cNvSpPr txBox="1">
            <a:spLocks noChangeArrowheads="1"/>
          </p:cNvSpPr>
          <p:nvPr/>
        </p:nvSpPr>
        <p:spPr bwMode="auto">
          <a:xfrm>
            <a:off x="657456" y="203200"/>
            <a:ext cx="2132806" cy="646331"/>
          </a:xfrm>
          <a:prstGeom prst="rect">
            <a:avLst/>
          </a:prstGeom>
          <a:noFill/>
          <a:ln>
            <a:noFill/>
          </a:ln>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3600" b="1" dirty="0">
                <a:solidFill>
                  <a:srgbClr val="0096D6"/>
                </a:solidFill>
                <a:latin typeface="Myriad Pro" panose="020B0503030403020204" pitchFamily="34" charset="0"/>
                <a:cs typeface="Times New Roman" panose="02020603050405020304" pitchFamily="18" charset="0"/>
              </a:rPr>
              <a:t>ANALYSE </a:t>
            </a:r>
            <a:endParaRPr lang="en-US" altLang="en-US" sz="2800" b="1" dirty="0">
              <a:solidFill>
                <a:srgbClr val="0096D6"/>
              </a:solidFill>
              <a:latin typeface="Myriad Pro" panose="020B050303040302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C910F7D6-D399-4270-AD4B-AD8A04D08472}"/>
              </a:ext>
            </a:extLst>
          </p:cNvPr>
          <p:cNvSpPr txBox="1"/>
          <p:nvPr/>
        </p:nvSpPr>
        <p:spPr>
          <a:xfrm>
            <a:off x="2283619" y="2131368"/>
            <a:ext cx="7707313" cy="431800"/>
          </a:xfrm>
          <a:prstGeom prst="rect">
            <a:avLst/>
          </a:prstGeom>
          <a:solidFill>
            <a:srgbClr val="C8E0FC"/>
          </a:solidFill>
          <a:ln>
            <a:noFill/>
          </a:ln>
        </p:spPr>
        <p:style>
          <a:lnRef idx="2">
            <a:schemeClr val="accent1"/>
          </a:lnRef>
          <a:fillRef idx="1">
            <a:schemeClr val="lt1"/>
          </a:fillRef>
          <a:effectRef idx="0">
            <a:schemeClr val="accent1"/>
          </a:effectRef>
          <a:fontRef idx="minor">
            <a:schemeClr val="dk1"/>
          </a:fontRef>
        </p:style>
        <p:txBody>
          <a:bodyPr>
            <a:spAutoFit/>
          </a:bodyPr>
          <a:lstStyle/>
          <a:p>
            <a:pPr>
              <a:defRPr/>
            </a:pPr>
            <a:r>
              <a:rPr lang="fr-FR" sz="2200" dirty="0">
                <a:latin typeface="Myriad Pro" panose="020B0503030403020204" pitchFamily="34" charset="0"/>
              </a:rPr>
              <a:t>Phrase complexe contenant plusieurs propositions: </a:t>
            </a:r>
          </a:p>
        </p:txBody>
      </p:sp>
      <p:sp>
        <p:nvSpPr>
          <p:cNvPr id="9" name="TextBox 8">
            <a:extLst>
              <a:ext uri="{FF2B5EF4-FFF2-40B4-BE49-F238E27FC236}">
                <a16:creationId xmlns:a16="http://schemas.microsoft.com/office/drawing/2014/main" id="{8F55C728-AC4A-4BF1-A4E5-1F54D557BCD0}"/>
              </a:ext>
            </a:extLst>
          </p:cNvPr>
          <p:cNvSpPr txBox="1"/>
          <p:nvPr/>
        </p:nvSpPr>
        <p:spPr>
          <a:xfrm>
            <a:off x="2305844" y="5132884"/>
            <a:ext cx="7708900" cy="769441"/>
          </a:xfrm>
          <a:prstGeom prst="rect">
            <a:avLst/>
          </a:prstGeom>
          <a:solidFill>
            <a:srgbClr val="C8E0FC"/>
          </a:solidFill>
          <a:ln>
            <a:noFill/>
          </a:ln>
        </p:spPr>
        <p:style>
          <a:lnRef idx="2">
            <a:schemeClr val="accent1"/>
          </a:lnRef>
          <a:fillRef idx="1">
            <a:schemeClr val="lt1"/>
          </a:fillRef>
          <a:effectRef idx="0">
            <a:schemeClr val="accent1"/>
          </a:effectRef>
          <a:fontRef idx="minor">
            <a:schemeClr val="dk1"/>
          </a:fontRef>
        </p:style>
        <p:txBody>
          <a:bodyPr>
            <a:spAutoFit/>
          </a:bodyPr>
          <a:lstStyle/>
          <a:p>
            <a:pPr>
              <a:defRPr/>
            </a:pPr>
            <a:r>
              <a:rPr lang="fr-FR" sz="2200" dirty="0">
                <a:latin typeface="Myriad Pro" panose="020B0503030403020204" pitchFamily="34" charset="0"/>
              </a:rPr>
              <a:t>Phrase complexe(la phrase précédence) décomposée en trois phrases simples avec </a:t>
            </a:r>
            <a:r>
              <a:rPr lang="fr-FR" sz="2200" b="1" i="1" dirty="0">
                <a:solidFill>
                  <a:srgbClr val="000066"/>
                </a:solidFill>
                <a:highlight>
                  <a:srgbClr val="FFFF00"/>
                </a:highlight>
                <a:latin typeface="Myriad Pro" panose="020B0503030403020204" pitchFamily="34" charset="0"/>
              </a:rPr>
              <a:t>un groupe nominal qui se répète </a:t>
            </a:r>
            <a:r>
              <a:rPr lang="fr-FR" sz="2200" dirty="0">
                <a:latin typeface="Myriad Pro" panose="020B0503030403020204" pitchFamily="34" charset="0"/>
              </a:rPr>
              <a:t>: </a:t>
            </a:r>
          </a:p>
        </p:txBody>
      </p:sp>
      <p:sp>
        <p:nvSpPr>
          <p:cNvPr id="11" name="TextBox 10">
            <a:extLst>
              <a:ext uri="{FF2B5EF4-FFF2-40B4-BE49-F238E27FC236}">
                <a16:creationId xmlns:a16="http://schemas.microsoft.com/office/drawing/2014/main" id="{274E5E7C-4EA2-4830-997E-3912EF1AF767}"/>
              </a:ext>
            </a:extLst>
          </p:cNvPr>
          <p:cNvSpPr txBox="1"/>
          <p:nvPr/>
        </p:nvSpPr>
        <p:spPr>
          <a:xfrm>
            <a:off x="2240756" y="914108"/>
            <a:ext cx="7710488" cy="120015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marL="457200" indent="-457200" algn="just">
              <a:buFont typeface="+mj-lt"/>
              <a:buAutoNum type="arabicPeriod"/>
              <a:defRPr/>
            </a:pPr>
            <a:r>
              <a:rPr lang="fr-FR" sz="2400" dirty="0">
                <a:latin typeface="Myriad Pro" panose="020B0503030403020204" pitchFamily="34" charset="0"/>
              </a:rPr>
              <a:t>J’habitais un de ces villages en nids d’aigles que la route n’atteignait pas et qui dominaient les milliers de murettes de terrains cultivés.</a:t>
            </a:r>
          </a:p>
        </p:txBody>
      </p:sp>
      <p:sp>
        <p:nvSpPr>
          <p:cNvPr id="12" name="TextBox 11">
            <a:extLst>
              <a:ext uri="{FF2B5EF4-FFF2-40B4-BE49-F238E27FC236}">
                <a16:creationId xmlns:a16="http://schemas.microsoft.com/office/drawing/2014/main" id="{7F400D43-3270-4F20-B5DE-DC347EB3FEB8}"/>
              </a:ext>
            </a:extLst>
          </p:cNvPr>
          <p:cNvSpPr txBox="1"/>
          <p:nvPr/>
        </p:nvSpPr>
        <p:spPr>
          <a:xfrm>
            <a:off x="2283619" y="4353291"/>
            <a:ext cx="7708900" cy="830262"/>
          </a:xfrm>
          <a:prstGeom prst="rect">
            <a:avLst/>
          </a:prstGeom>
          <a:ln/>
        </p:spPr>
        <p:style>
          <a:lnRef idx="2">
            <a:schemeClr val="dk1"/>
          </a:lnRef>
          <a:fillRef idx="1">
            <a:schemeClr val="lt1"/>
          </a:fillRef>
          <a:effectRef idx="0">
            <a:schemeClr val="dk1"/>
          </a:effectRef>
          <a:fontRef idx="minor">
            <a:schemeClr val="dk1"/>
          </a:fontRef>
        </p:style>
        <p:txBody>
          <a:bodyPr>
            <a:spAutoFit/>
          </a:bodyPr>
          <a:lstStyle/>
          <a:p>
            <a:pPr algn="just">
              <a:defRPr/>
            </a:pPr>
            <a:r>
              <a:rPr lang="fr-FR" sz="2400" dirty="0">
                <a:solidFill>
                  <a:schemeClr val="tx1"/>
                </a:solidFill>
                <a:latin typeface="Myriad Pro" panose="020B0503030403020204" pitchFamily="34" charset="0"/>
              </a:rPr>
              <a:t>3. </a:t>
            </a:r>
            <a:r>
              <a:rPr lang="fr-FR" sz="2400" b="1" u="sng" dirty="0">
                <a:solidFill>
                  <a:srgbClr val="FF0000"/>
                </a:solidFill>
                <a:latin typeface="Myriad Pro" panose="020B0503030403020204" pitchFamily="34" charset="0"/>
              </a:rPr>
              <a:t>Ces villages </a:t>
            </a:r>
            <a:r>
              <a:rPr lang="fr-FR" sz="2400" dirty="0">
                <a:latin typeface="Myriad Pro" panose="020B0503030403020204" pitchFamily="34" charset="0"/>
              </a:rPr>
              <a:t>dominaient les milliers de murettes de terrains cultivés.</a:t>
            </a:r>
          </a:p>
        </p:txBody>
      </p:sp>
      <p:cxnSp>
        <p:nvCxnSpPr>
          <p:cNvPr id="3" name="Straight Connector 2">
            <a:extLst>
              <a:ext uri="{FF2B5EF4-FFF2-40B4-BE49-F238E27FC236}">
                <a16:creationId xmlns:a16="http://schemas.microsoft.com/office/drawing/2014/main" id="{9A9D4FE2-2480-4A04-AC16-5F5D4C0A3C80}"/>
              </a:ext>
            </a:extLst>
          </p:cNvPr>
          <p:cNvCxnSpPr>
            <a:cxnSpLocks/>
          </p:cNvCxnSpPr>
          <p:nvPr/>
        </p:nvCxnSpPr>
        <p:spPr>
          <a:xfrm>
            <a:off x="2790262" y="1308498"/>
            <a:ext cx="113982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50E14A5-08C2-4776-9495-D7016F6A60D5}"/>
              </a:ext>
            </a:extLst>
          </p:cNvPr>
          <p:cNvCxnSpPr>
            <a:cxnSpLocks/>
          </p:cNvCxnSpPr>
          <p:nvPr/>
        </p:nvCxnSpPr>
        <p:spPr>
          <a:xfrm>
            <a:off x="6279227" y="1706409"/>
            <a:ext cx="140652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3351283-50D9-40B4-A421-2EBC8D4C4E53}"/>
              </a:ext>
            </a:extLst>
          </p:cNvPr>
          <p:cNvCxnSpPr>
            <a:cxnSpLocks/>
          </p:cNvCxnSpPr>
          <p:nvPr/>
        </p:nvCxnSpPr>
        <p:spPr>
          <a:xfrm>
            <a:off x="2703513" y="1706409"/>
            <a:ext cx="149542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3F2D42EB-DCDB-4251-A8C8-12CD5FE20AA3}"/>
              </a:ext>
            </a:extLst>
          </p:cNvPr>
          <p:cNvSpPr txBox="1"/>
          <p:nvPr/>
        </p:nvSpPr>
        <p:spPr>
          <a:xfrm>
            <a:off x="6232996" y="2852293"/>
            <a:ext cx="3749040" cy="431800"/>
          </a:xfrm>
          <a:prstGeom prst="rect">
            <a:avLst/>
          </a:prstGeom>
          <a:solidFill>
            <a:srgbClr val="0070C0"/>
          </a:solid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a:defRPr/>
            </a:pPr>
            <a:r>
              <a:rPr lang="fr-FR" sz="2200" b="1" dirty="0">
                <a:latin typeface="Myriad Pro" panose="020B0503030403020204" pitchFamily="34" charset="0"/>
              </a:rPr>
              <a:t>QUE / QUI.</a:t>
            </a:r>
          </a:p>
        </p:txBody>
      </p:sp>
      <p:sp>
        <p:nvSpPr>
          <p:cNvPr id="27" name="Oval 26">
            <a:extLst>
              <a:ext uri="{FF2B5EF4-FFF2-40B4-BE49-F238E27FC236}">
                <a16:creationId xmlns:a16="http://schemas.microsoft.com/office/drawing/2014/main" id="{DC54E97C-A55E-4341-B054-0D6052697DF1}"/>
              </a:ext>
            </a:extLst>
          </p:cNvPr>
          <p:cNvSpPr/>
          <p:nvPr/>
        </p:nvSpPr>
        <p:spPr>
          <a:xfrm>
            <a:off x="5502275" y="1308498"/>
            <a:ext cx="593725" cy="457200"/>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0" name="Oval 29">
            <a:extLst>
              <a:ext uri="{FF2B5EF4-FFF2-40B4-BE49-F238E27FC236}">
                <a16:creationId xmlns:a16="http://schemas.microsoft.com/office/drawing/2014/main" id="{52575D0A-1077-4C08-8598-E85D87B7D21B}"/>
              </a:ext>
            </a:extLst>
          </p:cNvPr>
          <p:cNvSpPr/>
          <p:nvPr/>
        </p:nvSpPr>
        <p:spPr>
          <a:xfrm>
            <a:off x="8335580" y="933019"/>
            <a:ext cx="526845" cy="473396"/>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9" name="Oval 28">
            <a:extLst>
              <a:ext uri="{FF2B5EF4-FFF2-40B4-BE49-F238E27FC236}">
                <a16:creationId xmlns:a16="http://schemas.microsoft.com/office/drawing/2014/main" id="{61850380-4893-4357-86B8-CE2CE754CFDE}"/>
              </a:ext>
            </a:extLst>
          </p:cNvPr>
          <p:cNvSpPr/>
          <p:nvPr/>
        </p:nvSpPr>
        <p:spPr>
          <a:xfrm>
            <a:off x="5707626" y="3922713"/>
            <a:ext cx="1794899" cy="430212"/>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3" name="Oval 32">
            <a:extLst>
              <a:ext uri="{FF2B5EF4-FFF2-40B4-BE49-F238E27FC236}">
                <a16:creationId xmlns:a16="http://schemas.microsoft.com/office/drawing/2014/main" id="{0CCE7B78-230C-4BAA-8AEE-E7535B5C7C10}"/>
              </a:ext>
            </a:extLst>
          </p:cNvPr>
          <p:cNvSpPr/>
          <p:nvPr/>
        </p:nvSpPr>
        <p:spPr>
          <a:xfrm>
            <a:off x="2632765" y="4331788"/>
            <a:ext cx="1860550" cy="461962"/>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8" name="Rectangle 4">
            <a:extLst>
              <a:ext uri="{FF2B5EF4-FFF2-40B4-BE49-F238E27FC236}">
                <a16:creationId xmlns:a16="http://schemas.microsoft.com/office/drawing/2014/main" id="{1D79DBE5-A3DB-42EE-9AC8-3E3457219A1F}"/>
              </a:ext>
            </a:extLst>
          </p:cNvPr>
          <p:cNvSpPr>
            <a:spLocks noChangeArrowheads="1"/>
          </p:cNvSpPr>
          <p:nvPr/>
        </p:nvSpPr>
        <p:spPr bwMode="auto">
          <a:xfrm>
            <a:off x="155575" y="982663"/>
            <a:ext cx="217328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en-US" sz="2400" b="1" dirty="0">
                <a:solidFill>
                  <a:schemeClr val="tx1"/>
                </a:solidFill>
                <a:latin typeface="Myriad Pro" pitchFamily="34" charset="0"/>
                <a:cs typeface="Times New Roman" panose="02020603050405020304" pitchFamily="18" charset="0"/>
              </a:rPr>
              <a:t>Trouvez les verbes dans cette phrase.</a:t>
            </a:r>
          </a:p>
        </p:txBody>
      </p:sp>
      <p:sp>
        <p:nvSpPr>
          <p:cNvPr id="20" name="TextBox 19">
            <a:extLst>
              <a:ext uri="{FF2B5EF4-FFF2-40B4-BE49-F238E27FC236}">
                <a16:creationId xmlns:a16="http://schemas.microsoft.com/office/drawing/2014/main" id="{9B0F6369-F1E3-4143-8D09-04D9FD8D21B9}"/>
              </a:ext>
            </a:extLst>
          </p:cNvPr>
          <p:cNvSpPr txBox="1"/>
          <p:nvPr/>
        </p:nvSpPr>
        <p:spPr>
          <a:xfrm>
            <a:off x="2283618" y="3433407"/>
            <a:ext cx="7707313" cy="461963"/>
          </a:xfrm>
          <a:prstGeom prst="rect">
            <a:avLst/>
          </a:prstGeom>
          <a:ln/>
        </p:spPr>
        <p:style>
          <a:lnRef idx="2">
            <a:schemeClr val="dk1"/>
          </a:lnRef>
          <a:fillRef idx="1">
            <a:schemeClr val="lt1"/>
          </a:fillRef>
          <a:effectRef idx="0">
            <a:schemeClr val="dk1"/>
          </a:effectRef>
          <a:fontRef idx="minor">
            <a:schemeClr val="dk1"/>
          </a:fontRef>
        </p:style>
        <p:txBody>
          <a:bodyPr>
            <a:spAutoFit/>
          </a:bodyPr>
          <a:lstStyle/>
          <a:p>
            <a:pPr algn="just">
              <a:defRPr/>
            </a:pPr>
            <a:r>
              <a:rPr lang="fr-FR" sz="2400" dirty="0">
                <a:latin typeface="Myriad Pro" panose="020B0503030403020204" pitchFamily="34" charset="0"/>
              </a:rPr>
              <a:t>1. J’habitais </a:t>
            </a:r>
            <a:r>
              <a:rPr lang="fr-FR" sz="2400" b="1" u="sng" dirty="0">
                <a:solidFill>
                  <a:srgbClr val="FF0000"/>
                </a:solidFill>
                <a:latin typeface="Myriad Pro" panose="020B0503030403020204" pitchFamily="34" charset="0"/>
              </a:rPr>
              <a:t>un de ces villages </a:t>
            </a:r>
            <a:r>
              <a:rPr lang="fr-FR" sz="2400" dirty="0">
                <a:latin typeface="Myriad Pro" panose="020B0503030403020204" pitchFamily="34" charset="0"/>
              </a:rPr>
              <a:t>en nids d’aigles. </a:t>
            </a:r>
          </a:p>
        </p:txBody>
      </p:sp>
      <p:sp>
        <p:nvSpPr>
          <p:cNvPr id="22" name="Rectangle 4">
            <a:extLst>
              <a:ext uri="{FF2B5EF4-FFF2-40B4-BE49-F238E27FC236}">
                <a16:creationId xmlns:a16="http://schemas.microsoft.com/office/drawing/2014/main" id="{4AAE13D5-210D-4D00-A997-DE7188E8EBE2}"/>
              </a:ext>
            </a:extLst>
          </p:cNvPr>
          <p:cNvSpPr>
            <a:spLocks noChangeArrowheads="1"/>
          </p:cNvSpPr>
          <p:nvPr/>
        </p:nvSpPr>
        <p:spPr bwMode="auto">
          <a:xfrm>
            <a:off x="57149" y="3606800"/>
            <a:ext cx="2192337"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en-US" sz="2400" b="1" dirty="0">
                <a:solidFill>
                  <a:schemeClr val="tx1"/>
                </a:solidFill>
                <a:latin typeface="Myriad Pro" pitchFamily="34" charset="0"/>
                <a:cs typeface="Times New Roman" panose="02020603050405020304" pitchFamily="18" charset="0"/>
              </a:rPr>
              <a:t>Quelles sont les fonctions grammaticales de «</a:t>
            </a:r>
            <a:r>
              <a:rPr lang="fr-FR" altLang="en-US" sz="2400" b="1" dirty="0">
                <a:solidFill>
                  <a:schemeClr val="accent1">
                    <a:lumMod val="75000"/>
                  </a:schemeClr>
                </a:solidFill>
                <a:latin typeface="Myriad Pro" pitchFamily="34" charset="0"/>
                <a:cs typeface="Times New Roman" panose="02020603050405020304" pitchFamily="18" charset="0"/>
              </a:rPr>
              <a:t> </a:t>
            </a:r>
            <a:r>
              <a:rPr lang="fr-FR" altLang="en-US" sz="2400" b="1" dirty="0">
                <a:solidFill>
                  <a:srgbClr val="FF0000"/>
                </a:solidFill>
                <a:latin typeface="Myriad Pro" pitchFamily="34" charset="0"/>
                <a:cs typeface="Times New Roman" panose="02020603050405020304" pitchFamily="18" charset="0"/>
              </a:rPr>
              <a:t>ces villages</a:t>
            </a:r>
            <a:r>
              <a:rPr lang="fr-FR" altLang="en-US" sz="2400" b="1" dirty="0">
                <a:solidFill>
                  <a:schemeClr val="accent1">
                    <a:lumMod val="75000"/>
                  </a:schemeClr>
                </a:solidFill>
                <a:latin typeface="Myriad Pro" pitchFamily="34" charset="0"/>
                <a:cs typeface="Times New Roman" panose="02020603050405020304" pitchFamily="18" charset="0"/>
              </a:rPr>
              <a:t> </a:t>
            </a:r>
            <a:r>
              <a:rPr lang="fr-FR" altLang="en-US" sz="2400" b="1" dirty="0">
                <a:solidFill>
                  <a:schemeClr val="tx1"/>
                </a:solidFill>
                <a:latin typeface="Myriad Pro" pitchFamily="34" charset="0"/>
                <a:cs typeface="Times New Roman" panose="02020603050405020304" pitchFamily="18" charset="0"/>
              </a:rPr>
              <a:t>» dans les phrases 2 et 3 ? </a:t>
            </a:r>
          </a:p>
        </p:txBody>
      </p:sp>
      <p:sp>
        <p:nvSpPr>
          <p:cNvPr id="4" name="Rectangle 3">
            <a:extLst>
              <a:ext uri="{FF2B5EF4-FFF2-40B4-BE49-F238E27FC236}">
                <a16:creationId xmlns:a16="http://schemas.microsoft.com/office/drawing/2014/main" id="{E561C938-6EFD-4047-876B-406CE977B365}"/>
              </a:ext>
            </a:extLst>
          </p:cNvPr>
          <p:cNvSpPr/>
          <p:nvPr/>
        </p:nvSpPr>
        <p:spPr>
          <a:xfrm>
            <a:off x="10169525" y="1231900"/>
            <a:ext cx="1795463" cy="22574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800" b="1" dirty="0">
                <a:solidFill>
                  <a:srgbClr val="002060"/>
                </a:solidFill>
                <a:latin typeface="Myriad Pro" panose="020B0503030403020204"/>
              </a:rPr>
              <a:t>Que </a:t>
            </a:r>
          </a:p>
          <a:p>
            <a:pPr algn="ctr">
              <a:defRPr/>
            </a:pPr>
            <a:r>
              <a:rPr lang="fr-FR" sz="2800" dirty="0">
                <a:solidFill>
                  <a:srgbClr val="002060"/>
                </a:solidFill>
                <a:latin typeface="Myriad Pro" panose="020B0503030403020204"/>
              </a:rPr>
              <a:t>Pronom relatif remplace un COD  </a:t>
            </a:r>
          </a:p>
        </p:txBody>
      </p:sp>
      <p:sp>
        <p:nvSpPr>
          <p:cNvPr id="26" name="Rectangle 25">
            <a:extLst>
              <a:ext uri="{FF2B5EF4-FFF2-40B4-BE49-F238E27FC236}">
                <a16:creationId xmlns:a16="http://schemas.microsoft.com/office/drawing/2014/main" id="{CD3BB372-EBD3-4D08-918D-F8CF0E8AC1F2}"/>
              </a:ext>
            </a:extLst>
          </p:cNvPr>
          <p:cNvSpPr/>
          <p:nvPr/>
        </p:nvSpPr>
        <p:spPr>
          <a:xfrm>
            <a:off x="10139363" y="4089400"/>
            <a:ext cx="1795462" cy="225583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800" b="1" dirty="0">
                <a:solidFill>
                  <a:srgbClr val="002060"/>
                </a:solidFill>
                <a:latin typeface="Myriad Pro" panose="020B0503030403020204"/>
              </a:rPr>
              <a:t>Qui</a:t>
            </a:r>
            <a:r>
              <a:rPr lang="fr-FR" sz="2800" dirty="0">
                <a:solidFill>
                  <a:srgbClr val="002060"/>
                </a:solidFill>
                <a:latin typeface="Myriad Pro" panose="020B0503030403020204"/>
              </a:rPr>
              <a:t> </a:t>
            </a:r>
          </a:p>
          <a:p>
            <a:pPr algn="ctr">
              <a:defRPr/>
            </a:pPr>
            <a:r>
              <a:rPr lang="fr-FR" sz="2800" dirty="0">
                <a:solidFill>
                  <a:srgbClr val="002060"/>
                </a:solidFill>
                <a:latin typeface="Myriad Pro" panose="020B0503030403020204"/>
              </a:rPr>
              <a:t>Pronom relatif remplace un Sujet  </a:t>
            </a:r>
          </a:p>
        </p:txBody>
      </p:sp>
      <p:sp>
        <p:nvSpPr>
          <p:cNvPr id="25" name="TextBox 24">
            <a:extLst>
              <a:ext uri="{FF2B5EF4-FFF2-40B4-BE49-F238E27FC236}">
                <a16:creationId xmlns:a16="http://schemas.microsoft.com/office/drawing/2014/main" id="{C555704B-4580-4E71-8653-139C4B7161B2}"/>
              </a:ext>
            </a:extLst>
          </p:cNvPr>
          <p:cNvSpPr txBox="1"/>
          <p:nvPr/>
        </p:nvSpPr>
        <p:spPr>
          <a:xfrm>
            <a:off x="2305844" y="5864225"/>
            <a:ext cx="7708900" cy="769938"/>
          </a:xfrm>
          <a:prstGeom prst="rect">
            <a:avLst/>
          </a:prstGeom>
          <a:solidFill>
            <a:srgbClr val="C8E0FC"/>
          </a:solidFill>
          <a:ln>
            <a:noFill/>
          </a:ln>
        </p:spPr>
        <p:style>
          <a:lnRef idx="2">
            <a:schemeClr val="accent1"/>
          </a:lnRef>
          <a:fillRef idx="1">
            <a:schemeClr val="lt1"/>
          </a:fillRef>
          <a:effectRef idx="0">
            <a:schemeClr val="accent1"/>
          </a:effectRef>
          <a:fontRef idx="minor">
            <a:schemeClr val="dk1"/>
          </a:fontRef>
        </p:style>
        <p:txBody>
          <a:bodyPr>
            <a:spAutoFit/>
          </a:bodyPr>
          <a:lstStyle/>
          <a:p>
            <a:pPr marL="342900" indent="-342900">
              <a:buFont typeface="Myriad Pro" panose="020B0503030403020204" pitchFamily="34" charset="0"/>
              <a:buChar char="−"/>
              <a:defRPr/>
            </a:pPr>
            <a:r>
              <a:rPr lang="fr-FR" sz="2200" dirty="0">
                <a:latin typeface="Myriad Pro" panose="020B0503030403020204" pitchFamily="34" charset="0"/>
              </a:rPr>
              <a:t>une fois comme </a:t>
            </a:r>
            <a:r>
              <a:rPr lang="fr-FR" sz="2200" b="1" u="sng" dirty="0">
                <a:solidFill>
                  <a:srgbClr val="00B050"/>
                </a:solidFill>
                <a:latin typeface="Myriad Pro" panose="020B0503030403020204" pitchFamily="34" charset="0"/>
              </a:rPr>
              <a:t>COD</a:t>
            </a:r>
            <a:r>
              <a:rPr lang="fr-FR" sz="2200" dirty="0">
                <a:latin typeface="Myriad Pro" panose="020B0503030403020204" pitchFamily="34" charset="0"/>
              </a:rPr>
              <a:t> </a:t>
            </a:r>
          </a:p>
          <a:p>
            <a:pPr marL="342900" indent="-342900">
              <a:buFont typeface="Myriad Pro" panose="020B0503030403020204" pitchFamily="34" charset="0"/>
              <a:buChar char="−"/>
              <a:defRPr/>
            </a:pPr>
            <a:r>
              <a:rPr lang="fr-FR" sz="2200" dirty="0">
                <a:latin typeface="Myriad Pro" panose="020B0503030403020204" pitchFamily="34" charset="0"/>
              </a:rPr>
              <a:t>une autre fois comme </a:t>
            </a:r>
            <a:r>
              <a:rPr lang="fr-FR" sz="2200" b="1" u="sng" dirty="0">
                <a:solidFill>
                  <a:srgbClr val="7030A0"/>
                </a:solidFill>
                <a:latin typeface="Myriad Pro" panose="020B0503030403020204" pitchFamily="34" charset="0"/>
              </a:rPr>
              <a:t>SUJET.</a:t>
            </a:r>
            <a:r>
              <a:rPr lang="fr-FR" sz="2200" b="1" dirty="0">
                <a:solidFill>
                  <a:srgbClr val="FFFF00"/>
                </a:solidFill>
                <a:latin typeface="Myriad Pro" panose="020B0503030403020204" pitchFamily="34" charset="0"/>
              </a:rPr>
              <a:t> </a:t>
            </a:r>
          </a:p>
        </p:txBody>
      </p:sp>
      <p:sp>
        <p:nvSpPr>
          <p:cNvPr id="23" name="TextBox 22">
            <a:extLst>
              <a:ext uri="{FF2B5EF4-FFF2-40B4-BE49-F238E27FC236}">
                <a16:creationId xmlns:a16="http://schemas.microsoft.com/office/drawing/2014/main" id="{8A51D02B-667F-4DEC-B8AE-4796A3D4437D}"/>
              </a:ext>
            </a:extLst>
          </p:cNvPr>
          <p:cNvSpPr txBox="1"/>
          <p:nvPr/>
        </p:nvSpPr>
        <p:spPr>
          <a:xfrm>
            <a:off x="6327776" y="6154504"/>
            <a:ext cx="3657600" cy="430213"/>
          </a:xfrm>
          <a:prstGeom prst="rect">
            <a:avLst/>
          </a:prstGeom>
          <a:solidFill>
            <a:srgbClr val="0070C0"/>
          </a:solidFill>
          <a:ln>
            <a:noFill/>
          </a:ln>
        </p:spPr>
        <p:style>
          <a:lnRef idx="2">
            <a:schemeClr val="accent1"/>
          </a:lnRef>
          <a:fillRef idx="1">
            <a:schemeClr val="lt1"/>
          </a:fillRef>
          <a:effectRef idx="0">
            <a:schemeClr val="accent1"/>
          </a:effectRef>
          <a:fontRef idx="minor">
            <a:schemeClr val="dk1"/>
          </a:fontRef>
        </p:style>
        <p:txBody>
          <a:bodyPr>
            <a:spAutoFit/>
          </a:bodyPr>
          <a:lstStyle/>
          <a:p>
            <a:pPr>
              <a:defRPr/>
            </a:pPr>
            <a:r>
              <a:rPr lang="fr-FR" sz="2200" b="1" dirty="0">
                <a:latin typeface="Myriad Pro" panose="020B0503030403020204" pitchFamily="34" charset="0"/>
              </a:rPr>
              <a:t>Absence de QUE / QUI.</a:t>
            </a:r>
          </a:p>
        </p:txBody>
      </p:sp>
      <p:sp>
        <p:nvSpPr>
          <p:cNvPr id="2" name="Rectangle 1">
            <a:extLst>
              <a:ext uri="{FF2B5EF4-FFF2-40B4-BE49-F238E27FC236}">
                <a16:creationId xmlns:a16="http://schemas.microsoft.com/office/drawing/2014/main" id="{56EC7821-85C4-42CE-B0A9-3447C46026D6}"/>
              </a:ext>
            </a:extLst>
          </p:cNvPr>
          <p:cNvSpPr/>
          <p:nvPr/>
        </p:nvSpPr>
        <p:spPr>
          <a:xfrm>
            <a:off x="4406900" y="4632325"/>
            <a:ext cx="1525588" cy="515938"/>
          </a:xfrm>
          <a:prstGeom prst="rect">
            <a:avLst/>
          </a:prstGeom>
          <a:noFill/>
          <a:ln>
            <a:no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2800" b="1" dirty="0">
                <a:solidFill>
                  <a:srgbClr val="7030A0"/>
                </a:solidFill>
                <a:latin typeface="Myriad Pro" panose="020B0503030403020204" pitchFamily="34" charset="0"/>
              </a:rPr>
              <a:t>SUJET</a:t>
            </a:r>
            <a:endParaRPr lang="fr-FR" sz="2800" dirty="0">
              <a:solidFill>
                <a:srgbClr val="7030A0"/>
              </a:solidFill>
            </a:endParaRPr>
          </a:p>
        </p:txBody>
      </p:sp>
      <p:sp>
        <p:nvSpPr>
          <p:cNvPr id="31" name="Rectangle 30">
            <a:extLst>
              <a:ext uri="{FF2B5EF4-FFF2-40B4-BE49-F238E27FC236}">
                <a16:creationId xmlns:a16="http://schemas.microsoft.com/office/drawing/2014/main" id="{E15FE4E4-8D24-4664-9F2A-2ADB6F3A0476}"/>
              </a:ext>
            </a:extLst>
          </p:cNvPr>
          <p:cNvSpPr/>
          <p:nvPr/>
        </p:nvSpPr>
        <p:spPr>
          <a:xfrm>
            <a:off x="7485063" y="3846513"/>
            <a:ext cx="1050925" cy="515937"/>
          </a:xfrm>
          <a:prstGeom prst="rect">
            <a:avLst/>
          </a:prstGeom>
          <a:noFill/>
          <a:ln>
            <a:no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fr-FR" sz="3000" b="1" dirty="0">
                <a:solidFill>
                  <a:srgbClr val="00B050"/>
                </a:solidFill>
                <a:latin typeface="Myriad Pro" panose="020B0503030403020204" pitchFamily="34" charset="0"/>
              </a:rPr>
              <a:t>COD</a:t>
            </a:r>
            <a:endParaRPr lang="fr-FR" sz="3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53" presetClass="entr" presetSubtype="16"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par>
                                <p:cTn id="18" presetID="53" presetClass="entr" presetSubtype="16" fill="hold"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p:cTn id="20" dur="500" fill="hold"/>
                                        <p:tgtEl>
                                          <p:spTgt spid="17"/>
                                        </p:tgtEl>
                                        <p:attrNameLst>
                                          <p:attrName>ppt_w</p:attrName>
                                        </p:attrNameLst>
                                      </p:cBhvr>
                                      <p:tavLst>
                                        <p:tav tm="0">
                                          <p:val>
                                            <p:fltVal val="0"/>
                                          </p:val>
                                        </p:tav>
                                        <p:tav tm="100000">
                                          <p:val>
                                            <p:strVal val="#ppt_w"/>
                                          </p:val>
                                        </p:tav>
                                      </p:tavLst>
                                    </p:anim>
                                    <p:anim calcmode="lin" valueType="num">
                                      <p:cBhvr>
                                        <p:cTn id="21" dur="500" fill="hold"/>
                                        <p:tgtEl>
                                          <p:spTgt spid="17"/>
                                        </p:tgtEl>
                                        <p:attrNameLst>
                                          <p:attrName>ppt_h</p:attrName>
                                        </p:attrNameLst>
                                      </p:cBhvr>
                                      <p:tavLst>
                                        <p:tav tm="0">
                                          <p:val>
                                            <p:fltVal val="0"/>
                                          </p:val>
                                        </p:tav>
                                        <p:tav tm="100000">
                                          <p:val>
                                            <p:strVal val="#ppt_h"/>
                                          </p:val>
                                        </p:tav>
                                      </p:tavLst>
                                    </p:anim>
                                    <p:animEffect transition="in" filter="fade">
                                      <p:cBhvr>
                                        <p:cTn id="22" dur="500"/>
                                        <p:tgtEl>
                                          <p:spTgt spid="17"/>
                                        </p:tgtEl>
                                      </p:cBhvr>
                                    </p:animEffect>
                                  </p:childTnLst>
                                </p:cTn>
                              </p:par>
                              <p:par>
                                <p:cTn id="23" presetID="53" presetClass="entr" presetSubtype="16"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ppt_w</p:attrName>
                                        </p:attrNameLst>
                                      </p:cBhvr>
                                      <p:tavLst>
                                        <p:tav tm="0">
                                          <p:val>
                                            <p:fltVal val="0"/>
                                          </p:val>
                                        </p:tav>
                                        <p:tav tm="100000">
                                          <p:val>
                                            <p:strVal val="#ppt_w"/>
                                          </p:val>
                                        </p:tav>
                                      </p:tavLst>
                                    </p:anim>
                                    <p:anim calcmode="lin" valueType="num">
                                      <p:cBhvr>
                                        <p:cTn id="26" dur="500" fill="hold"/>
                                        <p:tgtEl>
                                          <p:spTgt spid="16"/>
                                        </p:tgtEl>
                                        <p:attrNameLst>
                                          <p:attrName>ppt_h</p:attrName>
                                        </p:attrNameLst>
                                      </p:cBhvr>
                                      <p:tavLst>
                                        <p:tav tm="0">
                                          <p:val>
                                            <p:fltVal val="0"/>
                                          </p:val>
                                        </p:tav>
                                        <p:tav tm="100000">
                                          <p:val>
                                            <p:strVal val="#ppt_h"/>
                                          </p:val>
                                        </p:tav>
                                      </p:tavLst>
                                    </p:anim>
                                    <p:animEffect transition="in" filter="fade">
                                      <p:cBhvr>
                                        <p:cTn id="27" dur="500"/>
                                        <p:tgtEl>
                                          <p:spTgt spid="1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childTnLst>
                                </p:cTn>
                              </p:par>
                            </p:childTnLst>
                          </p:cTn>
                        </p:par>
                      </p:childTnLst>
                    </p:cTn>
                  </p:par>
                  <p:par>
                    <p:cTn id="32" fill="hold" nodeType="clickPar">
                      <p:stCondLst>
                        <p:cond delay="indefinite"/>
                      </p:stCondLst>
                      <p:childTnLst>
                        <p:par>
                          <p:cTn id="33" fill="hold" nodeType="withGroup">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24"/>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28"/>
                                        </p:tgtEl>
                                        <p:attrNameLst>
                                          <p:attrName>style.visibility</p:attrName>
                                        </p:attrNameLst>
                                      </p:cBhvr>
                                      <p:to>
                                        <p:strVal val="visible"/>
                                      </p:to>
                                    </p:set>
                                  </p:childTnLst>
                                </p:cTn>
                              </p:par>
                              <p:par>
                                <p:cTn id="38" presetID="21" presetClass="entr" presetSubtype="1"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heel(1)">
                                      <p:cBhvr>
                                        <p:cTn id="40" dur="2000"/>
                                        <p:tgtEl>
                                          <p:spTgt spid="27"/>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heel(1)">
                                      <p:cBhvr>
                                        <p:cTn id="43" dur="2000"/>
                                        <p:tgtEl>
                                          <p:spTgt spid="30"/>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20"/>
                                        </p:tgtEl>
                                        <p:attrNameLst>
                                          <p:attrName>style.visibility</p:attrName>
                                        </p:attrNameLst>
                                      </p:cBhvr>
                                      <p:to>
                                        <p:strVal val="visible"/>
                                      </p:to>
                                    </p:set>
                                  </p:childTnLst>
                                </p:cTn>
                              </p:par>
                            </p:childTnLst>
                          </p:cTn>
                        </p:par>
                      </p:childTnLst>
                    </p:cTn>
                  </p:par>
                  <p:par>
                    <p:cTn id="48" fill="hold" nodeType="clickPar">
                      <p:stCondLst>
                        <p:cond delay="indefinite"/>
                      </p:stCondLst>
                      <p:childTnLst>
                        <p:par>
                          <p:cTn id="49" fill="hold" nodeType="withGroup">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childTnLst>
                                </p:cTn>
                              </p:par>
                            </p:childTnLst>
                          </p:cTn>
                        </p:par>
                      </p:childTnLst>
                    </p:cTn>
                  </p:par>
                  <p:par>
                    <p:cTn id="52" fill="hold" nodeType="clickPar">
                      <p:stCondLst>
                        <p:cond delay="indefinite"/>
                      </p:stCondLst>
                      <p:childTnLst>
                        <p:par>
                          <p:cTn id="53" fill="hold" nodeType="withGroup">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12"/>
                                        </p:tgtEl>
                                        <p:attrNameLst>
                                          <p:attrName>style.visibility</p:attrName>
                                        </p:attrNameLst>
                                      </p:cBhvr>
                                      <p:to>
                                        <p:strVal val="visible"/>
                                      </p:to>
                                    </p:set>
                                  </p:childTnLst>
                                </p:cTn>
                              </p:par>
                            </p:childTnLst>
                          </p:cTn>
                        </p:par>
                      </p:childTnLst>
                    </p:cTn>
                  </p:par>
                  <p:par>
                    <p:cTn id="56" fill="hold" nodeType="clickPar">
                      <p:stCondLst>
                        <p:cond delay="indefinite"/>
                      </p:stCondLst>
                      <p:childTnLst>
                        <p:par>
                          <p:cTn id="57" fill="hold" nodeType="withGroup">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22"/>
                                        </p:tgtEl>
                                        <p:attrNameLst>
                                          <p:attrName>style.visibility</p:attrName>
                                        </p:attrNameLst>
                                      </p:cBhvr>
                                      <p:to>
                                        <p:strVal val="visible"/>
                                      </p:to>
                                    </p:set>
                                  </p:childTnLst>
                                </p:cTn>
                              </p:par>
                            </p:childTnLst>
                          </p:cTn>
                        </p:par>
                      </p:childTnLst>
                    </p:cTn>
                  </p:par>
                  <p:par>
                    <p:cTn id="60" fill="hold" nodeType="clickPar">
                      <p:stCondLst>
                        <p:cond delay="indefinite"/>
                      </p:stCondLst>
                      <p:childTnLst>
                        <p:par>
                          <p:cTn id="61" fill="hold" nodeType="withGroup">
                            <p:stCondLst>
                              <p:cond delay="0"/>
                            </p:stCondLst>
                            <p:childTnLst>
                              <p:par>
                                <p:cTn id="62" presetID="21" presetClass="entr" presetSubtype="1" fill="hold" grpId="0" nodeType="click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wheel(1)">
                                      <p:cBhvr>
                                        <p:cTn id="64" dur="2000"/>
                                        <p:tgtEl>
                                          <p:spTgt spid="29"/>
                                        </p:tgtEl>
                                      </p:cBhvr>
                                    </p:animEffect>
                                  </p:childTnLst>
                                </p:cTn>
                              </p:par>
                              <p:par>
                                <p:cTn id="65" presetID="21" presetClass="entr" presetSubtype="1"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heel(1)">
                                      <p:cBhvr>
                                        <p:cTn id="67" dur="2000"/>
                                        <p:tgtEl>
                                          <p:spTgt spid="31"/>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21" presetClass="entr" presetSubtype="1" fill="hold" grpId="0" nodeType="click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wheel(1)">
                                      <p:cBhvr>
                                        <p:cTn id="72" dur="2000"/>
                                        <p:tgtEl>
                                          <p:spTgt spid="33"/>
                                        </p:tgtEl>
                                      </p:cBhvr>
                                    </p:animEffect>
                                  </p:childTnLst>
                                </p:cTn>
                              </p:par>
                              <p:par>
                                <p:cTn id="73" presetID="21" presetClass="entr" presetSubtype="1" fill="hold" grpId="0" nodeType="withEffect">
                                  <p:stCondLst>
                                    <p:cond delay="0"/>
                                  </p:stCondLst>
                                  <p:childTnLst>
                                    <p:set>
                                      <p:cBhvr>
                                        <p:cTn id="74" dur="1" fill="hold">
                                          <p:stCondLst>
                                            <p:cond delay="0"/>
                                          </p:stCondLst>
                                        </p:cTn>
                                        <p:tgtEl>
                                          <p:spTgt spid="2"/>
                                        </p:tgtEl>
                                        <p:attrNameLst>
                                          <p:attrName>style.visibility</p:attrName>
                                        </p:attrNameLst>
                                      </p:cBhvr>
                                      <p:to>
                                        <p:strVal val="visible"/>
                                      </p:to>
                                    </p:set>
                                    <p:animEffect transition="in" filter="wheel(1)">
                                      <p:cBhvr>
                                        <p:cTn id="75" dur="2000"/>
                                        <p:tgtEl>
                                          <p:spTgt spid="2"/>
                                        </p:tgtEl>
                                      </p:cBhvr>
                                    </p:animEffect>
                                  </p:childTnLst>
                                </p:cTn>
                              </p:par>
                            </p:childTnLst>
                          </p:cTn>
                        </p:par>
                      </p:childTnLst>
                    </p:cTn>
                  </p:par>
                  <p:par>
                    <p:cTn id="76" fill="hold">
                      <p:stCondLst>
                        <p:cond delay="indefinite"/>
                      </p:stCondLst>
                      <p:childTnLst>
                        <p:par>
                          <p:cTn id="77" fill="hold">
                            <p:stCondLst>
                              <p:cond delay="0"/>
                            </p:stCondLst>
                            <p:childTnLst>
                              <p:par>
                                <p:cTn id="78" presetID="1" presetClass="entr" presetSubtype="0" fill="hold" nodeType="clickEffect">
                                  <p:stCondLst>
                                    <p:cond delay="0"/>
                                  </p:stCondLst>
                                  <p:childTnLst>
                                    <p:set>
                                      <p:cBhvr>
                                        <p:cTn id="79" dur="1" fill="hold">
                                          <p:stCondLst>
                                            <p:cond delay="0"/>
                                          </p:stCondLst>
                                        </p:cTn>
                                        <p:tgtEl>
                                          <p:spTgt spid="9"/>
                                        </p:tgtEl>
                                        <p:attrNameLst>
                                          <p:attrName>style.visibility</p:attrName>
                                        </p:attrNameLst>
                                      </p:cBhvr>
                                      <p:to>
                                        <p:strVal val="visible"/>
                                      </p:to>
                                    </p:set>
                                  </p:childTnLst>
                                </p:cTn>
                              </p:par>
                            </p:childTnLst>
                          </p:cTn>
                        </p:par>
                      </p:childTnLst>
                    </p:cTn>
                  </p:par>
                  <p:par>
                    <p:cTn id="80" fill="hold" nodeType="clickPar">
                      <p:stCondLst>
                        <p:cond delay="indefinite"/>
                      </p:stCondLst>
                      <p:childTnLst>
                        <p:par>
                          <p:cTn id="81" fill="hold" nodeType="withGroup">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25"/>
                                        </p:tgtEl>
                                        <p:attrNameLst>
                                          <p:attrName>style.visibility</p:attrName>
                                        </p:attrNameLst>
                                      </p:cBhvr>
                                      <p:to>
                                        <p:strVal val="visible"/>
                                      </p:to>
                                    </p:set>
                                  </p:childTnLst>
                                </p:cTn>
                              </p:par>
                            </p:childTnLst>
                          </p:cTn>
                        </p:par>
                      </p:childTnLst>
                    </p:cTn>
                  </p:par>
                  <p:par>
                    <p:cTn id="84" fill="hold" nodeType="clickPar">
                      <p:stCondLst>
                        <p:cond delay="indefinite"/>
                      </p:stCondLst>
                      <p:childTnLst>
                        <p:par>
                          <p:cTn id="85" fill="hold" nodeType="withGroup">
                            <p:stCondLst>
                              <p:cond delay="0"/>
                            </p:stCondLst>
                            <p:childTnLst>
                              <p:par>
                                <p:cTn id="86" presetID="1" presetClass="entr" presetSubtype="0" fill="hold" grpId="0" nodeType="clickEffect">
                                  <p:stCondLst>
                                    <p:cond delay="0"/>
                                  </p:stCondLst>
                                  <p:childTnLst>
                                    <p:set>
                                      <p:cBhvr>
                                        <p:cTn id="87" dur="1" fill="hold">
                                          <p:stCondLst>
                                            <p:cond delay="0"/>
                                          </p:stCondLst>
                                        </p:cTn>
                                        <p:tgtEl>
                                          <p:spTgt spid="23"/>
                                        </p:tgtEl>
                                        <p:attrNameLst>
                                          <p:attrName>style.visibility</p:attrName>
                                        </p:attrNameLst>
                                      </p:cBhvr>
                                      <p:to>
                                        <p:strVal val="visible"/>
                                      </p:to>
                                    </p:set>
                                  </p:childTnLst>
                                </p:cTn>
                              </p:par>
                            </p:childTnLst>
                          </p:cTn>
                        </p:par>
                      </p:childTnLst>
                    </p:cTn>
                  </p:par>
                  <p:par>
                    <p:cTn id="88" fill="hold" nodeType="clickPar">
                      <p:stCondLst>
                        <p:cond delay="indefinite"/>
                      </p:stCondLst>
                      <p:childTnLst>
                        <p:par>
                          <p:cTn id="89" fill="hold" nodeType="withGroup">
                            <p:stCondLst>
                              <p:cond delay="0"/>
                            </p:stCondLst>
                            <p:childTnLst>
                              <p:par>
                                <p:cTn id="90" presetID="22" presetClass="entr" presetSubtype="4" fill="hold" grpId="0" nodeType="clickEffect">
                                  <p:stCondLst>
                                    <p:cond delay="0"/>
                                  </p:stCondLst>
                                  <p:childTnLst>
                                    <p:set>
                                      <p:cBhvr>
                                        <p:cTn id="91" dur="1" fill="hold">
                                          <p:stCondLst>
                                            <p:cond delay="0"/>
                                          </p:stCondLst>
                                        </p:cTn>
                                        <p:tgtEl>
                                          <p:spTgt spid="4"/>
                                        </p:tgtEl>
                                        <p:attrNameLst>
                                          <p:attrName>style.visibility</p:attrName>
                                        </p:attrNameLst>
                                      </p:cBhvr>
                                      <p:to>
                                        <p:strVal val="visible"/>
                                      </p:to>
                                    </p:set>
                                    <p:animEffect transition="in" filter="wipe(down)">
                                      <p:cBhvr>
                                        <p:cTn id="92" dur="500"/>
                                        <p:tgtEl>
                                          <p:spTgt spid="4"/>
                                        </p:tgtEl>
                                      </p:cBhvr>
                                    </p:animEffect>
                                  </p:childTnLst>
                                </p:cTn>
                              </p:par>
                            </p:childTnLst>
                          </p:cTn>
                        </p:par>
                      </p:childTnLst>
                    </p:cTn>
                  </p:par>
                  <p:par>
                    <p:cTn id="93" fill="hold" nodeType="clickPar">
                      <p:stCondLst>
                        <p:cond delay="indefinite"/>
                      </p:stCondLst>
                      <p:childTnLst>
                        <p:par>
                          <p:cTn id="94" fill="hold" nodeType="withGroup">
                            <p:stCondLst>
                              <p:cond delay="0"/>
                            </p:stCondLst>
                            <p:childTnLst>
                              <p:par>
                                <p:cTn id="95" presetID="22" presetClass="entr" presetSubtype="4" fill="hold" grpId="0" nodeType="clickEffect">
                                  <p:stCondLst>
                                    <p:cond delay="0"/>
                                  </p:stCondLst>
                                  <p:childTnLst>
                                    <p:set>
                                      <p:cBhvr>
                                        <p:cTn id="96" dur="1" fill="hold">
                                          <p:stCondLst>
                                            <p:cond delay="0"/>
                                          </p:stCondLst>
                                        </p:cTn>
                                        <p:tgtEl>
                                          <p:spTgt spid="26"/>
                                        </p:tgtEl>
                                        <p:attrNameLst>
                                          <p:attrName>style.visibility</p:attrName>
                                        </p:attrNameLst>
                                      </p:cBhvr>
                                      <p:to>
                                        <p:strVal val="visible"/>
                                      </p:to>
                                    </p:set>
                                    <p:animEffect transition="in" filter="wipe(down)">
                                      <p:cBhvr>
                                        <p:cTn id="9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1" grpId="0" animBg="1"/>
      <p:bldP spid="8" grpId="0" animBg="1"/>
      <p:bldP spid="11" grpId="0" animBg="1"/>
      <p:bldP spid="12" grpId="0" animBg="1"/>
      <p:bldP spid="24" grpId="0" animBg="1"/>
      <p:bldP spid="27" grpId="0" animBg="1"/>
      <p:bldP spid="30" grpId="0" animBg="1"/>
      <p:bldP spid="29" grpId="0" animBg="1"/>
      <p:bldP spid="33" grpId="0" animBg="1"/>
      <p:bldP spid="18" grpId="0"/>
      <p:bldP spid="20" grpId="0" animBg="1"/>
      <p:bldP spid="22" grpId="0"/>
      <p:bldP spid="4" grpId="0" animBg="1"/>
      <p:bldP spid="26" grpId="0" animBg="1"/>
      <p:bldP spid="25" grpId="0" animBg="1"/>
      <p:bldP spid="23" grpId="0" animBg="1"/>
      <p:bldP spid="2" grpId="0"/>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1125" y="204788"/>
            <a:ext cx="6381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TextBox 2"/>
          <p:cNvSpPr txBox="1">
            <a:spLocks noChangeArrowheads="1"/>
          </p:cNvSpPr>
          <p:nvPr/>
        </p:nvSpPr>
        <p:spPr bwMode="auto">
          <a:xfrm>
            <a:off x="637560" y="205472"/>
            <a:ext cx="11106150"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3600" b="1" dirty="0">
                <a:solidFill>
                  <a:srgbClr val="0096D6"/>
                </a:solidFill>
                <a:latin typeface="Myriad Pro" panose="020B0503030403020204" pitchFamily="34" charset="0"/>
                <a:cs typeface="Times New Roman" panose="02020603050405020304" pitchFamily="18" charset="0"/>
              </a:rPr>
              <a:t>ANALYSE </a:t>
            </a:r>
          </a:p>
        </p:txBody>
      </p:sp>
      <p:sp>
        <p:nvSpPr>
          <p:cNvPr id="2" name="TextBox 1">
            <a:extLst>
              <a:ext uri="{FF2B5EF4-FFF2-40B4-BE49-F238E27FC236}">
                <a16:creationId xmlns:a16="http://schemas.microsoft.com/office/drawing/2014/main" id="{4FAC4580-3974-4AE0-8CB1-29B253BE001D}"/>
              </a:ext>
            </a:extLst>
          </p:cNvPr>
          <p:cNvSpPr txBox="1"/>
          <p:nvPr/>
        </p:nvSpPr>
        <p:spPr>
          <a:xfrm>
            <a:off x="3160713" y="1112838"/>
            <a:ext cx="6659562" cy="1200150"/>
          </a:xfrm>
          <a:prstGeom prst="rect">
            <a:avLst/>
          </a:prstGeom>
          <a:noFill/>
          <a:ln>
            <a:solidFill>
              <a:srgbClr val="00B0F0"/>
            </a:solidFill>
          </a:ln>
        </p:spPr>
        <p:txBody>
          <a:bodyPr>
            <a:spAutoFit/>
          </a:bodyPr>
          <a:lstStyle/>
          <a:p>
            <a:pPr algn="just">
              <a:defRPr/>
            </a:pPr>
            <a:r>
              <a:rPr lang="fr-FR" sz="2400" dirty="0">
                <a:latin typeface="Myriad Pro" panose="020B0503030403020204" pitchFamily="34" charset="0"/>
              </a:rPr>
              <a:t>Les treilles, lourdes de grappes, recouvraient </a:t>
            </a:r>
            <a:r>
              <a:rPr lang="fr-FR" sz="2400" b="1" dirty="0">
                <a:solidFill>
                  <a:schemeClr val="accent1">
                    <a:lumMod val="75000"/>
                  </a:schemeClr>
                </a:solidFill>
                <a:latin typeface="Myriad Pro" panose="020B0503030403020204" pitchFamily="34" charset="0"/>
              </a:rPr>
              <a:t>les terrasses</a:t>
            </a:r>
            <a:r>
              <a:rPr lang="fr-FR" sz="2400" dirty="0">
                <a:solidFill>
                  <a:schemeClr val="accent1">
                    <a:lumMod val="75000"/>
                  </a:schemeClr>
                </a:solidFill>
                <a:latin typeface="Myriad Pro" panose="020B0503030403020204" pitchFamily="34" charset="0"/>
              </a:rPr>
              <a:t> </a:t>
            </a:r>
            <a:r>
              <a:rPr lang="fr-FR" sz="2400" b="1" dirty="0">
                <a:solidFill>
                  <a:schemeClr val="accent1">
                    <a:lumMod val="75000"/>
                  </a:schemeClr>
                </a:solidFill>
                <a:latin typeface="Myriad Pro" panose="020B0503030403020204" pitchFamily="34" charset="0"/>
              </a:rPr>
              <a:t>où se déroulait la vie de plein air de la maisonnée.</a:t>
            </a:r>
          </a:p>
        </p:txBody>
      </p:sp>
      <p:sp>
        <p:nvSpPr>
          <p:cNvPr id="5" name="Rectangle 4">
            <a:extLst>
              <a:ext uri="{FF2B5EF4-FFF2-40B4-BE49-F238E27FC236}">
                <a16:creationId xmlns:a16="http://schemas.microsoft.com/office/drawing/2014/main" id="{9ADFA309-F32F-4C8B-B842-D243F25BD430}"/>
              </a:ext>
            </a:extLst>
          </p:cNvPr>
          <p:cNvSpPr/>
          <p:nvPr/>
        </p:nvSpPr>
        <p:spPr>
          <a:xfrm>
            <a:off x="3244850" y="4171950"/>
            <a:ext cx="6713538" cy="1938338"/>
          </a:xfrm>
          <a:prstGeom prst="rect">
            <a:avLst/>
          </a:prstGeom>
          <a:noFill/>
          <a:ln>
            <a:solidFill>
              <a:srgbClr val="00B0F0"/>
            </a:solidFill>
          </a:ln>
        </p:spPr>
        <p:txBody>
          <a:bodyPr>
            <a:spAutoFit/>
          </a:bodyPr>
          <a:lstStyle/>
          <a:p>
            <a:pPr>
              <a:defRPr/>
            </a:pPr>
            <a:r>
              <a:rPr lang="fr-FR" sz="2000" dirty="0">
                <a:solidFill>
                  <a:schemeClr val="tx1"/>
                </a:solidFill>
              </a:rPr>
              <a:t>- </a:t>
            </a:r>
            <a:r>
              <a:rPr lang="fr-FR" sz="2400" b="1" u="sng" dirty="0">
                <a:solidFill>
                  <a:schemeClr val="accent1">
                    <a:lumMod val="75000"/>
                  </a:schemeClr>
                </a:solidFill>
                <a:latin typeface="Myriad Pro" panose="020B0503030403020204" pitchFamily="34" charset="0"/>
              </a:rPr>
              <a:t>Sur les terrasses </a:t>
            </a:r>
            <a:r>
              <a:rPr lang="fr-FR" sz="2400" b="1" dirty="0">
                <a:solidFill>
                  <a:schemeClr val="accent1">
                    <a:lumMod val="75000"/>
                  </a:schemeClr>
                </a:solidFill>
                <a:latin typeface="Myriad Pro" panose="020B0503030403020204" pitchFamily="34" charset="0"/>
              </a:rPr>
              <a:t> </a:t>
            </a:r>
            <a:r>
              <a:rPr lang="fr-FR" sz="2400" dirty="0">
                <a:latin typeface="Myriad Pro" panose="020B0503030403020204" pitchFamily="34" charset="0"/>
              </a:rPr>
              <a:t>se  déroulait la vie de la maisonnée.</a:t>
            </a:r>
          </a:p>
          <a:p>
            <a:pPr algn="just">
              <a:defRPr/>
            </a:pPr>
            <a:endParaRPr lang="fr-FR" sz="2400" dirty="0">
              <a:latin typeface="Myriad Pro" panose="020B0503030403020204" pitchFamily="34" charset="0"/>
            </a:endParaRPr>
          </a:p>
          <a:p>
            <a:pPr marL="279400" indent="-279400" algn="just">
              <a:defRPr/>
            </a:pPr>
            <a:r>
              <a:rPr lang="fr-FR" sz="2400" dirty="0">
                <a:latin typeface="Myriad Pro" panose="020B0503030403020204" pitchFamily="34" charset="0"/>
              </a:rPr>
              <a:t>- La vie de la maisonnée se  déroulait </a:t>
            </a:r>
            <a:r>
              <a:rPr lang="fr-FR" sz="2400" b="1" u="sng" dirty="0">
                <a:solidFill>
                  <a:schemeClr val="accent1">
                    <a:lumMod val="75000"/>
                  </a:schemeClr>
                </a:solidFill>
                <a:latin typeface="Myriad Pro" panose="020B0503030403020204" pitchFamily="34" charset="0"/>
              </a:rPr>
              <a:t>sur les terrasses.</a:t>
            </a:r>
            <a:r>
              <a:rPr lang="fr-FR" sz="2400" b="1" u="sng" dirty="0">
                <a:solidFill>
                  <a:schemeClr val="bg2"/>
                </a:solidFill>
                <a:latin typeface="Myriad Pro" panose="020B0503030403020204" pitchFamily="34" charset="0"/>
              </a:rPr>
              <a:t> </a:t>
            </a:r>
            <a:endParaRPr lang="fr-FR" sz="2400" dirty="0">
              <a:solidFill>
                <a:schemeClr val="bg2"/>
              </a:solidFill>
              <a:latin typeface="Myriad Pro" panose="020B0503030403020204" pitchFamily="34" charset="0"/>
            </a:endParaRPr>
          </a:p>
        </p:txBody>
      </p:sp>
      <p:sp>
        <p:nvSpPr>
          <p:cNvPr id="7" name="Rectangle 6">
            <a:extLst>
              <a:ext uri="{FF2B5EF4-FFF2-40B4-BE49-F238E27FC236}">
                <a16:creationId xmlns:a16="http://schemas.microsoft.com/office/drawing/2014/main" id="{314DECF2-869E-493E-9F59-14E6E5C8D304}"/>
              </a:ext>
            </a:extLst>
          </p:cNvPr>
          <p:cNvSpPr/>
          <p:nvPr/>
        </p:nvSpPr>
        <p:spPr>
          <a:xfrm>
            <a:off x="3244850" y="2738438"/>
            <a:ext cx="6575425" cy="831850"/>
          </a:xfrm>
          <a:prstGeom prst="rect">
            <a:avLst/>
          </a:prstGeom>
          <a:noFill/>
          <a:ln>
            <a:solidFill>
              <a:srgbClr val="00B0F0"/>
            </a:solidFill>
          </a:ln>
        </p:spPr>
        <p:txBody>
          <a:bodyPr>
            <a:spAutoFit/>
          </a:bodyPr>
          <a:lstStyle/>
          <a:p>
            <a:pPr marL="342900" indent="-342900" algn="just">
              <a:buFontTx/>
              <a:buChar char="-"/>
              <a:defRPr/>
            </a:pPr>
            <a:r>
              <a:rPr lang="fr-FR" sz="2400" dirty="0">
                <a:latin typeface="Myriad Pro" panose="020B0503030403020204" pitchFamily="34" charset="0"/>
              </a:rPr>
              <a:t>Les treilles, lourdes de grappes, recouvraient </a:t>
            </a:r>
            <a:r>
              <a:rPr lang="fr-FR" sz="2400" b="1" u="sng" dirty="0">
                <a:solidFill>
                  <a:schemeClr val="accent1">
                    <a:lumMod val="75000"/>
                  </a:schemeClr>
                </a:solidFill>
                <a:latin typeface="Myriad Pro" panose="020B0503030403020204" pitchFamily="34" charset="0"/>
              </a:rPr>
              <a:t>les terrasses.</a:t>
            </a:r>
            <a:r>
              <a:rPr lang="fr-FR" sz="2000" dirty="0">
                <a:solidFill>
                  <a:schemeClr val="accent1">
                    <a:lumMod val="75000"/>
                  </a:schemeClr>
                </a:solidFill>
              </a:rPr>
              <a:t> </a:t>
            </a:r>
          </a:p>
        </p:txBody>
      </p:sp>
      <p:sp>
        <p:nvSpPr>
          <p:cNvPr id="8" name="TextBox 7">
            <a:extLst>
              <a:ext uri="{FF2B5EF4-FFF2-40B4-BE49-F238E27FC236}">
                <a16:creationId xmlns:a16="http://schemas.microsoft.com/office/drawing/2014/main" id="{7206B0BD-3968-479B-8719-83921454AC6A}"/>
              </a:ext>
            </a:extLst>
          </p:cNvPr>
          <p:cNvSpPr txBox="1">
            <a:spLocks noChangeArrowheads="1"/>
          </p:cNvSpPr>
          <p:nvPr/>
        </p:nvSpPr>
        <p:spPr bwMode="auto">
          <a:xfrm>
            <a:off x="90487" y="1215371"/>
            <a:ext cx="2911476"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en-US" sz="2400" b="1" dirty="0">
                <a:solidFill>
                  <a:schemeClr val="tx1"/>
                </a:solidFill>
                <a:latin typeface="Myriad Pro" panose="020B0503030403020204" pitchFamily="34" charset="0"/>
                <a:cs typeface="Times New Roman" panose="02020603050405020304" pitchFamily="18" charset="0"/>
              </a:rPr>
              <a:t>Décomposez cette </a:t>
            </a:r>
            <a:br>
              <a:rPr lang="fr-FR" altLang="en-US" sz="2400" b="1" dirty="0">
                <a:solidFill>
                  <a:schemeClr val="tx1"/>
                </a:solidFill>
                <a:latin typeface="Myriad Pro" panose="020B0503030403020204" pitchFamily="34" charset="0"/>
                <a:cs typeface="Times New Roman" panose="02020603050405020304" pitchFamily="18" charset="0"/>
              </a:rPr>
            </a:br>
            <a:r>
              <a:rPr lang="fr-FR" altLang="en-US" sz="2400" b="1" dirty="0">
                <a:solidFill>
                  <a:schemeClr val="tx1"/>
                </a:solidFill>
                <a:latin typeface="Myriad Pro" panose="020B0503030403020204" pitchFamily="34" charset="0"/>
                <a:cs typeface="Times New Roman" panose="02020603050405020304" pitchFamily="18" charset="0"/>
              </a:rPr>
              <a:t>phrase complexe en </a:t>
            </a:r>
          </a:p>
          <a:p>
            <a:pPr>
              <a:defRPr/>
            </a:pPr>
            <a:r>
              <a:rPr lang="fr-FR" altLang="en-US" sz="2400" b="1" dirty="0">
                <a:solidFill>
                  <a:schemeClr val="tx1"/>
                </a:solidFill>
                <a:latin typeface="Myriad Pro" panose="020B0503030403020204" pitchFamily="34" charset="0"/>
                <a:cs typeface="Times New Roman" panose="02020603050405020304" pitchFamily="18" charset="0"/>
              </a:rPr>
              <a:t>des propositions indépendantes. </a:t>
            </a:r>
          </a:p>
        </p:txBody>
      </p:sp>
      <p:cxnSp>
        <p:nvCxnSpPr>
          <p:cNvPr id="9" name="Straight Connector 8">
            <a:extLst>
              <a:ext uri="{FF2B5EF4-FFF2-40B4-BE49-F238E27FC236}">
                <a16:creationId xmlns:a16="http://schemas.microsoft.com/office/drawing/2014/main" id="{281F2A8D-31AE-47FA-81EA-5C579FC562D6}"/>
              </a:ext>
            </a:extLst>
          </p:cNvPr>
          <p:cNvCxnSpPr>
            <a:cxnSpLocks/>
          </p:cNvCxnSpPr>
          <p:nvPr/>
        </p:nvCxnSpPr>
        <p:spPr>
          <a:xfrm>
            <a:off x="4994275" y="1933575"/>
            <a:ext cx="160337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699553ED-EFDB-4EAC-A1AB-A545A1BA186C}"/>
              </a:ext>
            </a:extLst>
          </p:cNvPr>
          <p:cNvCxnSpPr>
            <a:cxnSpLocks/>
          </p:cNvCxnSpPr>
          <p:nvPr/>
        </p:nvCxnSpPr>
        <p:spPr>
          <a:xfrm>
            <a:off x="7627938" y="1489075"/>
            <a:ext cx="160496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35FE43CD-379C-48CF-B501-557FE32B7A32}"/>
              </a:ext>
            </a:extLst>
          </p:cNvPr>
          <p:cNvSpPr/>
          <p:nvPr/>
        </p:nvSpPr>
        <p:spPr>
          <a:xfrm>
            <a:off x="4513006" y="1479551"/>
            <a:ext cx="409063" cy="454024"/>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2" name="TextBox 11">
            <a:extLst>
              <a:ext uri="{FF2B5EF4-FFF2-40B4-BE49-F238E27FC236}">
                <a16:creationId xmlns:a16="http://schemas.microsoft.com/office/drawing/2014/main" id="{F59A4BD6-2FA1-498B-953A-F23A8F8B4B76}"/>
              </a:ext>
            </a:extLst>
          </p:cNvPr>
          <p:cNvSpPr txBox="1">
            <a:spLocks noChangeArrowheads="1"/>
          </p:cNvSpPr>
          <p:nvPr/>
        </p:nvSpPr>
        <p:spPr bwMode="auto">
          <a:xfrm>
            <a:off x="0" y="4511675"/>
            <a:ext cx="304958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en-US" sz="2400" b="1" dirty="0">
                <a:solidFill>
                  <a:schemeClr val="tx1"/>
                </a:solidFill>
                <a:latin typeface="Myriad Pro" panose="020B0503030403020204" pitchFamily="34" charset="0"/>
                <a:cs typeface="Times New Roman" panose="02020603050405020304" pitchFamily="18" charset="0"/>
              </a:rPr>
              <a:t>Où se déroulait la vie de la maisonnée ?  `</a:t>
            </a:r>
          </a:p>
        </p:txBody>
      </p:sp>
      <p:sp>
        <p:nvSpPr>
          <p:cNvPr id="15" name="Rectangle 14">
            <a:extLst>
              <a:ext uri="{FF2B5EF4-FFF2-40B4-BE49-F238E27FC236}">
                <a16:creationId xmlns:a16="http://schemas.microsoft.com/office/drawing/2014/main" id="{D20E3D99-6DF0-43C0-8328-02048F74FAEB}"/>
              </a:ext>
            </a:extLst>
          </p:cNvPr>
          <p:cNvSpPr/>
          <p:nvPr/>
        </p:nvSpPr>
        <p:spPr>
          <a:xfrm>
            <a:off x="10091738" y="2522538"/>
            <a:ext cx="1795462" cy="225583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800" b="1" dirty="0">
                <a:solidFill>
                  <a:srgbClr val="C00000"/>
                </a:solidFill>
                <a:latin typeface="Myriad Pro" panose="020B0503030403020204"/>
              </a:rPr>
              <a:t>Où </a:t>
            </a:r>
          </a:p>
          <a:p>
            <a:pPr algn="ctr">
              <a:defRPr/>
            </a:pPr>
            <a:r>
              <a:rPr lang="fr-FR" sz="2800" dirty="0">
                <a:solidFill>
                  <a:srgbClr val="C00000"/>
                </a:solidFill>
                <a:latin typeface="Myriad Pro" panose="020B0503030403020204"/>
              </a:rPr>
              <a:t>Pronom relatif remplace un CCL  </a:t>
            </a:r>
          </a:p>
        </p:txBody>
      </p:sp>
      <p:sp>
        <p:nvSpPr>
          <p:cNvPr id="13" name="Rectangle 12">
            <a:extLst>
              <a:ext uri="{FF2B5EF4-FFF2-40B4-BE49-F238E27FC236}">
                <a16:creationId xmlns:a16="http://schemas.microsoft.com/office/drawing/2014/main" id="{5A31E7E8-ADC1-49C7-A513-62AA04B0423F}"/>
              </a:ext>
            </a:extLst>
          </p:cNvPr>
          <p:cNvSpPr/>
          <p:nvPr/>
        </p:nvSpPr>
        <p:spPr>
          <a:xfrm>
            <a:off x="4887118" y="4628255"/>
            <a:ext cx="732017" cy="253461"/>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sz="2400" b="1" dirty="0">
                <a:solidFill>
                  <a:srgbClr val="FF0000"/>
                </a:solidFill>
                <a:latin typeface="Myriad Pro" panose="020B0503030403020204"/>
              </a:rPr>
              <a:t>CCL</a:t>
            </a:r>
          </a:p>
        </p:txBody>
      </p:sp>
      <p:sp>
        <p:nvSpPr>
          <p:cNvPr id="17" name="Rectangle 16">
            <a:extLst>
              <a:ext uri="{FF2B5EF4-FFF2-40B4-BE49-F238E27FC236}">
                <a16:creationId xmlns:a16="http://schemas.microsoft.com/office/drawing/2014/main" id="{7C0F6284-156B-4AE4-9DD8-C92A232F1FED}"/>
              </a:ext>
            </a:extLst>
          </p:cNvPr>
          <p:cNvSpPr/>
          <p:nvPr/>
        </p:nvSpPr>
        <p:spPr>
          <a:xfrm>
            <a:off x="4994275" y="5745162"/>
            <a:ext cx="728098" cy="295717"/>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sz="2400" b="1" dirty="0">
                <a:solidFill>
                  <a:srgbClr val="FF0000"/>
                </a:solidFill>
                <a:latin typeface="Myriad Pro" panose="020B0503030403020204"/>
              </a:rPr>
              <a:t>CCL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53" presetClass="entr" presetSubtype="16"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par>
                                <p:cTn id="16" presetID="53" presetClass="entr" presetSubtype="16"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heel(1)">
                                      <p:cBhvr>
                                        <p:cTn id="23" dur="2000"/>
                                        <p:tgtEl>
                                          <p:spTgt spid="11"/>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down)">
                                      <p:cBhvr>
                                        <p:cTn id="28" dur="500"/>
                                        <p:tgtEl>
                                          <p:spTgt spid="7"/>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00"/>
                                        <p:tgtEl>
                                          <p:spTgt spid="5"/>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childTnLst>
                                </p:cTn>
                              </p:par>
                            </p:childTnLst>
                          </p:cTn>
                        </p:par>
                      </p:childTnLst>
                    </p:cTn>
                  </p:par>
                  <p:par>
                    <p:cTn id="36" fill="hold" nodeType="clickPar">
                      <p:stCondLst>
                        <p:cond delay="indefinite"/>
                      </p:stCondLst>
                      <p:childTnLst>
                        <p:par>
                          <p:cTn id="37" fill="hold" nodeType="withGroup">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p:cTn id="45" dur="500" fill="hold"/>
                                        <p:tgtEl>
                                          <p:spTgt spid="17"/>
                                        </p:tgtEl>
                                        <p:attrNameLst>
                                          <p:attrName>ppt_w</p:attrName>
                                        </p:attrNameLst>
                                      </p:cBhvr>
                                      <p:tavLst>
                                        <p:tav tm="0">
                                          <p:val>
                                            <p:fltVal val="0"/>
                                          </p:val>
                                        </p:tav>
                                        <p:tav tm="100000">
                                          <p:val>
                                            <p:strVal val="#ppt_w"/>
                                          </p:val>
                                        </p:tav>
                                      </p:tavLst>
                                    </p:anim>
                                    <p:anim calcmode="lin" valueType="num">
                                      <p:cBhvr>
                                        <p:cTn id="46" dur="500" fill="hold"/>
                                        <p:tgtEl>
                                          <p:spTgt spid="17"/>
                                        </p:tgtEl>
                                        <p:attrNameLst>
                                          <p:attrName>ppt_h</p:attrName>
                                        </p:attrNameLst>
                                      </p:cBhvr>
                                      <p:tavLst>
                                        <p:tav tm="0">
                                          <p:val>
                                            <p:fltVal val="0"/>
                                          </p:val>
                                        </p:tav>
                                        <p:tav tm="100000">
                                          <p:val>
                                            <p:strVal val="#ppt_h"/>
                                          </p:val>
                                        </p:tav>
                                      </p:tavLst>
                                    </p:anim>
                                    <p:animEffect transition="in" filter="fade">
                                      <p:cBhvr>
                                        <p:cTn id="47" dur="500"/>
                                        <p:tgtEl>
                                          <p:spTgt spid="17"/>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wipe(down)">
                                      <p:cBhvr>
                                        <p:cTn id="5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7" grpId="0" animBg="1"/>
      <p:bldP spid="8" grpId="0"/>
      <p:bldP spid="11" grpId="0" animBg="1"/>
      <p:bldP spid="12" grpId="0"/>
      <p:bldP spid="15" grpId="0" animBg="1"/>
      <p:bldP spid="13" grpId="0" animBg="1"/>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1125" y="204788"/>
            <a:ext cx="6381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TextBox 2"/>
          <p:cNvSpPr txBox="1">
            <a:spLocks noChangeArrowheads="1"/>
          </p:cNvSpPr>
          <p:nvPr/>
        </p:nvSpPr>
        <p:spPr bwMode="auto">
          <a:xfrm>
            <a:off x="603250" y="192088"/>
            <a:ext cx="11106150" cy="646331"/>
          </a:xfrm>
          <a:prstGeom prst="rect">
            <a:avLst/>
          </a:prstGeom>
          <a:no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3600" b="1" dirty="0">
                <a:solidFill>
                  <a:srgbClr val="0096D6"/>
                </a:solidFill>
                <a:latin typeface="Myriad Pro" panose="020B0503030403020204" pitchFamily="34" charset="0"/>
                <a:cs typeface="Times New Roman" panose="02020603050405020304" pitchFamily="18" charset="0"/>
              </a:rPr>
              <a:t>ANALYSE </a:t>
            </a:r>
          </a:p>
        </p:txBody>
      </p:sp>
      <p:sp>
        <p:nvSpPr>
          <p:cNvPr id="4" name="Rectangle 3">
            <a:extLst>
              <a:ext uri="{FF2B5EF4-FFF2-40B4-BE49-F238E27FC236}">
                <a16:creationId xmlns:a16="http://schemas.microsoft.com/office/drawing/2014/main" id="{B30FC6E2-AE16-44CA-B06A-3BFF53394E31}"/>
              </a:ext>
            </a:extLst>
          </p:cNvPr>
          <p:cNvSpPr/>
          <p:nvPr/>
        </p:nvSpPr>
        <p:spPr>
          <a:xfrm>
            <a:off x="603250" y="5670550"/>
            <a:ext cx="3686175" cy="831850"/>
          </a:xfrm>
          <a:prstGeom prst="rect">
            <a:avLst/>
          </a:prstGeom>
          <a:noFill/>
          <a:ln>
            <a:solidFill>
              <a:srgbClr val="00B0F0"/>
            </a:solidFill>
          </a:ln>
        </p:spPr>
        <p:txBody>
          <a:bodyPr>
            <a:spAutoFit/>
          </a:bodyPr>
          <a:lstStyle/>
          <a:p>
            <a:pPr algn="just">
              <a:defRPr/>
            </a:pPr>
            <a:r>
              <a:rPr lang="fr-FR" sz="2400" dirty="0">
                <a:solidFill>
                  <a:schemeClr val="tx1"/>
                </a:solidFill>
                <a:latin typeface="Myriad Pro" panose="020B0503030403020204" pitchFamily="34" charset="0"/>
                <a:cs typeface="Times New Roman" panose="02020603050405020304" pitchFamily="18" charset="0"/>
              </a:rPr>
              <a:t>Il y a des </a:t>
            </a:r>
            <a:r>
              <a:rPr lang="fr-FR" sz="2400" b="1" u="sng" dirty="0">
                <a:solidFill>
                  <a:srgbClr val="FFC000"/>
                </a:solidFill>
                <a:latin typeface="Myriad Pro" panose="020B0503030403020204" pitchFamily="34" charset="0"/>
                <a:cs typeface="Times New Roman" panose="02020603050405020304" pitchFamily="18" charset="0"/>
              </a:rPr>
              <a:t>maisons importantes. </a:t>
            </a:r>
            <a:r>
              <a:rPr lang="fr-FR" sz="2400" dirty="0">
                <a:solidFill>
                  <a:schemeClr val="tx1"/>
                </a:solidFill>
                <a:latin typeface="Myriad Pro" panose="020B0503030403020204" pitchFamily="34" charset="0"/>
                <a:cs typeface="Times New Roman" panose="02020603050405020304" pitchFamily="18" charset="0"/>
              </a:rPr>
              <a:t>.</a:t>
            </a:r>
            <a:endParaRPr lang="fr-FR" sz="2400" b="1" u="sng" dirty="0">
              <a:solidFill>
                <a:srgbClr val="FFC000"/>
              </a:solidFill>
              <a:latin typeface="Myriad Pro" panose="020B050303040302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80CFCC2B-AAA4-4B78-BAF3-E7799F69C7D8}"/>
              </a:ext>
            </a:extLst>
          </p:cNvPr>
          <p:cNvSpPr/>
          <p:nvPr/>
        </p:nvSpPr>
        <p:spPr>
          <a:xfrm>
            <a:off x="614363" y="4573588"/>
            <a:ext cx="3675062" cy="831850"/>
          </a:xfrm>
          <a:prstGeom prst="rect">
            <a:avLst/>
          </a:prstGeom>
          <a:noFill/>
          <a:ln>
            <a:solidFill>
              <a:srgbClr val="00B0F0"/>
            </a:solidFill>
          </a:ln>
        </p:spPr>
        <p:txBody>
          <a:bodyPr wrap="square">
            <a:spAutoFit/>
          </a:bodyPr>
          <a:lstStyle/>
          <a:p>
            <a:pPr algn="just">
              <a:defRPr/>
            </a:pPr>
            <a:r>
              <a:rPr lang="fr-FR" sz="2400" dirty="0">
                <a:solidFill>
                  <a:schemeClr val="tx1"/>
                </a:solidFill>
                <a:latin typeface="Myriad Pro" panose="020B0503030403020204" pitchFamily="34" charset="0"/>
                <a:cs typeface="Times New Roman" panose="02020603050405020304" pitchFamily="18" charset="0"/>
              </a:rPr>
              <a:t>Il y a </a:t>
            </a:r>
            <a:r>
              <a:rPr lang="fr-FR" sz="2400" b="1" u="sng" dirty="0">
                <a:solidFill>
                  <a:srgbClr val="002060"/>
                </a:solidFill>
                <a:latin typeface="Myriad Pro" panose="020B0503030403020204" pitchFamily="34" charset="0"/>
                <a:cs typeface="Times New Roman" panose="02020603050405020304" pitchFamily="18" charset="0"/>
              </a:rPr>
              <a:t>des maisons modestes. </a:t>
            </a:r>
          </a:p>
        </p:txBody>
      </p:sp>
      <p:sp>
        <p:nvSpPr>
          <p:cNvPr id="7" name="Rectangle 6">
            <a:extLst>
              <a:ext uri="{FF2B5EF4-FFF2-40B4-BE49-F238E27FC236}">
                <a16:creationId xmlns:a16="http://schemas.microsoft.com/office/drawing/2014/main" id="{B2E78C41-FC9C-4F71-9D57-718616BDCF75}"/>
              </a:ext>
            </a:extLst>
          </p:cNvPr>
          <p:cNvSpPr/>
          <p:nvPr/>
        </p:nvSpPr>
        <p:spPr>
          <a:xfrm>
            <a:off x="603250" y="3478213"/>
            <a:ext cx="3686175" cy="830262"/>
          </a:xfrm>
          <a:prstGeom prst="rect">
            <a:avLst/>
          </a:prstGeom>
          <a:noFill/>
          <a:ln>
            <a:solidFill>
              <a:srgbClr val="00B0F0"/>
            </a:solidFill>
          </a:ln>
        </p:spPr>
        <p:txBody>
          <a:bodyPr>
            <a:spAutoFit/>
          </a:bodyPr>
          <a:lstStyle/>
          <a:p>
            <a:pPr algn="just">
              <a:defRPr/>
            </a:pPr>
            <a:r>
              <a:rPr lang="fr-FR" sz="2400" dirty="0">
                <a:solidFill>
                  <a:schemeClr val="tx1"/>
                </a:solidFill>
                <a:latin typeface="Myriad Pro" panose="020B0503030403020204" pitchFamily="34" charset="0"/>
                <a:cs typeface="Times New Roman" panose="02020603050405020304" pitchFamily="18" charset="0"/>
              </a:rPr>
              <a:t>Il y a </a:t>
            </a:r>
            <a:r>
              <a:rPr lang="fr-FR" sz="2400" b="1" u="sng" dirty="0">
                <a:solidFill>
                  <a:srgbClr val="C00000"/>
                </a:solidFill>
                <a:latin typeface="Myriad Pro" panose="020B0503030403020204" pitchFamily="34" charset="0"/>
                <a:cs typeface="Times New Roman" panose="02020603050405020304" pitchFamily="18" charset="0"/>
              </a:rPr>
              <a:t>des maisons</a:t>
            </a:r>
            <a:r>
              <a:rPr lang="fr-FR" sz="2400" dirty="0">
                <a:solidFill>
                  <a:srgbClr val="C00000"/>
                </a:solidFill>
                <a:latin typeface="Myriad Pro" panose="020B0503030403020204" pitchFamily="34" charset="0"/>
                <a:cs typeface="Times New Roman" panose="02020603050405020304" pitchFamily="18" charset="0"/>
              </a:rPr>
              <a:t> </a:t>
            </a:r>
            <a:r>
              <a:rPr lang="fr-FR" sz="2400" dirty="0">
                <a:latin typeface="Myriad Pro" panose="020B0503030403020204" pitchFamily="34" charset="0"/>
                <a:cs typeface="Times New Roman" panose="02020603050405020304" pitchFamily="18" charset="0"/>
              </a:rPr>
              <a:t>de  granit.</a:t>
            </a:r>
          </a:p>
        </p:txBody>
      </p:sp>
      <p:sp>
        <p:nvSpPr>
          <p:cNvPr id="9" name="TextBox 8">
            <a:extLst>
              <a:ext uri="{FF2B5EF4-FFF2-40B4-BE49-F238E27FC236}">
                <a16:creationId xmlns:a16="http://schemas.microsoft.com/office/drawing/2014/main" id="{37171904-05E4-46A2-A854-8669AFD24163}"/>
              </a:ext>
            </a:extLst>
          </p:cNvPr>
          <p:cNvSpPr txBox="1">
            <a:spLocks noChangeArrowheads="1"/>
          </p:cNvSpPr>
          <p:nvPr/>
        </p:nvSpPr>
        <p:spPr bwMode="auto">
          <a:xfrm>
            <a:off x="257174" y="1011238"/>
            <a:ext cx="2914651"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en-US" sz="2400" b="1" dirty="0">
                <a:solidFill>
                  <a:schemeClr val="tx1"/>
                </a:solidFill>
                <a:latin typeface="Myriad Pro" panose="020B0503030403020204" pitchFamily="34" charset="0"/>
                <a:cs typeface="Times New Roman" panose="02020603050405020304" pitchFamily="18" charset="0"/>
              </a:rPr>
              <a:t>Décomposez cette </a:t>
            </a:r>
            <a:br>
              <a:rPr lang="fr-FR" altLang="en-US" sz="2400" b="1" dirty="0">
                <a:solidFill>
                  <a:schemeClr val="tx1"/>
                </a:solidFill>
                <a:latin typeface="Myriad Pro" panose="020B0503030403020204" pitchFamily="34" charset="0"/>
                <a:cs typeface="Times New Roman" panose="02020603050405020304" pitchFamily="18" charset="0"/>
              </a:rPr>
            </a:br>
            <a:r>
              <a:rPr lang="fr-FR" altLang="en-US" sz="2400" b="1" dirty="0">
                <a:solidFill>
                  <a:schemeClr val="tx1"/>
                </a:solidFill>
                <a:latin typeface="Myriad Pro" panose="020B0503030403020204" pitchFamily="34" charset="0"/>
                <a:cs typeface="Times New Roman" panose="02020603050405020304" pitchFamily="18" charset="0"/>
              </a:rPr>
              <a:t>phrase complexe en </a:t>
            </a:r>
          </a:p>
          <a:p>
            <a:pPr>
              <a:defRPr/>
            </a:pPr>
            <a:r>
              <a:rPr lang="fr-FR" altLang="en-US" sz="2400" b="1" dirty="0">
                <a:solidFill>
                  <a:schemeClr val="tx1"/>
                </a:solidFill>
                <a:latin typeface="Myriad Pro" panose="020B0503030403020204" pitchFamily="34" charset="0"/>
                <a:cs typeface="Times New Roman" panose="02020603050405020304" pitchFamily="18" charset="0"/>
              </a:rPr>
              <a:t>des propositions indépendantes.</a:t>
            </a:r>
          </a:p>
        </p:txBody>
      </p:sp>
      <p:sp>
        <p:nvSpPr>
          <p:cNvPr id="10" name="Rectangle 9">
            <a:extLst>
              <a:ext uri="{FF2B5EF4-FFF2-40B4-BE49-F238E27FC236}">
                <a16:creationId xmlns:a16="http://schemas.microsoft.com/office/drawing/2014/main" id="{6445680F-165B-4BFF-A773-328D9A43B17D}"/>
              </a:ext>
            </a:extLst>
          </p:cNvPr>
          <p:cNvSpPr/>
          <p:nvPr/>
        </p:nvSpPr>
        <p:spPr>
          <a:xfrm>
            <a:off x="4495800" y="3494088"/>
            <a:ext cx="5184775" cy="830262"/>
          </a:xfrm>
          <a:prstGeom prst="rect">
            <a:avLst/>
          </a:prstGeom>
          <a:noFill/>
          <a:ln>
            <a:solidFill>
              <a:srgbClr val="00B0F0"/>
            </a:solidFill>
          </a:ln>
        </p:spPr>
        <p:txBody>
          <a:bodyPr>
            <a:spAutoFit/>
          </a:bodyPr>
          <a:lstStyle/>
          <a:p>
            <a:pPr marL="231775" indent="-231775">
              <a:defRPr/>
            </a:pPr>
            <a:r>
              <a:rPr lang="fr-FR" sz="2400" dirty="0">
                <a:solidFill>
                  <a:schemeClr val="tx1"/>
                </a:solidFill>
                <a:latin typeface="Myriad Pro" panose="020B0503030403020204" pitchFamily="34" charset="0"/>
                <a:cs typeface="Times New Roman" panose="02020603050405020304" pitchFamily="18" charset="0"/>
              </a:rPr>
              <a:t>   Les fenêtres simples  </a:t>
            </a:r>
            <a:r>
              <a:rPr lang="fr-FR" sz="2400" b="1" u="sng" dirty="0">
                <a:solidFill>
                  <a:srgbClr val="C00000"/>
                </a:solidFill>
                <a:latin typeface="Myriad Pro" panose="020B0503030403020204" pitchFamily="34" charset="0"/>
                <a:cs typeface="Times New Roman" panose="02020603050405020304" pitchFamily="18" charset="0"/>
              </a:rPr>
              <a:t>de ces maisons de granit (CDN) </a:t>
            </a:r>
            <a:r>
              <a:rPr lang="fr-FR" sz="2400" dirty="0">
                <a:solidFill>
                  <a:schemeClr val="tx1"/>
                </a:solidFill>
                <a:latin typeface="Myriad Pro" panose="020B0503030403020204" pitchFamily="34" charset="0"/>
                <a:cs typeface="Times New Roman" panose="02020603050405020304" pitchFamily="18" charset="0"/>
              </a:rPr>
              <a:t>étaient ornées</a:t>
            </a:r>
            <a:r>
              <a:rPr lang="fr-FR" sz="2000" dirty="0">
                <a:solidFill>
                  <a:schemeClr val="tx1"/>
                </a:solidFill>
                <a:latin typeface="Times New Roman" panose="02020603050405020304" pitchFamily="18" charset="0"/>
                <a:cs typeface="Times New Roman" panose="02020603050405020304" pitchFamily="18" charset="0"/>
              </a:rPr>
              <a:t>.</a:t>
            </a:r>
          </a:p>
        </p:txBody>
      </p:sp>
      <p:sp>
        <p:nvSpPr>
          <p:cNvPr id="11" name="Rectangle 10">
            <a:extLst>
              <a:ext uri="{FF2B5EF4-FFF2-40B4-BE49-F238E27FC236}">
                <a16:creationId xmlns:a16="http://schemas.microsoft.com/office/drawing/2014/main" id="{0E571D73-BB7D-4610-8775-E0E899A28CE9}"/>
              </a:ext>
            </a:extLst>
          </p:cNvPr>
          <p:cNvSpPr/>
          <p:nvPr/>
        </p:nvSpPr>
        <p:spPr>
          <a:xfrm>
            <a:off x="4498975" y="4573588"/>
            <a:ext cx="5181600" cy="831850"/>
          </a:xfrm>
          <a:prstGeom prst="rect">
            <a:avLst/>
          </a:prstGeom>
          <a:noFill/>
          <a:ln>
            <a:solidFill>
              <a:srgbClr val="00B0F0"/>
            </a:solidFill>
          </a:ln>
        </p:spPr>
        <p:txBody>
          <a:bodyPr wrap="square">
            <a:spAutoFit/>
          </a:bodyPr>
          <a:lstStyle/>
          <a:p>
            <a:pPr>
              <a:defRPr/>
            </a:pPr>
            <a:r>
              <a:rPr lang="fr-FR" sz="2400" b="1" u="sng" dirty="0">
                <a:solidFill>
                  <a:srgbClr val="002060"/>
                </a:solidFill>
                <a:latin typeface="Myriad Pro" panose="020B0503030403020204" pitchFamily="34" charset="0"/>
                <a:cs typeface="Times New Roman" panose="02020603050405020304" pitchFamily="18" charset="0"/>
              </a:rPr>
              <a:t>Les maisons modestes</a:t>
            </a:r>
            <a:r>
              <a:rPr lang="fr-FR" sz="2400" dirty="0">
                <a:solidFill>
                  <a:srgbClr val="002060"/>
                </a:solidFill>
                <a:latin typeface="Myriad Pro" panose="020B0503030403020204" pitchFamily="34" charset="0"/>
                <a:cs typeface="Times New Roman" panose="02020603050405020304" pitchFamily="18" charset="0"/>
              </a:rPr>
              <a:t> </a:t>
            </a:r>
            <a:r>
              <a:rPr lang="fr-FR" sz="2400" dirty="0">
                <a:solidFill>
                  <a:schemeClr val="tx1"/>
                </a:solidFill>
                <a:latin typeface="Myriad Pro" panose="020B0503030403020204" pitchFamily="34" charset="0"/>
                <a:cs typeface="Times New Roman" panose="02020603050405020304" pitchFamily="18" charset="0"/>
              </a:rPr>
              <a:t>avaient des piliers de bois ou de pierre</a:t>
            </a:r>
            <a:r>
              <a:rPr lang="fr-FR" sz="2000" dirty="0">
                <a:solidFill>
                  <a:schemeClr val="tx1"/>
                </a:solidFill>
                <a:latin typeface="Times New Roman" panose="02020603050405020304" pitchFamily="18" charset="0"/>
                <a:cs typeface="Times New Roman" panose="02020603050405020304" pitchFamily="18" charset="0"/>
              </a:rPr>
              <a:t> .</a:t>
            </a:r>
          </a:p>
        </p:txBody>
      </p:sp>
      <p:sp>
        <p:nvSpPr>
          <p:cNvPr id="12" name="Rectangle 11">
            <a:extLst>
              <a:ext uri="{FF2B5EF4-FFF2-40B4-BE49-F238E27FC236}">
                <a16:creationId xmlns:a16="http://schemas.microsoft.com/office/drawing/2014/main" id="{44769827-8A40-417F-A36F-A3E98A77B34B}"/>
              </a:ext>
            </a:extLst>
          </p:cNvPr>
          <p:cNvSpPr/>
          <p:nvPr/>
        </p:nvSpPr>
        <p:spPr>
          <a:xfrm>
            <a:off x="4495800" y="5651500"/>
            <a:ext cx="5184775" cy="831850"/>
          </a:xfrm>
          <a:prstGeom prst="rect">
            <a:avLst/>
          </a:prstGeom>
          <a:noFill/>
          <a:ln>
            <a:solidFill>
              <a:srgbClr val="00B0F0"/>
            </a:solidFill>
          </a:ln>
        </p:spPr>
        <p:txBody>
          <a:bodyPr wrap="square">
            <a:spAutoFit/>
          </a:bodyPr>
          <a:lstStyle/>
          <a:p>
            <a:pPr algn="just">
              <a:defRPr/>
            </a:pPr>
            <a:r>
              <a:rPr lang="fr-FR" sz="2400" dirty="0">
                <a:solidFill>
                  <a:schemeClr val="tx1"/>
                </a:solidFill>
                <a:latin typeface="Myriad Pro" panose="020B0503030403020204" pitchFamily="34" charset="0"/>
                <a:cs typeface="Times New Roman" panose="02020603050405020304" pitchFamily="18" charset="0"/>
              </a:rPr>
              <a:t>Les fenêtres </a:t>
            </a:r>
            <a:r>
              <a:rPr lang="fr-FR" sz="2400" b="1" u="sng" dirty="0">
                <a:solidFill>
                  <a:srgbClr val="FFC000"/>
                </a:solidFill>
                <a:latin typeface="Myriad Pro" panose="020B0503030403020204" pitchFamily="34" charset="0"/>
                <a:cs typeface="Times New Roman" panose="02020603050405020304" pitchFamily="18" charset="0"/>
              </a:rPr>
              <a:t>des maisons (CDN)</a:t>
            </a:r>
            <a:r>
              <a:rPr lang="fr-FR" sz="2400" b="1" dirty="0">
                <a:solidFill>
                  <a:srgbClr val="FFC000"/>
                </a:solidFill>
                <a:latin typeface="Myriad Pro" panose="020B0503030403020204" pitchFamily="34" charset="0"/>
                <a:cs typeface="Times New Roman" panose="02020603050405020304" pitchFamily="18" charset="0"/>
              </a:rPr>
              <a:t> </a:t>
            </a:r>
            <a:r>
              <a:rPr lang="fr-FR" sz="2400" dirty="0">
                <a:solidFill>
                  <a:schemeClr val="tx1"/>
                </a:solidFill>
                <a:latin typeface="Myriad Pro" panose="020B0503030403020204" pitchFamily="34" charset="0"/>
                <a:cs typeface="Times New Roman" panose="02020603050405020304" pitchFamily="18" charset="0"/>
              </a:rPr>
              <a:t>portaient des balcons à fleurs.</a:t>
            </a:r>
            <a:endParaRPr lang="fr-FR" sz="2400" b="1" u="sng" dirty="0">
              <a:solidFill>
                <a:srgbClr val="FFC000"/>
              </a:solidFill>
              <a:latin typeface="Myriad Pro" panose="020B0503030403020204" pitchFamily="34" charset="0"/>
              <a:cs typeface="Times New Roman" panose="02020603050405020304" pitchFamily="18" charset="0"/>
            </a:endParaRPr>
          </a:p>
        </p:txBody>
      </p:sp>
      <p:sp>
        <p:nvSpPr>
          <p:cNvPr id="24" name="Rectangle 23">
            <a:extLst>
              <a:ext uri="{FF2B5EF4-FFF2-40B4-BE49-F238E27FC236}">
                <a16:creationId xmlns:a16="http://schemas.microsoft.com/office/drawing/2014/main" id="{6164EA4A-3E0D-422E-BD03-D4D8CFCFCBE4}"/>
              </a:ext>
            </a:extLst>
          </p:cNvPr>
          <p:cNvSpPr/>
          <p:nvPr/>
        </p:nvSpPr>
        <p:spPr>
          <a:xfrm>
            <a:off x="10155238" y="3713163"/>
            <a:ext cx="1797050" cy="2257425"/>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800" b="1" dirty="0">
                <a:solidFill>
                  <a:schemeClr val="accent6">
                    <a:lumMod val="50000"/>
                  </a:schemeClr>
                </a:solidFill>
                <a:latin typeface="Myriad Pro" panose="020B0503030403020204"/>
              </a:rPr>
              <a:t>Dont</a:t>
            </a:r>
            <a:r>
              <a:rPr lang="fr-FR" sz="2800" b="1" dirty="0">
                <a:latin typeface="Myriad Pro" panose="020B0503030403020204"/>
              </a:rPr>
              <a:t> </a:t>
            </a:r>
          </a:p>
          <a:p>
            <a:pPr algn="ctr">
              <a:defRPr/>
            </a:pPr>
            <a:r>
              <a:rPr lang="fr-FR" sz="2800" dirty="0">
                <a:solidFill>
                  <a:schemeClr val="accent6">
                    <a:lumMod val="50000"/>
                  </a:schemeClr>
                </a:solidFill>
                <a:latin typeface="Myriad Pro" panose="020B0503030403020204"/>
              </a:rPr>
              <a:t>Pronom relatif remplace un CDN  </a:t>
            </a:r>
          </a:p>
        </p:txBody>
      </p:sp>
      <p:grpSp>
        <p:nvGrpSpPr>
          <p:cNvPr id="22540" name="Group 21"/>
          <p:cNvGrpSpPr>
            <a:grpSpLocks/>
          </p:cNvGrpSpPr>
          <p:nvPr/>
        </p:nvGrpSpPr>
        <p:grpSpPr bwMode="auto">
          <a:xfrm>
            <a:off x="3479800" y="720725"/>
            <a:ext cx="7924800" cy="1938338"/>
            <a:chOff x="3479065" y="787032"/>
            <a:chExt cx="7924801" cy="1938337"/>
          </a:xfrm>
        </p:grpSpPr>
        <p:grpSp>
          <p:nvGrpSpPr>
            <p:cNvPr id="22541" name="Group 17"/>
            <p:cNvGrpSpPr>
              <a:grpSpLocks/>
            </p:cNvGrpSpPr>
            <p:nvPr/>
          </p:nvGrpSpPr>
          <p:grpSpPr bwMode="auto">
            <a:xfrm>
              <a:off x="3479065" y="787032"/>
              <a:ext cx="7924801" cy="1938337"/>
              <a:chOff x="2748413" y="1281836"/>
              <a:chExt cx="7299129" cy="1938992"/>
            </a:xfrm>
          </p:grpSpPr>
          <p:sp>
            <p:nvSpPr>
              <p:cNvPr id="2" name="TextBox 1">
                <a:extLst>
                  <a:ext uri="{FF2B5EF4-FFF2-40B4-BE49-F238E27FC236}">
                    <a16:creationId xmlns:a16="http://schemas.microsoft.com/office/drawing/2014/main" id="{D9BCA89F-FCC7-4769-910C-F75571F7654A}"/>
                  </a:ext>
                </a:extLst>
              </p:cNvPr>
              <p:cNvSpPr txBox="1"/>
              <p:nvPr/>
            </p:nvSpPr>
            <p:spPr>
              <a:xfrm>
                <a:off x="2748413" y="1281836"/>
                <a:ext cx="7299129" cy="1938992"/>
              </a:xfrm>
              <a:prstGeom prst="rect">
                <a:avLst/>
              </a:prstGeom>
              <a:noFill/>
              <a:ln>
                <a:solidFill>
                  <a:srgbClr val="00B0F0"/>
                </a:solidFill>
              </a:ln>
            </p:spPr>
            <p:txBody>
              <a:bodyPr>
                <a:spAutoFit/>
              </a:bodyPr>
              <a:lstStyle/>
              <a:p>
                <a:pPr algn="just">
                  <a:defRPr/>
                </a:pPr>
                <a:r>
                  <a:rPr lang="fr-FR" sz="2400" dirty="0">
                    <a:solidFill>
                      <a:schemeClr val="tx1"/>
                    </a:solidFill>
                    <a:latin typeface="Myriad Pro" panose="020B0503030403020204" pitchFamily="34" charset="0"/>
                    <a:cs typeface="Times New Roman" panose="02020603050405020304" pitchFamily="18" charset="0"/>
                  </a:rPr>
                  <a:t>Il y a </a:t>
                </a:r>
                <a:r>
                  <a:rPr lang="fr-FR" sz="2400" b="1" dirty="0">
                    <a:solidFill>
                      <a:srgbClr val="C00000"/>
                    </a:solidFill>
                    <a:latin typeface="Myriad Pro" panose="020B0503030403020204" pitchFamily="34" charset="0"/>
                    <a:cs typeface="Times New Roman" panose="02020603050405020304" pitchFamily="18" charset="0"/>
                  </a:rPr>
                  <a:t>des maisons</a:t>
                </a:r>
                <a:r>
                  <a:rPr lang="fr-FR" sz="2400" dirty="0">
                    <a:solidFill>
                      <a:srgbClr val="C00000"/>
                    </a:solidFill>
                    <a:latin typeface="Myriad Pro" panose="020B0503030403020204" pitchFamily="34" charset="0"/>
                    <a:cs typeface="Times New Roman" panose="02020603050405020304" pitchFamily="18" charset="0"/>
                  </a:rPr>
                  <a:t> </a:t>
                </a:r>
                <a:r>
                  <a:rPr lang="fr-FR" sz="2400" dirty="0">
                    <a:latin typeface="Myriad Pro" panose="020B0503030403020204" pitchFamily="34" charset="0"/>
                    <a:cs typeface="Times New Roman" panose="02020603050405020304" pitchFamily="18" charset="0"/>
                  </a:rPr>
                  <a:t>de granit </a:t>
                </a:r>
                <a:r>
                  <a:rPr lang="fr-FR" sz="2400" b="1" dirty="0">
                    <a:solidFill>
                      <a:srgbClr val="C00000"/>
                    </a:solidFill>
                    <a:latin typeface="Myriad Pro" panose="020B0503030403020204" pitchFamily="34" charset="0"/>
                    <a:cs typeface="Times New Roman" panose="02020603050405020304" pitchFamily="18" charset="0"/>
                  </a:rPr>
                  <a:t>dont les fenêtres simples étaient ornées</a:t>
                </a:r>
                <a:r>
                  <a:rPr lang="fr-FR" sz="2400" dirty="0">
                    <a:solidFill>
                      <a:srgbClr val="C00000"/>
                    </a:solidFill>
                    <a:latin typeface="Myriad Pro" panose="020B0503030403020204" pitchFamily="34" charset="0"/>
                    <a:cs typeface="Times New Roman" panose="02020603050405020304" pitchFamily="18" charset="0"/>
                  </a:rPr>
                  <a:t>,</a:t>
                </a:r>
                <a:r>
                  <a:rPr lang="fr-FR" sz="2400" dirty="0">
                    <a:latin typeface="Myriad Pro" panose="020B0503030403020204" pitchFamily="34" charset="0"/>
                    <a:cs typeface="Times New Roman" panose="02020603050405020304" pitchFamily="18" charset="0"/>
                  </a:rPr>
                  <a:t> (il y a des) </a:t>
                </a:r>
                <a:r>
                  <a:rPr lang="fr-FR" sz="2400" b="1" dirty="0">
                    <a:solidFill>
                      <a:srgbClr val="002060"/>
                    </a:solidFill>
                    <a:latin typeface="Myriad Pro" panose="020B0503030403020204" pitchFamily="34" charset="0"/>
                    <a:cs typeface="Times New Roman" panose="02020603050405020304" pitchFamily="18" charset="0"/>
                  </a:rPr>
                  <a:t>maisons</a:t>
                </a:r>
                <a:r>
                  <a:rPr lang="fr-FR" sz="2400" dirty="0">
                    <a:latin typeface="Myriad Pro" panose="020B0503030403020204" pitchFamily="34" charset="0"/>
                    <a:cs typeface="Times New Roman" panose="02020603050405020304" pitchFamily="18" charset="0"/>
                  </a:rPr>
                  <a:t> modestes </a:t>
                </a:r>
                <a:r>
                  <a:rPr lang="fr-FR" sz="2400" b="1" dirty="0">
                    <a:solidFill>
                      <a:srgbClr val="002060"/>
                    </a:solidFill>
                    <a:latin typeface="Myriad Pro" panose="020B0503030403020204" pitchFamily="34" charset="0"/>
                    <a:cs typeface="Times New Roman" panose="02020603050405020304" pitchFamily="18" charset="0"/>
                  </a:rPr>
                  <a:t>qui avaient des piliers de bois ou de pierre</a:t>
                </a:r>
                <a:r>
                  <a:rPr lang="fr-FR" sz="2400" dirty="0">
                    <a:latin typeface="Myriad Pro" panose="020B0503030403020204" pitchFamily="34" charset="0"/>
                    <a:cs typeface="Times New Roman" panose="02020603050405020304" pitchFamily="18" charset="0"/>
                  </a:rPr>
                  <a:t> ; (il y a des) </a:t>
                </a:r>
                <a:r>
                  <a:rPr lang="fr-FR" sz="2400" b="1" dirty="0">
                    <a:solidFill>
                      <a:srgbClr val="FFC000"/>
                    </a:solidFill>
                    <a:latin typeface="Myriad Pro" panose="020B0503030403020204" pitchFamily="34" charset="0"/>
                    <a:cs typeface="Times New Roman" panose="02020603050405020304" pitchFamily="18" charset="0"/>
                  </a:rPr>
                  <a:t>maisons</a:t>
                </a:r>
                <a:r>
                  <a:rPr lang="fr-FR" sz="2400" dirty="0">
                    <a:latin typeface="Myriad Pro" panose="020B0503030403020204" pitchFamily="34" charset="0"/>
                    <a:cs typeface="Times New Roman" panose="02020603050405020304" pitchFamily="18" charset="0"/>
                  </a:rPr>
                  <a:t> importantes </a:t>
                </a:r>
                <a:r>
                  <a:rPr lang="fr-FR" sz="2400" b="1" dirty="0">
                    <a:solidFill>
                      <a:srgbClr val="FFC000"/>
                    </a:solidFill>
                    <a:latin typeface="Myriad Pro" panose="020B0503030403020204" pitchFamily="34" charset="0"/>
                    <a:cs typeface="Times New Roman" panose="02020603050405020304" pitchFamily="18" charset="0"/>
                  </a:rPr>
                  <a:t>dont les fenêtres portaient des balcons </a:t>
                </a:r>
                <a:r>
                  <a:rPr lang="fr-FR" sz="2400" b="1" u="sng" dirty="0">
                    <a:solidFill>
                      <a:srgbClr val="FFC000"/>
                    </a:solidFill>
                    <a:latin typeface="Myriad Pro" panose="020B0503030403020204" pitchFamily="34" charset="0"/>
                    <a:cs typeface="Times New Roman" panose="02020603050405020304" pitchFamily="18" charset="0"/>
                  </a:rPr>
                  <a:t>à </a:t>
                </a:r>
                <a:r>
                  <a:rPr lang="fr-FR" sz="2400" b="1" dirty="0">
                    <a:solidFill>
                      <a:srgbClr val="FFC000"/>
                    </a:solidFill>
                    <a:latin typeface="Myriad Pro" panose="020B0503030403020204" pitchFamily="34" charset="0"/>
                    <a:cs typeface="Times New Roman" panose="02020603050405020304" pitchFamily="18" charset="0"/>
                  </a:rPr>
                  <a:t>fleurs,</a:t>
                </a:r>
              </a:p>
            </p:txBody>
          </p:sp>
          <p:sp>
            <p:nvSpPr>
              <p:cNvPr id="13" name="Oval 12">
                <a:extLst>
                  <a:ext uri="{FF2B5EF4-FFF2-40B4-BE49-F238E27FC236}">
                    <a16:creationId xmlns:a16="http://schemas.microsoft.com/office/drawing/2014/main" id="{FE0AA488-B03E-4543-B82A-F65CCC72CCA2}"/>
                  </a:ext>
                </a:extLst>
              </p:cNvPr>
              <p:cNvSpPr/>
              <p:nvPr/>
            </p:nvSpPr>
            <p:spPr>
              <a:xfrm>
                <a:off x="6594936" y="1294540"/>
                <a:ext cx="728158" cy="404950"/>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4" name="Oval 13">
                <a:extLst>
                  <a:ext uri="{FF2B5EF4-FFF2-40B4-BE49-F238E27FC236}">
                    <a16:creationId xmlns:a16="http://schemas.microsoft.com/office/drawing/2014/main" id="{D3966DF3-4417-491D-97A5-C7FD8A704374}"/>
                  </a:ext>
                </a:extLst>
              </p:cNvPr>
              <p:cNvSpPr/>
              <p:nvPr/>
            </p:nvSpPr>
            <p:spPr>
              <a:xfrm>
                <a:off x="4364106" y="2415693"/>
                <a:ext cx="728158" cy="404950"/>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5" name="Oval 14">
                <a:extLst>
                  <a:ext uri="{FF2B5EF4-FFF2-40B4-BE49-F238E27FC236}">
                    <a16:creationId xmlns:a16="http://schemas.microsoft.com/office/drawing/2014/main" id="{F854D164-8EE9-4BA2-8D38-B2A8280444F7}"/>
                  </a:ext>
                </a:extLst>
              </p:cNvPr>
              <p:cNvSpPr/>
              <p:nvPr/>
            </p:nvSpPr>
            <p:spPr>
              <a:xfrm>
                <a:off x="8423077" y="1669317"/>
                <a:ext cx="728158" cy="425594"/>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cxnSp>
            <p:nvCxnSpPr>
              <p:cNvPr id="17" name="Straight Connector 16">
                <a:extLst>
                  <a:ext uri="{FF2B5EF4-FFF2-40B4-BE49-F238E27FC236}">
                    <a16:creationId xmlns:a16="http://schemas.microsoft.com/office/drawing/2014/main" id="{24127156-1B53-4B88-87EE-DF52139EA887}"/>
                  </a:ext>
                </a:extLst>
              </p:cNvPr>
              <p:cNvCxnSpPr>
                <a:cxnSpLocks/>
              </p:cNvCxnSpPr>
              <p:nvPr/>
            </p:nvCxnSpPr>
            <p:spPr>
              <a:xfrm>
                <a:off x="8977237" y="2094910"/>
                <a:ext cx="107030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D080FB31-0614-43D1-ACC5-FA41ED770F98}"/>
                  </a:ext>
                </a:extLst>
              </p:cNvPr>
              <p:cNvCxnSpPr>
                <a:cxnSpLocks/>
              </p:cNvCxnSpPr>
              <p:nvPr/>
            </p:nvCxnSpPr>
            <p:spPr>
              <a:xfrm>
                <a:off x="6741587" y="2798411"/>
                <a:ext cx="1406603"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9EF491AE-6066-43C6-8F2B-D5C5498EB81F}"/>
                  </a:ext>
                </a:extLst>
              </p:cNvPr>
              <p:cNvCxnSpPr>
                <a:cxnSpLocks/>
              </p:cNvCxnSpPr>
              <p:nvPr/>
            </p:nvCxnSpPr>
            <p:spPr>
              <a:xfrm>
                <a:off x="3302574" y="1699490"/>
                <a:ext cx="31582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A1B5DCFD-D463-4EE4-933A-9F9B8A3DE708}"/>
                  </a:ext>
                </a:extLst>
              </p:cNvPr>
              <p:cNvCxnSpPr>
                <a:cxnSpLocks/>
              </p:cNvCxnSpPr>
              <p:nvPr/>
            </p:nvCxnSpPr>
            <p:spPr>
              <a:xfrm>
                <a:off x="7990276" y="2418870"/>
                <a:ext cx="31582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20" name="Straight Connector 19">
              <a:extLst>
                <a:ext uri="{FF2B5EF4-FFF2-40B4-BE49-F238E27FC236}">
                  <a16:creationId xmlns:a16="http://schemas.microsoft.com/office/drawing/2014/main" id="{8DF77087-E803-4B8B-8856-EB11D1946D1B}"/>
                </a:ext>
              </a:extLst>
            </p:cNvPr>
            <p:cNvCxnSpPr/>
            <p:nvPr/>
          </p:nvCxnSpPr>
          <p:spPr>
            <a:xfrm>
              <a:off x="6142890" y="1579195"/>
              <a:ext cx="446088"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6" presetClass="entr" presetSubtype="16" fill="hold" nodeType="clickEffect">
                                  <p:stCondLst>
                                    <p:cond delay="0"/>
                                  </p:stCondLst>
                                  <p:childTnLst>
                                    <p:set>
                                      <p:cBhvr>
                                        <p:cTn id="10" dur="1" fill="hold">
                                          <p:stCondLst>
                                            <p:cond delay="0"/>
                                          </p:stCondLst>
                                        </p:cTn>
                                        <p:tgtEl>
                                          <p:spTgt spid="22540"/>
                                        </p:tgtEl>
                                        <p:attrNameLst>
                                          <p:attrName>style.visibility</p:attrName>
                                        </p:attrNameLst>
                                      </p:cBhvr>
                                      <p:to>
                                        <p:strVal val="visible"/>
                                      </p:to>
                                    </p:set>
                                    <p:animEffect transition="in" filter="circle(in)">
                                      <p:cBhvr>
                                        <p:cTn id="11" dur="2000"/>
                                        <p:tgtEl>
                                          <p:spTgt spid="22540"/>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wipe(down)">
                                      <p:cBhvr>
                                        <p:cTn id="4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9" grpId="0"/>
      <p:bldP spid="10" grpId="0" animBg="1"/>
      <p:bldP spid="11" grpId="0" animBg="1"/>
      <p:bldP spid="12" grpId="0" animBg="1"/>
      <p:bldP spid="2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1125" y="204788"/>
            <a:ext cx="6381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TextBox 2"/>
          <p:cNvSpPr txBox="1">
            <a:spLocks noChangeArrowheads="1"/>
          </p:cNvSpPr>
          <p:nvPr/>
        </p:nvSpPr>
        <p:spPr bwMode="auto">
          <a:xfrm>
            <a:off x="580231" y="207200"/>
            <a:ext cx="11106150" cy="646331"/>
          </a:xfrm>
          <a:prstGeom prst="rect">
            <a:avLst/>
          </a:prstGeom>
          <a:no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3600" b="1" dirty="0">
                <a:solidFill>
                  <a:srgbClr val="0096D6"/>
                </a:solidFill>
                <a:latin typeface="Myriad Pro" panose="020B0503030403020204" pitchFamily="34" charset="0"/>
                <a:cs typeface="Times New Roman" panose="02020603050405020304" pitchFamily="18" charset="0"/>
              </a:rPr>
              <a:t>ANALYSE </a:t>
            </a:r>
          </a:p>
        </p:txBody>
      </p:sp>
      <p:sp>
        <p:nvSpPr>
          <p:cNvPr id="8" name="TextBox 7">
            <a:extLst>
              <a:ext uri="{FF2B5EF4-FFF2-40B4-BE49-F238E27FC236}">
                <a16:creationId xmlns:a16="http://schemas.microsoft.com/office/drawing/2014/main" id="{7206B0BD-3968-479B-8719-83921454AC6A}"/>
              </a:ext>
            </a:extLst>
          </p:cNvPr>
          <p:cNvSpPr txBox="1">
            <a:spLocks noChangeArrowheads="1"/>
          </p:cNvSpPr>
          <p:nvPr/>
        </p:nvSpPr>
        <p:spPr bwMode="auto">
          <a:xfrm>
            <a:off x="111125" y="1539875"/>
            <a:ext cx="2778125"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en-US" sz="2400" b="1" dirty="0">
                <a:solidFill>
                  <a:schemeClr val="tx1"/>
                </a:solidFill>
                <a:latin typeface="Myriad Pro" panose="020B0503030403020204" pitchFamily="34" charset="0"/>
                <a:cs typeface="Times New Roman" panose="02020603050405020304" pitchFamily="18" charset="0"/>
              </a:rPr>
              <a:t>Indiquez</a:t>
            </a:r>
            <a:r>
              <a:rPr lang="fr-FR" altLang="en-US" sz="2400" b="1" dirty="0">
                <a:solidFill>
                  <a:schemeClr val="accent1">
                    <a:lumMod val="75000"/>
                  </a:schemeClr>
                </a:solidFill>
                <a:latin typeface="Myriad Pro" panose="020B0503030403020204" pitchFamily="34" charset="0"/>
                <a:cs typeface="Times New Roman" panose="02020603050405020304" pitchFamily="18" charset="0"/>
              </a:rPr>
              <a:t> </a:t>
            </a:r>
          </a:p>
          <a:p>
            <a:pPr>
              <a:defRPr/>
            </a:pPr>
            <a:r>
              <a:rPr lang="fr-FR" altLang="en-US" sz="2400" b="1" dirty="0">
                <a:solidFill>
                  <a:srgbClr val="FF0000"/>
                </a:solidFill>
                <a:latin typeface="Myriad Pro" panose="020B0503030403020204" pitchFamily="34" charset="0"/>
                <a:cs typeface="Times New Roman" panose="02020603050405020304" pitchFamily="18" charset="0"/>
              </a:rPr>
              <a:t>les propositions principales </a:t>
            </a:r>
            <a:r>
              <a:rPr lang="fr-FR" altLang="en-US" sz="2400" b="1" dirty="0">
                <a:solidFill>
                  <a:schemeClr val="tx1"/>
                </a:solidFill>
                <a:latin typeface="Myriad Pro" panose="020B0503030403020204" pitchFamily="34" charset="0"/>
                <a:cs typeface="Times New Roman" panose="02020603050405020304" pitchFamily="18" charset="0"/>
              </a:rPr>
              <a:t>et</a:t>
            </a:r>
            <a:r>
              <a:rPr lang="fr-FR" altLang="en-US" sz="2400" b="1" dirty="0">
                <a:solidFill>
                  <a:schemeClr val="accent1">
                    <a:lumMod val="75000"/>
                  </a:schemeClr>
                </a:solidFill>
                <a:latin typeface="Myriad Pro" panose="020B0503030403020204" pitchFamily="34" charset="0"/>
                <a:cs typeface="Times New Roman" panose="02020603050405020304" pitchFamily="18" charset="0"/>
              </a:rPr>
              <a:t> </a:t>
            </a:r>
          </a:p>
          <a:p>
            <a:pPr>
              <a:defRPr/>
            </a:pPr>
            <a:r>
              <a:rPr lang="fr-FR" altLang="en-US" sz="2400" b="1" dirty="0">
                <a:solidFill>
                  <a:srgbClr val="00B050"/>
                </a:solidFill>
                <a:latin typeface="Myriad Pro" panose="020B0503030403020204" pitchFamily="34" charset="0"/>
                <a:cs typeface="Times New Roman" panose="02020603050405020304" pitchFamily="18" charset="0"/>
              </a:rPr>
              <a:t>les propositions introduites par un pronom relatif.  </a:t>
            </a:r>
          </a:p>
        </p:txBody>
      </p:sp>
      <p:sp>
        <p:nvSpPr>
          <p:cNvPr id="16" name="TextBox 15">
            <a:extLst>
              <a:ext uri="{FF2B5EF4-FFF2-40B4-BE49-F238E27FC236}">
                <a16:creationId xmlns:a16="http://schemas.microsoft.com/office/drawing/2014/main" id="{28E2A8FC-C0A7-4373-9EAF-E5741150722E}"/>
              </a:ext>
            </a:extLst>
          </p:cNvPr>
          <p:cNvSpPr txBox="1"/>
          <p:nvPr/>
        </p:nvSpPr>
        <p:spPr>
          <a:xfrm>
            <a:off x="3124200" y="1114425"/>
            <a:ext cx="5937250" cy="1570038"/>
          </a:xfrm>
          <a:prstGeom prst="rect">
            <a:avLst/>
          </a:prstGeom>
          <a:noFill/>
          <a:ln>
            <a:solidFill>
              <a:srgbClr val="00B0F0"/>
            </a:solidFill>
          </a:ln>
        </p:spPr>
        <p:txBody>
          <a:bodyPr>
            <a:spAutoFit/>
          </a:bodyPr>
          <a:lstStyle/>
          <a:p>
            <a:pPr algn="just">
              <a:defRPr/>
            </a:pPr>
            <a:r>
              <a:rPr lang="fr-FR" sz="2400" dirty="0">
                <a:latin typeface="Myriad Pro" panose="020B0503030403020204" pitchFamily="34" charset="0"/>
              </a:rPr>
              <a:t>J’habitais un de ces villages en nids d’aigles que la route n’atteignait pas et </a:t>
            </a:r>
            <a:br>
              <a:rPr lang="fr-FR" sz="2400" dirty="0">
                <a:latin typeface="Myriad Pro" panose="020B0503030403020204" pitchFamily="34" charset="0"/>
              </a:rPr>
            </a:br>
            <a:r>
              <a:rPr lang="fr-FR" sz="2400" dirty="0">
                <a:latin typeface="Myriad Pro" panose="020B0503030403020204" pitchFamily="34" charset="0"/>
              </a:rPr>
              <a:t>qui dominaient les milliers de murettes de terrains cultivés.</a:t>
            </a:r>
          </a:p>
        </p:txBody>
      </p:sp>
      <p:sp>
        <p:nvSpPr>
          <p:cNvPr id="18" name="TextBox 17">
            <a:extLst>
              <a:ext uri="{FF2B5EF4-FFF2-40B4-BE49-F238E27FC236}">
                <a16:creationId xmlns:a16="http://schemas.microsoft.com/office/drawing/2014/main" id="{D0389CEC-A15D-4A45-90B2-96CC72083C48}"/>
              </a:ext>
            </a:extLst>
          </p:cNvPr>
          <p:cNvSpPr txBox="1"/>
          <p:nvPr/>
        </p:nvSpPr>
        <p:spPr>
          <a:xfrm>
            <a:off x="3233738" y="3660775"/>
            <a:ext cx="5799137" cy="1200150"/>
          </a:xfrm>
          <a:prstGeom prst="rect">
            <a:avLst/>
          </a:prstGeom>
          <a:noFill/>
          <a:ln>
            <a:solidFill>
              <a:srgbClr val="00B0F0"/>
            </a:solidFill>
          </a:ln>
        </p:spPr>
        <p:txBody>
          <a:bodyPr>
            <a:spAutoFit/>
          </a:bodyPr>
          <a:lstStyle/>
          <a:p>
            <a:pPr algn="just">
              <a:defRPr/>
            </a:pPr>
            <a:r>
              <a:rPr lang="fr-FR" sz="2400" dirty="0">
                <a:solidFill>
                  <a:schemeClr val="tx1"/>
                </a:solidFill>
                <a:latin typeface="Myriad Pro" panose="020B0503030403020204" pitchFamily="34" charset="0"/>
              </a:rPr>
              <a:t>Les treilles, lourdes de grappes, recouvraient les terrasses où se déroulait la vie de plein air de la maisonnée.</a:t>
            </a:r>
          </a:p>
        </p:txBody>
      </p:sp>
      <p:sp>
        <p:nvSpPr>
          <p:cNvPr id="28" name="Rectangle 27">
            <a:extLst>
              <a:ext uri="{FF2B5EF4-FFF2-40B4-BE49-F238E27FC236}">
                <a16:creationId xmlns:a16="http://schemas.microsoft.com/office/drawing/2014/main" id="{8DE56F04-CE72-4F9C-92B5-4075CA4170C4}"/>
              </a:ext>
            </a:extLst>
          </p:cNvPr>
          <p:cNvSpPr/>
          <p:nvPr/>
        </p:nvSpPr>
        <p:spPr>
          <a:xfrm>
            <a:off x="9167813" y="1539875"/>
            <a:ext cx="2859087" cy="355600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400" b="1" dirty="0">
                <a:solidFill>
                  <a:schemeClr val="tx1"/>
                </a:solidFill>
                <a:latin typeface="Myriad Pro" panose="020B0503030403020204"/>
              </a:rPr>
              <a:t>La proposition introduite par un pronom relatif est une </a:t>
            </a:r>
            <a:r>
              <a:rPr lang="fr-FR" sz="2400" dirty="0">
                <a:solidFill>
                  <a:schemeClr val="tx1"/>
                </a:solidFill>
                <a:latin typeface="Myriad Pro" panose="020B0503030403020204"/>
              </a:rPr>
              <a:t> </a:t>
            </a:r>
            <a:r>
              <a:rPr lang="fr-FR" sz="2400" b="1" dirty="0">
                <a:solidFill>
                  <a:srgbClr val="FF0000"/>
                </a:solidFill>
                <a:latin typeface="Myriad Pro" panose="020B0503030403020204"/>
              </a:rPr>
              <a:t>SUBORDONNÉE RELATIVE</a:t>
            </a:r>
            <a:endParaRPr lang="fr-FR" sz="2400" dirty="0">
              <a:solidFill>
                <a:srgbClr val="FF0000"/>
              </a:solidFill>
              <a:latin typeface="Myriad Pro" panose="020B0503030403020204"/>
            </a:endParaRPr>
          </a:p>
        </p:txBody>
      </p:sp>
      <p:cxnSp>
        <p:nvCxnSpPr>
          <p:cNvPr id="4" name="Straight Connector 3">
            <a:extLst>
              <a:ext uri="{FF2B5EF4-FFF2-40B4-BE49-F238E27FC236}">
                <a16:creationId xmlns:a16="http://schemas.microsoft.com/office/drawing/2014/main" id="{7CB554A1-41FC-480E-AC60-2586D1EB7C11}"/>
              </a:ext>
            </a:extLst>
          </p:cNvPr>
          <p:cNvCxnSpPr>
            <a:cxnSpLocks/>
          </p:cNvCxnSpPr>
          <p:nvPr/>
        </p:nvCxnSpPr>
        <p:spPr>
          <a:xfrm>
            <a:off x="3233738" y="1508125"/>
            <a:ext cx="57277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00F92A61-2ABF-490A-A4D6-392A78472E7B}"/>
              </a:ext>
            </a:extLst>
          </p:cNvPr>
          <p:cNvCxnSpPr>
            <a:cxnSpLocks/>
          </p:cNvCxnSpPr>
          <p:nvPr/>
        </p:nvCxnSpPr>
        <p:spPr>
          <a:xfrm>
            <a:off x="3233738" y="4102100"/>
            <a:ext cx="57277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EFD6DE08-1591-4F3D-9CAF-FD7356DC8B85}"/>
              </a:ext>
            </a:extLst>
          </p:cNvPr>
          <p:cNvCxnSpPr>
            <a:cxnSpLocks/>
          </p:cNvCxnSpPr>
          <p:nvPr/>
        </p:nvCxnSpPr>
        <p:spPr>
          <a:xfrm>
            <a:off x="3233738" y="4413250"/>
            <a:ext cx="171132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9E04ED34-B2B1-41DC-ADD3-707B61BF9AFB}"/>
              </a:ext>
            </a:extLst>
          </p:cNvPr>
          <p:cNvCxnSpPr>
            <a:cxnSpLocks/>
            <a:stCxn id="19" idx="4"/>
          </p:cNvCxnSpPr>
          <p:nvPr/>
        </p:nvCxnSpPr>
        <p:spPr>
          <a:xfrm flipV="1">
            <a:off x="5174457" y="4413251"/>
            <a:ext cx="3858418" cy="34924"/>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0C19E1A9-8648-4FE8-BC3B-44BDCDFE02A5}"/>
              </a:ext>
            </a:extLst>
          </p:cNvPr>
          <p:cNvCxnSpPr>
            <a:cxnSpLocks/>
          </p:cNvCxnSpPr>
          <p:nvPr/>
        </p:nvCxnSpPr>
        <p:spPr>
          <a:xfrm>
            <a:off x="3233738" y="1906588"/>
            <a:ext cx="5106987"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189787E1-5BF9-45BB-98E4-C9F358D6E4DF}"/>
              </a:ext>
            </a:extLst>
          </p:cNvPr>
          <p:cNvCxnSpPr>
            <a:cxnSpLocks/>
          </p:cNvCxnSpPr>
          <p:nvPr/>
        </p:nvCxnSpPr>
        <p:spPr>
          <a:xfrm>
            <a:off x="3233738" y="2241550"/>
            <a:ext cx="5727700"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CD3E640-BC62-4D14-833E-46DEB3EAD12E}"/>
              </a:ext>
            </a:extLst>
          </p:cNvPr>
          <p:cNvCxnSpPr>
            <a:cxnSpLocks/>
          </p:cNvCxnSpPr>
          <p:nvPr/>
        </p:nvCxnSpPr>
        <p:spPr>
          <a:xfrm>
            <a:off x="3124200" y="2657475"/>
            <a:ext cx="2279650"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FEBE6502-A036-431E-9F57-2085A5AB0C5B}"/>
              </a:ext>
            </a:extLst>
          </p:cNvPr>
          <p:cNvCxnSpPr>
            <a:cxnSpLocks/>
          </p:cNvCxnSpPr>
          <p:nvPr/>
        </p:nvCxnSpPr>
        <p:spPr>
          <a:xfrm>
            <a:off x="3233738" y="4854575"/>
            <a:ext cx="2859087"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2" name="Oval 1">
            <a:extLst>
              <a:ext uri="{FF2B5EF4-FFF2-40B4-BE49-F238E27FC236}">
                <a16:creationId xmlns:a16="http://schemas.microsoft.com/office/drawing/2014/main" id="{56CE36CB-CCBD-4AF2-9B39-39456B4601A6}"/>
              </a:ext>
            </a:extLst>
          </p:cNvPr>
          <p:cNvSpPr/>
          <p:nvPr/>
        </p:nvSpPr>
        <p:spPr>
          <a:xfrm>
            <a:off x="3143250" y="1489076"/>
            <a:ext cx="612775" cy="441325"/>
          </a:xfrm>
          <a:prstGeom prst="ellipse">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9" name="Oval 18">
            <a:extLst>
              <a:ext uri="{FF2B5EF4-FFF2-40B4-BE49-F238E27FC236}">
                <a16:creationId xmlns:a16="http://schemas.microsoft.com/office/drawing/2014/main" id="{B72DD5CE-A7E6-445A-A157-038EC7B1FD6E}"/>
              </a:ext>
            </a:extLst>
          </p:cNvPr>
          <p:cNvSpPr/>
          <p:nvPr/>
        </p:nvSpPr>
        <p:spPr>
          <a:xfrm>
            <a:off x="4945064" y="4102101"/>
            <a:ext cx="458786" cy="346074"/>
          </a:xfrm>
          <a:prstGeom prst="ellipse">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0" name="Oval 19">
            <a:extLst>
              <a:ext uri="{FF2B5EF4-FFF2-40B4-BE49-F238E27FC236}">
                <a16:creationId xmlns:a16="http://schemas.microsoft.com/office/drawing/2014/main" id="{4ED3E866-DA5B-4F01-A456-7FCB739340B4}"/>
              </a:ext>
            </a:extLst>
          </p:cNvPr>
          <p:cNvSpPr/>
          <p:nvPr/>
        </p:nvSpPr>
        <p:spPr>
          <a:xfrm>
            <a:off x="3133725" y="1884363"/>
            <a:ext cx="612775" cy="441325"/>
          </a:xfrm>
          <a:prstGeom prst="ellipse">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53" presetClass="entr" presetSubtype="16" fill="hold" nodeType="click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p:cTn id="24" dur="500" fill="hold"/>
                                        <p:tgtEl>
                                          <p:spTgt spid="34"/>
                                        </p:tgtEl>
                                        <p:attrNameLst>
                                          <p:attrName>ppt_w</p:attrName>
                                        </p:attrNameLst>
                                      </p:cBhvr>
                                      <p:tavLst>
                                        <p:tav tm="0">
                                          <p:val>
                                            <p:fltVal val="0"/>
                                          </p:val>
                                        </p:tav>
                                        <p:tav tm="100000">
                                          <p:val>
                                            <p:strVal val="#ppt_w"/>
                                          </p:val>
                                        </p:tav>
                                      </p:tavLst>
                                    </p:anim>
                                    <p:anim calcmode="lin" valueType="num">
                                      <p:cBhvr>
                                        <p:cTn id="25" dur="500" fill="hold"/>
                                        <p:tgtEl>
                                          <p:spTgt spid="34"/>
                                        </p:tgtEl>
                                        <p:attrNameLst>
                                          <p:attrName>ppt_h</p:attrName>
                                        </p:attrNameLst>
                                      </p:cBhvr>
                                      <p:tavLst>
                                        <p:tav tm="0">
                                          <p:val>
                                            <p:fltVal val="0"/>
                                          </p:val>
                                        </p:tav>
                                        <p:tav tm="100000">
                                          <p:val>
                                            <p:strVal val="#ppt_h"/>
                                          </p:val>
                                        </p:tav>
                                      </p:tavLst>
                                    </p:anim>
                                    <p:animEffect transition="in" filter="fade">
                                      <p:cBhvr>
                                        <p:cTn id="26" dur="500"/>
                                        <p:tgtEl>
                                          <p:spTgt spid="34"/>
                                        </p:tgtEl>
                                      </p:cBhvr>
                                    </p:animEffect>
                                  </p:childTnLst>
                                </p:cTn>
                              </p:par>
                              <p:par>
                                <p:cTn id="27" presetID="53" presetClass="entr" presetSubtype="16" fill="hold" nodeType="with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p:cTn id="29" dur="500" fill="hold"/>
                                        <p:tgtEl>
                                          <p:spTgt spid="36"/>
                                        </p:tgtEl>
                                        <p:attrNameLst>
                                          <p:attrName>ppt_w</p:attrName>
                                        </p:attrNameLst>
                                      </p:cBhvr>
                                      <p:tavLst>
                                        <p:tav tm="0">
                                          <p:val>
                                            <p:fltVal val="0"/>
                                          </p:val>
                                        </p:tav>
                                        <p:tav tm="100000">
                                          <p:val>
                                            <p:strVal val="#ppt_w"/>
                                          </p:val>
                                        </p:tav>
                                      </p:tavLst>
                                    </p:anim>
                                    <p:anim calcmode="lin" valueType="num">
                                      <p:cBhvr>
                                        <p:cTn id="30" dur="500" fill="hold"/>
                                        <p:tgtEl>
                                          <p:spTgt spid="36"/>
                                        </p:tgtEl>
                                        <p:attrNameLst>
                                          <p:attrName>ppt_h</p:attrName>
                                        </p:attrNameLst>
                                      </p:cBhvr>
                                      <p:tavLst>
                                        <p:tav tm="0">
                                          <p:val>
                                            <p:fltVal val="0"/>
                                          </p:val>
                                        </p:tav>
                                        <p:tav tm="100000">
                                          <p:val>
                                            <p:strVal val="#ppt_h"/>
                                          </p:val>
                                        </p:tav>
                                      </p:tavLst>
                                    </p:anim>
                                    <p:animEffect transition="in" filter="fade">
                                      <p:cBhvr>
                                        <p:cTn id="31" dur="500"/>
                                        <p:tgtEl>
                                          <p:spTgt spid="36"/>
                                        </p:tgtEl>
                                      </p:cBhvr>
                                    </p:animEffect>
                                  </p:childTnLst>
                                </p:cTn>
                              </p:par>
                              <p:par>
                                <p:cTn id="32" presetID="53" presetClass="entr" presetSubtype="16" fill="hold" nodeType="withEffect">
                                  <p:stCondLst>
                                    <p:cond delay="0"/>
                                  </p:stCondLst>
                                  <p:childTnLst>
                                    <p:set>
                                      <p:cBhvr>
                                        <p:cTn id="33" dur="1" fill="hold">
                                          <p:stCondLst>
                                            <p:cond delay="0"/>
                                          </p:stCondLst>
                                        </p:cTn>
                                        <p:tgtEl>
                                          <p:spTgt spid="38"/>
                                        </p:tgtEl>
                                        <p:attrNameLst>
                                          <p:attrName>style.visibility</p:attrName>
                                        </p:attrNameLst>
                                      </p:cBhvr>
                                      <p:to>
                                        <p:strVal val="visible"/>
                                      </p:to>
                                    </p:set>
                                    <p:anim calcmode="lin" valueType="num">
                                      <p:cBhvr>
                                        <p:cTn id="34" dur="500" fill="hold"/>
                                        <p:tgtEl>
                                          <p:spTgt spid="38"/>
                                        </p:tgtEl>
                                        <p:attrNameLst>
                                          <p:attrName>ppt_w</p:attrName>
                                        </p:attrNameLst>
                                      </p:cBhvr>
                                      <p:tavLst>
                                        <p:tav tm="0">
                                          <p:val>
                                            <p:fltVal val="0"/>
                                          </p:val>
                                        </p:tav>
                                        <p:tav tm="100000">
                                          <p:val>
                                            <p:strVal val="#ppt_w"/>
                                          </p:val>
                                        </p:tav>
                                      </p:tavLst>
                                    </p:anim>
                                    <p:anim calcmode="lin" valueType="num">
                                      <p:cBhvr>
                                        <p:cTn id="35" dur="500" fill="hold"/>
                                        <p:tgtEl>
                                          <p:spTgt spid="38"/>
                                        </p:tgtEl>
                                        <p:attrNameLst>
                                          <p:attrName>ppt_h</p:attrName>
                                        </p:attrNameLst>
                                      </p:cBhvr>
                                      <p:tavLst>
                                        <p:tav tm="0">
                                          <p:val>
                                            <p:fltVal val="0"/>
                                          </p:val>
                                        </p:tav>
                                        <p:tav tm="100000">
                                          <p:val>
                                            <p:strVal val="#ppt_h"/>
                                          </p:val>
                                        </p:tav>
                                      </p:tavLst>
                                    </p:anim>
                                    <p:animEffect transition="in" filter="fade">
                                      <p:cBhvr>
                                        <p:cTn id="36" dur="500"/>
                                        <p:tgtEl>
                                          <p:spTgt spid="38"/>
                                        </p:tgtEl>
                                      </p:cBhvr>
                                    </p:animEffect>
                                  </p:childTnLst>
                                </p:cTn>
                              </p:par>
                              <p:par>
                                <p:cTn id="37" presetID="21" presetClass="entr" presetSubtype="1" fill="hold" grpId="0" nodeType="with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heel(1)">
                                      <p:cBhvr>
                                        <p:cTn id="39" dur="1000"/>
                                        <p:tgtEl>
                                          <p:spTgt spid="2"/>
                                        </p:tgtEl>
                                      </p:cBhvr>
                                    </p:animEffect>
                                  </p:childTnLst>
                                </p:cTn>
                              </p:par>
                              <p:par>
                                <p:cTn id="40" presetID="21" presetClass="entr" presetSubtype="1"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heel(1)">
                                      <p:cBhvr>
                                        <p:cTn id="42" dur="1000"/>
                                        <p:tgtEl>
                                          <p:spTgt spid="20"/>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53" presetClass="entr" presetSubtype="16" fill="hold" nodeType="click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ppt_w</p:attrName>
                                        </p:attrNameLst>
                                      </p:cBhvr>
                                      <p:tavLst>
                                        <p:tav tm="0">
                                          <p:val>
                                            <p:fltVal val="0"/>
                                          </p:val>
                                        </p:tav>
                                        <p:tav tm="100000">
                                          <p:val>
                                            <p:strVal val="#ppt_w"/>
                                          </p:val>
                                        </p:tav>
                                      </p:tavLst>
                                    </p:anim>
                                    <p:anim calcmode="lin" valueType="num">
                                      <p:cBhvr>
                                        <p:cTn id="48" dur="500" fill="hold"/>
                                        <p:tgtEl>
                                          <p:spTgt spid="30"/>
                                        </p:tgtEl>
                                        <p:attrNameLst>
                                          <p:attrName>ppt_h</p:attrName>
                                        </p:attrNameLst>
                                      </p:cBhvr>
                                      <p:tavLst>
                                        <p:tav tm="0">
                                          <p:val>
                                            <p:fltVal val="0"/>
                                          </p:val>
                                        </p:tav>
                                        <p:tav tm="100000">
                                          <p:val>
                                            <p:strVal val="#ppt_h"/>
                                          </p:val>
                                        </p:tav>
                                      </p:tavLst>
                                    </p:anim>
                                    <p:animEffect transition="in" filter="fade">
                                      <p:cBhvr>
                                        <p:cTn id="49" dur="500"/>
                                        <p:tgtEl>
                                          <p:spTgt spid="30"/>
                                        </p:tgtEl>
                                      </p:cBhvr>
                                    </p:animEffect>
                                  </p:childTnLst>
                                </p:cTn>
                              </p:par>
                              <p:par>
                                <p:cTn id="50" presetID="53" presetClass="entr" presetSubtype="16" fill="hold" nodeType="with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p:cTn id="52" dur="500" fill="hold"/>
                                        <p:tgtEl>
                                          <p:spTgt spid="31"/>
                                        </p:tgtEl>
                                        <p:attrNameLst>
                                          <p:attrName>ppt_w</p:attrName>
                                        </p:attrNameLst>
                                      </p:cBhvr>
                                      <p:tavLst>
                                        <p:tav tm="0">
                                          <p:val>
                                            <p:fltVal val="0"/>
                                          </p:val>
                                        </p:tav>
                                        <p:tav tm="100000">
                                          <p:val>
                                            <p:strVal val="#ppt_w"/>
                                          </p:val>
                                        </p:tav>
                                      </p:tavLst>
                                    </p:anim>
                                    <p:anim calcmode="lin" valueType="num">
                                      <p:cBhvr>
                                        <p:cTn id="53" dur="500" fill="hold"/>
                                        <p:tgtEl>
                                          <p:spTgt spid="31"/>
                                        </p:tgtEl>
                                        <p:attrNameLst>
                                          <p:attrName>ppt_h</p:attrName>
                                        </p:attrNameLst>
                                      </p:cBhvr>
                                      <p:tavLst>
                                        <p:tav tm="0">
                                          <p:val>
                                            <p:fltVal val="0"/>
                                          </p:val>
                                        </p:tav>
                                        <p:tav tm="100000">
                                          <p:val>
                                            <p:strVal val="#ppt_h"/>
                                          </p:val>
                                        </p:tav>
                                      </p:tavLst>
                                    </p:anim>
                                    <p:animEffect transition="in" filter="fade">
                                      <p:cBhvr>
                                        <p:cTn id="54" dur="500"/>
                                        <p:tgtEl>
                                          <p:spTgt spid="31"/>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53" presetClass="entr" presetSubtype="16" fill="hold" nodeType="click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21" presetClass="entr" presetSubtype="1" fill="hold" grpId="0" nodeType="with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wheel(1)">
                                      <p:cBhvr>
                                        <p:cTn id="64" dur="1000"/>
                                        <p:tgtEl>
                                          <p:spTgt spid="19"/>
                                        </p:tgtEl>
                                      </p:cBhvr>
                                    </p:animEffect>
                                  </p:childTnLst>
                                </p:cTn>
                              </p:par>
                              <p:par>
                                <p:cTn id="65" presetID="53" presetClass="entr" presetSubtype="16" fill="hold" nodeType="withEffect">
                                  <p:stCondLst>
                                    <p:cond delay="0"/>
                                  </p:stCondLst>
                                  <p:childTnLst>
                                    <p:set>
                                      <p:cBhvr>
                                        <p:cTn id="66" dur="1" fill="hold">
                                          <p:stCondLst>
                                            <p:cond delay="0"/>
                                          </p:stCondLst>
                                        </p:cTn>
                                        <p:tgtEl>
                                          <p:spTgt spid="43"/>
                                        </p:tgtEl>
                                        <p:attrNameLst>
                                          <p:attrName>style.visibility</p:attrName>
                                        </p:attrNameLst>
                                      </p:cBhvr>
                                      <p:to>
                                        <p:strVal val="visible"/>
                                      </p:to>
                                    </p:set>
                                    <p:anim calcmode="lin" valueType="num">
                                      <p:cBhvr>
                                        <p:cTn id="67" dur="500" fill="hold"/>
                                        <p:tgtEl>
                                          <p:spTgt spid="43"/>
                                        </p:tgtEl>
                                        <p:attrNameLst>
                                          <p:attrName>ppt_w</p:attrName>
                                        </p:attrNameLst>
                                      </p:cBhvr>
                                      <p:tavLst>
                                        <p:tav tm="0">
                                          <p:val>
                                            <p:fltVal val="0"/>
                                          </p:val>
                                        </p:tav>
                                        <p:tav tm="100000">
                                          <p:val>
                                            <p:strVal val="#ppt_w"/>
                                          </p:val>
                                        </p:tav>
                                      </p:tavLst>
                                    </p:anim>
                                    <p:anim calcmode="lin" valueType="num">
                                      <p:cBhvr>
                                        <p:cTn id="68" dur="500" fill="hold"/>
                                        <p:tgtEl>
                                          <p:spTgt spid="43"/>
                                        </p:tgtEl>
                                        <p:attrNameLst>
                                          <p:attrName>ppt_h</p:attrName>
                                        </p:attrNameLst>
                                      </p:cBhvr>
                                      <p:tavLst>
                                        <p:tav tm="0">
                                          <p:val>
                                            <p:fltVal val="0"/>
                                          </p:val>
                                        </p:tav>
                                        <p:tav tm="100000">
                                          <p:val>
                                            <p:strVal val="#ppt_h"/>
                                          </p:val>
                                        </p:tav>
                                      </p:tavLst>
                                    </p:anim>
                                    <p:animEffect transition="in" filter="fade">
                                      <p:cBhvr>
                                        <p:cTn id="69" dur="500"/>
                                        <p:tgtEl>
                                          <p:spTgt spid="43"/>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22" presetClass="entr" presetSubtype="4" fill="hold" grpId="0" nodeType="click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wipe(down)">
                                      <p:cBhvr>
                                        <p:cTn id="7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6" grpId="0" animBg="1"/>
      <p:bldP spid="18" grpId="0" animBg="1"/>
      <p:bldP spid="28" grpId="0" animBg="1"/>
      <p:bldP spid="2" grpId="0" animBg="1"/>
      <p:bldP spid="19" grpId="0" animBg="1"/>
      <p:bldP spid="2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 name="Google Shape;330;p23"/>
          <p:cNvSpPr>
            <a:spLocks noChangeArrowheads="1"/>
          </p:cNvSpPr>
          <p:nvPr/>
        </p:nvSpPr>
        <p:spPr bwMode="auto">
          <a:xfrm>
            <a:off x="595313" y="1690688"/>
            <a:ext cx="3652837" cy="682625"/>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buClr>
                <a:srgbClr val="FFFFFF"/>
              </a:buClr>
              <a:buSzPts val="1800"/>
              <a:buFont typeface="Calibri" panose="020F0502020204030204" pitchFamily="34" charset="0"/>
              <a:buNone/>
            </a:pPr>
            <a:endParaRPr lang="en-US" altLang="en-US" sz="2400">
              <a:solidFill>
                <a:srgbClr val="FFFFFF"/>
              </a:solidFill>
              <a:latin typeface="Times New Roman" panose="02020603050405020304" pitchFamily="18" charset="0"/>
              <a:cs typeface="Times New Roman" panose="02020603050405020304" pitchFamily="18" charset="0"/>
              <a:sym typeface="Calibri" panose="020F0502020204030204" pitchFamily="34" charset="0"/>
            </a:endParaRPr>
          </a:p>
        </p:txBody>
      </p:sp>
      <p:sp>
        <p:nvSpPr>
          <p:cNvPr id="331" name="Google Shape;331;p23"/>
          <p:cNvSpPr>
            <a:spLocks noChangeArrowheads="1"/>
          </p:cNvSpPr>
          <p:nvPr/>
        </p:nvSpPr>
        <p:spPr bwMode="auto">
          <a:xfrm>
            <a:off x="576263" y="3919538"/>
            <a:ext cx="3652837" cy="627062"/>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800"/>
              <a:buFont typeface="Calibri" panose="020F0502020204030204" pitchFamily="34" charset="0"/>
              <a:buNone/>
            </a:pPr>
            <a:endParaRPr lang="en-US" altLang="en-US" sz="1800">
              <a:solidFill>
                <a:srgbClr val="FFFFFF"/>
              </a:solidFill>
              <a:latin typeface="Calibri" panose="020F0502020204030204" pitchFamily="34" charset="0"/>
              <a:sym typeface="Calibri" panose="020F0502020204030204" pitchFamily="34" charset="0"/>
            </a:endParaRPr>
          </a:p>
        </p:txBody>
      </p:sp>
      <p:sp>
        <p:nvSpPr>
          <p:cNvPr id="332" name="Google Shape;332;p23"/>
          <p:cNvSpPr>
            <a:spLocks noChangeArrowheads="1"/>
          </p:cNvSpPr>
          <p:nvPr/>
        </p:nvSpPr>
        <p:spPr bwMode="auto">
          <a:xfrm>
            <a:off x="268288" y="2900363"/>
            <a:ext cx="3652837" cy="511175"/>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pPr>
            <a:endParaRPr lang="en-US" altLang="en-US" sz="2400">
              <a:solidFill>
                <a:srgbClr val="3F3F3F"/>
              </a:solidFill>
              <a:latin typeface="Times New Roman" panose="02020603050405020304" pitchFamily="18" charset="0"/>
              <a:cs typeface="Times New Roman" panose="02020603050405020304" pitchFamily="18" charset="0"/>
              <a:sym typeface="Calibri" panose="020F0502020204030204" pitchFamily="34" charset="0"/>
            </a:endParaRPr>
          </a:p>
        </p:txBody>
      </p:sp>
      <p:sp>
        <p:nvSpPr>
          <p:cNvPr id="24581" name="Google Shape;349;p23">
            <a:extLst>
              <a:ext uri="{FF2B5EF4-FFF2-40B4-BE49-F238E27FC236}">
                <a16:creationId xmlns:a16="http://schemas.microsoft.com/office/drawing/2014/main" id="{A05F403E-4617-4EB9-A873-0DED5738AF63}"/>
              </a:ext>
            </a:extLst>
          </p:cNvPr>
          <p:cNvSpPr txBox="1">
            <a:spLocks noChangeArrowheads="1"/>
          </p:cNvSpPr>
          <p:nvPr/>
        </p:nvSpPr>
        <p:spPr bwMode="auto">
          <a:xfrm>
            <a:off x="904875" y="-22225"/>
            <a:ext cx="10915650"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97D7"/>
              </a:buClr>
              <a:buSzPts val="3600"/>
              <a:buFont typeface="Open Sans" charset="0"/>
              <a:buNone/>
              <a:defRPr/>
            </a:pPr>
            <a:r>
              <a:rPr lang="en-US" altLang="en-US" sz="3600" b="1" dirty="0">
                <a:solidFill>
                  <a:srgbClr val="0096D6"/>
                </a:solidFill>
                <a:latin typeface="Myriad Pro" pitchFamily="34" charset="0"/>
                <a:cs typeface="Open Sans" charset="0"/>
                <a:sym typeface="Open Sans" charset="0"/>
              </a:rPr>
              <a:t>CONCEPTUALISATION  : la </a:t>
            </a:r>
            <a:r>
              <a:rPr lang="en-US" altLang="en-US" sz="3600" b="1" dirty="0" err="1">
                <a:solidFill>
                  <a:srgbClr val="0096D6"/>
                </a:solidFill>
                <a:latin typeface="Myriad Pro" pitchFamily="34" charset="0"/>
                <a:cs typeface="Open Sans" charset="0"/>
                <a:sym typeface="Open Sans" charset="0"/>
              </a:rPr>
              <a:t>subordonnée</a:t>
            </a:r>
            <a:r>
              <a:rPr lang="en-US" altLang="en-US" sz="3600" b="1" dirty="0">
                <a:solidFill>
                  <a:srgbClr val="0096D6"/>
                </a:solidFill>
                <a:latin typeface="Myriad Pro" pitchFamily="34" charset="0"/>
                <a:cs typeface="Open Sans" charset="0"/>
                <a:sym typeface="Open Sans" charset="0"/>
              </a:rPr>
              <a:t> relative</a:t>
            </a:r>
            <a:endParaRPr lang="en-US" altLang="en-US" sz="3600" dirty="0">
              <a:solidFill>
                <a:srgbClr val="0096D6"/>
              </a:solidFill>
              <a:latin typeface="Myriad Pro" pitchFamily="34" charset="0"/>
            </a:endParaRPr>
          </a:p>
        </p:txBody>
      </p:sp>
      <p:pic>
        <p:nvPicPr>
          <p:cNvPr id="33798"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0213" y="1012825"/>
            <a:ext cx="11326812" cy="531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30"/>
                                        </p:tgtEl>
                                        <p:attrNameLst>
                                          <p:attrName>style.visibility</p:attrName>
                                        </p:attrNameLst>
                                      </p:cBhvr>
                                      <p:to>
                                        <p:strVal val="visible"/>
                                      </p:to>
                                    </p:set>
                                    <p:anim calcmode="lin" valueType="num">
                                      <p:cBhvr additive="base">
                                        <p:cTn id="7" dur="500" fill="hold"/>
                                        <p:tgtEl>
                                          <p:spTgt spid="330"/>
                                        </p:tgtEl>
                                        <p:attrNameLst>
                                          <p:attrName>ppt_x</p:attrName>
                                        </p:attrNameLst>
                                      </p:cBhvr>
                                      <p:tavLst>
                                        <p:tav tm="0">
                                          <p:val>
                                            <p:strVal val="#ppt_x"/>
                                          </p:val>
                                        </p:tav>
                                        <p:tav tm="100000">
                                          <p:val>
                                            <p:strVal val="#ppt_x"/>
                                          </p:val>
                                        </p:tav>
                                      </p:tavLst>
                                    </p:anim>
                                    <p:anim calcmode="lin" valueType="num">
                                      <p:cBhvr additive="base">
                                        <p:cTn id="8" dur="500" fill="hold"/>
                                        <p:tgtEl>
                                          <p:spTgt spid="330"/>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2100"/>
                                  </p:stCondLst>
                                  <p:childTnLst>
                                    <p:set>
                                      <p:cBhvr>
                                        <p:cTn id="10" dur="1" fill="hold">
                                          <p:stCondLst>
                                            <p:cond delay="0"/>
                                          </p:stCondLst>
                                        </p:cTn>
                                        <p:tgtEl>
                                          <p:spTgt spid="332"/>
                                        </p:tgtEl>
                                        <p:attrNameLst>
                                          <p:attrName>style.visibility</p:attrName>
                                        </p:attrNameLst>
                                      </p:cBhvr>
                                      <p:to>
                                        <p:strVal val="visible"/>
                                      </p:to>
                                    </p:set>
                                    <p:anim calcmode="lin" valueType="num">
                                      <p:cBhvr additive="base">
                                        <p:cTn id="11" dur="500"/>
                                        <p:tgtEl>
                                          <p:spTgt spid="332"/>
                                        </p:tgtEl>
                                        <p:attrNameLst>
                                          <p:attrName>ppt_x</p:attrName>
                                        </p:attrNameLst>
                                      </p:cBhvr>
                                      <p:tavLst>
                                        <p:tav tm="0">
                                          <p:val>
                                            <p:strVal val="#ppt_x-1"/>
                                          </p:val>
                                        </p:tav>
                                        <p:tav tm="100000">
                                          <p:val>
                                            <p:strVal val="#ppt_x"/>
                                          </p:val>
                                        </p:tav>
                                      </p:tavLst>
                                    </p:anim>
                                  </p:childTnLst>
                                </p:cTn>
                              </p:par>
                              <p:par>
                                <p:cTn id="12" presetID="2" presetClass="entr" presetSubtype="8" fill="hold" nodeType="withEffect">
                                  <p:stCondLst>
                                    <p:cond delay="2100"/>
                                  </p:stCondLst>
                                  <p:childTnLst>
                                    <p:set>
                                      <p:cBhvr>
                                        <p:cTn id="13" dur="1" fill="hold">
                                          <p:stCondLst>
                                            <p:cond delay="0"/>
                                          </p:stCondLst>
                                        </p:cTn>
                                        <p:tgtEl>
                                          <p:spTgt spid="331"/>
                                        </p:tgtEl>
                                        <p:attrNameLst>
                                          <p:attrName>style.visibility</p:attrName>
                                        </p:attrNameLst>
                                      </p:cBhvr>
                                      <p:to>
                                        <p:strVal val="visible"/>
                                      </p:to>
                                    </p:set>
                                    <p:anim calcmode="lin" valueType="num">
                                      <p:cBhvr additive="base">
                                        <p:cTn id="14" dur="500"/>
                                        <p:tgtEl>
                                          <p:spTgt spid="331"/>
                                        </p:tgtEl>
                                        <p:attrNameLst>
                                          <p:attrName>ppt_x</p:attrName>
                                        </p:attrNameLst>
                                      </p:cBhvr>
                                      <p:tavLst>
                                        <p:tav tm="0">
                                          <p:val>
                                            <p:strVal val="#ppt_x-1"/>
                                          </p:val>
                                        </p:tav>
                                        <p:tav tm="100000">
                                          <p:val>
                                            <p:strVal val="#ppt_x"/>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6" presetClass="entr" presetSubtype="21" fill="hold" nodeType="clickEffect">
                                  <p:stCondLst>
                                    <p:cond delay="0"/>
                                  </p:stCondLst>
                                  <p:childTnLst>
                                    <p:set>
                                      <p:cBhvr>
                                        <p:cTn id="18" dur="1" fill="hold">
                                          <p:stCondLst>
                                            <p:cond delay="0"/>
                                          </p:stCondLst>
                                        </p:cTn>
                                        <p:tgtEl>
                                          <p:spTgt spid="33798"/>
                                        </p:tgtEl>
                                        <p:attrNameLst>
                                          <p:attrName>style.visibility</p:attrName>
                                        </p:attrNameLst>
                                      </p:cBhvr>
                                      <p:to>
                                        <p:strVal val="visible"/>
                                      </p:to>
                                    </p:set>
                                    <p:animEffect transition="in" filter="barn(inVertical)">
                                      <p:cBhvr>
                                        <p:cTn id="19" dur="500"/>
                                        <p:tgtEl>
                                          <p:spTgt spid="337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0" grpId="0" animBg="1"/>
    </p:bld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2510</TotalTime>
  <Words>2266</Words>
  <Application>Microsoft Office PowerPoint</Application>
  <PresentationFormat>Widescreen</PresentationFormat>
  <Paragraphs>261</Paragraphs>
  <Slides>18</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Myriad Pro</vt:lpstr>
      <vt:lpstr>Open Sans Light</vt:lpstr>
      <vt:lpstr>Times New Roman</vt:lpstr>
      <vt:lpstr>Arial</vt:lpstr>
      <vt:lpstr>Open Sans</vt:lpstr>
      <vt:lpstr>Calibri</vt:lpstr>
      <vt:lpstr>Office Theme</vt:lpstr>
      <vt:lpstr>Les pronoms relatifs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Learning Resource</dc:title>
  <dc:creator>Admin</dc:creator>
  <cp:lastModifiedBy>Acer</cp:lastModifiedBy>
  <cp:revision>205</cp:revision>
  <dcterms:modified xsi:type="dcterms:W3CDTF">2021-11-11T09:43:19Z</dcterms:modified>
</cp:coreProperties>
</file>