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65" r:id="rId1"/>
  </p:sldMasterIdLst>
  <p:notesMasterIdLst>
    <p:notesMasterId r:id="rId24"/>
  </p:notesMasterIdLst>
  <p:sldIdLst>
    <p:sldId id="256" r:id="rId2"/>
    <p:sldId id="257" r:id="rId3"/>
    <p:sldId id="349" r:id="rId4"/>
    <p:sldId id="320" r:id="rId5"/>
    <p:sldId id="321" r:id="rId6"/>
    <p:sldId id="337" r:id="rId7"/>
    <p:sldId id="348" r:id="rId8"/>
    <p:sldId id="340" r:id="rId9"/>
    <p:sldId id="342" r:id="rId10"/>
    <p:sldId id="343" r:id="rId11"/>
    <p:sldId id="350" r:id="rId12"/>
    <p:sldId id="345" r:id="rId13"/>
    <p:sldId id="346" r:id="rId14"/>
    <p:sldId id="347" r:id="rId15"/>
    <p:sldId id="351" r:id="rId16"/>
    <p:sldId id="335" r:id="rId17"/>
    <p:sldId id="336" r:id="rId18"/>
    <p:sldId id="338" r:id="rId19"/>
    <p:sldId id="353" r:id="rId20"/>
    <p:sldId id="269" r:id="rId21"/>
    <p:sldId id="354" r:id="rId22"/>
    <p:sldId id="271" r:id="rId23"/>
  </p:sldIdLst>
  <p:sldSz cx="12192000" cy="6858000"/>
  <p:notesSz cx="6858000" cy="9144000"/>
  <p:embeddedFontLst>
    <p:embeddedFont>
      <p:font typeface="Calibri" panose="020F0502020204030204" pitchFamily="34" charset="0"/>
      <p:regular r:id="rId25"/>
      <p:bold r:id="rId26"/>
      <p:italic r:id="rId27"/>
      <p:boldItalic r:id="rId28"/>
    </p:embeddedFont>
    <p:embeddedFont>
      <p:font typeface="Myriad Pro" panose="020B0503030403020204" pitchFamily="34" charset="0"/>
      <p:regular r:id="rId29"/>
      <p:bold r:id="rId30"/>
      <p:italic r:id="rId31"/>
    </p:embeddedFont>
    <p:embeddedFont>
      <p:font typeface="Open Sans" panose="020B0606030504020204" pitchFamily="34" charset="0"/>
      <p:regular r:id="rId32"/>
    </p:embeddedFont>
    <p:embeddedFont>
      <p:font typeface="Open Sans Light" panose="020B0306030504020204" pitchFamily="34" charset="0"/>
      <p:regular r:id="rId33"/>
    </p:embeddedFont>
  </p:embeddedFontLst>
  <p:defaultTextStyle>
    <a:defPPr>
      <a:defRPr lang="en-US"/>
    </a:defPPr>
    <a:lvl1pPr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1pPr>
    <a:lvl2pPr marL="4572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2pPr>
    <a:lvl3pPr marL="9144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3pPr>
    <a:lvl4pPr marL="13716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4pPr>
    <a:lvl5pPr marL="18288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5pPr>
    <a:lvl6pPr marL="22860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6pPr>
    <a:lvl7pPr marL="27432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7pPr>
    <a:lvl8pPr marL="32004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8pPr>
    <a:lvl9pPr marL="36576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6D6"/>
    <a:srgbClr val="DDEAF6"/>
    <a:srgbClr val="A0F2E8"/>
    <a:srgbClr val="86EEE2"/>
    <a:srgbClr val="6FEBD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612" autoAdjust="0"/>
  </p:normalViewPr>
  <p:slideViewPr>
    <p:cSldViewPr snapToGrid="0">
      <p:cViewPr varScale="1">
        <p:scale>
          <a:sx n="72" d="100"/>
          <a:sy n="72" d="100"/>
        </p:scale>
        <p:origin x="998"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4.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Google Shape;3;n"/>
          <p:cNvSpPr txBox="1">
            <a:spLocks noGrp="1"/>
          </p:cNvSpPr>
          <p:nvPr>
            <p:ph type="hdr" idx="2"/>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00" rIns="91425" bIns="45700" numCol="1" anchor="t" anchorCtr="0" compatLnSpc="1">
            <a:prstTxWarp prst="textNoShape">
              <a:avLst/>
            </a:prstTxWarp>
          </a:bodyPr>
          <a:lstStyle>
            <a:lvl1pPr eaLnBrk="1" hangingPunct="1">
              <a:buClr>
                <a:srgbClr val="000000"/>
              </a:buClr>
              <a:buSzPts val="1400"/>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endParaRPr lang="en-US" altLang="en-US"/>
          </a:p>
        </p:txBody>
      </p:sp>
      <p:sp>
        <p:nvSpPr>
          <p:cNvPr id="17411" name="Google Shape;4;n"/>
          <p:cNvSpPr txBox="1">
            <a:spLocks noGrp="1"/>
          </p:cNvSpPr>
          <p:nvPr>
            <p:ph type="dt" idx="10"/>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00" rIns="91425" bIns="45700" numCol="1" anchor="t" anchorCtr="0" compatLnSpc="1">
            <a:prstTxWarp prst="textNoShape">
              <a:avLst/>
            </a:prstTxWarp>
          </a:bodyPr>
          <a:lstStyle>
            <a:lvl1pPr algn="r" eaLnBrk="1" hangingPunct="1">
              <a:buClr>
                <a:srgbClr val="000000"/>
              </a:buClr>
              <a:buSzPts val="1400"/>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endParaRPr lang="en-US" altLang="en-US"/>
          </a:p>
        </p:txBody>
      </p:sp>
      <p:sp>
        <p:nvSpPr>
          <p:cNvPr id="7172" name="Google Shape;5;n"/>
          <p:cNvSpPr>
            <a:spLocks noGrp="1" noRot="1" noChangeAspect="1"/>
          </p:cNvSpPr>
          <p:nvPr>
            <p:ph type="sldImg" idx="3"/>
          </p:nvPr>
        </p:nvSpPr>
        <p:spPr bwMode="auto">
          <a:xfrm>
            <a:off x="685800" y="1143000"/>
            <a:ext cx="5486400" cy="3086100"/>
          </a:xfrm>
          <a:custGeom>
            <a:avLst/>
            <a:gdLst>
              <a:gd name="T0" fmla="*/ 0 w 120000"/>
              <a:gd name="T1" fmla="*/ 0 h 120000"/>
              <a:gd name="T2" fmla="*/ 2147483646 w 120000"/>
              <a:gd name="T3" fmla="*/ 0 h 120000"/>
              <a:gd name="T4" fmla="*/ 2147483646 w 120000"/>
              <a:gd name="T5" fmla="*/ 2147483646 h 120000"/>
              <a:gd name="T6" fmla="*/ 0 w 120000"/>
              <a:gd name="T7" fmla="*/ 2147483646 h 120000"/>
              <a:gd name="T8" fmla="*/ 0 w 120000"/>
              <a:gd name="T9" fmla="*/ 0 h 1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000" h="120000" extrusionOk="0">
                <a:moveTo>
                  <a:pt x="0" y="0"/>
                </a:moveTo>
                <a:lnTo>
                  <a:pt x="120000" y="0"/>
                </a:lnTo>
                <a:lnTo>
                  <a:pt x="120000" y="120000"/>
                </a:lnTo>
                <a:lnTo>
                  <a:pt x="0" y="120000"/>
                </a:lnTo>
                <a:lnTo>
                  <a:pt x="0" y="0"/>
                </a:lnTo>
                <a:close/>
              </a:path>
            </a:pathLst>
          </a:custGeom>
          <a:noFill/>
          <a:ln w="12700"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sp>
      <p:sp>
        <p:nvSpPr>
          <p:cNvPr id="7173" name="Google Shape;6;n"/>
          <p:cNvSpPr txBox="1">
            <a:spLocks noGrp="1"/>
          </p:cNvSpPr>
          <p:nvPr>
            <p:ph type="body" idx="1"/>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00" rIns="91425" bIns="45700" numCol="1" anchor="t" anchorCtr="0" compatLnSpc="1">
            <a:prstTxWarp prst="textNoShape">
              <a:avLst/>
            </a:prstTxWarp>
          </a:bodyPr>
          <a:lstStyle/>
          <a:p>
            <a:pPr lvl="0"/>
            <a:endParaRPr lang="en-US" altLang="en-US">
              <a:sym typeface="Arial" panose="020B0604020202020204" pitchFamily="34" charset="0"/>
            </a:endParaRPr>
          </a:p>
        </p:txBody>
      </p:sp>
      <p:sp>
        <p:nvSpPr>
          <p:cNvPr id="17414" name="Google Shape;7;n"/>
          <p:cNvSpPr txBox="1">
            <a:spLocks noGrp="1"/>
          </p:cNvSpPr>
          <p:nvPr>
            <p:ph type="ftr" idx="11"/>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00" rIns="91425" bIns="45700" numCol="1" anchor="b" anchorCtr="0" compatLnSpc="1">
            <a:prstTxWarp prst="textNoShape">
              <a:avLst/>
            </a:prstTxWarp>
          </a:bodyPr>
          <a:lstStyle>
            <a:lvl1pPr eaLnBrk="1" hangingPunct="1">
              <a:buClr>
                <a:srgbClr val="000000"/>
              </a:buClr>
              <a:buSzPts val="1400"/>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endParaRPr lang="en-US" altLang="en-US"/>
          </a:p>
        </p:txBody>
      </p:sp>
      <p:sp>
        <p:nvSpPr>
          <p:cNvPr id="17415" name="Google Shape;8;n"/>
          <p:cNvSpPr txBox="1">
            <a:spLocks noGrp="1"/>
          </p:cNvSpPr>
          <p:nvPr>
            <p:ph type="sldNum" idx="12"/>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00" rIns="91425" bIns="45700" numCol="1" anchor="b" anchorCtr="0" compatLnSpc="1">
            <a:prstTxWarp prst="textNoShape">
              <a:avLst/>
            </a:prstTxWarp>
          </a:bodyPr>
          <a:lstStyle>
            <a:lvl1pPr algn="r" eaLnBrk="1" hangingPunct="1">
              <a:buClr>
                <a:srgbClr val="000000"/>
              </a:buClr>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fld id="{64AC24F2-37B5-48B4-A3F4-5466EB1CE599}" type="slidenum">
              <a:rPr lang="en-US" altLang="en-US"/>
              <a:pPr>
                <a:defRPr/>
              </a:pPr>
              <a:t>‹#›</a:t>
            </a:fld>
            <a:endParaRPr lang="en-US" altLang="en-US"/>
          </a:p>
        </p:txBody>
      </p:sp>
    </p:spTree>
    <p:extLst>
      <p:ext uri="{BB962C8B-B14F-4D97-AF65-F5344CB8AC3E}">
        <p14:creationId xmlns:p14="http://schemas.microsoft.com/office/powerpoint/2010/main" val="24110640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L="457200"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marL="914400" lvl="1"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marL="1371600" lvl="2"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marL="1828800" lvl="3"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marL="2286000" lvl="4"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9218" name="Google Shape;249;p1:notes"/>
          <p:cNvSpPr txBox="1">
            <a:spLocks noGrp="1"/>
          </p:cNvSpPr>
          <p:nvPr>
            <p:ph type="body" idx="1"/>
          </p:nvPr>
        </p:nvSpPr>
        <p:spPr/>
        <p:txBody>
          <a:bodyPr/>
          <a:lstStyle/>
          <a:p>
            <a:pPr marL="0" indent="0" eaLnBrk="1" hangingPunct="1">
              <a:buSzPts val="1400"/>
            </a:pPr>
            <a:endParaRPr lang="en-US" altLang="en-US" sz="1200">
              <a:latin typeface="Calibri" panose="020F0502020204030204" pitchFamily="34" charset="0"/>
              <a:cs typeface="Arial" panose="020B0604020202020204" pitchFamily="34" charset="0"/>
              <a:sym typeface="Calibri" panose="020F0502020204030204" pitchFamily="34" charset="0"/>
            </a:endParaRPr>
          </a:p>
        </p:txBody>
      </p:sp>
      <p:sp>
        <p:nvSpPr>
          <p:cNvPr id="9219" name="Google Shape;250;p1: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34002271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a:headEnd/>
            <a:tailEnd/>
          </a:ln>
        </p:spPr>
      </p:sp>
      <p:sp>
        <p:nvSpPr>
          <p:cNvPr id="3" name="Notes Placeholder 2"/>
          <p:cNvSpPr>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dirty="0">
                <a:latin typeface="Myriad Pro" panose="020B0503030403020204" pitchFamily="34" charset="0"/>
                <a:cs typeface="Calibri" panose="020F0502020204030204" pitchFamily="34" charset="0"/>
              </a:rPr>
              <a:t>Note à l’enseignant(e) :</a:t>
            </a:r>
            <a:endParaRPr lang="fr-FR" altLang="en-US" b="1" u="sng" dirty="0">
              <a:latin typeface="Myriad Pro" panose="020B0503030403020204" pitchFamily="34"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b="1" u="sng" dirty="0">
                <a:latin typeface="Myriad Pro" panose="020B0503030403020204" pitchFamily="34" charset="0"/>
                <a:cs typeface="Calibri" panose="020F0502020204030204" pitchFamily="34" charset="0"/>
              </a:rPr>
              <a:t>2. Se préparer à produire un texte descriptif</a:t>
            </a:r>
          </a:p>
          <a:p>
            <a:pPr marL="0" indent="0">
              <a:lnSpc>
                <a:spcPct val="107000"/>
              </a:lnSpc>
              <a:spcAft>
                <a:spcPts val="800"/>
              </a:spcAft>
              <a:buFont typeface="Times New Roman" panose="02020603050405020304" pitchFamily="18" charset="0"/>
              <a:buNone/>
              <a:tabLst>
                <a:tab pos="3938588" algn="l"/>
              </a:tabLst>
              <a:defRPr/>
            </a:pPr>
            <a:r>
              <a:rPr lang="fr-FR" altLang="en-US" b="1" u="sng" dirty="0">
                <a:latin typeface="Myriad Pro" panose="020B0503030403020204" pitchFamily="34" charset="0"/>
                <a:cs typeface="Calibri" panose="020F0502020204030204" pitchFamily="34" charset="0"/>
              </a:rPr>
              <a:t>Étape 1 : C- </a:t>
            </a:r>
            <a:r>
              <a:rPr lang="fr-FR" altLang="en-US" sz="1800" b="1" dirty="0">
                <a:solidFill>
                  <a:srgbClr val="0097D7"/>
                </a:solidFill>
                <a:latin typeface="Myriad Pro" pitchFamily="34" charset="0"/>
                <a:cs typeface="Open Sans" panose="020B0604020202020204" charset="0"/>
              </a:rPr>
              <a:t>Les expansions du nom </a:t>
            </a:r>
            <a:r>
              <a:rPr lang="fr-FR" altLang="en-US" b="1" dirty="0">
                <a:solidFill>
                  <a:srgbClr val="0097D7"/>
                </a:solidFill>
                <a:latin typeface="Myriad Pro" pitchFamily="34" charset="0"/>
                <a:cs typeface="Open Sans" panose="020B0604020202020204" charset="0"/>
              </a:rPr>
              <a:t>(sens)</a:t>
            </a:r>
            <a:endParaRPr lang="fr-FR" altLang="en-US" sz="1800" b="1" dirty="0">
              <a:solidFill>
                <a:srgbClr val="0097D7"/>
              </a:solidFill>
              <a:latin typeface="Myriad Pro" pitchFamily="34" charset="0"/>
              <a:cs typeface="Open Sans" panose="020B0604020202020204" charset="0"/>
            </a:endParaRPr>
          </a:p>
          <a:p>
            <a:pPr marL="171450" indent="-171450">
              <a:buFont typeface="Arial" panose="020B0604020202020204" pitchFamily="34" charset="0"/>
              <a:buChar char="•"/>
              <a:tabLst>
                <a:tab pos="3938588" algn="l"/>
              </a:tabLst>
              <a:defRPr/>
            </a:pPr>
            <a:r>
              <a:rPr lang="fr-FR" altLang="en-US" dirty="0">
                <a:latin typeface="Myriad Pro" panose="020B0503030403020204" pitchFamily="34" charset="0"/>
                <a:cs typeface="Arial" panose="020B0604020202020204" pitchFamily="34" charset="0"/>
              </a:rPr>
              <a:t>L’enseignant(e) fait repérer les objets de la description puis leur demande de compléter le tableau avec les expansions du nom. </a:t>
            </a:r>
          </a:p>
          <a:p>
            <a:pPr marL="171450" indent="-171450">
              <a:buFont typeface="Arial" panose="020B0604020202020204" pitchFamily="34" charset="0"/>
              <a:buChar char="•"/>
              <a:tabLst>
                <a:tab pos="3938588" algn="l"/>
              </a:tabLst>
              <a:defRPr/>
            </a:pPr>
            <a:r>
              <a:rPr lang="fr-FR" altLang="en-US" dirty="0">
                <a:solidFill>
                  <a:srgbClr val="0070C0"/>
                </a:solidFill>
                <a:latin typeface="Myriad Pro" panose="020B0503030403020204" pitchFamily="34" charset="0"/>
                <a:cs typeface="Arial" panose="020B0604020202020204" pitchFamily="34" charset="0"/>
              </a:rPr>
              <a:t>Il/elle pourrait rappeler la synthèse sur la nature grammaticale des expansions du nom (adjectifs, groupe nominal précédée d’une préposition)</a:t>
            </a:r>
            <a:endParaRPr lang="fr-FR" altLang="en-US" dirty="0">
              <a:latin typeface="Myriad Pro" panose="020B0503030403020204" pitchFamily="34" charset="0"/>
              <a:cs typeface="Arial" panose="020B0604020202020204" pitchFamily="34" charset="0"/>
            </a:endParaRPr>
          </a:p>
          <a:p>
            <a:pPr>
              <a:defRPr/>
            </a:pPr>
            <a:endParaRPr lang="fr-FR" dirty="0"/>
          </a:p>
        </p:txBody>
      </p:sp>
      <p:sp>
        <p:nvSpPr>
          <p:cNvPr id="27652" name="Slide Number Placeholder 3"/>
          <p:cNvSpPr>
            <a:spLocks noGrp="1"/>
          </p:cNvSpPr>
          <p:nvPr>
            <p:ph type="sldNum" sz="quarter" idx="12"/>
          </p:nvPr>
        </p:nvSpPr>
        <p:spPr>
          <a:noFill/>
        </p:spPr>
        <p:txBody>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E378755F-1923-4231-9E80-C7F7954DCA44}" type="slidenum">
              <a:rPr lang="en-US" altLang="en-US" sz="1200" smtClean="0">
                <a:latin typeface="Calibri" panose="020F0502020204030204" pitchFamily="34" charset="0"/>
                <a:sym typeface="Calibri" panose="020F0502020204030204" pitchFamily="34" charset="0"/>
              </a:rPr>
              <a:pPr/>
              <a:t>10</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34290459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a:headEnd/>
            <a:tailEnd/>
          </a:ln>
        </p:spPr>
      </p:sp>
      <p:sp>
        <p:nvSpPr>
          <p:cNvPr id="3" name="Notes Placeholder 2"/>
          <p:cNvSpPr>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dirty="0">
                <a:latin typeface="Myriad Pro" panose="020B0503030403020204" pitchFamily="34" charset="0"/>
                <a:cs typeface="Calibri" panose="020F0502020204030204" pitchFamily="34" charset="0"/>
              </a:rPr>
              <a:t>Note à l’enseignant(e) :</a:t>
            </a:r>
            <a:endParaRPr lang="fr-FR" altLang="en-US" b="1" u="sng" dirty="0">
              <a:latin typeface="Myriad Pro" panose="020B0503030403020204" pitchFamily="34"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b="1" u="sng" dirty="0">
                <a:latin typeface="Myriad Pro" panose="020B0503030403020204" pitchFamily="34" charset="0"/>
                <a:cs typeface="Calibri" panose="020F0502020204030204" pitchFamily="34" charset="0"/>
              </a:rPr>
              <a:t>2. Se préparer à produire un texte descriptif</a:t>
            </a:r>
          </a:p>
          <a:p>
            <a:pPr marL="0" indent="0">
              <a:lnSpc>
                <a:spcPct val="107000"/>
              </a:lnSpc>
              <a:spcAft>
                <a:spcPts val="800"/>
              </a:spcAft>
              <a:buFont typeface="Times New Roman" panose="02020603050405020304" pitchFamily="18" charset="0"/>
              <a:buNone/>
              <a:tabLst>
                <a:tab pos="3938588" algn="l"/>
              </a:tabLst>
              <a:defRPr/>
            </a:pPr>
            <a:r>
              <a:rPr lang="fr-FR" altLang="en-US" b="1" u="sng" dirty="0">
                <a:latin typeface="Myriad Pro" panose="020B0503030403020204" pitchFamily="34" charset="0"/>
                <a:cs typeface="Calibri" panose="020F0502020204030204" pitchFamily="34" charset="0"/>
              </a:rPr>
              <a:t>Étape 1 : D- </a:t>
            </a:r>
            <a:r>
              <a:rPr lang="fr-FR" altLang="en-US" sz="1800" b="1" dirty="0">
                <a:solidFill>
                  <a:srgbClr val="0097D7"/>
                </a:solidFill>
                <a:latin typeface="Myriad Pro" pitchFamily="34" charset="0"/>
                <a:cs typeface="Open Sans" panose="020B0604020202020204" charset="0"/>
              </a:rPr>
              <a:t>Les expansions du nom </a:t>
            </a:r>
            <a:r>
              <a:rPr lang="fr-FR" altLang="en-US" b="1" dirty="0">
                <a:solidFill>
                  <a:srgbClr val="0097D7"/>
                </a:solidFill>
                <a:latin typeface="Myriad Pro" pitchFamily="34" charset="0"/>
                <a:cs typeface="Open Sans" panose="020B0604020202020204" charset="0"/>
              </a:rPr>
              <a:t>(sens et place de l’adjectif)</a:t>
            </a:r>
            <a:endParaRPr lang="fr-FR" altLang="en-US" sz="1800" b="1" dirty="0">
              <a:solidFill>
                <a:srgbClr val="0097D7"/>
              </a:solidFill>
              <a:latin typeface="Myriad Pro" pitchFamily="34" charset="0"/>
              <a:cs typeface="Open Sans" panose="020B0604020202020204" charset="0"/>
            </a:endParaRPr>
          </a:p>
          <a:p>
            <a:pPr marL="171450" indent="-171450">
              <a:buFont typeface="Arial" panose="020B0604020202020204" pitchFamily="34" charset="0"/>
              <a:buChar char="•"/>
              <a:tabLst>
                <a:tab pos="3938588" algn="l"/>
              </a:tabLst>
              <a:defRPr/>
            </a:pPr>
            <a:r>
              <a:rPr lang="fr-FR" altLang="en-US" dirty="0">
                <a:latin typeface="Myriad Pro" panose="020B0503030403020204" pitchFamily="34" charset="0"/>
                <a:cs typeface="Arial" panose="020B0604020202020204" pitchFamily="34" charset="0"/>
              </a:rPr>
              <a:t>L’enseignant(e) fait repérer les adjectifs en fonction de leur sens puis leur demande de commenter la place de chaque adjectif par rapport au nom qualifié (avant ou après le nom qualifié)</a:t>
            </a:r>
          </a:p>
          <a:p>
            <a:pPr marL="171450" indent="-171450">
              <a:buFont typeface="Arial" panose="020B0604020202020204" pitchFamily="34" charset="0"/>
              <a:buChar char="•"/>
              <a:tabLst>
                <a:tab pos="3938588" algn="l"/>
              </a:tabLst>
              <a:defRPr/>
            </a:pPr>
            <a:r>
              <a:rPr lang="fr-FR" altLang="en-US" dirty="0">
                <a:solidFill>
                  <a:srgbClr val="0070C0"/>
                </a:solidFill>
                <a:latin typeface="Myriad Pro" panose="020B0503030403020204" pitchFamily="34" charset="0"/>
                <a:cs typeface="Arial" panose="020B0604020202020204" pitchFamily="34" charset="0"/>
              </a:rPr>
              <a:t>Il/elle pourrait rappeler la synthèse sur le sens de l’adjectif qualificatif et sur sa place. </a:t>
            </a:r>
            <a:endParaRPr lang="fr-FR" altLang="en-US" dirty="0">
              <a:latin typeface="Myriad Pro" panose="020B0503030403020204" pitchFamily="34" charset="0"/>
              <a:cs typeface="Arial" panose="020B0604020202020204" pitchFamily="34" charset="0"/>
            </a:endParaRPr>
          </a:p>
        </p:txBody>
      </p:sp>
      <p:sp>
        <p:nvSpPr>
          <p:cNvPr id="29700" name="Slide Number Placeholder 3"/>
          <p:cNvSpPr>
            <a:spLocks noGrp="1"/>
          </p:cNvSpPr>
          <p:nvPr>
            <p:ph type="sldNum" sz="quarter" idx="12"/>
          </p:nvPr>
        </p:nvSpPr>
        <p:spPr>
          <a:noFill/>
        </p:spPr>
        <p:txBody>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60BB4BCA-0ED9-4CFF-97CA-E0F0716283D5}" type="slidenum">
              <a:rPr lang="en-US" altLang="en-US" sz="1200" smtClean="0">
                <a:latin typeface="Calibri" panose="020F0502020204030204" pitchFamily="34" charset="0"/>
                <a:sym typeface="Calibri" panose="020F0502020204030204" pitchFamily="34" charset="0"/>
              </a:rPr>
              <a:pPr/>
              <a:t>11</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6279343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a:headEnd/>
            <a:tailEnd/>
          </a:ln>
        </p:spPr>
      </p:sp>
      <p:sp>
        <p:nvSpPr>
          <p:cNvPr id="3" name="Notes Placeholder 2"/>
          <p:cNvSpPr>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dirty="0">
                <a:latin typeface="Myriad Pro" panose="020B0503030403020204" pitchFamily="34" charset="0"/>
                <a:cs typeface="Calibri" panose="020F0502020204030204" pitchFamily="34" charset="0"/>
              </a:rPr>
              <a:t>Note à l’enseignant(e) :</a:t>
            </a:r>
            <a:endParaRPr lang="fr-FR" altLang="en-US" b="1" u="sng" dirty="0">
              <a:latin typeface="Myriad Pro" panose="020B0503030403020204" pitchFamily="34"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b="1" u="sng" dirty="0">
                <a:latin typeface="Myriad Pro" panose="020B0503030403020204" pitchFamily="34" charset="0"/>
                <a:cs typeface="Calibri" panose="020F0502020204030204" pitchFamily="34" charset="0"/>
              </a:rPr>
              <a:t>2. Se préparer à produire un texte descriptif</a:t>
            </a:r>
          </a:p>
          <a:p>
            <a:pPr marL="0" indent="0">
              <a:lnSpc>
                <a:spcPct val="107000"/>
              </a:lnSpc>
              <a:spcAft>
                <a:spcPts val="800"/>
              </a:spcAft>
              <a:buFont typeface="Times New Roman" panose="02020603050405020304" pitchFamily="18" charset="0"/>
              <a:buNone/>
              <a:tabLst>
                <a:tab pos="3938588" algn="l"/>
              </a:tabLst>
              <a:defRPr/>
            </a:pPr>
            <a:r>
              <a:rPr lang="fr-FR" altLang="en-US" b="1" u="sng" dirty="0">
                <a:latin typeface="Myriad Pro" panose="020B0503030403020204" pitchFamily="34" charset="0"/>
                <a:cs typeface="Calibri" panose="020F0502020204030204" pitchFamily="34" charset="0"/>
              </a:rPr>
              <a:t>Étape 1 : E- </a:t>
            </a:r>
            <a:r>
              <a:rPr lang="fr-FR" altLang="en-US" sz="1800" b="1" dirty="0">
                <a:solidFill>
                  <a:srgbClr val="0097D7"/>
                </a:solidFill>
                <a:latin typeface="Myriad Pro" pitchFamily="34" charset="0"/>
                <a:cs typeface="Open Sans" panose="020B0604020202020204" charset="0"/>
              </a:rPr>
              <a:t>Les expansions du nom </a:t>
            </a:r>
            <a:r>
              <a:rPr lang="fr-FR" altLang="en-US" b="1" dirty="0">
                <a:solidFill>
                  <a:srgbClr val="0097D7"/>
                </a:solidFill>
                <a:latin typeface="Myriad Pro" pitchFamily="34" charset="0"/>
                <a:cs typeface="Open Sans" panose="020B0604020202020204" charset="0"/>
              </a:rPr>
              <a:t>(accord de l’adjectif)</a:t>
            </a:r>
            <a:endParaRPr lang="fr-FR" altLang="en-US" sz="1800" b="1" dirty="0">
              <a:solidFill>
                <a:srgbClr val="0097D7"/>
              </a:solidFill>
              <a:latin typeface="Myriad Pro" pitchFamily="34" charset="0"/>
              <a:cs typeface="Open Sans" panose="020B0604020202020204" charset="0"/>
            </a:endParaRPr>
          </a:p>
          <a:p>
            <a:pPr marL="171450" indent="-171450">
              <a:buFont typeface="Arial" panose="020B0604020202020204" pitchFamily="34" charset="0"/>
              <a:buChar char="•"/>
              <a:tabLst>
                <a:tab pos="3938588" algn="l"/>
              </a:tabLst>
              <a:defRPr/>
            </a:pPr>
            <a:r>
              <a:rPr lang="fr-FR" altLang="en-US" dirty="0">
                <a:latin typeface="Myriad Pro" panose="020B0503030403020204" pitchFamily="34" charset="0"/>
                <a:cs typeface="Arial" panose="020B0604020202020204" pitchFamily="34" charset="0"/>
              </a:rPr>
              <a:t>L’enseignant(e) fait repérer le nom qualifié, demande aux apprenants de préciser son genre et son nombre. </a:t>
            </a:r>
          </a:p>
          <a:p>
            <a:pPr marL="171450" indent="-171450">
              <a:buFont typeface="Arial" panose="020B0604020202020204" pitchFamily="34" charset="0"/>
              <a:buChar char="•"/>
              <a:tabLst>
                <a:tab pos="3938588" algn="l"/>
              </a:tabLst>
              <a:defRPr/>
            </a:pPr>
            <a:r>
              <a:rPr lang="fr-FR" altLang="en-US" dirty="0">
                <a:solidFill>
                  <a:srgbClr val="0070C0"/>
                </a:solidFill>
                <a:latin typeface="Myriad Pro" panose="020B0503030403020204" pitchFamily="34" charset="0"/>
                <a:cs typeface="Arial" panose="020B0604020202020204" pitchFamily="34" charset="0"/>
              </a:rPr>
              <a:t>Il/elle pourrait rappeler la synthèse sur l’accord de l’adjectif en genre et en nombre avec le nom qualifié.  </a:t>
            </a:r>
            <a:endParaRPr lang="fr-FR" altLang="en-US" dirty="0">
              <a:latin typeface="Myriad Pro" panose="020B0503030403020204" pitchFamily="34" charset="0"/>
              <a:cs typeface="Arial" panose="020B0604020202020204" pitchFamily="34" charset="0"/>
            </a:endParaRPr>
          </a:p>
        </p:txBody>
      </p:sp>
      <p:sp>
        <p:nvSpPr>
          <p:cNvPr id="31748" name="Slide Number Placeholder 3"/>
          <p:cNvSpPr>
            <a:spLocks noGrp="1"/>
          </p:cNvSpPr>
          <p:nvPr>
            <p:ph type="sldNum" sz="quarter" idx="12"/>
          </p:nvPr>
        </p:nvSpPr>
        <p:spPr>
          <a:noFill/>
        </p:spPr>
        <p:txBody>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7E78F542-DCDC-41AC-9C14-229D20F0934A}" type="slidenum">
              <a:rPr lang="en-US" altLang="en-US" sz="1200" smtClean="0">
                <a:latin typeface="Calibri" panose="020F0502020204030204" pitchFamily="34" charset="0"/>
                <a:sym typeface="Calibri" panose="020F0502020204030204" pitchFamily="34" charset="0"/>
              </a:rPr>
              <a:pPr/>
              <a:t>12</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30025565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a:headEnd/>
            <a:tailEnd/>
          </a:ln>
        </p:spPr>
      </p:sp>
      <p:sp>
        <p:nvSpPr>
          <p:cNvPr id="3" name="Notes Placeholder 2"/>
          <p:cNvSpPr>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dirty="0">
                <a:latin typeface="Myriad Pro" panose="020B0503030403020204" pitchFamily="34" charset="0"/>
                <a:cs typeface="Calibri" panose="020F0502020204030204" pitchFamily="34" charset="0"/>
              </a:rPr>
              <a:t>Note à l’enseignant(e) :</a:t>
            </a:r>
            <a:endParaRPr lang="fr-FR" altLang="en-US" b="1" u="sng" dirty="0">
              <a:latin typeface="Myriad Pro" panose="020B0503030403020204" pitchFamily="34"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b="1" u="sng" dirty="0">
                <a:latin typeface="Myriad Pro" panose="020B0503030403020204" pitchFamily="34" charset="0"/>
                <a:cs typeface="Calibri" panose="020F0502020204030204" pitchFamily="34" charset="0"/>
              </a:rPr>
              <a:t>2. Se préparer à produire un texte descriptif</a:t>
            </a:r>
          </a:p>
          <a:p>
            <a:pPr marL="0" indent="0">
              <a:lnSpc>
                <a:spcPct val="107000"/>
              </a:lnSpc>
              <a:spcAft>
                <a:spcPts val="800"/>
              </a:spcAft>
              <a:buFont typeface="Times New Roman" panose="02020603050405020304" pitchFamily="18" charset="0"/>
              <a:buNone/>
              <a:tabLst>
                <a:tab pos="3938588" algn="l"/>
              </a:tabLst>
              <a:defRPr/>
            </a:pPr>
            <a:r>
              <a:rPr lang="fr-FR" altLang="en-US" b="1" u="sng" dirty="0">
                <a:latin typeface="Myriad Pro" panose="020B0503030403020204" pitchFamily="34" charset="0"/>
                <a:cs typeface="Calibri" panose="020F0502020204030204" pitchFamily="34" charset="0"/>
              </a:rPr>
              <a:t>Étape 1 : F- </a:t>
            </a:r>
            <a:r>
              <a:rPr lang="fr-FR" altLang="en-US" sz="1800" b="1" dirty="0">
                <a:solidFill>
                  <a:srgbClr val="0097D7"/>
                </a:solidFill>
                <a:latin typeface="Myriad Pro" pitchFamily="34" charset="0"/>
                <a:cs typeface="Open Sans" panose="020B0604020202020204" charset="0"/>
              </a:rPr>
              <a:t>Les expansions du nom </a:t>
            </a:r>
            <a:r>
              <a:rPr lang="fr-FR" altLang="en-US" b="1" dirty="0">
                <a:solidFill>
                  <a:srgbClr val="0097D7"/>
                </a:solidFill>
                <a:latin typeface="Myriad Pro" pitchFamily="34" charset="0"/>
                <a:cs typeface="Open Sans" panose="020B0604020202020204" charset="0"/>
              </a:rPr>
              <a:t>(accord de l’adjectif)</a:t>
            </a:r>
            <a:endParaRPr lang="fr-FR" altLang="en-US" sz="1800" b="1" dirty="0">
              <a:solidFill>
                <a:srgbClr val="0097D7"/>
              </a:solidFill>
              <a:latin typeface="Myriad Pro" pitchFamily="34" charset="0"/>
              <a:cs typeface="Open Sans" panose="020B0604020202020204" charset="0"/>
            </a:endParaRPr>
          </a:p>
          <a:p>
            <a:pPr marL="171450" indent="-171450">
              <a:buFont typeface="Arial" panose="020B0604020202020204" pitchFamily="34" charset="0"/>
              <a:buChar char="•"/>
              <a:tabLst>
                <a:tab pos="3938588" algn="l"/>
              </a:tabLst>
              <a:defRPr/>
            </a:pPr>
            <a:r>
              <a:rPr lang="fr-FR" altLang="en-US" dirty="0">
                <a:latin typeface="Myriad Pro" panose="020B0503030403020204" pitchFamily="34" charset="0"/>
                <a:cs typeface="Arial" panose="020B0604020202020204" pitchFamily="34" charset="0"/>
              </a:rPr>
              <a:t>L’enseignant(e) fait repérer les noms qualifiés et les adjectifs qualificatifs. </a:t>
            </a:r>
          </a:p>
          <a:p>
            <a:pPr marL="171450" indent="-171450">
              <a:buFont typeface="Arial" panose="020B0604020202020204" pitchFamily="34" charset="0"/>
              <a:buChar char="•"/>
              <a:tabLst>
                <a:tab pos="3938588" algn="l"/>
              </a:tabLst>
              <a:defRPr/>
            </a:pPr>
            <a:r>
              <a:rPr lang="fr-FR" altLang="en-US" dirty="0">
                <a:latin typeface="Myriad Pro" panose="020B0503030403020204" pitchFamily="34" charset="0"/>
                <a:cs typeface="Arial" panose="020B0604020202020204" pitchFamily="34" charset="0"/>
              </a:rPr>
              <a:t>Il/elle demande aux apprenants de préciser le genre et le nombre de chaque nom qualifié et de vérifier l’accord de l’adjectif qualificatif. </a:t>
            </a:r>
          </a:p>
          <a:p>
            <a:pPr marL="171450" indent="-171450">
              <a:buFont typeface="Arial" panose="020B0604020202020204" pitchFamily="34" charset="0"/>
              <a:buChar char="•"/>
              <a:tabLst>
                <a:tab pos="3938588" algn="l"/>
              </a:tabLst>
              <a:defRPr/>
            </a:pPr>
            <a:r>
              <a:rPr lang="fr-FR" altLang="en-US" dirty="0">
                <a:solidFill>
                  <a:srgbClr val="0070C0"/>
                </a:solidFill>
                <a:latin typeface="Myriad Pro" panose="020B0503030403020204" pitchFamily="34" charset="0"/>
                <a:cs typeface="Arial" panose="020B0604020202020204" pitchFamily="34" charset="0"/>
              </a:rPr>
              <a:t>Il/elle pourrait rappeler la synthèse sur l’accord de l’adjectif en genre et en nombre avec le nom qualifié.  </a:t>
            </a:r>
            <a:endParaRPr lang="fr-FR" altLang="en-US" dirty="0">
              <a:latin typeface="Myriad Pro" panose="020B0503030403020204" pitchFamily="34" charset="0"/>
              <a:cs typeface="Arial" panose="020B0604020202020204" pitchFamily="34" charset="0"/>
            </a:endParaRPr>
          </a:p>
          <a:p>
            <a:pPr>
              <a:defRPr/>
            </a:pPr>
            <a:endParaRPr lang="fr-FR" dirty="0"/>
          </a:p>
        </p:txBody>
      </p:sp>
      <p:sp>
        <p:nvSpPr>
          <p:cNvPr id="33796" name="Slide Number Placeholder 3"/>
          <p:cNvSpPr>
            <a:spLocks noGrp="1"/>
          </p:cNvSpPr>
          <p:nvPr>
            <p:ph type="sldNum" sz="quarter" idx="12"/>
          </p:nvPr>
        </p:nvSpPr>
        <p:spPr>
          <a:noFill/>
        </p:spPr>
        <p:txBody>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0C7484EB-2829-401D-BADF-60189C087549}" type="slidenum">
              <a:rPr lang="en-US" altLang="en-US" sz="1200" smtClean="0">
                <a:latin typeface="Calibri" panose="020F0502020204030204" pitchFamily="34" charset="0"/>
                <a:sym typeface="Calibri" panose="020F0502020204030204" pitchFamily="34" charset="0"/>
              </a:rPr>
              <a:pPr/>
              <a:t>13</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5380521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a:headEnd/>
            <a:tailEnd/>
          </a:ln>
        </p:spPr>
      </p:sp>
      <p:sp>
        <p:nvSpPr>
          <p:cNvPr id="3" name="Notes Placeholder 2"/>
          <p:cNvSpPr>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dirty="0">
                <a:latin typeface="Myriad Pro" panose="020B0503030403020204" pitchFamily="34" charset="0"/>
                <a:cs typeface="Calibri" panose="020F0502020204030204" pitchFamily="34" charset="0"/>
              </a:rPr>
              <a:t>Note à l’enseignant(e) :</a:t>
            </a:r>
            <a:endParaRPr lang="fr-FR" altLang="en-US" b="1" u="sng" dirty="0">
              <a:latin typeface="Myriad Pro" panose="020B0503030403020204" pitchFamily="34"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b="1" u="sng" dirty="0">
                <a:latin typeface="Myriad Pro" panose="020B0503030403020204" pitchFamily="34" charset="0"/>
                <a:cs typeface="Calibri" panose="020F0502020204030204" pitchFamily="34" charset="0"/>
              </a:rPr>
              <a:t>2. Se préparer à produire un texte descriptif</a:t>
            </a:r>
          </a:p>
          <a:p>
            <a:pPr marL="0" indent="0">
              <a:lnSpc>
                <a:spcPct val="107000"/>
              </a:lnSpc>
              <a:spcAft>
                <a:spcPts val="800"/>
              </a:spcAft>
              <a:buFont typeface="Times New Roman" panose="02020603050405020304" pitchFamily="18" charset="0"/>
              <a:buNone/>
              <a:tabLst>
                <a:tab pos="3938588" algn="l"/>
              </a:tabLst>
              <a:defRPr/>
            </a:pPr>
            <a:r>
              <a:rPr lang="fr-FR" altLang="en-US" b="1" u="sng" dirty="0">
                <a:latin typeface="Myriad Pro" panose="020B0503030403020204" pitchFamily="34" charset="0"/>
                <a:cs typeface="Calibri" panose="020F0502020204030204" pitchFamily="34" charset="0"/>
              </a:rPr>
              <a:t>Étape 1 : G- </a:t>
            </a:r>
            <a:r>
              <a:rPr lang="fr-FR" altLang="en-US" sz="1800" b="1" dirty="0">
                <a:solidFill>
                  <a:srgbClr val="0097D7"/>
                </a:solidFill>
                <a:latin typeface="Myriad Pro" pitchFamily="34" charset="0"/>
                <a:cs typeface="Open Sans" panose="020B0604020202020204" charset="0"/>
              </a:rPr>
              <a:t>L’imparfait et le présent de l’indicatif</a:t>
            </a:r>
          </a:p>
          <a:p>
            <a:pPr marL="171450" indent="-171450">
              <a:buFont typeface="Arial" panose="020B0604020202020204" pitchFamily="34" charset="0"/>
              <a:buChar char="•"/>
              <a:tabLst>
                <a:tab pos="3938588" algn="l"/>
              </a:tabLst>
              <a:defRPr/>
            </a:pPr>
            <a:r>
              <a:rPr lang="fr-FR" altLang="en-US" dirty="0">
                <a:latin typeface="Myriad Pro" panose="020B0503030403020204" pitchFamily="34" charset="0"/>
                <a:cs typeface="Arial" panose="020B0604020202020204" pitchFamily="34" charset="0"/>
              </a:rPr>
              <a:t>L’enseignant(e) fait identifier les terminaisons des verbes soulignés.</a:t>
            </a:r>
          </a:p>
          <a:p>
            <a:pPr marL="171450" indent="-171450">
              <a:buFont typeface="Arial" panose="020B0604020202020204" pitchFamily="34" charset="0"/>
              <a:buChar char="•"/>
              <a:tabLst>
                <a:tab pos="3938588" algn="l"/>
              </a:tabLst>
              <a:defRPr/>
            </a:pPr>
            <a:r>
              <a:rPr lang="fr-FR" altLang="en-US" dirty="0">
                <a:latin typeface="Myriad Pro" panose="020B0503030403020204" pitchFamily="34" charset="0"/>
                <a:cs typeface="Arial" panose="020B0604020202020204" pitchFamily="34" charset="0"/>
              </a:rPr>
              <a:t>Il/elle demande aux apprenants de préciser la valeur de ce temps verbal dans un texte descriptif. </a:t>
            </a:r>
          </a:p>
          <a:p>
            <a:pPr marL="171450" indent="-171450">
              <a:buFont typeface="Arial" panose="020B0604020202020204" pitchFamily="34" charset="0"/>
              <a:buChar char="•"/>
              <a:tabLst>
                <a:tab pos="3938588" algn="l"/>
              </a:tabLst>
              <a:defRPr/>
            </a:pPr>
            <a:r>
              <a:rPr lang="fr-FR" altLang="en-US" dirty="0">
                <a:solidFill>
                  <a:srgbClr val="0070C0"/>
                </a:solidFill>
                <a:latin typeface="Myriad Pro" panose="020B0503030403020204" pitchFamily="34" charset="0"/>
                <a:cs typeface="Arial" panose="020B0604020202020204" pitchFamily="34" charset="0"/>
              </a:rPr>
              <a:t>Il/elle fait remarquer que le choix du temps verbal est important en fonction de l’effet voulu. </a:t>
            </a:r>
          </a:p>
          <a:p>
            <a:pPr marL="171450" indent="-171450">
              <a:buFont typeface="Arial" panose="020B0604020202020204" pitchFamily="34" charset="0"/>
              <a:buChar char="•"/>
              <a:tabLst>
                <a:tab pos="3938588" algn="l"/>
              </a:tabLst>
              <a:defRPr/>
            </a:pPr>
            <a:r>
              <a:rPr lang="fr-FR" altLang="en-US" dirty="0">
                <a:solidFill>
                  <a:srgbClr val="0070C0"/>
                </a:solidFill>
                <a:latin typeface="Myriad Pro" panose="020B0503030403020204" pitchFamily="34" charset="0"/>
                <a:cs typeface="Arial" panose="020B0604020202020204" pitchFamily="34" charset="0"/>
              </a:rPr>
              <a:t>Il/elle pourrait rappeler la conjugaison des verbes à l’imparfait et au présent de l’indicatif. </a:t>
            </a:r>
            <a:endParaRPr lang="fr-FR" dirty="0"/>
          </a:p>
        </p:txBody>
      </p:sp>
      <p:sp>
        <p:nvSpPr>
          <p:cNvPr id="35844" name="Slide Number Placeholder 3"/>
          <p:cNvSpPr>
            <a:spLocks noGrp="1"/>
          </p:cNvSpPr>
          <p:nvPr>
            <p:ph type="sldNum" sz="quarter" idx="12"/>
          </p:nvPr>
        </p:nvSpPr>
        <p:spPr>
          <a:noFill/>
        </p:spPr>
        <p:txBody>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B1B62FB3-7D58-4B46-B336-A3E4A77A738A}" type="slidenum">
              <a:rPr lang="en-US" altLang="en-US" sz="1200" smtClean="0">
                <a:latin typeface="Calibri" panose="020F0502020204030204" pitchFamily="34" charset="0"/>
                <a:sym typeface="Calibri" panose="020F0502020204030204" pitchFamily="34" charset="0"/>
              </a:rPr>
              <a:pPr/>
              <a:t>14</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16180924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a:headEnd/>
            <a:tailEnd/>
          </a:ln>
        </p:spPr>
      </p:sp>
      <p:sp>
        <p:nvSpPr>
          <p:cNvPr id="37891" name="Notes Placeholder 2"/>
          <p:cNvSpPr txBox="1">
            <a:spLocks noGrp="1"/>
          </p:cNvSpPr>
          <p:nvPr>
            <p:ph type="body" idx="1"/>
          </p:nvPr>
        </p:nvSpPr>
        <p:spPr>
          <a:ln/>
        </p:spPr>
        <p:txBody>
          <a:bodyPr/>
          <a:lstStyle/>
          <a:p>
            <a:pPr marL="0" indent="0">
              <a:lnSpc>
                <a:spcPct val="107000"/>
              </a:lnSpc>
              <a:spcAft>
                <a:spcPts val="800"/>
              </a:spcAft>
              <a:buFont typeface="Times New Roman" panose="02020603050405020304" pitchFamily="18" charset="0"/>
              <a:buNone/>
              <a:tabLst>
                <a:tab pos="3938588" algn="l"/>
              </a:tabLst>
            </a:pPr>
            <a:r>
              <a:rPr lang="fr-FR" altLang="en-US" b="1" u="sng" dirty="0">
                <a:latin typeface="Myriad Pro" panose="020B0503030403020204" pitchFamily="34" charset="0"/>
                <a:cs typeface="Arial" panose="020B0604020202020204" pitchFamily="34" charset="0"/>
              </a:rPr>
              <a:t>3-Planifier et trouver des idées</a:t>
            </a:r>
          </a:p>
          <a:p>
            <a:pPr marL="0" indent="0">
              <a:tabLst>
                <a:tab pos="3938588" algn="l"/>
              </a:tabLst>
            </a:pPr>
            <a:r>
              <a:rPr lang="fr-FR" altLang="en-US" dirty="0">
                <a:latin typeface="Myriad Pro" panose="020B0503030403020204" pitchFamily="34" charset="0"/>
                <a:cs typeface="Arial" panose="020B0604020202020204" pitchFamily="34" charset="0"/>
              </a:rPr>
              <a:t>Après avoir analysé le sujet de production, l’enseignant(e), fait un remue-méninges pour identifier les apprentissages nécessaires afin d’aider les apprenants à  réussir la production.</a:t>
            </a:r>
          </a:p>
          <a:p>
            <a:pPr marL="0" indent="0">
              <a:tabLst>
                <a:tab pos="3938588" algn="l"/>
              </a:tabLst>
            </a:pPr>
            <a:r>
              <a:rPr lang="fr-FR" altLang="en-US" dirty="0">
                <a:latin typeface="Myriad Pro" panose="020B0503030403020204" pitchFamily="34" charset="0"/>
                <a:cs typeface="Arial" panose="020B0604020202020204" pitchFamily="34" charset="0"/>
              </a:rPr>
              <a:t>Après avoir résolu les exercices de préparation, l’enseignant(e) rappelle aux apprenants le sujet à développer et leur explique que c’est le moment de préparer un plan et de chercher des idées avant de passer à la production proprement dite. </a:t>
            </a:r>
            <a:r>
              <a:rPr lang="fr-FR" altLang="en-US" i="1" dirty="0">
                <a:latin typeface="Myriad Pro" panose="020B0503030403020204" pitchFamily="34" charset="0"/>
                <a:cs typeface="Arial" panose="020B0604020202020204" pitchFamily="34" charset="0"/>
              </a:rPr>
              <a:t>   </a:t>
            </a:r>
          </a:p>
        </p:txBody>
      </p:sp>
      <p:sp>
        <p:nvSpPr>
          <p:cNvPr id="37892" name="Slide Number Placeholder 3"/>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63DF86CE-B0FC-48DC-BE8B-8D31DD6409CE}" type="slidenum">
              <a:rPr lang="en-US" altLang="en-US" sz="1200" smtClean="0">
                <a:latin typeface="Calibri" panose="020F0502020204030204" pitchFamily="34" charset="0"/>
                <a:sym typeface="Calibri" panose="020F0502020204030204" pitchFamily="34" charset="0"/>
              </a:rPr>
              <a:pPr/>
              <a:t>15</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208702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6626" name="Google Shape;430;p11:notes"/>
          <p:cNvSpPr txBox="1">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dirty="0">
                <a:latin typeface="Myriad Pro" panose="020B0503030403020204" pitchFamily="34" charset="0"/>
                <a:cs typeface="Calibri" panose="020F0502020204030204" pitchFamily="34" charset="0"/>
              </a:rPr>
              <a:t>Note à l’enseignant(e) :</a:t>
            </a:r>
            <a:endParaRPr lang="fr-FR" altLang="en-US" b="1" u="sng" dirty="0">
              <a:latin typeface="Myriad Pro" panose="020B0503030403020204" pitchFamily="34"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b="1" u="sng" dirty="0">
                <a:latin typeface="Myriad Pro" panose="020B0503030403020204" pitchFamily="34" charset="0"/>
                <a:cs typeface="Calibri" panose="020F0502020204030204" pitchFamily="34" charset="0"/>
              </a:rPr>
              <a:t>3. </a:t>
            </a:r>
            <a:r>
              <a:rPr lang="fr-FR" altLang="en-US" b="1" u="sng" dirty="0" err="1">
                <a:latin typeface="Myriad Pro" panose="020B0503030403020204" pitchFamily="34" charset="0"/>
                <a:cs typeface="Calibri" panose="020F0502020204030204" pitchFamily="34" charset="0"/>
              </a:rPr>
              <a:t>Elaborer</a:t>
            </a:r>
            <a:r>
              <a:rPr lang="fr-FR" altLang="en-US" b="1" u="sng" dirty="0">
                <a:latin typeface="Myriad Pro" panose="020B0503030403020204" pitchFamily="34" charset="0"/>
                <a:cs typeface="Calibri" panose="020F0502020204030204" pitchFamily="34" charset="0"/>
              </a:rPr>
              <a:t> un plan</a:t>
            </a:r>
          </a:p>
          <a:p>
            <a:pPr marL="285750" indent="-285750">
              <a:lnSpc>
                <a:spcPct val="107000"/>
              </a:lnSpc>
              <a:spcAft>
                <a:spcPts val="800"/>
              </a:spcAft>
              <a:buFont typeface="Arial" panose="020B0604020202020204" pitchFamily="34" charset="0"/>
              <a:buChar char="•"/>
              <a:tabLst>
                <a:tab pos="3938588" algn="l"/>
              </a:tabLst>
              <a:defRPr/>
            </a:pPr>
            <a:r>
              <a:rPr lang="fr-FR" altLang="en-US" dirty="0">
                <a:latin typeface="Myriad Pro" panose="020B0503030403020204" pitchFamily="34" charset="0"/>
                <a:cs typeface="Arial" panose="020B0604020202020204" pitchFamily="34" charset="0"/>
              </a:rPr>
              <a:t>L’enseignant(e) demande aux apprenants de relire le sujet et de préciser les éléments qui peuvent constituer chaque partie du texte.  </a:t>
            </a:r>
          </a:p>
          <a:p>
            <a:pPr marL="285750" indent="-285750">
              <a:lnSpc>
                <a:spcPct val="107000"/>
              </a:lnSpc>
              <a:spcAft>
                <a:spcPts val="800"/>
              </a:spcAft>
              <a:buFont typeface="Arial" panose="020B0604020202020204" pitchFamily="34" charset="0"/>
              <a:buChar char="•"/>
              <a:tabLst>
                <a:tab pos="3938588" algn="l"/>
              </a:tabLst>
              <a:defRPr/>
            </a:pPr>
            <a:r>
              <a:rPr lang="fr-FR" dirty="0">
                <a:solidFill>
                  <a:srgbClr val="0070C0"/>
                </a:solidFill>
                <a:latin typeface="Myriad Pro" panose="020B0503030403020204" pitchFamily="34" charset="0"/>
              </a:rPr>
              <a:t>Il /elle collecte les réponses, mène une </a:t>
            </a:r>
            <a:r>
              <a:rPr lang="en-US" dirty="0">
                <a:solidFill>
                  <a:srgbClr val="0070C0"/>
                </a:solidFill>
                <a:latin typeface="Myriad Pro" panose="020B0503030403020204" pitchFamily="34" charset="0"/>
              </a:rPr>
              <a:t>discussion </a:t>
            </a:r>
            <a:r>
              <a:rPr lang="fr-FR" dirty="0">
                <a:solidFill>
                  <a:srgbClr val="0070C0"/>
                </a:solidFill>
                <a:latin typeface="Myriad Pro" panose="020B0503030403020204" pitchFamily="34" charset="0"/>
              </a:rPr>
              <a:t>en classe puis dévoile </a:t>
            </a:r>
            <a:r>
              <a:rPr lang="en-US" dirty="0">
                <a:solidFill>
                  <a:srgbClr val="0070C0"/>
                </a:solidFill>
                <a:latin typeface="Myriad Pro" panose="020B0503030403020204" pitchFamily="34" charset="0"/>
              </a:rPr>
              <a:t>les propositions de </a:t>
            </a:r>
            <a:r>
              <a:rPr lang="fr-FR" dirty="0">
                <a:solidFill>
                  <a:srgbClr val="0070C0"/>
                </a:solidFill>
                <a:latin typeface="Myriad Pro" panose="020B0503030403020204" pitchFamily="34" charset="0"/>
              </a:rPr>
              <a:t>réponses</a:t>
            </a:r>
            <a:r>
              <a:rPr lang="en-US" dirty="0">
                <a:solidFill>
                  <a:srgbClr val="0070C0"/>
                </a:solidFill>
                <a:latin typeface="Myriad Pro" panose="020B0503030403020204" pitchFamily="34" charset="0"/>
              </a:rPr>
              <a:t>. </a:t>
            </a:r>
            <a:endParaRPr lang="fr-FR" dirty="0">
              <a:latin typeface="Myriad Pro" panose="020B0503030403020204" pitchFamily="34" charset="0"/>
            </a:endParaRPr>
          </a:p>
          <a:p>
            <a:pPr marL="0" indent="0">
              <a:defRPr/>
            </a:pPr>
            <a:endParaRPr lang="en-US" altLang="en-US" dirty="0">
              <a:latin typeface="Myriad Pro" panose="020B0503030403020204" pitchFamily="34" charset="0"/>
              <a:cs typeface="Arial" panose="020B0604020202020204" pitchFamily="34" charset="0"/>
            </a:endParaRPr>
          </a:p>
        </p:txBody>
      </p:sp>
      <p:sp>
        <p:nvSpPr>
          <p:cNvPr id="39939" name="Google Shape;431;p11: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16576553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8674" name="Google Shape;430;p11:notes"/>
          <p:cNvSpPr txBox="1">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dirty="0">
                <a:latin typeface="Myriad Pro" panose="020B0503030403020204" pitchFamily="34" charset="0"/>
                <a:cs typeface="Calibri" panose="020F0502020204030204" pitchFamily="34" charset="0"/>
              </a:rPr>
              <a:t>Note à l’enseignant(e) :</a:t>
            </a:r>
            <a:endParaRPr lang="fr-FR" altLang="en-US" b="1" u="sng" dirty="0">
              <a:latin typeface="Myriad Pro" panose="020B0503030403020204" pitchFamily="34"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b="1" u="sng" dirty="0">
                <a:latin typeface="Myriad Pro" panose="020B0503030403020204" pitchFamily="34" charset="0"/>
                <a:cs typeface="Calibri" panose="020F0502020204030204" pitchFamily="34" charset="0"/>
              </a:rPr>
              <a:t>4. Rechercher des idées pour préparer le développement</a:t>
            </a:r>
          </a:p>
          <a:p>
            <a:pPr marL="285750" indent="-285750">
              <a:lnSpc>
                <a:spcPct val="107000"/>
              </a:lnSpc>
              <a:spcAft>
                <a:spcPts val="800"/>
              </a:spcAft>
              <a:buFont typeface="Arial" panose="020B0604020202020204" pitchFamily="34" charset="0"/>
              <a:buChar char="•"/>
              <a:tabLst>
                <a:tab pos="3938588" algn="l"/>
              </a:tabLst>
              <a:defRPr/>
            </a:pPr>
            <a:r>
              <a:rPr lang="fr-FR" altLang="en-US" dirty="0">
                <a:latin typeface="Myriad Pro" panose="020B0503030403020204" pitchFamily="34" charset="0"/>
                <a:cs typeface="Arial" panose="020B0604020202020204" pitchFamily="34" charset="0"/>
              </a:rPr>
              <a:t>L’enseignant(e) demande aux apprenants de compléter chaque tableau en rappelant qu’il s’agit du corps du sujet du texte à produire. </a:t>
            </a:r>
          </a:p>
          <a:p>
            <a:pPr marL="285750" indent="-285750">
              <a:lnSpc>
                <a:spcPct val="107000"/>
              </a:lnSpc>
              <a:spcAft>
                <a:spcPts val="800"/>
              </a:spcAft>
              <a:buFont typeface="Arial" panose="020B0604020202020204" pitchFamily="34" charset="0"/>
              <a:buChar char="•"/>
              <a:tabLst>
                <a:tab pos="3938588" algn="l"/>
              </a:tabLst>
              <a:defRPr/>
            </a:pPr>
            <a:r>
              <a:rPr lang="en-US" altLang="en-US" dirty="0">
                <a:latin typeface="Myriad Pro" panose="020B0503030403020204" pitchFamily="34" charset="0"/>
                <a:cs typeface="Arial" panose="020B0604020202020204" pitchFamily="34" charset="0"/>
              </a:rPr>
              <a:t>Il/</a:t>
            </a:r>
            <a:r>
              <a:rPr lang="fr-FR" altLang="en-US" dirty="0">
                <a:latin typeface="Myriad Pro" panose="020B0503030403020204" pitchFamily="34" charset="0"/>
                <a:cs typeface="Arial" panose="020B0604020202020204" pitchFamily="34" charset="0"/>
              </a:rPr>
              <a:t>elle leur demande de répondre </a:t>
            </a:r>
            <a:r>
              <a:rPr lang="en-US" altLang="en-US" dirty="0">
                <a:latin typeface="Myriad Pro" panose="020B0503030403020204" pitchFamily="34" charset="0"/>
                <a:cs typeface="Arial" panose="020B0604020202020204" pitchFamily="34" charset="0"/>
              </a:rPr>
              <a:t>aux questions pour </a:t>
            </a:r>
            <a:r>
              <a:rPr lang="fr-FR" altLang="en-US" dirty="0">
                <a:latin typeface="Myriad Pro" panose="020B0503030403020204" pitchFamily="34" charset="0"/>
                <a:cs typeface="Arial" panose="020B0604020202020204" pitchFamily="34" charset="0"/>
              </a:rPr>
              <a:t>retrouver les idées </a:t>
            </a:r>
            <a:r>
              <a:rPr lang="en-US" altLang="en-US" dirty="0">
                <a:latin typeface="Myriad Pro" panose="020B0503030403020204" pitchFamily="34" charset="0"/>
                <a:cs typeface="Arial" panose="020B0604020202020204" pitchFamily="34" charset="0"/>
              </a:rPr>
              <a:t>à developer. </a:t>
            </a:r>
            <a:endParaRPr lang="fr-FR" altLang="en-US" dirty="0">
              <a:latin typeface="Myriad Pro" panose="020B050303040302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tabLst>
                <a:tab pos="3938588" algn="l"/>
              </a:tabLst>
              <a:defRPr/>
            </a:pPr>
            <a:r>
              <a:rPr lang="fr-FR" dirty="0">
                <a:solidFill>
                  <a:srgbClr val="0070C0"/>
                </a:solidFill>
                <a:latin typeface="Myriad Pro" panose="020B0503030403020204" pitchFamily="34" charset="0"/>
              </a:rPr>
              <a:t>Il /elle collecte les réponses, mène une </a:t>
            </a:r>
            <a:r>
              <a:rPr lang="en-US" dirty="0">
                <a:solidFill>
                  <a:srgbClr val="0070C0"/>
                </a:solidFill>
                <a:latin typeface="Myriad Pro" panose="020B0503030403020204" pitchFamily="34" charset="0"/>
              </a:rPr>
              <a:t>discussion </a:t>
            </a:r>
            <a:r>
              <a:rPr lang="fr-FR" dirty="0">
                <a:solidFill>
                  <a:srgbClr val="0070C0"/>
                </a:solidFill>
                <a:latin typeface="Myriad Pro" panose="020B0503030403020204" pitchFamily="34" charset="0"/>
              </a:rPr>
              <a:t>en classe puis dévoile </a:t>
            </a:r>
            <a:r>
              <a:rPr lang="en-US" dirty="0">
                <a:solidFill>
                  <a:srgbClr val="0070C0"/>
                </a:solidFill>
                <a:latin typeface="Myriad Pro" panose="020B0503030403020204" pitchFamily="34" charset="0"/>
              </a:rPr>
              <a:t>les </a:t>
            </a:r>
            <a:r>
              <a:rPr lang="fr-FR" dirty="0">
                <a:solidFill>
                  <a:srgbClr val="0070C0"/>
                </a:solidFill>
                <a:latin typeface="Myriad Pro" panose="020B0503030403020204" pitchFamily="34" charset="0"/>
              </a:rPr>
              <a:t>réponses</a:t>
            </a:r>
            <a:r>
              <a:rPr lang="en-US" dirty="0">
                <a:solidFill>
                  <a:srgbClr val="0070C0"/>
                </a:solidFill>
                <a:latin typeface="Myriad Pro" panose="020B0503030403020204" pitchFamily="34" charset="0"/>
              </a:rPr>
              <a:t>. </a:t>
            </a:r>
            <a:endParaRPr lang="fr-FR" dirty="0">
              <a:latin typeface="Myriad Pro" panose="020B0503030403020204" pitchFamily="34" charset="0"/>
            </a:endParaRPr>
          </a:p>
          <a:p>
            <a:pPr marL="0" indent="0">
              <a:defRPr/>
            </a:pPr>
            <a:endParaRPr lang="en-US" altLang="en-US" dirty="0">
              <a:latin typeface="Myriad Pro" panose="020B0503030403020204" pitchFamily="34" charset="0"/>
              <a:cs typeface="Arial" panose="020B0604020202020204" pitchFamily="34" charset="0"/>
            </a:endParaRPr>
          </a:p>
        </p:txBody>
      </p:sp>
      <p:sp>
        <p:nvSpPr>
          <p:cNvPr id="41987" name="Google Shape;431;p11: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18589340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a:headEnd/>
            <a:tailEnd/>
          </a:ln>
        </p:spPr>
      </p:sp>
      <p:sp>
        <p:nvSpPr>
          <p:cNvPr id="3" name="Notes Placeholder 2"/>
          <p:cNvSpPr>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dirty="0">
                <a:latin typeface="Myriad Pro" panose="020B0503030403020204" pitchFamily="34" charset="0"/>
                <a:cs typeface="Calibri" panose="020F0502020204030204" pitchFamily="34" charset="0"/>
              </a:rPr>
              <a:t>Note à l’enseignant(e) :</a:t>
            </a:r>
            <a:endParaRPr lang="fr-FR" altLang="en-US" b="1" u="sng" dirty="0">
              <a:latin typeface="Myriad Pro" panose="020B0503030403020204" pitchFamily="34"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b="1" u="sng" dirty="0">
                <a:latin typeface="Myriad Pro" panose="020B0503030403020204" pitchFamily="34" charset="0"/>
                <a:cs typeface="Calibri" panose="020F0502020204030204" pitchFamily="34" charset="0"/>
              </a:rPr>
              <a:t>5. </a:t>
            </a:r>
            <a:r>
              <a:rPr lang="fr-FR" altLang="en-US" b="1" u="sng" dirty="0" err="1">
                <a:latin typeface="Myriad Pro" panose="020B0503030403020204" pitchFamily="34" charset="0"/>
                <a:cs typeface="Calibri" panose="020F0502020204030204" pitchFamily="34" charset="0"/>
              </a:rPr>
              <a:t>Elaborer</a:t>
            </a:r>
            <a:r>
              <a:rPr lang="fr-FR" altLang="en-US" b="1" u="sng" dirty="0">
                <a:latin typeface="Myriad Pro" panose="020B0503030403020204" pitchFamily="34" charset="0"/>
                <a:cs typeface="Calibri" panose="020F0502020204030204" pitchFamily="34" charset="0"/>
              </a:rPr>
              <a:t> une grille pour réussir sa production.</a:t>
            </a:r>
          </a:p>
          <a:p>
            <a:pPr marL="285750" indent="-285750">
              <a:lnSpc>
                <a:spcPct val="107000"/>
              </a:lnSpc>
              <a:spcAft>
                <a:spcPts val="800"/>
              </a:spcAft>
              <a:buFont typeface="Arial" panose="020B0604020202020204" pitchFamily="34" charset="0"/>
              <a:buChar char="•"/>
              <a:tabLst>
                <a:tab pos="3938588" algn="l"/>
              </a:tabLst>
              <a:defRPr/>
            </a:pPr>
            <a:r>
              <a:rPr lang="fr-FR" altLang="en-US" dirty="0">
                <a:latin typeface="Myriad Pro" panose="020B0503030403020204" pitchFamily="34" charset="0"/>
                <a:cs typeface="Arial" panose="020B0604020202020204" pitchFamily="34" charset="0"/>
              </a:rPr>
              <a:t>L’enseignant(e) demande aux apprenants de citer les indicateurs de réussite d’un texte descriptif </a:t>
            </a:r>
          </a:p>
          <a:p>
            <a:pPr marL="285750" indent="-285750">
              <a:lnSpc>
                <a:spcPct val="107000"/>
              </a:lnSpc>
              <a:spcAft>
                <a:spcPts val="800"/>
              </a:spcAft>
              <a:buFont typeface="Arial" panose="020B0604020202020204" pitchFamily="34" charset="0"/>
              <a:buChar char="•"/>
              <a:tabLst>
                <a:tab pos="3938588" algn="l"/>
              </a:tabLst>
              <a:defRPr/>
            </a:pPr>
            <a:r>
              <a:rPr lang="fr-FR" altLang="en-US" dirty="0">
                <a:latin typeface="Myriad Pro" panose="020B0503030403020204" pitchFamily="34" charset="0"/>
                <a:cs typeface="Arial" panose="020B0604020202020204" pitchFamily="34" charset="0"/>
              </a:rPr>
              <a:t>Il/elle leur demande de rédiger le 1</a:t>
            </a:r>
            <a:r>
              <a:rPr lang="fr-FR" altLang="en-US" baseline="30000" dirty="0">
                <a:latin typeface="Myriad Pro" panose="020B0503030403020204" pitchFamily="34" charset="0"/>
                <a:cs typeface="Arial" panose="020B0604020202020204" pitchFamily="34" charset="0"/>
              </a:rPr>
              <a:t>er</a:t>
            </a:r>
            <a:r>
              <a:rPr lang="fr-FR" altLang="en-US" dirty="0">
                <a:latin typeface="Myriad Pro" panose="020B0503030403020204" pitchFamily="34" charset="0"/>
                <a:cs typeface="Arial" panose="020B0604020202020204" pitchFamily="34" charset="0"/>
              </a:rPr>
              <a:t> jet au brouillon. Il/elle circule entre les apprenants et guide ceux qui en ont besoin. </a:t>
            </a:r>
          </a:p>
          <a:p>
            <a:pPr marL="285750" indent="-285750">
              <a:lnSpc>
                <a:spcPct val="107000"/>
              </a:lnSpc>
              <a:spcAft>
                <a:spcPts val="800"/>
              </a:spcAft>
              <a:buFont typeface="Arial" panose="020B0604020202020204" pitchFamily="34" charset="0"/>
              <a:buChar char="•"/>
              <a:tabLst>
                <a:tab pos="3938588" algn="l"/>
              </a:tabLst>
              <a:defRPr/>
            </a:pPr>
            <a:r>
              <a:rPr lang="fr-FR" altLang="en-US" dirty="0">
                <a:latin typeface="Myriad Pro" panose="020B0503030403020204" pitchFamily="34" charset="0"/>
                <a:cs typeface="Arial" panose="020B0604020202020204" pitchFamily="34" charset="0"/>
              </a:rPr>
              <a:t>Il/elle les incite et les aide à vérifier le respect de chaque indicateur de réussite. </a:t>
            </a:r>
          </a:p>
          <a:p>
            <a:pPr marL="285750" indent="-285750">
              <a:lnSpc>
                <a:spcPct val="107000"/>
              </a:lnSpc>
              <a:spcAft>
                <a:spcPts val="800"/>
              </a:spcAft>
              <a:buFont typeface="Arial" panose="020B0604020202020204" pitchFamily="34" charset="0"/>
              <a:buChar char="•"/>
              <a:tabLst>
                <a:tab pos="3938588" algn="l"/>
              </a:tabLst>
              <a:defRPr/>
            </a:pPr>
            <a:r>
              <a:rPr lang="fr-FR" altLang="en-US" dirty="0">
                <a:latin typeface="Myriad Pro" panose="020B0503030403020204" pitchFamily="34" charset="0"/>
                <a:cs typeface="Arial" panose="020B0604020202020204" pitchFamily="34" charset="0"/>
              </a:rPr>
              <a:t>Il/elle leur demande de mettre au propre en travaillant l’orthographe, les majuscules et les points. </a:t>
            </a:r>
          </a:p>
          <a:p>
            <a:pPr marL="285750" indent="-285750">
              <a:lnSpc>
                <a:spcPct val="107000"/>
              </a:lnSpc>
              <a:spcAft>
                <a:spcPts val="800"/>
              </a:spcAft>
              <a:buFont typeface="Arial" panose="020B0604020202020204" pitchFamily="34" charset="0"/>
              <a:buChar char="•"/>
              <a:tabLst>
                <a:tab pos="3938588" algn="l"/>
              </a:tabLst>
              <a:defRPr/>
            </a:pPr>
            <a:r>
              <a:rPr lang="fr-FR" altLang="en-US" dirty="0">
                <a:latin typeface="Myriad Pro" panose="020B0503030403020204" pitchFamily="34" charset="0"/>
                <a:cs typeface="Arial" panose="020B0604020202020204" pitchFamily="34" charset="0"/>
              </a:rPr>
              <a:t>Il/elle ramasse les copies, choisit une ou deux pour en faire une évaluation (en fonction des indicateurs de réussite) puis une correction du texte. </a:t>
            </a:r>
          </a:p>
          <a:p>
            <a:pPr>
              <a:defRPr/>
            </a:pPr>
            <a:endParaRPr lang="fr-FR" dirty="0">
              <a:latin typeface="Myriad Pro" panose="020B0503030403020204" pitchFamily="34" charset="0"/>
            </a:endParaRPr>
          </a:p>
        </p:txBody>
      </p:sp>
      <p:sp>
        <p:nvSpPr>
          <p:cNvPr id="44036" name="Slide Number Placeholder 3"/>
          <p:cNvSpPr>
            <a:spLocks noGrp="1"/>
          </p:cNvSpPr>
          <p:nvPr>
            <p:ph type="sldNum" sz="quarter" idx="12"/>
          </p:nvPr>
        </p:nvSpPr>
        <p:spPr>
          <a:noFill/>
        </p:spPr>
        <p:txBody>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FF3CC609-370A-4397-842C-9EA62390E162}" type="slidenum">
              <a:rPr lang="en-US" altLang="en-US" sz="1200" smtClean="0">
                <a:latin typeface="Calibri" panose="020F0502020204030204" pitchFamily="34" charset="0"/>
                <a:sym typeface="Calibri" panose="020F0502020204030204" pitchFamily="34" charset="0"/>
              </a:rPr>
              <a:pPr/>
              <a:t>18</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3891671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a:headEnd/>
            <a:tailEnd/>
          </a:ln>
        </p:spPr>
      </p:sp>
      <p:sp>
        <p:nvSpPr>
          <p:cNvPr id="3" name="Notes Placeholder 2">
            <a:extLst>
              <a:ext uri="{FF2B5EF4-FFF2-40B4-BE49-F238E27FC236}">
                <a16:creationId xmlns:a16="http://schemas.microsoft.com/office/drawing/2014/main" id="{308EFF74-CA72-4351-99A2-17A108C8CBE1}"/>
              </a:ext>
            </a:extLst>
          </p:cNvPr>
          <p:cNvSpPr>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dirty="0">
                <a:latin typeface="Myriad Pro" panose="020B0503030403020204" pitchFamily="34" charset="0"/>
                <a:cs typeface="Calibri" panose="020F0502020204030204" pitchFamily="34" charset="0"/>
              </a:rPr>
              <a:t>Note à l’enseignant(e) :</a:t>
            </a:r>
            <a:endParaRPr lang="fr-FR" altLang="en-US" b="1" u="sng" dirty="0">
              <a:latin typeface="Myriad Pro" panose="020B0503030403020204" pitchFamily="34"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b="1" u="sng" dirty="0">
                <a:latin typeface="Myriad Pro" panose="020B0503030403020204" pitchFamily="34" charset="0"/>
                <a:cs typeface="Calibri" panose="020F0502020204030204" pitchFamily="34" charset="0"/>
              </a:rPr>
              <a:t>5. Définir les stratégies pour réussir sa production.</a:t>
            </a:r>
          </a:p>
          <a:p>
            <a:pPr marL="285750" indent="-285750">
              <a:lnSpc>
                <a:spcPct val="107000"/>
              </a:lnSpc>
              <a:spcAft>
                <a:spcPts val="800"/>
              </a:spcAft>
              <a:buFont typeface="Arial" panose="020B0604020202020204" pitchFamily="34" charset="0"/>
              <a:buChar char="•"/>
              <a:tabLst>
                <a:tab pos="3938588" algn="l"/>
              </a:tabLst>
              <a:defRPr/>
            </a:pPr>
            <a:r>
              <a:rPr lang="fr-FR" altLang="en-US" dirty="0">
                <a:latin typeface="Myriad Pro" panose="020B0503030403020204" pitchFamily="34" charset="0"/>
                <a:cs typeface="Arial" panose="020B0604020202020204" pitchFamily="34" charset="0"/>
              </a:rPr>
              <a:t>L’enseignant(e) demande aux apprenants de donner un titre à chaque bloc afin de retrouver les différentes stratégies pour réussir une production écrite. </a:t>
            </a:r>
          </a:p>
          <a:p>
            <a:pPr marL="285750" indent="-285750">
              <a:lnSpc>
                <a:spcPct val="107000"/>
              </a:lnSpc>
              <a:spcAft>
                <a:spcPts val="800"/>
              </a:spcAft>
              <a:buFont typeface="Arial" panose="020B0604020202020204" pitchFamily="34" charset="0"/>
              <a:buChar char="•"/>
              <a:tabLst>
                <a:tab pos="3938588" algn="l"/>
              </a:tabLst>
              <a:defRPr/>
            </a:pPr>
            <a:r>
              <a:rPr lang="fr-FR" dirty="0">
                <a:solidFill>
                  <a:srgbClr val="0070C0"/>
                </a:solidFill>
                <a:latin typeface="Myriad Pro" panose="020B0503030403020204" pitchFamily="34" charset="0"/>
              </a:rPr>
              <a:t>Il /elle collecte les réponses, mène une </a:t>
            </a:r>
            <a:r>
              <a:rPr lang="en-US" dirty="0">
                <a:solidFill>
                  <a:srgbClr val="0070C0"/>
                </a:solidFill>
                <a:latin typeface="Myriad Pro" panose="020B0503030403020204" pitchFamily="34" charset="0"/>
              </a:rPr>
              <a:t>discussion </a:t>
            </a:r>
            <a:r>
              <a:rPr lang="fr-FR" dirty="0">
                <a:solidFill>
                  <a:srgbClr val="0070C0"/>
                </a:solidFill>
                <a:latin typeface="Myriad Pro" panose="020B0503030403020204" pitchFamily="34" charset="0"/>
              </a:rPr>
              <a:t>en classe puis dévoile </a:t>
            </a:r>
            <a:r>
              <a:rPr lang="en-US" dirty="0">
                <a:solidFill>
                  <a:srgbClr val="0070C0"/>
                </a:solidFill>
                <a:latin typeface="Myriad Pro" panose="020B0503030403020204" pitchFamily="34" charset="0"/>
              </a:rPr>
              <a:t>les </a:t>
            </a:r>
            <a:r>
              <a:rPr lang="fr-FR" dirty="0">
                <a:solidFill>
                  <a:srgbClr val="0070C0"/>
                </a:solidFill>
                <a:latin typeface="Myriad Pro" panose="020B0503030403020204" pitchFamily="34" charset="0"/>
              </a:rPr>
              <a:t>réponses</a:t>
            </a:r>
            <a:r>
              <a:rPr lang="en-US" dirty="0">
                <a:solidFill>
                  <a:srgbClr val="0070C0"/>
                </a:solidFill>
                <a:latin typeface="Myriad Pro" panose="020B0503030403020204" pitchFamily="34" charset="0"/>
              </a:rPr>
              <a:t>. </a:t>
            </a:r>
            <a:endParaRPr lang="fr-FR" dirty="0">
              <a:latin typeface="Myriad Pro" panose="020B0503030403020204" pitchFamily="34" charset="0"/>
            </a:endParaRPr>
          </a:p>
          <a:p>
            <a:pPr>
              <a:defRPr/>
            </a:pPr>
            <a:endParaRPr lang="fr-FR" dirty="0">
              <a:latin typeface="Myriad Pro" panose="020B0503030403020204" pitchFamily="34" charset="0"/>
            </a:endParaRPr>
          </a:p>
          <a:p>
            <a:pPr>
              <a:defRPr/>
            </a:pPr>
            <a:endParaRPr lang="fr-FR" dirty="0">
              <a:latin typeface="Myriad Pro" panose="020B0503030403020204" pitchFamily="34" charset="0"/>
            </a:endParaRPr>
          </a:p>
        </p:txBody>
      </p:sp>
      <p:sp>
        <p:nvSpPr>
          <p:cNvPr id="46084" name="Slide Number Placeholder 3"/>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06CA0FF6-44B8-4D19-A196-521FA11A81D2}" type="slidenum">
              <a:rPr lang="en-US" altLang="en-US" sz="1200" smtClean="0">
                <a:latin typeface="Calibri" panose="020F0502020204030204" pitchFamily="34" charset="0"/>
                <a:sym typeface="Calibri" panose="020F0502020204030204" pitchFamily="34" charset="0"/>
              </a:rPr>
              <a:pPr/>
              <a:t>19</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19630641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1266" name="Google Shape;259;p2:notes"/>
          <p:cNvSpPr txBox="1">
            <a:spLocks noGrp="1"/>
          </p:cNvSpPr>
          <p:nvPr>
            <p:ph type="body" idx="1"/>
          </p:nvPr>
        </p:nvSpPr>
        <p:spPr/>
        <p:txBody>
          <a:bodyPr/>
          <a:lstStyle/>
          <a:p>
            <a:pPr marL="0" indent="0" eaLnBrk="1" hangingPunct="1">
              <a:buSzPts val="1400"/>
            </a:pPr>
            <a:endParaRPr lang="en-US" altLang="en-US" sz="1200">
              <a:latin typeface="Calibri" panose="020F0502020204030204" pitchFamily="34" charset="0"/>
              <a:cs typeface="Arial" panose="020B0604020202020204" pitchFamily="34" charset="0"/>
              <a:sym typeface="Calibri" panose="020F0502020204030204" pitchFamily="34" charset="0"/>
            </a:endParaRPr>
          </a:p>
        </p:txBody>
      </p:sp>
      <p:sp>
        <p:nvSpPr>
          <p:cNvPr id="11267" name="Google Shape;260;p2: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4385100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8130" name="Google Shape;479;p14:notes"/>
          <p:cNvSpPr txBox="1">
            <a:spLocks noGrp="1"/>
          </p:cNvSpPr>
          <p:nvPr>
            <p:ph type="body" idx="1"/>
          </p:nvPr>
        </p:nvSpPr>
        <p:spPr/>
        <p:txBody>
          <a:bodyPr/>
          <a:lstStyle/>
          <a:p>
            <a:pPr marL="0" indent="0" eaLnBrk="1" hangingPunct="1">
              <a:buSzPts val="1400"/>
            </a:pPr>
            <a:endParaRPr lang="en-US" altLang="en-US" sz="1200">
              <a:latin typeface="Calibri" panose="020F0502020204030204" pitchFamily="34" charset="0"/>
              <a:cs typeface="Arial" panose="020B0604020202020204" pitchFamily="34" charset="0"/>
              <a:sym typeface="Calibri" panose="020F0502020204030204" pitchFamily="34" charset="0"/>
            </a:endParaRPr>
          </a:p>
        </p:txBody>
      </p:sp>
      <p:sp>
        <p:nvSpPr>
          <p:cNvPr id="48131" name="Google Shape;480;p14: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31980256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0178" name="Google Shape;484;p15:notes"/>
          <p:cNvSpPr txBox="1">
            <a:spLocks noGrp="1"/>
          </p:cNvSpPr>
          <p:nvPr>
            <p:ph type="body" idx="1"/>
          </p:nvPr>
        </p:nvSpPr>
        <p:spPr>
          <a:ln/>
        </p:spPr>
        <p:txBody>
          <a:bodyPr/>
          <a:lstStyle/>
          <a:p>
            <a:pPr marL="0" indent="0" eaLnBrk="1" hangingPunct="1">
              <a:buSzPts val="1400"/>
            </a:pPr>
            <a:endParaRPr lang="en-US" altLang="en-US" sz="1200">
              <a:latin typeface="Calibri" panose="020F0502020204030204" pitchFamily="34" charset="0"/>
              <a:cs typeface="Arial" panose="020B0604020202020204" pitchFamily="34" charset="0"/>
              <a:sym typeface="Calibri" panose="020F0502020204030204" pitchFamily="34" charset="0"/>
            </a:endParaRPr>
          </a:p>
        </p:txBody>
      </p:sp>
      <p:sp>
        <p:nvSpPr>
          <p:cNvPr id="50179" name="Google Shape;485;p15: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5481482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1202" name="Google Shape;489;p16:notes"/>
          <p:cNvSpPr txBox="1">
            <a:spLocks noGrp="1"/>
          </p:cNvSpPr>
          <p:nvPr>
            <p:ph type="body" idx="1"/>
          </p:nvPr>
        </p:nvSpPr>
        <p:spPr/>
        <p:txBody>
          <a:bodyPr/>
          <a:lstStyle/>
          <a:p>
            <a:pPr marL="0" indent="0" eaLnBrk="1" hangingPunct="1">
              <a:buSzPts val="1400"/>
            </a:pPr>
            <a:endParaRPr lang="en-US" altLang="en-US" sz="1200">
              <a:latin typeface="Calibri" panose="020F0502020204030204" pitchFamily="34" charset="0"/>
              <a:cs typeface="Arial" panose="020B0604020202020204" pitchFamily="34" charset="0"/>
              <a:sym typeface="Calibri" panose="020F0502020204030204" pitchFamily="34" charset="0"/>
            </a:endParaRPr>
          </a:p>
        </p:txBody>
      </p:sp>
      <p:sp>
        <p:nvSpPr>
          <p:cNvPr id="51203" name="Google Shape;490;p16: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36138161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a:ln>
            <a:headEnd/>
            <a:tailEnd/>
          </a:ln>
        </p:spPr>
      </p:sp>
      <p:sp>
        <p:nvSpPr>
          <p:cNvPr id="13315" name="Notes Placeholder 2">
            <a:extLst>
              <a:ext uri="{FF2B5EF4-FFF2-40B4-BE49-F238E27FC236}">
                <a16:creationId xmlns:a16="http://schemas.microsoft.com/office/drawing/2014/main" id="{0DEADFA7-F0BB-4B8A-8A96-A37033801418}"/>
              </a:ext>
            </a:extLst>
          </p:cNvPr>
          <p:cNvSpPr txBox="1">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dirty="0">
                <a:latin typeface="Myriad Pro" panose="020B0503030403020204" pitchFamily="34" charset="0"/>
                <a:cs typeface="Calibri" panose="020F0502020204030204" pitchFamily="34" charset="0"/>
              </a:rPr>
              <a:t>Note à l’enseignant(e) :</a:t>
            </a:r>
            <a:endParaRPr lang="fr-FR" altLang="en-US" b="1" u="sng" dirty="0">
              <a:latin typeface="Myriad Pro" panose="020B0503030403020204" pitchFamily="34"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sz="1200" dirty="0">
                <a:latin typeface="Myriad Pro" panose="020B0503030403020204" pitchFamily="34" charset="0"/>
                <a:cs typeface="Calibri" panose="020F0502020204030204" pitchFamily="34" charset="0"/>
              </a:rPr>
              <a:t>1</a:t>
            </a:r>
            <a:r>
              <a:rPr lang="fr-FR" altLang="en-US" sz="1200" b="1" dirty="0">
                <a:latin typeface="Myriad Pro" panose="020B0503030403020204" pitchFamily="34" charset="0"/>
                <a:cs typeface="Calibri" panose="020F0502020204030204" pitchFamily="34" charset="0"/>
              </a:rPr>
              <a:t>. Sensibilisation générale</a:t>
            </a:r>
          </a:p>
          <a:p>
            <a:pPr marL="171450" indent="-171450">
              <a:lnSpc>
                <a:spcPct val="107000"/>
              </a:lnSpc>
              <a:spcAft>
                <a:spcPts val="800"/>
              </a:spcAft>
              <a:buFont typeface="Arial" panose="020B0604020202020204" pitchFamily="34" charset="0"/>
              <a:buChar char="•"/>
              <a:tabLst>
                <a:tab pos="3938588" algn="l"/>
              </a:tabLst>
              <a:defRPr/>
            </a:pPr>
            <a:r>
              <a:rPr lang="fr-FR" altLang="en-US" sz="1200" dirty="0">
                <a:latin typeface="Myriad Pro" panose="020B0503030403020204" pitchFamily="34" charset="0"/>
                <a:cs typeface="Calibri" panose="020F0502020204030204" pitchFamily="34" charset="0"/>
              </a:rPr>
              <a:t>L’enseignant(e) présente le sujet et les différentes étapes à suivre pour réussir son développement. </a:t>
            </a:r>
          </a:p>
          <a:p>
            <a:pPr marL="171450" indent="-171450">
              <a:lnSpc>
                <a:spcPct val="107000"/>
              </a:lnSpc>
              <a:spcAft>
                <a:spcPts val="800"/>
              </a:spcAft>
              <a:buFont typeface="Arial" panose="020B0604020202020204" pitchFamily="34" charset="0"/>
              <a:buChar char="•"/>
              <a:tabLst>
                <a:tab pos="3938588" algn="l"/>
              </a:tabLst>
              <a:defRPr/>
            </a:pPr>
            <a:r>
              <a:rPr lang="fr-FR" altLang="en-US" sz="1200" dirty="0">
                <a:latin typeface="Myriad Pro" panose="020B0503030403020204" pitchFamily="34" charset="0"/>
                <a:cs typeface="Calibri" panose="020F0502020204030204" pitchFamily="34" charset="0"/>
              </a:rPr>
              <a:t>A commencer par la compréhension et l’analyse du sujet et des différentes parties qui le constituent. </a:t>
            </a:r>
          </a:p>
        </p:txBody>
      </p:sp>
      <p:sp>
        <p:nvSpPr>
          <p:cNvPr id="13316" name="Slide Number Placeholder 3"/>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628E032A-662C-491B-A603-3F540FA7D930}" type="slidenum">
              <a:rPr lang="en-US" altLang="en-US" sz="1200" smtClean="0">
                <a:latin typeface="Calibri" panose="020F0502020204030204" pitchFamily="34" charset="0"/>
                <a:sym typeface="Calibri" panose="020F0502020204030204" pitchFamily="34" charset="0"/>
              </a:rPr>
              <a:pPr/>
              <a:t>3</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8683041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5362" name="Google Shape;430;p11:notes"/>
          <p:cNvSpPr txBox="1">
            <a:spLocks noGrp="1"/>
          </p:cNvSpPr>
          <p:nvPr>
            <p:ph type="body" idx="1"/>
          </p:nvPr>
        </p:nvSpPr>
        <p:spPr>
          <a:ln/>
        </p:spPr>
        <p:txBody>
          <a:bodyPr/>
          <a:lstStyle/>
          <a:p>
            <a:pPr marL="0" indent="0"/>
            <a:r>
              <a:rPr lang="fr-FR" altLang="en-US" b="1" dirty="0">
                <a:latin typeface="Myriad Pro" panose="020B0503030403020204" pitchFamily="34" charset="0"/>
                <a:cs typeface="Arial" panose="020B0604020202020204" pitchFamily="34" charset="0"/>
              </a:rPr>
              <a:t>Note à l’enseignant(e) :</a:t>
            </a:r>
          </a:p>
          <a:p>
            <a:pPr marL="0" indent="0"/>
            <a:r>
              <a:rPr lang="fr-FR" altLang="en-US" u="sng" dirty="0">
                <a:latin typeface="Myriad Pro" panose="020B0503030403020204" pitchFamily="34" charset="0"/>
                <a:cs typeface="Arial" panose="020B0604020202020204" pitchFamily="34" charset="0"/>
              </a:rPr>
              <a:t>1. Analyser le sujet de production pour le comprendre.</a:t>
            </a:r>
          </a:p>
          <a:p>
            <a:pPr marL="0" indent="0"/>
            <a:r>
              <a:rPr lang="fr-FR" altLang="en-US" dirty="0">
                <a:latin typeface="Myriad Pro" panose="020B0503030403020204" pitchFamily="34" charset="0"/>
                <a:cs typeface="Arial" panose="020B0604020202020204" pitchFamily="34" charset="0"/>
              </a:rPr>
              <a:t>L’enseignant(e) demande aux apprenants d’observer le sujet et d’identifier les différentes parties qui le composent. </a:t>
            </a:r>
          </a:p>
          <a:p>
            <a:pPr marL="0" indent="0"/>
            <a:r>
              <a:rPr lang="fr-FR" altLang="en-US" dirty="0">
                <a:latin typeface="Myriad Pro" panose="020B0503030403020204" pitchFamily="34" charset="0"/>
                <a:cs typeface="Arial" panose="020B0604020202020204" pitchFamily="34" charset="0"/>
              </a:rPr>
              <a:t>Il/Elle leur demande de lire chaque partie et d’identifier son enjeu :</a:t>
            </a:r>
          </a:p>
          <a:p>
            <a:pPr marL="0" indent="0"/>
            <a:r>
              <a:rPr lang="fr-FR" altLang="en-US" b="1" dirty="0">
                <a:latin typeface="Myriad Pro" panose="020B0503030403020204" pitchFamily="34" charset="0"/>
                <a:cs typeface="Arial" panose="020B0604020202020204" pitchFamily="34" charset="0"/>
              </a:rPr>
              <a:t>Réponses attendues : </a:t>
            </a:r>
          </a:p>
          <a:p>
            <a:pPr marL="0" indent="0"/>
            <a:r>
              <a:rPr lang="fr-FR" altLang="en-US" dirty="0">
                <a:latin typeface="Myriad Pro" panose="020B0503030403020204" pitchFamily="34" charset="0"/>
                <a:cs typeface="Arial" panose="020B0604020202020204" pitchFamily="34" charset="0"/>
              </a:rPr>
              <a:t>Partie 1 – précise la situation de communication: Qui ? Quand ? Où ? Quoi ? </a:t>
            </a:r>
          </a:p>
          <a:p>
            <a:pPr marL="0" indent="0"/>
            <a:r>
              <a:rPr lang="fr-FR" altLang="en-US" dirty="0">
                <a:latin typeface="Myriad Pro" panose="020B0503030403020204" pitchFamily="34" charset="0"/>
                <a:cs typeface="Arial" panose="020B0604020202020204" pitchFamily="34" charset="0"/>
              </a:rPr>
              <a:t>Partie 2 – précise la consigne et renseigne sur le type l’enjeu et/ou le genre du texte à produire. </a:t>
            </a:r>
          </a:p>
          <a:p>
            <a:pPr marL="0" indent="0"/>
            <a:r>
              <a:rPr lang="fr-FR" altLang="en-US" dirty="0">
                <a:latin typeface="Myriad Pro" panose="020B0503030403020204" pitchFamily="34" charset="0"/>
                <a:cs typeface="Arial" panose="020B0604020202020204" pitchFamily="34" charset="0"/>
              </a:rPr>
              <a:t>Partie 3 – indique le volume du texte à produire en lignes et/ou en mots.</a:t>
            </a:r>
          </a:p>
        </p:txBody>
      </p:sp>
      <p:sp>
        <p:nvSpPr>
          <p:cNvPr id="15363" name="Google Shape;431;p11: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9146087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7410" name="Google Shape;430;p11:notes"/>
          <p:cNvSpPr txBox="1">
            <a:spLocks noGrp="1"/>
          </p:cNvSpPr>
          <p:nvPr>
            <p:ph type="body" idx="1"/>
          </p:nvPr>
        </p:nvSpPr>
        <p:spPr>
          <a:ln/>
        </p:spPr>
        <p:txBody>
          <a:bodyPr/>
          <a:lstStyle/>
          <a:p>
            <a:pPr marL="0" indent="0">
              <a:lnSpc>
                <a:spcPct val="107000"/>
              </a:lnSpc>
              <a:spcAft>
                <a:spcPts val="800"/>
              </a:spcAft>
              <a:buFont typeface="Times New Roman" panose="02020603050405020304" pitchFamily="18" charset="0"/>
              <a:buNone/>
              <a:tabLst>
                <a:tab pos="3938588" algn="l"/>
              </a:tabLst>
            </a:pPr>
            <a:r>
              <a:rPr lang="fr-FR" altLang="en-US" dirty="0">
                <a:latin typeface="Myriad Pro" panose="020B0503030403020204" pitchFamily="34" charset="0"/>
                <a:cs typeface="Arial" panose="020B0604020202020204" pitchFamily="34" charset="0"/>
              </a:rPr>
              <a:t>Note à l’enseignant(e) :</a:t>
            </a:r>
            <a:endParaRPr lang="fr-FR" altLang="en-US" b="1" u="sng" dirty="0">
              <a:latin typeface="Myriad Pro" panose="020B0503030403020204" pitchFamily="34" charset="0"/>
              <a:cs typeface="Arial" panose="020B0604020202020204" pitchFamily="34" charset="0"/>
            </a:endParaRPr>
          </a:p>
          <a:p>
            <a:pPr marL="0" indent="0">
              <a:lnSpc>
                <a:spcPct val="107000"/>
              </a:lnSpc>
              <a:spcAft>
                <a:spcPts val="800"/>
              </a:spcAft>
              <a:buFont typeface="Times New Roman" panose="02020603050405020304" pitchFamily="18" charset="0"/>
              <a:buNone/>
              <a:tabLst>
                <a:tab pos="3938588" algn="l"/>
              </a:tabLst>
            </a:pPr>
            <a:r>
              <a:rPr lang="fr-FR" altLang="en-US" b="1" u="sng" dirty="0">
                <a:latin typeface="Myriad Pro" panose="020B0503030403020204" pitchFamily="34" charset="0"/>
                <a:cs typeface="Arial" panose="020B0604020202020204" pitchFamily="34" charset="0"/>
              </a:rPr>
              <a:t>1. Analyser le sujet de production pour le comprendre.</a:t>
            </a:r>
          </a:p>
          <a:p>
            <a:pPr marL="0" indent="0">
              <a:tabLst>
                <a:tab pos="3938588" algn="l"/>
              </a:tabLst>
            </a:pPr>
            <a:r>
              <a:rPr lang="fr-FR" altLang="en-US" dirty="0">
                <a:latin typeface="Myriad Pro" panose="020B0503030403020204" pitchFamily="34" charset="0"/>
                <a:cs typeface="Arial" panose="020B0604020202020204" pitchFamily="34" charset="0"/>
              </a:rPr>
              <a:t>L’enseignant(e) demande aux apprenants de lire la partie « situation » et de répondre aux questions.  </a:t>
            </a:r>
          </a:p>
          <a:p>
            <a:pPr marL="0" indent="0">
              <a:tabLst>
                <a:tab pos="3938588" algn="l"/>
              </a:tabLst>
            </a:pPr>
            <a:endParaRPr lang="en-US" altLang="en-US" dirty="0">
              <a:latin typeface="Myriad Pro" panose="020B0503030403020204" pitchFamily="34" charset="0"/>
              <a:cs typeface="Arial" panose="020B0604020202020204" pitchFamily="34" charset="0"/>
            </a:endParaRPr>
          </a:p>
        </p:txBody>
      </p:sp>
      <p:sp>
        <p:nvSpPr>
          <p:cNvPr id="17411" name="Google Shape;431;p11: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21715371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9458" name="Google Shape;430;p11:notes"/>
          <p:cNvSpPr txBox="1">
            <a:spLocks noGrp="1"/>
          </p:cNvSpPr>
          <p:nvPr>
            <p:ph type="body" idx="1"/>
          </p:nvPr>
        </p:nvSpPr>
        <p:spPr>
          <a:ln/>
        </p:spPr>
        <p:txBody>
          <a:bodyPr/>
          <a:lstStyle/>
          <a:p>
            <a:pPr marL="0" indent="0">
              <a:lnSpc>
                <a:spcPct val="107000"/>
              </a:lnSpc>
              <a:spcAft>
                <a:spcPts val="800"/>
              </a:spcAft>
              <a:buFont typeface="Times New Roman" panose="02020603050405020304" pitchFamily="18" charset="0"/>
              <a:buNone/>
              <a:tabLst>
                <a:tab pos="3938588" algn="l"/>
              </a:tabLst>
            </a:pPr>
            <a:r>
              <a:rPr lang="fr-FR" altLang="en-US" dirty="0">
                <a:latin typeface="Myriad Pro" panose="020B0503030403020204" pitchFamily="34" charset="0"/>
                <a:cs typeface="Arial" panose="020B0604020202020204" pitchFamily="34" charset="0"/>
              </a:rPr>
              <a:t>Note à l’enseignant(e) :</a:t>
            </a:r>
            <a:endParaRPr lang="fr-FR" altLang="en-US" b="1" u="sng" dirty="0">
              <a:latin typeface="Myriad Pro" panose="020B0503030403020204" pitchFamily="34" charset="0"/>
              <a:cs typeface="Arial" panose="020B0604020202020204" pitchFamily="34" charset="0"/>
            </a:endParaRPr>
          </a:p>
          <a:p>
            <a:pPr marL="0" indent="0">
              <a:lnSpc>
                <a:spcPct val="107000"/>
              </a:lnSpc>
              <a:spcAft>
                <a:spcPts val="800"/>
              </a:spcAft>
              <a:buFont typeface="Times New Roman" panose="02020603050405020304" pitchFamily="18" charset="0"/>
              <a:buNone/>
              <a:tabLst>
                <a:tab pos="3938588" algn="l"/>
              </a:tabLst>
            </a:pPr>
            <a:r>
              <a:rPr lang="fr-FR" altLang="en-US" b="1" u="sng" dirty="0">
                <a:latin typeface="Myriad Pro" panose="020B0503030403020204" pitchFamily="34" charset="0"/>
                <a:cs typeface="Arial" panose="020B0604020202020204" pitchFamily="34" charset="0"/>
              </a:rPr>
              <a:t>1. Analyser le sujet de production pour le comprendre.</a:t>
            </a:r>
          </a:p>
          <a:p>
            <a:pPr marL="0" indent="0">
              <a:tabLst>
                <a:tab pos="3938588" algn="l"/>
              </a:tabLst>
            </a:pPr>
            <a:r>
              <a:rPr lang="fr-FR" altLang="en-US" dirty="0">
                <a:latin typeface="Myriad Pro" panose="020B0503030403020204" pitchFamily="34" charset="0"/>
                <a:cs typeface="Arial" panose="020B0604020202020204" pitchFamily="34" charset="0"/>
              </a:rPr>
              <a:t>L’enseignant(e) demande aux apprenants de lire la partie « consigne » et d’identifier le(s) type(s), le genre et le(s) enjeu(x) du texte à produire. </a:t>
            </a:r>
            <a:endParaRPr lang="en-US" altLang="en-US" dirty="0">
              <a:latin typeface="Myriad Pro" panose="020B0503030403020204" pitchFamily="34" charset="0"/>
              <a:cs typeface="Arial" panose="020B0604020202020204" pitchFamily="34" charset="0"/>
            </a:endParaRPr>
          </a:p>
          <a:p>
            <a:pPr marL="0" indent="0">
              <a:tabLst>
                <a:tab pos="3938588" algn="l"/>
              </a:tabLst>
            </a:pPr>
            <a:endParaRPr lang="en-US" altLang="en-US" dirty="0">
              <a:latin typeface="Myriad Pro" panose="020B0503030403020204" pitchFamily="34" charset="0"/>
              <a:cs typeface="Arial" panose="020B0604020202020204" pitchFamily="34" charset="0"/>
            </a:endParaRPr>
          </a:p>
        </p:txBody>
      </p:sp>
      <p:sp>
        <p:nvSpPr>
          <p:cNvPr id="19459" name="Google Shape;431;p11: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22365564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a:headEnd/>
            <a:tailEnd/>
          </a:ln>
        </p:spPr>
      </p:sp>
      <p:sp>
        <p:nvSpPr>
          <p:cNvPr id="21507" name="Notes Placeholder 2">
            <a:extLst>
              <a:ext uri="{FF2B5EF4-FFF2-40B4-BE49-F238E27FC236}">
                <a16:creationId xmlns:a16="http://schemas.microsoft.com/office/drawing/2014/main" id="{9B8DC5D0-095B-4F5B-B614-2191045AE0BD}"/>
              </a:ext>
            </a:extLst>
          </p:cNvPr>
          <p:cNvSpPr txBox="1">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sz="1200" dirty="0">
                <a:latin typeface="Myriad Pro" panose="020B0503030403020204" pitchFamily="34" charset="0"/>
                <a:cs typeface="Calibri" panose="020F0502020204030204" pitchFamily="34" charset="0"/>
              </a:rPr>
              <a:t>Note à l’enseignant(e) :</a:t>
            </a:r>
            <a:endParaRPr lang="fr-FR" altLang="en-US" sz="1200" b="1" u="sng" dirty="0">
              <a:latin typeface="Myriad Pro" panose="020B0503030403020204" pitchFamily="34"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sz="1200" b="1" u="sng" dirty="0">
                <a:latin typeface="Myriad Pro" panose="020B0503030403020204" pitchFamily="34" charset="0"/>
                <a:cs typeface="Calibri" panose="020F0502020204030204" pitchFamily="34" charset="0"/>
              </a:rPr>
              <a:t>2. Se préparer à produire un texte descriptif </a:t>
            </a:r>
          </a:p>
          <a:p>
            <a:pPr marL="0" indent="0">
              <a:lnSpc>
                <a:spcPct val="107000"/>
              </a:lnSpc>
              <a:spcAft>
                <a:spcPts val="800"/>
              </a:spcAft>
              <a:buFont typeface="Times New Roman" panose="02020603050405020304" pitchFamily="18" charset="0"/>
              <a:buNone/>
              <a:tabLst>
                <a:tab pos="3938588" algn="l"/>
              </a:tabLst>
              <a:defRPr/>
            </a:pPr>
            <a:r>
              <a:rPr lang="fr-FR" altLang="en-US" sz="1200" dirty="0">
                <a:latin typeface="Myriad Pro" panose="020B0503030403020204" pitchFamily="34" charset="0"/>
                <a:cs typeface="Arial" panose="020B0604020202020204" pitchFamily="34" charset="0"/>
              </a:rPr>
              <a:t>Après avoir analysé le sujet de production, l’enseignant(e) fait un remue-méninges pour identifier les apprentissages nécessaires afin d’aider les apprenants à réussir la production. </a:t>
            </a:r>
          </a:p>
          <a:p>
            <a:pPr marL="0" indent="0">
              <a:tabLst>
                <a:tab pos="3938588" algn="l"/>
              </a:tabLst>
              <a:defRPr/>
            </a:pPr>
            <a:r>
              <a:rPr lang="fr-FR" altLang="en-US" sz="1200" i="1" dirty="0">
                <a:latin typeface="Myriad Pro" panose="020B0503030403020204" pitchFamily="34" charset="0"/>
                <a:cs typeface="Arial" panose="020B0604020202020204" pitchFamily="34" charset="0"/>
              </a:rPr>
              <a:t>N.B : Les apprenants sont censés avoir exploité un ou plusieurs textes descriptifs en classe qui portent sur les mêmes caractéristiques (thème, connaissances linguistiques) de la production demandée.</a:t>
            </a:r>
          </a:p>
          <a:p>
            <a:pPr marL="171450" indent="-171450">
              <a:buFont typeface="Arial" panose="020B0604020202020204" pitchFamily="34" charset="0"/>
              <a:buChar char="•"/>
              <a:tabLst>
                <a:tab pos="3938588" algn="l"/>
              </a:tabLst>
              <a:defRPr/>
            </a:pPr>
            <a:r>
              <a:rPr lang="fr-FR" altLang="en-US" sz="1200" dirty="0">
                <a:latin typeface="Myriad Pro" panose="020B0503030403020204" pitchFamily="34" charset="0"/>
                <a:cs typeface="Arial" panose="020B0604020202020204" pitchFamily="34" charset="0"/>
              </a:rPr>
              <a:t>Il/elle prépare des exercices de préparation à la production. Voici, dans ce qui suit, une batterie d’activités et d’exercices de préparation.   </a:t>
            </a:r>
          </a:p>
        </p:txBody>
      </p:sp>
      <p:sp>
        <p:nvSpPr>
          <p:cNvPr id="21508" name="Slide Number Placeholder 3"/>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C32843D0-1FCC-4189-811D-7949837BC86A}" type="slidenum">
              <a:rPr lang="en-US" altLang="en-US" sz="1200" smtClean="0">
                <a:latin typeface="Calibri" panose="020F0502020204030204" pitchFamily="34" charset="0"/>
                <a:sym typeface="Calibri" panose="020F0502020204030204" pitchFamily="34" charset="0"/>
              </a:rPr>
              <a:pPr/>
              <a:t>7</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41184540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a:headEnd/>
            <a:tailEnd/>
          </a:ln>
        </p:spPr>
      </p:sp>
      <p:sp>
        <p:nvSpPr>
          <p:cNvPr id="3" name="Notes Placeholder 2"/>
          <p:cNvSpPr>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dirty="0">
                <a:latin typeface="Myriad Pro" panose="020B0503030403020204" pitchFamily="34" charset="0"/>
                <a:cs typeface="Calibri" panose="020F0502020204030204" pitchFamily="34" charset="0"/>
              </a:rPr>
              <a:t>Note à l’enseignant(e) :</a:t>
            </a:r>
            <a:endParaRPr lang="fr-FR" altLang="en-US" b="1" u="sng" dirty="0">
              <a:latin typeface="Myriad Pro" panose="020B0503030403020204" pitchFamily="34"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b="1" u="sng" dirty="0">
                <a:latin typeface="Myriad Pro" panose="020B0503030403020204" pitchFamily="34" charset="0"/>
                <a:cs typeface="Calibri" panose="020F0502020204030204" pitchFamily="34" charset="0"/>
              </a:rPr>
              <a:t>2. Se préparer à produire un texte descriptif</a:t>
            </a:r>
          </a:p>
          <a:p>
            <a:pPr marL="0" indent="0">
              <a:lnSpc>
                <a:spcPct val="107000"/>
              </a:lnSpc>
              <a:spcAft>
                <a:spcPts val="800"/>
              </a:spcAft>
              <a:buFont typeface="Times New Roman" panose="02020603050405020304" pitchFamily="18" charset="0"/>
              <a:buNone/>
              <a:tabLst>
                <a:tab pos="3938588" algn="l"/>
              </a:tabLst>
              <a:defRPr/>
            </a:pPr>
            <a:r>
              <a:rPr lang="fr-FR" altLang="en-US" b="1" u="sng" dirty="0">
                <a:latin typeface="Myriad Pro" panose="020B0503030403020204" pitchFamily="34" charset="0"/>
                <a:cs typeface="Calibri" panose="020F0502020204030204" pitchFamily="34" charset="0"/>
              </a:rPr>
              <a:t>Étape 1 : A- La description.  </a:t>
            </a:r>
          </a:p>
          <a:p>
            <a:pPr marL="171450" indent="-171450">
              <a:buFont typeface="Arial" panose="020B0604020202020204" pitchFamily="34" charset="0"/>
              <a:buChar char="•"/>
              <a:tabLst>
                <a:tab pos="3938588" algn="l"/>
              </a:tabLst>
              <a:defRPr/>
            </a:pPr>
            <a:r>
              <a:rPr lang="fr-FR" altLang="en-US" dirty="0">
                <a:latin typeface="Myriad Pro" panose="020B0503030403020204" pitchFamily="34" charset="0"/>
                <a:cs typeface="Arial" panose="020B0604020202020204" pitchFamily="34" charset="0"/>
              </a:rPr>
              <a:t>L’enseignant(e) demande aux apprenants d’ :</a:t>
            </a:r>
          </a:p>
          <a:p>
            <a:pPr marL="0" indent="0">
              <a:tabLst>
                <a:tab pos="3938588" algn="l"/>
              </a:tabLst>
              <a:defRPr/>
            </a:pPr>
            <a:r>
              <a:rPr lang="fr-FR" altLang="en-US" i="1" dirty="0">
                <a:solidFill>
                  <a:srgbClr val="0070C0"/>
                </a:solidFill>
                <a:latin typeface="Myriad Pro" panose="020B0503030403020204" pitchFamily="34" charset="0"/>
                <a:cs typeface="Arial" panose="020B0604020202020204" pitchFamily="34" charset="0"/>
              </a:rPr>
              <a:t>A- identifier le descripteur, le moment, l’objet de la description et le lieu où se trouve la maison. </a:t>
            </a:r>
          </a:p>
          <a:p>
            <a:pPr marL="0" indent="0">
              <a:buFontTx/>
              <a:buNone/>
              <a:tabLst>
                <a:tab pos="3938588" algn="l"/>
              </a:tabLst>
              <a:defRPr/>
            </a:pPr>
            <a:r>
              <a:rPr lang="fr-FR" altLang="en-US" i="1" dirty="0">
                <a:solidFill>
                  <a:srgbClr val="0070C0"/>
                </a:solidFill>
                <a:latin typeface="Myriad Pro" panose="020B0503030403020204" pitchFamily="34" charset="0"/>
                <a:cs typeface="Arial" panose="020B0604020202020204" pitchFamily="34" charset="0"/>
              </a:rPr>
              <a:t>B- faire trouver les indices qui permettent de trouver la réponse.</a:t>
            </a:r>
          </a:p>
          <a:p>
            <a:pPr marL="171450" indent="-171450">
              <a:buFont typeface="Arial" panose="020B0604020202020204" pitchFamily="34" charset="0"/>
              <a:buChar char="•"/>
              <a:tabLst>
                <a:tab pos="3938588" algn="l"/>
              </a:tabLst>
              <a:defRPr/>
            </a:pPr>
            <a:r>
              <a:rPr lang="fr-FR" altLang="en-US" dirty="0">
                <a:solidFill>
                  <a:srgbClr val="0070C0"/>
                </a:solidFill>
                <a:latin typeface="Myriad Pro" panose="020B0503030403020204" pitchFamily="34" charset="0"/>
                <a:cs typeface="Arial" panose="020B0604020202020204" pitchFamily="34" charset="0"/>
              </a:rPr>
              <a:t>Il/elle collecte les réponses, mène une discussion en classe puis dévoile les réponses. </a:t>
            </a:r>
            <a:endParaRPr lang="fr-FR" altLang="en-US" dirty="0">
              <a:latin typeface="Myriad Pro" panose="020B0503030403020204" pitchFamily="34" charset="0"/>
              <a:cs typeface="Arial" panose="020B0604020202020204" pitchFamily="34" charset="0"/>
            </a:endParaRPr>
          </a:p>
          <a:p>
            <a:pPr>
              <a:defRPr/>
            </a:pPr>
            <a:endParaRPr lang="fr-FR" dirty="0"/>
          </a:p>
        </p:txBody>
      </p:sp>
      <p:sp>
        <p:nvSpPr>
          <p:cNvPr id="23556" name="Slide Number Placeholder 3"/>
          <p:cNvSpPr>
            <a:spLocks noGrp="1"/>
          </p:cNvSpPr>
          <p:nvPr>
            <p:ph type="sldNum" sz="quarter" idx="12"/>
          </p:nvPr>
        </p:nvSpPr>
        <p:spPr>
          <a:noFill/>
        </p:spPr>
        <p:txBody>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7C79E55C-1B49-47DA-A910-C35121C9138A}" type="slidenum">
              <a:rPr lang="en-US" altLang="en-US" sz="1200" smtClean="0">
                <a:latin typeface="Calibri" panose="020F0502020204030204" pitchFamily="34" charset="0"/>
                <a:sym typeface="Calibri" panose="020F0502020204030204" pitchFamily="34" charset="0"/>
              </a:rPr>
              <a:pPr/>
              <a:t>8</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13802992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a:headEnd/>
            <a:tailEnd/>
          </a:ln>
        </p:spPr>
      </p:sp>
      <p:sp>
        <p:nvSpPr>
          <p:cNvPr id="3" name="Notes Placeholder 2"/>
          <p:cNvSpPr>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sz="1800" dirty="0">
                <a:latin typeface="Myriad Pro" panose="020B0503030403020204" pitchFamily="34" charset="0"/>
                <a:cs typeface="Calibri" panose="020F0502020204030204" pitchFamily="34" charset="0"/>
              </a:rPr>
              <a:t>Note à l’enseignant(e) :</a:t>
            </a:r>
            <a:endParaRPr lang="fr-FR" altLang="en-US" sz="1800" b="1" u="sng" dirty="0">
              <a:latin typeface="Myriad Pro" panose="020B0503030403020204" pitchFamily="34"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sz="1800" b="1" u="sng" dirty="0">
                <a:latin typeface="Myriad Pro" panose="020B0503030403020204" pitchFamily="34" charset="0"/>
                <a:cs typeface="Calibri" panose="020F0502020204030204" pitchFamily="34" charset="0"/>
              </a:rPr>
              <a:t>2. Se préparer à produire un texte descriptif</a:t>
            </a:r>
          </a:p>
          <a:p>
            <a:pPr marL="0" indent="0">
              <a:lnSpc>
                <a:spcPct val="107000"/>
              </a:lnSpc>
              <a:spcAft>
                <a:spcPts val="800"/>
              </a:spcAft>
              <a:buFont typeface="Times New Roman" panose="02020603050405020304" pitchFamily="18" charset="0"/>
              <a:buNone/>
              <a:tabLst>
                <a:tab pos="3938588" algn="l"/>
              </a:tabLst>
              <a:defRPr/>
            </a:pPr>
            <a:r>
              <a:rPr lang="fr-FR" altLang="en-US" sz="1800" b="1" u="sng" dirty="0">
                <a:latin typeface="Myriad Pro" panose="020B0503030403020204" pitchFamily="34" charset="0"/>
                <a:cs typeface="Calibri" panose="020F0502020204030204" pitchFamily="34" charset="0"/>
              </a:rPr>
              <a:t>Étape 1 : B- </a:t>
            </a:r>
            <a:r>
              <a:rPr lang="fr-FR" altLang="en-US" sz="2400" b="1" dirty="0">
                <a:solidFill>
                  <a:srgbClr val="0097D7"/>
                </a:solidFill>
                <a:latin typeface="Myriad Pro" pitchFamily="34" charset="0"/>
                <a:cs typeface="Open Sans" panose="020B0604020202020204" charset="0"/>
              </a:rPr>
              <a:t>Les expansions du nom </a:t>
            </a:r>
            <a:r>
              <a:rPr lang="fr-FR" altLang="en-US" sz="1800" b="1" dirty="0">
                <a:solidFill>
                  <a:srgbClr val="0097D7"/>
                </a:solidFill>
                <a:latin typeface="Myriad Pro" pitchFamily="34" charset="0"/>
                <a:cs typeface="Open Sans" panose="020B0604020202020204" charset="0"/>
              </a:rPr>
              <a:t>(sens et nature grammaticale)</a:t>
            </a:r>
            <a:endParaRPr lang="fr-FR" altLang="en-US" sz="2400" b="1" dirty="0">
              <a:solidFill>
                <a:srgbClr val="0097D7"/>
              </a:solidFill>
              <a:latin typeface="Myriad Pro" pitchFamily="34" charset="0"/>
              <a:cs typeface="Open Sans" panose="020B0604020202020204" charset="0"/>
            </a:endParaRPr>
          </a:p>
          <a:p>
            <a:pPr marL="171450" indent="-171450">
              <a:buFont typeface="Arial" panose="020B0604020202020204" pitchFamily="34" charset="0"/>
              <a:buChar char="•"/>
              <a:tabLst>
                <a:tab pos="3938588" algn="l"/>
              </a:tabLst>
              <a:defRPr/>
            </a:pPr>
            <a:r>
              <a:rPr lang="fr-FR" altLang="en-US" sz="1800" dirty="0">
                <a:latin typeface="Myriad Pro" panose="020B0503030403020204" pitchFamily="34" charset="0"/>
                <a:cs typeface="Arial" panose="020B0604020202020204" pitchFamily="34" charset="0"/>
              </a:rPr>
              <a:t>L’enseignant(e) pose la première question, mène une discussion puis dévoile les réponses. </a:t>
            </a:r>
          </a:p>
          <a:p>
            <a:pPr marL="171450" indent="-171450">
              <a:buFont typeface="Arial" panose="020B0604020202020204" pitchFamily="34" charset="0"/>
              <a:buChar char="•"/>
              <a:tabLst>
                <a:tab pos="3938588" algn="l"/>
              </a:tabLst>
              <a:defRPr/>
            </a:pPr>
            <a:r>
              <a:rPr lang="fr-FR" altLang="en-US" sz="1800" dirty="0">
                <a:latin typeface="Myriad Pro" panose="020B0503030403020204" pitchFamily="34" charset="0"/>
                <a:cs typeface="Arial" panose="020B0604020202020204" pitchFamily="34" charset="0"/>
              </a:rPr>
              <a:t>Il/elle fait rappeler qu’il s’agit des expansions du nom. </a:t>
            </a:r>
          </a:p>
          <a:p>
            <a:pPr marL="171450" indent="-171450">
              <a:buFont typeface="Arial" panose="020B0604020202020204" pitchFamily="34" charset="0"/>
              <a:buChar char="•"/>
              <a:tabLst>
                <a:tab pos="3938588" algn="l"/>
              </a:tabLst>
              <a:defRPr/>
            </a:pPr>
            <a:r>
              <a:rPr lang="fr-FR" altLang="en-US" sz="1800" dirty="0">
                <a:latin typeface="Myriad Pro" panose="020B0503030403020204" pitchFamily="34" charset="0"/>
                <a:cs typeface="Arial" panose="020B0604020202020204" pitchFamily="34" charset="0"/>
              </a:rPr>
              <a:t>Il/elle pose les deux questions qui restent l’une après l’autre. </a:t>
            </a:r>
          </a:p>
          <a:p>
            <a:pPr marL="171450" indent="-171450">
              <a:buFont typeface="Arial" panose="020B0604020202020204" pitchFamily="34" charset="0"/>
              <a:buChar char="•"/>
              <a:tabLst>
                <a:tab pos="3938588" algn="l"/>
              </a:tabLst>
              <a:defRPr/>
            </a:pPr>
            <a:r>
              <a:rPr lang="fr-FR" altLang="en-US" sz="1800" dirty="0">
                <a:solidFill>
                  <a:srgbClr val="0070C0"/>
                </a:solidFill>
                <a:latin typeface="Myriad Pro" panose="020B0503030403020204" pitchFamily="34" charset="0"/>
                <a:cs typeface="Arial" panose="020B0604020202020204" pitchFamily="34" charset="0"/>
              </a:rPr>
              <a:t>Il/elle collecte les réponses, mène une discussion en classe puis dévoile les réponses. </a:t>
            </a:r>
          </a:p>
          <a:p>
            <a:pPr marL="171450" indent="-171450">
              <a:buFont typeface="Arial" panose="020B0604020202020204" pitchFamily="34" charset="0"/>
              <a:buChar char="•"/>
              <a:tabLst>
                <a:tab pos="3938588" algn="l"/>
              </a:tabLst>
              <a:defRPr/>
            </a:pPr>
            <a:r>
              <a:rPr lang="fr-FR" altLang="en-US" sz="1800" dirty="0">
                <a:solidFill>
                  <a:srgbClr val="0070C0"/>
                </a:solidFill>
                <a:latin typeface="Myriad Pro" panose="020B0503030403020204" pitchFamily="34" charset="0"/>
                <a:cs typeface="Arial" panose="020B0604020202020204" pitchFamily="34" charset="0"/>
              </a:rPr>
              <a:t>Il/elle pourrait rappeler la synthèse sur le sens et la nature grammaticale des expansions du nom. </a:t>
            </a:r>
            <a:endParaRPr lang="fr-FR" altLang="en-US" sz="1800" dirty="0">
              <a:latin typeface="Myriad Pro" panose="020B0503030403020204" pitchFamily="34" charset="0"/>
              <a:cs typeface="Arial" panose="020B0604020202020204" pitchFamily="34" charset="0"/>
            </a:endParaRPr>
          </a:p>
          <a:p>
            <a:pPr>
              <a:defRPr/>
            </a:pPr>
            <a:endParaRPr lang="fr-FR" dirty="0"/>
          </a:p>
        </p:txBody>
      </p:sp>
      <p:sp>
        <p:nvSpPr>
          <p:cNvPr id="25604" name="Slide Number Placeholder 3"/>
          <p:cNvSpPr>
            <a:spLocks noGrp="1"/>
          </p:cNvSpPr>
          <p:nvPr>
            <p:ph type="sldNum" sz="quarter" idx="12"/>
          </p:nvPr>
        </p:nvSpPr>
        <p:spPr>
          <a:noFill/>
        </p:spPr>
        <p:txBody>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52E869DB-0726-4F5D-9DB6-B4E01720E42B}" type="slidenum">
              <a:rPr lang="en-US" altLang="en-US" sz="1200" smtClean="0">
                <a:latin typeface="Calibri" panose="020F0502020204030204" pitchFamily="34" charset="0"/>
                <a:sym typeface="Calibri" panose="020F0502020204030204" pitchFamily="34" charset="0"/>
              </a:rPr>
              <a:pPr/>
              <a:t>9</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27211875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الصفحة الرئيسية">
  <p:cSld name="الصفحة الرئيسية">
    <p:spTree>
      <p:nvGrpSpPr>
        <p:cNvPr id="1" name="Shape 10"/>
        <p:cNvGrpSpPr/>
        <p:nvPr/>
      </p:nvGrpSpPr>
      <p:grpSpPr>
        <a:xfrm>
          <a:off x="0" y="0"/>
          <a:ext cx="0" cy="0"/>
          <a:chOff x="0" y="0"/>
          <a:chExt cx="0" cy="0"/>
        </a:xfrm>
      </p:grpSpPr>
      <p:grpSp>
        <p:nvGrpSpPr>
          <p:cNvPr id="3" name="Google Shape;12;p2"/>
          <p:cNvGrpSpPr>
            <a:grpSpLocks/>
          </p:cNvGrpSpPr>
          <p:nvPr/>
        </p:nvGrpSpPr>
        <p:grpSpPr bwMode="auto">
          <a:xfrm rot="10800000" flipH="1">
            <a:off x="0" y="2103438"/>
            <a:ext cx="12192000" cy="3998912"/>
            <a:chOff x="44070" y="706405"/>
            <a:chExt cx="16591967" cy="5470816"/>
          </a:xfrm>
        </p:grpSpPr>
        <p:grpSp>
          <p:nvGrpSpPr>
            <p:cNvPr id="4" name="Google Shape;13;p2"/>
            <p:cNvGrpSpPr>
              <a:grpSpLocks/>
            </p:cNvGrpSpPr>
            <p:nvPr/>
          </p:nvGrpSpPr>
          <p:grpSpPr bwMode="auto">
            <a:xfrm rot="10800000" flipH="1">
              <a:off x="44070" y="3524344"/>
              <a:ext cx="6199341" cy="2652877"/>
              <a:chOff x="4802629" y="811335"/>
              <a:chExt cx="6199341" cy="2652877"/>
            </a:xfrm>
          </p:grpSpPr>
          <p:sp>
            <p:nvSpPr>
              <p:cNvPr id="9" name="Google Shape;14;p2"/>
              <p:cNvSpPr>
                <a:spLocks noChangeArrowheads="1"/>
              </p:cNvSpPr>
              <p:nvPr/>
            </p:nvSpPr>
            <p:spPr bwMode="auto">
              <a:xfrm>
                <a:off x="4802629" y="3172103"/>
                <a:ext cx="1332975" cy="228042"/>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0" name="Google Shape;15;p2"/>
              <p:cNvSpPr>
                <a:spLocks noChangeArrowheads="1"/>
              </p:cNvSpPr>
              <p:nvPr/>
            </p:nvSpPr>
            <p:spPr bwMode="auto">
              <a:xfrm rot="2727637">
                <a:off x="7155799" y="419646"/>
                <a:ext cx="228042" cy="3413452"/>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2" name="Google Shape;16;p2"/>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nvGrpSpPr>
            <p:cNvPr id="5" name="Google Shape;17;p2"/>
            <p:cNvGrpSpPr>
              <a:grpSpLocks/>
            </p:cNvGrpSpPr>
            <p:nvPr/>
          </p:nvGrpSpPr>
          <p:grpSpPr bwMode="auto">
            <a:xfrm flipH="1">
              <a:off x="1190030" y="706405"/>
              <a:ext cx="15446007" cy="2652877"/>
              <a:chOff x="-4444037" y="811335"/>
              <a:chExt cx="15446007" cy="2652877"/>
            </a:xfrm>
          </p:grpSpPr>
          <p:sp>
            <p:nvSpPr>
              <p:cNvPr id="6" name="Google Shape;18;p2"/>
              <p:cNvSpPr>
                <a:spLocks noChangeArrowheads="1"/>
              </p:cNvSpPr>
              <p:nvPr/>
            </p:nvSpPr>
            <p:spPr bwMode="auto">
              <a:xfrm>
                <a:off x="-4415952" y="3250289"/>
                <a:ext cx="10579540" cy="221526"/>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7" name="Google Shape;19;p2"/>
              <p:cNvSpPr>
                <a:spLocks noChangeArrowheads="1"/>
              </p:cNvSpPr>
              <p:nvPr/>
            </p:nvSpPr>
            <p:spPr bwMode="auto">
              <a:xfrm rot="2727637">
                <a:off x="7155700" y="504346"/>
                <a:ext cx="228040" cy="3413452"/>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8" name="Google Shape;20;p2"/>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sp>
        <p:nvSpPr>
          <p:cNvPr id="11" name="Google Shape;11;p2"/>
          <p:cNvSpPr>
            <a:spLocks noGrp="1"/>
          </p:cNvSpPr>
          <p:nvPr>
            <p:ph type="pic" idx="2"/>
          </p:nvPr>
        </p:nvSpPr>
        <p:spPr>
          <a:xfrm flipH="1">
            <a:off x="1210019" y="2607882"/>
            <a:ext cx="2975891" cy="2975891"/>
          </a:xfrm>
          <a:prstGeom prst="rect">
            <a:avLst/>
          </a:prstGeom>
          <a:solidFill>
            <a:srgbClr val="F2F2F2"/>
          </a:solidFill>
          <a:ln>
            <a:noFill/>
          </a:ln>
        </p:spPr>
        <p:txBody>
          <a:bodyPr spcFirstLastPara="1" wrap="square" lIns="91425" tIns="45700" rIns="91425" bIns="45700" anchor="ctr" anchorCtr="0">
            <a:noAutofit/>
          </a:bodyPr>
          <a:lstStyle>
            <a:lvl1pPr marR="0" lvl="0" algn="ct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pPr lvl="0"/>
            <a:endParaRPr noProof="0">
              <a:sym typeface="Arial"/>
            </a:endParaRPr>
          </a:p>
        </p:txBody>
      </p:sp>
    </p:spTree>
    <p:extLst>
      <p:ext uri="{BB962C8B-B14F-4D97-AF65-F5344CB8AC3E}">
        <p14:creationId xmlns:p14="http://schemas.microsoft.com/office/powerpoint/2010/main" val="26993670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المواضيع أو الأهداف">
  <p:cSld name="المواضيع أو الأهداف">
    <p:spTree>
      <p:nvGrpSpPr>
        <p:cNvPr id="1" name="Shape 21"/>
        <p:cNvGrpSpPr/>
        <p:nvPr/>
      </p:nvGrpSpPr>
      <p:grpSpPr>
        <a:xfrm>
          <a:off x="0" y="0"/>
          <a:ext cx="0" cy="0"/>
          <a:chOff x="0" y="0"/>
          <a:chExt cx="0" cy="0"/>
        </a:xfrm>
      </p:grpSpPr>
      <p:sp>
        <p:nvSpPr>
          <p:cNvPr id="2" name="Google Shape;22;p3"/>
          <p:cNvSpPr txBox="1">
            <a:spLocks noChangeArrowheads="1"/>
          </p:cNvSpPr>
          <p:nvPr/>
        </p:nvSpPr>
        <p:spPr bwMode="auto">
          <a:xfrm flipH="1">
            <a:off x="909638" y="9525"/>
            <a:ext cx="9912350"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SzPts val="2800"/>
              <a:buFont typeface="Open Sans Light" charset="0"/>
              <a:buNone/>
              <a:defRPr/>
            </a:pPr>
            <a:r>
              <a:rPr lang="fr-FR" altLang="en-US" sz="2800" b="1" dirty="0">
                <a:latin typeface="Myriad Pro" panose="020B0503030403020204"/>
                <a:cs typeface="Open Sans Light" charset="0"/>
                <a:sym typeface="Open Sans Light" charset="0"/>
              </a:rPr>
              <a:t>COMPÉTENCE: Expression écrite</a:t>
            </a:r>
            <a:endParaRPr lang="fr-FR" altLang="en-US" sz="2800" b="1" dirty="0">
              <a:solidFill>
                <a:srgbClr val="3A3838"/>
              </a:solidFill>
              <a:latin typeface="Myriad Pro" panose="020B0503030403020204"/>
              <a:cs typeface="Open Sans Light" charset="0"/>
              <a:sym typeface="Open Sans Light" charset="0"/>
            </a:endParaRPr>
          </a:p>
        </p:txBody>
      </p:sp>
      <p:pic>
        <p:nvPicPr>
          <p:cNvPr id="3" name="Google Shape;23;p3"/>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Google Shape;24;p3"/>
          <p:cNvSpPr>
            <a:spLocks/>
          </p:cNvSpPr>
          <p:nvPr/>
        </p:nvSpPr>
        <p:spPr bwMode="auto">
          <a:xfrm flipH="1">
            <a:off x="9448800" y="334963"/>
            <a:ext cx="1504950" cy="1504950"/>
          </a:xfrm>
          <a:custGeom>
            <a:avLst/>
            <a:gdLst>
              <a:gd name="T0" fmla="*/ 22367 w 2017267"/>
              <a:gd name="T1" fmla="*/ 0 h 2017267"/>
              <a:gd name="T2" fmla="*/ 24207 w 2017267"/>
              <a:gd name="T3" fmla="*/ 762 h 2017267"/>
              <a:gd name="T4" fmla="*/ 43971 w 2017267"/>
              <a:gd name="T5" fmla="*/ 20526 h 2017267"/>
              <a:gd name="T6" fmla="*/ 43971 w 2017267"/>
              <a:gd name="T7" fmla="*/ 24207 h 2017267"/>
              <a:gd name="T8" fmla="*/ 24207 w 2017267"/>
              <a:gd name="T9" fmla="*/ 43971 h 2017267"/>
              <a:gd name="T10" fmla="*/ 20526 w 2017267"/>
              <a:gd name="T11" fmla="*/ 43971 h 2017267"/>
              <a:gd name="T12" fmla="*/ 762 w 2017267"/>
              <a:gd name="T13" fmla="*/ 24207 h 2017267"/>
              <a:gd name="T14" fmla="*/ 762 w 2017267"/>
              <a:gd name="T15" fmla="*/ 20526 h 2017267"/>
              <a:gd name="T16" fmla="*/ 20526 w 2017267"/>
              <a:gd name="T17" fmla="*/ 762 h 2017267"/>
              <a:gd name="T18" fmla="*/ 22367 w 2017267"/>
              <a:gd name="T19" fmla="*/ 0 h 20172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nvGrpSpPr>
          <p:cNvPr id="5" name="Google Shape;25;p3"/>
          <p:cNvGrpSpPr>
            <a:grpSpLocks/>
          </p:cNvGrpSpPr>
          <p:nvPr/>
        </p:nvGrpSpPr>
        <p:grpSpPr bwMode="auto">
          <a:xfrm rot="10800000" flipH="1">
            <a:off x="0" y="88900"/>
            <a:ext cx="12192000" cy="1998663"/>
            <a:chOff x="-24048006" y="706405"/>
            <a:chExt cx="33183930" cy="5470816"/>
          </a:xfrm>
        </p:grpSpPr>
        <p:grpSp>
          <p:nvGrpSpPr>
            <p:cNvPr id="6" name="Google Shape;26;p3"/>
            <p:cNvGrpSpPr>
              <a:grpSpLocks/>
            </p:cNvGrpSpPr>
            <p:nvPr/>
          </p:nvGrpSpPr>
          <p:grpSpPr bwMode="auto">
            <a:xfrm rot="10800000" flipH="1">
              <a:off x="-24048006" y="3524344"/>
              <a:ext cx="30291417" cy="2652877"/>
              <a:chOff x="-19289447" y="811335"/>
              <a:chExt cx="30291417" cy="2652877"/>
            </a:xfrm>
          </p:grpSpPr>
          <p:sp>
            <p:nvSpPr>
              <p:cNvPr id="11" name="Google Shape;27;p3"/>
              <p:cNvSpPr>
                <a:spLocks noChangeArrowheads="1"/>
              </p:cNvSpPr>
              <p:nvPr/>
            </p:nvSpPr>
            <p:spPr bwMode="auto">
              <a:xfrm>
                <a:off x="-19345619" y="3140451"/>
                <a:ext cx="25428052" cy="29114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2" name="Google Shape;28;p3"/>
              <p:cNvSpPr>
                <a:spLocks noChangeArrowheads="1"/>
              </p:cNvSpPr>
              <p:nvPr/>
            </p:nvSpPr>
            <p:spPr bwMode="auto">
              <a:xfrm rot="2727637">
                <a:off x="7099339" y="449501"/>
                <a:ext cx="230303" cy="341345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3" name="Google Shape;29;p3"/>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nvGrpSpPr>
            <p:cNvPr id="7" name="Google Shape;30;p3"/>
            <p:cNvGrpSpPr>
              <a:grpSpLocks/>
            </p:cNvGrpSpPr>
            <p:nvPr/>
          </p:nvGrpSpPr>
          <p:grpSpPr bwMode="auto">
            <a:xfrm flipH="1">
              <a:off x="1190030" y="706405"/>
              <a:ext cx="7945894" cy="2652877"/>
              <a:chOff x="3056076" y="811335"/>
              <a:chExt cx="7945894" cy="2652877"/>
            </a:xfrm>
          </p:grpSpPr>
          <p:sp>
            <p:nvSpPr>
              <p:cNvPr id="8" name="Google Shape;31;p3"/>
              <p:cNvSpPr>
                <a:spLocks noChangeArrowheads="1"/>
              </p:cNvSpPr>
              <p:nvPr/>
            </p:nvSpPr>
            <p:spPr bwMode="auto">
              <a:xfrm>
                <a:off x="3112245" y="3201287"/>
                <a:ext cx="3080749" cy="230306"/>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9" name="Google Shape;32;p3"/>
              <p:cNvSpPr>
                <a:spLocks noChangeArrowheads="1"/>
              </p:cNvSpPr>
              <p:nvPr/>
            </p:nvSpPr>
            <p:spPr bwMode="auto">
              <a:xfrm rot="2727637">
                <a:off x="7153728" y="449501"/>
                <a:ext cx="230303" cy="341345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0" name="Google Shape;33;p3"/>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sp>
        <p:nvSpPr>
          <p:cNvPr id="14" name="Google Shape;34;p3"/>
          <p:cNvSpPr>
            <a:spLocks/>
          </p:cNvSpPr>
          <p:nvPr/>
        </p:nvSpPr>
        <p:spPr bwMode="auto">
          <a:xfrm flipH="1">
            <a:off x="9790113" y="700088"/>
            <a:ext cx="779462" cy="784225"/>
          </a:xfrm>
          <a:custGeom>
            <a:avLst/>
            <a:gdLst>
              <a:gd name="T0" fmla="*/ 0 w 3208412"/>
              <a:gd name="T1" fmla="*/ 0 h 3234532"/>
              <a:gd name="T2" fmla="*/ 0 w 3208412"/>
              <a:gd name="T3" fmla="*/ 0 h 3234532"/>
              <a:gd name="T4" fmla="*/ 0 w 3208412"/>
              <a:gd name="T5" fmla="*/ 0 h 3234532"/>
              <a:gd name="T6" fmla="*/ 0 w 3208412"/>
              <a:gd name="T7" fmla="*/ 0 h 3234532"/>
              <a:gd name="T8" fmla="*/ 0 w 3208412"/>
              <a:gd name="T9" fmla="*/ 0 h 3234532"/>
              <a:gd name="T10" fmla="*/ 0 w 3208412"/>
              <a:gd name="T11" fmla="*/ 0 h 3234532"/>
              <a:gd name="T12" fmla="*/ 0 w 3208412"/>
              <a:gd name="T13" fmla="*/ 0 h 3234532"/>
              <a:gd name="T14" fmla="*/ 0 w 3208412"/>
              <a:gd name="T15" fmla="*/ 0 h 3234532"/>
              <a:gd name="T16" fmla="*/ 0 w 3208412"/>
              <a:gd name="T17" fmla="*/ 0 h 3234532"/>
              <a:gd name="T18" fmla="*/ 0 w 3208412"/>
              <a:gd name="T19" fmla="*/ 0 h 3234532"/>
              <a:gd name="T20" fmla="*/ 0 w 3208412"/>
              <a:gd name="T21" fmla="*/ 0 h 3234532"/>
              <a:gd name="T22" fmla="*/ 0 w 3208412"/>
              <a:gd name="T23" fmla="*/ 0 h 3234532"/>
              <a:gd name="T24" fmla="*/ 0 w 3208412"/>
              <a:gd name="T25" fmla="*/ 0 h 3234532"/>
              <a:gd name="T26" fmla="*/ 0 w 3208412"/>
              <a:gd name="T27" fmla="*/ 0 h 3234532"/>
              <a:gd name="T28" fmla="*/ 0 w 3208412"/>
              <a:gd name="T29" fmla="*/ 0 h 3234532"/>
              <a:gd name="T30" fmla="*/ 0 w 3208412"/>
              <a:gd name="T31" fmla="*/ 0 h 3234532"/>
              <a:gd name="T32" fmla="*/ 0 w 3208412"/>
              <a:gd name="T33" fmla="*/ 0 h 3234532"/>
              <a:gd name="T34" fmla="*/ 0 w 3208412"/>
              <a:gd name="T35" fmla="*/ 0 h 3234532"/>
              <a:gd name="T36" fmla="*/ 0 w 3208412"/>
              <a:gd name="T37" fmla="*/ 0 h 3234532"/>
              <a:gd name="T38" fmla="*/ 0 w 3208412"/>
              <a:gd name="T39" fmla="*/ 0 h 3234532"/>
              <a:gd name="T40" fmla="*/ 0 w 3208412"/>
              <a:gd name="T41" fmla="*/ 0 h 3234532"/>
              <a:gd name="T42" fmla="*/ 0 w 3208412"/>
              <a:gd name="T43" fmla="*/ 0 h 3234532"/>
              <a:gd name="T44" fmla="*/ 0 w 3208412"/>
              <a:gd name="T45" fmla="*/ 0 h 3234532"/>
              <a:gd name="T46" fmla="*/ 0 w 3208412"/>
              <a:gd name="T47" fmla="*/ 0 h 3234532"/>
              <a:gd name="T48" fmla="*/ 0 w 3208412"/>
              <a:gd name="T49" fmla="*/ 0 h 3234532"/>
              <a:gd name="T50" fmla="*/ 0 w 3208412"/>
              <a:gd name="T51" fmla="*/ 0 h 3234532"/>
              <a:gd name="T52" fmla="*/ 0 w 3208412"/>
              <a:gd name="T53" fmla="*/ 0 h 3234532"/>
              <a:gd name="T54" fmla="*/ 0 w 3208412"/>
              <a:gd name="T55" fmla="*/ 0 h 3234532"/>
              <a:gd name="T56" fmla="*/ 0 w 3208412"/>
              <a:gd name="T57" fmla="*/ 0 h 3234532"/>
              <a:gd name="T58" fmla="*/ 0 w 3208412"/>
              <a:gd name="T59" fmla="*/ 0 h 3234532"/>
              <a:gd name="T60" fmla="*/ 0 w 3208412"/>
              <a:gd name="T61" fmla="*/ 0 h 3234532"/>
              <a:gd name="T62" fmla="*/ 0 w 3208412"/>
              <a:gd name="T63" fmla="*/ 0 h 3234532"/>
              <a:gd name="T64" fmla="*/ 0 w 3208412"/>
              <a:gd name="T65" fmla="*/ 0 h 3234532"/>
              <a:gd name="T66" fmla="*/ 0 w 3208412"/>
              <a:gd name="T67" fmla="*/ 0 h 3234532"/>
              <a:gd name="T68" fmla="*/ 0 w 3208412"/>
              <a:gd name="T69" fmla="*/ 0 h 3234532"/>
              <a:gd name="T70" fmla="*/ 0 w 3208412"/>
              <a:gd name="T71" fmla="*/ 0 h 3234532"/>
              <a:gd name="T72" fmla="*/ 0 w 3208412"/>
              <a:gd name="T73" fmla="*/ 0 h 3234532"/>
              <a:gd name="T74" fmla="*/ 0 w 3208412"/>
              <a:gd name="T75" fmla="*/ 0 h 3234532"/>
              <a:gd name="T76" fmla="*/ 0 w 3208412"/>
              <a:gd name="T77" fmla="*/ 0 h 3234532"/>
              <a:gd name="T78" fmla="*/ 0 w 3208412"/>
              <a:gd name="T79" fmla="*/ 0 h 3234532"/>
              <a:gd name="T80" fmla="*/ 0 w 3208412"/>
              <a:gd name="T81" fmla="*/ 0 h 3234532"/>
              <a:gd name="T82" fmla="*/ 0 w 3208412"/>
              <a:gd name="T83" fmla="*/ 0 h 3234532"/>
              <a:gd name="T84" fmla="*/ 0 w 3208412"/>
              <a:gd name="T85" fmla="*/ 0 h 3234532"/>
              <a:gd name="T86" fmla="*/ 0 w 3208412"/>
              <a:gd name="T87" fmla="*/ 0 h 3234532"/>
              <a:gd name="T88" fmla="*/ 0 w 3208412"/>
              <a:gd name="T89" fmla="*/ 0 h 3234532"/>
              <a:gd name="T90" fmla="*/ 0 w 3208412"/>
              <a:gd name="T91" fmla="*/ 0 h 3234532"/>
              <a:gd name="T92" fmla="*/ 0 w 3208412"/>
              <a:gd name="T93" fmla="*/ 0 h 3234532"/>
              <a:gd name="T94" fmla="*/ 0 w 3208412"/>
              <a:gd name="T95" fmla="*/ 0 h 3234532"/>
              <a:gd name="T96" fmla="*/ 0 w 3208412"/>
              <a:gd name="T97" fmla="*/ 0 h 3234532"/>
              <a:gd name="T98" fmla="*/ 0 w 3208412"/>
              <a:gd name="T99" fmla="*/ 0 h 3234532"/>
              <a:gd name="T100" fmla="*/ 0 w 3208412"/>
              <a:gd name="T101" fmla="*/ 0 h 3234532"/>
              <a:gd name="T102" fmla="*/ 0 w 3208412"/>
              <a:gd name="T103" fmla="*/ 0 h 3234532"/>
              <a:gd name="T104" fmla="*/ 0 w 3208412"/>
              <a:gd name="T105" fmla="*/ 0 h 3234532"/>
              <a:gd name="T106" fmla="*/ 0 w 3208412"/>
              <a:gd name="T107" fmla="*/ 0 h 3234532"/>
              <a:gd name="T108" fmla="*/ 0 w 3208412"/>
              <a:gd name="T109" fmla="*/ 0 h 323453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208412" h="3234532" extrusionOk="0">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lnTo>
                  <a:pt x="290911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spTree>
    <p:extLst>
      <p:ext uri="{BB962C8B-B14F-4D97-AF65-F5344CB8AC3E}">
        <p14:creationId xmlns:p14="http://schemas.microsoft.com/office/powerpoint/2010/main" val="2927228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صفحة المراجع">
  <p:cSld name="صفحة المراجع">
    <p:spTree>
      <p:nvGrpSpPr>
        <p:cNvPr id="1" name="Shape 201"/>
        <p:cNvGrpSpPr/>
        <p:nvPr/>
      </p:nvGrpSpPr>
      <p:grpSpPr>
        <a:xfrm>
          <a:off x="0" y="0"/>
          <a:ext cx="0" cy="0"/>
          <a:chOff x="0" y="0"/>
          <a:chExt cx="0" cy="0"/>
        </a:xfrm>
      </p:grpSpPr>
      <p:sp>
        <p:nvSpPr>
          <p:cNvPr id="2" name="Google Shape;202;p15"/>
          <p:cNvSpPr>
            <a:spLocks/>
          </p:cNvSpPr>
          <p:nvPr/>
        </p:nvSpPr>
        <p:spPr bwMode="auto">
          <a:xfrm flipH="1">
            <a:off x="-9525" y="987425"/>
            <a:ext cx="12211050" cy="5870575"/>
          </a:xfrm>
          <a:custGeom>
            <a:avLst/>
            <a:gdLst>
              <a:gd name="T0" fmla="*/ 17155 w 12271248"/>
              <a:gd name="T1" fmla="*/ 151864 h 5907024"/>
              <a:gd name="T2" fmla="*/ 1080792 w 12271248"/>
              <a:gd name="T3" fmla="*/ 151864 h 5907024"/>
              <a:gd name="T4" fmla="*/ 1887097 w 12271248"/>
              <a:gd name="T5" fmla="*/ 978699 h 5907024"/>
              <a:gd name="T6" fmla="*/ 2830648 w 12271248"/>
              <a:gd name="T7" fmla="*/ 0 h 5907024"/>
              <a:gd name="T8" fmla="*/ 11511299 w 12271248"/>
              <a:gd name="T9" fmla="*/ 0 h 5907024"/>
              <a:gd name="T10" fmla="*/ 11511299 w 12271248"/>
              <a:gd name="T11" fmla="*/ 5450340 h 5907024"/>
              <a:gd name="T12" fmla="*/ 0 w 12271248"/>
              <a:gd name="T13" fmla="*/ 5450340 h 5907024"/>
              <a:gd name="T14" fmla="*/ 17155 w 12271248"/>
              <a:gd name="T15" fmla="*/ 151864 h 590702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71248" h="5907024" extrusionOk="0">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sp>
        <p:nvSpPr>
          <p:cNvPr id="3" name="Google Shape;203;p15"/>
          <p:cNvSpPr>
            <a:spLocks noChangeArrowheads="1"/>
          </p:cNvSpPr>
          <p:nvPr/>
        </p:nvSpPr>
        <p:spPr bwMode="auto">
          <a:xfrm flipH="1">
            <a:off x="709613" y="1784350"/>
            <a:ext cx="10698162" cy="42592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4" name="Google Shape;204;p15"/>
          <p:cNvSpPr>
            <a:spLocks/>
          </p:cNvSpPr>
          <p:nvPr/>
        </p:nvSpPr>
        <p:spPr bwMode="auto">
          <a:xfrm flipH="1">
            <a:off x="9423400" y="334963"/>
            <a:ext cx="1504950" cy="1504950"/>
          </a:xfrm>
          <a:custGeom>
            <a:avLst/>
            <a:gdLst>
              <a:gd name="T0" fmla="*/ 22367 w 2017267"/>
              <a:gd name="T1" fmla="*/ 0 h 2017267"/>
              <a:gd name="T2" fmla="*/ 24207 w 2017267"/>
              <a:gd name="T3" fmla="*/ 762 h 2017267"/>
              <a:gd name="T4" fmla="*/ 43971 w 2017267"/>
              <a:gd name="T5" fmla="*/ 20526 h 2017267"/>
              <a:gd name="T6" fmla="*/ 43971 w 2017267"/>
              <a:gd name="T7" fmla="*/ 24207 h 2017267"/>
              <a:gd name="T8" fmla="*/ 24207 w 2017267"/>
              <a:gd name="T9" fmla="*/ 43971 h 2017267"/>
              <a:gd name="T10" fmla="*/ 20526 w 2017267"/>
              <a:gd name="T11" fmla="*/ 43971 h 2017267"/>
              <a:gd name="T12" fmla="*/ 762 w 2017267"/>
              <a:gd name="T13" fmla="*/ 24207 h 2017267"/>
              <a:gd name="T14" fmla="*/ 762 w 2017267"/>
              <a:gd name="T15" fmla="*/ 20526 h 2017267"/>
              <a:gd name="T16" fmla="*/ 20526 w 2017267"/>
              <a:gd name="T17" fmla="*/ 762 h 2017267"/>
              <a:gd name="T18" fmla="*/ 22367 w 2017267"/>
              <a:gd name="T19" fmla="*/ 0 h 20172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nvGrpSpPr>
          <p:cNvPr id="5" name="Google Shape;205;p15"/>
          <p:cNvGrpSpPr>
            <a:grpSpLocks/>
          </p:cNvGrpSpPr>
          <p:nvPr/>
        </p:nvGrpSpPr>
        <p:grpSpPr bwMode="auto">
          <a:xfrm rot="10800000" flipH="1">
            <a:off x="-9525" y="88900"/>
            <a:ext cx="12192000" cy="1998663"/>
            <a:chOff x="-24048006" y="706405"/>
            <a:chExt cx="33183930" cy="5470816"/>
          </a:xfrm>
        </p:grpSpPr>
        <p:grpSp>
          <p:nvGrpSpPr>
            <p:cNvPr id="6" name="Google Shape;206;p15"/>
            <p:cNvGrpSpPr>
              <a:grpSpLocks/>
            </p:cNvGrpSpPr>
            <p:nvPr/>
          </p:nvGrpSpPr>
          <p:grpSpPr bwMode="auto">
            <a:xfrm rot="10800000" flipH="1">
              <a:off x="-24048006" y="3524344"/>
              <a:ext cx="30291417" cy="2652877"/>
              <a:chOff x="-19289447" y="811335"/>
              <a:chExt cx="30291417" cy="2652877"/>
            </a:xfrm>
          </p:grpSpPr>
          <p:sp>
            <p:nvSpPr>
              <p:cNvPr id="11" name="Google Shape;207;p15"/>
              <p:cNvSpPr>
                <a:spLocks noChangeArrowheads="1"/>
              </p:cNvSpPr>
              <p:nvPr/>
            </p:nvSpPr>
            <p:spPr bwMode="auto">
              <a:xfrm>
                <a:off x="-19345619" y="3140451"/>
                <a:ext cx="25428052" cy="29114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2" name="Google Shape;208;p15"/>
              <p:cNvSpPr>
                <a:spLocks noChangeArrowheads="1"/>
              </p:cNvSpPr>
              <p:nvPr/>
            </p:nvSpPr>
            <p:spPr bwMode="auto">
              <a:xfrm rot="2727637">
                <a:off x="7099339" y="449501"/>
                <a:ext cx="230303" cy="341345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3" name="Google Shape;209;p15"/>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nvGrpSpPr>
            <p:cNvPr id="7" name="Google Shape;210;p15"/>
            <p:cNvGrpSpPr>
              <a:grpSpLocks/>
            </p:cNvGrpSpPr>
            <p:nvPr/>
          </p:nvGrpSpPr>
          <p:grpSpPr bwMode="auto">
            <a:xfrm flipH="1">
              <a:off x="1190030" y="706405"/>
              <a:ext cx="7945894" cy="2652877"/>
              <a:chOff x="3056076" y="811335"/>
              <a:chExt cx="7945894" cy="2652877"/>
            </a:xfrm>
          </p:grpSpPr>
          <p:sp>
            <p:nvSpPr>
              <p:cNvPr id="8" name="Google Shape;211;p15"/>
              <p:cNvSpPr>
                <a:spLocks noChangeArrowheads="1"/>
              </p:cNvSpPr>
              <p:nvPr/>
            </p:nvSpPr>
            <p:spPr bwMode="auto">
              <a:xfrm>
                <a:off x="3112245" y="3201287"/>
                <a:ext cx="3080749" cy="230306"/>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9" name="Google Shape;212;p15"/>
              <p:cNvSpPr>
                <a:spLocks noChangeArrowheads="1"/>
              </p:cNvSpPr>
              <p:nvPr/>
            </p:nvSpPr>
            <p:spPr bwMode="auto">
              <a:xfrm rot="2727637">
                <a:off x="7153728" y="449501"/>
                <a:ext cx="230303" cy="341345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0" name="Google Shape;213;p15"/>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grpSp>
        <p:nvGrpSpPr>
          <p:cNvPr id="14" name="Google Shape;214;p15"/>
          <p:cNvGrpSpPr>
            <a:grpSpLocks/>
          </p:cNvGrpSpPr>
          <p:nvPr/>
        </p:nvGrpSpPr>
        <p:grpSpPr bwMode="auto">
          <a:xfrm flipH="1">
            <a:off x="9763125" y="736600"/>
            <a:ext cx="871538" cy="758825"/>
            <a:chOff x="4075906" y="5137696"/>
            <a:chExt cx="1420106" cy="1235751"/>
          </a:xfrm>
        </p:grpSpPr>
        <p:sp>
          <p:nvSpPr>
            <p:cNvPr id="15" name="Google Shape;215;p15"/>
            <p:cNvSpPr>
              <a:spLocks/>
            </p:cNvSpPr>
            <p:nvPr/>
          </p:nvSpPr>
          <p:spPr bwMode="auto">
            <a:xfrm rot="5400000" flipH="1">
              <a:off x="4674794" y="5298874"/>
              <a:ext cx="222332" cy="1420106"/>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565874"/>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sp>
          <p:nvSpPr>
            <p:cNvPr id="16" name="Google Shape;216;p15"/>
            <p:cNvSpPr>
              <a:spLocks/>
            </p:cNvSpPr>
            <p:nvPr/>
          </p:nvSpPr>
          <p:spPr bwMode="auto">
            <a:xfrm rot="16200000" flipH="1">
              <a:off x="4679964" y="5596201"/>
              <a:ext cx="211991" cy="1342503"/>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1C82FF"/>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sp>
          <p:nvSpPr>
            <p:cNvPr id="17" name="Google Shape;217;p15"/>
            <p:cNvSpPr>
              <a:spLocks/>
            </p:cNvSpPr>
            <p:nvPr/>
          </p:nvSpPr>
          <p:spPr bwMode="auto">
            <a:xfrm rot="16200000" flipH="1">
              <a:off x="4679964" y="5076566"/>
              <a:ext cx="211991" cy="1342503"/>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1ED0A6"/>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sp>
          <p:nvSpPr>
            <p:cNvPr id="18" name="Google Shape;218;p15"/>
            <p:cNvSpPr>
              <a:spLocks/>
            </p:cNvSpPr>
            <p:nvPr/>
          </p:nvSpPr>
          <p:spPr bwMode="auto">
            <a:xfrm rot="16200000" flipH="1">
              <a:off x="4663148" y="4824501"/>
              <a:ext cx="209406" cy="1342505"/>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1F3864"/>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sp>
          <p:nvSpPr>
            <p:cNvPr id="19" name="Google Shape;219;p15"/>
            <p:cNvSpPr>
              <a:spLocks/>
            </p:cNvSpPr>
            <p:nvPr/>
          </p:nvSpPr>
          <p:spPr bwMode="auto">
            <a:xfrm rot="5400000" flipH="1">
              <a:off x="4696777" y="4573733"/>
              <a:ext cx="211991" cy="1339917"/>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FF8021"/>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grpSp>
      <p:pic>
        <p:nvPicPr>
          <p:cNvPr id="20" name="Google Shape;220;p15"/>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Google Shape;221;p15"/>
          <p:cNvSpPr txBox="1">
            <a:spLocks noChangeArrowheads="1"/>
          </p:cNvSpPr>
          <p:nvPr/>
        </p:nvSpPr>
        <p:spPr bwMode="auto">
          <a:xfrm flipH="1">
            <a:off x="909638" y="7938"/>
            <a:ext cx="99123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SzPts val="2800"/>
              <a:buFont typeface="Open Sans Light" charset="0"/>
              <a:buNone/>
              <a:defRPr/>
            </a:pPr>
            <a:r>
              <a:rPr lang="en-US" altLang="en-US" sz="2800" b="1" dirty="0">
                <a:latin typeface="Myriad Pro" panose="020B0503030403020204" pitchFamily="34" charset="0"/>
                <a:cs typeface="Open Sans Light" charset="0"/>
                <a:sym typeface="Open Sans Light" charset="0"/>
              </a:rPr>
              <a:t>RÉFÉRENCES</a:t>
            </a:r>
            <a:endParaRPr lang="en-US" altLang="en-US" sz="2800" b="1" dirty="0">
              <a:solidFill>
                <a:srgbClr val="3A3838"/>
              </a:solidFill>
              <a:latin typeface="Myriad Pro" panose="020B0503030403020204" pitchFamily="34" charset="0"/>
              <a:cs typeface="Open Sans Light" charset="0"/>
              <a:sym typeface="Open Sans Light" charset="0"/>
            </a:endParaRPr>
          </a:p>
        </p:txBody>
      </p:sp>
    </p:spTree>
    <p:extLst>
      <p:ext uri="{BB962C8B-B14F-4D97-AF65-F5344CB8AC3E}">
        <p14:creationId xmlns:p14="http://schemas.microsoft.com/office/powerpoint/2010/main" val="1317089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صفحة الشكر">
  <p:cSld name="صفحة الشكر">
    <p:spTree>
      <p:nvGrpSpPr>
        <p:cNvPr id="1" name="Shape 238"/>
        <p:cNvGrpSpPr/>
        <p:nvPr/>
      </p:nvGrpSpPr>
      <p:grpSpPr>
        <a:xfrm>
          <a:off x="0" y="0"/>
          <a:ext cx="0" cy="0"/>
          <a:chOff x="0" y="0"/>
          <a:chExt cx="0" cy="0"/>
        </a:xfrm>
      </p:grpSpPr>
      <p:pic>
        <p:nvPicPr>
          <p:cNvPr id="2" name="Google Shape;239;p17"/>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8250" y="6008688"/>
            <a:ext cx="135255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Google Shape;240;p17"/>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4713" y="6008688"/>
            <a:ext cx="1096962"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Google Shape;241;p17"/>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6008688"/>
            <a:ext cx="1223963"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oogle Shape;242;p17"/>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81875" y="6016625"/>
            <a:ext cx="10541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Google Shape;243;p17"/>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259888" y="6002338"/>
            <a:ext cx="1323975"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Google Shape;244;p17"/>
          <p:cNvSpPr txBox="1">
            <a:spLocks noChangeArrowheads="1"/>
          </p:cNvSpPr>
          <p:nvPr/>
        </p:nvSpPr>
        <p:spPr bwMode="auto">
          <a:xfrm>
            <a:off x="4237038" y="2108200"/>
            <a:ext cx="4325937" cy="229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lnSpc>
                <a:spcPct val="90000"/>
              </a:lnSpc>
              <a:buClr>
                <a:srgbClr val="3A3838"/>
              </a:buClr>
              <a:buSzPts val="7600"/>
              <a:buFont typeface="Open Sans" charset="0"/>
              <a:buNone/>
              <a:defRPr/>
            </a:pPr>
            <a:r>
              <a:rPr lang="en-US" altLang="en-US" sz="7600" b="1" dirty="0">
                <a:solidFill>
                  <a:srgbClr val="3A3838"/>
                </a:solidFill>
                <a:latin typeface="Open Sans" charset="0"/>
                <a:cs typeface="Open Sans" charset="0"/>
                <a:sym typeface="Open Sans" charset="0"/>
              </a:rPr>
              <a:t>MERCI !</a:t>
            </a:r>
            <a:endParaRPr lang="en-US" altLang="en-US" dirty="0"/>
          </a:p>
        </p:txBody>
      </p:sp>
      <p:cxnSp>
        <p:nvCxnSpPr>
          <p:cNvPr id="8" name="Google Shape;245;p17"/>
          <p:cNvCxnSpPr>
            <a:cxnSpLocks noChangeShapeType="1"/>
          </p:cNvCxnSpPr>
          <p:nvPr/>
        </p:nvCxnSpPr>
        <p:spPr bwMode="auto">
          <a:xfrm>
            <a:off x="1238250" y="5624513"/>
            <a:ext cx="9358313" cy="0"/>
          </a:xfrm>
          <a:prstGeom prst="straightConnector1">
            <a:avLst/>
          </a:prstGeom>
          <a:noFill/>
          <a:ln w="9525">
            <a:solidFill>
              <a:srgbClr val="3A3838"/>
            </a:solidFill>
            <a:miter lim="800000"/>
            <a:headEnd type="none" w="sm" len="sm"/>
            <a:tailEnd type="none" w="sm" len="sm"/>
          </a:ln>
          <a:extLst>
            <a:ext uri="{909E8E84-426E-40DD-AFC4-6F175D3DCCD1}">
              <a14:hiddenFill xmlns:a14="http://schemas.microsoft.com/office/drawing/2010/main">
                <a:noFill/>
              </a14:hiddenFill>
            </a:ext>
          </a:extLst>
        </p:spPr>
      </p:cxnSp>
      <p:pic>
        <p:nvPicPr>
          <p:cNvPr id="9" name="Google Shape;246;p17"/>
          <p:cNvPicPr preferRelativeResize="0">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1188" y="574675"/>
            <a:ext cx="20193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12249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247"/>
        <p:cNvGrpSpPr/>
        <p:nvPr/>
      </p:nvGrpSpPr>
      <p:grpSpPr>
        <a:xfrm>
          <a:off x="0" y="0"/>
          <a:ext cx="0" cy="0"/>
          <a:chOff x="0" y="0"/>
          <a:chExt cx="0" cy="0"/>
        </a:xfrm>
      </p:grpSpPr>
      <p:pic>
        <p:nvPicPr>
          <p:cNvPr id="2" name="Google Shape;23;p3"/>
          <p:cNvPicPr preferRelativeResize="0">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5156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صفحة فريق العمل">
  <p:cSld name="صفحة فريق العمل">
    <p:spTree>
      <p:nvGrpSpPr>
        <p:cNvPr id="1" name="Shape 222"/>
        <p:cNvGrpSpPr/>
        <p:nvPr/>
      </p:nvGrpSpPr>
      <p:grpSpPr>
        <a:xfrm>
          <a:off x="0" y="0"/>
          <a:ext cx="0" cy="0"/>
          <a:chOff x="0" y="0"/>
          <a:chExt cx="0" cy="0"/>
        </a:xfrm>
      </p:grpSpPr>
      <p:sp>
        <p:nvSpPr>
          <p:cNvPr id="2" name="Google Shape;223;p16"/>
          <p:cNvSpPr>
            <a:spLocks/>
          </p:cNvSpPr>
          <p:nvPr/>
        </p:nvSpPr>
        <p:spPr bwMode="auto">
          <a:xfrm flipH="1">
            <a:off x="0" y="987425"/>
            <a:ext cx="12211050" cy="5870575"/>
          </a:xfrm>
          <a:custGeom>
            <a:avLst/>
            <a:gdLst>
              <a:gd name="T0" fmla="*/ 17071 w 12271248"/>
              <a:gd name="T1" fmla="*/ 150927 h 5907024"/>
              <a:gd name="T2" fmla="*/ 1075490 w 12271248"/>
              <a:gd name="T3" fmla="*/ 150927 h 5907024"/>
              <a:gd name="T4" fmla="*/ 1877840 w 12271248"/>
              <a:gd name="T5" fmla="*/ 972660 h 5907024"/>
              <a:gd name="T6" fmla="*/ 2816762 w 12271248"/>
              <a:gd name="T7" fmla="*/ 0 h 5907024"/>
              <a:gd name="T8" fmla="*/ 11454829 w 12271248"/>
              <a:gd name="T9" fmla="*/ 0 h 5907024"/>
              <a:gd name="T10" fmla="*/ 11454829 w 12271248"/>
              <a:gd name="T11" fmla="*/ 5416709 h 5907024"/>
              <a:gd name="T12" fmla="*/ 0 w 12271248"/>
              <a:gd name="T13" fmla="*/ 5416709 h 5907024"/>
              <a:gd name="T14" fmla="*/ 17071 w 12271248"/>
              <a:gd name="T15" fmla="*/ 150927 h 590702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71248" h="5907024" extrusionOk="0">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sp>
        <p:nvSpPr>
          <p:cNvPr id="3" name="Google Shape;224;p16">
            <a:extLst>
              <a:ext uri="{FF2B5EF4-FFF2-40B4-BE49-F238E27FC236}">
                <a16:creationId xmlns:a16="http://schemas.microsoft.com/office/drawing/2014/main" id="{0CE0F34D-A4F1-4B21-9782-AFE2932F1340}"/>
              </a:ext>
            </a:extLst>
          </p:cNvPr>
          <p:cNvSpPr>
            <a:spLocks noChangeArrowheads="1"/>
          </p:cNvSpPr>
          <p:nvPr/>
        </p:nvSpPr>
        <p:spPr bwMode="auto">
          <a:xfrm flipH="1">
            <a:off x="719138" y="1784350"/>
            <a:ext cx="10698162" cy="42592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fr-FR" altLang="en-US" sz="1800" dirty="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4" name="Google Shape;225;p16"/>
          <p:cNvSpPr>
            <a:spLocks/>
          </p:cNvSpPr>
          <p:nvPr/>
        </p:nvSpPr>
        <p:spPr bwMode="auto">
          <a:xfrm flipH="1">
            <a:off x="9432925" y="334963"/>
            <a:ext cx="1504950" cy="1504950"/>
          </a:xfrm>
          <a:custGeom>
            <a:avLst/>
            <a:gdLst>
              <a:gd name="T0" fmla="*/ 16687 w 2017267"/>
              <a:gd name="T1" fmla="*/ 0 h 2017267"/>
              <a:gd name="T2" fmla="*/ 18059 w 2017267"/>
              <a:gd name="T3" fmla="*/ 568 h 2017267"/>
              <a:gd name="T4" fmla="*/ 32804 w 2017267"/>
              <a:gd name="T5" fmla="*/ 15313 h 2017267"/>
              <a:gd name="T6" fmla="*/ 32804 w 2017267"/>
              <a:gd name="T7" fmla="*/ 18059 h 2017267"/>
              <a:gd name="T8" fmla="*/ 18059 w 2017267"/>
              <a:gd name="T9" fmla="*/ 32804 h 2017267"/>
              <a:gd name="T10" fmla="*/ 15313 w 2017267"/>
              <a:gd name="T11" fmla="*/ 32804 h 2017267"/>
              <a:gd name="T12" fmla="*/ 568 w 2017267"/>
              <a:gd name="T13" fmla="*/ 18059 h 2017267"/>
              <a:gd name="T14" fmla="*/ 568 w 2017267"/>
              <a:gd name="T15" fmla="*/ 15313 h 2017267"/>
              <a:gd name="T16" fmla="*/ 15313 w 2017267"/>
              <a:gd name="T17" fmla="*/ 568 h 2017267"/>
              <a:gd name="T18" fmla="*/ 16687 w 2017267"/>
              <a:gd name="T19" fmla="*/ 0 h 20172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nvGrpSpPr>
          <p:cNvPr id="5" name="Google Shape;226;p16"/>
          <p:cNvGrpSpPr>
            <a:grpSpLocks/>
          </p:cNvGrpSpPr>
          <p:nvPr/>
        </p:nvGrpSpPr>
        <p:grpSpPr bwMode="auto">
          <a:xfrm rot="10800000" flipH="1">
            <a:off x="0" y="88900"/>
            <a:ext cx="12192000" cy="1998663"/>
            <a:chOff x="-24048006" y="706405"/>
            <a:chExt cx="33183930" cy="5470816"/>
          </a:xfrm>
        </p:grpSpPr>
        <p:grpSp>
          <p:nvGrpSpPr>
            <p:cNvPr id="6" name="Google Shape;227;p16"/>
            <p:cNvGrpSpPr>
              <a:grpSpLocks/>
            </p:cNvGrpSpPr>
            <p:nvPr/>
          </p:nvGrpSpPr>
          <p:grpSpPr bwMode="auto">
            <a:xfrm rot="10800000" flipH="1">
              <a:off x="-24048006" y="3524344"/>
              <a:ext cx="30291417" cy="2652877"/>
              <a:chOff x="-19289447" y="811335"/>
              <a:chExt cx="30291417" cy="2652877"/>
            </a:xfrm>
          </p:grpSpPr>
          <p:sp>
            <p:nvSpPr>
              <p:cNvPr id="11" name="Google Shape;228;p16">
                <a:extLst>
                  <a:ext uri="{FF2B5EF4-FFF2-40B4-BE49-F238E27FC236}">
                    <a16:creationId xmlns:a16="http://schemas.microsoft.com/office/drawing/2014/main" id="{0BD54A81-103F-42A5-B9EE-082B4BD83733}"/>
                  </a:ext>
                </a:extLst>
              </p:cNvPr>
              <p:cNvSpPr>
                <a:spLocks noChangeArrowheads="1"/>
              </p:cNvSpPr>
              <p:nvPr/>
            </p:nvSpPr>
            <p:spPr bwMode="auto">
              <a:xfrm>
                <a:off x="-19349939" y="3140451"/>
                <a:ext cx="25428052" cy="29114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2" name="Google Shape;229;p16">
                <a:extLst>
                  <a:ext uri="{FF2B5EF4-FFF2-40B4-BE49-F238E27FC236}">
                    <a16:creationId xmlns:a16="http://schemas.microsoft.com/office/drawing/2014/main" id="{76D611EB-433F-4F43-A86A-CD2909E36C0D}"/>
                  </a:ext>
                </a:extLst>
              </p:cNvPr>
              <p:cNvSpPr>
                <a:spLocks noChangeArrowheads="1"/>
              </p:cNvSpPr>
              <p:nvPr/>
            </p:nvSpPr>
            <p:spPr bwMode="auto">
              <a:xfrm rot="2727637">
                <a:off x="7095017" y="449501"/>
                <a:ext cx="230303" cy="341345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3" name="Google Shape;230;p16"/>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nvGrpSpPr>
            <p:cNvPr id="7" name="Google Shape;231;p16"/>
            <p:cNvGrpSpPr>
              <a:grpSpLocks/>
            </p:cNvGrpSpPr>
            <p:nvPr/>
          </p:nvGrpSpPr>
          <p:grpSpPr bwMode="auto">
            <a:xfrm flipH="1">
              <a:off x="1190030" y="706405"/>
              <a:ext cx="7945894" cy="2652877"/>
              <a:chOff x="3056076" y="811335"/>
              <a:chExt cx="7945894" cy="2652877"/>
            </a:xfrm>
          </p:grpSpPr>
          <p:sp>
            <p:nvSpPr>
              <p:cNvPr id="8" name="Google Shape;232;p16">
                <a:extLst>
                  <a:ext uri="{FF2B5EF4-FFF2-40B4-BE49-F238E27FC236}">
                    <a16:creationId xmlns:a16="http://schemas.microsoft.com/office/drawing/2014/main" id="{BCA38C86-C759-42D7-A9A7-C19E2E6A1F01}"/>
                  </a:ext>
                </a:extLst>
              </p:cNvPr>
              <p:cNvSpPr>
                <a:spLocks noChangeArrowheads="1"/>
              </p:cNvSpPr>
              <p:nvPr/>
            </p:nvSpPr>
            <p:spPr bwMode="auto">
              <a:xfrm>
                <a:off x="3116568" y="3201287"/>
                <a:ext cx="3080746" cy="230306"/>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9" name="Google Shape;233;p16">
                <a:extLst>
                  <a:ext uri="{FF2B5EF4-FFF2-40B4-BE49-F238E27FC236}">
                    <a16:creationId xmlns:a16="http://schemas.microsoft.com/office/drawing/2014/main" id="{6F1EF157-2DE8-4A69-B949-5409135D2738}"/>
                  </a:ext>
                </a:extLst>
              </p:cNvPr>
              <p:cNvSpPr>
                <a:spLocks noChangeArrowheads="1"/>
              </p:cNvSpPr>
              <p:nvPr/>
            </p:nvSpPr>
            <p:spPr bwMode="auto">
              <a:xfrm rot="2727637">
                <a:off x="7153728" y="449501"/>
                <a:ext cx="230303" cy="341345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0" name="Google Shape;234;p16"/>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sp>
        <p:nvSpPr>
          <p:cNvPr id="14" name="Google Shape;235;p16"/>
          <p:cNvSpPr>
            <a:spLocks/>
          </p:cNvSpPr>
          <p:nvPr/>
        </p:nvSpPr>
        <p:spPr bwMode="auto">
          <a:xfrm flipH="1">
            <a:off x="9653588" y="773113"/>
            <a:ext cx="1062037" cy="554037"/>
          </a:xfrm>
          <a:custGeom>
            <a:avLst/>
            <a:gdLst>
              <a:gd name="T0" fmla="*/ 2147483646 w 271"/>
              <a:gd name="T1" fmla="*/ 2147483646 h 141"/>
              <a:gd name="T2" fmla="*/ 2147483646 w 271"/>
              <a:gd name="T3" fmla="*/ 2147483646 h 141"/>
              <a:gd name="T4" fmla="*/ 2147483646 w 271"/>
              <a:gd name="T5" fmla="*/ 2147483646 h 141"/>
              <a:gd name="T6" fmla="*/ 2147483646 w 271"/>
              <a:gd name="T7" fmla="*/ 2147483646 h 141"/>
              <a:gd name="T8" fmla="*/ 2147483646 w 271"/>
              <a:gd name="T9" fmla="*/ 2147483646 h 141"/>
              <a:gd name="T10" fmla="*/ 2147483646 w 271"/>
              <a:gd name="T11" fmla="*/ 2147483646 h 141"/>
              <a:gd name="T12" fmla="*/ 2147483646 w 271"/>
              <a:gd name="T13" fmla="*/ 2147483646 h 141"/>
              <a:gd name="T14" fmla="*/ 2147483646 w 271"/>
              <a:gd name="T15" fmla="*/ 2147483646 h 141"/>
              <a:gd name="T16" fmla="*/ 2147483646 w 271"/>
              <a:gd name="T17" fmla="*/ 2147483646 h 141"/>
              <a:gd name="T18" fmla="*/ 2147483646 w 271"/>
              <a:gd name="T19" fmla="*/ 2147483646 h 141"/>
              <a:gd name="T20" fmla="*/ 2147483646 w 271"/>
              <a:gd name="T21" fmla="*/ 2147483646 h 141"/>
              <a:gd name="T22" fmla="*/ 2147483646 w 271"/>
              <a:gd name="T23" fmla="*/ 0 h 141"/>
              <a:gd name="T24" fmla="*/ 2147483646 w 271"/>
              <a:gd name="T25" fmla="*/ 2147483646 h 141"/>
              <a:gd name="T26" fmla="*/ 2147483646 w 271"/>
              <a:gd name="T27" fmla="*/ 2147483646 h 141"/>
              <a:gd name="T28" fmla="*/ 2147483646 w 271"/>
              <a:gd name="T29" fmla="*/ 2147483646 h 141"/>
              <a:gd name="T30" fmla="*/ 2147483646 w 271"/>
              <a:gd name="T31" fmla="*/ 2147483646 h 141"/>
              <a:gd name="T32" fmla="*/ 2147483646 w 271"/>
              <a:gd name="T33" fmla="*/ 2147483646 h 141"/>
              <a:gd name="T34" fmla="*/ 2147483646 w 271"/>
              <a:gd name="T35" fmla="*/ 2147483646 h 141"/>
              <a:gd name="T36" fmla="*/ 2147483646 w 271"/>
              <a:gd name="T37" fmla="*/ 2147483646 h 141"/>
              <a:gd name="T38" fmla="*/ 2147483646 w 271"/>
              <a:gd name="T39" fmla="*/ 2147483646 h 141"/>
              <a:gd name="T40" fmla="*/ 2147483646 w 271"/>
              <a:gd name="T41" fmla="*/ 2147483646 h 141"/>
              <a:gd name="T42" fmla="*/ 2147483646 w 271"/>
              <a:gd name="T43" fmla="*/ 2147483646 h 141"/>
              <a:gd name="T44" fmla="*/ 2147483646 w 271"/>
              <a:gd name="T45" fmla="*/ 2147483646 h 141"/>
              <a:gd name="T46" fmla="*/ 2147483646 w 271"/>
              <a:gd name="T47" fmla="*/ 2147483646 h 141"/>
              <a:gd name="T48" fmla="*/ 2147483646 w 271"/>
              <a:gd name="T49" fmla="*/ 2147483646 h 141"/>
              <a:gd name="T50" fmla="*/ 2147483646 w 271"/>
              <a:gd name="T51" fmla="*/ 2147483646 h 141"/>
              <a:gd name="T52" fmla="*/ 2147483646 w 271"/>
              <a:gd name="T53" fmla="*/ 2147483646 h 141"/>
              <a:gd name="T54" fmla="*/ 2147483646 w 271"/>
              <a:gd name="T55" fmla="*/ 2147483646 h 141"/>
              <a:gd name="T56" fmla="*/ 2147483646 w 271"/>
              <a:gd name="T57" fmla="*/ 2147483646 h 141"/>
              <a:gd name="T58" fmla="*/ 2147483646 w 271"/>
              <a:gd name="T59" fmla="*/ 2147483646 h 141"/>
              <a:gd name="T60" fmla="*/ 2147483646 w 271"/>
              <a:gd name="T61" fmla="*/ 2147483646 h 141"/>
              <a:gd name="T62" fmla="*/ 2147483646 w 271"/>
              <a:gd name="T63" fmla="*/ 2147483646 h 141"/>
              <a:gd name="T64" fmla="*/ 2147483646 w 271"/>
              <a:gd name="T65" fmla="*/ 2147483646 h 141"/>
              <a:gd name="T66" fmla="*/ 2147483646 w 271"/>
              <a:gd name="T67" fmla="*/ 2147483646 h 141"/>
              <a:gd name="T68" fmla="*/ 2147483646 w 271"/>
              <a:gd name="T69" fmla="*/ 2147483646 h 141"/>
              <a:gd name="T70" fmla="*/ 2147483646 w 271"/>
              <a:gd name="T71" fmla="*/ 2147483646 h 141"/>
              <a:gd name="T72" fmla="*/ 2147483646 w 271"/>
              <a:gd name="T73" fmla="*/ 2147483646 h 141"/>
              <a:gd name="T74" fmla="*/ 2147483646 w 271"/>
              <a:gd name="T75" fmla="*/ 2147483646 h 141"/>
              <a:gd name="T76" fmla="*/ 2147483646 w 271"/>
              <a:gd name="T77" fmla="*/ 2147483646 h 141"/>
              <a:gd name="T78" fmla="*/ 2147483646 w 271"/>
              <a:gd name="T79" fmla="*/ 2147483646 h 141"/>
              <a:gd name="T80" fmla="*/ 2147483646 w 271"/>
              <a:gd name="T81" fmla="*/ 2147483646 h 141"/>
              <a:gd name="T82" fmla="*/ 2147483646 w 271"/>
              <a:gd name="T83" fmla="*/ 2147483646 h 141"/>
              <a:gd name="T84" fmla="*/ 2147483646 w 271"/>
              <a:gd name="T85" fmla="*/ 2147483646 h 141"/>
              <a:gd name="T86" fmla="*/ 2147483646 w 271"/>
              <a:gd name="T87" fmla="*/ 2147483646 h 141"/>
              <a:gd name="T88" fmla="*/ 2147483646 w 271"/>
              <a:gd name="T89" fmla="*/ 2147483646 h 141"/>
              <a:gd name="T90" fmla="*/ 2147483646 w 271"/>
              <a:gd name="T91" fmla="*/ 2147483646 h 141"/>
              <a:gd name="T92" fmla="*/ 2147483646 w 271"/>
              <a:gd name="T93" fmla="*/ 2147483646 h 141"/>
              <a:gd name="T94" fmla="*/ 2147483646 w 271"/>
              <a:gd name="T95" fmla="*/ 2147483646 h 141"/>
              <a:gd name="T96" fmla="*/ 2147483646 w 271"/>
              <a:gd name="T97" fmla="*/ 2147483646 h 141"/>
              <a:gd name="T98" fmla="*/ 2147483646 w 271"/>
              <a:gd name="T99" fmla="*/ 2147483646 h 141"/>
              <a:gd name="T100" fmla="*/ 2147483646 w 271"/>
              <a:gd name="T101" fmla="*/ 2147483646 h 141"/>
              <a:gd name="T102" fmla="*/ 2147483646 w 271"/>
              <a:gd name="T103" fmla="*/ 2147483646 h 141"/>
              <a:gd name="T104" fmla="*/ 2147483646 w 271"/>
              <a:gd name="T105" fmla="*/ 2147483646 h 141"/>
              <a:gd name="T106" fmla="*/ 2147483646 w 271"/>
              <a:gd name="T107" fmla="*/ 2147483646 h 141"/>
              <a:gd name="T108" fmla="*/ 2147483646 w 271"/>
              <a:gd name="T109" fmla="*/ 2147483646 h 141"/>
              <a:gd name="T110" fmla="*/ 2147483646 w 271"/>
              <a:gd name="T111" fmla="*/ 2147483646 h 141"/>
              <a:gd name="T112" fmla="*/ 2147483646 w 271"/>
              <a:gd name="T113" fmla="*/ 2147483646 h 141"/>
              <a:gd name="T114" fmla="*/ 2147483646 w 271"/>
              <a:gd name="T115" fmla="*/ 2147483646 h 141"/>
              <a:gd name="T116" fmla="*/ 2147483646 w 271"/>
              <a:gd name="T117" fmla="*/ 2147483646 h 14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1" h="141" extrusionOk="0">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lstStyle/>
          <a:p>
            <a:endParaRPr lang="en-US"/>
          </a:p>
        </p:txBody>
      </p:sp>
      <p:pic>
        <p:nvPicPr>
          <p:cNvPr id="15" name="Google Shape;236;p16"/>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Google Shape;237;p16">
            <a:extLst>
              <a:ext uri="{FF2B5EF4-FFF2-40B4-BE49-F238E27FC236}">
                <a16:creationId xmlns:a16="http://schemas.microsoft.com/office/drawing/2014/main" id="{64DB87A9-DA40-45CB-9F50-35DFF4DE2AF1}"/>
              </a:ext>
            </a:extLst>
          </p:cNvPr>
          <p:cNvSpPr txBox="1">
            <a:spLocks noChangeArrowheads="1"/>
          </p:cNvSpPr>
          <p:nvPr/>
        </p:nvSpPr>
        <p:spPr bwMode="auto">
          <a:xfrm flipH="1">
            <a:off x="909638" y="7938"/>
            <a:ext cx="99123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SzPts val="2800"/>
              <a:buFont typeface="Open Sans Light" charset="0"/>
              <a:buNone/>
              <a:defRPr/>
            </a:pPr>
            <a:r>
              <a:rPr lang="fr-FR" altLang="en-US" sz="2800" b="1" dirty="0">
                <a:latin typeface="Myriad Pro" panose="020B0503030403020204" pitchFamily="34" charset="0"/>
                <a:cs typeface="Open Sans Light" charset="0"/>
                <a:sym typeface="Open Sans Light" charset="0"/>
              </a:rPr>
              <a:t>COLLABORATEURS</a:t>
            </a:r>
            <a:r>
              <a:rPr lang="en-US" altLang="en-US" sz="2800" b="1" dirty="0">
                <a:latin typeface="Myriad Pro" panose="020B0503030403020204" pitchFamily="34" charset="0"/>
                <a:cs typeface="Open Sans Light" charset="0"/>
                <a:sym typeface="Open Sans Light" charset="0"/>
              </a:rPr>
              <a:t> / </a:t>
            </a:r>
            <a:r>
              <a:rPr lang="fr-FR" altLang="en-US" sz="2800" b="1" dirty="0">
                <a:latin typeface="Myriad Pro" panose="020B0503030403020204" pitchFamily="34" charset="0"/>
                <a:cs typeface="Open Sans Light" charset="0"/>
                <a:sym typeface="Open Sans Light" charset="0"/>
              </a:rPr>
              <a:t>COLLABORATRICES</a:t>
            </a:r>
            <a:endParaRPr lang="fr-FR" altLang="en-US" sz="2800" b="1" dirty="0">
              <a:solidFill>
                <a:srgbClr val="3A3838"/>
              </a:solidFill>
              <a:latin typeface="Myriad Pro" panose="020B0503030403020204" pitchFamily="34" charset="0"/>
              <a:cs typeface="Open Sans Light" charset="0"/>
              <a:sym typeface="Open Sans Light" charset="0"/>
            </a:endParaRPr>
          </a:p>
        </p:txBody>
      </p:sp>
    </p:spTree>
    <p:extLst>
      <p:ext uri="{BB962C8B-B14F-4D97-AF65-F5344CB8AC3E}">
        <p14:creationId xmlns:p14="http://schemas.microsoft.com/office/powerpoint/2010/main" val="11162584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888" r:id="rId1"/>
    <p:sldLayoutId id="2147483889" r:id="rId2"/>
    <p:sldLayoutId id="2147483890" r:id="rId3"/>
    <p:sldLayoutId id="2147483891" r:id="rId4"/>
    <p:sldLayoutId id="2147483892" r:id="rId5"/>
    <p:sldLayoutId id="2147483893" r:id="rId6"/>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lvl="1"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lvl="2"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lvl="3"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lvl="4"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lvl="1"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lvl="2"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lvl="3"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lvl="4"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nosdevoirs.fr/devoir/287987"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Google Shape;252;p19"/>
          <p:cNvSpPr txBox="1">
            <a:spLocks noChangeArrowheads="1"/>
          </p:cNvSpPr>
          <p:nvPr/>
        </p:nvSpPr>
        <p:spPr bwMode="auto">
          <a:xfrm>
            <a:off x="5060950" y="4738688"/>
            <a:ext cx="6510338" cy="1979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Clr>
                <a:srgbClr val="000000"/>
              </a:buClr>
              <a:buSzPts val="2400"/>
              <a:buFont typeface="Arial" panose="020B0604020202020204" pitchFamily="34" charset="0"/>
              <a:buNone/>
            </a:pPr>
            <a:r>
              <a:rPr lang="en-US" altLang="en-US" sz="2400" dirty="0">
                <a:latin typeface="Myriad Pro" panose="020B0503030403020204" pitchFamily="34" charset="0"/>
                <a:cs typeface="Open Sans" panose="020B0606030504020204" pitchFamily="34" charset="0"/>
                <a:sym typeface="Open Sans" panose="020B0606030504020204" pitchFamily="34" charset="0"/>
              </a:rPr>
              <a:t>Classes : EB7 – EB8 – EB9  		</a:t>
            </a:r>
            <a:endParaRPr lang="en-US" altLang="en-US" dirty="0">
              <a:latin typeface="Myriad Pro" panose="020B0503030403020204" pitchFamily="34" charset="0"/>
            </a:endParaRPr>
          </a:p>
        </p:txBody>
      </p:sp>
      <p:pic>
        <p:nvPicPr>
          <p:cNvPr id="8195" name="Google Shape;253;p19"/>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574675"/>
            <a:ext cx="20193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Google Shape;254;p19"/>
          <p:cNvSpPr txBox="1">
            <a:spLocks noGrp="1"/>
          </p:cNvSpPr>
          <p:nvPr>
            <p:ph type="ctrTitle" idx="4294967295"/>
          </p:nvPr>
        </p:nvSpPr>
        <p:spPr bwMode="auto">
          <a:xfrm>
            <a:off x="4897438" y="2171700"/>
            <a:ext cx="6837362" cy="14218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p>
            <a:pPr eaLnBrk="1" hangingPunct="1">
              <a:lnSpc>
                <a:spcPct val="90000"/>
              </a:lnSpc>
              <a:buSzPts val="4800"/>
              <a:buFont typeface="Open Sans" panose="020B0606030504020204" pitchFamily="34" charset="0"/>
              <a:buNone/>
            </a:pPr>
            <a:r>
              <a:rPr lang="fr-FR" altLang="en-US" sz="4800" b="1" dirty="0">
                <a:latin typeface="Myriad Pro" panose="020B0503030403020204" pitchFamily="34" charset="0"/>
                <a:cs typeface="Open Sans" panose="020B0606030504020204" pitchFamily="34" charset="0"/>
              </a:rPr>
              <a:t>Produire un texte descriptif </a:t>
            </a:r>
            <a:endParaRPr lang="en-US" altLang="en-US" sz="4800" b="1" dirty="0">
              <a:solidFill>
                <a:srgbClr val="3A3838"/>
              </a:solidFill>
              <a:latin typeface="Myriad Pro" panose="020B0503030403020204" pitchFamily="34" charset="0"/>
              <a:cs typeface="Open Sans" panose="020B0606030504020204" pitchFamily="34" charset="0"/>
              <a:sym typeface="Open Sans" panose="020B0606030504020204" pitchFamily="34" charset="0"/>
            </a:endParaRPr>
          </a:p>
        </p:txBody>
      </p:sp>
      <p:sp>
        <p:nvSpPr>
          <p:cNvPr id="8197" name="Google Shape;255;p19"/>
          <p:cNvSpPr>
            <a:spLocks noChangeArrowheads="1"/>
          </p:cNvSpPr>
          <p:nvPr/>
        </p:nvSpPr>
        <p:spPr bwMode="auto">
          <a:xfrm>
            <a:off x="5097463" y="1498600"/>
            <a:ext cx="64738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00"/>
              </a:buClr>
              <a:buFont typeface="Arial" panose="020B0604020202020204" pitchFamily="34" charset="0"/>
              <a:buNone/>
            </a:pPr>
            <a:r>
              <a:rPr lang="en-US" altLang="en-US" sz="2400" dirty="0">
                <a:solidFill>
                  <a:schemeClr val="tx2">
                    <a:lumMod val="50000"/>
                  </a:schemeClr>
                </a:solidFill>
                <a:latin typeface="Myriad Pro" panose="020B0503030403020204" pitchFamily="34" charset="0"/>
                <a:cs typeface="Open Sans" panose="020B0606030504020204" pitchFamily="34" charset="0"/>
                <a:sym typeface="Open Sans" panose="020B0606030504020204" pitchFamily="34" charset="0"/>
              </a:rPr>
              <a:t>Langue </a:t>
            </a:r>
            <a:r>
              <a:rPr lang="en-US" altLang="en-US" sz="2400" dirty="0" err="1">
                <a:solidFill>
                  <a:schemeClr val="tx2">
                    <a:lumMod val="50000"/>
                  </a:schemeClr>
                </a:solidFill>
                <a:latin typeface="Myriad Pro" panose="020B0503030403020204" pitchFamily="34" charset="0"/>
                <a:cs typeface="Open Sans" panose="020B0606030504020204" pitchFamily="34" charset="0"/>
                <a:sym typeface="Open Sans" panose="020B0606030504020204" pitchFamily="34" charset="0"/>
              </a:rPr>
              <a:t>française</a:t>
            </a:r>
            <a:endParaRPr lang="en-US" altLang="en-US" sz="2400" dirty="0">
              <a:solidFill>
                <a:schemeClr val="tx2">
                  <a:lumMod val="50000"/>
                </a:schemeClr>
              </a:solidFill>
              <a:latin typeface="Myriad Pro" panose="020B0503030403020204" pitchFamily="34" charset="0"/>
              <a:cs typeface="Open Sans" panose="020B0606030504020204" pitchFamily="34" charset="0"/>
              <a:sym typeface="Open Sans" panose="020B0606030504020204" pitchFamily="34" charset="0"/>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16495" y="3483846"/>
            <a:ext cx="2227985" cy="125484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Google Shape;438;p29"/>
          <p:cNvSpPr txBox="1">
            <a:spLocks noChangeArrowheads="1"/>
          </p:cNvSpPr>
          <p:nvPr/>
        </p:nvSpPr>
        <p:spPr bwMode="auto">
          <a:xfrm>
            <a:off x="802457" y="289212"/>
            <a:ext cx="1072673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pPr>
            <a:r>
              <a:rPr lang="fr-FR" altLang="en-US" sz="3600" b="1" dirty="0">
                <a:solidFill>
                  <a:srgbClr val="0096D6"/>
                </a:solidFill>
                <a:latin typeface="Myriad Pro" panose="020B0503030403020204" pitchFamily="34" charset="0"/>
                <a:cs typeface="Open Sans" panose="020B0606030504020204" pitchFamily="34" charset="0"/>
              </a:rPr>
              <a:t>SE PRÉPARER À LA PRODUCTION – </a:t>
            </a:r>
            <a:r>
              <a:rPr lang="fr-FR" altLang="en-US" sz="3600" dirty="0">
                <a:solidFill>
                  <a:srgbClr val="0096D6"/>
                </a:solidFill>
                <a:latin typeface="Myriad Pro" panose="020B0503030403020204" pitchFamily="34" charset="0"/>
                <a:cs typeface="Open Sans" panose="020B0606030504020204" pitchFamily="34" charset="0"/>
              </a:rPr>
              <a:t>Les expansions du nom</a:t>
            </a:r>
          </a:p>
        </p:txBody>
      </p:sp>
      <p:sp>
        <p:nvSpPr>
          <p:cNvPr id="13" name="Rectangle 1"/>
          <p:cNvSpPr>
            <a:spLocks noChangeArrowheads="1"/>
          </p:cNvSpPr>
          <p:nvPr/>
        </p:nvSpPr>
        <p:spPr bwMode="auto">
          <a:xfrm>
            <a:off x="3538537" y="1866951"/>
            <a:ext cx="3425825"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marL="288925" indent="-288925">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Font typeface="Arial" panose="020B0604020202020204" pitchFamily="34" charset="0"/>
              <a:buAutoNum type="arabicPeriod"/>
            </a:pPr>
            <a:r>
              <a:rPr lang="en-US" altLang="en-US" sz="2000" b="1" i="1">
                <a:solidFill>
                  <a:srgbClr val="FF0000"/>
                </a:solidFill>
                <a:latin typeface="Myriad Pro" panose="020B0503030403020204" pitchFamily="34" charset="0"/>
              </a:rPr>
              <a:t>Les volets </a:t>
            </a:r>
          </a:p>
          <a:p>
            <a:pPr>
              <a:buFont typeface="Arial" panose="020B0604020202020204" pitchFamily="34" charset="0"/>
              <a:buAutoNum type="arabicPeriod"/>
            </a:pPr>
            <a:r>
              <a:rPr lang="en-US" altLang="en-US" sz="2000" b="1" i="1">
                <a:solidFill>
                  <a:srgbClr val="FF0000"/>
                </a:solidFill>
                <a:latin typeface="Myriad Pro" panose="020B0503030403020204" pitchFamily="34" charset="0"/>
              </a:rPr>
              <a:t>Le jardin </a:t>
            </a:r>
          </a:p>
          <a:p>
            <a:pPr>
              <a:buFont typeface="Arial" panose="020B0604020202020204" pitchFamily="34" charset="0"/>
              <a:buAutoNum type="arabicPeriod"/>
            </a:pPr>
            <a:r>
              <a:rPr lang="en-US" altLang="en-US" sz="2000" b="1" i="1">
                <a:solidFill>
                  <a:srgbClr val="FF0000"/>
                </a:solidFill>
                <a:latin typeface="Myriad Pro" panose="020B0503030403020204" pitchFamily="34" charset="0"/>
              </a:rPr>
              <a:t>La grille du jardin</a:t>
            </a:r>
          </a:p>
          <a:p>
            <a:pPr>
              <a:buFont typeface="Arial" panose="020B0604020202020204" pitchFamily="34" charset="0"/>
              <a:buAutoNum type="arabicPeriod"/>
            </a:pPr>
            <a:r>
              <a:rPr lang="en-US" altLang="en-US" sz="2000" b="1" i="1">
                <a:solidFill>
                  <a:srgbClr val="FF0000"/>
                </a:solidFill>
                <a:latin typeface="Myriad Pro" panose="020B0503030403020204" pitchFamily="34" charset="0"/>
              </a:rPr>
              <a:t>Le mur du jardin </a:t>
            </a:r>
            <a:endParaRPr lang="en-US" altLang="en-US" sz="2000">
              <a:solidFill>
                <a:srgbClr val="FF0000"/>
              </a:solidFill>
              <a:latin typeface="Myriad Pro" panose="020B0503030403020204" pitchFamily="34" charset="0"/>
            </a:endParaRPr>
          </a:p>
        </p:txBody>
      </p:sp>
      <p:sp>
        <p:nvSpPr>
          <p:cNvPr id="26628" name="Rectangle 1"/>
          <p:cNvSpPr>
            <a:spLocks noChangeArrowheads="1"/>
          </p:cNvSpPr>
          <p:nvPr/>
        </p:nvSpPr>
        <p:spPr bwMode="auto">
          <a:xfrm>
            <a:off x="475456" y="1234736"/>
            <a:ext cx="6858000"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rtl="1"/>
            <a:r>
              <a:rPr lang="en-US" altLang="en-US" sz="2400" b="1" dirty="0" err="1">
                <a:solidFill>
                  <a:schemeClr val="tx1"/>
                </a:solidFill>
                <a:latin typeface="Myriad Pro" panose="020B0503030403020204" pitchFamily="34" charset="0"/>
              </a:rPr>
              <a:t>Retrouvez</a:t>
            </a:r>
            <a:r>
              <a:rPr lang="en-US" altLang="en-US" sz="2400" b="1" dirty="0">
                <a:solidFill>
                  <a:schemeClr val="tx1"/>
                </a:solidFill>
                <a:latin typeface="Myriad Pro" panose="020B0503030403020204" pitchFamily="34" charset="0"/>
              </a:rPr>
              <a:t> le bon </a:t>
            </a:r>
            <a:r>
              <a:rPr lang="en-US" altLang="en-US" sz="2400" b="1" dirty="0" err="1">
                <a:solidFill>
                  <a:schemeClr val="tx1"/>
                </a:solidFill>
                <a:latin typeface="Myriad Pro" panose="020B0503030403020204" pitchFamily="34" charset="0"/>
              </a:rPr>
              <a:t>ordre</a:t>
            </a:r>
            <a:r>
              <a:rPr lang="en-US" altLang="en-US" sz="2400" b="1" dirty="0">
                <a:solidFill>
                  <a:schemeClr val="tx1"/>
                </a:solidFill>
                <a:latin typeface="Myriad Pro" panose="020B0503030403020204" pitchFamily="34" charset="0"/>
              </a:rPr>
              <a:t> des </a:t>
            </a:r>
            <a:r>
              <a:rPr lang="en-US" altLang="en-US" sz="2400" b="1" dirty="0" err="1">
                <a:solidFill>
                  <a:schemeClr val="tx1"/>
                </a:solidFill>
                <a:latin typeface="Myriad Pro" panose="020B0503030403020204" pitchFamily="34" charset="0"/>
              </a:rPr>
              <a:t>éléments</a:t>
            </a:r>
            <a:r>
              <a:rPr lang="en-US" altLang="en-US" sz="2400" b="1" dirty="0">
                <a:solidFill>
                  <a:schemeClr val="tx1"/>
                </a:solidFill>
                <a:latin typeface="Myriad Pro" panose="020B0503030403020204" pitchFamily="34" charset="0"/>
              </a:rPr>
              <a:t> </a:t>
            </a:r>
            <a:r>
              <a:rPr lang="en-US" altLang="en-US" sz="2400" b="1" dirty="0" err="1">
                <a:solidFill>
                  <a:schemeClr val="tx1"/>
                </a:solidFill>
                <a:latin typeface="Myriad Pro" panose="020B0503030403020204" pitchFamily="34" charset="0"/>
              </a:rPr>
              <a:t>décrits</a:t>
            </a:r>
            <a:r>
              <a:rPr lang="en-US" altLang="en-US" sz="2400" b="1" dirty="0">
                <a:solidFill>
                  <a:schemeClr val="tx1"/>
                </a:solidFill>
                <a:latin typeface="Myriad Pro" panose="020B0503030403020204" pitchFamily="34" charset="0"/>
              </a:rPr>
              <a:t> de la </a:t>
            </a:r>
            <a:r>
              <a:rPr lang="en-US" altLang="en-US" sz="2400" b="1" dirty="0" err="1">
                <a:solidFill>
                  <a:schemeClr val="tx1"/>
                </a:solidFill>
                <a:latin typeface="Myriad Pro" panose="020B0503030403020204" pitchFamily="34" charset="0"/>
              </a:rPr>
              <a:t>maison</a:t>
            </a:r>
            <a:r>
              <a:rPr lang="en-US" altLang="en-US" sz="2400" b="1" dirty="0">
                <a:solidFill>
                  <a:schemeClr val="tx1"/>
                </a:solidFill>
                <a:latin typeface="Myriad Pro" panose="020B0503030403020204" pitchFamily="34" charset="0"/>
              </a:rPr>
              <a:t>. </a:t>
            </a:r>
          </a:p>
          <a:p>
            <a:r>
              <a:rPr lang="en-US" altLang="en-US" sz="1800" dirty="0">
                <a:solidFill>
                  <a:schemeClr val="tx1"/>
                </a:solidFill>
                <a:latin typeface="Myriad Pro" panose="020B0503030403020204" pitchFamily="34" charset="0"/>
              </a:rPr>
              <a:t>A- Les </a:t>
            </a:r>
            <a:r>
              <a:rPr lang="en-US" altLang="en-US" sz="1800" dirty="0" err="1">
                <a:solidFill>
                  <a:schemeClr val="tx1"/>
                </a:solidFill>
                <a:latin typeface="Myriad Pro" panose="020B0503030403020204" pitchFamily="34" charset="0"/>
              </a:rPr>
              <a:t>volets</a:t>
            </a:r>
            <a:r>
              <a:rPr lang="en-US" altLang="en-US" sz="1800" dirty="0">
                <a:solidFill>
                  <a:schemeClr val="tx1"/>
                </a:solidFill>
                <a:latin typeface="Myriad Pro" panose="020B0503030403020204" pitchFamily="34" charset="0"/>
              </a:rPr>
              <a:t>. </a:t>
            </a:r>
          </a:p>
          <a:p>
            <a:r>
              <a:rPr lang="en-US" altLang="en-US" sz="1800" dirty="0">
                <a:solidFill>
                  <a:schemeClr val="tx1"/>
                </a:solidFill>
                <a:latin typeface="Myriad Pro" panose="020B0503030403020204" pitchFamily="34" charset="0"/>
              </a:rPr>
              <a:t>B- La grille du </a:t>
            </a:r>
            <a:r>
              <a:rPr lang="en-US" altLang="en-US" sz="1800" dirty="0" err="1">
                <a:solidFill>
                  <a:schemeClr val="tx1"/>
                </a:solidFill>
                <a:latin typeface="Myriad Pro" panose="020B0503030403020204" pitchFamily="34" charset="0"/>
              </a:rPr>
              <a:t>jardin</a:t>
            </a:r>
            <a:r>
              <a:rPr lang="en-US" altLang="en-US" sz="1800" dirty="0">
                <a:solidFill>
                  <a:schemeClr val="tx1"/>
                </a:solidFill>
                <a:latin typeface="Myriad Pro" panose="020B0503030403020204" pitchFamily="34" charset="0"/>
              </a:rPr>
              <a:t>. </a:t>
            </a:r>
          </a:p>
          <a:p>
            <a:r>
              <a:rPr lang="en-US" altLang="en-US" sz="1800" dirty="0">
                <a:solidFill>
                  <a:schemeClr val="tx1"/>
                </a:solidFill>
                <a:latin typeface="Myriad Pro" panose="020B0503030403020204" pitchFamily="34" charset="0"/>
              </a:rPr>
              <a:t>C- Le </a:t>
            </a:r>
            <a:r>
              <a:rPr lang="en-US" altLang="en-US" sz="1800" dirty="0" err="1">
                <a:solidFill>
                  <a:schemeClr val="tx1"/>
                </a:solidFill>
                <a:latin typeface="Myriad Pro" panose="020B0503030403020204" pitchFamily="34" charset="0"/>
              </a:rPr>
              <a:t>mur</a:t>
            </a:r>
            <a:r>
              <a:rPr lang="en-US" altLang="en-US" sz="1800" dirty="0">
                <a:solidFill>
                  <a:schemeClr val="tx1"/>
                </a:solidFill>
                <a:latin typeface="Myriad Pro" panose="020B0503030403020204" pitchFamily="34" charset="0"/>
              </a:rPr>
              <a:t> du </a:t>
            </a:r>
            <a:r>
              <a:rPr lang="en-US" altLang="en-US" sz="1800" dirty="0" err="1">
                <a:solidFill>
                  <a:schemeClr val="tx1"/>
                </a:solidFill>
                <a:latin typeface="Myriad Pro" panose="020B0503030403020204" pitchFamily="34" charset="0"/>
              </a:rPr>
              <a:t>jardin</a:t>
            </a:r>
            <a:r>
              <a:rPr lang="en-US" altLang="en-US" sz="1800" dirty="0">
                <a:solidFill>
                  <a:schemeClr val="tx1"/>
                </a:solidFill>
                <a:latin typeface="Myriad Pro" panose="020B0503030403020204" pitchFamily="34" charset="0"/>
              </a:rPr>
              <a:t>. </a:t>
            </a:r>
          </a:p>
          <a:p>
            <a:r>
              <a:rPr lang="en-US" altLang="en-US" sz="1800" dirty="0">
                <a:solidFill>
                  <a:schemeClr val="tx1"/>
                </a:solidFill>
                <a:latin typeface="Myriad Pro" panose="020B0503030403020204" pitchFamily="34" charset="0"/>
              </a:rPr>
              <a:t>D- Le </a:t>
            </a:r>
            <a:r>
              <a:rPr lang="en-US" altLang="en-US" sz="1800" dirty="0" err="1">
                <a:solidFill>
                  <a:schemeClr val="tx1"/>
                </a:solidFill>
                <a:latin typeface="Myriad Pro" panose="020B0503030403020204" pitchFamily="34" charset="0"/>
              </a:rPr>
              <a:t>jardin</a:t>
            </a:r>
            <a:r>
              <a:rPr lang="en-US" altLang="en-US" sz="1800" dirty="0">
                <a:solidFill>
                  <a:schemeClr val="tx1"/>
                </a:solidFill>
                <a:latin typeface="Myriad Pro" panose="020B0503030403020204" pitchFamily="34" charset="0"/>
              </a:rPr>
              <a:t>.</a:t>
            </a:r>
          </a:p>
        </p:txBody>
      </p:sp>
      <p:sp>
        <p:nvSpPr>
          <p:cNvPr id="26629" name="Rectangle 1"/>
          <p:cNvSpPr>
            <a:spLocks noChangeArrowheads="1"/>
          </p:cNvSpPr>
          <p:nvPr/>
        </p:nvSpPr>
        <p:spPr bwMode="auto">
          <a:xfrm>
            <a:off x="475456" y="3218169"/>
            <a:ext cx="61261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2400" b="1" dirty="0" err="1">
                <a:solidFill>
                  <a:schemeClr val="tx1"/>
                </a:solidFill>
                <a:latin typeface="Myriad Pro" panose="020B0503030403020204" pitchFamily="34" charset="0"/>
              </a:rPr>
              <a:t>Complétez</a:t>
            </a:r>
            <a:r>
              <a:rPr lang="en-US" altLang="en-US" sz="2400" b="1" dirty="0">
                <a:solidFill>
                  <a:schemeClr val="tx1"/>
                </a:solidFill>
                <a:latin typeface="Myriad Pro" panose="020B0503030403020204" pitchFamily="34" charset="0"/>
              </a:rPr>
              <a:t> le tableau.</a:t>
            </a:r>
            <a:r>
              <a:rPr lang="en-US" altLang="en-US" sz="2400" b="1" dirty="0">
                <a:solidFill>
                  <a:srgbClr val="0070C0"/>
                </a:solidFill>
                <a:latin typeface="Myriad Pro" panose="020B0503030403020204" pitchFamily="34" charset="0"/>
              </a:rPr>
              <a:t> </a:t>
            </a:r>
          </a:p>
        </p:txBody>
      </p:sp>
      <p:graphicFrame>
        <p:nvGraphicFramePr>
          <p:cNvPr id="2" name="Table 1"/>
          <p:cNvGraphicFramePr>
            <a:graphicFrameLocks noGrp="1"/>
          </p:cNvGraphicFramePr>
          <p:nvPr>
            <p:extLst>
              <p:ext uri="{D42A27DB-BD31-4B8C-83A1-F6EECF244321}">
                <p14:modId xmlns:p14="http://schemas.microsoft.com/office/powerpoint/2010/main" val="1764123099"/>
              </p:ext>
            </p:extLst>
          </p:nvPr>
        </p:nvGraphicFramePr>
        <p:xfrm>
          <a:off x="802457" y="3724275"/>
          <a:ext cx="5691186" cy="2599664"/>
        </p:xfrm>
        <a:graphic>
          <a:graphicData uri="http://schemas.openxmlformats.org/drawingml/2006/table">
            <a:tbl>
              <a:tblPr firstRow="1" bandRow="1">
                <a:tableStyleId>{5940675A-B579-460E-94D1-54222C63F5DA}</a:tableStyleId>
              </a:tblPr>
              <a:tblGrid>
                <a:gridCol w="1541821">
                  <a:extLst>
                    <a:ext uri="{9D8B030D-6E8A-4147-A177-3AD203B41FA5}">
                      <a16:colId xmlns:a16="http://schemas.microsoft.com/office/drawing/2014/main" val="1254903402"/>
                    </a:ext>
                  </a:extLst>
                </a:gridCol>
                <a:gridCol w="1646401">
                  <a:extLst>
                    <a:ext uri="{9D8B030D-6E8A-4147-A177-3AD203B41FA5}">
                      <a16:colId xmlns:a16="http://schemas.microsoft.com/office/drawing/2014/main" val="692441459"/>
                    </a:ext>
                  </a:extLst>
                </a:gridCol>
                <a:gridCol w="2502964">
                  <a:extLst>
                    <a:ext uri="{9D8B030D-6E8A-4147-A177-3AD203B41FA5}">
                      <a16:colId xmlns:a16="http://schemas.microsoft.com/office/drawing/2014/main" val="3734276843"/>
                    </a:ext>
                  </a:extLst>
                </a:gridCol>
              </a:tblGrid>
              <a:tr h="806272">
                <a:tc>
                  <a:txBody>
                    <a:bodyPr/>
                    <a:lstStyle/>
                    <a:p>
                      <a:pPr algn="l"/>
                      <a:endParaRPr lang="fr-FR" sz="1600" b="1" noProof="0" dirty="0">
                        <a:latin typeface="Myriad Pro" panose="020B0503030403020204"/>
                      </a:endParaRPr>
                    </a:p>
                  </a:txBody>
                  <a:tcPr marL="91431" marR="91431" marT="37574" marB="37574">
                    <a:lnL w="12700" cap="flat" cmpd="sng" algn="ctr">
                      <a:noFill/>
                      <a:prstDash val="solid"/>
                      <a:round/>
                      <a:headEnd type="none" w="med" len="med"/>
                      <a:tailEnd type="none" w="med" len="med"/>
                    </a:lnL>
                    <a:lnT w="12700" cap="flat" cmpd="sng" algn="ctr">
                      <a:noFill/>
                      <a:prstDash val="solid"/>
                      <a:round/>
                      <a:headEnd type="none" w="med" len="med"/>
                      <a:tailEnd type="none" w="med" len="med"/>
                    </a:lnT>
                  </a:tcPr>
                </a:tc>
                <a:tc>
                  <a:txBody>
                    <a:bodyPr/>
                    <a:lstStyle/>
                    <a:p>
                      <a:pPr algn="ctr"/>
                      <a:r>
                        <a:rPr lang="fr-FR" sz="1600" b="1" noProof="0" dirty="0">
                          <a:latin typeface="Myriad Pro" panose="020B0503030403020204"/>
                        </a:rPr>
                        <a:t>Pendant</a:t>
                      </a:r>
                      <a:r>
                        <a:rPr lang="fr-FR" sz="1600" b="1" baseline="0" noProof="0" dirty="0">
                          <a:latin typeface="Myriad Pro" panose="020B0503030403020204"/>
                        </a:rPr>
                        <a:t> l’enfance du narrateur </a:t>
                      </a:r>
                      <a:endParaRPr lang="fr-FR" sz="1600" b="1" noProof="0" dirty="0">
                        <a:latin typeface="Myriad Pro" panose="020B0503030403020204"/>
                      </a:endParaRPr>
                    </a:p>
                  </a:txBody>
                  <a:tcPr marL="91431" marR="91431" marT="37574" marB="37574"/>
                </a:tc>
                <a:tc>
                  <a:txBody>
                    <a:bodyPr/>
                    <a:lstStyle/>
                    <a:p>
                      <a:pPr algn="ctr"/>
                      <a:r>
                        <a:rPr lang="fr-FR" sz="1600" b="1" noProof="0" dirty="0">
                          <a:latin typeface="Myriad Pro" panose="020B0503030403020204"/>
                        </a:rPr>
                        <a:t>Au</a:t>
                      </a:r>
                      <a:r>
                        <a:rPr lang="fr-FR" sz="1600" b="1" baseline="0" noProof="0" dirty="0">
                          <a:latin typeface="Myriad Pro" panose="020B0503030403020204"/>
                        </a:rPr>
                        <a:t> moment où le descripteur décrit la maison </a:t>
                      </a:r>
                      <a:endParaRPr lang="fr-FR" sz="1600" b="1" noProof="0" dirty="0">
                        <a:latin typeface="Myriad Pro" panose="020B0503030403020204"/>
                      </a:endParaRPr>
                    </a:p>
                  </a:txBody>
                  <a:tcPr marL="91431" marR="91431" marT="37574" marB="37574"/>
                </a:tc>
                <a:extLst>
                  <a:ext uri="{0D108BD9-81ED-4DB2-BD59-A6C34878D82A}">
                    <a16:rowId xmlns:a16="http://schemas.microsoft.com/office/drawing/2014/main" val="466357174"/>
                  </a:ext>
                </a:extLst>
              </a:tr>
              <a:tr h="318855">
                <a:tc>
                  <a:txBody>
                    <a:bodyPr/>
                    <a:lstStyle/>
                    <a:p>
                      <a:pPr algn="l"/>
                      <a:r>
                        <a:rPr lang="fr-FR" sz="1600" b="1" noProof="0" dirty="0">
                          <a:latin typeface="Myriad Pro" panose="020B0503030403020204"/>
                        </a:rPr>
                        <a:t>Les volets </a:t>
                      </a:r>
                    </a:p>
                  </a:txBody>
                  <a:tcPr marL="91431" marR="91431" marT="37574" marB="37574"/>
                </a:tc>
                <a:tc>
                  <a:txBody>
                    <a:bodyPr/>
                    <a:lstStyle/>
                    <a:p>
                      <a:pPr algn="l"/>
                      <a:endParaRPr lang="fr-FR" sz="1600" b="1" noProof="0" dirty="0">
                        <a:latin typeface="Myriad Pro" panose="020B0503030403020204"/>
                      </a:endParaRPr>
                    </a:p>
                  </a:txBody>
                  <a:tcPr marL="91431" marR="91431" marT="37574" marB="37574"/>
                </a:tc>
                <a:tc>
                  <a:txBody>
                    <a:bodyPr/>
                    <a:lstStyle/>
                    <a:p>
                      <a:pPr algn="l"/>
                      <a:endParaRPr lang="fr-FR" sz="1600" b="1" noProof="0" dirty="0">
                        <a:latin typeface="Myriad Pro" panose="020B0503030403020204"/>
                      </a:endParaRPr>
                    </a:p>
                  </a:txBody>
                  <a:tcPr marL="91431" marR="91431" marT="37574" marB="37574"/>
                </a:tc>
                <a:extLst>
                  <a:ext uri="{0D108BD9-81ED-4DB2-BD59-A6C34878D82A}">
                    <a16:rowId xmlns:a16="http://schemas.microsoft.com/office/drawing/2014/main" val="2068169597"/>
                  </a:ext>
                </a:extLst>
              </a:tr>
              <a:tr h="318855">
                <a:tc>
                  <a:txBody>
                    <a:bodyPr/>
                    <a:lstStyle/>
                    <a:p>
                      <a:pPr algn="l"/>
                      <a:r>
                        <a:rPr lang="fr-FR" sz="1600" b="1" noProof="0" dirty="0">
                          <a:latin typeface="Myriad Pro" panose="020B0503030403020204"/>
                        </a:rPr>
                        <a:t>Le</a:t>
                      </a:r>
                      <a:r>
                        <a:rPr lang="fr-FR" sz="1600" b="1" baseline="0" noProof="0" dirty="0">
                          <a:latin typeface="Myriad Pro" panose="020B0503030403020204"/>
                        </a:rPr>
                        <a:t> jardin </a:t>
                      </a:r>
                      <a:endParaRPr lang="fr-FR" sz="1600" b="1" noProof="0" dirty="0">
                        <a:latin typeface="Myriad Pro" panose="020B0503030403020204"/>
                      </a:endParaRPr>
                    </a:p>
                  </a:txBody>
                  <a:tcPr marL="91431" marR="91431" marT="37574" marB="37574"/>
                </a:tc>
                <a:tc>
                  <a:txBody>
                    <a:bodyPr/>
                    <a:lstStyle/>
                    <a:p>
                      <a:pPr algn="l"/>
                      <a:endParaRPr lang="fr-FR" sz="1600" b="1" noProof="0" dirty="0">
                        <a:latin typeface="Myriad Pro" panose="020B0503030403020204"/>
                      </a:endParaRPr>
                    </a:p>
                  </a:txBody>
                  <a:tcPr marL="91431" marR="91431" marT="37574" marB="37574"/>
                </a:tc>
                <a:tc>
                  <a:txBody>
                    <a:bodyPr/>
                    <a:lstStyle/>
                    <a:p>
                      <a:pPr algn="l"/>
                      <a:endParaRPr lang="fr-FR" sz="1600" b="1" noProof="0" dirty="0">
                        <a:latin typeface="Myriad Pro" panose="020B0503030403020204"/>
                      </a:endParaRPr>
                    </a:p>
                  </a:txBody>
                  <a:tcPr marL="91431" marR="91431" marT="37574" marB="37574"/>
                </a:tc>
                <a:extLst>
                  <a:ext uri="{0D108BD9-81ED-4DB2-BD59-A6C34878D82A}">
                    <a16:rowId xmlns:a16="http://schemas.microsoft.com/office/drawing/2014/main" val="2163574507"/>
                  </a:ext>
                </a:extLst>
              </a:tr>
              <a:tr h="592192">
                <a:tc>
                  <a:txBody>
                    <a:bodyPr/>
                    <a:lstStyle/>
                    <a:p>
                      <a:pPr algn="l"/>
                      <a:r>
                        <a:rPr lang="fr-FR" sz="1600" b="1" noProof="0" dirty="0">
                          <a:latin typeface="Myriad Pro" panose="020B0503030403020204"/>
                        </a:rPr>
                        <a:t>La grille du jardin </a:t>
                      </a:r>
                    </a:p>
                  </a:txBody>
                  <a:tcPr marL="91431" marR="91431" marT="37574" marB="37574"/>
                </a:tc>
                <a:tc>
                  <a:txBody>
                    <a:bodyPr/>
                    <a:lstStyle/>
                    <a:p>
                      <a:pPr algn="l"/>
                      <a:endParaRPr lang="fr-FR" sz="1600" b="1" noProof="0" dirty="0">
                        <a:latin typeface="Myriad Pro" panose="020B0503030403020204"/>
                      </a:endParaRPr>
                    </a:p>
                  </a:txBody>
                  <a:tcPr marL="91431" marR="91431" marT="37574" marB="37574"/>
                </a:tc>
                <a:tc>
                  <a:txBody>
                    <a:bodyPr/>
                    <a:lstStyle/>
                    <a:p>
                      <a:pPr algn="l"/>
                      <a:endParaRPr lang="fr-FR" sz="1600" b="1" noProof="0" dirty="0">
                        <a:latin typeface="Myriad Pro" panose="020B0503030403020204"/>
                      </a:endParaRPr>
                    </a:p>
                  </a:txBody>
                  <a:tcPr marL="91431" marR="91431" marT="37574" marB="37574"/>
                </a:tc>
                <a:extLst>
                  <a:ext uri="{0D108BD9-81ED-4DB2-BD59-A6C34878D82A}">
                    <a16:rowId xmlns:a16="http://schemas.microsoft.com/office/drawing/2014/main" val="3337844256"/>
                  </a:ext>
                </a:extLst>
              </a:tr>
              <a:tr h="562564">
                <a:tc>
                  <a:txBody>
                    <a:bodyPr/>
                    <a:lstStyle/>
                    <a:p>
                      <a:pPr algn="l"/>
                      <a:r>
                        <a:rPr lang="fr-FR" sz="1600" b="1" noProof="0" dirty="0">
                          <a:latin typeface="Myriad Pro" panose="020B0503030403020204"/>
                        </a:rPr>
                        <a:t>Le mur du jardin </a:t>
                      </a:r>
                    </a:p>
                  </a:txBody>
                  <a:tcPr marL="91431" marR="91431" marT="37574" marB="37574"/>
                </a:tc>
                <a:tc>
                  <a:txBody>
                    <a:bodyPr/>
                    <a:lstStyle/>
                    <a:p>
                      <a:pPr algn="l"/>
                      <a:endParaRPr lang="fr-FR" sz="1600" b="1" noProof="0" dirty="0">
                        <a:latin typeface="Myriad Pro" panose="020B0503030403020204"/>
                      </a:endParaRPr>
                    </a:p>
                  </a:txBody>
                  <a:tcPr marL="91431" marR="91431" marT="37574" marB="37574"/>
                </a:tc>
                <a:tc>
                  <a:txBody>
                    <a:bodyPr/>
                    <a:lstStyle/>
                    <a:p>
                      <a:pPr algn="l"/>
                      <a:endParaRPr lang="fr-FR" sz="1600" b="1" noProof="0" dirty="0">
                        <a:latin typeface="Myriad Pro" panose="020B0503030403020204"/>
                      </a:endParaRPr>
                    </a:p>
                  </a:txBody>
                  <a:tcPr marL="91431" marR="91431" marT="37574" marB="37574"/>
                </a:tc>
                <a:extLst>
                  <a:ext uri="{0D108BD9-81ED-4DB2-BD59-A6C34878D82A}">
                    <a16:rowId xmlns:a16="http://schemas.microsoft.com/office/drawing/2014/main" val="1834615184"/>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1830426214"/>
              </p:ext>
            </p:extLst>
          </p:nvPr>
        </p:nvGraphicFramePr>
        <p:xfrm>
          <a:off x="475456" y="3724275"/>
          <a:ext cx="6126163" cy="2995613"/>
        </p:xfrm>
        <a:graphic>
          <a:graphicData uri="http://schemas.openxmlformats.org/drawingml/2006/table">
            <a:tbl>
              <a:tblPr firstRow="1" bandRow="1">
                <a:tableStyleId>{5940675A-B579-460E-94D1-54222C63F5DA}</a:tableStyleId>
              </a:tblPr>
              <a:tblGrid>
                <a:gridCol w="1782938">
                  <a:extLst>
                    <a:ext uri="{9D8B030D-6E8A-4147-A177-3AD203B41FA5}">
                      <a16:colId xmlns:a16="http://schemas.microsoft.com/office/drawing/2014/main" val="1254903402"/>
                    </a:ext>
                  </a:extLst>
                </a:gridCol>
                <a:gridCol w="1728856">
                  <a:extLst>
                    <a:ext uri="{9D8B030D-6E8A-4147-A177-3AD203B41FA5}">
                      <a16:colId xmlns:a16="http://schemas.microsoft.com/office/drawing/2014/main" val="692441459"/>
                    </a:ext>
                  </a:extLst>
                </a:gridCol>
                <a:gridCol w="2614369">
                  <a:extLst>
                    <a:ext uri="{9D8B030D-6E8A-4147-A177-3AD203B41FA5}">
                      <a16:colId xmlns:a16="http://schemas.microsoft.com/office/drawing/2014/main" val="3734276843"/>
                    </a:ext>
                  </a:extLst>
                </a:gridCol>
              </a:tblGrid>
              <a:tr h="803688">
                <a:tc>
                  <a:txBody>
                    <a:bodyPr/>
                    <a:lstStyle/>
                    <a:p>
                      <a:pPr algn="l"/>
                      <a:endParaRPr lang="fr-FR" sz="1600" b="1" noProof="0" dirty="0">
                        <a:latin typeface="Myriad Pro" panose="020B0503030403020204"/>
                      </a:endParaRPr>
                    </a:p>
                  </a:txBody>
                  <a:tcPr marL="91431" marR="91431" marT="31824" marB="31824">
                    <a:lnL w="12700" cap="flat" cmpd="sng" algn="ctr">
                      <a:noFill/>
                      <a:prstDash val="solid"/>
                      <a:round/>
                      <a:headEnd type="none" w="med" len="med"/>
                      <a:tailEnd type="none" w="med" len="med"/>
                    </a:lnL>
                    <a:lnT w="12700" cap="flat" cmpd="sng" algn="ctr">
                      <a:noFill/>
                      <a:prstDash val="solid"/>
                      <a:round/>
                      <a:headEnd type="none" w="med" len="med"/>
                      <a:tailEnd type="none" w="med" len="med"/>
                    </a:lnT>
                    <a:solidFill>
                      <a:schemeClr val="bg1"/>
                    </a:solidFill>
                  </a:tcPr>
                </a:tc>
                <a:tc>
                  <a:txBody>
                    <a:bodyPr/>
                    <a:lstStyle/>
                    <a:p>
                      <a:pPr algn="ctr"/>
                      <a:r>
                        <a:rPr lang="fr-FR" sz="1600" b="1" noProof="0" dirty="0">
                          <a:latin typeface="Myriad Pro" panose="020B0503030403020204"/>
                        </a:rPr>
                        <a:t>Pendant</a:t>
                      </a:r>
                      <a:r>
                        <a:rPr lang="fr-FR" sz="1600" b="1" baseline="0" noProof="0" dirty="0">
                          <a:latin typeface="Myriad Pro" panose="020B0503030403020204"/>
                        </a:rPr>
                        <a:t> l’enfance du narrateur </a:t>
                      </a:r>
                      <a:endParaRPr lang="fr-FR" sz="1600" b="1" noProof="0" dirty="0">
                        <a:latin typeface="Myriad Pro" panose="020B0503030403020204"/>
                      </a:endParaRPr>
                    </a:p>
                  </a:txBody>
                  <a:tcPr marL="91431" marR="91431" marT="31824" marB="31824">
                    <a:solidFill>
                      <a:schemeClr val="bg1"/>
                    </a:solidFill>
                  </a:tcPr>
                </a:tc>
                <a:tc>
                  <a:txBody>
                    <a:bodyPr/>
                    <a:lstStyle/>
                    <a:p>
                      <a:pPr algn="ctr"/>
                      <a:r>
                        <a:rPr lang="fr-FR" sz="1600" b="1" noProof="0" dirty="0">
                          <a:latin typeface="Myriad Pro" panose="020B0503030403020204"/>
                        </a:rPr>
                        <a:t>Au</a:t>
                      </a:r>
                      <a:r>
                        <a:rPr lang="fr-FR" sz="1600" b="1" baseline="0" noProof="0" dirty="0">
                          <a:latin typeface="Myriad Pro" panose="020B0503030403020204"/>
                        </a:rPr>
                        <a:t> moment où le descripteur décrit la maison </a:t>
                      </a:r>
                      <a:endParaRPr lang="fr-FR" sz="1600" b="1" noProof="0" dirty="0">
                        <a:latin typeface="Myriad Pro" panose="020B0503030403020204"/>
                      </a:endParaRPr>
                    </a:p>
                  </a:txBody>
                  <a:tcPr marL="91431" marR="91431" marT="31824" marB="31824">
                    <a:solidFill>
                      <a:schemeClr val="bg1"/>
                    </a:solidFill>
                  </a:tcPr>
                </a:tc>
                <a:extLst>
                  <a:ext uri="{0D108BD9-81ED-4DB2-BD59-A6C34878D82A}">
                    <a16:rowId xmlns:a16="http://schemas.microsoft.com/office/drawing/2014/main" val="466357174"/>
                  </a:ext>
                </a:extLst>
              </a:tr>
              <a:tr h="310329">
                <a:tc>
                  <a:txBody>
                    <a:bodyPr/>
                    <a:lstStyle/>
                    <a:p>
                      <a:pPr algn="l"/>
                      <a:r>
                        <a:rPr lang="fr-FR" sz="1600" b="1" noProof="0" dirty="0">
                          <a:latin typeface="Myriad Pro" panose="020B0503030403020204"/>
                        </a:rPr>
                        <a:t>Les volets </a:t>
                      </a:r>
                    </a:p>
                  </a:txBody>
                  <a:tcPr marL="91431" marR="91431" marT="31824" marB="31824" anchor="ctr">
                    <a:solidFill>
                      <a:schemeClr val="bg1"/>
                    </a:solidFill>
                  </a:tcPr>
                </a:tc>
                <a:tc>
                  <a:txBody>
                    <a:bodyPr/>
                    <a:lstStyle/>
                    <a:p>
                      <a:pPr algn="l"/>
                      <a:r>
                        <a:rPr lang="fr-FR" sz="1600" b="1" i="1" noProof="0" dirty="0">
                          <a:solidFill>
                            <a:srgbClr val="FF0000"/>
                          </a:solidFill>
                          <a:latin typeface="Myriad Pro" panose="020B0503030403020204"/>
                        </a:rPr>
                        <a:t>En</a:t>
                      </a:r>
                      <a:r>
                        <a:rPr lang="fr-FR" sz="1600" b="1" i="1" baseline="0" noProof="0" dirty="0">
                          <a:solidFill>
                            <a:srgbClr val="FF0000"/>
                          </a:solidFill>
                          <a:latin typeface="Myriad Pro" panose="020B0503030403020204"/>
                        </a:rPr>
                        <a:t> bois </a:t>
                      </a:r>
                      <a:endParaRPr lang="fr-FR" sz="1600" b="1" i="1" noProof="0" dirty="0">
                        <a:solidFill>
                          <a:srgbClr val="FF0000"/>
                        </a:solidFill>
                        <a:latin typeface="Myriad Pro" panose="020B0503030403020204"/>
                      </a:endParaRPr>
                    </a:p>
                  </a:txBody>
                  <a:tcPr marL="91431" marR="91431" marT="31824" marB="31824" anchor="ctr">
                    <a:solidFill>
                      <a:schemeClr val="bg1"/>
                    </a:solidFill>
                  </a:tcPr>
                </a:tc>
                <a:tc>
                  <a:txBody>
                    <a:bodyPr/>
                    <a:lstStyle/>
                    <a:p>
                      <a:pPr algn="l"/>
                      <a:r>
                        <a:rPr lang="fr-FR" sz="1600" b="1" i="1" noProof="0" dirty="0">
                          <a:solidFill>
                            <a:srgbClr val="FF0000"/>
                          </a:solidFill>
                          <a:latin typeface="Myriad Pro" panose="020B0503030403020204"/>
                        </a:rPr>
                        <a:t>Bleus - En fer </a:t>
                      </a:r>
                    </a:p>
                  </a:txBody>
                  <a:tcPr marL="91431" marR="91431" marT="31824" marB="31824" anchor="ctr">
                    <a:solidFill>
                      <a:schemeClr val="bg1"/>
                    </a:solidFill>
                  </a:tcPr>
                </a:tc>
                <a:extLst>
                  <a:ext uri="{0D108BD9-81ED-4DB2-BD59-A6C34878D82A}">
                    <a16:rowId xmlns:a16="http://schemas.microsoft.com/office/drawing/2014/main" val="2068169597"/>
                  </a:ext>
                </a:extLst>
              </a:tr>
              <a:tr h="520899">
                <a:tc>
                  <a:txBody>
                    <a:bodyPr/>
                    <a:lstStyle/>
                    <a:p>
                      <a:pPr algn="l"/>
                      <a:r>
                        <a:rPr lang="fr-FR" sz="1600" b="1" noProof="0" dirty="0">
                          <a:latin typeface="Myriad Pro" panose="020B0503030403020204"/>
                        </a:rPr>
                        <a:t>Le</a:t>
                      </a:r>
                      <a:r>
                        <a:rPr lang="fr-FR" sz="1600" b="1" baseline="0" noProof="0" dirty="0">
                          <a:latin typeface="Myriad Pro" panose="020B0503030403020204"/>
                        </a:rPr>
                        <a:t> jardin </a:t>
                      </a:r>
                      <a:endParaRPr lang="fr-FR" sz="1600" b="1" noProof="0" dirty="0">
                        <a:latin typeface="Myriad Pro" panose="020B0503030403020204"/>
                      </a:endParaRPr>
                    </a:p>
                  </a:txBody>
                  <a:tcPr marL="91431" marR="91431" marT="31824" marB="31824" anchor="ctr">
                    <a:solidFill>
                      <a:schemeClr val="bg1"/>
                    </a:solidFill>
                  </a:tcPr>
                </a:tc>
                <a:tc>
                  <a:txBody>
                    <a:bodyPr/>
                    <a:lstStyle/>
                    <a:p>
                      <a:pPr algn="l"/>
                      <a:r>
                        <a:rPr lang="fr-FR" sz="1600" b="1" i="1" noProof="0" dirty="0">
                          <a:solidFill>
                            <a:srgbClr val="FF0000"/>
                          </a:solidFill>
                          <a:latin typeface="Myriad Pro" panose="020B0503030403020204"/>
                        </a:rPr>
                        <a:t>Bien entretenu </a:t>
                      </a:r>
                    </a:p>
                  </a:txBody>
                  <a:tcPr marL="91431" marR="91431" marT="31824" marB="31824" anchor="ctr">
                    <a:solidFill>
                      <a:schemeClr val="bg1"/>
                    </a:solidFill>
                  </a:tcPr>
                </a:tc>
                <a:tc>
                  <a:txBody>
                    <a:bodyPr/>
                    <a:lstStyle/>
                    <a:p>
                      <a:pPr algn="l"/>
                      <a:r>
                        <a:rPr lang="fr-FR" sz="1600" b="1" i="1" noProof="0" dirty="0">
                          <a:solidFill>
                            <a:srgbClr val="FF0000"/>
                          </a:solidFill>
                          <a:latin typeface="Myriad Pro" panose="020B0503030403020204"/>
                        </a:rPr>
                        <a:t>Cette végétation luxuriante</a:t>
                      </a:r>
                    </a:p>
                  </a:txBody>
                  <a:tcPr marL="91431" marR="91431" marT="31824" marB="31824" anchor="ctr">
                    <a:solidFill>
                      <a:schemeClr val="bg1"/>
                    </a:solidFill>
                  </a:tcPr>
                </a:tc>
                <a:extLst>
                  <a:ext uri="{0D108BD9-81ED-4DB2-BD59-A6C34878D82A}">
                    <a16:rowId xmlns:a16="http://schemas.microsoft.com/office/drawing/2014/main" val="2163574507"/>
                  </a:ext>
                </a:extLst>
              </a:tr>
              <a:tr h="803688">
                <a:tc>
                  <a:txBody>
                    <a:bodyPr/>
                    <a:lstStyle/>
                    <a:p>
                      <a:pPr algn="l"/>
                      <a:r>
                        <a:rPr lang="fr-FR" sz="1600" b="1" noProof="0" dirty="0">
                          <a:latin typeface="Myriad Pro" panose="020B0503030403020204"/>
                        </a:rPr>
                        <a:t>La grille du jardin </a:t>
                      </a:r>
                    </a:p>
                  </a:txBody>
                  <a:tcPr marL="91431" marR="91431" marT="31824" marB="31824" anchor="ctr">
                    <a:solidFill>
                      <a:schemeClr val="bg1"/>
                    </a:solidFill>
                  </a:tcPr>
                </a:tc>
                <a:tc>
                  <a:txBody>
                    <a:bodyPr/>
                    <a:lstStyle/>
                    <a:p>
                      <a:pPr algn="l"/>
                      <a:endParaRPr lang="fr-FR" sz="1600" b="1" i="1" noProof="0" dirty="0">
                        <a:solidFill>
                          <a:srgbClr val="FF0000"/>
                        </a:solidFill>
                        <a:latin typeface="Myriad Pro" panose="020B0503030403020204"/>
                      </a:endParaRPr>
                    </a:p>
                  </a:txBody>
                  <a:tcPr marL="91431" marR="91431" marT="31824" marB="31824" anchor="ctr">
                    <a:solidFill>
                      <a:schemeClr val="bg1"/>
                    </a:solidFill>
                  </a:tcPr>
                </a:tc>
                <a:tc>
                  <a:txBody>
                    <a:bodyPr/>
                    <a:lstStyle/>
                    <a:p>
                      <a:pPr algn="l"/>
                      <a:r>
                        <a:rPr lang="fr-FR" sz="1600" b="1" i="1" noProof="0" dirty="0">
                          <a:solidFill>
                            <a:srgbClr val="FF0000"/>
                          </a:solidFill>
                          <a:latin typeface="Myriad Pro" panose="020B0503030403020204"/>
                        </a:rPr>
                        <a:t>En fer forgé - Assez</a:t>
                      </a:r>
                      <a:r>
                        <a:rPr lang="fr-FR" sz="1600" b="1" i="1" baseline="0" noProof="0" dirty="0">
                          <a:solidFill>
                            <a:srgbClr val="FF0000"/>
                          </a:solidFill>
                          <a:latin typeface="Myriad Pro" panose="020B0503030403020204"/>
                        </a:rPr>
                        <a:t> élégante</a:t>
                      </a:r>
                    </a:p>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600" b="1" i="1" noProof="0" dirty="0">
                          <a:solidFill>
                            <a:srgbClr val="FF0000"/>
                          </a:solidFill>
                          <a:latin typeface="Myriad Pro" panose="020B0503030403020204"/>
                        </a:rPr>
                        <a:t>Un rempart au curieux</a:t>
                      </a:r>
                    </a:p>
                  </a:txBody>
                  <a:tcPr marL="91431" marR="91431" marT="31824" marB="31824" anchor="ctr">
                    <a:solidFill>
                      <a:schemeClr val="bg1"/>
                    </a:solidFill>
                  </a:tcPr>
                </a:tc>
                <a:extLst>
                  <a:ext uri="{0D108BD9-81ED-4DB2-BD59-A6C34878D82A}">
                    <a16:rowId xmlns:a16="http://schemas.microsoft.com/office/drawing/2014/main" val="3337844256"/>
                  </a:ext>
                </a:extLst>
              </a:tr>
              <a:tr h="557009">
                <a:tc>
                  <a:txBody>
                    <a:bodyPr/>
                    <a:lstStyle/>
                    <a:p>
                      <a:pPr algn="l"/>
                      <a:r>
                        <a:rPr lang="fr-FR" sz="1600" b="1" noProof="0" dirty="0">
                          <a:latin typeface="Myriad Pro" panose="020B0503030403020204"/>
                        </a:rPr>
                        <a:t>Le mur du jardin </a:t>
                      </a:r>
                    </a:p>
                  </a:txBody>
                  <a:tcPr marL="91431" marR="91431" marT="31824" marB="31824" anchor="ctr">
                    <a:solidFill>
                      <a:schemeClr val="bg1"/>
                    </a:solidFill>
                  </a:tcPr>
                </a:tc>
                <a:tc>
                  <a:txBody>
                    <a:bodyPr/>
                    <a:lstStyle/>
                    <a:p>
                      <a:pPr algn="l"/>
                      <a:endParaRPr lang="fr-FR" sz="1600" b="1" i="1" noProof="0" dirty="0">
                        <a:solidFill>
                          <a:srgbClr val="FF0000"/>
                        </a:solidFill>
                        <a:latin typeface="Myriad Pro" panose="020B0503030403020204"/>
                      </a:endParaRPr>
                    </a:p>
                  </a:txBody>
                  <a:tcPr marL="91431" marR="91431" marT="31824" marB="31824" anchor="ctr">
                    <a:solidFill>
                      <a:schemeClr val="bg1"/>
                    </a:solidFill>
                  </a:tcPr>
                </a:tc>
                <a:tc>
                  <a:txBody>
                    <a:bodyPr/>
                    <a:lstStyle/>
                    <a:p>
                      <a:pPr algn="l"/>
                      <a:r>
                        <a:rPr lang="fr-FR" sz="1600" b="1" i="1" noProof="0" dirty="0">
                          <a:solidFill>
                            <a:srgbClr val="FF0000"/>
                          </a:solidFill>
                          <a:latin typeface="Myriad Pro" panose="020B0503030403020204"/>
                        </a:rPr>
                        <a:t>Petit  - Un rempart au curieux</a:t>
                      </a:r>
                    </a:p>
                  </a:txBody>
                  <a:tcPr marL="91431" marR="91431" marT="31824" marB="31824" anchor="ctr">
                    <a:solidFill>
                      <a:schemeClr val="bg1"/>
                    </a:solidFill>
                  </a:tcPr>
                </a:tc>
                <a:extLst>
                  <a:ext uri="{0D108BD9-81ED-4DB2-BD59-A6C34878D82A}">
                    <a16:rowId xmlns:a16="http://schemas.microsoft.com/office/drawing/2014/main" val="1834615184"/>
                  </a:ext>
                </a:extLst>
              </a:tr>
            </a:tbl>
          </a:graphicData>
        </a:graphic>
      </p:graphicFrame>
      <p:sp>
        <p:nvSpPr>
          <p:cNvPr id="26682" name="Rectangle 3"/>
          <p:cNvSpPr>
            <a:spLocks noChangeArrowheads="1"/>
          </p:cNvSpPr>
          <p:nvPr/>
        </p:nvSpPr>
        <p:spPr bwMode="auto">
          <a:xfrm>
            <a:off x="7008813" y="1356652"/>
            <a:ext cx="4949825" cy="480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r>
              <a:rPr lang="fr-FR" altLang="fr-FR" sz="1800" b="1" dirty="0">
                <a:latin typeface="Myriad Pro" panose="020B0503030403020204" pitchFamily="34" charset="0"/>
              </a:rPr>
              <a:t>Une maison inchangée</a:t>
            </a:r>
          </a:p>
          <a:p>
            <a:pPr algn="just"/>
            <a:r>
              <a:rPr lang="fr-FR" altLang="fr-FR" sz="1800" dirty="0">
                <a:latin typeface="Myriad Pro" panose="020B0503030403020204" pitchFamily="34" charset="0"/>
              </a:rPr>
              <a:t>Après soixante longues années, un jour de printemps, un peu par nostalgie, je revins dans mon ancien quartier, celui de la ville où j’avais passé une bonne part de ma jeunesse : mes plus belles années. Je me rendis dans une rue bordée de marronniers. Je revis la maison inchangée où j’étais né : petite, humble, en pierres meulière, aujourd’hui partiellement dissimulée par le lierre. Les volets, bleus et en fer remplaçaient ceux de jadis, en bois. Le jardin, jadis bien entretenu, était maintenant cette végétation luxuriante où tout poussait de façon un peu anarchique. La grille en fer forgé, assez élégante et le petit mur étaient un rempart aux curieux. </a:t>
            </a:r>
          </a:p>
          <a:p>
            <a:pPr algn="r"/>
            <a:r>
              <a:rPr lang="fr-FR" altLang="fr-FR" sz="1800" b="1" dirty="0">
                <a:latin typeface="Myriad Pro" panose="020B0503030403020204" pitchFamily="34" charset="0"/>
              </a:rPr>
              <a:t>Olivier BRIAT, Le vieux quartier.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Google Shape;438;p29"/>
          <p:cNvSpPr txBox="1">
            <a:spLocks noChangeArrowheads="1"/>
          </p:cNvSpPr>
          <p:nvPr/>
        </p:nvSpPr>
        <p:spPr bwMode="auto">
          <a:xfrm>
            <a:off x="804863" y="255138"/>
            <a:ext cx="1072673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pPr>
            <a:r>
              <a:rPr lang="fr-FR" altLang="en-US" sz="3600" b="1" dirty="0">
                <a:solidFill>
                  <a:srgbClr val="0097D7"/>
                </a:solidFill>
                <a:latin typeface="Myriad Pro" panose="020B0503030403020204" pitchFamily="34" charset="0"/>
                <a:cs typeface="Open Sans" panose="020B0606030504020204" pitchFamily="34" charset="0"/>
              </a:rPr>
              <a:t>SE PRÉPARER À LA PRODUCTION – </a:t>
            </a:r>
            <a:r>
              <a:rPr lang="fr-FR" altLang="en-US" sz="3600" dirty="0">
                <a:solidFill>
                  <a:srgbClr val="0097D7"/>
                </a:solidFill>
                <a:latin typeface="Myriad Pro" panose="020B0503030403020204" pitchFamily="34" charset="0"/>
                <a:cs typeface="Open Sans" panose="020B0606030504020204" pitchFamily="34" charset="0"/>
              </a:rPr>
              <a:t>Les expansions du nom</a:t>
            </a:r>
          </a:p>
        </p:txBody>
      </p:sp>
      <p:sp>
        <p:nvSpPr>
          <p:cNvPr id="28675" name="Rectangle 1"/>
          <p:cNvSpPr>
            <a:spLocks noChangeArrowheads="1"/>
          </p:cNvSpPr>
          <p:nvPr/>
        </p:nvSpPr>
        <p:spPr bwMode="auto">
          <a:xfrm>
            <a:off x="804863" y="1041829"/>
            <a:ext cx="6126162"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2200" b="1" dirty="0" err="1">
                <a:solidFill>
                  <a:schemeClr val="tx1"/>
                </a:solidFill>
                <a:latin typeface="Myriad Pro" panose="020B0503030403020204" pitchFamily="34" charset="0"/>
              </a:rPr>
              <a:t>Observez</a:t>
            </a:r>
            <a:r>
              <a:rPr lang="en-US" altLang="en-US" sz="2200" b="1" dirty="0">
                <a:solidFill>
                  <a:schemeClr val="tx1"/>
                </a:solidFill>
                <a:latin typeface="Myriad Pro" panose="020B0503030403020204" pitchFamily="34" charset="0"/>
              </a:rPr>
              <a:t> les expansions du nom </a:t>
            </a:r>
            <a:r>
              <a:rPr lang="en-US" altLang="en-US" sz="2200" b="1" dirty="0" err="1">
                <a:solidFill>
                  <a:schemeClr val="tx1"/>
                </a:solidFill>
                <a:latin typeface="Myriad Pro" panose="020B0503030403020204" pitchFamily="34" charset="0"/>
              </a:rPr>
              <a:t>puis</a:t>
            </a:r>
            <a:r>
              <a:rPr lang="en-US" altLang="en-US" sz="2200" b="1" dirty="0">
                <a:solidFill>
                  <a:schemeClr val="tx1"/>
                </a:solidFill>
                <a:latin typeface="Myriad Pro" panose="020B0503030403020204" pitchFamily="34" charset="0"/>
              </a:rPr>
              <a:t> </a:t>
            </a:r>
            <a:r>
              <a:rPr lang="en-US" altLang="en-US" sz="2200" b="1" dirty="0" err="1">
                <a:solidFill>
                  <a:schemeClr val="tx1"/>
                </a:solidFill>
                <a:latin typeface="Myriad Pro" panose="020B0503030403020204" pitchFamily="34" charset="0"/>
              </a:rPr>
              <a:t>classez</a:t>
            </a:r>
            <a:r>
              <a:rPr lang="en-US" altLang="en-US" sz="2200" b="1" dirty="0">
                <a:solidFill>
                  <a:schemeClr val="tx1"/>
                </a:solidFill>
                <a:latin typeface="Myriad Pro" panose="020B0503030403020204" pitchFamily="34" charset="0"/>
              </a:rPr>
              <a:t> les </a:t>
            </a:r>
            <a:r>
              <a:rPr lang="en-US" altLang="en-US" sz="2200" b="1" dirty="0" err="1">
                <a:solidFill>
                  <a:schemeClr val="tx1"/>
                </a:solidFill>
                <a:latin typeface="Myriad Pro" panose="020B0503030403020204" pitchFamily="34" charset="0"/>
              </a:rPr>
              <a:t>adjectifs</a:t>
            </a:r>
            <a:r>
              <a:rPr lang="en-US" altLang="en-US" sz="2200" b="1" dirty="0">
                <a:solidFill>
                  <a:schemeClr val="tx1"/>
                </a:solidFill>
                <a:latin typeface="Myriad Pro" panose="020B0503030403020204" pitchFamily="34" charset="0"/>
              </a:rPr>
              <a:t> </a:t>
            </a:r>
            <a:r>
              <a:rPr lang="en-US" altLang="en-US" sz="2200" b="1" dirty="0" err="1">
                <a:solidFill>
                  <a:schemeClr val="tx1"/>
                </a:solidFill>
                <a:latin typeface="Myriad Pro" panose="020B0503030403020204" pitchFamily="34" charset="0"/>
              </a:rPr>
              <a:t>qualificatifs</a:t>
            </a:r>
            <a:r>
              <a:rPr lang="en-US" altLang="en-US" sz="2200" b="1" dirty="0">
                <a:solidFill>
                  <a:schemeClr val="tx1"/>
                </a:solidFill>
                <a:latin typeface="Myriad Pro" panose="020B0503030403020204" pitchFamily="34" charset="0"/>
              </a:rPr>
              <a:t> </a:t>
            </a:r>
            <a:r>
              <a:rPr lang="en-US" altLang="en-US" sz="2200" b="1" dirty="0" err="1">
                <a:solidFill>
                  <a:schemeClr val="tx1"/>
                </a:solidFill>
                <a:latin typeface="Myriad Pro" panose="020B0503030403020204" pitchFamily="34" charset="0"/>
              </a:rPr>
              <a:t>dans</a:t>
            </a:r>
            <a:r>
              <a:rPr lang="en-US" altLang="en-US" sz="2200" b="1" dirty="0">
                <a:solidFill>
                  <a:schemeClr val="tx1"/>
                </a:solidFill>
                <a:latin typeface="Myriad Pro" panose="020B0503030403020204" pitchFamily="34" charset="0"/>
              </a:rPr>
              <a:t> </a:t>
            </a:r>
            <a:r>
              <a:rPr lang="en-US" altLang="en-US" sz="2200" b="1" dirty="0" err="1">
                <a:solidFill>
                  <a:schemeClr val="tx1"/>
                </a:solidFill>
                <a:latin typeface="Myriad Pro" panose="020B0503030403020204" pitchFamily="34" charset="0"/>
              </a:rPr>
              <a:t>ce</a:t>
            </a:r>
            <a:r>
              <a:rPr lang="en-US" altLang="en-US" sz="2200" b="1" dirty="0">
                <a:solidFill>
                  <a:schemeClr val="tx1"/>
                </a:solidFill>
                <a:latin typeface="Myriad Pro" panose="020B0503030403020204" pitchFamily="34" charset="0"/>
              </a:rPr>
              <a:t> tableau. </a:t>
            </a:r>
          </a:p>
        </p:txBody>
      </p:sp>
      <p:graphicFrame>
        <p:nvGraphicFramePr>
          <p:cNvPr id="17" name="Table 16"/>
          <p:cNvGraphicFramePr>
            <a:graphicFrameLocks noGrp="1"/>
          </p:cNvGraphicFramePr>
          <p:nvPr>
            <p:extLst>
              <p:ext uri="{D42A27DB-BD31-4B8C-83A1-F6EECF244321}">
                <p14:modId xmlns:p14="http://schemas.microsoft.com/office/powerpoint/2010/main" val="852772998"/>
              </p:ext>
            </p:extLst>
          </p:nvPr>
        </p:nvGraphicFramePr>
        <p:xfrm>
          <a:off x="804863" y="5108449"/>
          <a:ext cx="3649662" cy="1536191"/>
        </p:xfrm>
        <a:graphic>
          <a:graphicData uri="http://schemas.openxmlformats.org/drawingml/2006/table">
            <a:tbl>
              <a:tblPr firstRow="1" bandRow="1">
                <a:tableStyleId>{5940675A-B579-460E-94D1-54222C63F5DA}</a:tableStyleId>
              </a:tblPr>
              <a:tblGrid>
                <a:gridCol w="1801784">
                  <a:extLst>
                    <a:ext uri="{9D8B030D-6E8A-4147-A177-3AD203B41FA5}">
                      <a16:colId xmlns:a16="http://schemas.microsoft.com/office/drawing/2014/main" val="1254903402"/>
                    </a:ext>
                  </a:extLst>
                </a:gridCol>
                <a:gridCol w="1847878">
                  <a:extLst>
                    <a:ext uri="{9D8B030D-6E8A-4147-A177-3AD203B41FA5}">
                      <a16:colId xmlns:a16="http://schemas.microsoft.com/office/drawing/2014/main" val="692441459"/>
                    </a:ext>
                  </a:extLst>
                </a:gridCol>
              </a:tblGrid>
              <a:tr h="457408">
                <a:tc>
                  <a:txBody>
                    <a:bodyPr/>
                    <a:lstStyle/>
                    <a:p>
                      <a:pPr algn="l"/>
                      <a:r>
                        <a:rPr lang="en-US" sz="1300" b="1" noProof="0" dirty="0" err="1">
                          <a:latin typeface="Myriad Pro" panose="020B0503030403020204"/>
                        </a:rPr>
                        <a:t>Adjectif</a:t>
                      </a:r>
                      <a:r>
                        <a:rPr lang="en-US" sz="1300" b="1" baseline="0" noProof="0" dirty="0">
                          <a:latin typeface="Myriad Pro" panose="020B0503030403020204"/>
                        </a:rPr>
                        <a:t> de </a:t>
                      </a:r>
                      <a:r>
                        <a:rPr lang="en-US" sz="1300" b="1" baseline="0" noProof="0" dirty="0" err="1">
                          <a:latin typeface="Myriad Pro" panose="020B0503030403020204"/>
                        </a:rPr>
                        <a:t>couleur</a:t>
                      </a:r>
                      <a:endParaRPr lang="fr-FR" sz="1300" b="1" noProof="0" dirty="0">
                        <a:latin typeface="Myriad Pro" panose="020B0503030403020204"/>
                      </a:endParaRPr>
                    </a:p>
                  </a:txBody>
                  <a:tcPr marL="91429" marR="91429" marT="33296" marB="33296" anchor="ctr">
                    <a:solidFill>
                      <a:schemeClr val="bg1"/>
                    </a:solidFill>
                  </a:tcPr>
                </a:tc>
                <a:tc>
                  <a:txBody>
                    <a:bodyPr/>
                    <a:lstStyle/>
                    <a:p>
                      <a:pPr algn="l"/>
                      <a:endParaRPr lang="fr-FR" sz="1300" b="1" i="1" noProof="0" dirty="0">
                        <a:solidFill>
                          <a:srgbClr val="00B050"/>
                        </a:solidFill>
                        <a:latin typeface="Myriad Pro" panose="020B0503030403020204"/>
                      </a:endParaRPr>
                    </a:p>
                  </a:txBody>
                  <a:tcPr marL="91429" marR="91429" marT="33296" marB="33296" anchor="ctr">
                    <a:solidFill>
                      <a:schemeClr val="bg1"/>
                    </a:solidFill>
                  </a:tcPr>
                </a:tc>
                <a:extLst>
                  <a:ext uri="{0D108BD9-81ED-4DB2-BD59-A6C34878D82A}">
                    <a16:rowId xmlns:a16="http://schemas.microsoft.com/office/drawing/2014/main" val="2068169597"/>
                  </a:ext>
                </a:extLst>
              </a:tr>
              <a:tr h="295531">
                <a:tc>
                  <a:txBody>
                    <a:bodyPr/>
                    <a:lstStyle/>
                    <a:p>
                      <a:pPr algn="l"/>
                      <a:r>
                        <a:rPr lang="fr-FR" sz="1300" b="1" noProof="0" dirty="0">
                          <a:latin typeface="Myriad Pro" panose="020B0503030403020204"/>
                        </a:rPr>
                        <a:t>Adjectif de taille</a:t>
                      </a:r>
                    </a:p>
                  </a:txBody>
                  <a:tcPr marL="91429" marR="91429" marT="33296" marB="33296" anchor="ctr">
                    <a:solidFill>
                      <a:schemeClr val="bg1"/>
                    </a:solidFill>
                  </a:tcPr>
                </a:tc>
                <a:tc>
                  <a:txBody>
                    <a:bodyPr/>
                    <a:lstStyle/>
                    <a:p>
                      <a:pPr algn="l"/>
                      <a:endParaRPr lang="fr-FR" sz="1300" b="1" i="1" noProof="0" dirty="0">
                        <a:solidFill>
                          <a:srgbClr val="00B050"/>
                        </a:solidFill>
                        <a:latin typeface="Myriad Pro" panose="020B0503030403020204"/>
                      </a:endParaRPr>
                    </a:p>
                  </a:txBody>
                  <a:tcPr marL="91429" marR="91429" marT="33296" marB="33296" anchor="ctr">
                    <a:solidFill>
                      <a:schemeClr val="bg1"/>
                    </a:solidFill>
                  </a:tcPr>
                </a:tc>
                <a:extLst>
                  <a:ext uri="{0D108BD9-81ED-4DB2-BD59-A6C34878D82A}">
                    <a16:rowId xmlns:a16="http://schemas.microsoft.com/office/drawing/2014/main" val="2163574507"/>
                  </a:ext>
                </a:extLst>
              </a:tr>
              <a:tr h="284819">
                <a:tc>
                  <a:txBody>
                    <a:bodyPr/>
                    <a:lstStyle/>
                    <a:p>
                      <a:pPr algn="l"/>
                      <a:r>
                        <a:rPr lang="fr-FR" sz="1300" b="1" noProof="0" dirty="0">
                          <a:latin typeface="Myriad Pro" panose="020B0503030403020204"/>
                        </a:rPr>
                        <a:t>Adjectif d’état </a:t>
                      </a:r>
                    </a:p>
                  </a:txBody>
                  <a:tcPr marL="91429" marR="91429" marT="33296" marB="33296" anchor="ctr">
                    <a:solidFill>
                      <a:schemeClr val="bg1"/>
                    </a:solidFill>
                  </a:tcPr>
                </a:tc>
                <a:tc>
                  <a:txBody>
                    <a:bodyPr/>
                    <a:lstStyle/>
                    <a:p>
                      <a:pPr algn="l"/>
                      <a:endParaRPr lang="fr-FR" sz="1300" b="1" i="1" noProof="0" dirty="0">
                        <a:solidFill>
                          <a:srgbClr val="00B050"/>
                        </a:solidFill>
                        <a:latin typeface="Myriad Pro" panose="020B0503030403020204"/>
                      </a:endParaRPr>
                    </a:p>
                  </a:txBody>
                  <a:tcPr marL="91429" marR="91429" marT="33296" marB="33296" anchor="ctr">
                    <a:solidFill>
                      <a:schemeClr val="bg1"/>
                    </a:solidFill>
                  </a:tcPr>
                </a:tc>
                <a:extLst>
                  <a:ext uri="{0D108BD9-81ED-4DB2-BD59-A6C34878D82A}">
                    <a16:rowId xmlns:a16="http://schemas.microsoft.com/office/drawing/2014/main" val="3337844256"/>
                  </a:ext>
                </a:extLst>
              </a:tr>
              <a:tr h="498433">
                <a:tc>
                  <a:txBody>
                    <a:bodyPr/>
                    <a:lstStyle/>
                    <a:p>
                      <a:pPr algn="l"/>
                      <a:r>
                        <a:rPr lang="fr-FR" sz="1300" b="1" noProof="0" dirty="0">
                          <a:latin typeface="Myriad Pro" panose="020B0503030403020204"/>
                        </a:rPr>
                        <a:t>Adjectif de quantité</a:t>
                      </a:r>
                    </a:p>
                  </a:txBody>
                  <a:tcPr marL="91429" marR="91429" marT="33296" marB="33296" anchor="ctr">
                    <a:solidFill>
                      <a:schemeClr val="bg1"/>
                    </a:solidFill>
                  </a:tcPr>
                </a:tc>
                <a:tc>
                  <a:txBody>
                    <a:bodyPr/>
                    <a:lstStyle/>
                    <a:p>
                      <a:pPr algn="l"/>
                      <a:endParaRPr lang="fr-FR" sz="1300" b="1" i="1" noProof="0" dirty="0">
                        <a:solidFill>
                          <a:srgbClr val="00B050"/>
                        </a:solidFill>
                        <a:latin typeface="Myriad Pro" panose="020B0503030403020204"/>
                      </a:endParaRPr>
                    </a:p>
                  </a:txBody>
                  <a:tcPr marL="91429" marR="91429" marT="33296" marB="33296" anchor="ctr">
                    <a:solidFill>
                      <a:schemeClr val="bg1"/>
                    </a:solidFill>
                  </a:tcPr>
                </a:tc>
                <a:extLst>
                  <a:ext uri="{0D108BD9-81ED-4DB2-BD59-A6C34878D82A}">
                    <a16:rowId xmlns:a16="http://schemas.microsoft.com/office/drawing/2014/main" val="1834615184"/>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396954824"/>
              </p:ext>
            </p:extLst>
          </p:nvPr>
        </p:nvGraphicFramePr>
        <p:xfrm>
          <a:off x="2597151" y="5108449"/>
          <a:ext cx="1871661" cy="1540224"/>
        </p:xfrm>
        <a:graphic>
          <a:graphicData uri="http://schemas.openxmlformats.org/drawingml/2006/table">
            <a:tbl>
              <a:tblPr firstRow="1" bandRow="1">
                <a:tableStyleId>{5940675A-B579-460E-94D1-54222C63F5DA}</a:tableStyleId>
              </a:tblPr>
              <a:tblGrid>
                <a:gridCol w="1871661">
                  <a:extLst>
                    <a:ext uri="{9D8B030D-6E8A-4147-A177-3AD203B41FA5}">
                      <a16:colId xmlns:a16="http://schemas.microsoft.com/office/drawing/2014/main" val="2868064601"/>
                    </a:ext>
                  </a:extLst>
                </a:gridCol>
              </a:tblGrid>
              <a:tr h="455752">
                <a:tc>
                  <a:txBody>
                    <a:bodyPr/>
                    <a:lstStyle/>
                    <a:p>
                      <a:pPr algn="l"/>
                      <a:r>
                        <a:rPr lang="en-US" sz="1400" b="1" i="1" noProof="0" dirty="0">
                          <a:solidFill>
                            <a:srgbClr val="FF0000"/>
                          </a:solidFill>
                          <a:latin typeface="Myriad Pro" panose="020B0503030403020204"/>
                        </a:rPr>
                        <a:t>Bleus </a:t>
                      </a:r>
                      <a:endParaRPr lang="fr-FR" sz="1400" b="1" i="1" noProof="0" dirty="0">
                        <a:solidFill>
                          <a:srgbClr val="FF0000"/>
                        </a:solidFill>
                        <a:latin typeface="Myriad Pro" panose="020B0503030403020204"/>
                      </a:endParaRPr>
                    </a:p>
                  </a:txBody>
                  <a:tcPr marL="91383" marR="91383" marT="38547" marB="38547" anchor="ctr">
                    <a:solidFill>
                      <a:schemeClr val="bg1"/>
                    </a:solidFill>
                  </a:tcPr>
                </a:tc>
                <a:extLst>
                  <a:ext uri="{0D108BD9-81ED-4DB2-BD59-A6C34878D82A}">
                    <a16:rowId xmlns:a16="http://schemas.microsoft.com/office/drawing/2014/main" val="383488820"/>
                  </a:ext>
                </a:extLst>
              </a:tr>
              <a:tr h="325541">
                <a:tc>
                  <a:txBody>
                    <a:bodyPr/>
                    <a:lstStyle/>
                    <a:p>
                      <a:pPr algn="l"/>
                      <a:r>
                        <a:rPr lang="en-US" sz="1400" b="1" i="1" noProof="0" dirty="0">
                          <a:solidFill>
                            <a:srgbClr val="FF0000"/>
                          </a:solidFill>
                          <a:latin typeface="Myriad Pro" panose="020B0503030403020204"/>
                        </a:rPr>
                        <a:t>Petit </a:t>
                      </a:r>
                      <a:endParaRPr lang="fr-FR" sz="1400" b="1" i="1" noProof="0" dirty="0">
                        <a:solidFill>
                          <a:srgbClr val="FF0000"/>
                        </a:solidFill>
                        <a:latin typeface="Myriad Pro" panose="020B0503030403020204"/>
                      </a:endParaRPr>
                    </a:p>
                  </a:txBody>
                  <a:tcPr marL="91383" marR="91383" marT="38547" marB="38547" anchor="ctr">
                    <a:solidFill>
                      <a:schemeClr val="bg1"/>
                    </a:solidFill>
                  </a:tcPr>
                </a:tc>
                <a:extLst>
                  <a:ext uri="{0D108BD9-81ED-4DB2-BD59-A6C34878D82A}">
                    <a16:rowId xmlns:a16="http://schemas.microsoft.com/office/drawing/2014/main" val="236659629"/>
                  </a:ext>
                </a:extLst>
              </a:tr>
              <a:tr h="286421">
                <a:tc>
                  <a:txBody>
                    <a:bodyPr/>
                    <a:lstStyle/>
                    <a:p>
                      <a:pPr algn="l"/>
                      <a:r>
                        <a:rPr lang="en-US" sz="1400" b="1" i="1" noProof="0" dirty="0" err="1">
                          <a:solidFill>
                            <a:srgbClr val="FF0000"/>
                          </a:solidFill>
                          <a:latin typeface="Myriad Pro" panose="020B0503030403020204"/>
                        </a:rPr>
                        <a:t>Entretenu</a:t>
                      </a:r>
                      <a:r>
                        <a:rPr lang="en-US" sz="1400" b="1" i="1" noProof="0" dirty="0">
                          <a:solidFill>
                            <a:srgbClr val="FF0000"/>
                          </a:solidFill>
                          <a:latin typeface="Myriad Pro" panose="020B0503030403020204"/>
                        </a:rPr>
                        <a:t> - </a:t>
                      </a:r>
                      <a:r>
                        <a:rPr lang="en-US" sz="1400" b="1" i="1" noProof="0" dirty="0" err="1">
                          <a:solidFill>
                            <a:srgbClr val="FF0000"/>
                          </a:solidFill>
                          <a:latin typeface="Myriad Pro" panose="020B0503030403020204"/>
                        </a:rPr>
                        <a:t>élégante</a:t>
                      </a:r>
                      <a:endParaRPr lang="fr-FR" sz="1400" b="1" i="1" noProof="0" dirty="0">
                        <a:solidFill>
                          <a:srgbClr val="FF0000"/>
                        </a:solidFill>
                        <a:latin typeface="Myriad Pro" panose="020B0503030403020204"/>
                      </a:endParaRPr>
                    </a:p>
                  </a:txBody>
                  <a:tcPr marL="91383" marR="91383" marT="38547" marB="38547" anchor="ctr">
                    <a:solidFill>
                      <a:schemeClr val="bg1"/>
                    </a:solidFill>
                  </a:tcPr>
                </a:tc>
                <a:extLst>
                  <a:ext uri="{0D108BD9-81ED-4DB2-BD59-A6C34878D82A}">
                    <a16:rowId xmlns:a16="http://schemas.microsoft.com/office/drawing/2014/main" val="845302789"/>
                  </a:ext>
                </a:extLst>
              </a:tr>
              <a:tr h="468477">
                <a:tc>
                  <a:txBody>
                    <a:bodyPr/>
                    <a:lstStyle/>
                    <a:p>
                      <a:pPr algn="l"/>
                      <a:r>
                        <a:rPr lang="en-US" sz="1400" b="1" i="1" noProof="0" dirty="0" err="1">
                          <a:solidFill>
                            <a:srgbClr val="FF0000"/>
                          </a:solidFill>
                          <a:latin typeface="Myriad Pro" panose="020B0503030403020204"/>
                        </a:rPr>
                        <a:t>Luxuriante</a:t>
                      </a:r>
                      <a:r>
                        <a:rPr lang="en-US" sz="1400" b="1" i="1" noProof="0" dirty="0">
                          <a:solidFill>
                            <a:srgbClr val="FF0000"/>
                          </a:solidFill>
                          <a:latin typeface="Myriad Pro" panose="020B0503030403020204"/>
                        </a:rPr>
                        <a:t> </a:t>
                      </a:r>
                      <a:endParaRPr lang="fr-FR" sz="1400" b="1" i="1" noProof="0" dirty="0">
                        <a:solidFill>
                          <a:srgbClr val="FF0000"/>
                        </a:solidFill>
                        <a:latin typeface="Myriad Pro" panose="020B0503030403020204"/>
                      </a:endParaRPr>
                    </a:p>
                  </a:txBody>
                  <a:tcPr marL="91383" marR="91383" marT="38547" marB="38547" anchor="ctr">
                    <a:solidFill>
                      <a:schemeClr val="bg1"/>
                    </a:solidFill>
                  </a:tcPr>
                </a:tc>
                <a:extLst>
                  <a:ext uri="{0D108BD9-81ED-4DB2-BD59-A6C34878D82A}">
                    <a16:rowId xmlns:a16="http://schemas.microsoft.com/office/drawing/2014/main" val="73684398"/>
                  </a:ext>
                </a:extLst>
              </a:tr>
            </a:tbl>
          </a:graphicData>
        </a:graphic>
      </p:graphicFrame>
      <p:graphicFrame>
        <p:nvGraphicFramePr>
          <p:cNvPr id="21" name="Table 20"/>
          <p:cNvGraphicFramePr>
            <a:graphicFrameLocks noGrp="1"/>
          </p:cNvGraphicFramePr>
          <p:nvPr>
            <p:extLst>
              <p:ext uri="{D42A27DB-BD31-4B8C-83A1-F6EECF244321}">
                <p14:modId xmlns:p14="http://schemas.microsoft.com/office/powerpoint/2010/main" val="2748427356"/>
              </p:ext>
            </p:extLst>
          </p:nvPr>
        </p:nvGraphicFramePr>
        <p:xfrm>
          <a:off x="4705349" y="5108449"/>
          <a:ext cx="2151063" cy="1473304"/>
        </p:xfrm>
        <a:graphic>
          <a:graphicData uri="http://schemas.openxmlformats.org/drawingml/2006/table">
            <a:tbl>
              <a:tblPr firstRow="1" bandRow="1">
                <a:tableStyleId>{5940675A-B579-460E-94D1-54222C63F5DA}</a:tableStyleId>
              </a:tblPr>
              <a:tblGrid>
                <a:gridCol w="2151063">
                  <a:extLst>
                    <a:ext uri="{9D8B030D-6E8A-4147-A177-3AD203B41FA5}">
                      <a16:colId xmlns:a16="http://schemas.microsoft.com/office/drawing/2014/main" val="2868064601"/>
                    </a:ext>
                  </a:extLst>
                </a:gridCol>
              </a:tblGrid>
              <a:tr h="368326">
                <a:tc>
                  <a:txBody>
                    <a:bodyPr/>
                    <a:lstStyle/>
                    <a:p>
                      <a:pPr algn="l"/>
                      <a:r>
                        <a:rPr lang="en-US" sz="1400" b="1" i="1" noProof="0" dirty="0">
                          <a:solidFill>
                            <a:srgbClr val="FF0000"/>
                          </a:solidFill>
                          <a:latin typeface="Myriad Pro" panose="020B0503030403020204"/>
                        </a:rPr>
                        <a:t>Après</a:t>
                      </a:r>
                      <a:r>
                        <a:rPr lang="en-US" sz="1400" b="1" i="1" baseline="0" noProof="0" dirty="0">
                          <a:solidFill>
                            <a:srgbClr val="FF0000"/>
                          </a:solidFill>
                          <a:latin typeface="Myriad Pro" panose="020B0503030403020204"/>
                        </a:rPr>
                        <a:t> le nom </a:t>
                      </a:r>
                      <a:r>
                        <a:rPr lang="en-US" sz="1400" b="1" i="1" baseline="0" noProof="0" dirty="0" err="1">
                          <a:solidFill>
                            <a:srgbClr val="FF0000"/>
                          </a:solidFill>
                          <a:latin typeface="Myriad Pro" panose="020B0503030403020204"/>
                        </a:rPr>
                        <a:t>qualifié</a:t>
                      </a:r>
                      <a:endParaRPr lang="fr-FR" sz="1400" b="1" i="1" noProof="0" dirty="0">
                        <a:solidFill>
                          <a:srgbClr val="FF0000"/>
                        </a:solidFill>
                        <a:latin typeface="Myriad Pro" panose="020B0503030403020204"/>
                      </a:endParaRPr>
                    </a:p>
                  </a:txBody>
                  <a:tcPr marL="91473" marR="91473" marT="26366" marB="26366" anchor="ctr">
                    <a:solidFill>
                      <a:schemeClr val="bg1"/>
                    </a:solidFill>
                  </a:tcPr>
                </a:tc>
                <a:extLst>
                  <a:ext uri="{0D108BD9-81ED-4DB2-BD59-A6C34878D82A}">
                    <a16:rowId xmlns:a16="http://schemas.microsoft.com/office/drawing/2014/main" val="383488820"/>
                  </a:ext>
                </a:extLst>
              </a:tr>
              <a:tr h="368326">
                <a:tc>
                  <a:txBody>
                    <a:bodyPr/>
                    <a:lstStyle/>
                    <a:p>
                      <a:pPr algn="l"/>
                      <a:r>
                        <a:rPr lang="en-US" sz="1400" b="1" i="1" noProof="0" dirty="0">
                          <a:solidFill>
                            <a:srgbClr val="FF0000"/>
                          </a:solidFill>
                          <a:latin typeface="Myriad Pro" panose="020B0503030403020204"/>
                        </a:rPr>
                        <a:t>Avant</a:t>
                      </a:r>
                      <a:r>
                        <a:rPr lang="en-US" sz="1400" b="1" i="1" baseline="0" noProof="0" dirty="0">
                          <a:solidFill>
                            <a:srgbClr val="FF0000"/>
                          </a:solidFill>
                          <a:latin typeface="Myriad Pro" panose="020B0503030403020204"/>
                        </a:rPr>
                        <a:t> le nom </a:t>
                      </a:r>
                      <a:r>
                        <a:rPr lang="en-US" sz="1400" b="1" i="1" baseline="0" noProof="0" dirty="0" err="1">
                          <a:solidFill>
                            <a:srgbClr val="FF0000"/>
                          </a:solidFill>
                          <a:latin typeface="Myriad Pro" panose="020B0503030403020204"/>
                        </a:rPr>
                        <a:t>qualifié</a:t>
                      </a:r>
                      <a:endParaRPr lang="fr-FR" sz="1400" b="1" i="1" noProof="0" dirty="0">
                        <a:solidFill>
                          <a:srgbClr val="FF0000"/>
                        </a:solidFill>
                        <a:latin typeface="Myriad Pro" panose="020B0503030403020204"/>
                      </a:endParaRPr>
                    </a:p>
                  </a:txBody>
                  <a:tcPr marL="91473" marR="91473" marT="26366" marB="26366" anchor="ctr">
                    <a:solidFill>
                      <a:schemeClr val="bg1"/>
                    </a:solidFill>
                  </a:tcPr>
                </a:tc>
                <a:extLst>
                  <a:ext uri="{0D108BD9-81ED-4DB2-BD59-A6C34878D82A}">
                    <a16:rowId xmlns:a16="http://schemas.microsoft.com/office/drawing/2014/main" val="236659629"/>
                  </a:ext>
                </a:extLst>
              </a:tr>
              <a:tr h="368326">
                <a:tc>
                  <a:txBody>
                    <a:bodyPr/>
                    <a:lstStyle/>
                    <a:p>
                      <a:pPr algn="l"/>
                      <a:r>
                        <a:rPr lang="en-US" sz="1400" b="1" i="1" noProof="0" dirty="0">
                          <a:solidFill>
                            <a:srgbClr val="FF0000"/>
                          </a:solidFill>
                          <a:latin typeface="Myriad Pro" panose="020B0503030403020204"/>
                        </a:rPr>
                        <a:t>Après le nom </a:t>
                      </a:r>
                      <a:r>
                        <a:rPr lang="en-US" sz="1400" b="1" i="1" noProof="0" dirty="0" err="1">
                          <a:solidFill>
                            <a:srgbClr val="FF0000"/>
                          </a:solidFill>
                          <a:latin typeface="Myriad Pro" panose="020B0503030403020204"/>
                        </a:rPr>
                        <a:t>qualifié</a:t>
                      </a:r>
                      <a:endParaRPr lang="fr-FR" sz="1400" b="1" i="1" noProof="0" dirty="0">
                        <a:solidFill>
                          <a:srgbClr val="FF0000"/>
                        </a:solidFill>
                        <a:latin typeface="Myriad Pro" panose="020B0503030403020204"/>
                      </a:endParaRPr>
                    </a:p>
                  </a:txBody>
                  <a:tcPr marL="91473" marR="91473" marT="26366" marB="26366" anchor="ctr">
                    <a:solidFill>
                      <a:schemeClr val="bg1"/>
                    </a:solidFill>
                  </a:tcPr>
                </a:tc>
                <a:extLst>
                  <a:ext uri="{0D108BD9-81ED-4DB2-BD59-A6C34878D82A}">
                    <a16:rowId xmlns:a16="http://schemas.microsoft.com/office/drawing/2014/main" val="845302789"/>
                  </a:ext>
                </a:extLst>
              </a:tr>
              <a:tr h="368326">
                <a:tc>
                  <a:txBody>
                    <a:bodyPr/>
                    <a:lstStyle/>
                    <a:p>
                      <a:pPr algn="l"/>
                      <a:r>
                        <a:rPr lang="en-US" sz="1400" b="1" i="1" noProof="0" dirty="0">
                          <a:solidFill>
                            <a:srgbClr val="FF0000"/>
                          </a:solidFill>
                          <a:latin typeface="Myriad Pro" panose="020B0503030403020204"/>
                        </a:rPr>
                        <a:t>Après</a:t>
                      </a:r>
                      <a:r>
                        <a:rPr lang="en-US" sz="1400" b="1" i="1" baseline="0" noProof="0" dirty="0">
                          <a:solidFill>
                            <a:srgbClr val="FF0000"/>
                          </a:solidFill>
                          <a:latin typeface="Myriad Pro" panose="020B0503030403020204"/>
                        </a:rPr>
                        <a:t> le nom </a:t>
                      </a:r>
                      <a:r>
                        <a:rPr lang="en-US" sz="1400" b="1" i="1" baseline="0" noProof="0" dirty="0" err="1">
                          <a:solidFill>
                            <a:srgbClr val="FF0000"/>
                          </a:solidFill>
                          <a:latin typeface="Myriad Pro" panose="020B0503030403020204"/>
                        </a:rPr>
                        <a:t>qualifié</a:t>
                      </a:r>
                      <a:endParaRPr lang="fr-FR" sz="1400" b="1" i="1" noProof="0" dirty="0">
                        <a:solidFill>
                          <a:srgbClr val="FF0000"/>
                        </a:solidFill>
                        <a:latin typeface="Myriad Pro" panose="020B0503030403020204"/>
                      </a:endParaRPr>
                    </a:p>
                  </a:txBody>
                  <a:tcPr marL="91473" marR="91473" marT="26366" marB="26366" anchor="ctr">
                    <a:solidFill>
                      <a:schemeClr val="bg1"/>
                    </a:solidFill>
                  </a:tcPr>
                </a:tc>
                <a:extLst>
                  <a:ext uri="{0D108BD9-81ED-4DB2-BD59-A6C34878D82A}">
                    <a16:rowId xmlns:a16="http://schemas.microsoft.com/office/drawing/2014/main" val="73684398"/>
                  </a:ext>
                </a:extLst>
              </a:tr>
            </a:tbl>
          </a:graphicData>
        </a:graphic>
      </p:graphicFrame>
      <p:sp>
        <p:nvSpPr>
          <p:cNvPr id="3" name="Rectangle 2"/>
          <p:cNvSpPr>
            <a:spLocks noChangeArrowheads="1"/>
          </p:cNvSpPr>
          <p:nvPr/>
        </p:nvSpPr>
        <p:spPr bwMode="auto">
          <a:xfrm>
            <a:off x="7105649" y="5789772"/>
            <a:ext cx="4206363"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2200" b="1" dirty="0" err="1">
                <a:solidFill>
                  <a:schemeClr val="tx1"/>
                </a:solidFill>
                <a:latin typeface="Myriad Pro" panose="020B0503030403020204" pitchFamily="34" charset="0"/>
              </a:rPr>
              <a:t>Commentez</a:t>
            </a:r>
            <a:r>
              <a:rPr lang="en-US" altLang="en-US" sz="2200" b="1" dirty="0">
                <a:solidFill>
                  <a:schemeClr val="tx1"/>
                </a:solidFill>
                <a:latin typeface="Myriad Pro" panose="020B0503030403020204" pitchFamily="34" charset="0"/>
              </a:rPr>
              <a:t> la place de </a:t>
            </a:r>
            <a:r>
              <a:rPr lang="en-US" altLang="en-US" sz="2200" b="1" dirty="0" err="1">
                <a:solidFill>
                  <a:schemeClr val="tx1"/>
                </a:solidFill>
                <a:latin typeface="Myriad Pro" panose="020B0503030403020204" pitchFamily="34" charset="0"/>
              </a:rPr>
              <a:t>l’adjectif</a:t>
            </a:r>
            <a:r>
              <a:rPr lang="en-US" altLang="en-US" sz="2200" b="1" dirty="0">
                <a:solidFill>
                  <a:schemeClr val="tx1"/>
                </a:solidFill>
                <a:latin typeface="Myriad Pro" panose="020B0503030403020204" pitchFamily="34" charset="0"/>
              </a:rPr>
              <a:t> (</a:t>
            </a:r>
            <a:r>
              <a:rPr lang="en-US" altLang="en-US" sz="2200" b="1" dirty="0" err="1">
                <a:solidFill>
                  <a:schemeClr val="tx1"/>
                </a:solidFill>
                <a:latin typeface="Myriad Pro" panose="020B0503030403020204" pitchFamily="34" charset="0"/>
              </a:rPr>
              <a:t>avant</a:t>
            </a:r>
            <a:r>
              <a:rPr lang="en-US" altLang="en-US" sz="2200" b="1" dirty="0">
                <a:solidFill>
                  <a:schemeClr val="tx1"/>
                </a:solidFill>
                <a:latin typeface="Myriad Pro" panose="020B0503030403020204" pitchFamily="34" charset="0"/>
              </a:rPr>
              <a:t> </a:t>
            </a:r>
            <a:r>
              <a:rPr lang="en-US" altLang="en-US" sz="2200" b="1" dirty="0" err="1">
                <a:solidFill>
                  <a:schemeClr val="tx1"/>
                </a:solidFill>
                <a:latin typeface="Myriad Pro" panose="020B0503030403020204" pitchFamily="34" charset="0"/>
              </a:rPr>
              <a:t>ou</a:t>
            </a:r>
            <a:r>
              <a:rPr lang="en-US" altLang="en-US" sz="2200" b="1" dirty="0">
                <a:solidFill>
                  <a:schemeClr val="tx1"/>
                </a:solidFill>
                <a:latin typeface="Myriad Pro" panose="020B0503030403020204" pitchFamily="34" charset="0"/>
              </a:rPr>
              <a:t> après le nom </a:t>
            </a:r>
            <a:r>
              <a:rPr lang="en-US" altLang="en-US" sz="2200" b="1" dirty="0" err="1">
                <a:solidFill>
                  <a:schemeClr val="tx1"/>
                </a:solidFill>
                <a:latin typeface="Myriad Pro" panose="020B0503030403020204" pitchFamily="34" charset="0"/>
              </a:rPr>
              <a:t>qualifié</a:t>
            </a:r>
            <a:r>
              <a:rPr lang="en-US" altLang="en-US" sz="2200" b="1" dirty="0">
                <a:solidFill>
                  <a:schemeClr val="tx1"/>
                </a:solidFill>
                <a:latin typeface="Myriad Pro" panose="020B0503030403020204" pitchFamily="34" charset="0"/>
              </a:rPr>
              <a:t>?) </a:t>
            </a:r>
          </a:p>
        </p:txBody>
      </p:sp>
      <p:graphicFrame>
        <p:nvGraphicFramePr>
          <p:cNvPr id="20" name="Table 19"/>
          <p:cNvGraphicFramePr>
            <a:graphicFrameLocks noGrp="1"/>
          </p:cNvGraphicFramePr>
          <p:nvPr>
            <p:extLst>
              <p:ext uri="{D42A27DB-BD31-4B8C-83A1-F6EECF244321}">
                <p14:modId xmlns:p14="http://schemas.microsoft.com/office/powerpoint/2010/main" val="774120313"/>
              </p:ext>
            </p:extLst>
          </p:nvPr>
        </p:nvGraphicFramePr>
        <p:xfrm>
          <a:off x="804863" y="1889707"/>
          <a:ext cx="5997574" cy="2997201"/>
        </p:xfrm>
        <a:graphic>
          <a:graphicData uri="http://schemas.openxmlformats.org/drawingml/2006/table">
            <a:tbl>
              <a:tblPr firstRow="1" bandRow="1">
                <a:tableStyleId>{5940675A-B579-460E-94D1-54222C63F5DA}</a:tableStyleId>
              </a:tblPr>
              <a:tblGrid>
                <a:gridCol w="1745514">
                  <a:extLst>
                    <a:ext uri="{9D8B030D-6E8A-4147-A177-3AD203B41FA5}">
                      <a16:colId xmlns:a16="http://schemas.microsoft.com/office/drawing/2014/main" val="1254903402"/>
                    </a:ext>
                  </a:extLst>
                </a:gridCol>
                <a:gridCol w="1692567">
                  <a:extLst>
                    <a:ext uri="{9D8B030D-6E8A-4147-A177-3AD203B41FA5}">
                      <a16:colId xmlns:a16="http://schemas.microsoft.com/office/drawing/2014/main" val="692441459"/>
                    </a:ext>
                  </a:extLst>
                </a:gridCol>
                <a:gridCol w="2559493">
                  <a:extLst>
                    <a:ext uri="{9D8B030D-6E8A-4147-A177-3AD203B41FA5}">
                      <a16:colId xmlns:a16="http://schemas.microsoft.com/office/drawing/2014/main" val="3734276843"/>
                    </a:ext>
                  </a:extLst>
                </a:gridCol>
              </a:tblGrid>
              <a:tr h="794537">
                <a:tc>
                  <a:txBody>
                    <a:bodyPr/>
                    <a:lstStyle/>
                    <a:p>
                      <a:pPr algn="l"/>
                      <a:endParaRPr lang="fr-FR" sz="1600" b="1" noProof="0" dirty="0">
                        <a:latin typeface="Myriad Pro" panose="020B0503030403020204"/>
                      </a:endParaRPr>
                    </a:p>
                  </a:txBody>
                  <a:tcPr marL="91419" marR="91419" marT="31462" marB="31462">
                    <a:lnL w="12700" cap="flat" cmpd="sng" algn="ctr">
                      <a:noFill/>
                      <a:prstDash val="solid"/>
                      <a:round/>
                      <a:headEnd type="none" w="med" len="med"/>
                      <a:tailEnd type="none" w="med" len="med"/>
                    </a:lnL>
                    <a:lnT w="12700" cap="flat" cmpd="sng" algn="ctr">
                      <a:noFill/>
                      <a:prstDash val="solid"/>
                      <a:round/>
                      <a:headEnd type="none" w="med" len="med"/>
                      <a:tailEnd type="none" w="med" len="med"/>
                    </a:lnT>
                    <a:solidFill>
                      <a:schemeClr val="bg1"/>
                    </a:solidFill>
                  </a:tcPr>
                </a:tc>
                <a:tc>
                  <a:txBody>
                    <a:bodyPr/>
                    <a:lstStyle/>
                    <a:p>
                      <a:pPr algn="ctr"/>
                      <a:r>
                        <a:rPr lang="fr-FR" sz="1600" b="1" noProof="0" dirty="0">
                          <a:latin typeface="Myriad Pro" panose="020B0503030403020204"/>
                        </a:rPr>
                        <a:t>Pendant</a:t>
                      </a:r>
                      <a:r>
                        <a:rPr lang="fr-FR" sz="1600" b="1" baseline="0" noProof="0" dirty="0">
                          <a:latin typeface="Myriad Pro" panose="020B0503030403020204"/>
                        </a:rPr>
                        <a:t> l’enfance du narrateur </a:t>
                      </a:r>
                      <a:endParaRPr lang="fr-FR" sz="1600" b="1" noProof="0" dirty="0">
                        <a:latin typeface="Myriad Pro" panose="020B0503030403020204"/>
                      </a:endParaRPr>
                    </a:p>
                  </a:txBody>
                  <a:tcPr marL="91419" marR="91419" marT="31462" marB="31462">
                    <a:solidFill>
                      <a:schemeClr val="bg1"/>
                    </a:solidFill>
                  </a:tcPr>
                </a:tc>
                <a:tc>
                  <a:txBody>
                    <a:bodyPr/>
                    <a:lstStyle/>
                    <a:p>
                      <a:pPr algn="ctr"/>
                      <a:r>
                        <a:rPr lang="fr-FR" sz="1600" b="1" noProof="0" dirty="0">
                          <a:latin typeface="Myriad Pro" panose="020B0503030403020204"/>
                        </a:rPr>
                        <a:t>Au</a:t>
                      </a:r>
                      <a:r>
                        <a:rPr lang="fr-FR" sz="1600" b="1" baseline="0" noProof="0" dirty="0">
                          <a:latin typeface="Myriad Pro" panose="020B0503030403020204"/>
                        </a:rPr>
                        <a:t> moment où le descripteur décrit la maison </a:t>
                      </a:r>
                      <a:endParaRPr lang="fr-FR" sz="1600" b="1" noProof="0" dirty="0">
                        <a:latin typeface="Myriad Pro" panose="020B0503030403020204"/>
                      </a:endParaRPr>
                    </a:p>
                  </a:txBody>
                  <a:tcPr marL="91419" marR="91419" marT="31462" marB="31462">
                    <a:solidFill>
                      <a:schemeClr val="bg1"/>
                    </a:solidFill>
                  </a:tcPr>
                </a:tc>
                <a:extLst>
                  <a:ext uri="{0D108BD9-81ED-4DB2-BD59-A6C34878D82A}">
                    <a16:rowId xmlns:a16="http://schemas.microsoft.com/office/drawing/2014/main" val="466357174"/>
                  </a:ext>
                </a:extLst>
              </a:tr>
              <a:tr h="306795">
                <a:tc>
                  <a:txBody>
                    <a:bodyPr/>
                    <a:lstStyle/>
                    <a:p>
                      <a:pPr algn="l"/>
                      <a:r>
                        <a:rPr lang="fr-FR" sz="1600" b="1" noProof="0" dirty="0">
                          <a:latin typeface="Myriad Pro" panose="020B0503030403020204"/>
                        </a:rPr>
                        <a:t>Les volets </a:t>
                      </a:r>
                    </a:p>
                  </a:txBody>
                  <a:tcPr marL="91419" marR="91419" marT="31462" marB="31462" anchor="ctr">
                    <a:solidFill>
                      <a:schemeClr val="bg1"/>
                    </a:solidFill>
                  </a:tcPr>
                </a:tc>
                <a:tc>
                  <a:txBody>
                    <a:bodyPr/>
                    <a:lstStyle/>
                    <a:p>
                      <a:pPr algn="l"/>
                      <a:r>
                        <a:rPr lang="fr-FR" sz="1600" b="1" i="1" noProof="0" dirty="0">
                          <a:solidFill>
                            <a:srgbClr val="FF0000"/>
                          </a:solidFill>
                          <a:latin typeface="Myriad Pro" panose="020B0503030403020204"/>
                        </a:rPr>
                        <a:t>En</a:t>
                      </a:r>
                      <a:r>
                        <a:rPr lang="fr-FR" sz="1600" b="1" i="1" baseline="0" noProof="0" dirty="0">
                          <a:solidFill>
                            <a:srgbClr val="FF0000"/>
                          </a:solidFill>
                          <a:latin typeface="Myriad Pro" panose="020B0503030403020204"/>
                        </a:rPr>
                        <a:t> bois </a:t>
                      </a:r>
                      <a:endParaRPr lang="fr-FR" sz="1600" b="1" i="1" noProof="0" dirty="0">
                        <a:solidFill>
                          <a:srgbClr val="FF0000"/>
                        </a:solidFill>
                        <a:latin typeface="Myriad Pro" panose="020B0503030403020204"/>
                      </a:endParaRPr>
                    </a:p>
                  </a:txBody>
                  <a:tcPr marL="91419" marR="91419" marT="31462" marB="31462" anchor="ctr">
                    <a:solidFill>
                      <a:schemeClr val="bg1"/>
                    </a:solidFill>
                  </a:tcPr>
                </a:tc>
                <a:tc>
                  <a:txBody>
                    <a:bodyPr/>
                    <a:lstStyle/>
                    <a:p>
                      <a:pPr algn="l"/>
                      <a:r>
                        <a:rPr lang="fr-FR" sz="1600" b="1" i="1" noProof="0" dirty="0">
                          <a:solidFill>
                            <a:srgbClr val="FF0000"/>
                          </a:solidFill>
                          <a:latin typeface="Myriad Pro" panose="020B0503030403020204"/>
                        </a:rPr>
                        <a:t>Bleus - En fer </a:t>
                      </a:r>
                    </a:p>
                  </a:txBody>
                  <a:tcPr marL="91419" marR="91419" marT="31462" marB="31462" anchor="ctr">
                    <a:solidFill>
                      <a:schemeClr val="bg1"/>
                    </a:solidFill>
                  </a:tcPr>
                </a:tc>
                <a:extLst>
                  <a:ext uri="{0D108BD9-81ED-4DB2-BD59-A6C34878D82A}">
                    <a16:rowId xmlns:a16="http://schemas.microsoft.com/office/drawing/2014/main" val="2068169597"/>
                  </a:ext>
                </a:extLst>
              </a:tr>
              <a:tr h="550666">
                <a:tc>
                  <a:txBody>
                    <a:bodyPr/>
                    <a:lstStyle/>
                    <a:p>
                      <a:pPr algn="l"/>
                      <a:r>
                        <a:rPr lang="fr-FR" sz="1600" b="1" noProof="0" dirty="0">
                          <a:latin typeface="Myriad Pro" panose="020B0503030403020204"/>
                        </a:rPr>
                        <a:t>Le</a:t>
                      </a:r>
                      <a:r>
                        <a:rPr lang="fr-FR" sz="1600" b="1" baseline="0" noProof="0" dirty="0">
                          <a:latin typeface="Myriad Pro" panose="020B0503030403020204"/>
                        </a:rPr>
                        <a:t> jardin </a:t>
                      </a:r>
                      <a:endParaRPr lang="fr-FR" sz="1600" b="1" noProof="0" dirty="0">
                        <a:latin typeface="Myriad Pro" panose="020B0503030403020204"/>
                      </a:endParaRPr>
                    </a:p>
                  </a:txBody>
                  <a:tcPr marL="91419" marR="91419" marT="31462" marB="31462" anchor="ctr">
                    <a:solidFill>
                      <a:schemeClr val="bg1"/>
                    </a:solidFill>
                  </a:tcPr>
                </a:tc>
                <a:tc>
                  <a:txBody>
                    <a:bodyPr/>
                    <a:lstStyle/>
                    <a:p>
                      <a:pPr algn="l"/>
                      <a:r>
                        <a:rPr lang="fr-FR" sz="1600" b="1" i="1" noProof="0" dirty="0">
                          <a:solidFill>
                            <a:srgbClr val="FF0000"/>
                          </a:solidFill>
                          <a:latin typeface="Myriad Pro" panose="020B0503030403020204"/>
                        </a:rPr>
                        <a:t>Bien entretenu </a:t>
                      </a:r>
                    </a:p>
                  </a:txBody>
                  <a:tcPr marL="91419" marR="91419" marT="31462" marB="31462" anchor="ctr">
                    <a:solidFill>
                      <a:schemeClr val="bg1"/>
                    </a:solidFill>
                  </a:tcPr>
                </a:tc>
                <a:tc>
                  <a:txBody>
                    <a:bodyPr/>
                    <a:lstStyle/>
                    <a:p>
                      <a:pPr algn="l"/>
                      <a:r>
                        <a:rPr lang="fr-FR" sz="1600" b="1" i="1" noProof="0" dirty="0">
                          <a:solidFill>
                            <a:srgbClr val="FF0000"/>
                          </a:solidFill>
                          <a:latin typeface="Myriad Pro" panose="020B0503030403020204"/>
                        </a:rPr>
                        <a:t>Cette végétation luxuriante</a:t>
                      </a:r>
                    </a:p>
                  </a:txBody>
                  <a:tcPr marL="91419" marR="91419" marT="31462" marB="31462" anchor="ctr">
                    <a:solidFill>
                      <a:schemeClr val="bg1"/>
                    </a:solidFill>
                  </a:tcPr>
                </a:tc>
                <a:extLst>
                  <a:ext uri="{0D108BD9-81ED-4DB2-BD59-A6C34878D82A}">
                    <a16:rowId xmlns:a16="http://schemas.microsoft.com/office/drawing/2014/main" val="2163574507"/>
                  </a:ext>
                </a:extLst>
              </a:tr>
              <a:tr h="794537">
                <a:tc>
                  <a:txBody>
                    <a:bodyPr/>
                    <a:lstStyle/>
                    <a:p>
                      <a:pPr algn="l"/>
                      <a:r>
                        <a:rPr lang="fr-FR" sz="1600" b="1" noProof="0" dirty="0">
                          <a:latin typeface="Myriad Pro" panose="020B0503030403020204"/>
                        </a:rPr>
                        <a:t>La grille du jardin </a:t>
                      </a:r>
                    </a:p>
                  </a:txBody>
                  <a:tcPr marL="91419" marR="91419" marT="31462" marB="31462" anchor="ctr">
                    <a:solidFill>
                      <a:schemeClr val="bg1"/>
                    </a:solidFill>
                  </a:tcPr>
                </a:tc>
                <a:tc>
                  <a:txBody>
                    <a:bodyPr/>
                    <a:lstStyle/>
                    <a:p>
                      <a:pPr algn="l"/>
                      <a:endParaRPr lang="fr-FR" sz="1600" b="1" i="1" noProof="0" dirty="0">
                        <a:solidFill>
                          <a:srgbClr val="FF0000"/>
                        </a:solidFill>
                        <a:latin typeface="Myriad Pro" panose="020B0503030403020204"/>
                      </a:endParaRPr>
                    </a:p>
                  </a:txBody>
                  <a:tcPr marL="91419" marR="91419" marT="31462" marB="31462" anchor="ctr">
                    <a:solidFill>
                      <a:schemeClr val="bg1"/>
                    </a:solidFill>
                  </a:tcPr>
                </a:tc>
                <a:tc>
                  <a:txBody>
                    <a:bodyPr/>
                    <a:lstStyle/>
                    <a:p>
                      <a:pPr algn="l"/>
                      <a:r>
                        <a:rPr lang="fr-FR" sz="1600" b="1" i="1" noProof="0" dirty="0">
                          <a:solidFill>
                            <a:srgbClr val="FF0000"/>
                          </a:solidFill>
                          <a:latin typeface="Myriad Pro" panose="020B0503030403020204"/>
                        </a:rPr>
                        <a:t>En fer forgé - Assez</a:t>
                      </a:r>
                      <a:r>
                        <a:rPr lang="fr-FR" sz="1600" b="1" i="1" baseline="0" noProof="0" dirty="0">
                          <a:solidFill>
                            <a:srgbClr val="FF0000"/>
                          </a:solidFill>
                          <a:latin typeface="Myriad Pro" panose="020B0503030403020204"/>
                        </a:rPr>
                        <a:t> élégante</a:t>
                      </a:r>
                    </a:p>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600" b="1" i="1" noProof="0" dirty="0">
                          <a:solidFill>
                            <a:srgbClr val="FF0000"/>
                          </a:solidFill>
                          <a:latin typeface="Myriad Pro" panose="020B0503030403020204"/>
                        </a:rPr>
                        <a:t>Un rempart au curieux</a:t>
                      </a:r>
                    </a:p>
                  </a:txBody>
                  <a:tcPr marL="91419" marR="91419" marT="31462" marB="31462" anchor="ctr">
                    <a:solidFill>
                      <a:schemeClr val="bg1"/>
                    </a:solidFill>
                  </a:tcPr>
                </a:tc>
                <a:extLst>
                  <a:ext uri="{0D108BD9-81ED-4DB2-BD59-A6C34878D82A}">
                    <a16:rowId xmlns:a16="http://schemas.microsoft.com/office/drawing/2014/main" val="3337844256"/>
                  </a:ext>
                </a:extLst>
              </a:tr>
              <a:tr h="550666">
                <a:tc>
                  <a:txBody>
                    <a:bodyPr/>
                    <a:lstStyle/>
                    <a:p>
                      <a:pPr algn="l"/>
                      <a:r>
                        <a:rPr lang="fr-FR" sz="1600" b="1" noProof="0" dirty="0">
                          <a:latin typeface="Myriad Pro" panose="020B0503030403020204"/>
                        </a:rPr>
                        <a:t>Le mur du jardin </a:t>
                      </a:r>
                    </a:p>
                  </a:txBody>
                  <a:tcPr marL="91419" marR="91419" marT="31462" marB="31462" anchor="ctr">
                    <a:solidFill>
                      <a:schemeClr val="bg1"/>
                    </a:solidFill>
                  </a:tcPr>
                </a:tc>
                <a:tc>
                  <a:txBody>
                    <a:bodyPr/>
                    <a:lstStyle/>
                    <a:p>
                      <a:pPr algn="l"/>
                      <a:endParaRPr lang="fr-FR" sz="1600" b="1" i="1" noProof="0" dirty="0">
                        <a:solidFill>
                          <a:srgbClr val="FF0000"/>
                        </a:solidFill>
                        <a:latin typeface="Myriad Pro" panose="020B0503030403020204"/>
                      </a:endParaRPr>
                    </a:p>
                  </a:txBody>
                  <a:tcPr marL="91419" marR="91419" marT="31462" marB="31462" anchor="ctr">
                    <a:solidFill>
                      <a:schemeClr val="bg1"/>
                    </a:solidFill>
                  </a:tcPr>
                </a:tc>
                <a:tc>
                  <a:txBody>
                    <a:bodyPr/>
                    <a:lstStyle/>
                    <a:p>
                      <a:pPr algn="l"/>
                      <a:r>
                        <a:rPr lang="fr-FR" sz="1600" b="1" i="1" noProof="0" dirty="0">
                          <a:solidFill>
                            <a:srgbClr val="FF0000"/>
                          </a:solidFill>
                          <a:latin typeface="Myriad Pro" panose="020B0503030403020204"/>
                        </a:rPr>
                        <a:t>Petit  - Un rempart au curieux</a:t>
                      </a:r>
                    </a:p>
                  </a:txBody>
                  <a:tcPr marL="91419" marR="91419" marT="31462" marB="31462" anchor="ctr">
                    <a:solidFill>
                      <a:schemeClr val="bg1"/>
                    </a:solidFill>
                  </a:tcPr>
                </a:tc>
                <a:extLst>
                  <a:ext uri="{0D108BD9-81ED-4DB2-BD59-A6C34878D82A}">
                    <a16:rowId xmlns:a16="http://schemas.microsoft.com/office/drawing/2014/main" val="1834615184"/>
                  </a:ext>
                </a:extLst>
              </a:tr>
            </a:tbl>
          </a:graphicData>
        </a:graphic>
      </p:graphicFrame>
      <p:sp>
        <p:nvSpPr>
          <p:cNvPr id="28744" name="Rectangle 3"/>
          <p:cNvSpPr>
            <a:spLocks noChangeArrowheads="1"/>
          </p:cNvSpPr>
          <p:nvPr/>
        </p:nvSpPr>
        <p:spPr bwMode="auto">
          <a:xfrm>
            <a:off x="7091363" y="884238"/>
            <a:ext cx="4949825"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r>
              <a:rPr lang="fr-FR" altLang="fr-FR" sz="1800" b="1">
                <a:latin typeface="Myriad Pro" panose="020B0503030403020204" pitchFamily="34" charset="0"/>
              </a:rPr>
              <a:t>Une maison inchangée</a:t>
            </a:r>
          </a:p>
          <a:p>
            <a:pPr algn="just"/>
            <a:r>
              <a:rPr lang="fr-FR" altLang="fr-FR" sz="1800">
                <a:latin typeface="Myriad Pro" panose="020B0503030403020204" pitchFamily="34" charset="0"/>
              </a:rPr>
              <a:t>Après soixante longues années, un jour de printemps, un peu par nostalgie, je revins dans mon ancien quartier, celui de la ville où j’avais passé une bonne part de ma jeunesse : mes plus belles années. Je me rendis dans une rue bordée de marronniers. Je revis la maison inchangée où j’étais né : petite, humble, en pierres meulière, aujourd’hui partiellement dissimulée par le lierre. Les volets, bleus et en fer remplaçaient ceux de jadis, en bois. Le jardin, jadis bien entretenu, était maintenant cette végétation luxuriante où tout poussait de façon un peu anarchique. La grille en fer forgé, assez élégante et le petit mur étaient un rempart aux curieux. </a:t>
            </a:r>
          </a:p>
          <a:p>
            <a:pPr algn="r"/>
            <a:r>
              <a:rPr lang="fr-FR" altLang="fr-FR" sz="1800" b="1">
                <a:latin typeface="Myriad Pro" panose="020B0503030403020204" pitchFamily="34" charset="0"/>
              </a:rPr>
              <a:t>Olivier BRIAT, Le vieux quartier. </a:t>
            </a:r>
          </a:p>
        </p:txBody>
      </p:sp>
      <p:sp>
        <p:nvSpPr>
          <p:cNvPr id="23" name="Rectangle 3"/>
          <p:cNvSpPr>
            <a:spLocks noChangeArrowheads="1"/>
          </p:cNvSpPr>
          <p:nvPr/>
        </p:nvSpPr>
        <p:spPr bwMode="auto">
          <a:xfrm>
            <a:off x="7105650" y="884238"/>
            <a:ext cx="4921250" cy="4800600"/>
          </a:xfrm>
          <a:prstGeom prst="rect">
            <a:avLst/>
          </a:prstGeom>
          <a:solidFill>
            <a:schemeClr val="bg1">
              <a:lumMod val="95000"/>
            </a:schemeClr>
          </a:solid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defRPr/>
            </a:pPr>
            <a:r>
              <a:rPr lang="fr-FR" altLang="fr-FR" sz="1800" b="1" dirty="0">
                <a:latin typeface="Myriad Pro" pitchFamily="34" charset="0"/>
              </a:rPr>
              <a:t>Une maison inchangée</a:t>
            </a:r>
          </a:p>
          <a:p>
            <a:pPr algn="just">
              <a:defRPr/>
            </a:pPr>
            <a:r>
              <a:rPr lang="fr-FR" altLang="fr-FR" sz="1800" dirty="0">
                <a:latin typeface="Myriad Pro" pitchFamily="34" charset="0"/>
              </a:rPr>
              <a:t>Après soixante longues années, un jour de printemps, un peu par nostalgie, je revins dans mon </a:t>
            </a:r>
            <a:r>
              <a:rPr lang="fr-FR" altLang="fr-FR" sz="1800" b="1" dirty="0">
                <a:solidFill>
                  <a:srgbClr val="00B050"/>
                </a:solidFill>
                <a:latin typeface="Myriad Pro" pitchFamily="34" charset="0"/>
              </a:rPr>
              <a:t>ancien</a:t>
            </a:r>
            <a:r>
              <a:rPr lang="fr-FR" altLang="fr-FR" sz="1800" dirty="0">
                <a:latin typeface="Myriad Pro" pitchFamily="34" charset="0"/>
              </a:rPr>
              <a:t> quartier, celui de la ville où j’avais passé une bonne part de ma jeunesse : mes plus </a:t>
            </a:r>
            <a:r>
              <a:rPr lang="fr-FR" altLang="fr-FR" sz="1800" b="1" dirty="0">
                <a:solidFill>
                  <a:srgbClr val="00B050"/>
                </a:solidFill>
                <a:latin typeface="Myriad Pro" pitchFamily="34" charset="0"/>
              </a:rPr>
              <a:t>belles</a:t>
            </a:r>
            <a:r>
              <a:rPr lang="fr-FR" altLang="fr-FR" sz="1800" dirty="0">
                <a:latin typeface="Myriad Pro" pitchFamily="34" charset="0"/>
              </a:rPr>
              <a:t> années. Je me rendis dans une rue </a:t>
            </a:r>
            <a:r>
              <a:rPr lang="fr-FR" altLang="fr-FR" sz="1800" b="1" dirty="0">
                <a:solidFill>
                  <a:srgbClr val="00B050"/>
                </a:solidFill>
                <a:latin typeface="Myriad Pro" pitchFamily="34" charset="0"/>
              </a:rPr>
              <a:t>bordée</a:t>
            </a:r>
            <a:r>
              <a:rPr lang="fr-FR" altLang="fr-FR" sz="1800" dirty="0">
                <a:latin typeface="Myriad Pro" pitchFamily="34" charset="0"/>
              </a:rPr>
              <a:t> de marronniers. Je revis la maison </a:t>
            </a:r>
            <a:r>
              <a:rPr lang="fr-FR" altLang="fr-FR" sz="1800" b="1" dirty="0">
                <a:solidFill>
                  <a:srgbClr val="00B050"/>
                </a:solidFill>
                <a:latin typeface="Myriad Pro" pitchFamily="34" charset="0"/>
              </a:rPr>
              <a:t>inchangée</a:t>
            </a:r>
            <a:r>
              <a:rPr lang="fr-FR" altLang="fr-FR" sz="1800" dirty="0">
                <a:latin typeface="Myriad Pro" pitchFamily="34" charset="0"/>
              </a:rPr>
              <a:t> où j’étais né : petite, humble, en pierres meulière, aujourd’hui partiellement dissimulée par le lierre. Les volets, </a:t>
            </a:r>
            <a:r>
              <a:rPr lang="fr-FR" altLang="fr-FR" sz="1800" b="1" dirty="0">
                <a:solidFill>
                  <a:srgbClr val="00B050"/>
                </a:solidFill>
                <a:latin typeface="Myriad Pro" pitchFamily="34" charset="0"/>
              </a:rPr>
              <a:t>bleus</a:t>
            </a:r>
            <a:r>
              <a:rPr lang="fr-FR" altLang="fr-FR" sz="1800" dirty="0">
                <a:latin typeface="Myriad Pro" pitchFamily="34" charset="0"/>
              </a:rPr>
              <a:t> et en fer remplaçaient ceux de jadis, en bois. Le jardin, jadis bien </a:t>
            </a:r>
            <a:r>
              <a:rPr lang="fr-FR" altLang="fr-FR" sz="1800" b="1" dirty="0">
                <a:solidFill>
                  <a:srgbClr val="00B050"/>
                </a:solidFill>
                <a:latin typeface="Myriad Pro" pitchFamily="34" charset="0"/>
              </a:rPr>
              <a:t>entretenu</a:t>
            </a:r>
            <a:r>
              <a:rPr lang="fr-FR" altLang="fr-FR" sz="1800" dirty="0">
                <a:latin typeface="Myriad Pro" pitchFamily="34" charset="0"/>
              </a:rPr>
              <a:t>, était maintenant cette végétation </a:t>
            </a:r>
            <a:r>
              <a:rPr lang="fr-FR" altLang="fr-FR" sz="1800" b="1" dirty="0">
                <a:solidFill>
                  <a:srgbClr val="00B050"/>
                </a:solidFill>
                <a:latin typeface="Myriad Pro" pitchFamily="34" charset="0"/>
              </a:rPr>
              <a:t>luxuriante</a:t>
            </a:r>
            <a:r>
              <a:rPr lang="fr-FR" altLang="fr-FR" sz="1800" dirty="0">
                <a:latin typeface="Myriad Pro" pitchFamily="34" charset="0"/>
              </a:rPr>
              <a:t> où tout poussait de façon un peu anarchique. La grille en fer </a:t>
            </a:r>
            <a:r>
              <a:rPr lang="fr-FR" altLang="fr-FR" sz="1800" b="1" dirty="0">
                <a:solidFill>
                  <a:srgbClr val="00B050"/>
                </a:solidFill>
                <a:latin typeface="Myriad Pro" pitchFamily="34" charset="0"/>
              </a:rPr>
              <a:t>forgé</a:t>
            </a:r>
            <a:r>
              <a:rPr lang="fr-FR" altLang="fr-FR" sz="1800" dirty="0">
                <a:latin typeface="Myriad Pro" pitchFamily="34" charset="0"/>
              </a:rPr>
              <a:t>, assez </a:t>
            </a:r>
            <a:r>
              <a:rPr lang="fr-FR" altLang="fr-FR" sz="1800" b="1" dirty="0">
                <a:solidFill>
                  <a:srgbClr val="00B050"/>
                </a:solidFill>
                <a:latin typeface="Myriad Pro" pitchFamily="34" charset="0"/>
              </a:rPr>
              <a:t>élégante</a:t>
            </a:r>
            <a:r>
              <a:rPr lang="fr-FR" altLang="fr-FR" sz="1800" dirty="0">
                <a:latin typeface="Myriad Pro" pitchFamily="34" charset="0"/>
              </a:rPr>
              <a:t> et le </a:t>
            </a:r>
            <a:r>
              <a:rPr lang="fr-FR" altLang="fr-FR" sz="1800" b="1" dirty="0">
                <a:solidFill>
                  <a:srgbClr val="00B050"/>
                </a:solidFill>
                <a:latin typeface="Myriad Pro" pitchFamily="34" charset="0"/>
              </a:rPr>
              <a:t>petit</a:t>
            </a:r>
            <a:r>
              <a:rPr lang="fr-FR" altLang="fr-FR" sz="1800" dirty="0">
                <a:latin typeface="Myriad Pro" pitchFamily="34" charset="0"/>
              </a:rPr>
              <a:t> mur étaient un rempart aux curieux. </a:t>
            </a:r>
          </a:p>
          <a:p>
            <a:pPr algn="r">
              <a:defRPr/>
            </a:pPr>
            <a:r>
              <a:rPr lang="fr-FR" altLang="fr-FR" sz="1800" b="1" dirty="0">
                <a:latin typeface="Myriad Pro" pitchFamily="34" charset="0"/>
              </a:rPr>
              <a:t>Olivier BRIAT, Le vieux quartier.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p:bldP spid="3" grpId="0"/>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Google Shape;438;p29"/>
          <p:cNvSpPr txBox="1">
            <a:spLocks noChangeArrowheads="1"/>
          </p:cNvSpPr>
          <p:nvPr/>
        </p:nvSpPr>
        <p:spPr bwMode="auto">
          <a:xfrm>
            <a:off x="784225" y="278607"/>
            <a:ext cx="1072673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pPr>
            <a:r>
              <a:rPr lang="fr-FR" altLang="en-US" sz="3600" b="1" dirty="0">
                <a:solidFill>
                  <a:srgbClr val="0096D6"/>
                </a:solidFill>
                <a:latin typeface="Myriad Pro" panose="020B0503030403020204" pitchFamily="34" charset="0"/>
                <a:cs typeface="Open Sans" panose="020B0606030504020204" pitchFamily="34" charset="0"/>
              </a:rPr>
              <a:t>SE PRÉPARER À LA PRODUCTION – </a:t>
            </a:r>
            <a:r>
              <a:rPr lang="fr-FR" altLang="en-US" sz="3600" dirty="0">
                <a:solidFill>
                  <a:srgbClr val="0096D6"/>
                </a:solidFill>
                <a:latin typeface="Myriad Pro" panose="020B0503030403020204" pitchFamily="34" charset="0"/>
                <a:cs typeface="Open Sans" panose="020B0606030504020204" pitchFamily="34" charset="0"/>
              </a:rPr>
              <a:t>Les expansions du nom</a:t>
            </a:r>
          </a:p>
        </p:txBody>
      </p:sp>
      <p:sp>
        <p:nvSpPr>
          <p:cNvPr id="30723" name="Rectangle 3"/>
          <p:cNvSpPr>
            <a:spLocks noChangeArrowheads="1"/>
          </p:cNvSpPr>
          <p:nvPr/>
        </p:nvSpPr>
        <p:spPr bwMode="auto">
          <a:xfrm>
            <a:off x="6961648" y="1611307"/>
            <a:ext cx="492125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r>
              <a:rPr lang="fr-FR" altLang="fr-FR" sz="1800" b="1" dirty="0">
                <a:latin typeface="Myriad Pro" panose="020B0503030403020204" pitchFamily="34" charset="0"/>
              </a:rPr>
              <a:t>Une maison inchangée</a:t>
            </a:r>
          </a:p>
          <a:p>
            <a:pPr algn="just"/>
            <a:r>
              <a:rPr lang="fr-FR" altLang="fr-FR" sz="1800" dirty="0">
                <a:latin typeface="Myriad Pro" panose="020B0503030403020204" pitchFamily="34" charset="0"/>
              </a:rPr>
              <a:t>Après soixante longues années, un jour de printemps, un peu par nostalgie, je revins dans mon </a:t>
            </a:r>
            <a:r>
              <a:rPr lang="fr-FR" altLang="fr-FR" sz="1800" b="1" dirty="0">
                <a:solidFill>
                  <a:srgbClr val="00B050"/>
                </a:solidFill>
                <a:latin typeface="Myriad Pro" panose="020B0503030403020204" pitchFamily="34" charset="0"/>
              </a:rPr>
              <a:t>ancien</a:t>
            </a:r>
            <a:r>
              <a:rPr lang="fr-FR" altLang="fr-FR" sz="1800" dirty="0">
                <a:latin typeface="Myriad Pro" panose="020B0503030403020204" pitchFamily="34" charset="0"/>
              </a:rPr>
              <a:t> quartier, celui de la ville où j’avais passé une bonne part de ma jeunesse : mes plus </a:t>
            </a:r>
            <a:r>
              <a:rPr lang="fr-FR" altLang="fr-FR" sz="1800" b="1" dirty="0">
                <a:solidFill>
                  <a:srgbClr val="00B050"/>
                </a:solidFill>
                <a:latin typeface="Myriad Pro" panose="020B0503030403020204" pitchFamily="34" charset="0"/>
              </a:rPr>
              <a:t>belles</a:t>
            </a:r>
            <a:r>
              <a:rPr lang="fr-FR" altLang="fr-FR" sz="1800" dirty="0">
                <a:latin typeface="Myriad Pro" panose="020B0503030403020204" pitchFamily="34" charset="0"/>
              </a:rPr>
              <a:t> années. Je me rendis dans une rue </a:t>
            </a:r>
            <a:r>
              <a:rPr lang="fr-FR" altLang="fr-FR" sz="1800" b="1" dirty="0">
                <a:solidFill>
                  <a:srgbClr val="00B050"/>
                </a:solidFill>
                <a:latin typeface="Myriad Pro" panose="020B0503030403020204" pitchFamily="34" charset="0"/>
              </a:rPr>
              <a:t>bordée</a:t>
            </a:r>
            <a:r>
              <a:rPr lang="fr-FR" altLang="fr-FR" sz="1800" dirty="0">
                <a:latin typeface="Myriad Pro" panose="020B0503030403020204" pitchFamily="34" charset="0"/>
              </a:rPr>
              <a:t> de marronniers. Je revis la maison </a:t>
            </a:r>
            <a:r>
              <a:rPr lang="fr-FR" altLang="fr-FR" sz="1800" b="1" dirty="0">
                <a:solidFill>
                  <a:srgbClr val="00B050"/>
                </a:solidFill>
                <a:latin typeface="Myriad Pro" panose="020B0503030403020204" pitchFamily="34" charset="0"/>
              </a:rPr>
              <a:t>inchangée</a:t>
            </a:r>
            <a:r>
              <a:rPr lang="fr-FR" altLang="fr-FR" sz="1800" dirty="0">
                <a:latin typeface="Myriad Pro" panose="020B0503030403020204" pitchFamily="34" charset="0"/>
              </a:rPr>
              <a:t> où j’étais né : petite, humble, en pierres meulière, aujourd’hui partiellement dissimulée par le lierre. Les volets, </a:t>
            </a:r>
            <a:r>
              <a:rPr lang="fr-FR" altLang="fr-FR" sz="1800" b="1" dirty="0">
                <a:solidFill>
                  <a:srgbClr val="00B050"/>
                </a:solidFill>
                <a:latin typeface="Myriad Pro" panose="020B0503030403020204" pitchFamily="34" charset="0"/>
              </a:rPr>
              <a:t>bleus</a:t>
            </a:r>
            <a:r>
              <a:rPr lang="fr-FR" altLang="fr-FR" sz="1800" dirty="0">
                <a:latin typeface="Myriad Pro" panose="020B0503030403020204" pitchFamily="34" charset="0"/>
              </a:rPr>
              <a:t> et en fer remplaçaient ceux de jadis, en bois. Le jardin, jadis bien </a:t>
            </a:r>
            <a:r>
              <a:rPr lang="fr-FR" altLang="fr-FR" sz="1800" b="1" dirty="0">
                <a:solidFill>
                  <a:srgbClr val="00B050"/>
                </a:solidFill>
                <a:latin typeface="Myriad Pro" panose="020B0503030403020204" pitchFamily="34" charset="0"/>
              </a:rPr>
              <a:t>entretenu</a:t>
            </a:r>
            <a:r>
              <a:rPr lang="fr-FR" altLang="fr-FR" sz="1800" dirty="0">
                <a:latin typeface="Myriad Pro" panose="020B0503030403020204" pitchFamily="34" charset="0"/>
              </a:rPr>
              <a:t>, était maintenant cette végétation </a:t>
            </a:r>
            <a:r>
              <a:rPr lang="fr-FR" altLang="fr-FR" sz="1800" b="1" dirty="0">
                <a:solidFill>
                  <a:srgbClr val="00B050"/>
                </a:solidFill>
                <a:latin typeface="Myriad Pro" panose="020B0503030403020204" pitchFamily="34" charset="0"/>
              </a:rPr>
              <a:t>luxuriante</a:t>
            </a:r>
            <a:r>
              <a:rPr lang="fr-FR" altLang="fr-FR" sz="1800" dirty="0">
                <a:latin typeface="Myriad Pro" panose="020B0503030403020204" pitchFamily="34" charset="0"/>
              </a:rPr>
              <a:t> où tout poussait de façon un peu anarchique. La grille en fer </a:t>
            </a:r>
            <a:r>
              <a:rPr lang="fr-FR" altLang="fr-FR" sz="1800" b="1" dirty="0">
                <a:solidFill>
                  <a:srgbClr val="00B050"/>
                </a:solidFill>
                <a:latin typeface="Myriad Pro" panose="020B0503030403020204" pitchFamily="34" charset="0"/>
              </a:rPr>
              <a:t>forgé</a:t>
            </a:r>
            <a:r>
              <a:rPr lang="fr-FR" altLang="fr-FR" sz="1800" dirty="0">
                <a:latin typeface="Myriad Pro" panose="020B0503030403020204" pitchFamily="34" charset="0"/>
              </a:rPr>
              <a:t>, assez </a:t>
            </a:r>
            <a:r>
              <a:rPr lang="fr-FR" altLang="fr-FR" sz="1800" b="1" dirty="0">
                <a:solidFill>
                  <a:srgbClr val="00B050"/>
                </a:solidFill>
                <a:latin typeface="Myriad Pro" panose="020B0503030403020204" pitchFamily="34" charset="0"/>
              </a:rPr>
              <a:t>élégante</a:t>
            </a:r>
            <a:r>
              <a:rPr lang="fr-FR" altLang="fr-FR" sz="1800" dirty="0">
                <a:latin typeface="Myriad Pro" panose="020B0503030403020204" pitchFamily="34" charset="0"/>
              </a:rPr>
              <a:t> et le </a:t>
            </a:r>
            <a:r>
              <a:rPr lang="fr-FR" altLang="fr-FR" sz="1800" b="1" dirty="0">
                <a:solidFill>
                  <a:srgbClr val="00B050"/>
                </a:solidFill>
                <a:latin typeface="Myriad Pro" panose="020B0503030403020204" pitchFamily="34" charset="0"/>
              </a:rPr>
              <a:t>petit</a:t>
            </a:r>
            <a:r>
              <a:rPr lang="fr-FR" altLang="fr-FR" sz="1800" dirty="0">
                <a:latin typeface="Myriad Pro" panose="020B0503030403020204" pitchFamily="34" charset="0"/>
              </a:rPr>
              <a:t> mur étaient un rempart aux curieux. </a:t>
            </a:r>
          </a:p>
          <a:p>
            <a:pPr algn="r"/>
            <a:r>
              <a:rPr lang="fr-FR" altLang="fr-FR" sz="1800" b="1" dirty="0">
                <a:latin typeface="Myriad Pro" panose="020B0503030403020204" pitchFamily="34" charset="0"/>
              </a:rPr>
              <a:t>Olivier BRIAT, Le vieux quartier. </a:t>
            </a:r>
          </a:p>
        </p:txBody>
      </p:sp>
      <p:sp>
        <p:nvSpPr>
          <p:cNvPr id="30724" name="Rectangle 1"/>
          <p:cNvSpPr>
            <a:spLocks noChangeArrowheads="1"/>
          </p:cNvSpPr>
          <p:nvPr/>
        </p:nvSpPr>
        <p:spPr bwMode="auto">
          <a:xfrm>
            <a:off x="659605" y="1322764"/>
            <a:ext cx="612616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2400" b="1" dirty="0" err="1">
                <a:solidFill>
                  <a:schemeClr val="tx1"/>
                </a:solidFill>
                <a:latin typeface="Myriad Pro" panose="020B0503030403020204" pitchFamily="34" charset="0"/>
              </a:rPr>
              <a:t>Complétez</a:t>
            </a:r>
            <a:r>
              <a:rPr lang="en-US" altLang="en-US" sz="2400" b="1" dirty="0">
                <a:solidFill>
                  <a:schemeClr val="tx1"/>
                </a:solidFill>
                <a:latin typeface="Myriad Pro" panose="020B0503030403020204" pitchFamily="34" charset="0"/>
              </a:rPr>
              <a:t> le tableau </a:t>
            </a:r>
            <a:r>
              <a:rPr lang="en-US" altLang="en-US" sz="2400" b="1" dirty="0" err="1">
                <a:solidFill>
                  <a:schemeClr val="tx1"/>
                </a:solidFill>
                <a:latin typeface="Myriad Pro" panose="020B0503030403020204" pitchFamily="34" charset="0"/>
              </a:rPr>
              <a:t>en</a:t>
            </a:r>
            <a:r>
              <a:rPr lang="en-US" altLang="en-US" sz="2400" b="1" dirty="0">
                <a:solidFill>
                  <a:schemeClr val="tx1"/>
                </a:solidFill>
                <a:latin typeface="Myriad Pro" panose="020B0503030403020204" pitchFamily="34" charset="0"/>
              </a:rPr>
              <a:t> </a:t>
            </a:r>
            <a:r>
              <a:rPr lang="en-US" altLang="en-US" sz="2400" b="1" dirty="0" err="1">
                <a:solidFill>
                  <a:schemeClr val="tx1"/>
                </a:solidFill>
                <a:latin typeface="Myriad Pro" panose="020B0503030403020204" pitchFamily="34" charset="0"/>
              </a:rPr>
              <a:t>fonction</a:t>
            </a:r>
            <a:r>
              <a:rPr lang="en-US" altLang="en-US" sz="2400" b="1" dirty="0">
                <a:solidFill>
                  <a:schemeClr val="tx1"/>
                </a:solidFill>
                <a:latin typeface="Myriad Pro" panose="020B0503030403020204" pitchFamily="34" charset="0"/>
              </a:rPr>
              <a:t> des </a:t>
            </a:r>
            <a:r>
              <a:rPr lang="en-US" altLang="en-US" sz="2400" b="1" dirty="0" err="1">
                <a:solidFill>
                  <a:schemeClr val="tx1"/>
                </a:solidFill>
                <a:latin typeface="Myriad Pro" panose="020B0503030403020204" pitchFamily="34" charset="0"/>
              </a:rPr>
              <a:t>adjectifs</a:t>
            </a:r>
            <a:r>
              <a:rPr lang="en-US" altLang="en-US" sz="2400" b="1" dirty="0">
                <a:solidFill>
                  <a:schemeClr val="tx1"/>
                </a:solidFill>
                <a:latin typeface="Myriad Pro" panose="020B0503030403020204" pitchFamily="34" charset="0"/>
              </a:rPr>
              <a:t> </a:t>
            </a:r>
            <a:r>
              <a:rPr lang="en-US" altLang="en-US" sz="2400" b="1" dirty="0" err="1">
                <a:solidFill>
                  <a:schemeClr val="tx1"/>
                </a:solidFill>
                <a:latin typeface="Myriad Pro" panose="020B0503030403020204" pitchFamily="34" charset="0"/>
              </a:rPr>
              <a:t>écrits</a:t>
            </a:r>
            <a:r>
              <a:rPr lang="en-US" altLang="en-US" sz="2400" b="1" dirty="0">
                <a:solidFill>
                  <a:schemeClr val="tx1"/>
                </a:solidFill>
                <a:latin typeface="Myriad Pro" panose="020B0503030403020204" pitchFamily="34" charset="0"/>
              </a:rPr>
              <a:t> </a:t>
            </a:r>
            <a:r>
              <a:rPr lang="en-US" altLang="en-US" sz="2400" b="1" dirty="0" err="1">
                <a:solidFill>
                  <a:schemeClr val="tx1"/>
                </a:solidFill>
                <a:latin typeface="Myriad Pro" panose="020B0503030403020204" pitchFamily="34" charset="0"/>
              </a:rPr>
              <a:t>en</a:t>
            </a:r>
            <a:r>
              <a:rPr lang="en-US" altLang="en-US" sz="2400" b="1" dirty="0">
                <a:solidFill>
                  <a:schemeClr val="tx1"/>
                </a:solidFill>
                <a:latin typeface="Myriad Pro" panose="020B0503030403020204" pitchFamily="34" charset="0"/>
              </a:rPr>
              <a:t> vert. </a:t>
            </a:r>
          </a:p>
        </p:txBody>
      </p:sp>
      <p:graphicFrame>
        <p:nvGraphicFramePr>
          <p:cNvPr id="3" name="Table 2"/>
          <p:cNvGraphicFramePr>
            <a:graphicFrameLocks noGrp="1"/>
          </p:cNvGraphicFramePr>
          <p:nvPr>
            <p:extLst>
              <p:ext uri="{D42A27DB-BD31-4B8C-83A1-F6EECF244321}">
                <p14:modId xmlns:p14="http://schemas.microsoft.com/office/powerpoint/2010/main" val="4281014641"/>
              </p:ext>
            </p:extLst>
          </p:nvPr>
        </p:nvGraphicFramePr>
        <p:xfrm>
          <a:off x="784225" y="2333624"/>
          <a:ext cx="5876924" cy="4078283"/>
        </p:xfrm>
        <a:graphic>
          <a:graphicData uri="http://schemas.openxmlformats.org/drawingml/2006/table">
            <a:tbl>
              <a:tblPr firstRow="1" bandRow="1">
                <a:tableStyleId>{5C22544A-7EE6-4342-B048-85BDC9FD1C3A}</a:tableStyleId>
              </a:tblPr>
              <a:tblGrid>
                <a:gridCol w="1469231">
                  <a:extLst>
                    <a:ext uri="{9D8B030D-6E8A-4147-A177-3AD203B41FA5}">
                      <a16:colId xmlns:a16="http://schemas.microsoft.com/office/drawing/2014/main" val="208996480"/>
                    </a:ext>
                  </a:extLst>
                </a:gridCol>
                <a:gridCol w="1469231">
                  <a:extLst>
                    <a:ext uri="{9D8B030D-6E8A-4147-A177-3AD203B41FA5}">
                      <a16:colId xmlns:a16="http://schemas.microsoft.com/office/drawing/2014/main" val="962595546"/>
                    </a:ext>
                  </a:extLst>
                </a:gridCol>
                <a:gridCol w="1469231">
                  <a:extLst>
                    <a:ext uri="{9D8B030D-6E8A-4147-A177-3AD203B41FA5}">
                      <a16:colId xmlns:a16="http://schemas.microsoft.com/office/drawing/2014/main" val="1084194884"/>
                    </a:ext>
                  </a:extLst>
                </a:gridCol>
                <a:gridCol w="1469231">
                  <a:extLst>
                    <a:ext uri="{9D8B030D-6E8A-4147-A177-3AD203B41FA5}">
                      <a16:colId xmlns:a16="http://schemas.microsoft.com/office/drawing/2014/main" val="4139513486"/>
                    </a:ext>
                  </a:extLst>
                </a:gridCol>
              </a:tblGrid>
              <a:tr h="370753">
                <a:tc>
                  <a:txBody>
                    <a:bodyPr/>
                    <a:lstStyle/>
                    <a:p>
                      <a:pPr algn="ctr"/>
                      <a:r>
                        <a:rPr lang="en-US" sz="1600" dirty="0" err="1">
                          <a:solidFill>
                            <a:srgbClr val="002060"/>
                          </a:solidFill>
                          <a:latin typeface="Myriad Pro" panose="020B0503030403020204" pitchFamily="34" charset="0"/>
                        </a:rPr>
                        <a:t>Adjectif</a:t>
                      </a:r>
                      <a:r>
                        <a:rPr lang="en-US" sz="1600" dirty="0">
                          <a:solidFill>
                            <a:srgbClr val="002060"/>
                          </a:solidFill>
                          <a:latin typeface="Myriad Pro" panose="020B0503030403020204" pitchFamily="34" charset="0"/>
                        </a:rPr>
                        <a:t> </a:t>
                      </a:r>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1600" dirty="0">
                          <a:solidFill>
                            <a:srgbClr val="002060"/>
                          </a:solidFill>
                          <a:latin typeface="Myriad Pro" panose="020B0503030403020204" pitchFamily="34" charset="0"/>
                        </a:rPr>
                        <a:t>Nom </a:t>
                      </a:r>
                      <a:r>
                        <a:rPr lang="en-US" sz="1600" dirty="0" err="1">
                          <a:solidFill>
                            <a:srgbClr val="002060"/>
                          </a:solidFill>
                          <a:latin typeface="Myriad Pro" panose="020B0503030403020204" pitchFamily="34" charset="0"/>
                        </a:rPr>
                        <a:t>qualifié</a:t>
                      </a:r>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1600" dirty="0">
                          <a:solidFill>
                            <a:srgbClr val="002060"/>
                          </a:solidFill>
                          <a:latin typeface="Myriad Pro" panose="020B0503030403020204" pitchFamily="34" charset="0"/>
                        </a:rPr>
                        <a:t>Genre </a:t>
                      </a:r>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1600" dirty="0" err="1">
                          <a:solidFill>
                            <a:srgbClr val="002060"/>
                          </a:solidFill>
                          <a:latin typeface="Myriad Pro" panose="020B0503030403020204" pitchFamily="34" charset="0"/>
                        </a:rPr>
                        <a:t>Nombre</a:t>
                      </a:r>
                      <a:r>
                        <a:rPr lang="en-US" sz="1600" dirty="0">
                          <a:solidFill>
                            <a:srgbClr val="002060"/>
                          </a:solidFill>
                          <a:latin typeface="Myriad Pro" panose="020B0503030403020204" pitchFamily="34" charset="0"/>
                        </a:rPr>
                        <a:t> </a:t>
                      </a:r>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11112811"/>
                  </a:ext>
                </a:extLst>
              </a:tr>
              <a:tr h="370753">
                <a:tc>
                  <a:txBody>
                    <a:bodyPr/>
                    <a:lstStyle/>
                    <a:p>
                      <a:r>
                        <a:rPr lang="en-US" sz="1600" dirty="0" err="1">
                          <a:solidFill>
                            <a:srgbClr val="002060"/>
                          </a:solidFill>
                          <a:latin typeface="Myriad Pro" panose="020B0503030403020204" pitchFamily="34" charset="0"/>
                        </a:rPr>
                        <a:t>Ancien</a:t>
                      </a:r>
                      <a:r>
                        <a:rPr lang="en-US" sz="1600" dirty="0">
                          <a:solidFill>
                            <a:srgbClr val="002060"/>
                          </a:solidFill>
                          <a:latin typeface="Myriad Pro" panose="020B0503030403020204" pitchFamily="34" charset="0"/>
                        </a:rPr>
                        <a:t> </a:t>
                      </a:r>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91655579"/>
                  </a:ext>
                </a:extLst>
              </a:tr>
              <a:tr h="370753">
                <a:tc>
                  <a:txBody>
                    <a:bodyPr/>
                    <a:lstStyle/>
                    <a:p>
                      <a:r>
                        <a:rPr lang="en-US" sz="1600" dirty="0">
                          <a:solidFill>
                            <a:srgbClr val="002060"/>
                          </a:solidFill>
                          <a:latin typeface="Myriad Pro" panose="020B0503030403020204" pitchFamily="34" charset="0"/>
                        </a:rPr>
                        <a:t>Belles </a:t>
                      </a:r>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fr-FR" sz="160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70256645"/>
                  </a:ext>
                </a:extLst>
              </a:tr>
              <a:tr h="370753">
                <a:tc>
                  <a:txBody>
                    <a:bodyPr/>
                    <a:lstStyle/>
                    <a:p>
                      <a:r>
                        <a:rPr lang="en-US" sz="1600" dirty="0" err="1">
                          <a:solidFill>
                            <a:srgbClr val="002060"/>
                          </a:solidFill>
                          <a:latin typeface="Myriad Pro" panose="020B0503030403020204" pitchFamily="34" charset="0"/>
                        </a:rPr>
                        <a:t>Bordée</a:t>
                      </a:r>
                      <a:r>
                        <a:rPr lang="en-US" sz="1600" dirty="0">
                          <a:solidFill>
                            <a:srgbClr val="002060"/>
                          </a:solidFill>
                          <a:latin typeface="Myriad Pro" panose="020B0503030403020204" pitchFamily="34" charset="0"/>
                        </a:rPr>
                        <a:t> </a:t>
                      </a:r>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fr-FR" sz="160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5361461"/>
                  </a:ext>
                </a:extLst>
              </a:tr>
              <a:tr h="370753">
                <a:tc>
                  <a:txBody>
                    <a:bodyPr/>
                    <a:lstStyle/>
                    <a:p>
                      <a:r>
                        <a:rPr lang="en-US" sz="1600" dirty="0" err="1">
                          <a:solidFill>
                            <a:srgbClr val="002060"/>
                          </a:solidFill>
                          <a:latin typeface="Myriad Pro" panose="020B0503030403020204" pitchFamily="34" charset="0"/>
                        </a:rPr>
                        <a:t>Inchangée</a:t>
                      </a:r>
                      <a:r>
                        <a:rPr lang="en-US" sz="1600" dirty="0">
                          <a:solidFill>
                            <a:srgbClr val="002060"/>
                          </a:solidFill>
                          <a:latin typeface="Myriad Pro" panose="020B0503030403020204" pitchFamily="34" charset="0"/>
                        </a:rPr>
                        <a:t> </a:t>
                      </a:r>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fr-FR" sz="160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fr-FR" sz="160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41967888"/>
                  </a:ext>
                </a:extLst>
              </a:tr>
              <a:tr h="370753">
                <a:tc>
                  <a:txBody>
                    <a:bodyPr/>
                    <a:lstStyle/>
                    <a:p>
                      <a:r>
                        <a:rPr lang="en-US" sz="1600" dirty="0">
                          <a:solidFill>
                            <a:srgbClr val="002060"/>
                          </a:solidFill>
                          <a:latin typeface="Myriad Pro" panose="020B0503030403020204" pitchFamily="34" charset="0"/>
                        </a:rPr>
                        <a:t>Bleus </a:t>
                      </a:r>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fr-FR" sz="160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fr-FR" sz="160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46744981"/>
                  </a:ext>
                </a:extLst>
              </a:tr>
              <a:tr h="370753">
                <a:tc>
                  <a:txBody>
                    <a:bodyPr/>
                    <a:lstStyle/>
                    <a:p>
                      <a:r>
                        <a:rPr lang="en-US" sz="1600" dirty="0" err="1">
                          <a:solidFill>
                            <a:srgbClr val="002060"/>
                          </a:solidFill>
                          <a:latin typeface="Myriad Pro" panose="020B0503030403020204" pitchFamily="34" charset="0"/>
                        </a:rPr>
                        <a:t>Entretenu</a:t>
                      </a:r>
                      <a:r>
                        <a:rPr lang="en-US" sz="1600" dirty="0">
                          <a:solidFill>
                            <a:srgbClr val="002060"/>
                          </a:solidFill>
                          <a:latin typeface="Myriad Pro" panose="020B0503030403020204" pitchFamily="34" charset="0"/>
                        </a:rPr>
                        <a:t> </a:t>
                      </a:r>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fr-FR" sz="160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fr-FR" sz="160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64374109"/>
                  </a:ext>
                </a:extLst>
              </a:tr>
              <a:tr h="370753">
                <a:tc>
                  <a:txBody>
                    <a:bodyPr/>
                    <a:lstStyle/>
                    <a:p>
                      <a:r>
                        <a:rPr lang="en-US" sz="1600" dirty="0" err="1">
                          <a:solidFill>
                            <a:srgbClr val="002060"/>
                          </a:solidFill>
                          <a:latin typeface="Myriad Pro" panose="020B0503030403020204" pitchFamily="34" charset="0"/>
                        </a:rPr>
                        <a:t>Luxuriante</a:t>
                      </a:r>
                      <a:r>
                        <a:rPr lang="en-US" sz="1600" dirty="0">
                          <a:solidFill>
                            <a:srgbClr val="002060"/>
                          </a:solidFill>
                          <a:latin typeface="Myriad Pro" panose="020B0503030403020204" pitchFamily="34" charset="0"/>
                        </a:rPr>
                        <a:t> </a:t>
                      </a:r>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46373163"/>
                  </a:ext>
                </a:extLst>
              </a:tr>
              <a:tr h="370753">
                <a:tc>
                  <a:txBody>
                    <a:bodyPr/>
                    <a:lstStyle/>
                    <a:p>
                      <a:r>
                        <a:rPr lang="en-US" sz="1600" dirty="0" err="1">
                          <a:solidFill>
                            <a:srgbClr val="002060"/>
                          </a:solidFill>
                          <a:latin typeface="Myriad Pro" panose="020B0503030403020204" pitchFamily="34" charset="0"/>
                        </a:rPr>
                        <a:t>Forgé</a:t>
                      </a:r>
                      <a:r>
                        <a:rPr lang="en-US" sz="1600" dirty="0">
                          <a:solidFill>
                            <a:srgbClr val="002060"/>
                          </a:solidFill>
                          <a:latin typeface="Myriad Pro" panose="020B0503030403020204" pitchFamily="34" charset="0"/>
                        </a:rPr>
                        <a:t> </a:t>
                      </a:r>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09349797"/>
                  </a:ext>
                </a:extLst>
              </a:tr>
              <a:tr h="370753">
                <a:tc>
                  <a:txBody>
                    <a:bodyPr/>
                    <a:lstStyle/>
                    <a:p>
                      <a:r>
                        <a:rPr lang="en-US" sz="1600" dirty="0" err="1">
                          <a:solidFill>
                            <a:srgbClr val="002060"/>
                          </a:solidFill>
                          <a:latin typeface="Myriad Pro" panose="020B0503030403020204" pitchFamily="34" charset="0"/>
                        </a:rPr>
                        <a:t>Élégante</a:t>
                      </a:r>
                      <a:r>
                        <a:rPr lang="en-US" sz="1600" dirty="0">
                          <a:solidFill>
                            <a:srgbClr val="002060"/>
                          </a:solidFill>
                          <a:latin typeface="Myriad Pro" panose="020B0503030403020204" pitchFamily="34" charset="0"/>
                        </a:rPr>
                        <a:t> </a:t>
                      </a:r>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5710732"/>
                  </a:ext>
                </a:extLst>
              </a:tr>
              <a:tr h="370753">
                <a:tc>
                  <a:txBody>
                    <a:bodyPr/>
                    <a:lstStyle/>
                    <a:p>
                      <a:r>
                        <a:rPr lang="en-US" sz="1600" dirty="0">
                          <a:solidFill>
                            <a:srgbClr val="002060"/>
                          </a:solidFill>
                          <a:latin typeface="Myriad Pro" panose="020B0503030403020204" pitchFamily="34" charset="0"/>
                        </a:rPr>
                        <a:t>Petit </a:t>
                      </a:r>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77876661"/>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527861796"/>
              </p:ext>
            </p:extLst>
          </p:nvPr>
        </p:nvGraphicFramePr>
        <p:xfrm>
          <a:off x="784224" y="2333624"/>
          <a:ext cx="5876924" cy="4078283"/>
        </p:xfrm>
        <a:graphic>
          <a:graphicData uri="http://schemas.openxmlformats.org/drawingml/2006/table">
            <a:tbl>
              <a:tblPr firstRow="1" bandRow="1">
                <a:tableStyleId>{5C22544A-7EE6-4342-B048-85BDC9FD1C3A}</a:tableStyleId>
              </a:tblPr>
              <a:tblGrid>
                <a:gridCol w="1469231">
                  <a:extLst>
                    <a:ext uri="{9D8B030D-6E8A-4147-A177-3AD203B41FA5}">
                      <a16:colId xmlns:a16="http://schemas.microsoft.com/office/drawing/2014/main" val="208996480"/>
                    </a:ext>
                  </a:extLst>
                </a:gridCol>
                <a:gridCol w="1637608">
                  <a:extLst>
                    <a:ext uri="{9D8B030D-6E8A-4147-A177-3AD203B41FA5}">
                      <a16:colId xmlns:a16="http://schemas.microsoft.com/office/drawing/2014/main" val="962595546"/>
                    </a:ext>
                  </a:extLst>
                </a:gridCol>
                <a:gridCol w="1300854">
                  <a:extLst>
                    <a:ext uri="{9D8B030D-6E8A-4147-A177-3AD203B41FA5}">
                      <a16:colId xmlns:a16="http://schemas.microsoft.com/office/drawing/2014/main" val="1084194884"/>
                    </a:ext>
                  </a:extLst>
                </a:gridCol>
                <a:gridCol w="1469231">
                  <a:extLst>
                    <a:ext uri="{9D8B030D-6E8A-4147-A177-3AD203B41FA5}">
                      <a16:colId xmlns:a16="http://schemas.microsoft.com/office/drawing/2014/main" val="4139513486"/>
                    </a:ext>
                  </a:extLst>
                </a:gridCol>
              </a:tblGrid>
              <a:tr h="370753">
                <a:tc>
                  <a:txBody>
                    <a:bodyPr/>
                    <a:lstStyle/>
                    <a:p>
                      <a:pPr algn="ctr"/>
                      <a:r>
                        <a:rPr lang="en-US" sz="1600" dirty="0" err="1">
                          <a:solidFill>
                            <a:srgbClr val="002060"/>
                          </a:solidFill>
                          <a:latin typeface="Myriad Pro" panose="020B0503030403020204" pitchFamily="34" charset="0"/>
                        </a:rPr>
                        <a:t>Adjectif</a:t>
                      </a:r>
                      <a:r>
                        <a:rPr lang="en-US" sz="1600" dirty="0">
                          <a:solidFill>
                            <a:srgbClr val="002060"/>
                          </a:solidFill>
                          <a:latin typeface="Myriad Pro" panose="020B0503030403020204" pitchFamily="34" charset="0"/>
                        </a:rPr>
                        <a:t> </a:t>
                      </a:r>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1600" dirty="0">
                          <a:solidFill>
                            <a:srgbClr val="002060"/>
                          </a:solidFill>
                          <a:latin typeface="Myriad Pro" panose="020B0503030403020204" pitchFamily="34" charset="0"/>
                        </a:rPr>
                        <a:t>Nom </a:t>
                      </a:r>
                      <a:r>
                        <a:rPr lang="en-US" sz="1600" dirty="0" err="1">
                          <a:solidFill>
                            <a:srgbClr val="002060"/>
                          </a:solidFill>
                          <a:latin typeface="Myriad Pro" panose="020B0503030403020204" pitchFamily="34" charset="0"/>
                        </a:rPr>
                        <a:t>qualifié</a:t>
                      </a:r>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1600" dirty="0">
                          <a:solidFill>
                            <a:srgbClr val="002060"/>
                          </a:solidFill>
                          <a:latin typeface="Myriad Pro" panose="020B0503030403020204" pitchFamily="34" charset="0"/>
                        </a:rPr>
                        <a:t>Genre </a:t>
                      </a:r>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1600" dirty="0" err="1">
                          <a:solidFill>
                            <a:srgbClr val="002060"/>
                          </a:solidFill>
                          <a:latin typeface="Myriad Pro" panose="020B0503030403020204" pitchFamily="34" charset="0"/>
                        </a:rPr>
                        <a:t>Nombre</a:t>
                      </a:r>
                      <a:r>
                        <a:rPr lang="en-US" sz="1600" dirty="0">
                          <a:solidFill>
                            <a:srgbClr val="002060"/>
                          </a:solidFill>
                          <a:latin typeface="Myriad Pro" panose="020B0503030403020204" pitchFamily="34" charset="0"/>
                        </a:rPr>
                        <a:t> </a:t>
                      </a:r>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11112811"/>
                  </a:ext>
                </a:extLst>
              </a:tr>
              <a:tr h="370753">
                <a:tc>
                  <a:txBody>
                    <a:bodyPr/>
                    <a:lstStyle/>
                    <a:p>
                      <a:r>
                        <a:rPr lang="en-US" sz="1600" dirty="0" err="1">
                          <a:solidFill>
                            <a:srgbClr val="002060"/>
                          </a:solidFill>
                          <a:latin typeface="Myriad Pro" panose="020B0503030403020204" pitchFamily="34" charset="0"/>
                        </a:rPr>
                        <a:t>Ancien</a:t>
                      </a:r>
                      <a:r>
                        <a:rPr lang="en-US" sz="1600" dirty="0">
                          <a:solidFill>
                            <a:srgbClr val="002060"/>
                          </a:solidFill>
                          <a:latin typeface="Myriad Pro" panose="020B0503030403020204" pitchFamily="34" charset="0"/>
                        </a:rPr>
                        <a:t> </a:t>
                      </a:r>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lang="fr-FR" sz="1600" dirty="0">
                          <a:solidFill>
                            <a:srgbClr val="FF0000"/>
                          </a:solidFill>
                          <a:latin typeface="Myriad Pro" panose="020B0503030403020204" pitchFamily="34" charset="0"/>
                        </a:rPr>
                        <a:t>Mon quartier </a:t>
                      </a: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lang="fr-FR" sz="1600" dirty="0">
                          <a:solidFill>
                            <a:srgbClr val="FF0000"/>
                          </a:solidFill>
                          <a:latin typeface="Myriad Pro" panose="020B0503030403020204" pitchFamily="34" charset="0"/>
                        </a:rPr>
                        <a:t>Masculin </a:t>
                      </a: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lang="fr-FR" sz="1600" dirty="0">
                          <a:solidFill>
                            <a:srgbClr val="FF0000"/>
                          </a:solidFill>
                          <a:latin typeface="Myriad Pro" panose="020B0503030403020204" pitchFamily="34" charset="0"/>
                        </a:rPr>
                        <a:t>Singulier </a:t>
                      </a: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91655579"/>
                  </a:ext>
                </a:extLst>
              </a:tr>
              <a:tr h="370753">
                <a:tc>
                  <a:txBody>
                    <a:bodyPr/>
                    <a:lstStyle/>
                    <a:p>
                      <a:r>
                        <a:rPr lang="en-US" sz="1600" dirty="0">
                          <a:solidFill>
                            <a:srgbClr val="002060"/>
                          </a:solidFill>
                          <a:latin typeface="Myriad Pro" panose="020B0503030403020204" pitchFamily="34" charset="0"/>
                        </a:rPr>
                        <a:t>Belles </a:t>
                      </a:r>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lang="fr-FR" sz="1600" dirty="0">
                          <a:solidFill>
                            <a:srgbClr val="FF0000"/>
                          </a:solidFill>
                          <a:latin typeface="Myriad Pro" panose="020B0503030403020204" pitchFamily="34" charset="0"/>
                        </a:rPr>
                        <a:t>Mes années </a:t>
                      </a: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lang="fr-FR" sz="1600" dirty="0">
                          <a:solidFill>
                            <a:srgbClr val="FF0000"/>
                          </a:solidFill>
                          <a:latin typeface="Myriad Pro" panose="020B0503030403020204" pitchFamily="34" charset="0"/>
                        </a:rPr>
                        <a:t>Féminin </a:t>
                      </a: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lang="fr-FR" sz="1600" dirty="0">
                          <a:solidFill>
                            <a:srgbClr val="FF0000"/>
                          </a:solidFill>
                          <a:latin typeface="Myriad Pro" panose="020B0503030403020204" pitchFamily="34" charset="0"/>
                        </a:rPr>
                        <a:t>Pluriel </a:t>
                      </a: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70256645"/>
                  </a:ext>
                </a:extLst>
              </a:tr>
              <a:tr h="370753">
                <a:tc>
                  <a:txBody>
                    <a:bodyPr/>
                    <a:lstStyle/>
                    <a:p>
                      <a:r>
                        <a:rPr lang="en-US" sz="1600" dirty="0" err="1">
                          <a:solidFill>
                            <a:srgbClr val="002060"/>
                          </a:solidFill>
                          <a:latin typeface="Myriad Pro" panose="020B0503030403020204" pitchFamily="34" charset="0"/>
                        </a:rPr>
                        <a:t>Bordée</a:t>
                      </a:r>
                      <a:r>
                        <a:rPr lang="en-US" sz="1600" dirty="0">
                          <a:solidFill>
                            <a:srgbClr val="002060"/>
                          </a:solidFill>
                          <a:latin typeface="Myriad Pro" panose="020B0503030403020204" pitchFamily="34" charset="0"/>
                        </a:rPr>
                        <a:t> </a:t>
                      </a:r>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lang="fr-FR" sz="1600" dirty="0">
                          <a:solidFill>
                            <a:srgbClr val="FF0000"/>
                          </a:solidFill>
                          <a:latin typeface="Myriad Pro" panose="020B0503030403020204" pitchFamily="34" charset="0"/>
                        </a:rPr>
                        <a:t>Une rue </a:t>
                      </a: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600" dirty="0">
                          <a:solidFill>
                            <a:srgbClr val="FF0000"/>
                          </a:solidFill>
                          <a:latin typeface="Myriad Pro" panose="020B0503030403020204" pitchFamily="34" charset="0"/>
                        </a:rPr>
                        <a:t>Féminin </a:t>
                      </a: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600" dirty="0">
                          <a:solidFill>
                            <a:srgbClr val="FF0000"/>
                          </a:solidFill>
                          <a:latin typeface="Myriad Pro" panose="020B0503030403020204" pitchFamily="34" charset="0"/>
                        </a:rPr>
                        <a:t>Singulier </a:t>
                      </a: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5361461"/>
                  </a:ext>
                </a:extLst>
              </a:tr>
              <a:tr h="370753">
                <a:tc>
                  <a:txBody>
                    <a:bodyPr/>
                    <a:lstStyle/>
                    <a:p>
                      <a:r>
                        <a:rPr lang="en-US" sz="1600" dirty="0" err="1">
                          <a:solidFill>
                            <a:srgbClr val="002060"/>
                          </a:solidFill>
                          <a:latin typeface="Myriad Pro" panose="020B0503030403020204" pitchFamily="34" charset="0"/>
                        </a:rPr>
                        <a:t>Inchangée</a:t>
                      </a:r>
                      <a:r>
                        <a:rPr lang="en-US" sz="1600" dirty="0">
                          <a:solidFill>
                            <a:srgbClr val="002060"/>
                          </a:solidFill>
                          <a:latin typeface="Myriad Pro" panose="020B0503030403020204" pitchFamily="34" charset="0"/>
                        </a:rPr>
                        <a:t> </a:t>
                      </a:r>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lang="fr-FR" sz="1600" dirty="0">
                          <a:solidFill>
                            <a:srgbClr val="FF0000"/>
                          </a:solidFill>
                          <a:latin typeface="Myriad Pro" panose="020B0503030403020204" pitchFamily="34" charset="0"/>
                        </a:rPr>
                        <a:t>La maison </a:t>
                      </a: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600" dirty="0">
                          <a:solidFill>
                            <a:srgbClr val="FF0000"/>
                          </a:solidFill>
                          <a:latin typeface="Myriad Pro" panose="020B0503030403020204" pitchFamily="34" charset="0"/>
                        </a:rPr>
                        <a:t>Féminin </a:t>
                      </a: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600" dirty="0">
                          <a:solidFill>
                            <a:srgbClr val="FF0000"/>
                          </a:solidFill>
                          <a:latin typeface="Myriad Pro" panose="020B0503030403020204" pitchFamily="34" charset="0"/>
                        </a:rPr>
                        <a:t>Singulier </a:t>
                      </a: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41967888"/>
                  </a:ext>
                </a:extLst>
              </a:tr>
              <a:tr h="370753">
                <a:tc>
                  <a:txBody>
                    <a:bodyPr/>
                    <a:lstStyle/>
                    <a:p>
                      <a:r>
                        <a:rPr lang="en-US" sz="1600" dirty="0">
                          <a:solidFill>
                            <a:srgbClr val="002060"/>
                          </a:solidFill>
                          <a:latin typeface="Myriad Pro" panose="020B0503030403020204" pitchFamily="34" charset="0"/>
                        </a:rPr>
                        <a:t>Bleus </a:t>
                      </a:r>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lang="fr-FR" sz="1600" dirty="0">
                          <a:solidFill>
                            <a:srgbClr val="FF0000"/>
                          </a:solidFill>
                          <a:latin typeface="Myriad Pro" panose="020B0503030403020204" pitchFamily="34" charset="0"/>
                        </a:rPr>
                        <a:t>Les volets </a:t>
                      </a: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lang="fr-FR" sz="1600" dirty="0">
                          <a:solidFill>
                            <a:srgbClr val="FF0000"/>
                          </a:solidFill>
                          <a:latin typeface="Myriad Pro" panose="020B0503030403020204" pitchFamily="34" charset="0"/>
                        </a:rPr>
                        <a:t>Masculin </a:t>
                      </a: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lang="fr-FR" sz="1600" dirty="0">
                          <a:solidFill>
                            <a:srgbClr val="FF0000"/>
                          </a:solidFill>
                          <a:latin typeface="Myriad Pro" panose="020B0503030403020204" pitchFamily="34" charset="0"/>
                        </a:rPr>
                        <a:t>Pluriel </a:t>
                      </a: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46744981"/>
                  </a:ext>
                </a:extLst>
              </a:tr>
              <a:tr h="370753">
                <a:tc>
                  <a:txBody>
                    <a:bodyPr/>
                    <a:lstStyle/>
                    <a:p>
                      <a:r>
                        <a:rPr lang="en-US" sz="1600" dirty="0" err="1">
                          <a:solidFill>
                            <a:srgbClr val="002060"/>
                          </a:solidFill>
                          <a:latin typeface="Myriad Pro" panose="020B0503030403020204" pitchFamily="34" charset="0"/>
                        </a:rPr>
                        <a:t>Entretenu</a:t>
                      </a:r>
                      <a:r>
                        <a:rPr lang="en-US" sz="1600" dirty="0">
                          <a:solidFill>
                            <a:srgbClr val="002060"/>
                          </a:solidFill>
                          <a:latin typeface="Myriad Pro" panose="020B0503030403020204" pitchFamily="34" charset="0"/>
                        </a:rPr>
                        <a:t> </a:t>
                      </a:r>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lang="fr-FR" sz="1600" dirty="0">
                          <a:solidFill>
                            <a:srgbClr val="FF0000"/>
                          </a:solidFill>
                          <a:latin typeface="Myriad Pro" panose="020B0503030403020204" pitchFamily="34" charset="0"/>
                        </a:rPr>
                        <a:t>Le jardin </a:t>
                      </a: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lang="fr-FR" sz="1600" dirty="0">
                          <a:solidFill>
                            <a:srgbClr val="FF0000"/>
                          </a:solidFill>
                          <a:latin typeface="Myriad Pro" panose="020B0503030403020204" pitchFamily="34" charset="0"/>
                        </a:rPr>
                        <a:t>Masculin </a:t>
                      </a: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lang="fr-FR" sz="1600" dirty="0">
                          <a:solidFill>
                            <a:srgbClr val="FF0000"/>
                          </a:solidFill>
                          <a:latin typeface="Myriad Pro" panose="020B0503030403020204" pitchFamily="34" charset="0"/>
                        </a:rPr>
                        <a:t>Singulier </a:t>
                      </a: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64374109"/>
                  </a:ext>
                </a:extLst>
              </a:tr>
              <a:tr h="370753">
                <a:tc>
                  <a:txBody>
                    <a:bodyPr/>
                    <a:lstStyle/>
                    <a:p>
                      <a:r>
                        <a:rPr lang="en-US" sz="1600" dirty="0" err="1">
                          <a:solidFill>
                            <a:srgbClr val="002060"/>
                          </a:solidFill>
                          <a:latin typeface="Myriad Pro" panose="020B0503030403020204" pitchFamily="34" charset="0"/>
                        </a:rPr>
                        <a:t>Luxuriante</a:t>
                      </a:r>
                      <a:r>
                        <a:rPr lang="en-US" sz="1600" dirty="0">
                          <a:solidFill>
                            <a:srgbClr val="002060"/>
                          </a:solidFill>
                          <a:latin typeface="Myriad Pro" panose="020B0503030403020204" pitchFamily="34" charset="0"/>
                        </a:rPr>
                        <a:t> </a:t>
                      </a:r>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lang="fr-FR" sz="1600" dirty="0">
                          <a:solidFill>
                            <a:srgbClr val="FF0000"/>
                          </a:solidFill>
                          <a:latin typeface="Myriad Pro" panose="020B0503030403020204" pitchFamily="34" charset="0"/>
                        </a:rPr>
                        <a:t>Cette végétation </a:t>
                      </a: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600" dirty="0">
                          <a:solidFill>
                            <a:srgbClr val="FF0000"/>
                          </a:solidFill>
                          <a:latin typeface="Myriad Pro" panose="020B0503030403020204" pitchFamily="34" charset="0"/>
                        </a:rPr>
                        <a:t>Féminin </a:t>
                      </a: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600" dirty="0">
                          <a:solidFill>
                            <a:srgbClr val="FF0000"/>
                          </a:solidFill>
                          <a:latin typeface="Myriad Pro" panose="020B0503030403020204" pitchFamily="34" charset="0"/>
                        </a:rPr>
                        <a:t>Singulier </a:t>
                      </a: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46373163"/>
                  </a:ext>
                </a:extLst>
              </a:tr>
              <a:tr h="370753">
                <a:tc>
                  <a:txBody>
                    <a:bodyPr/>
                    <a:lstStyle/>
                    <a:p>
                      <a:r>
                        <a:rPr lang="en-US" sz="1600" dirty="0" err="1">
                          <a:solidFill>
                            <a:srgbClr val="002060"/>
                          </a:solidFill>
                          <a:latin typeface="Myriad Pro" panose="020B0503030403020204" pitchFamily="34" charset="0"/>
                        </a:rPr>
                        <a:t>Forgé</a:t>
                      </a:r>
                      <a:r>
                        <a:rPr lang="en-US" sz="1600" dirty="0">
                          <a:solidFill>
                            <a:srgbClr val="002060"/>
                          </a:solidFill>
                          <a:latin typeface="Myriad Pro" panose="020B0503030403020204" pitchFamily="34" charset="0"/>
                        </a:rPr>
                        <a:t> </a:t>
                      </a:r>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lang="fr-FR" sz="1600" dirty="0">
                          <a:solidFill>
                            <a:srgbClr val="FF0000"/>
                          </a:solidFill>
                          <a:latin typeface="Myriad Pro" panose="020B0503030403020204" pitchFamily="34" charset="0"/>
                        </a:rPr>
                        <a:t>En fer </a:t>
                      </a: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lang="fr-FR" sz="1600" dirty="0">
                          <a:solidFill>
                            <a:srgbClr val="FF0000"/>
                          </a:solidFill>
                          <a:latin typeface="Myriad Pro" panose="020B0503030403020204" pitchFamily="34" charset="0"/>
                        </a:rPr>
                        <a:t>Masculin </a:t>
                      </a: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lang="fr-FR" sz="1600" dirty="0">
                          <a:solidFill>
                            <a:srgbClr val="FF0000"/>
                          </a:solidFill>
                          <a:latin typeface="Myriad Pro" panose="020B0503030403020204" pitchFamily="34" charset="0"/>
                        </a:rPr>
                        <a:t>Singulier </a:t>
                      </a: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09349797"/>
                  </a:ext>
                </a:extLst>
              </a:tr>
              <a:tr h="370753">
                <a:tc>
                  <a:txBody>
                    <a:bodyPr/>
                    <a:lstStyle/>
                    <a:p>
                      <a:r>
                        <a:rPr lang="en-US" sz="1600" dirty="0" err="1">
                          <a:solidFill>
                            <a:srgbClr val="002060"/>
                          </a:solidFill>
                          <a:latin typeface="Myriad Pro" panose="020B0503030403020204" pitchFamily="34" charset="0"/>
                        </a:rPr>
                        <a:t>Élégante</a:t>
                      </a:r>
                      <a:r>
                        <a:rPr lang="en-US" sz="1600" dirty="0">
                          <a:solidFill>
                            <a:srgbClr val="002060"/>
                          </a:solidFill>
                          <a:latin typeface="Myriad Pro" panose="020B0503030403020204" pitchFamily="34" charset="0"/>
                        </a:rPr>
                        <a:t> </a:t>
                      </a:r>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lang="fr-FR" sz="1600" dirty="0">
                          <a:solidFill>
                            <a:srgbClr val="FF0000"/>
                          </a:solidFill>
                          <a:latin typeface="Myriad Pro" panose="020B0503030403020204" pitchFamily="34" charset="0"/>
                        </a:rPr>
                        <a:t>La grille en fer</a:t>
                      </a: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lang="fr-FR" sz="1600" dirty="0">
                          <a:solidFill>
                            <a:srgbClr val="FF0000"/>
                          </a:solidFill>
                          <a:latin typeface="Myriad Pro" panose="020B0503030403020204" pitchFamily="34" charset="0"/>
                        </a:rPr>
                        <a:t>Féminin </a:t>
                      </a: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lang="fr-FR" sz="1600" dirty="0">
                          <a:solidFill>
                            <a:srgbClr val="FF0000"/>
                          </a:solidFill>
                          <a:latin typeface="Myriad Pro" panose="020B0503030403020204" pitchFamily="34" charset="0"/>
                        </a:rPr>
                        <a:t>Singulier </a:t>
                      </a: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5710732"/>
                  </a:ext>
                </a:extLst>
              </a:tr>
              <a:tr h="370753">
                <a:tc>
                  <a:txBody>
                    <a:bodyPr/>
                    <a:lstStyle/>
                    <a:p>
                      <a:r>
                        <a:rPr lang="en-US" sz="1600" dirty="0">
                          <a:solidFill>
                            <a:srgbClr val="002060"/>
                          </a:solidFill>
                          <a:latin typeface="Myriad Pro" panose="020B0503030403020204" pitchFamily="34" charset="0"/>
                        </a:rPr>
                        <a:t>Petit </a:t>
                      </a:r>
                      <a:endParaRPr lang="fr-FR" sz="1600" dirty="0">
                        <a:solidFill>
                          <a:srgbClr val="00206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lang="fr-FR" sz="1600" dirty="0">
                          <a:solidFill>
                            <a:srgbClr val="FF0000"/>
                          </a:solidFill>
                          <a:latin typeface="Myriad Pro" panose="020B0503030403020204" pitchFamily="34" charset="0"/>
                        </a:rPr>
                        <a:t>Le</a:t>
                      </a:r>
                      <a:r>
                        <a:rPr lang="fr-FR" sz="1600" baseline="0" dirty="0">
                          <a:solidFill>
                            <a:srgbClr val="FF0000"/>
                          </a:solidFill>
                          <a:latin typeface="Myriad Pro" panose="020B0503030403020204" pitchFamily="34" charset="0"/>
                        </a:rPr>
                        <a:t> mur </a:t>
                      </a:r>
                      <a:endParaRPr lang="fr-FR" sz="1600" dirty="0">
                        <a:solidFill>
                          <a:srgbClr val="FF0000"/>
                        </a:solidFill>
                        <a:latin typeface="Myriad Pro" panose="020B0503030403020204" pitchFamily="34" charset="0"/>
                      </a:endParaRP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lang="fr-FR" sz="1600" dirty="0">
                          <a:solidFill>
                            <a:srgbClr val="FF0000"/>
                          </a:solidFill>
                          <a:latin typeface="Myriad Pro" panose="020B0503030403020204" pitchFamily="34" charset="0"/>
                        </a:rPr>
                        <a:t>Masculin </a:t>
                      </a: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lang="fr-FR" sz="1600" dirty="0">
                          <a:solidFill>
                            <a:srgbClr val="FF0000"/>
                          </a:solidFill>
                          <a:latin typeface="Myriad Pro" panose="020B0503030403020204" pitchFamily="34" charset="0"/>
                        </a:rPr>
                        <a:t>Singulier </a:t>
                      </a:r>
                    </a:p>
                  </a:txBody>
                  <a:tcPr marL="91443" marR="91443" marT="45709" marB="45709">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77876661"/>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0723"/>
                                        </p:tgtEl>
                                        <p:attrNameLst>
                                          <p:attrName>style.visibility</p:attrName>
                                        </p:attrNameLst>
                                      </p:cBhvr>
                                      <p:to>
                                        <p:strVal val="visible"/>
                                      </p:to>
                                    </p:set>
                                    <p:animEffect transition="in" filter="fade">
                                      <p:cBhvr>
                                        <p:cTn id="11" dur="500"/>
                                        <p:tgtEl>
                                          <p:spTgt spid="30723"/>
                                        </p:tgtEl>
                                      </p:cBhvr>
                                    </p:animEffect>
                                  </p:childTnLst>
                                </p:cTn>
                              </p:par>
                              <p:par>
                                <p:cTn id="12" presetID="1" presetClass="entr" presetSubtype="0" fill="hold" nodeType="withEffect">
                                  <p:stCondLst>
                                    <p:cond delay="0"/>
                                  </p:stCondLst>
                                  <p:childTnLst>
                                    <p:set>
                                      <p:cBhvr>
                                        <p:cTn id="13" dur="1" fill="hold">
                                          <p:stCondLst>
                                            <p:cond delay="0"/>
                                          </p:stCondLst>
                                        </p:cTn>
                                        <p:tgtEl>
                                          <p:spTgt spid="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p:bldP spid="307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Google Shape;438;p29"/>
          <p:cNvSpPr txBox="1">
            <a:spLocks noChangeArrowheads="1"/>
          </p:cNvSpPr>
          <p:nvPr/>
        </p:nvSpPr>
        <p:spPr bwMode="auto">
          <a:xfrm>
            <a:off x="804863" y="240891"/>
            <a:ext cx="1072673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pPr>
            <a:r>
              <a:rPr lang="fr-FR" altLang="en-US" sz="3600" b="1" dirty="0">
                <a:solidFill>
                  <a:srgbClr val="0097D7"/>
                </a:solidFill>
                <a:latin typeface="Myriad Pro" panose="020B0503030403020204" pitchFamily="34" charset="0"/>
                <a:cs typeface="Open Sans" panose="020B0606030504020204" pitchFamily="34" charset="0"/>
              </a:rPr>
              <a:t>SE PRÉPARER À LA PRODUCTION – </a:t>
            </a:r>
            <a:r>
              <a:rPr lang="fr-FR" altLang="en-US" sz="3600" dirty="0">
                <a:solidFill>
                  <a:srgbClr val="0097D7"/>
                </a:solidFill>
                <a:latin typeface="Myriad Pro" panose="020B0503030403020204" pitchFamily="34" charset="0"/>
                <a:cs typeface="Open Sans" panose="020B0606030504020204" pitchFamily="34" charset="0"/>
              </a:rPr>
              <a:t>Les expansions du nom</a:t>
            </a:r>
          </a:p>
        </p:txBody>
      </p:sp>
      <p:sp>
        <p:nvSpPr>
          <p:cNvPr id="32771" name="Rectangle 3"/>
          <p:cNvSpPr>
            <a:spLocks noChangeArrowheads="1"/>
          </p:cNvSpPr>
          <p:nvPr/>
        </p:nvSpPr>
        <p:spPr bwMode="auto">
          <a:xfrm>
            <a:off x="4940300" y="671513"/>
            <a:ext cx="6591300" cy="618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r>
              <a:rPr lang="fr-FR" altLang="fr-FR" sz="1800" dirty="0">
                <a:latin typeface="Myriad Pro" panose="020B0503030403020204" pitchFamily="34" charset="0"/>
              </a:rPr>
              <a:t>C'était l'été et je me promenais dans la campagne avec mes parents, il faisait beau.</a:t>
            </a:r>
          </a:p>
          <a:p>
            <a:pPr algn="just"/>
            <a:r>
              <a:rPr lang="fr-FR" altLang="fr-FR" sz="1800" dirty="0">
                <a:latin typeface="Myriad Pro" panose="020B0503030403020204" pitchFamily="34" charset="0"/>
              </a:rPr>
              <a:t>Nous regardions le paysage. Comme c'était l'heure du repas, nous nous installâmes dans un champ pour pique-niquer. Mon regard s'arrêta sur une maison ancien qui se trouvait non loin de nous.</a:t>
            </a:r>
          </a:p>
          <a:p>
            <a:pPr algn="just"/>
            <a:r>
              <a:rPr lang="fr-FR" altLang="fr-FR" sz="1800" dirty="0">
                <a:latin typeface="Myriad Pro" panose="020B0503030403020204" pitchFamily="34" charset="0"/>
              </a:rPr>
              <a:t>C'était une maison assez petit qui ne devait avoir que deux ou trois pièces.</a:t>
            </a:r>
          </a:p>
          <a:p>
            <a:pPr algn="just"/>
            <a:r>
              <a:rPr lang="fr-FR" altLang="fr-FR" sz="1800" dirty="0">
                <a:latin typeface="Myriad Pro" panose="020B0503030403020204" pitchFamily="34" charset="0"/>
              </a:rPr>
              <a:t>Elle était faite de très grosse pierres entassé les unes sur les autres et de tailles différents. On pouvait voir du ciment mal mis qui dépassait des pierres . Deux petits  fenêtres étaient encadrée de  bois ,ainsi que les volets et la porte. Les vitres étaient sale et vieux . A certains endroits, le bois était vermoulue. C'était une maison de plein pied. Pour accéder à la porte d'entrée, il y avait 3 marches usés par le temps .Le toit de  lauzes était recouvert de mousse vertes. Une  vieille cheminée  à moitié cassée, se voyait encore sur le toit.</a:t>
            </a:r>
          </a:p>
          <a:p>
            <a:pPr algn="just"/>
            <a:r>
              <a:rPr lang="fr-FR" altLang="fr-FR" sz="1800" dirty="0">
                <a:latin typeface="Myriad Pro" panose="020B0503030403020204" pitchFamily="34" charset="0"/>
              </a:rPr>
              <a:t>J'aurais aimé voir l'intérieur de la maison. A mon avis ,cela devait être très vieux, je m'imaginais, une table et un lit en bois, et quelques vieille  chaises, une gazinière du siècle dernière , de vieilles poêles et casseroles en cuivre.</a:t>
            </a:r>
          </a:p>
          <a:p>
            <a:pPr algn="r"/>
            <a:r>
              <a:rPr lang="fr-FR" altLang="fr-FR" sz="1800" b="1" dirty="0">
                <a:latin typeface="Myriad Pro" panose="020B0503030403020204" pitchFamily="34" charset="0"/>
              </a:rPr>
              <a:t>https://nosdevoirs.fr/devoir/287987</a:t>
            </a:r>
          </a:p>
        </p:txBody>
      </p:sp>
      <p:sp>
        <p:nvSpPr>
          <p:cNvPr id="19" name="Rectangle 1"/>
          <p:cNvSpPr>
            <a:spLocks noChangeArrowheads="1"/>
          </p:cNvSpPr>
          <p:nvPr/>
        </p:nvSpPr>
        <p:spPr bwMode="auto">
          <a:xfrm>
            <a:off x="804863" y="1321674"/>
            <a:ext cx="3409950" cy="46474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defRPr/>
            </a:pPr>
            <a:r>
              <a:rPr lang="fr-FR" altLang="en-US" sz="2400" b="1" dirty="0">
                <a:solidFill>
                  <a:schemeClr val="tx1"/>
                </a:solidFill>
                <a:latin typeface="Myriad Pro" panose="020B0503030403020204"/>
              </a:rPr>
              <a:t>Il s’agit d’un texte où l’on décrit une maison délaissée. On n’a pas fait attention à l’accord des adjectifs qualificatifs.</a:t>
            </a:r>
          </a:p>
          <a:p>
            <a:pPr>
              <a:defRPr/>
            </a:pPr>
            <a:r>
              <a:rPr lang="fr-FR" altLang="en-US" sz="2000" b="1" dirty="0">
                <a:solidFill>
                  <a:schemeClr val="tx1"/>
                </a:solidFill>
                <a:latin typeface="Myriad Pro" panose="020B0503030403020204"/>
              </a:rPr>
              <a:t> </a:t>
            </a:r>
          </a:p>
          <a:p>
            <a:pPr marL="342900" indent="-342900">
              <a:buFontTx/>
              <a:buChar char="-"/>
              <a:defRPr/>
            </a:pPr>
            <a:r>
              <a:rPr lang="fr-FR" altLang="en-US" sz="2200" dirty="0">
                <a:solidFill>
                  <a:schemeClr val="tx1"/>
                </a:solidFill>
                <a:latin typeface="Myriad Pro" panose="020B0503030403020204"/>
              </a:rPr>
              <a:t>Repérez les erreurs, </a:t>
            </a:r>
          </a:p>
          <a:p>
            <a:pPr marL="342900" indent="-342900">
              <a:buFontTx/>
              <a:buChar char="-"/>
              <a:defRPr/>
            </a:pPr>
            <a:r>
              <a:rPr lang="fr-FR" altLang="en-US" sz="2200" dirty="0">
                <a:solidFill>
                  <a:schemeClr val="tx1"/>
                </a:solidFill>
                <a:latin typeface="Myriad Pro" panose="020B0503030403020204"/>
              </a:rPr>
              <a:t>puis corrigez-les, </a:t>
            </a:r>
          </a:p>
          <a:p>
            <a:pPr marL="342900" indent="-342900">
              <a:buFontTx/>
              <a:buChar char="-"/>
              <a:defRPr/>
            </a:pPr>
            <a:r>
              <a:rPr lang="fr-FR" altLang="en-US" sz="2200" dirty="0">
                <a:solidFill>
                  <a:schemeClr val="tx1"/>
                </a:solidFill>
                <a:latin typeface="Myriad Pro" panose="020B0503030403020204"/>
              </a:rPr>
              <a:t>et expliquez comment faire pour accorder l’adjectif qualificatif avec le nom qualifié. </a:t>
            </a:r>
          </a:p>
        </p:txBody>
      </p:sp>
      <p:sp>
        <p:nvSpPr>
          <p:cNvPr id="5" name="Rectangle 3"/>
          <p:cNvSpPr>
            <a:spLocks noChangeArrowheads="1"/>
          </p:cNvSpPr>
          <p:nvPr/>
        </p:nvSpPr>
        <p:spPr bwMode="auto">
          <a:xfrm>
            <a:off x="4810918" y="671512"/>
            <a:ext cx="6850063" cy="6186487"/>
          </a:xfrm>
          <a:prstGeom prst="rect">
            <a:avLst/>
          </a:prstGeom>
          <a:solidFill>
            <a:schemeClr val="bg1"/>
          </a:solid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defRPr/>
            </a:pPr>
            <a:r>
              <a:rPr lang="fr-FR" altLang="fr-FR" sz="1800" dirty="0">
                <a:latin typeface="Myriad Pro" pitchFamily="34" charset="0"/>
              </a:rPr>
              <a:t>C'était l'été et je me promenais dans la campagne avec mes parents, il faisait beau.</a:t>
            </a:r>
          </a:p>
          <a:p>
            <a:pPr algn="just">
              <a:defRPr/>
            </a:pPr>
            <a:r>
              <a:rPr lang="fr-FR" altLang="fr-FR" sz="1800" dirty="0">
                <a:latin typeface="Myriad Pro" pitchFamily="34" charset="0"/>
              </a:rPr>
              <a:t>Nous regardions le paysage. Comme c'était l'heure du repas, nous nous installâmes dans un champ pour pique-niquer. Mon regard s'arrêta sur une maison </a:t>
            </a:r>
            <a:r>
              <a:rPr lang="fr-FR" altLang="fr-FR" sz="1800" b="1" dirty="0">
                <a:solidFill>
                  <a:srgbClr val="FF0000"/>
                </a:solidFill>
                <a:latin typeface="Myriad Pro" pitchFamily="34" charset="0"/>
              </a:rPr>
              <a:t>ancienne</a:t>
            </a:r>
            <a:r>
              <a:rPr lang="fr-FR" altLang="fr-FR" sz="1800" dirty="0">
                <a:latin typeface="Myriad Pro" pitchFamily="34" charset="0"/>
              </a:rPr>
              <a:t> qui se trouvait non loin de nous.</a:t>
            </a:r>
          </a:p>
          <a:p>
            <a:pPr algn="just">
              <a:defRPr/>
            </a:pPr>
            <a:r>
              <a:rPr lang="fr-FR" altLang="fr-FR" sz="1800" dirty="0">
                <a:latin typeface="Myriad Pro" pitchFamily="34" charset="0"/>
              </a:rPr>
              <a:t>C'était une maison assez </a:t>
            </a:r>
            <a:r>
              <a:rPr lang="fr-FR" altLang="fr-FR" sz="1800" b="1" dirty="0">
                <a:solidFill>
                  <a:srgbClr val="FF0000"/>
                </a:solidFill>
                <a:latin typeface="Myriad Pro" pitchFamily="34" charset="0"/>
              </a:rPr>
              <a:t>petite</a:t>
            </a:r>
            <a:r>
              <a:rPr lang="fr-FR" altLang="fr-FR" sz="1800" dirty="0">
                <a:latin typeface="Myriad Pro" pitchFamily="34" charset="0"/>
              </a:rPr>
              <a:t> qui ne devait avoir que deux ou trois pièces.</a:t>
            </a:r>
          </a:p>
          <a:p>
            <a:pPr algn="just">
              <a:defRPr/>
            </a:pPr>
            <a:r>
              <a:rPr lang="fr-FR" altLang="fr-FR" sz="1800" dirty="0">
                <a:latin typeface="Myriad Pro" pitchFamily="34" charset="0"/>
              </a:rPr>
              <a:t>Elle était faite de très </a:t>
            </a:r>
            <a:r>
              <a:rPr lang="fr-FR" altLang="fr-FR" sz="1800" b="1" dirty="0">
                <a:solidFill>
                  <a:srgbClr val="FF0000"/>
                </a:solidFill>
                <a:latin typeface="Myriad Pro" pitchFamily="34" charset="0"/>
              </a:rPr>
              <a:t>grosses</a:t>
            </a:r>
            <a:r>
              <a:rPr lang="fr-FR" altLang="fr-FR" sz="1800" dirty="0">
                <a:latin typeface="Myriad Pro" pitchFamily="34" charset="0"/>
              </a:rPr>
              <a:t> pierres </a:t>
            </a:r>
            <a:r>
              <a:rPr lang="fr-FR" altLang="fr-FR" sz="1800" b="1" dirty="0">
                <a:solidFill>
                  <a:srgbClr val="FF0000"/>
                </a:solidFill>
                <a:latin typeface="Myriad Pro" pitchFamily="34" charset="0"/>
              </a:rPr>
              <a:t>entassées</a:t>
            </a:r>
            <a:r>
              <a:rPr lang="fr-FR" altLang="fr-FR" sz="1800" dirty="0">
                <a:latin typeface="Myriad Pro" pitchFamily="34" charset="0"/>
              </a:rPr>
              <a:t> les unes sur les autres et de tailles </a:t>
            </a:r>
            <a:r>
              <a:rPr lang="fr-FR" altLang="fr-FR" sz="1800" b="1" dirty="0">
                <a:solidFill>
                  <a:srgbClr val="FF0000"/>
                </a:solidFill>
                <a:latin typeface="Myriad Pro" pitchFamily="34" charset="0"/>
              </a:rPr>
              <a:t>différentes</a:t>
            </a:r>
            <a:r>
              <a:rPr lang="fr-FR" altLang="fr-FR" sz="1800" dirty="0">
                <a:latin typeface="Myriad Pro" pitchFamily="34" charset="0"/>
              </a:rPr>
              <a:t>. On pouvait voir du ciment mal mis qui dépassait des pierres. Deux </a:t>
            </a:r>
            <a:r>
              <a:rPr lang="fr-FR" altLang="fr-FR" sz="1800" b="1" dirty="0">
                <a:solidFill>
                  <a:srgbClr val="FF0000"/>
                </a:solidFill>
                <a:latin typeface="Myriad Pro" pitchFamily="34" charset="0"/>
              </a:rPr>
              <a:t>petites</a:t>
            </a:r>
            <a:r>
              <a:rPr lang="fr-FR" altLang="fr-FR" sz="1800" dirty="0">
                <a:latin typeface="Myriad Pro" pitchFamily="34" charset="0"/>
              </a:rPr>
              <a:t>  fenêtres étaient </a:t>
            </a:r>
            <a:r>
              <a:rPr lang="fr-FR" altLang="fr-FR" sz="1800" b="1" dirty="0">
                <a:solidFill>
                  <a:srgbClr val="FF0000"/>
                </a:solidFill>
                <a:latin typeface="Myriad Pro" pitchFamily="34" charset="0"/>
              </a:rPr>
              <a:t>encadrées</a:t>
            </a:r>
            <a:r>
              <a:rPr lang="fr-FR" altLang="fr-FR" sz="1800" dirty="0">
                <a:latin typeface="Myriad Pro" pitchFamily="34" charset="0"/>
              </a:rPr>
              <a:t> de  bois, ainsi que les volets et la porte. Les vitres étaient </a:t>
            </a:r>
            <a:r>
              <a:rPr lang="fr-FR" altLang="fr-FR" sz="1800" b="1" dirty="0">
                <a:solidFill>
                  <a:srgbClr val="FF0000"/>
                </a:solidFill>
                <a:latin typeface="Myriad Pro" pitchFamily="34" charset="0"/>
              </a:rPr>
              <a:t>sales</a:t>
            </a:r>
            <a:r>
              <a:rPr lang="fr-FR" altLang="fr-FR" sz="1800" dirty="0">
                <a:latin typeface="Myriad Pro" pitchFamily="34" charset="0"/>
              </a:rPr>
              <a:t> et </a:t>
            </a:r>
            <a:r>
              <a:rPr lang="fr-FR" altLang="fr-FR" sz="1800" b="1" dirty="0">
                <a:solidFill>
                  <a:srgbClr val="FF0000"/>
                </a:solidFill>
                <a:latin typeface="Myriad Pro" pitchFamily="34" charset="0"/>
              </a:rPr>
              <a:t>vieilles</a:t>
            </a:r>
            <a:r>
              <a:rPr lang="fr-FR" altLang="fr-FR" sz="1800" dirty="0">
                <a:latin typeface="Myriad Pro" pitchFamily="34" charset="0"/>
              </a:rPr>
              <a:t>. A certains endroits, le bois était </a:t>
            </a:r>
            <a:r>
              <a:rPr lang="fr-FR" altLang="fr-FR" sz="1800" b="1" dirty="0">
                <a:solidFill>
                  <a:srgbClr val="FF0000"/>
                </a:solidFill>
                <a:latin typeface="Myriad Pro" pitchFamily="34" charset="0"/>
              </a:rPr>
              <a:t>vermoulu</a:t>
            </a:r>
            <a:r>
              <a:rPr lang="fr-FR" altLang="fr-FR" sz="1800" dirty="0">
                <a:latin typeface="Myriad Pro" pitchFamily="34" charset="0"/>
              </a:rPr>
              <a:t>. C'était une maison de plein pied. Pour accéder à la porte d'entrée, il y avait 3 marches </a:t>
            </a:r>
            <a:r>
              <a:rPr lang="fr-FR" altLang="fr-FR" sz="1800" b="1" dirty="0">
                <a:solidFill>
                  <a:srgbClr val="FF0000"/>
                </a:solidFill>
                <a:latin typeface="Myriad Pro" pitchFamily="34" charset="0"/>
              </a:rPr>
              <a:t>usées</a:t>
            </a:r>
            <a:r>
              <a:rPr lang="fr-FR" altLang="fr-FR" sz="1800" dirty="0">
                <a:latin typeface="Myriad Pro" pitchFamily="34" charset="0"/>
              </a:rPr>
              <a:t> par le temps .Le toit de  lauzes était recouvert de mousse </a:t>
            </a:r>
            <a:r>
              <a:rPr lang="fr-FR" altLang="fr-FR" sz="1800" b="1" dirty="0">
                <a:solidFill>
                  <a:srgbClr val="FF0000"/>
                </a:solidFill>
                <a:latin typeface="Myriad Pro" pitchFamily="34" charset="0"/>
              </a:rPr>
              <a:t>verte</a:t>
            </a:r>
            <a:r>
              <a:rPr lang="fr-FR" altLang="fr-FR" sz="1800" dirty="0">
                <a:latin typeface="Myriad Pro" pitchFamily="34" charset="0"/>
              </a:rPr>
              <a:t>. Une  </a:t>
            </a:r>
            <a:r>
              <a:rPr lang="fr-FR" altLang="fr-FR" sz="1800" b="1" dirty="0">
                <a:solidFill>
                  <a:srgbClr val="00B0F0"/>
                </a:solidFill>
                <a:latin typeface="Myriad Pro" pitchFamily="34" charset="0"/>
              </a:rPr>
              <a:t>vieille</a:t>
            </a:r>
            <a:r>
              <a:rPr lang="fr-FR" altLang="fr-FR" sz="1800" dirty="0">
                <a:latin typeface="Myriad Pro" pitchFamily="34" charset="0"/>
              </a:rPr>
              <a:t> cheminée  à moitié </a:t>
            </a:r>
            <a:r>
              <a:rPr lang="fr-FR" altLang="fr-FR" sz="1800" b="1" dirty="0">
                <a:solidFill>
                  <a:srgbClr val="00B0F0"/>
                </a:solidFill>
                <a:latin typeface="Myriad Pro" pitchFamily="34" charset="0"/>
              </a:rPr>
              <a:t>cassée</a:t>
            </a:r>
            <a:r>
              <a:rPr lang="fr-FR" altLang="fr-FR" sz="1800" dirty="0">
                <a:latin typeface="Myriad Pro" pitchFamily="34" charset="0"/>
              </a:rPr>
              <a:t>, se voyait encore sur le toit.</a:t>
            </a:r>
          </a:p>
          <a:p>
            <a:pPr algn="just">
              <a:defRPr/>
            </a:pPr>
            <a:r>
              <a:rPr lang="fr-FR" altLang="fr-FR" sz="1800" dirty="0">
                <a:latin typeface="Myriad Pro" pitchFamily="34" charset="0"/>
              </a:rPr>
              <a:t>J'aurais aimé voir l'intérieur de la maison. A mon avis, cela devait être très vieux, je m'imaginais, une table et un lit en bois, et quelques </a:t>
            </a:r>
            <a:r>
              <a:rPr lang="fr-FR" altLang="fr-FR" sz="1800" b="1" dirty="0">
                <a:solidFill>
                  <a:srgbClr val="FF0000"/>
                </a:solidFill>
                <a:latin typeface="Myriad Pro" pitchFamily="34" charset="0"/>
              </a:rPr>
              <a:t>vieilles</a:t>
            </a:r>
            <a:r>
              <a:rPr lang="fr-FR" altLang="fr-FR" sz="1800" dirty="0">
                <a:latin typeface="Myriad Pro" pitchFamily="34" charset="0"/>
              </a:rPr>
              <a:t>  chaises, une gazinière du siècle </a:t>
            </a:r>
            <a:r>
              <a:rPr lang="fr-FR" altLang="fr-FR" sz="1800" b="1" dirty="0">
                <a:solidFill>
                  <a:srgbClr val="FF0000"/>
                </a:solidFill>
                <a:latin typeface="Myriad Pro" pitchFamily="34" charset="0"/>
              </a:rPr>
              <a:t>dernier</a:t>
            </a:r>
            <a:r>
              <a:rPr lang="fr-FR" altLang="fr-FR" sz="1800" dirty="0">
                <a:latin typeface="Myriad Pro" pitchFamily="34" charset="0"/>
              </a:rPr>
              <a:t>, de </a:t>
            </a:r>
            <a:r>
              <a:rPr lang="fr-FR" altLang="fr-FR" sz="1800" dirty="0">
                <a:solidFill>
                  <a:srgbClr val="00B0F0"/>
                </a:solidFill>
                <a:latin typeface="Myriad Pro" pitchFamily="34" charset="0"/>
              </a:rPr>
              <a:t>vieilles</a:t>
            </a:r>
            <a:r>
              <a:rPr lang="fr-FR" altLang="fr-FR" sz="1800" dirty="0">
                <a:latin typeface="Myriad Pro" pitchFamily="34" charset="0"/>
              </a:rPr>
              <a:t> poêles et casseroles en cuivre.</a:t>
            </a:r>
          </a:p>
          <a:p>
            <a:pPr algn="r">
              <a:defRPr/>
            </a:pPr>
            <a:r>
              <a:rPr lang="fr-FR" altLang="fr-FR" sz="1800" b="1" dirty="0">
                <a:latin typeface="Myriad Pro" pitchFamily="34" charset="0"/>
              </a:rPr>
              <a:t>https://nosdevoirs.fr/devoir/287987</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2771"/>
                                        </p:tgtEl>
                                        <p:attrNameLst>
                                          <p:attrName>style.visibility</p:attrName>
                                        </p:attrNameLst>
                                      </p:cBhvr>
                                      <p:to>
                                        <p:strVal val="visible"/>
                                      </p:to>
                                    </p:set>
                                    <p:animEffect transition="in" filter="fade">
                                      <p:cBhvr>
                                        <p:cTn id="11" dur="500"/>
                                        <p:tgtEl>
                                          <p:spTgt spid="32771"/>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p:bldP spid="19" grpId="0"/>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Google Shape;438;p29"/>
          <p:cNvSpPr txBox="1">
            <a:spLocks noChangeArrowheads="1"/>
          </p:cNvSpPr>
          <p:nvPr/>
        </p:nvSpPr>
        <p:spPr bwMode="auto">
          <a:xfrm>
            <a:off x="790115" y="327588"/>
            <a:ext cx="1072673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pPr>
            <a:r>
              <a:rPr lang="fr-FR" altLang="en-US" sz="3600" b="1" dirty="0">
                <a:solidFill>
                  <a:srgbClr val="0097D7"/>
                </a:solidFill>
                <a:latin typeface="Myriad Pro" panose="020B0503030403020204" pitchFamily="34" charset="0"/>
                <a:cs typeface="Open Sans" panose="020B0606030504020204" pitchFamily="34" charset="0"/>
              </a:rPr>
              <a:t>SE PRÉPARER À LA PRODUCTION –</a:t>
            </a:r>
            <a:r>
              <a:rPr lang="fr-FR" altLang="en-US" sz="3600" dirty="0">
                <a:solidFill>
                  <a:srgbClr val="0097D7"/>
                </a:solidFill>
                <a:latin typeface="Myriad Pro" panose="020B0503030403020204" pitchFamily="34" charset="0"/>
                <a:cs typeface="Open Sans" panose="020B0606030504020204" pitchFamily="34" charset="0"/>
              </a:rPr>
              <a:t> Imparfait ou présent de l’indicatif</a:t>
            </a:r>
          </a:p>
        </p:txBody>
      </p:sp>
      <p:sp>
        <p:nvSpPr>
          <p:cNvPr id="34819" name="Rectangle 3"/>
          <p:cNvSpPr>
            <a:spLocks noChangeArrowheads="1"/>
          </p:cNvSpPr>
          <p:nvPr/>
        </p:nvSpPr>
        <p:spPr bwMode="auto">
          <a:xfrm>
            <a:off x="5102021" y="915321"/>
            <a:ext cx="6591300" cy="618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r>
              <a:rPr lang="fr-FR" altLang="fr-FR" sz="1800" dirty="0">
                <a:latin typeface="Myriad Pro" panose="020B0503030403020204" pitchFamily="34" charset="0"/>
              </a:rPr>
              <a:t>C'</a:t>
            </a:r>
            <a:r>
              <a:rPr lang="fr-FR" altLang="fr-FR" sz="1800" b="1" u="sng" dirty="0">
                <a:solidFill>
                  <a:srgbClr val="00B050"/>
                </a:solidFill>
                <a:latin typeface="Myriad Pro" panose="020B0503030403020204" pitchFamily="34" charset="0"/>
              </a:rPr>
              <a:t>était</a:t>
            </a:r>
            <a:r>
              <a:rPr lang="fr-FR" altLang="fr-FR" sz="1800" dirty="0">
                <a:latin typeface="Myriad Pro" panose="020B0503030403020204" pitchFamily="34" charset="0"/>
              </a:rPr>
              <a:t> l'été et je me promenais dans la campagne avec mes parents, il </a:t>
            </a:r>
            <a:r>
              <a:rPr lang="fr-FR" altLang="fr-FR" sz="1800" b="1" u="sng" dirty="0">
                <a:solidFill>
                  <a:srgbClr val="00B050"/>
                </a:solidFill>
                <a:latin typeface="Myriad Pro" panose="020B0503030403020204" pitchFamily="34" charset="0"/>
              </a:rPr>
              <a:t>faisait</a:t>
            </a:r>
            <a:r>
              <a:rPr lang="fr-FR" altLang="fr-FR" sz="1800" dirty="0">
                <a:latin typeface="Myriad Pro" panose="020B0503030403020204" pitchFamily="34" charset="0"/>
              </a:rPr>
              <a:t> beau.</a:t>
            </a:r>
          </a:p>
          <a:p>
            <a:pPr algn="just"/>
            <a:r>
              <a:rPr lang="fr-FR" altLang="fr-FR" sz="1800" dirty="0">
                <a:latin typeface="Myriad Pro" panose="020B0503030403020204" pitchFamily="34" charset="0"/>
              </a:rPr>
              <a:t>Nous regardions le paysage. Comme c'était l'heure du repas, nous nous installâmes dans un champs pour pique-niquer. Mon regard s'arrêta sur une maison ancienne qui </a:t>
            </a:r>
            <a:r>
              <a:rPr lang="fr-FR" altLang="fr-FR" sz="1800" b="1" u="sng" dirty="0">
                <a:solidFill>
                  <a:srgbClr val="00B050"/>
                </a:solidFill>
                <a:latin typeface="Myriad Pro" panose="020B0503030403020204" pitchFamily="34" charset="0"/>
              </a:rPr>
              <a:t>se trouvait </a:t>
            </a:r>
            <a:r>
              <a:rPr lang="fr-FR" altLang="fr-FR" sz="1800" dirty="0">
                <a:latin typeface="Myriad Pro" panose="020B0503030403020204" pitchFamily="34" charset="0"/>
              </a:rPr>
              <a:t>non loin de nous.</a:t>
            </a:r>
          </a:p>
          <a:p>
            <a:pPr algn="just"/>
            <a:r>
              <a:rPr lang="fr-FR" altLang="fr-FR" sz="1800" dirty="0">
                <a:latin typeface="Myriad Pro" panose="020B0503030403020204" pitchFamily="34" charset="0"/>
              </a:rPr>
              <a:t>C</a:t>
            </a:r>
            <a:r>
              <a:rPr lang="fr-FR" altLang="fr-FR" sz="1800" b="1" u="sng" dirty="0">
                <a:solidFill>
                  <a:srgbClr val="00B050"/>
                </a:solidFill>
                <a:latin typeface="Myriad Pro" panose="020B0503030403020204" pitchFamily="34" charset="0"/>
              </a:rPr>
              <a:t>'était</a:t>
            </a:r>
            <a:r>
              <a:rPr lang="fr-FR" altLang="fr-FR" sz="1800" dirty="0">
                <a:latin typeface="Myriad Pro" panose="020B0503030403020204" pitchFamily="34" charset="0"/>
              </a:rPr>
              <a:t> une maison assez petite qui ne </a:t>
            </a:r>
            <a:r>
              <a:rPr lang="fr-FR" altLang="fr-FR" sz="1800" b="1" u="sng" dirty="0">
                <a:solidFill>
                  <a:srgbClr val="00B050"/>
                </a:solidFill>
                <a:latin typeface="Myriad Pro" panose="020B0503030403020204" pitchFamily="34" charset="0"/>
              </a:rPr>
              <a:t>devait</a:t>
            </a:r>
            <a:r>
              <a:rPr lang="fr-FR" altLang="fr-FR" sz="1800" dirty="0">
                <a:latin typeface="Myriad Pro" panose="020B0503030403020204" pitchFamily="34" charset="0"/>
              </a:rPr>
              <a:t> avoir que deux ou trois pièces.</a:t>
            </a:r>
          </a:p>
          <a:p>
            <a:pPr algn="just"/>
            <a:r>
              <a:rPr lang="fr-FR" altLang="fr-FR" sz="1800" dirty="0">
                <a:latin typeface="Myriad Pro" panose="020B0503030403020204" pitchFamily="34" charset="0"/>
              </a:rPr>
              <a:t>Elle </a:t>
            </a:r>
            <a:r>
              <a:rPr lang="fr-FR" altLang="fr-FR" sz="1800" b="1" u="sng" dirty="0">
                <a:solidFill>
                  <a:srgbClr val="00B050"/>
                </a:solidFill>
                <a:latin typeface="Myriad Pro" panose="020B0503030403020204" pitchFamily="34" charset="0"/>
              </a:rPr>
              <a:t>était</a:t>
            </a:r>
            <a:r>
              <a:rPr lang="fr-FR" altLang="fr-FR" sz="1800" dirty="0">
                <a:latin typeface="Myriad Pro" panose="020B0503030403020204" pitchFamily="34" charset="0"/>
              </a:rPr>
              <a:t> faite de très grosses pierres entassées les unes sur les autres et de tailles différentes. On </a:t>
            </a:r>
            <a:r>
              <a:rPr lang="fr-FR" altLang="fr-FR" sz="1800" b="1" u="sng" dirty="0">
                <a:solidFill>
                  <a:srgbClr val="00B050"/>
                </a:solidFill>
                <a:latin typeface="Myriad Pro" panose="020B0503030403020204" pitchFamily="34" charset="0"/>
              </a:rPr>
              <a:t>pouvait</a:t>
            </a:r>
            <a:r>
              <a:rPr lang="fr-FR" altLang="fr-FR" sz="1800" dirty="0">
                <a:latin typeface="Myriad Pro" panose="020B0503030403020204" pitchFamily="34" charset="0"/>
              </a:rPr>
              <a:t> voir du ciment mal mis qui </a:t>
            </a:r>
            <a:r>
              <a:rPr lang="fr-FR" altLang="fr-FR" sz="1800" b="1" u="sng" dirty="0">
                <a:solidFill>
                  <a:srgbClr val="00B050"/>
                </a:solidFill>
                <a:latin typeface="Myriad Pro" panose="020B0503030403020204" pitchFamily="34" charset="0"/>
              </a:rPr>
              <a:t>dépassait</a:t>
            </a:r>
            <a:r>
              <a:rPr lang="fr-FR" altLang="fr-FR" sz="1800" dirty="0">
                <a:latin typeface="Myriad Pro" panose="020B0503030403020204" pitchFamily="34" charset="0"/>
              </a:rPr>
              <a:t> des pierres . Deux petites  fenêtres </a:t>
            </a:r>
            <a:r>
              <a:rPr lang="fr-FR" altLang="fr-FR" sz="1800" b="1" u="sng" dirty="0">
                <a:solidFill>
                  <a:srgbClr val="00B050"/>
                </a:solidFill>
                <a:latin typeface="Myriad Pro" panose="020B0503030403020204" pitchFamily="34" charset="0"/>
              </a:rPr>
              <a:t>étaient</a:t>
            </a:r>
            <a:r>
              <a:rPr lang="fr-FR" altLang="fr-FR" sz="1800" dirty="0">
                <a:latin typeface="Myriad Pro" panose="020B0503030403020204" pitchFamily="34" charset="0"/>
              </a:rPr>
              <a:t> encadrées de  bois ,ainsi que les volets et la porte. Les vitres </a:t>
            </a:r>
            <a:r>
              <a:rPr lang="fr-FR" altLang="fr-FR" sz="1800" b="1" u="sng" dirty="0">
                <a:solidFill>
                  <a:srgbClr val="00B050"/>
                </a:solidFill>
                <a:latin typeface="Myriad Pro" panose="020B0503030403020204" pitchFamily="34" charset="0"/>
              </a:rPr>
              <a:t>étaient</a:t>
            </a:r>
            <a:r>
              <a:rPr lang="fr-FR" altLang="fr-FR" sz="1800" dirty="0">
                <a:latin typeface="Myriad Pro" panose="020B0503030403020204" pitchFamily="34" charset="0"/>
              </a:rPr>
              <a:t> sales et vieilles . A certains endroits, le bois </a:t>
            </a:r>
            <a:r>
              <a:rPr lang="fr-FR" altLang="fr-FR" sz="1800" b="1" u="sng" dirty="0">
                <a:solidFill>
                  <a:srgbClr val="00B050"/>
                </a:solidFill>
                <a:latin typeface="Myriad Pro" panose="020B0503030403020204" pitchFamily="34" charset="0"/>
              </a:rPr>
              <a:t>était </a:t>
            </a:r>
            <a:r>
              <a:rPr lang="fr-FR" altLang="fr-FR" sz="1800" dirty="0">
                <a:latin typeface="Myriad Pro" panose="020B0503030403020204" pitchFamily="34" charset="0"/>
              </a:rPr>
              <a:t>vermoulu. C</a:t>
            </a:r>
            <a:r>
              <a:rPr lang="fr-FR" altLang="fr-FR" sz="1800" b="1" u="sng" dirty="0">
                <a:solidFill>
                  <a:srgbClr val="00B050"/>
                </a:solidFill>
                <a:latin typeface="Myriad Pro" panose="020B0503030403020204" pitchFamily="34" charset="0"/>
              </a:rPr>
              <a:t>'était</a:t>
            </a:r>
            <a:r>
              <a:rPr lang="fr-FR" altLang="fr-FR" sz="1800" dirty="0">
                <a:latin typeface="Myriad Pro" panose="020B0503030403020204" pitchFamily="34" charset="0"/>
              </a:rPr>
              <a:t> une maison de plein pied. Pour accéder à la porte d'entrée, il y </a:t>
            </a:r>
            <a:r>
              <a:rPr lang="fr-FR" altLang="fr-FR" sz="1800" b="1" u="sng" dirty="0">
                <a:solidFill>
                  <a:srgbClr val="00B050"/>
                </a:solidFill>
                <a:latin typeface="Myriad Pro" panose="020B0503030403020204" pitchFamily="34" charset="0"/>
              </a:rPr>
              <a:t>avait</a:t>
            </a:r>
            <a:r>
              <a:rPr lang="fr-FR" altLang="fr-FR" sz="1800" dirty="0">
                <a:latin typeface="Myriad Pro" panose="020B0503030403020204" pitchFamily="34" charset="0"/>
              </a:rPr>
              <a:t> 3 marches usées par le temps .Le toit de  lauzes </a:t>
            </a:r>
            <a:r>
              <a:rPr lang="fr-FR" altLang="fr-FR" sz="1800" b="1" u="sng" dirty="0">
                <a:solidFill>
                  <a:srgbClr val="00B050"/>
                </a:solidFill>
                <a:latin typeface="Myriad Pro" panose="020B0503030403020204" pitchFamily="34" charset="0"/>
              </a:rPr>
              <a:t>était</a:t>
            </a:r>
            <a:r>
              <a:rPr lang="fr-FR" altLang="fr-FR" sz="1800" dirty="0">
                <a:latin typeface="Myriad Pro" panose="020B0503030403020204" pitchFamily="34" charset="0"/>
              </a:rPr>
              <a:t> recouvert de mousse verte. Une  vieille cheminée  à moitié cassée, </a:t>
            </a:r>
            <a:r>
              <a:rPr lang="fr-FR" altLang="fr-FR" sz="1800" b="1" u="sng" dirty="0">
                <a:solidFill>
                  <a:srgbClr val="00B050"/>
                </a:solidFill>
                <a:latin typeface="Myriad Pro" panose="020B0503030403020204" pitchFamily="34" charset="0"/>
              </a:rPr>
              <a:t>se voyait </a:t>
            </a:r>
            <a:r>
              <a:rPr lang="fr-FR" altLang="fr-FR" sz="1800" dirty="0">
                <a:latin typeface="Myriad Pro" panose="020B0503030403020204" pitchFamily="34" charset="0"/>
              </a:rPr>
              <a:t>encore sur le toit.</a:t>
            </a:r>
          </a:p>
          <a:p>
            <a:pPr algn="just"/>
            <a:r>
              <a:rPr lang="fr-FR" altLang="fr-FR" sz="1800" dirty="0">
                <a:latin typeface="Myriad Pro" panose="020B0503030403020204" pitchFamily="34" charset="0"/>
              </a:rPr>
              <a:t>J'aurais aimé voir l'intérieur de la maison. A mon avis, cela </a:t>
            </a:r>
            <a:r>
              <a:rPr lang="fr-FR" altLang="fr-FR" sz="1800" b="1" u="sng" dirty="0">
                <a:solidFill>
                  <a:srgbClr val="00B050"/>
                </a:solidFill>
                <a:latin typeface="Myriad Pro" panose="020B0503030403020204" pitchFamily="34" charset="0"/>
              </a:rPr>
              <a:t>devait</a:t>
            </a:r>
            <a:r>
              <a:rPr lang="fr-FR" altLang="fr-FR" sz="1800" dirty="0">
                <a:latin typeface="Myriad Pro" panose="020B0503030403020204" pitchFamily="34" charset="0"/>
              </a:rPr>
              <a:t> être très vieux, je m'imaginais, une table et un lit en bois, et quelques vieilles  chaises, une gazinière du siècle dernier, de vieilles poêles et casseroles en cuivre.</a:t>
            </a:r>
          </a:p>
          <a:p>
            <a:pPr algn="r"/>
            <a:r>
              <a:rPr lang="fr-FR" altLang="fr-FR" sz="1800" b="1" dirty="0">
                <a:latin typeface="Myriad Pro" panose="020B0503030403020204" pitchFamily="34" charset="0"/>
              </a:rPr>
              <a:t>https://nosdevoirs.fr/devoir/287987</a:t>
            </a:r>
          </a:p>
        </p:txBody>
      </p:sp>
      <p:sp>
        <p:nvSpPr>
          <p:cNvPr id="19" name="Rectangle 1"/>
          <p:cNvSpPr>
            <a:spLocks noChangeArrowheads="1"/>
          </p:cNvSpPr>
          <p:nvPr/>
        </p:nvSpPr>
        <p:spPr bwMode="auto">
          <a:xfrm>
            <a:off x="649288" y="1410828"/>
            <a:ext cx="4056062" cy="4832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200" b="1" dirty="0">
                <a:solidFill>
                  <a:schemeClr val="tx1"/>
                </a:solidFill>
                <a:latin typeface="Myriad Pro" panose="020B0503030403020204" pitchFamily="34" charset="0"/>
              </a:rPr>
              <a:t>A quel temps verbal les verbes soulignés sont-ils conjugués? </a:t>
            </a:r>
          </a:p>
          <a:p>
            <a:r>
              <a:rPr lang="fr-FR" altLang="en-US" sz="2200" b="1" dirty="0">
                <a:solidFill>
                  <a:schemeClr val="tx1"/>
                </a:solidFill>
                <a:latin typeface="Myriad Pro" panose="020B0503030403020204" pitchFamily="34" charset="0"/>
              </a:rPr>
              <a:t>Quelle en est la valeur? </a:t>
            </a:r>
          </a:p>
          <a:p>
            <a:r>
              <a:rPr lang="fr-FR" altLang="en-US" sz="2200" b="1" dirty="0">
                <a:solidFill>
                  <a:srgbClr val="FF0000"/>
                </a:solidFill>
                <a:latin typeface="Myriad Pro" panose="020B0503030403020204" pitchFamily="34" charset="0"/>
              </a:rPr>
              <a:t>À l’imparfait de l’indicatif. </a:t>
            </a:r>
          </a:p>
          <a:p>
            <a:r>
              <a:rPr lang="fr-FR" altLang="en-US" sz="2200" b="1" dirty="0">
                <a:solidFill>
                  <a:srgbClr val="FF0000"/>
                </a:solidFill>
                <a:latin typeface="Myriad Pro" panose="020B0503030403020204" pitchFamily="34" charset="0"/>
              </a:rPr>
              <a:t>C’est le temps de la description (par excellence). </a:t>
            </a:r>
          </a:p>
          <a:p>
            <a:endParaRPr lang="fr-FR" altLang="en-US" sz="2200" b="1" dirty="0">
              <a:solidFill>
                <a:schemeClr val="tx1"/>
              </a:solidFill>
              <a:latin typeface="Myriad Pro" panose="020B0503030403020204" pitchFamily="34" charset="0"/>
            </a:endParaRPr>
          </a:p>
          <a:p>
            <a:r>
              <a:rPr lang="fr-FR" altLang="en-US" sz="2200" b="1" dirty="0">
                <a:solidFill>
                  <a:schemeClr val="tx1"/>
                </a:solidFill>
                <a:latin typeface="Myriad Pro" panose="020B0503030403020204" pitchFamily="34" charset="0"/>
              </a:rPr>
              <a:t>Et si le descripteur a choisi de décrire la maison en utilisant le présent de l’indicatif, quel effet produit-il alors sur ses lecteurs?</a:t>
            </a:r>
          </a:p>
          <a:p>
            <a:r>
              <a:rPr lang="fr-FR" altLang="en-US" sz="2200" b="1" dirty="0">
                <a:solidFill>
                  <a:srgbClr val="FF0000"/>
                </a:solidFill>
                <a:latin typeface="Myriad Pro" panose="020B0503030403020204" pitchFamily="34" charset="0"/>
              </a:rPr>
              <a:t>Le présent anime et actualise la description.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4819"/>
                                        </p:tgtEl>
                                        <p:attrNameLst>
                                          <p:attrName>style.visibility</p:attrName>
                                        </p:attrNameLst>
                                      </p:cBhvr>
                                      <p:to>
                                        <p:strVal val="visible"/>
                                      </p:to>
                                    </p:set>
                                    <p:animEffect transition="in" filter="fade">
                                      <p:cBhvr>
                                        <p:cTn id="11" dur="500"/>
                                        <p:tgtEl>
                                          <p:spTgt spid="34819"/>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9">
                                            <p:txEl>
                                              <p:pRg st="2" end="2"/>
                                            </p:txEl>
                                          </p:spTgt>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19">
                                            <p:txEl>
                                              <p:pRg st="3" end="3"/>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1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p:bldP spid="1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2"/>
          <p:cNvSpPr txBox="1">
            <a:spLocks noChangeArrowheads="1"/>
          </p:cNvSpPr>
          <p:nvPr/>
        </p:nvSpPr>
        <p:spPr bwMode="auto">
          <a:xfrm>
            <a:off x="327485" y="132735"/>
            <a:ext cx="82708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r>
              <a:rPr lang="en-US" altLang="en-US" sz="3600" b="1" dirty="0">
                <a:solidFill>
                  <a:srgbClr val="0096D6"/>
                </a:solidFill>
                <a:latin typeface="Myriad Pro" panose="020B0503030403020204" pitchFamily="34" charset="0"/>
              </a:rPr>
              <a:t>PLANIFIER ET TROUVER DES IDÉES</a:t>
            </a:r>
            <a:endParaRPr lang="fr-FR" altLang="en-US" sz="3600" b="1" dirty="0">
              <a:solidFill>
                <a:srgbClr val="0096D6"/>
              </a:solidFill>
              <a:latin typeface="Myriad Pro" panose="020B0503030403020204" pitchFamily="34" charset="0"/>
            </a:endParaRPr>
          </a:p>
        </p:txBody>
      </p:sp>
      <p:sp>
        <p:nvSpPr>
          <p:cNvPr id="5" name="Rectangle 4">
            <a:extLst>
              <a:ext uri="{FF2B5EF4-FFF2-40B4-BE49-F238E27FC236}">
                <a16:creationId xmlns:a16="http://schemas.microsoft.com/office/drawing/2014/main" id="{7931517E-FB8C-4592-8332-4585CFFE94E5}"/>
              </a:ext>
            </a:extLst>
          </p:cNvPr>
          <p:cNvSpPr>
            <a:spLocks noChangeArrowheads="1"/>
          </p:cNvSpPr>
          <p:nvPr/>
        </p:nvSpPr>
        <p:spPr bwMode="auto">
          <a:xfrm>
            <a:off x="1064419" y="1583199"/>
            <a:ext cx="10063163" cy="4156075"/>
          </a:xfrm>
          <a:prstGeom prst="rect">
            <a:avLst/>
          </a:prstGeom>
          <a:solidFill>
            <a:schemeClr val="accent3">
              <a:lumMod val="20000"/>
              <a:lumOff val="80000"/>
            </a:schemeClr>
          </a:solid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defRPr/>
            </a:pPr>
            <a:r>
              <a:rPr lang="fr-FR" sz="2400" b="1" dirty="0">
                <a:solidFill>
                  <a:schemeClr val="tx1"/>
                </a:solidFill>
                <a:latin typeface="Myriad Pro" pitchFamily="34" charset="0"/>
              </a:rPr>
              <a:t>Un jour, </a:t>
            </a:r>
            <a:r>
              <a:rPr lang="fr-FR" sz="2400" b="1" dirty="0">
                <a:solidFill>
                  <a:srgbClr val="FF0000"/>
                </a:solidFill>
                <a:latin typeface="Myriad Pro" pitchFamily="34" charset="0"/>
              </a:rPr>
              <a:t>vous</a:t>
            </a:r>
            <a:r>
              <a:rPr lang="fr-FR" sz="2400" b="1" dirty="0">
                <a:solidFill>
                  <a:schemeClr val="tx1"/>
                </a:solidFill>
                <a:latin typeface="Myriad Pro" pitchFamily="34" charset="0"/>
              </a:rPr>
              <a:t> avez </a:t>
            </a:r>
            <a:r>
              <a:rPr lang="fr-FR" sz="2400" b="1" dirty="0">
                <a:solidFill>
                  <a:srgbClr val="FFC000"/>
                </a:solidFill>
                <a:latin typeface="Myriad Pro" pitchFamily="34" charset="0"/>
              </a:rPr>
              <a:t>entendu parler de la décision </a:t>
            </a:r>
            <a:r>
              <a:rPr lang="fr-FR" sz="2400" b="1" dirty="0">
                <a:solidFill>
                  <a:schemeClr val="tx1"/>
                </a:solidFill>
                <a:latin typeface="Myriad Pro" pitchFamily="34" charset="0"/>
              </a:rPr>
              <a:t>de </a:t>
            </a:r>
            <a:r>
              <a:rPr lang="fr-FR" sz="2400" b="1" dirty="0">
                <a:solidFill>
                  <a:schemeClr val="accent2">
                    <a:lumMod val="75000"/>
                  </a:schemeClr>
                </a:solidFill>
                <a:latin typeface="Myriad Pro" pitchFamily="34" charset="0"/>
              </a:rPr>
              <a:t>la municipalité </a:t>
            </a:r>
            <a:r>
              <a:rPr lang="fr-FR" sz="2400" b="1" dirty="0">
                <a:solidFill>
                  <a:schemeClr val="tx1"/>
                </a:solidFill>
                <a:latin typeface="Myriad Pro" pitchFamily="34" charset="0"/>
              </a:rPr>
              <a:t>à </a:t>
            </a:r>
            <a:r>
              <a:rPr lang="fr-FR" sz="2400" b="1" dirty="0">
                <a:solidFill>
                  <a:srgbClr val="7030A0"/>
                </a:solidFill>
                <a:latin typeface="Myriad Pro" pitchFamily="34" charset="0"/>
              </a:rPr>
              <a:t>démolir une des maisons traditionnelles délabrées</a:t>
            </a:r>
            <a:r>
              <a:rPr lang="fr-FR" sz="2400" b="1" dirty="0">
                <a:solidFill>
                  <a:schemeClr val="tx1"/>
                </a:solidFill>
                <a:latin typeface="Myriad Pro" pitchFamily="34" charset="0"/>
              </a:rPr>
              <a:t> dans </a:t>
            </a:r>
            <a:r>
              <a:rPr lang="fr-FR" sz="2400" b="1" dirty="0">
                <a:solidFill>
                  <a:srgbClr val="FF0000"/>
                </a:solidFill>
                <a:latin typeface="Myriad Pro" pitchFamily="34" charset="0"/>
              </a:rPr>
              <a:t>votre village</a:t>
            </a:r>
            <a:r>
              <a:rPr lang="fr-FR" sz="2400" b="1" dirty="0">
                <a:solidFill>
                  <a:schemeClr val="tx1"/>
                </a:solidFill>
                <a:latin typeface="Myriad Pro" pitchFamily="34" charset="0"/>
              </a:rPr>
              <a:t>. Cette décision </a:t>
            </a:r>
            <a:r>
              <a:rPr lang="fr-FR" sz="2400" b="1" dirty="0">
                <a:solidFill>
                  <a:srgbClr val="FF0000"/>
                </a:solidFill>
                <a:latin typeface="Myriad Pro" pitchFamily="34" charset="0"/>
              </a:rPr>
              <a:t>vous</a:t>
            </a:r>
            <a:r>
              <a:rPr lang="fr-FR" sz="2400" b="1" dirty="0">
                <a:solidFill>
                  <a:schemeClr val="tx1"/>
                </a:solidFill>
                <a:latin typeface="Myriad Pro" pitchFamily="34" charset="0"/>
              </a:rPr>
              <a:t> a mis dans tous </a:t>
            </a:r>
            <a:r>
              <a:rPr lang="fr-FR" sz="2400" b="1" dirty="0">
                <a:solidFill>
                  <a:srgbClr val="FF0000"/>
                </a:solidFill>
                <a:latin typeface="Myriad Pro" pitchFamily="34" charset="0"/>
              </a:rPr>
              <a:t>vos</a:t>
            </a:r>
            <a:r>
              <a:rPr lang="fr-FR" sz="2400" b="1" dirty="0">
                <a:solidFill>
                  <a:schemeClr val="tx1"/>
                </a:solidFill>
                <a:latin typeface="Myriad Pro" pitchFamily="34" charset="0"/>
              </a:rPr>
              <a:t> états parce que </a:t>
            </a:r>
            <a:r>
              <a:rPr lang="fr-FR" sz="2400" b="1" dirty="0">
                <a:solidFill>
                  <a:srgbClr val="FF0000"/>
                </a:solidFill>
                <a:latin typeface="Myriad Pro" pitchFamily="34" charset="0"/>
              </a:rPr>
              <a:t>vous</a:t>
            </a:r>
            <a:r>
              <a:rPr lang="fr-FR" sz="2400" b="1" dirty="0">
                <a:solidFill>
                  <a:schemeClr val="tx1"/>
                </a:solidFill>
                <a:latin typeface="Myriad Pro" pitchFamily="34" charset="0"/>
              </a:rPr>
              <a:t> pensez que ces bâtiments doivent rester intact pour témoigner de </a:t>
            </a:r>
            <a:r>
              <a:rPr lang="fr-FR" sz="2400" b="1" dirty="0">
                <a:solidFill>
                  <a:srgbClr val="7030A0"/>
                </a:solidFill>
                <a:latin typeface="Myriad Pro" pitchFamily="34" charset="0"/>
              </a:rPr>
              <a:t>la richesse architecturale et de l’histoire de </a:t>
            </a:r>
            <a:r>
              <a:rPr lang="fr-FR" sz="2400" b="1" dirty="0">
                <a:solidFill>
                  <a:srgbClr val="FF0000"/>
                </a:solidFill>
                <a:latin typeface="Myriad Pro" pitchFamily="34" charset="0"/>
              </a:rPr>
              <a:t>votre village</a:t>
            </a:r>
            <a:r>
              <a:rPr lang="fr-FR" sz="2400" b="1" dirty="0">
                <a:solidFill>
                  <a:schemeClr val="tx1"/>
                </a:solidFill>
                <a:latin typeface="Myriad Pro" pitchFamily="34" charset="0"/>
              </a:rPr>
              <a:t>. Et, </a:t>
            </a:r>
            <a:r>
              <a:rPr lang="fr-FR" sz="2400" b="1" dirty="0">
                <a:solidFill>
                  <a:srgbClr val="FF0000"/>
                </a:solidFill>
                <a:latin typeface="Myriad Pro" pitchFamily="34" charset="0"/>
              </a:rPr>
              <a:t>vous</a:t>
            </a:r>
            <a:r>
              <a:rPr lang="fr-FR" sz="2400" b="1" dirty="0">
                <a:solidFill>
                  <a:schemeClr val="tx1"/>
                </a:solidFill>
                <a:latin typeface="Myriad Pro" pitchFamily="34" charset="0"/>
              </a:rPr>
              <a:t> décidez de </a:t>
            </a:r>
            <a:r>
              <a:rPr lang="fr-FR" sz="2400" b="1" dirty="0">
                <a:solidFill>
                  <a:srgbClr val="00B050"/>
                </a:solidFill>
                <a:latin typeface="Myriad Pro" pitchFamily="34" charset="0"/>
              </a:rPr>
              <a:t>mener sur les réseaux sociaux</a:t>
            </a:r>
            <a:r>
              <a:rPr lang="fr-FR" sz="2400" b="1" dirty="0">
                <a:solidFill>
                  <a:schemeClr val="tx1"/>
                </a:solidFill>
                <a:latin typeface="Myriad Pro" pitchFamily="34" charset="0"/>
              </a:rPr>
              <a:t>, une </a:t>
            </a:r>
            <a:r>
              <a:rPr lang="fr-FR" sz="2400" b="1" dirty="0">
                <a:solidFill>
                  <a:srgbClr val="7030A0"/>
                </a:solidFill>
                <a:latin typeface="Myriad Pro" pitchFamily="34" charset="0"/>
              </a:rPr>
              <a:t>campagne contre cette décision</a:t>
            </a:r>
            <a:r>
              <a:rPr lang="fr-FR" sz="2400" b="1" dirty="0">
                <a:solidFill>
                  <a:schemeClr val="tx1"/>
                </a:solidFill>
                <a:latin typeface="Myriad Pro" pitchFamily="34" charset="0"/>
              </a:rPr>
              <a:t>. </a:t>
            </a:r>
          </a:p>
          <a:p>
            <a:pPr algn="just">
              <a:defRPr/>
            </a:pPr>
            <a:r>
              <a:rPr lang="fr-FR" altLang="fr-FR" sz="2400" b="1" dirty="0">
                <a:latin typeface="Myriad Pro" pitchFamily="34" charset="0"/>
              </a:rPr>
              <a:t>Rédigez </a:t>
            </a:r>
            <a:r>
              <a:rPr lang="fr-FR" altLang="fr-FR" sz="2400" b="1" dirty="0">
                <a:solidFill>
                  <a:srgbClr val="00B050"/>
                </a:solidFill>
                <a:latin typeface="Myriad Pro" pitchFamily="34" charset="0"/>
              </a:rPr>
              <a:t>le post à faire circuler sur les réseaux sociaux</a:t>
            </a:r>
            <a:r>
              <a:rPr lang="fr-FR" altLang="fr-FR" sz="2400" b="1" dirty="0">
                <a:latin typeface="Myriad Pro" pitchFamily="34" charset="0"/>
              </a:rPr>
              <a:t>, dans lequel vous </a:t>
            </a:r>
            <a:r>
              <a:rPr lang="fr-FR" altLang="fr-FR" sz="2400" b="1" dirty="0">
                <a:solidFill>
                  <a:srgbClr val="FF0000"/>
                </a:solidFill>
                <a:latin typeface="Myriad Pro" pitchFamily="34" charset="0"/>
              </a:rPr>
              <a:t>décrivez cette maison traditionnelle et délabrée</a:t>
            </a:r>
            <a:r>
              <a:rPr lang="fr-FR" altLang="fr-FR" sz="2400" b="1" dirty="0">
                <a:latin typeface="Myriad Pro" pitchFamily="34" charset="0"/>
              </a:rPr>
              <a:t> et </a:t>
            </a:r>
            <a:r>
              <a:rPr lang="fr-FR" altLang="fr-FR" sz="2400" b="1" dirty="0">
                <a:solidFill>
                  <a:schemeClr val="accent1">
                    <a:lumMod val="75000"/>
                  </a:schemeClr>
                </a:solidFill>
                <a:latin typeface="Myriad Pro" pitchFamily="34" charset="0"/>
              </a:rPr>
              <a:t>vous insistez sur son importance architecturale et historique. </a:t>
            </a:r>
            <a:r>
              <a:rPr lang="fr-FR" altLang="fr-FR" sz="2400" b="1" dirty="0">
                <a:latin typeface="Myriad Pro" pitchFamily="34" charset="0"/>
              </a:rPr>
              <a:t>Formulez un titre accrocheur à votre post.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7" presetClass="emph" presetSubtype="2" fill="hold" nodeType="clickEffect">
                                  <p:stCondLst>
                                    <p:cond delay="0"/>
                                  </p:stCondLst>
                                  <p:childTnLst>
                                    <p:animClr clrSpc="rgb" dir="cw">
                                      <p:cBhvr>
                                        <p:cTn id="6" dur="2000" fill="hold"/>
                                        <p:tgtEl>
                                          <p:spTgt spid="5"/>
                                        </p:tgtEl>
                                        <p:attrNameLst>
                                          <p:attrName>stroke.color</p:attrName>
                                        </p:attrNameLst>
                                      </p:cBhvr>
                                      <p:to>
                                        <a:schemeClr val="accent1"/>
                                      </p:to>
                                    </p:animClr>
                                    <p:set>
                                      <p:cBhvr>
                                        <p:cTn id="7" dur="2000" fill="hold"/>
                                        <p:tgtEl>
                                          <p:spTgt spid="5"/>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Google Shape;438;p29"/>
          <p:cNvSpPr txBox="1">
            <a:spLocks noChangeArrowheads="1"/>
          </p:cNvSpPr>
          <p:nvPr/>
        </p:nvSpPr>
        <p:spPr bwMode="auto">
          <a:xfrm>
            <a:off x="846138" y="59532"/>
            <a:ext cx="10725150"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pPr>
            <a:r>
              <a:rPr lang="fr-FR" altLang="en-US" sz="3600" b="1" dirty="0">
                <a:solidFill>
                  <a:srgbClr val="0097D7"/>
                </a:solidFill>
                <a:latin typeface="Myriad Pro" panose="020B0503030403020204" pitchFamily="34" charset="0"/>
                <a:cs typeface="Open Sans" panose="020B0606030504020204" pitchFamily="34" charset="0"/>
              </a:rPr>
              <a:t>ÉLABORER UN PLAN </a:t>
            </a:r>
          </a:p>
        </p:txBody>
      </p:sp>
      <p:graphicFrame>
        <p:nvGraphicFramePr>
          <p:cNvPr id="4" name="Google Shape;48;p6"/>
          <p:cNvGraphicFramePr/>
          <p:nvPr/>
        </p:nvGraphicFramePr>
        <p:xfrm>
          <a:off x="904875" y="2722563"/>
          <a:ext cx="1624013" cy="1254125"/>
        </p:xfrm>
        <a:graphic>
          <a:graphicData uri="http://schemas.openxmlformats.org/drawingml/2006/table">
            <a:tbl>
              <a:tblPr>
                <a:noFill/>
              </a:tblPr>
              <a:tblGrid>
                <a:gridCol w="1624013">
                  <a:extLst>
                    <a:ext uri="{9D8B030D-6E8A-4147-A177-3AD203B41FA5}">
                      <a16:colId xmlns:a16="http://schemas.microsoft.com/office/drawing/2014/main" val="20000"/>
                    </a:ext>
                  </a:extLst>
                </a:gridCol>
              </a:tblGrid>
              <a:tr h="1254125">
                <a:tc>
                  <a:txBody>
                    <a:bodyPr/>
                    <a:lstStyle/>
                    <a:p>
                      <a:pPr marL="0" marR="0" lvl="0" indent="0" algn="l" rtl="0">
                        <a:lnSpc>
                          <a:spcPct val="100000"/>
                        </a:lnSpc>
                        <a:spcBef>
                          <a:spcPts val="0"/>
                        </a:spcBef>
                        <a:spcAft>
                          <a:spcPts val="0"/>
                        </a:spcAft>
                        <a:buClr>
                          <a:srgbClr val="000000"/>
                        </a:buClr>
                        <a:buSzPts val="1800"/>
                        <a:buFont typeface="Arial"/>
                        <a:buNone/>
                      </a:pPr>
                      <a:r>
                        <a:rPr lang="en-US" sz="1800" b="1" dirty="0">
                          <a:latin typeface="Myriad Pro" panose="020B0503030403020204"/>
                          <a:sym typeface="Arial"/>
                        </a:rPr>
                        <a:t>Introduction </a:t>
                      </a:r>
                    </a:p>
                    <a:p>
                      <a:pPr marL="0" marR="0" lvl="0" indent="0" algn="l" rtl="0">
                        <a:lnSpc>
                          <a:spcPct val="100000"/>
                        </a:lnSpc>
                        <a:spcBef>
                          <a:spcPts val="0"/>
                        </a:spcBef>
                        <a:spcAft>
                          <a:spcPts val="0"/>
                        </a:spcAft>
                        <a:buClr>
                          <a:srgbClr val="000000"/>
                        </a:buClr>
                        <a:buSzPts val="1800"/>
                        <a:buFont typeface="Arial"/>
                        <a:buNone/>
                      </a:pPr>
                      <a:endParaRPr lang="en-US" sz="1800" b="1" dirty="0">
                        <a:latin typeface="Myriad Pro" panose="020B0503030403020204"/>
                        <a:sym typeface="Arial"/>
                      </a:endParaRPr>
                    </a:p>
                    <a:p>
                      <a:pPr marL="0" marR="0" lvl="0" indent="0" algn="l" rtl="0">
                        <a:lnSpc>
                          <a:spcPct val="100000"/>
                        </a:lnSpc>
                        <a:spcBef>
                          <a:spcPts val="0"/>
                        </a:spcBef>
                        <a:spcAft>
                          <a:spcPts val="0"/>
                        </a:spcAft>
                        <a:buClr>
                          <a:srgbClr val="000000"/>
                        </a:buClr>
                        <a:buSzPts val="1800"/>
                        <a:buFont typeface="Arial"/>
                        <a:buNone/>
                      </a:pPr>
                      <a:endParaRPr sz="1800" b="1" dirty="0">
                        <a:latin typeface="Myriad Pro" panose="020B0503030403020204"/>
                        <a:sym typeface="Arial"/>
                      </a:endParaRPr>
                    </a:p>
                  </a:txBody>
                  <a:tcPr marL="91382" marR="91382" marT="91541" marB="91541">
                    <a:solidFill>
                      <a:schemeClr val="accent1">
                        <a:lumMod val="40000"/>
                        <a:lumOff val="60000"/>
                        <a:alpha val="34509"/>
                      </a:schemeClr>
                    </a:solidFill>
                  </a:tcPr>
                </a:tc>
                <a:extLst>
                  <a:ext uri="{0D108BD9-81ED-4DB2-BD59-A6C34878D82A}">
                    <a16:rowId xmlns:a16="http://schemas.microsoft.com/office/drawing/2014/main" val="10000"/>
                  </a:ext>
                </a:extLst>
              </a:tr>
            </a:tbl>
          </a:graphicData>
        </a:graphic>
      </p:graphicFrame>
      <p:sp>
        <p:nvSpPr>
          <p:cNvPr id="5" name="Rectangle 4"/>
          <p:cNvSpPr>
            <a:spLocks noChangeArrowheads="1"/>
          </p:cNvSpPr>
          <p:nvPr/>
        </p:nvSpPr>
        <p:spPr bwMode="auto">
          <a:xfrm>
            <a:off x="846138" y="738188"/>
            <a:ext cx="10982325" cy="1816100"/>
          </a:xfrm>
          <a:prstGeom prst="rect">
            <a:avLst/>
          </a:prstGeom>
          <a:solidFill>
            <a:schemeClr val="accent3">
              <a:lumMod val="20000"/>
              <a:lumOff val="80000"/>
            </a:schemeClr>
          </a:solid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defRPr/>
            </a:pPr>
            <a:r>
              <a:rPr lang="fr-FR" sz="1600" b="1" dirty="0">
                <a:solidFill>
                  <a:schemeClr val="tx1"/>
                </a:solidFill>
                <a:latin typeface="Myriad Pro" pitchFamily="34" charset="0"/>
              </a:rPr>
              <a:t>Un jour, </a:t>
            </a:r>
            <a:r>
              <a:rPr lang="fr-FR" sz="1600" b="1" dirty="0">
                <a:solidFill>
                  <a:srgbClr val="FF0000"/>
                </a:solidFill>
                <a:latin typeface="Myriad Pro" pitchFamily="34" charset="0"/>
              </a:rPr>
              <a:t>vous</a:t>
            </a:r>
            <a:r>
              <a:rPr lang="fr-FR" sz="1600" b="1" dirty="0">
                <a:solidFill>
                  <a:schemeClr val="tx1"/>
                </a:solidFill>
                <a:latin typeface="Myriad Pro" pitchFamily="34" charset="0"/>
              </a:rPr>
              <a:t> avez </a:t>
            </a:r>
            <a:r>
              <a:rPr lang="fr-FR" sz="1600" b="1" dirty="0">
                <a:solidFill>
                  <a:srgbClr val="FFC000"/>
                </a:solidFill>
                <a:latin typeface="Myriad Pro" pitchFamily="34" charset="0"/>
              </a:rPr>
              <a:t>entendu parler de la décision </a:t>
            </a:r>
            <a:r>
              <a:rPr lang="fr-FR" sz="1600" b="1" dirty="0">
                <a:solidFill>
                  <a:schemeClr val="tx1"/>
                </a:solidFill>
                <a:latin typeface="Myriad Pro" pitchFamily="34" charset="0"/>
              </a:rPr>
              <a:t>de </a:t>
            </a:r>
            <a:r>
              <a:rPr lang="fr-FR" sz="1600" b="1" dirty="0">
                <a:solidFill>
                  <a:schemeClr val="accent2">
                    <a:lumMod val="75000"/>
                  </a:schemeClr>
                </a:solidFill>
                <a:latin typeface="Myriad Pro" pitchFamily="34" charset="0"/>
              </a:rPr>
              <a:t>la municipalité </a:t>
            </a:r>
            <a:r>
              <a:rPr lang="fr-FR" sz="1600" b="1" dirty="0">
                <a:solidFill>
                  <a:schemeClr val="tx1"/>
                </a:solidFill>
                <a:latin typeface="Myriad Pro" pitchFamily="34" charset="0"/>
              </a:rPr>
              <a:t>à </a:t>
            </a:r>
            <a:r>
              <a:rPr lang="fr-FR" sz="1600" b="1" dirty="0">
                <a:solidFill>
                  <a:srgbClr val="7030A0"/>
                </a:solidFill>
                <a:latin typeface="Myriad Pro" pitchFamily="34" charset="0"/>
              </a:rPr>
              <a:t>démolir une des maisons traditionnelles délabrées</a:t>
            </a:r>
            <a:r>
              <a:rPr lang="fr-FR" sz="1600" b="1" dirty="0">
                <a:solidFill>
                  <a:schemeClr val="tx1"/>
                </a:solidFill>
                <a:latin typeface="Myriad Pro" pitchFamily="34" charset="0"/>
              </a:rPr>
              <a:t> dans </a:t>
            </a:r>
            <a:r>
              <a:rPr lang="fr-FR" sz="1600" b="1" dirty="0">
                <a:solidFill>
                  <a:srgbClr val="FF0000"/>
                </a:solidFill>
                <a:latin typeface="Myriad Pro" pitchFamily="34" charset="0"/>
              </a:rPr>
              <a:t>votre village</a:t>
            </a:r>
            <a:r>
              <a:rPr lang="fr-FR" sz="1600" b="1" dirty="0">
                <a:solidFill>
                  <a:schemeClr val="tx1"/>
                </a:solidFill>
                <a:latin typeface="Myriad Pro" pitchFamily="34" charset="0"/>
              </a:rPr>
              <a:t>. Cette décision </a:t>
            </a:r>
            <a:r>
              <a:rPr lang="fr-FR" sz="1600" b="1" dirty="0">
                <a:solidFill>
                  <a:srgbClr val="FF0000"/>
                </a:solidFill>
                <a:latin typeface="Myriad Pro" pitchFamily="34" charset="0"/>
              </a:rPr>
              <a:t>vous</a:t>
            </a:r>
            <a:r>
              <a:rPr lang="fr-FR" sz="1600" b="1" dirty="0">
                <a:solidFill>
                  <a:schemeClr val="tx1"/>
                </a:solidFill>
                <a:latin typeface="Myriad Pro" pitchFamily="34" charset="0"/>
              </a:rPr>
              <a:t> a mis dans tous </a:t>
            </a:r>
            <a:r>
              <a:rPr lang="fr-FR" sz="1600" b="1" dirty="0">
                <a:solidFill>
                  <a:srgbClr val="FF0000"/>
                </a:solidFill>
                <a:latin typeface="Myriad Pro" pitchFamily="34" charset="0"/>
              </a:rPr>
              <a:t>vos</a:t>
            </a:r>
            <a:r>
              <a:rPr lang="fr-FR" sz="1600" b="1" dirty="0">
                <a:solidFill>
                  <a:schemeClr val="tx1"/>
                </a:solidFill>
                <a:latin typeface="Myriad Pro" pitchFamily="34" charset="0"/>
              </a:rPr>
              <a:t> états parce que </a:t>
            </a:r>
            <a:r>
              <a:rPr lang="fr-FR" sz="1600" b="1" dirty="0">
                <a:solidFill>
                  <a:srgbClr val="FF0000"/>
                </a:solidFill>
                <a:latin typeface="Myriad Pro" pitchFamily="34" charset="0"/>
              </a:rPr>
              <a:t>vous</a:t>
            </a:r>
            <a:r>
              <a:rPr lang="fr-FR" sz="1600" b="1" dirty="0">
                <a:solidFill>
                  <a:schemeClr val="tx1"/>
                </a:solidFill>
                <a:latin typeface="Myriad Pro" pitchFamily="34" charset="0"/>
              </a:rPr>
              <a:t> pensez que ces bâtiments doivent rester intact pour témoigner de </a:t>
            </a:r>
            <a:r>
              <a:rPr lang="fr-FR" sz="1600" b="1" dirty="0">
                <a:solidFill>
                  <a:srgbClr val="7030A0"/>
                </a:solidFill>
                <a:latin typeface="Myriad Pro" pitchFamily="34" charset="0"/>
              </a:rPr>
              <a:t>la richesse architecturale et de l’histoire de </a:t>
            </a:r>
            <a:r>
              <a:rPr lang="fr-FR" sz="1600" b="1" dirty="0">
                <a:solidFill>
                  <a:srgbClr val="FF0000"/>
                </a:solidFill>
                <a:latin typeface="Myriad Pro" pitchFamily="34" charset="0"/>
              </a:rPr>
              <a:t>votre village</a:t>
            </a:r>
            <a:r>
              <a:rPr lang="fr-FR" sz="1600" b="1" dirty="0">
                <a:solidFill>
                  <a:schemeClr val="tx1"/>
                </a:solidFill>
                <a:latin typeface="Myriad Pro" pitchFamily="34" charset="0"/>
              </a:rPr>
              <a:t>. Et, </a:t>
            </a:r>
            <a:r>
              <a:rPr lang="fr-FR" sz="1600" b="1" dirty="0">
                <a:solidFill>
                  <a:srgbClr val="FF0000"/>
                </a:solidFill>
                <a:latin typeface="Myriad Pro" pitchFamily="34" charset="0"/>
              </a:rPr>
              <a:t>vous</a:t>
            </a:r>
            <a:r>
              <a:rPr lang="fr-FR" sz="1600" b="1" dirty="0">
                <a:solidFill>
                  <a:schemeClr val="tx1"/>
                </a:solidFill>
                <a:latin typeface="Myriad Pro" pitchFamily="34" charset="0"/>
              </a:rPr>
              <a:t> décidez de </a:t>
            </a:r>
            <a:r>
              <a:rPr lang="fr-FR" sz="1600" b="1" dirty="0">
                <a:solidFill>
                  <a:srgbClr val="00B050"/>
                </a:solidFill>
                <a:latin typeface="Myriad Pro" pitchFamily="34" charset="0"/>
              </a:rPr>
              <a:t>mener sur les réseaux sociaux</a:t>
            </a:r>
            <a:r>
              <a:rPr lang="fr-FR" sz="1600" b="1" dirty="0">
                <a:solidFill>
                  <a:schemeClr val="tx1"/>
                </a:solidFill>
                <a:latin typeface="Myriad Pro" pitchFamily="34" charset="0"/>
              </a:rPr>
              <a:t>, une </a:t>
            </a:r>
            <a:r>
              <a:rPr lang="fr-FR" sz="1600" b="1" dirty="0">
                <a:solidFill>
                  <a:srgbClr val="7030A0"/>
                </a:solidFill>
                <a:latin typeface="Myriad Pro" pitchFamily="34" charset="0"/>
              </a:rPr>
              <a:t>campagne contre cette décision</a:t>
            </a:r>
            <a:r>
              <a:rPr lang="fr-FR" sz="1600" b="1" dirty="0">
                <a:solidFill>
                  <a:schemeClr val="tx1"/>
                </a:solidFill>
                <a:latin typeface="Myriad Pro" pitchFamily="34" charset="0"/>
              </a:rPr>
              <a:t>. </a:t>
            </a:r>
          </a:p>
          <a:p>
            <a:pPr algn="just">
              <a:defRPr/>
            </a:pPr>
            <a:r>
              <a:rPr lang="fr-FR" altLang="fr-FR" sz="1600" b="1" dirty="0">
                <a:latin typeface="Myriad Pro" pitchFamily="34" charset="0"/>
              </a:rPr>
              <a:t>Rédigez </a:t>
            </a:r>
            <a:r>
              <a:rPr lang="fr-FR" altLang="fr-FR" sz="1600" b="1" dirty="0">
                <a:solidFill>
                  <a:srgbClr val="00B050"/>
                </a:solidFill>
                <a:latin typeface="Myriad Pro" pitchFamily="34" charset="0"/>
              </a:rPr>
              <a:t>le post à faire circuler sur les réseaux sociaux</a:t>
            </a:r>
            <a:r>
              <a:rPr lang="fr-FR" altLang="fr-FR" sz="1600" b="1" dirty="0">
                <a:latin typeface="Myriad Pro" pitchFamily="34" charset="0"/>
              </a:rPr>
              <a:t>, dans lequel vous </a:t>
            </a:r>
            <a:r>
              <a:rPr lang="fr-FR" altLang="fr-FR" sz="1600" b="1" dirty="0">
                <a:solidFill>
                  <a:srgbClr val="FF0000"/>
                </a:solidFill>
                <a:latin typeface="Myriad Pro" pitchFamily="34" charset="0"/>
              </a:rPr>
              <a:t>décrivez cette maison traditionnelle et délabrée</a:t>
            </a:r>
            <a:r>
              <a:rPr lang="fr-FR" altLang="fr-FR" sz="1600" b="1" dirty="0">
                <a:latin typeface="Myriad Pro" pitchFamily="34" charset="0"/>
              </a:rPr>
              <a:t> et </a:t>
            </a:r>
            <a:r>
              <a:rPr lang="fr-FR" altLang="fr-FR" sz="1600" b="1" dirty="0">
                <a:solidFill>
                  <a:schemeClr val="accent1">
                    <a:lumMod val="75000"/>
                  </a:schemeClr>
                </a:solidFill>
                <a:latin typeface="Myriad Pro" pitchFamily="34" charset="0"/>
              </a:rPr>
              <a:t>vous insistez sur son importance architecturale et historique. </a:t>
            </a:r>
            <a:r>
              <a:rPr lang="fr-FR" altLang="fr-FR" sz="1600" b="1" dirty="0">
                <a:latin typeface="Myriad Pro" pitchFamily="34" charset="0"/>
              </a:rPr>
              <a:t>Formulez un titre accrocheur à votre post. </a:t>
            </a:r>
          </a:p>
        </p:txBody>
      </p:sp>
      <p:graphicFrame>
        <p:nvGraphicFramePr>
          <p:cNvPr id="2" name="Table 1"/>
          <p:cNvGraphicFramePr>
            <a:graphicFrameLocks noGrp="1"/>
          </p:cNvGraphicFramePr>
          <p:nvPr>
            <p:extLst>
              <p:ext uri="{D42A27DB-BD31-4B8C-83A1-F6EECF244321}">
                <p14:modId xmlns:p14="http://schemas.microsoft.com/office/powerpoint/2010/main" val="3943884386"/>
              </p:ext>
            </p:extLst>
          </p:nvPr>
        </p:nvGraphicFramePr>
        <p:xfrm>
          <a:off x="2730500" y="2735263"/>
          <a:ext cx="9253538" cy="1241425"/>
        </p:xfrm>
        <a:graphic>
          <a:graphicData uri="http://schemas.openxmlformats.org/drawingml/2006/table">
            <a:tbl>
              <a:tblPr>
                <a:noFill/>
              </a:tblPr>
              <a:tblGrid>
                <a:gridCol w="9253538">
                  <a:extLst>
                    <a:ext uri="{9D8B030D-6E8A-4147-A177-3AD203B41FA5}">
                      <a16:colId xmlns:a16="http://schemas.microsoft.com/office/drawing/2014/main" val="463906250"/>
                    </a:ext>
                  </a:extLst>
                </a:gridCol>
              </a:tblGrid>
              <a:tr h="1241425">
                <a:tc>
                  <a:txBody>
                    <a:bodyPr/>
                    <a:lstStyle/>
                    <a:p>
                      <a:pPr marL="0" marR="0" lvl="0" indent="0" algn="l" rtl="0">
                        <a:lnSpc>
                          <a:spcPct val="100000"/>
                        </a:lnSpc>
                        <a:spcBef>
                          <a:spcPts val="0"/>
                        </a:spcBef>
                        <a:spcAft>
                          <a:spcPts val="0"/>
                        </a:spcAft>
                        <a:buClr>
                          <a:srgbClr val="000000"/>
                        </a:buClr>
                        <a:buSzPts val="1800"/>
                        <a:buFont typeface="Arial"/>
                        <a:buNone/>
                      </a:pPr>
                      <a:r>
                        <a:rPr lang="fr-FR" sz="1800" b="1" u="sng" dirty="0">
                          <a:latin typeface="Myriad Pro" panose="020B0503030403020204"/>
                          <a:sym typeface="Arial"/>
                        </a:rPr>
                        <a:t>Pour introduire un post sur un réseau social: </a:t>
                      </a:r>
                    </a:p>
                    <a:p>
                      <a:pPr marL="0" marR="0" lvl="0" indent="0" algn="l" rtl="0">
                        <a:lnSpc>
                          <a:spcPct val="100000"/>
                        </a:lnSpc>
                        <a:spcBef>
                          <a:spcPts val="0"/>
                        </a:spcBef>
                        <a:spcAft>
                          <a:spcPts val="0"/>
                        </a:spcAft>
                        <a:buClr>
                          <a:srgbClr val="000000"/>
                        </a:buClr>
                        <a:buSzPts val="1800"/>
                        <a:buFont typeface="Arial"/>
                        <a:buNone/>
                      </a:pPr>
                      <a:r>
                        <a:rPr lang="fr-FR" sz="1800" dirty="0">
                          <a:latin typeface="Myriad Pro" panose="020B0503030403020204"/>
                          <a:sym typeface="Arial"/>
                        </a:rPr>
                        <a:t>- Saluer les internautes </a:t>
                      </a:r>
                    </a:p>
                    <a:p>
                      <a:pPr marL="0" marR="0" lvl="0" indent="0" algn="l" rtl="0">
                        <a:lnSpc>
                          <a:spcPct val="100000"/>
                        </a:lnSpc>
                        <a:spcBef>
                          <a:spcPts val="0"/>
                        </a:spcBef>
                        <a:spcAft>
                          <a:spcPts val="0"/>
                        </a:spcAft>
                        <a:buClr>
                          <a:srgbClr val="000000"/>
                        </a:buClr>
                        <a:buSzPts val="1800"/>
                        <a:buFont typeface="Arial"/>
                        <a:buNone/>
                      </a:pPr>
                      <a:r>
                        <a:rPr lang="fr-FR" sz="1800" dirty="0">
                          <a:latin typeface="Myriad Pro" panose="020B0503030403020204"/>
                          <a:sym typeface="Arial"/>
                        </a:rPr>
                        <a:t>- Annoncer le contenu du post : </a:t>
                      </a:r>
                      <a:r>
                        <a:rPr lang="fr-FR" sz="1800" b="1" dirty="0">
                          <a:solidFill>
                            <a:srgbClr val="FFC000"/>
                          </a:solidFill>
                          <a:latin typeface="Myriad Pro" pitchFamily="34" charset="0"/>
                        </a:rPr>
                        <a:t>la décision </a:t>
                      </a:r>
                      <a:r>
                        <a:rPr lang="fr-FR" sz="1800" b="1" dirty="0">
                          <a:solidFill>
                            <a:schemeClr val="tx1"/>
                          </a:solidFill>
                          <a:latin typeface="Myriad Pro" pitchFamily="34" charset="0"/>
                        </a:rPr>
                        <a:t>de </a:t>
                      </a:r>
                      <a:r>
                        <a:rPr lang="fr-FR" sz="1800" b="1" dirty="0">
                          <a:solidFill>
                            <a:schemeClr val="accent2">
                              <a:lumMod val="75000"/>
                            </a:schemeClr>
                          </a:solidFill>
                          <a:latin typeface="Myriad Pro" pitchFamily="34" charset="0"/>
                        </a:rPr>
                        <a:t>la municipalité </a:t>
                      </a:r>
                      <a:r>
                        <a:rPr lang="fr-FR" sz="1800" b="1" dirty="0">
                          <a:solidFill>
                            <a:schemeClr val="tx1"/>
                          </a:solidFill>
                          <a:latin typeface="Myriad Pro" pitchFamily="34" charset="0"/>
                        </a:rPr>
                        <a:t>à </a:t>
                      </a:r>
                      <a:r>
                        <a:rPr lang="fr-FR" sz="1800" b="1" dirty="0">
                          <a:solidFill>
                            <a:srgbClr val="7030A0"/>
                          </a:solidFill>
                          <a:latin typeface="Myriad Pro" pitchFamily="34" charset="0"/>
                        </a:rPr>
                        <a:t>démolir une des maisons traditionnelles délabrées</a:t>
                      </a:r>
                      <a:r>
                        <a:rPr lang="fr-FR" sz="1800" b="1" dirty="0">
                          <a:solidFill>
                            <a:schemeClr val="tx1"/>
                          </a:solidFill>
                          <a:latin typeface="Myriad Pro" pitchFamily="34" charset="0"/>
                        </a:rPr>
                        <a:t> dans </a:t>
                      </a:r>
                      <a:r>
                        <a:rPr lang="fr-FR" sz="1800" b="1" dirty="0">
                          <a:solidFill>
                            <a:srgbClr val="FF0000"/>
                          </a:solidFill>
                          <a:latin typeface="Myriad Pro" pitchFamily="34" charset="0"/>
                        </a:rPr>
                        <a:t>votre village</a:t>
                      </a:r>
                      <a:r>
                        <a:rPr lang="fr-FR" sz="1800" b="1" dirty="0">
                          <a:solidFill>
                            <a:schemeClr val="tx1"/>
                          </a:solidFill>
                          <a:latin typeface="Myriad Pro" pitchFamily="34" charset="0"/>
                        </a:rPr>
                        <a:t>.</a:t>
                      </a:r>
                      <a:endParaRPr lang="fr-FR" sz="1800" dirty="0">
                        <a:latin typeface="Myriad Pro" panose="020B0503030403020204"/>
                        <a:sym typeface="Arial"/>
                      </a:endParaRPr>
                    </a:p>
                  </a:txBody>
                  <a:tcPr marL="91423" marR="91423" marT="71939" marB="71939"/>
                </a:tc>
                <a:extLst>
                  <a:ext uri="{0D108BD9-81ED-4DB2-BD59-A6C34878D82A}">
                    <a16:rowId xmlns:a16="http://schemas.microsoft.com/office/drawing/2014/main" val="2782894483"/>
                  </a:ext>
                </a:extLst>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2483579088"/>
              </p:ext>
            </p:extLst>
          </p:nvPr>
        </p:nvGraphicFramePr>
        <p:xfrm>
          <a:off x="2730500" y="4224338"/>
          <a:ext cx="9253538" cy="1492342"/>
        </p:xfrm>
        <a:graphic>
          <a:graphicData uri="http://schemas.openxmlformats.org/drawingml/2006/table">
            <a:tbl>
              <a:tblPr>
                <a:noFill/>
              </a:tblPr>
              <a:tblGrid>
                <a:gridCol w="9253538">
                  <a:extLst>
                    <a:ext uri="{9D8B030D-6E8A-4147-A177-3AD203B41FA5}">
                      <a16:colId xmlns:a16="http://schemas.microsoft.com/office/drawing/2014/main" val="530723967"/>
                    </a:ext>
                  </a:extLst>
                </a:gridCol>
              </a:tblGrid>
              <a:tr h="1401762">
                <a:tc>
                  <a:txBody>
                    <a:bodyPr/>
                    <a:lstStyle/>
                    <a:p>
                      <a:pPr marL="0" marR="0" lvl="0" indent="0" algn="l" rtl="0">
                        <a:lnSpc>
                          <a:spcPct val="100000"/>
                        </a:lnSpc>
                        <a:spcBef>
                          <a:spcPts val="0"/>
                        </a:spcBef>
                        <a:spcAft>
                          <a:spcPts val="0"/>
                        </a:spcAft>
                        <a:buClr>
                          <a:srgbClr val="000000"/>
                        </a:buClr>
                        <a:buSzPts val="1800"/>
                        <a:buFont typeface="Arial"/>
                        <a:buNone/>
                      </a:pPr>
                      <a:r>
                        <a:rPr lang="fr-FR" sz="1700" b="1" u="sng" noProof="0" dirty="0">
                          <a:latin typeface="Myriad Pro" panose="020B0503030403020204"/>
                          <a:sym typeface="Arial"/>
                        </a:rPr>
                        <a:t>Pour décrire</a:t>
                      </a:r>
                      <a:r>
                        <a:rPr lang="fr-FR" sz="1700" b="1" u="sng" baseline="0" noProof="0" dirty="0">
                          <a:latin typeface="Myriad Pro" panose="020B0503030403020204"/>
                          <a:sym typeface="Arial"/>
                        </a:rPr>
                        <a:t> la maison traditionnelle et délabrée</a:t>
                      </a:r>
                      <a:r>
                        <a:rPr lang="fr-FR" sz="1700" noProof="0" dirty="0">
                          <a:latin typeface="Myriad Pro" panose="020B0503030403020204"/>
                          <a:sym typeface="Arial"/>
                        </a:rPr>
                        <a:t>: </a:t>
                      </a:r>
                    </a:p>
                    <a:p>
                      <a:pPr marL="0" marR="0" lvl="0" indent="0" algn="l" rtl="0">
                        <a:lnSpc>
                          <a:spcPct val="100000"/>
                        </a:lnSpc>
                        <a:spcBef>
                          <a:spcPts val="0"/>
                        </a:spcBef>
                        <a:spcAft>
                          <a:spcPts val="0"/>
                        </a:spcAft>
                        <a:buClr>
                          <a:srgbClr val="000000"/>
                        </a:buClr>
                        <a:buSzPts val="1800"/>
                        <a:buFont typeface="Arial"/>
                        <a:buNone/>
                      </a:pPr>
                      <a:r>
                        <a:rPr lang="fr-FR" sz="1700" noProof="0" dirty="0">
                          <a:latin typeface="Myriad Pro" panose="020B0503030403020204"/>
                          <a:sym typeface="Arial"/>
                        </a:rPr>
                        <a:t>- </a:t>
                      </a:r>
                      <a:r>
                        <a:rPr lang="fr-FR" sz="1700" b="1" noProof="0" dirty="0">
                          <a:latin typeface="Myriad Pro" panose="020B0503030403020204"/>
                          <a:sym typeface="Arial"/>
                        </a:rPr>
                        <a:t>Situer</a:t>
                      </a:r>
                      <a:r>
                        <a:rPr lang="fr-FR" sz="1700" b="1" baseline="0" noProof="0" dirty="0">
                          <a:latin typeface="Myriad Pro" panose="020B0503030403020204"/>
                          <a:sym typeface="Arial"/>
                        </a:rPr>
                        <a:t> la maison </a:t>
                      </a:r>
                      <a:r>
                        <a:rPr lang="fr-FR" sz="1700" baseline="0" noProof="0" dirty="0">
                          <a:latin typeface="Myriad Pro" panose="020B0503030403020204"/>
                          <a:sym typeface="Arial"/>
                        </a:rPr>
                        <a:t>(dans le lieu et dans le temps- à quelle époque remonte-t-elle?)</a:t>
                      </a:r>
                    </a:p>
                    <a:p>
                      <a:pPr marL="117475" marR="0" lvl="0" indent="-117475" algn="l" rtl="0">
                        <a:lnSpc>
                          <a:spcPct val="100000"/>
                        </a:lnSpc>
                        <a:spcBef>
                          <a:spcPts val="0"/>
                        </a:spcBef>
                        <a:spcAft>
                          <a:spcPts val="0"/>
                        </a:spcAft>
                        <a:buClr>
                          <a:srgbClr val="000000"/>
                        </a:buClr>
                        <a:buSzPts val="1800"/>
                        <a:buFont typeface="Arial"/>
                        <a:buNone/>
                      </a:pPr>
                      <a:r>
                        <a:rPr lang="fr-FR" sz="1700" baseline="0" noProof="0" dirty="0">
                          <a:latin typeface="Myriad Pro" panose="020B0503030403020204"/>
                          <a:sym typeface="Arial"/>
                        </a:rPr>
                        <a:t>- Préciser </a:t>
                      </a:r>
                      <a:r>
                        <a:rPr lang="fr-FR" sz="1700" b="1" baseline="0" noProof="0" dirty="0">
                          <a:latin typeface="Myriad Pro" panose="020B0503030403020204"/>
                          <a:sym typeface="Arial"/>
                        </a:rPr>
                        <a:t>où se trouve le descripteur, ses déplacements, ses actions </a:t>
                      </a:r>
                      <a:r>
                        <a:rPr lang="fr-FR" sz="1700" baseline="0" noProof="0" dirty="0">
                          <a:latin typeface="Myriad Pro" panose="020B0503030403020204"/>
                          <a:sym typeface="Arial"/>
                        </a:rPr>
                        <a:t>ou </a:t>
                      </a:r>
                      <a:r>
                        <a:rPr lang="fr-FR" sz="1700" b="1" baseline="0" noProof="0" dirty="0">
                          <a:latin typeface="Myriad Pro" panose="020B0503030403020204"/>
                          <a:sym typeface="Arial"/>
                        </a:rPr>
                        <a:t>le déplacement de son regard. </a:t>
                      </a:r>
                    </a:p>
                    <a:p>
                      <a:pPr marL="0" marR="0" lvl="0" indent="0" algn="l" rtl="0">
                        <a:lnSpc>
                          <a:spcPct val="100000"/>
                        </a:lnSpc>
                        <a:spcBef>
                          <a:spcPts val="0"/>
                        </a:spcBef>
                        <a:spcAft>
                          <a:spcPts val="0"/>
                        </a:spcAft>
                        <a:buClr>
                          <a:srgbClr val="000000"/>
                        </a:buClr>
                        <a:buSzPts val="1800"/>
                        <a:buFont typeface="Arial"/>
                        <a:buNone/>
                      </a:pPr>
                      <a:r>
                        <a:rPr lang="fr-FR" sz="1700" baseline="0" noProof="0" dirty="0">
                          <a:latin typeface="Myriad Pro" panose="020B0503030403020204"/>
                          <a:sym typeface="Arial"/>
                        </a:rPr>
                        <a:t>- Préciser </a:t>
                      </a:r>
                      <a:r>
                        <a:rPr lang="fr-FR" sz="1700" b="1" baseline="0" noProof="0" dirty="0">
                          <a:latin typeface="Myriad Pro" panose="020B0503030403020204"/>
                          <a:sym typeface="Arial"/>
                        </a:rPr>
                        <a:t>les éléments à d</a:t>
                      </a:r>
                      <a:r>
                        <a:rPr lang="en-US" sz="1700" b="1" baseline="0" noProof="0" dirty="0" err="1">
                          <a:latin typeface="Myriad Pro" panose="020B0503030403020204"/>
                          <a:sym typeface="Arial"/>
                        </a:rPr>
                        <a:t>écrire</a:t>
                      </a:r>
                      <a:r>
                        <a:rPr lang="en-US" sz="1700" b="1" baseline="0" noProof="0" dirty="0">
                          <a:latin typeface="Myriad Pro" panose="020B0503030403020204"/>
                          <a:sym typeface="Arial"/>
                        </a:rPr>
                        <a:t> </a:t>
                      </a:r>
                      <a:r>
                        <a:rPr lang="en-US" sz="1700" baseline="0" noProof="0" dirty="0">
                          <a:latin typeface="Myriad Pro" panose="020B0503030403020204"/>
                          <a:sym typeface="Arial"/>
                        </a:rPr>
                        <a:t>et </a:t>
                      </a:r>
                      <a:r>
                        <a:rPr lang="en-US" sz="1700" baseline="0" noProof="0" dirty="0" err="1">
                          <a:latin typeface="Myriad Pro" panose="020B0503030403020204"/>
                          <a:sym typeface="Arial"/>
                        </a:rPr>
                        <a:t>choisir</a:t>
                      </a:r>
                      <a:r>
                        <a:rPr lang="en-US" sz="1700" baseline="0" noProof="0" dirty="0">
                          <a:latin typeface="Myriad Pro" panose="020B0503030403020204"/>
                          <a:sym typeface="Arial"/>
                        </a:rPr>
                        <a:t> des </a:t>
                      </a:r>
                      <a:r>
                        <a:rPr lang="en-US" sz="1700" b="1" baseline="0" noProof="0" dirty="0">
                          <a:latin typeface="Myriad Pro" panose="020B0503030403020204"/>
                          <a:sym typeface="Arial"/>
                        </a:rPr>
                        <a:t>expansions du nom qui </a:t>
                      </a:r>
                      <a:r>
                        <a:rPr lang="en-US" sz="1700" b="1" baseline="0" noProof="0" dirty="0" err="1">
                          <a:latin typeface="Myriad Pro" panose="020B0503030403020204"/>
                          <a:sym typeface="Arial"/>
                        </a:rPr>
                        <a:t>traduisent</a:t>
                      </a:r>
                      <a:r>
                        <a:rPr lang="en-US" sz="1700" b="1" baseline="0" noProof="0" dirty="0">
                          <a:latin typeface="Myriad Pro" panose="020B0503030403020204"/>
                          <a:sym typeface="Arial"/>
                        </a:rPr>
                        <a:t> </a:t>
                      </a:r>
                      <a:r>
                        <a:rPr lang="en-US" sz="1700" b="1" baseline="0" noProof="0" dirty="0" err="1">
                          <a:latin typeface="Myriad Pro" panose="020B0503030403020204"/>
                          <a:sym typeface="Arial"/>
                        </a:rPr>
                        <a:t>l’effet</a:t>
                      </a:r>
                      <a:r>
                        <a:rPr lang="en-US" sz="1700" b="1" baseline="0" noProof="0" dirty="0">
                          <a:latin typeface="Myriad Pro" panose="020B0503030403020204"/>
                          <a:sym typeface="Arial"/>
                        </a:rPr>
                        <a:t> </a:t>
                      </a:r>
                      <a:r>
                        <a:rPr lang="en-US" sz="1700" b="1" baseline="0" noProof="0" dirty="0" err="1">
                          <a:latin typeface="Myriad Pro" panose="020B0503030403020204"/>
                          <a:sym typeface="Arial"/>
                        </a:rPr>
                        <a:t>voulu</a:t>
                      </a:r>
                      <a:r>
                        <a:rPr lang="en-US" sz="1700" b="1" baseline="0" noProof="0" dirty="0">
                          <a:latin typeface="Myriad Pro" panose="020B0503030403020204"/>
                          <a:sym typeface="Arial"/>
                        </a:rPr>
                        <a:t>. </a:t>
                      </a:r>
                    </a:p>
                  </a:txBody>
                  <a:tcPr marL="91417" marR="91417" marT="98471" marB="98471"/>
                </a:tc>
                <a:extLst>
                  <a:ext uri="{0D108BD9-81ED-4DB2-BD59-A6C34878D82A}">
                    <a16:rowId xmlns:a16="http://schemas.microsoft.com/office/drawing/2014/main" val="1515907611"/>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704893943"/>
              </p:ext>
            </p:extLst>
          </p:nvPr>
        </p:nvGraphicFramePr>
        <p:xfrm>
          <a:off x="2730500" y="5878513"/>
          <a:ext cx="9253538" cy="731837"/>
        </p:xfrm>
        <a:graphic>
          <a:graphicData uri="http://schemas.openxmlformats.org/drawingml/2006/table">
            <a:tbl>
              <a:tblPr>
                <a:noFill/>
              </a:tblPr>
              <a:tblGrid>
                <a:gridCol w="9253538">
                  <a:extLst>
                    <a:ext uri="{9D8B030D-6E8A-4147-A177-3AD203B41FA5}">
                      <a16:colId xmlns:a16="http://schemas.microsoft.com/office/drawing/2014/main" val="530723967"/>
                    </a:ext>
                  </a:extLst>
                </a:gridCol>
              </a:tblGrid>
              <a:tr h="731837">
                <a:tc>
                  <a:txBody>
                    <a:bodyPr/>
                    <a:lstStyle/>
                    <a:p>
                      <a:pPr marL="0" marR="0" lvl="0" indent="0" algn="l" rtl="0">
                        <a:lnSpc>
                          <a:spcPct val="100000"/>
                        </a:lnSpc>
                        <a:spcBef>
                          <a:spcPts val="0"/>
                        </a:spcBef>
                        <a:spcAft>
                          <a:spcPts val="0"/>
                        </a:spcAft>
                        <a:buClr>
                          <a:srgbClr val="000000"/>
                        </a:buClr>
                        <a:buSzPts val="1800"/>
                        <a:buFont typeface="Arial"/>
                        <a:buNone/>
                      </a:pPr>
                      <a:r>
                        <a:rPr lang="fr-FR" sz="1800" b="1" u="sng" noProof="0" dirty="0">
                          <a:latin typeface="Myriad Pro" panose="020B0503030403020204"/>
                        </a:rPr>
                        <a:t>Pour clore mon texte, mon post:</a:t>
                      </a:r>
                    </a:p>
                    <a:p>
                      <a:pPr marL="0" marR="0" lvl="0" indent="0" algn="l" rtl="0">
                        <a:lnSpc>
                          <a:spcPct val="100000"/>
                        </a:lnSpc>
                        <a:spcBef>
                          <a:spcPts val="0"/>
                        </a:spcBef>
                        <a:spcAft>
                          <a:spcPts val="0"/>
                        </a:spcAft>
                        <a:buClr>
                          <a:srgbClr val="000000"/>
                        </a:buClr>
                        <a:buSzPts val="1800"/>
                        <a:buFont typeface="Arial"/>
                        <a:buNone/>
                      </a:pPr>
                      <a:r>
                        <a:rPr lang="fr-FR" sz="1800" noProof="0" dirty="0">
                          <a:latin typeface="Myriad Pro" panose="020B0503030403020204"/>
                        </a:rPr>
                        <a:t>-</a:t>
                      </a:r>
                      <a:r>
                        <a:rPr lang="fr-FR" sz="1800" baseline="0" noProof="0" dirty="0">
                          <a:latin typeface="Myriad Pro" panose="020B0503030403020204"/>
                        </a:rPr>
                        <a:t> </a:t>
                      </a:r>
                      <a:r>
                        <a:rPr lang="fr-FR" altLang="fr-FR" sz="1800" b="1" dirty="0">
                          <a:solidFill>
                            <a:schemeClr val="accent1">
                              <a:lumMod val="75000"/>
                            </a:schemeClr>
                          </a:solidFill>
                          <a:latin typeface="Myriad Pro" pitchFamily="34" charset="0"/>
                        </a:rPr>
                        <a:t>insister sur l’importance architecturale et historique</a:t>
                      </a:r>
                      <a:r>
                        <a:rPr lang="fr-FR" altLang="fr-FR" sz="1800" b="1" baseline="0" dirty="0">
                          <a:solidFill>
                            <a:schemeClr val="accent1">
                              <a:lumMod val="75000"/>
                            </a:schemeClr>
                          </a:solidFill>
                          <a:latin typeface="Myriad Pro" pitchFamily="34" charset="0"/>
                        </a:rPr>
                        <a:t> (de la maison)</a:t>
                      </a:r>
                      <a:r>
                        <a:rPr lang="fr-FR" altLang="fr-FR" sz="1800" b="1" dirty="0">
                          <a:solidFill>
                            <a:schemeClr val="accent1">
                              <a:lumMod val="75000"/>
                            </a:schemeClr>
                          </a:solidFill>
                          <a:latin typeface="Myriad Pro" pitchFamily="34" charset="0"/>
                        </a:rPr>
                        <a:t>.</a:t>
                      </a:r>
                    </a:p>
                  </a:txBody>
                  <a:tcPr marL="91423" marR="91423" marT="91352" marB="91352"/>
                </a:tc>
                <a:extLst>
                  <a:ext uri="{0D108BD9-81ED-4DB2-BD59-A6C34878D82A}">
                    <a16:rowId xmlns:a16="http://schemas.microsoft.com/office/drawing/2014/main" val="2263440595"/>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671921710"/>
              </p:ext>
            </p:extLst>
          </p:nvPr>
        </p:nvGraphicFramePr>
        <p:xfrm>
          <a:off x="904875" y="4203700"/>
          <a:ext cx="1624013" cy="1512980"/>
        </p:xfrm>
        <a:graphic>
          <a:graphicData uri="http://schemas.openxmlformats.org/drawingml/2006/table">
            <a:tbl>
              <a:tblPr>
                <a:noFill/>
              </a:tblPr>
              <a:tblGrid>
                <a:gridCol w="1624013">
                  <a:extLst>
                    <a:ext uri="{9D8B030D-6E8A-4147-A177-3AD203B41FA5}">
                      <a16:colId xmlns:a16="http://schemas.microsoft.com/office/drawing/2014/main" val="108145969"/>
                    </a:ext>
                  </a:extLst>
                </a:gridCol>
              </a:tblGrid>
              <a:tr h="1512980">
                <a:tc>
                  <a:txBody>
                    <a:bodyPr/>
                    <a:lstStyle/>
                    <a:p>
                      <a:pPr marL="0" marR="0" lvl="0" indent="0" algn="l" rtl="0">
                        <a:lnSpc>
                          <a:spcPct val="100000"/>
                        </a:lnSpc>
                        <a:spcBef>
                          <a:spcPts val="0"/>
                        </a:spcBef>
                        <a:spcAft>
                          <a:spcPts val="0"/>
                        </a:spcAft>
                        <a:buClr>
                          <a:srgbClr val="000000"/>
                        </a:buClr>
                        <a:buSzPts val="1800"/>
                        <a:buFont typeface="Arial"/>
                        <a:buNone/>
                      </a:pPr>
                      <a:r>
                        <a:rPr lang="fr-FR" sz="1800" b="1" dirty="0">
                          <a:latin typeface="Myriad Pro" panose="020B0503030403020204"/>
                        </a:rPr>
                        <a:t>Corps du sujet </a:t>
                      </a:r>
                      <a:endParaRPr sz="1800" b="1" dirty="0">
                        <a:latin typeface="Myriad Pro" panose="020B0503030403020204"/>
                      </a:endParaRPr>
                    </a:p>
                  </a:txBody>
                  <a:tcPr marL="91382" marR="91382" marT="91491" marB="91491">
                    <a:solidFill>
                      <a:schemeClr val="accent1">
                        <a:lumMod val="40000"/>
                        <a:lumOff val="60000"/>
                        <a:alpha val="34509"/>
                      </a:schemeClr>
                    </a:solidFill>
                  </a:tcPr>
                </a:tc>
                <a:extLst>
                  <a:ext uri="{0D108BD9-81ED-4DB2-BD59-A6C34878D82A}">
                    <a16:rowId xmlns:a16="http://schemas.microsoft.com/office/drawing/2014/main" val="4121629616"/>
                  </a:ext>
                </a:extLst>
              </a:tr>
            </a:tbl>
          </a:graphicData>
        </a:graphic>
      </p:graphicFrame>
      <p:graphicFrame>
        <p:nvGraphicFramePr>
          <p:cNvPr id="10" name="Table 9"/>
          <p:cNvGraphicFramePr>
            <a:graphicFrameLocks noGrp="1"/>
          </p:cNvGraphicFramePr>
          <p:nvPr/>
        </p:nvGraphicFramePr>
        <p:xfrm>
          <a:off x="904875" y="5883275"/>
          <a:ext cx="1624013" cy="731838"/>
        </p:xfrm>
        <a:graphic>
          <a:graphicData uri="http://schemas.openxmlformats.org/drawingml/2006/table">
            <a:tbl>
              <a:tblPr>
                <a:noFill/>
              </a:tblPr>
              <a:tblGrid>
                <a:gridCol w="1624013">
                  <a:extLst>
                    <a:ext uri="{9D8B030D-6E8A-4147-A177-3AD203B41FA5}">
                      <a16:colId xmlns:a16="http://schemas.microsoft.com/office/drawing/2014/main" val="108145969"/>
                    </a:ext>
                  </a:extLst>
                </a:gridCol>
              </a:tblGrid>
              <a:tr h="731838">
                <a:tc>
                  <a:txBody>
                    <a:bodyPr/>
                    <a:lstStyle/>
                    <a:p>
                      <a:pPr marL="0" marR="0" lvl="0" indent="0" algn="l" rtl="0">
                        <a:lnSpc>
                          <a:spcPct val="100000"/>
                        </a:lnSpc>
                        <a:spcBef>
                          <a:spcPts val="0"/>
                        </a:spcBef>
                        <a:spcAft>
                          <a:spcPts val="0"/>
                        </a:spcAft>
                        <a:buClr>
                          <a:srgbClr val="000000"/>
                        </a:buClr>
                        <a:buSzPts val="1800"/>
                        <a:buFont typeface="Arial"/>
                        <a:buNone/>
                      </a:pPr>
                      <a:r>
                        <a:rPr lang="fr-FR" sz="1800" b="1" dirty="0">
                          <a:latin typeface="Myriad Pro" panose="020B0503030403020204"/>
                        </a:rPr>
                        <a:t>Conclusion </a:t>
                      </a:r>
                    </a:p>
                    <a:p>
                      <a:pPr marL="0" marR="0" lvl="0" indent="0" algn="l" rtl="0">
                        <a:lnSpc>
                          <a:spcPct val="100000"/>
                        </a:lnSpc>
                        <a:spcBef>
                          <a:spcPts val="0"/>
                        </a:spcBef>
                        <a:spcAft>
                          <a:spcPts val="0"/>
                        </a:spcAft>
                        <a:buClr>
                          <a:srgbClr val="000000"/>
                        </a:buClr>
                        <a:buSzPts val="1800"/>
                        <a:buFont typeface="Arial"/>
                        <a:buNone/>
                      </a:pPr>
                      <a:endParaRPr sz="1800" b="1" dirty="0">
                        <a:latin typeface="Myriad Pro" panose="020B0503030403020204"/>
                      </a:endParaRPr>
                    </a:p>
                  </a:txBody>
                  <a:tcPr marL="91382" marR="91382" marT="91352" marB="91352">
                    <a:solidFill>
                      <a:schemeClr val="accent1">
                        <a:lumMod val="40000"/>
                        <a:lumOff val="60000"/>
                        <a:alpha val="34509"/>
                      </a:schemeClr>
                    </a:solidFill>
                  </a:tcPr>
                </a:tc>
                <a:extLst>
                  <a:ext uri="{0D108BD9-81ED-4DB2-BD59-A6C34878D82A}">
                    <a16:rowId xmlns:a16="http://schemas.microsoft.com/office/drawing/2014/main" val="2677301351"/>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10" presetClass="entr" presetSubtype="0"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childTnLst>
                                </p:cTn>
                              </p:par>
                              <p:par>
                                <p:cTn id="15" presetID="10"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3"/>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Google Shape;438;p29"/>
          <p:cNvSpPr txBox="1">
            <a:spLocks noChangeArrowheads="1"/>
          </p:cNvSpPr>
          <p:nvPr/>
        </p:nvSpPr>
        <p:spPr bwMode="auto">
          <a:xfrm>
            <a:off x="904874" y="266181"/>
            <a:ext cx="10725150"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pPr>
            <a:r>
              <a:rPr lang="fr-FR" altLang="en-US" sz="3600" b="1" dirty="0">
                <a:solidFill>
                  <a:srgbClr val="0096D6"/>
                </a:solidFill>
                <a:latin typeface="Myriad Pro" panose="020B0503030403020204" pitchFamily="34" charset="0"/>
                <a:cs typeface="Open Sans" panose="020B0606030504020204" pitchFamily="34" charset="0"/>
              </a:rPr>
              <a:t>RECHERCHER DES IDÉES POUR PRÉPARER LE CORPS DU SUJET </a:t>
            </a:r>
          </a:p>
        </p:txBody>
      </p:sp>
      <p:graphicFrame>
        <p:nvGraphicFramePr>
          <p:cNvPr id="2" name="Table 1"/>
          <p:cNvGraphicFramePr>
            <a:graphicFrameLocks noGrp="1"/>
          </p:cNvGraphicFramePr>
          <p:nvPr>
            <p:extLst>
              <p:ext uri="{D42A27DB-BD31-4B8C-83A1-F6EECF244321}">
                <p14:modId xmlns:p14="http://schemas.microsoft.com/office/powerpoint/2010/main" val="2038221979"/>
              </p:ext>
            </p:extLst>
          </p:nvPr>
        </p:nvGraphicFramePr>
        <p:xfrm>
          <a:off x="904875" y="1576030"/>
          <a:ext cx="10766424" cy="819150"/>
        </p:xfrm>
        <a:graphic>
          <a:graphicData uri="http://schemas.openxmlformats.org/drawingml/2006/table">
            <a:tbl>
              <a:tblPr firstRow="1" bandRow="1">
                <a:tableStyleId>{5C22544A-7EE6-4342-B048-85BDC9FD1C3A}</a:tableStyleId>
              </a:tblPr>
              <a:tblGrid>
                <a:gridCol w="1663227">
                  <a:extLst>
                    <a:ext uri="{9D8B030D-6E8A-4147-A177-3AD203B41FA5}">
                      <a16:colId xmlns:a16="http://schemas.microsoft.com/office/drawing/2014/main" val="2211815118"/>
                    </a:ext>
                  </a:extLst>
                </a:gridCol>
                <a:gridCol w="2276272">
                  <a:extLst>
                    <a:ext uri="{9D8B030D-6E8A-4147-A177-3AD203B41FA5}">
                      <a16:colId xmlns:a16="http://schemas.microsoft.com/office/drawing/2014/main" val="817198135"/>
                    </a:ext>
                  </a:extLst>
                </a:gridCol>
                <a:gridCol w="2159541">
                  <a:extLst>
                    <a:ext uri="{9D8B030D-6E8A-4147-A177-3AD203B41FA5}">
                      <a16:colId xmlns:a16="http://schemas.microsoft.com/office/drawing/2014/main" val="1766693051"/>
                    </a:ext>
                  </a:extLst>
                </a:gridCol>
                <a:gridCol w="4667384">
                  <a:extLst>
                    <a:ext uri="{9D8B030D-6E8A-4147-A177-3AD203B41FA5}">
                      <a16:colId xmlns:a16="http://schemas.microsoft.com/office/drawing/2014/main" val="76057859"/>
                    </a:ext>
                  </a:extLst>
                </a:gridCol>
              </a:tblGrid>
              <a:tr h="819150">
                <a:tc>
                  <a:txBody>
                    <a:bodyPr/>
                    <a:lstStyle/>
                    <a:p>
                      <a:pPr marL="0" marR="0" algn="ctr">
                        <a:lnSpc>
                          <a:spcPct val="107000"/>
                        </a:lnSpc>
                        <a:spcBef>
                          <a:spcPts val="0"/>
                        </a:spcBef>
                        <a:spcAft>
                          <a:spcPts val="0"/>
                        </a:spcAft>
                      </a:pPr>
                      <a:r>
                        <a:rPr lang="fr-FR" sz="1600" b="1" dirty="0">
                          <a:solidFill>
                            <a:schemeClr val="tx1"/>
                          </a:solidFill>
                          <a:effectLst/>
                          <a:latin typeface="Myriad Pro" panose="020B0503030403020204"/>
                        </a:rPr>
                        <a:t>Qui est le descripteur ? </a:t>
                      </a:r>
                      <a:endParaRPr lang="en-US" sz="1600" b="1" dirty="0">
                        <a:solidFill>
                          <a:schemeClr val="tx1"/>
                        </a:solidFill>
                        <a:effectLst/>
                        <a:latin typeface="Myriad Pro" panose="020B0503030403020204"/>
                        <a:ea typeface="Calibri" panose="020F0502020204030204" pitchFamily="34" charset="0"/>
                        <a:cs typeface="Arial" panose="020B0604020202020204" pitchFamily="34" charset="0"/>
                      </a:endParaRPr>
                    </a:p>
                  </a:txBody>
                  <a:tcPr marL="68575" marR="685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algn="ctr">
                        <a:lnSpc>
                          <a:spcPct val="107000"/>
                        </a:lnSpc>
                        <a:spcBef>
                          <a:spcPts val="0"/>
                        </a:spcBef>
                        <a:spcAft>
                          <a:spcPts val="0"/>
                        </a:spcAft>
                      </a:pPr>
                      <a:r>
                        <a:rPr lang="fr-FR" sz="1600" b="1" dirty="0">
                          <a:solidFill>
                            <a:schemeClr val="tx1"/>
                          </a:solidFill>
                          <a:effectLst/>
                          <a:latin typeface="Myriad Pro" panose="020B0503030403020204"/>
                        </a:rPr>
                        <a:t>Où se trouve-t-il</a:t>
                      </a:r>
                      <a:r>
                        <a:rPr lang="fr-FR" sz="1600" b="1" baseline="0" dirty="0">
                          <a:solidFill>
                            <a:schemeClr val="tx1"/>
                          </a:solidFill>
                          <a:effectLst/>
                          <a:latin typeface="Myriad Pro" panose="020B0503030403020204"/>
                        </a:rPr>
                        <a:t> par rapport à la maison?</a:t>
                      </a:r>
                      <a:endParaRPr lang="en-US" sz="1600" b="1" dirty="0">
                        <a:solidFill>
                          <a:schemeClr val="tx1"/>
                        </a:solidFill>
                        <a:effectLst/>
                        <a:latin typeface="Myriad Pro" panose="020B0503030403020204"/>
                        <a:ea typeface="Calibri" panose="020F0502020204030204" pitchFamily="34" charset="0"/>
                        <a:cs typeface="Arial" panose="020B0604020202020204" pitchFamily="34" charset="0"/>
                      </a:endParaRPr>
                    </a:p>
                  </a:txBody>
                  <a:tcPr marL="68575" marR="685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algn="ctr">
                        <a:lnSpc>
                          <a:spcPct val="107000"/>
                        </a:lnSpc>
                        <a:spcBef>
                          <a:spcPts val="0"/>
                        </a:spcBef>
                        <a:spcAft>
                          <a:spcPts val="0"/>
                        </a:spcAft>
                      </a:pPr>
                      <a:r>
                        <a:rPr lang="fr-FR" sz="1600" b="1" dirty="0">
                          <a:solidFill>
                            <a:schemeClr val="tx1"/>
                          </a:solidFill>
                          <a:effectLst/>
                          <a:latin typeface="Myriad Pro" panose="020B0503030403020204"/>
                        </a:rPr>
                        <a:t>A quel moment de la journée décrit-on la maison? </a:t>
                      </a:r>
                      <a:endParaRPr lang="en-US" sz="1600" b="1" dirty="0">
                        <a:solidFill>
                          <a:schemeClr val="tx1"/>
                        </a:solidFill>
                        <a:effectLst/>
                        <a:latin typeface="Myriad Pro" panose="020B0503030403020204"/>
                        <a:ea typeface="Calibri" panose="020F0502020204030204" pitchFamily="34" charset="0"/>
                        <a:cs typeface="Arial" panose="020B0604020202020204" pitchFamily="34" charset="0"/>
                      </a:endParaRPr>
                    </a:p>
                  </a:txBody>
                  <a:tcPr marL="68575" marR="685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algn="ctr">
                        <a:lnSpc>
                          <a:spcPct val="107000"/>
                        </a:lnSpc>
                        <a:spcBef>
                          <a:spcPts val="0"/>
                        </a:spcBef>
                        <a:spcAft>
                          <a:spcPts val="0"/>
                        </a:spcAft>
                      </a:pPr>
                      <a:r>
                        <a:rPr lang="fr-FR" sz="1600" b="1" dirty="0">
                          <a:solidFill>
                            <a:schemeClr val="tx1"/>
                          </a:solidFill>
                          <a:effectLst/>
                          <a:latin typeface="Myriad Pro" panose="020B0503030403020204"/>
                        </a:rPr>
                        <a:t>Quel(s)</a:t>
                      </a:r>
                      <a:r>
                        <a:rPr lang="fr-FR" sz="1600" b="1" baseline="0" dirty="0">
                          <a:solidFill>
                            <a:schemeClr val="tx1"/>
                          </a:solidFill>
                          <a:effectLst/>
                          <a:latin typeface="Myriad Pro" panose="020B0503030403020204"/>
                        </a:rPr>
                        <a:t> aspect(s) de la maison décrit-on? </a:t>
                      </a:r>
                      <a:endParaRPr lang="en-US" sz="1600" b="1" dirty="0">
                        <a:solidFill>
                          <a:schemeClr val="tx1"/>
                        </a:solidFill>
                        <a:effectLst/>
                        <a:latin typeface="Myriad Pro" panose="020B0503030403020204"/>
                        <a:ea typeface="Calibri" panose="020F0502020204030204" pitchFamily="34" charset="0"/>
                        <a:cs typeface="Arial" panose="020B0604020202020204" pitchFamily="34" charset="0"/>
                      </a:endParaRPr>
                    </a:p>
                  </a:txBody>
                  <a:tcPr marL="68575" marR="685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834600035"/>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735145869"/>
              </p:ext>
            </p:extLst>
          </p:nvPr>
        </p:nvGraphicFramePr>
        <p:xfrm>
          <a:off x="904874" y="3733077"/>
          <a:ext cx="7577138" cy="320016"/>
        </p:xfrm>
        <a:graphic>
          <a:graphicData uri="http://schemas.openxmlformats.org/drawingml/2006/table">
            <a:tbl>
              <a:tblPr firstRow="1" bandRow="1">
                <a:tableStyleId>{5C22544A-7EE6-4342-B048-85BDC9FD1C3A}</a:tableStyleId>
              </a:tblPr>
              <a:tblGrid>
                <a:gridCol w="1629076">
                  <a:extLst>
                    <a:ext uri="{9D8B030D-6E8A-4147-A177-3AD203B41FA5}">
                      <a16:colId xmlns:a16="http://schemas.microsoft.com/office/drawing/2014/main" val="3536962649"/>
                    </a:ext>
                  </a:extLst>
                </a:gridCol>
                <a:gridCol w="2844563">
                  <a:extLst>
                    <a:ext uri="{9D8B030D-6E8A-4147-A177-3AD203B41FA5}">
                      <a16:colId xmlns:a16="http://schemas.microsoft.com/office/drawing/2014/main" val="3556645589"/>
                    </a:ext>
                  </a:extLst>
                </a:gridCol>
                <a:gridCol w="3103499">
                  <a:extLst>
                    <a:ext uri="{9D8B030D-6E8A-4147-A177-3AD203B41FA5}">
                      <a16:colId xmlns:a16="http://schemas.microsoft.com/office/drawing/2014/main" val="343947525"/>
                    </a:ext>
                  </a:extLst>
                </a:gridCol>
              </a:tblGrid>
              <a:tr h="304800">
                <a:tc>
                  <a:txBody>
                    <a:bodyPr/>
                    <a:lstStyle/>
                    <a:p>
                      <a:pPr algn="ctr"/>
                      <a:r>
                        <a:rPr lang="en-US" sz="1500" dirty="0" err="1">
                          <a:solidFill>
                            <a:schemeClr val="tx1"/>
                          </a:solidFill>
                          <a:latin typeface="Myriad Pro" panose="020B0503030403020204"/>
                        </a:rPr>
                        <a:t>Éléments</a:t>
                      </a:r>
                      <a:r>
                        <a:rPr lang="en-US" sz="1500" dirty="0">
                          <a:solidFill>
                            <a:schemeClr val="tx1"/>
                          </a:solidFill>
                          <a:latin typeface="Myriad Pro" panose="020B0503030403020204"/>
                        </a:rPr>
                        <a:t> </a:t>
                      </a:r>
                      <a:r>
                        <a:rPr lang="en-US" sz="1500" dirty="0" err="1">
                          <a:solidFill>
                            <a:schemeClr val="tx1"/>
                          </a:solidFill>
                          <a:latin typeface="Myriad Pro" panose="020B0503030403020204"/>
                        </a:rPr>
                        <a:t>décrits</a:t>
                      </a:r>
                      <a:r>
                        <a:rPr lang="en-US" sz="1500" dirty="0">
                          <a:solidFill>
                            <a:schemeClr val="tx1"/>
                          </a:solidFill>
                          <a:latin typeface="Myriad Pro" panose="020B0503030403020204"/>
                        </a:rPr>
                        <a:t> </a:t>
                      </a:r>
                      <a:endParaRPr lang="fr-FR" sz="1500" dirty="0">
                        <a:solidFill>
                          <a:schemeClr val="tx1"/>
                        </a:solidFill>
                        <a:latin typeface="Myriad Pro" panose="020B0503030403020204"/>
                      </a:endParaRPr>
                    </a:p>
                  </a:txBody>
                  <a:tcPr marL="91432" marR="91432"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1500" dirty="0">
                          <a:solidFill>
                            <a:schemeClr val="tx1"/>
                          </a:solidFill>
                          <a:latin typeface="Myriad Pro" panose="020B0503030403020204"/>
                        </a:rPr>
                        <a:t>Expansions du nom</a:t>
                      </a:r>
                      <a:endParaRPr lang="fr-FR" sz="1500" dirty="0">
                        <a:solidFill>
                          <a:schemeClr val="tx1"/>
                        </a:solidFill>
                        <a:latin typeface="Myriad Pro" panose="020B0503030403020204"/>
                      </a:endParaRPr>
                    </a:p>
                  </a:txBody>
                  <a:tcPr marL="91432" marR="91432"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1500" dirty="0">
                          <a:solidFill>
                            <a:schemeClr val="tx1"/>
                          </a:solidFill>
                          <a:latin typeface="Myriad Pro" panose="020B0503030403020204"/>
                        </a:rPr>
                        <a:t>Impression qui se </a:t>
                      </a:r>
                      <a:r>
                        <a:rPr lang="en-US" sz="1500" dirty="0" err="1">
                          <a:solidFill>
                            <a:schemeClr val="tx1"/>
                          </a:solidFill>
                          <a:latin typeface="Myriad Pro" panose="020B0503030403020204"/>
                        </a:rPr>
                        <a:t>dégage</a:t>
                      </a:r>
                      <a:endParaRPr lang="fr-FR" sz="1500" dirty="0">
                        <a:solidFill>
                          <a:schemeClr val="tx1"/>
                        </a:solidFill>
                        <a:latin typeface="Myriad Pro" panose="020B0503030403020204"/>
                      </a:endParaRPr>
                    </a:p>
                  </a:txBody>
                  <a:tcPr marL="91432" marR="91432"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693622610"/>
                  </a:ext>
                </a:extLst>
              </a:tr>
            </a:tbl>
          </a:graphicData>
        </a:graphic>
      </p:graphicFrame>
      <p:sp>
        <p:nvSpPr>
          <p:cNvPr id="10" name="Rounded Rectangle 9"/>
          <p:cNvSpPr/>
          <p:nvPr/>
        </p:nvSpPr>
        <p:spPr>
          <a:xfrm>
            <a:off x="8723313" y="3319429"/>
            <a:ext cx="3341687" cy="827088"/>
          </a:xfrm>
          <a:prstGeom prst="roundRect">
            <a:avLst/>
          </a:prstGeom>
          <a:ln>
            <a:solidFill>
              <a:schemeClr val="accent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en-US" sz="1600" dirty="0" err="1">
                <a:latin typeface="Myriad Pro" panose="020B0503030403020204" pitchFamily="34" charset="0"/>
              </a:rPr>
              <a:t>Dans</a:t>
            </a:r>
            <a:r>
              <a:rPr lang="en-US" sz="1600" dirty="0">
                <a:latin typeface="Myriad Pro" panose="020B0503030403020204" pitchFamily="34" charset="0"/>
              </a:rPr>
              <a:t> </a:t>
            </a:r>
            <a:r>
              <a:rPr lang="en-US" sz="1600" dirty="0" err="1">
                <a:latin typeface="Myriad Pro" panose="020B0503030403020204" pitchFamily="34" charset="0"/>
              </a:rPr>
              <a:t>quel</a:t>
            </a:r>
            <a:r>
              <a:rPr lang="en-US" sz="1600" dirty="0">
                <a:latin typeface="Myriad Pro" panose="020B0503030403020204" pitchFamily="34" charset="0"/>
              </a:rPr>
              <a:t> </a:t>
            </a:r>
            <a:r>
              <a:rPr lang="en-US" sz="1600" dirty="0" err="1">
                <a:latin typeface="Myriad Pro" panose="020B0503030403020204" pitchFamily="34" charset="0"/>
              </a:rPr>
              <a:t>ordre</a:t>
            </a:r>
            <a:r>
              <a:rPr lang="en-US" sz="1600" dirty="0">
                <a:latin typeface="Myriad Pro" panose="020B0503030403020204" pitchFamily="34" charset="0"/>
              </a:rPr>
              <a:t> </a:t>
            </a:r>
            <a:r>
              <a:rPr lang="en-US" sz="1600" dirty="0" err="1">
                <a:latin typeface="Myriad Pro" panose="020B0503030403020204" pitchFamily="34" charset="0"/>
              </a:rPr>
              <a:t>allez-vous</a:t>
            </a:r>
            <a:r>
              <a:rPr lang="en-US" sz="1600" dirty="0">
                <a:latin typeface="Myriad Pro" panose="020B0503030403020204" pitchFamily="34" charset="0"/>
              </a:rPr>
              <a:t> </a:t>
            </a:r>
            <a:r>
              <a:rPr lang="en-US" sz="1600" dirty="0" err="1">
                <a:latin typeface="Myriad Pro" panose="020B0503030403020204" pitchFamily="34" charset="0"/>
              </a:rPr>
              <a:t>présenter</a:t>
            </a:r>
            <a:r>
              <a:rPr lang="en-US" sz="1600" dirty="0">
                <a:latin typeface="Myriad Pro" panose="020B0503030403020204" pitchFamily="34" charset="0"/>
              </a:rPr>
              <a:t> les </a:t>
            </a:r>
            <a:r>
              <a:rPr lang="en-US" sz="1600" dirty="0" err="1">
                <a:latin typeface="Myriad Pro" panose="020B0503030403020204" pitchFamily="34" charset="0"/>
              </a:rPr>
              <a:t>éléments</a:t>
            </a:r>
            <a:r>
              <a:rPr lang="en-US" sz="1600" dirty="0">
                <a:latin typeface="Myriad Pro" panose="020B0503030403020204" pitchFamily="34" charset="0"/>
              </a:rPr>
              <a:t> </a:t>
            </a:r>
            <a:r>
              <a:rPr lang="en-US" sz="1600" dirty="0" err="1">
                <a:latin typeface="Myriad Pro" panose="020B0503030403020204" pitchFamily="34" charset="0"/>
              </a:rPr>
              <a:t>décrits</a:t>
            </a:r>
            <a:r>
              <a:rPr lang="en-US" sz="1600" dirty="0">
                <a:latin typeface="Myriad Pro" panose="020B0503030403020204" pitchFamily="34" charset="0"/>
              </a:rPr>
              <a:t>? </a:t>
            </a:r>
            <a:endParaRPr lang="fr-FR" sz="1600" dirty="0">
              <a:latin typeface="Myriad Pro" panose="020B0503030403020204" pitchFamily="34" charset="0"/>
            </a:endParaRPr>
          </a:p>
        </p:txBody>
      </p:sp>
      <p:sp>
        <p:nvSpPr>
          <p:cNvPr id="12" name="Rounded Rectangle 11"/>
          <p:cNvSpPr/>
          <p:nvPr/>
        </p:nvSpPr>
        <p:spPr>
          <a:xfrm>
            <a:off x="8723313" y="4247340"/>
            <a:ext cx="3341687" cy="1344613"/>
          </a:xfrm>
          <a:prstGeom prst="roundRect">
            <a:avLst/>
          </a:prstGeom>
          <a:ln>
            <a:solidFill>
              <a:schemeClr val="accent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en-US" sz="1500" dirty="0" err="1">
                <a:latin typeface="Myriad Pro" panose="020B0503030403020204" pitchFamily="34" charset="0"/>
              </a:rPr>
              <a:t>Vous</a:t>
            </a:r>
            <a:r>
              <a:rPr lang="en-US" sz="1500" dirty="0">
                <a:latin typeface="Myriad Pro" panose="020B0503030403020204" pitchFamily="34" charset="0"/>
              </a:rPr>
              <a:t> </a:t>
            </a:r>
            <a:r>
              <a:rPr lang="en-US" sz="1500" dirty="0" err="1">
                <a:latin typeface="Myriad Pro" panose="020B0503030403020204" pitchFamily="34" charset="0"/>
              </a:rPr>
              <a:t>allez</a:t>
            </a:r>
            <a:r>
              <a:rPr lang="en-US" sz="1500" dirty="0">
                <a:latin typeface="Myriad Pro" panose="020B0503030403020204" pitchFamily="34" charset="0"/>
              </a:rPr>
              <a:t> </a:t>
            </a:r>
            <a:r>
              <a:rPr lang="en-US" sz="1500" dirty="0" err="1">
                <a:latin typeface="Myriad Pro" panose="020B0503030403020204" pitchFamily="34" charset="0"/>
              </a:rPr>
              <a:t>conjuguer</a:t>
            </a:r>
            <a:r>
              <a:rPr lang="en-US" sz="1500" dirty="0">
                <a:latin typeface="Myriad Pro" panose="020B0503030403020204" pitchFamily="34" charset="0"/>
              </a:rPr>
              <a:t> les </a:t>
            </a:r>
            <a:r>
              <a:rPr lang="en-US" sz="1500" dirty="0" err="1">
                <a:latin typeface="Myriad Pro" panose="020B0503030403020204" pitchFamily="34" charset="0"/>
              </a:rPr>
              <a:t>verbes</a:t>
            </a:r>
            <a:r>
              <a:rPr lang="en-US" sz="1500" dirty="0">
                <a:latin typeface="Myriad Pro" panose="020B0503030403020204" pitchFamily="34" charset="0"/>
              </a:rPr>
              <a:t> à </a:t>
            </a:r>
            <a:r>
              <a:rPr lang="en-US" sz="1500" dirty="0" err="1">
                <a:latin typeface="Myriad Pro" panose="020B0503030403020204" pitchFamily="34" charset="0"/>
              </a:rPr>
              <a:t>l’imparfait</a:t>
            </a:r>
            <a:r>
              <a:rPr lang="en-US" sz="1500" dirty="0">
                <a:latin typeface="Myriad Pro" panose="020B0503030403020204" pitchFamily="34" charset="0"/>
              </a:rPr>
              <a:t> </a:t>
            </a:r>
            <a:r>
              <a:rPr lang="en-US" sz="1500" dirty="0" err="1">
                <a:latin typeface="Myriad Pro" panose="020B0503030403020204" pitchFamily="34" charset="0"/>
              </a:rPr>
              <a:t>ou</a:t>
            </a:r>
            <a:r>
              <a:rPr lang="en-US" sz="1500" dirty="0">
                <a:latin typeface="Myriad Pro" panose="020B0503030403020204" pitchFamily="34" charset="0"/>
              </a:rPr>
              <a:t> au </a:t>
            </a:r>
            <a:r>
              <a:rPr lang="en-US" sz="1500" dirty="0" err="1">
                <a:latin typeface="Myriad Pro" panose="020B0503030403020204" pitchFamily="34" charset="0"/>
              </a:rPr>
              <a:t>présent</a:t>
            </a:r>
            <a:r>
              <a:rPr lang="en-US" sz="1500" dirty="0">
                <a:latin typeface="Myriad Pro" panose="020B0503030403020204" pitchFamily="34" charset="0"/>
              </a:rPr>
              <a:t> de </a:t>
            </a:r>
            <a:r>
              <a:rPr lang="en-US" sz="1500" dirty="0" err="1">
                <a:latin typeface="Myriad Pro" panose="020B0503030403020204" pitchFamily="34" charset="0"/>
              </a:rPr>
              <a:t>l’indicatif</a:t>
            </a:r>
            <a:r>
              <a:rPr lang="en-US" sz="1500" dirty="0">
                <a:latin typeface="Myriad Pro" panose="020B0503030403020204" pitchFamily="34" charset="0"/>
              </a:rPr>
              <a:t>? </a:t>
            </a:r>
          </a:p>
          <a:p>
            <a:pPr>
              <a:defRPr/>
            </a:pPr>
            <a:endParaRPr lang="en-US" sz="1500" dirty="0">
              <a:latin typeface="Myriad Pro" panose="020B0503030403020204" pitchFamily="34" charset="0"/>
            </a:endParaRPr>
          </a:p>
          <a:p>
            <a:pPr>
              <a:defRPr/>
            </a:pPr>
            <a:r>
              <a:rPr lang="en-US" sz="1500" dirty="0" err="1">
                <a:latin typeface="Myriad Pro" panose="020B0503030403020204" pitchFamily="34" charset="0"/>
              </a:rPr>
              <a:t>Quel</a:t>
            </a:r>
            <a:r>
              <a:rPr lang="en-US" sz="1500" dirty="0">
                <a:latin typeface="Myriad Pro" panose="020B0503030403020204" pitchFamily="34" charset="0"/>
              </a:rPr>
              <a:t> </a:t>
            </a:r>
            <a:r>
              <a:rPr lang="en-US" sz="1500" dirty="0" err="1">
                <a:latin typeface="Myriad Pro" panose="020B0503030403020204" pitchFamily="34" charset="0"/>
              </a:rPr>
              <a:t>effet</a:t>
            </a:r>
            <a:r>
              <a:rPr lang="en-US" sz="1500" dirty="0">
                <a:latin typeface="Myriad Pro" panose="020B0503030403020204" pitchFamily="34" charset="0"/>
              </a:rPr>
              <a:t> </a:t>
            </a:r>
            <a:r>
              <a:rPr lang="en-US" sz="1500" dirty="0" err="1">
                <a:latin typeface="Myriad Pro" panose="020B0503030403020204" pitchFamily="34" charset="0"/>
              </a:rPr>
              <a:t>vouliez-vous</a:t>
            </a:r>
            <a:r>
              <a:rPr lang="en-US" sz="1500" dirty="0">
                <a:latin typeface="Myriad Pro" panose="020B0503030403020204" pitchFamily="34" charset="0"/>
              </a:rPr>
              <a:t> </a:t>
            </a:r>
            <a:r>
              <a:rPr lang="en-US" sz="1500" dirty="0" err="1">
                <a:latin typeface="Myriad Pro" panose="020B0503030403020204" pitchFamily="34" charset="0"/>
              </a:rPr>
              <a:t>produire</a:t>
            </a:r>
            <a:r>
              <a:rPr lang="en-US" sz="1500" dirty="0">
                <a:latin typeface="Myriad Pro" panose="020B0503030403020204" pitchFamily="34" charset="0"/>
              </a:rPr>
              <a:t> sur </a:t>
            </a:r>
            <a:r>
              <a:rPr lang="en-US" sz="1500" dirty="0" err="1">
                <a:latin typeface="Myriad Pro" panose="020B0503030403020204" pitchFamily="34" charset="0"/>
              </a:rPr>
              <a:t>vos</a:t>
            </a:r>
            <a:r>
              <a:rPr lang="en-US" sz="1500" dirty="0">
                <a:latin typeface="Myriad Pro" panose="020B0503030403020204" pitchFamily="34" charset="0"/>
              </a:rPr>
              <a:t> </a:t>
            </a:r>
            <a:r>
              <a:rPr lang="en-US" sz="1500" dirty="0" err="1">
                <a:latin typeface="Myriad Pro" panose="020B0503030403020204" pitchFamily="34" charset="0"/>
              </a:rPr>
              <a:t>lecteurs</a:t>
            </a:r>
            <a:r>
              <a:rPr lang="en-US" sz="1500" dirty="0">
                <a:latin typeface="Myriad Pro" panose="020B0503030403020204" pitchFamily="34" charset="0"/>
              </a:rPr>
              <a:t>? </a:t>
            </a:r>
            <a:endParaRPr lang="fr-FR" sz="1500" dirty="0">
              <a:latin typeface="Myriad Pro" panose="020B0503030403020204" pitchFamily="34" charset="0"/>
            </a:endParaRPr>
          </a:p>
        </p:txBody>
      </p:sp>
      <p:sp>
        <p:nvSpPr>
          <p:cNvPr id="13" name="Rounded Rectangle 12"/>
          <p:cNvSpPr/>
          <p:nvPr/>
        </p:nvSpPr>
        <p:spPr>
          <a:xfrm>
            <a:off x="8723313" y="5692776"/>
            <a:ext cx="3341687" cy="1030287"/>
          </a:xfrm>
          <a:prstGeom prst="roundRect">
            <a:avLst/>
          </a:prstGeom>
          <a:ln>
            <a:solidFill>
              <a:schemeClr val="accent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en-US" sz="1600" dirty="0" err="1">
                <a:latin typeface="Myriad Pro" panose="020B0503030403020204" pitchFamily="34" charset="0"/>
              </a:rPr>
              <a:t>Pensez-vous</a:t>
            </a:r>
            <a:r>
              <a:rPr lang="en-US" sz="1600" dirty="0">
                <a:latin typeface="Myriad Pro" panose="020B0503030403020204" pitchFamily="34" charset="0"/>
              </a:rPr>
              <a:t> </a:t>
            </a:r>
            <a:r>
              <a:rPr lang="en-US" sz="1600" dirty="0" err="1">
                <a:latin typeface="Myriad Pro" panose="020B0503030403020204" pitchFamily="34" charset="0"/>
              </a:rPr>
              <a:t>décrire</a:t>
            </a:r>
            <a:r>
              <a:rPr lang="en-US" sz="1600" dirty="0">
                <a:latin typeface="Myriad Pro" panose="020B0503030403020204" pitchFamily="34" charset="0"/>
              </a:rPr>
              <a:t> </a:t>
            </a:r>
            <a:r>
              <a:rPr lang="en-US" sz="1600" dirty="0" err="1">
                <a:latin typeface="Myriad Pro" panose="020B0503030403020204" pitchFamily="34" charset="0"/>
              </a:rPr>
              <a:t>en</a:t>
            </a:r>
            <a:r>
              <a:rPr lang="en-US" sz="1600" dirty="0">
                <a:latin typeface="Myriad Pro" panose="020B0503030403020204" pitchFamily="34" charset="0"/>
              </a:rPr>
              <a:t> </a:t>
            </a:r>
            <a:r>
              <a:rPr lang="en-US" sz="1600" dirty="0" err="1">
                <a:latin typeface="Myriad Pro" panose="020B0503030403020204" pitchFamily="34" charset="0"/>
              </a:rPr>
              <a:t>utilisant</a:t>
            </a:r>
            <a:r>
              <a:rPr lang="en-US" sz="1600" dirty="0">
                <a:latin typeface="Myriad Pro" panose="020B0503030403020204" pitchFamily="34" charset="0"/>
              </a:rPr>
              <a:t> le “</a:t>
            </a:r>
            <a:r>
              <a:rPr lang="en-US" sz="1600" dirty="0" err="1">
                <a:latin typeface="Myriad Pro" panose="020B0503030403020204" pitchFamily="34" charset="0"/>
              </a:rPr>
              <a:t>vous</a:t>
            </a:r>
            <a:r>
              <a:rPr lang="en-US" sz="1600" dirty="0">
                <a:latin typeface="Myriad Pro" panose="020B0503030403020204" pitchFamily="34" charset="0"/>
              </a:rPr>
              <a:t>” pour </a:t>
            </a:r>
            <a:r>
              <a:rPr lang="en-US" sz="1600" dirty="0" err="1">
                <a:latin typeface="Myriad Pro" panose="020B0503030403020204" pitchFamily="34" charset="0"/>
              </a:rPr>
              <a:t>impliquer</a:t>
            </a:r>
            <a:r>
              <a:rPr lang="en-US" sz="1600" dirty="0">
                <a:latin typeface="Myriad Pro" panose="020B0503030403020204" pitchFamily="34" charset="0"/>
              </a:rPr>
              <a:t> </a:t>
            </a:r>
            <a:r>
              <a:rPr lang="en-US" sz="1600" dirty="0" err="1">
                <a:latin typeface="Myriad Pro" panose="020B0503030403020204" pitchFamily="34" charset="0"/>
              </a:rPr>
              <a:t>vos</a:t>
            </a:r>
            <a:r>
              <a:rPr lang="en-US" sz="1600" dirty="0">
                <a:latin typeface="Myriad Pro" panose="020B0503030403020204" pitchFamily="34" charset="0"/>
              </a:rPr>
              <a:t> </a:t>
            </a:r>
            <a:r>
              <a:rPr lang="en-US" sz="1600" dirty="0" err="1">
                <a:latin typeface="Myriad Pro" panose="020B0503030403020204" pitchFamily="34" charset="0"/>
              </a:rPr>
              <a:t>lecteurs</a:t>
            </a:r>
            <a:r>
              <a:rPr lang="en-US" sz="1600" dirty="0">
                <a:latin typeface="Myriad Pro" panose="020B0503030403020204" pitchFamily="34" charset="0"/>
              </a:rPr>
              <a:t> </a:t>
            </a:r>
            <a:r>
              <a:rPr lang="en-US" sz="1600" dirty="0" err="1">
                <a:latin typeface="Myriad Pro" panose="020B0503030403020204" pitchFamily="34" charset="0"/>
              </a:rPr>
              <a:t>dans</a:t>
            </a:r>
            <a:r>
              <a:rPr lang="en-US" sz="1600" dirty="0">
                <a:latin typeface="Myriad Pro" panose="020B0503030403020204" pitchFamily="34" charset="0"/>
              </a:rPr>
              <a:t> la </a:t>
            </a:r>
            <a:r>
              <a:rPr lang="en-US" sz="1600" dirty="0" err="1">
                <a:latin typeface="Myriad Pro" panose="020B0503030403020204" pitchFamily="34" charset="0"/>
              </a:rPr>
              <a:t>découverte</a:t>
            </a:r>
            <a:r>
              <a:rPr lang="en-US" sz="1600" dirty="0">
                <a:latin typeface="Myriad Pro" panose="020B0503030403020204" pitchFamily="34" charset="0"/>
              </a:rPr>
              <a:t> de la </a:t>
            </a:r>
            <a:r>
              <a:rPr lang="en-US" sz="1600" dirty="0" err="1">
                <a:latin typeface="Myriad Pro" panose="020B0503030403020204" pitchFamily="34" charset="0"/>
              </a:rPr>
              <a:t>maison</a:t>
            </a:r>
            <a:r>
              <a:rPr lang="en-US" sz="1600" dirty="0">
                <a:latin typeface="Myriad Pro" panose="020B0503030403020204" pitchFamily="34" charset="0"/>
              </a:rPr>
              <a:t>? </a:t>
            </a:r>
            <a:endParaRPr lang="fr-FR" sz="1600" dirty="0">
              <a:latin typeface="Myriad Pro" panose="020B0503030403020204" pitchFamily="34" charset="0"/>
            </a:endParaRPr>
          </a:p>
        </p:txBody>
      </p:sp>
      <p:sp>
        <p:nvSpPr>
          <p:cNvPr id="40988" name="Rectangle 2"/>
          <p:cNvSpPr>
            <a:spLocks noChangeArrowheads="1"/>
          </p:cNvSpPr>
          <p:nvPr/>
        </p:nvSpPr>
        <p:spPr bwMode="auto">
          <a:xfrm>
            <a:off x="846138" y="1064197"/>
            <a:ext cx="47260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0000"/>
              </a:buClr>
              <a:buSzPts val="1800"/>
            </a:pPr>
            <a:r>
              <a:rPr lang="fr-FR" altLang="en-US" sz="2400" b="1" dirty="0">
                <a:latin typeface="Myriad Pro" panose="020B0503030403020204" pitchFamily="34" charset="0"/>
              </a:rPr>
              <a:t>Situer la maison et le descripteur </a:t>
            </a:r>
          </a:p>
        </p:txBody>
      </p:sp>
      <p:sp>
        <p:nvSpPr>
          <p:cNvPr id="40989" name="Rectangle 4"/>
          <p:cNvSpPr>
            <a:spLocks noChangeArrowheads="1"/>
          </p:cNvSpPr>
          <p:nvPr/>
        </p:nvSpPr>
        <p:spPr bwMode="auto">
          <a:xfrm>
            <a:off x="846138" y="3224738"/>
            <a:ext cx="38584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0000"/>
              </a:buClr>
              <a:buSzPts val="1800"/>
            </a:pPr>
            <a:r>
              <a:rPr lang="fr-FR" altLang="en-US" sz="2000" b="1" dirty="0">
                <a:latin typeface="Myriad Pro" panose="020B0503030403020204" pitchFamily="34" charset="0"/>
              </a:rPr>
              <a:t>Décrire la maison de l’extérieur   </a:t>
            </a:r>
          </a:p>
        </p:txBody>
      </p:sp>
      <p:graphicFrame>
        <p:nvGraphicFramePr>
          <p:cNvPr id="6" name="Table 5"/>
          <p:cNvGraphicFramePr>
            <a:graphicFrameLocks noGrp="1"/>
          </p:cNvGraphicFramePr>
          <p:nvPr>
            <p:extLst>
              <p:ext uri="{D42A27DB-BD31-4B8C-83A1-F6EECF244321}">
                <p14:modId xmlns:p14="http://schemas.microsoft.com/office/powerpoint/2010/main" val="1392868978"/>
              </p:ext>
            </p:extLst>
          </p:nvPr>
        </p:nvGraphicFramePr>
        <p:xfrm>
          <a:off x="904875" y="2399851"/>
          <a:ext cx="10766424" cy="733806"/>
        </p:xfrm>
        <a:graphic>
          <a:graphicData uri="http://schemas.openxmlformats.org/drawingml/2006/table">
            <a:tbl>
              <a:tblPr firstRow="1" bandRow="1">
                <a:tableStyleId>{5C22544A-7EE6-4342-B048-85BDC9FD1C3A}</a:tableStyleId>
              </a:tblPr>
              <a:tblGrid>
                <a:gridCol w="1663227">
                  <a:extLst>
                    <a:ext uri="{9D8B030D-6E8A-4147-A177-3AD203B41FA5}">
                      <a16:colId xmlns:a16="http://schemas.microsoft.com/office/drawing/2014/main" val="1969226442"/>
                    </a:ext>
                  </a:extLst>
                </a:gridCol>
                <a:gridCol w="2276272">
                  <a:extLst>
                    <a:ext uri="{9D8B030D-6E8A-4147-A177-3AD203B41FA5}">
                      <a16:colId xmlns:a16="http://schemas.microsoft.com/office/drawing/2014/main" val="4138772517"/>
                    </a:ext>
                  </a:extLst>
                </a:gridCol>
                <a:gridCol w="2159541">
                  <a:extLst>
                    <a:ext uri="{9D8B030D-6E8A-4147-A177-3AD203B41FA5}">
                      <a16:colId xmlns:a16="http://schemas.microsoft.com/office/drawing/2014/main" val="588508794"/>
                    </a:ext>
                  </a:extLst>
                </a:gridCol>
                <a:gridCol w="4667384">
                  <a:extLst>
                    <a:ext uri="{9D8B030D-6E8A-4147-A177-3AD203B41FA5}">
                      <a16:colId xmlns:a16="http://schemas.microsoft.com/office/drawing/2014/main" val="382433926"/>
                    </a:ext>
                  </a:extLst>
                </a:gridCol>
              </a:tblGrid>
              <a:tr h="684213">
                <a:tc>
                  <a:txBody>
                    <a:bodyPr/>
                    <a:lstStyle/>
                    <a:p>
                      <a:pPr marL="0" marR="0" algn="l">
                        <a:lnSpc>
                          <a:spcPct val="107000"/>
                        </a:lnSpc>
                        <a:spcBef>
                          <a:spcPts val="0"/>
                        </a:spcBef>
                        <a:spcAft>
                          <a:spcPts val="0"/>
                        </a:spcAft>
                      </a:pPr>
                      <a:r>
                        <a:rPr lang="en-US" sz="1500" b="0" dirty="0">
                          <a:solidFill>
                            <a:srgbClr val="FF0000"/>
                          </a:solidFill>
                          <a:effectLst/>
                          <a:latin typeface="Myriad Pro" panose="020B0503030403020204"/>
                          <a:ea typeface="Calibri" panose="020F0502020204030204" pitchFamily="34" charset="0"/>
                          <a:cs typeface="Arial" panose="020B0604020202020204" pitchFamily="34" charset="0"/>
                        </a:rPr>
                        <a:t>À</a:t>
                      </a:r>
                      <a:r>
                        <a:rPr lang="en-US" sz="1500" b="0" baseline="0" dirty="0">
                          <a:solidFill>
                            <a:srgbClr val="FF0000"/>
                          </a:solidFill>
                          <a:effectLst/>
                          <a:latin typeface="Myriad Pro" panose="020B0503030403020204"/>
                          <a:ea typeface="Calibri" panose="020F0502020204030204" pitchFamily="34" charset="0"/>
                          <a:cs typeface="Arial" panose="020B0604020202020204" pitchFamily="34" charset="0"/>
                        </a:rPr>
                        <a:t> </a:t>
                      </a:r>
                      <a:r>
                        <a:rPr lang="en-US" sz="1500" b="0" baseline="0" dirty="0" err="1">
                          <a:solidFill>
                            <a:srgbClr val="FF0000"/>
                          </a:solidFill>
                          <a:effectLst/>
                          <a:latin typeface="Myriad Pro" panose="020B0503030403020204"/>
                          <a:ea typeface="Calibri" panose="020F0502020204030204" pitchFamily="34" charset="0"/>
                          <a:cs typeface="Arial" panose="020B0604020202020204" pitchFamily="34" charset="0"/>
                        </a:rPr>
                        <a:t>l’intérieur</a:t>
                      </a:r>
                      <a:r>
                        <a:rPr lang="en-US" sz="1500" b="0" baseline="0" dirty="0">
                          <a:solidFill>
                            <a:srgbClr val="FF0000"/>
                          </a:solidFill>
                          <a:effectLst/>
                          <a:latin typeface="Myriad Pro" panose="020B0503030403020204"/>
                          <a:ea typeface="Calibri" panose="020F0502020204030204" pitchFamily="34" charset="0"/>
                          <a:cs typeface="Arial" panose="020B0604020202020204" pitchFamily="34" charset="0"/>
                        </a:rPr>
                        <a:t> – je </a:t>
                      </a:r>
                    </a:p>
                    <a:p>
                      <a:pPr marL="0" marR="0" algn="l">
                        <a:lnSpc>
                          <a:spcPct val="107000"/>
                        </a:lnSpc>
                        <a:spcBef>
                          <a:spcPts val="0"/>
                        </a:spcBef>
                        <a:spcAft>
                          <a:spcPts val="0"/>
                        </a:spcAft>
                      </a:pPr>
                      <a:r>
                        <a:rPr lang="en-US" sz="1500" b="0" baseline="0" dirty="0">
                          <a:solidFill>
                            <a:srgbClr val="FF0000"/>
                          </a:solidFill>
                          <a:effectLst/>
                          <a:latin typeface="Myriad Pro" panose="020B0503030403020204"/>
                          <a:ea typeface="Calibri" panose="020F0502020204030204" pitchFamily="34" charset="0"/>
                          <a:cs typeface="Arial" panose="020B0604020202020204" pitchFamily="34" charset="0"/>
                        </a:rPr>
                        <a:t>À </a:t>
                      </a:r>
                      <a:r>
                        <a:rPr lang="en-US" sz="1500" b="0" baseline="0" dirty="0" err="1">
                          <a:solidFill>
                            <a:srgbClr val="FF0000"/>
                          </a:solidFill>
                          <a:effectLst/>
                          <a:latin typeface="Myriad Pro" panose="020B0503030403020204"/>
                          <a:ea typeface="Calibri" panose="020F0502020204030204" pitchFamily="34" charset="0"/>
                          <a:cs typeface="Arial" panose="020B0604020202020204" pitchFamily="34" charset="0"/>
                        </a:rPr>
                        <a:t>l’extérieur</a:t>
                      </a:r>
                      <a:r>
                        <a:rPr lang="en-US" sz="1500" b="0" baseline="0" dirty="0">
                          <a:solidFill>
                            <a:srgbClr val="FF0000"/>
                          </a:solidFill>
                          <a:effectLst/>
                          <a:latin typeface="Myriad Pro" panose="020B0503030403020204"/>
                          <a:ea typeface="Calibri" panose="020F0502020204030204" pitchFamily="34" charset="0"/>
                          <a:cs typeface="Arial" panose="020B0604020202020204" pitchFamily="34" charset="0"/>
                        </a:rPr>
                        <a:t> – </a:t>
                      </a:r>
                      <a:r>
                        <a:rPr lang="en-US" sz="1500" b="0" baseline="0" dirty="0" err="1">
                          <a:solidFill>
                            <a:srgbClr val="FF0000"/>
                          </a:solidFill>
                          <a:effectLst/>
                          <a:latin typeface="Myriad Pro" panose="020B0503030403020204"/>
                          <a:ea typeface="Calibri" panose="020F0502020204030204" pitchFamily="34" charset="0"/>
                          <a:cs typeface="Arial" panose="020B0604020202020204" pitchFamily="34" charset="0"/>
                        </a:rPr>
                        <a:t>il</a:t>
                      </a:r>
                      <a:r>
                        <a:rPr lang="en-US" sz="1500" b="0" baseline="0" dirty="0">
                          <a:solidFill>
                            <a:srgbClr val="FF0000"/>
                          </a:solidFill>
                          <a:effectLst/>
                          <a:latin typeface="Myriad Pro" panose="020B0503030403020204"/>
                          <a:ea typeface="Calibri" panose="020F0502020204030204" pitchFamily="34" charset="0"/>
                          <a:cs typeface="Arial" panose="020B0604020202020204" pitchFamily="34" charset="0"/>
                        </a:rPr>
                        <a:t> </a:t>
                      </a:r>
                      <a:endParaRPr lang="en-US" sz="1500" b="0" dirty="0">
                        <a:solidFill>
                          <a:srgbClr val="FF0000"/>
                        </a:solidFill>
                        <a:effectLst/>
                        <a:latin typeface="Myriad Pro" panose="020B0503030403020204"/>
                        <a:ea typeface="Calibri" panose="020F0502020204030204" pitchFamily="34" charset="0"/>
                        <a:cs typeface="Arial" panose="020B060402020202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algn="l">
                        <a:lnSpc>
                          <a:spcPct val="107000"/>
                        </a:lnSpc>
                        <a:spcBef>
                          <a:spcPts val="0"/>
                        </a:spcBef>
                        <a:spcAft>
                          <a:spcPts val="0"/>
                        </a:spcAft>
                      </a:pPr>
                      <a:r>
                        <a:rPr lang="en-US" sz="1500" b="0" dirty="0">
                          <a:solidFill>
                            <a:srgbClr val="FF0000"/>
                          </a:solidFill>
                          <a:effectLst/>
                          <a:latin typeface="Myriad Pro" panose="020B0503030403020204"/>
                          <a:ea typeface="Calibri" panose="020F0502020204030204" pitchFamily="34" charset="0"/>
                          <a:cs typeface="Arial" panose="020B0604020202020204" pitchFamily="34" charset="0"/>
                        </a:rPr>
                        <a:t>À </a:t>
                      </a:r>
                      <a:r>
                        <a:rPr lang="en-US" sz="1500" b="0" dirty="0" err="1">
                          <a:solidFill>
                            <a:srgbClr val="FF0000"/>
                          </a:solidFill>
                          <a:effectLst/>
                          <a:latin typeface="Myriad Pro" panose="020B0503030403020204"/>
                          <a:ea typeface="Calibri" panose="020F0502020204030204" pitchFamily="34" charset="0"/>
                          <a:cs typeface="Arial" panose="020B0604020202020204" pitchFamily="34" charset="0"/>
                        </a:rPr>
                        <a:t>l’extérieur</a:t>
                      </a:r>
                      <a:endParaRPr lang="en-US" sz="1500" b="0" dirty="0">
                        <a:solidFill>
                          <a:srgbClr val="FF0000"/>
                        </a:solidFill>
                        <a:effectLst/>
                        <a:latin typeface="Myriad Pro" panose="020B0503030403020204"/>
                        <a:ea typeface="Calibri" panose="020F0502020204030204" pitchFamily="34" charset="0"/>
                        <a:cs typeface="Arial" panose="020B0604020202020204" pitchFamily="34" charset="0"/>
                      </a:endParaRPr>
                    </a:p>
                    <a:p>
                      <a:pPr marL="0" marR="0" algn="l">
                        <a:lnSpc>
                          <a:spcPct val="107000"/>
                        </a:lnSpc>
                        <a:spcBef>
                          <a:spcPts val="0"/>
                        </a:spcBef>
                        <a:spcAft>
                          <a:spcPts val="0"/>
                        </a:spcAft>
                      </a:pPr>
                      <a:r>
                        <a:rPr lang="en-US" sz="1500" b="0" dirty="0" err="1">
                          <a:solidFill>
                            <a:srgbClr val="FF0000"/>
                          </a:solidFill>
                          <a:effectLst/>
                          <a:latin typeface="Myriad Pro" panose="020B0503030403020204"/>
                          <a:ea typeface="Calibri" panose="020F0502020204030204" pitchFamily="34" charset="0"/>
                          <a:cs typeface="Arial" panose="020B0604020202020204" pitchFamily="34" charset="0"/>
                        </a:rPr>
                        <a:t>Dans</a:t>
                      </a:r>
                      <a:r>
                        <a:rPr lang="en-US" sz="1500" b="0" dirty="0">
                          <a:solidFill>
                            <a:srgbClr val="FF0000"/>
                          </a:solidFill>
                          <a:effectLst/>
                          <a:latin typeface="Myriad Pro" panose="020B0503030403020204"/>
                          <a:ea typeface="Calibri" panose="020F0502020204030204" pitchFamily="34" charset="0"/>
                          <a:cs typeface="Arial" panose="020B0604020202020204" pitchFamily="34" charset="0"/>
                        </a:rPr>
                        <a:t> un</a:t>
                      </a:r>
                      <a:r>
                        <a:rPr lang="en-US" sz="1500" b="0" baseline="0" dirty="0">
                          <a:solidFill>
                            <a:srgbClr val="FF0000"/>
                          </a:solidFill>
                          <a:effectLst/>
                          <a:latin typeface="Myriad Pro" panose="020B0503030403020204"/>
                          <a:ea typeface="Calibri" panose="020F0502020204030204" pitchFamily="34" charset="0"/>
                          <a:cs typeface="Arial" panose="020B0604020202020204" pitchFamily="34" charset="0"/>
                        </a:rPr>
                        <a:t> </a:t>
                      </a:r>
                      <a:r>
                        <a:rPr lang="en-US" sz="1500" b="0" baseline="0" dirty="0" err="1">
                          <a:solidFill>
                            <a:srgbClr val="FF0000"/>
                          </a:solidFill>
                          <a:effectLst/>
                          <a:latin typeface="Myriad Pro" panose="020B0503030403020204"/>
                          <a:ea typeface="Calibri" panose="020F0502020204030204" pitchFamily="34" charset="0"/>
                          <a:cs typeface="Arial" panose="020B0604020202020204" pitchFamily="34" charset="0"/>
                        </a:rPr>
                        <a:t>jardin</a:t>
                      </a:r>
                      <a:r>
                        <a:rPr lang="en-US" sz="1500" b="0" baseline="0" dirty="0">
                          <a:solidFill>
                            <a:srgbClr val="FF0000"/>
                          </a:solidFill>
                          <a:effectLst/>
                          <a:latin typeface="Myriad Pro" panose="020B0503030403020204"/>
                          <a:ea typeface="Calibri" panose="020F0502020204030204" pitchFamily="34" charset="0"/>
                          <a:cs typeface="Arial" panose="020B0604020202020204" pitchFamily="34" charset="0"/>
                        </a:rPr>
                        <a:t>, </a:t>
                      </a:r>
                    </a:p>
                    <a:p>
                      <a:pPr marL="0" marR="0" algn="l">
                        <a:lnSpc>
                          <a:spcPct val="107000"/>
                        </a:lnSpc>
                        <a:spcBef>
                          <a:spcPts val="0"/>
                        </a:spcBef>
                        <a:spcAft>
                          <a:spcPts val="0"/>
                        </a:spcAft>
                      </a:pPr>
                      <a:r>
                        <a:rPr lang="en-US" sz="1500" b="0" baseline="0" dirty="0">
                          <a:solidFill>
                            <a:srgbClr val="FF0000"/>
                          </a:solidFill>
                          <a:effectLst/>
                          <a:latin typeface="Myriad Pro" panose="020B0503030403020204"/>
                          <a:ea typeface="Calibri" panose="020F0502020204030204" pitchFamily="34" charset="0"/>
                          <a:cs typeface="Arial" panose="020B0604020202020204" pitchFamily="34" charset="0"/>
                        </a:rPr>
                        <a:t>un champ </a:t>
                      </a:r>
                      <a:r>
                        <a:rPr lang="en-US" sz="1500" b="0" baseline="0" dirty="0" err="1">
                          <a:solidFill>
                            <a:srgbClr val="FF0000"/>
                          </a:solidFill>
                          <a:effectLst/>
                          <a:latin typeface="Myriad Pro" panose="020B0503030403020204"/>
                          <a:ea typeface="Calibri" panose="020F0502020204030204" pitchFamily="34" charset="0"/>
                          <a:cs typeface="Arial" panose="020B0604020202020204" pitchFamily="34" charset="0"/>
                        </a:rPr>
                        <a:t>abandonné</a:t>
                      </a:r>
                      <a:r>
                        <a:rPr lang="en-US" sz="1500" b="0" baseline="0" dirty="0">
                          <a:solidFill>
                            <a:srgbClr val="FF0000"/>
                          </a:solidFill>
                          <a:effectLst/>
                          <a:latin typeface="Myriad Pro" panose="020B0503030403020204"/>
                          <a:ea typeface="Calibri" panose="020F0502020204030204" pitchFamily="34" charset="0"/>
                          <a:cs typeface="Arial" panose="020B0604020202020204" pitchFamily="34" charset="0"/>
                        </a:rPr>
                        <a:t> </a:t>
                      </a:r>
                      <a:endParaRPr lang="en-US" sz="1500" b="0" dirty="0">
                        <a:solidFill>
                          <a:srgbClr val="FF0000"/>
                        </a:solidFill>
                        <a:effectLst/>
                        <a:latin typeface="Myriad Pro" panose="020B0503030403020204"/>
                        <a:ea typeface="Calibri" panose="020F0502020204030204" pitchFamily="34" charset="0"/>
                        <a:cs typeface="Arial" panose="020B060402020202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algn="l">
                        <a:lnSpc>
                          <a:spcPct val="107000"/>
                        </a:lnSpc>
                        <a:spcBef>
                          <a:spcPts val="0"/>
                        </a:spcBef>
                        <a:spcAft>
                          <a:spcPts val="0"/>
                        </a:spcAft>
                      </a:pPr>
                      <a:r>
                        <a:rPr lang="en-US" sz="1500" b="0" dirty="0">
                          <a:solidFill>
                            <a:srgbClr val="FF0000"/>
                          </a:solidFill>
                          <a:effectLst/>
                          <a:latin typeface="Myriad Pro" panose="020B0503030403020204"/>
                          <a:ea typeface="Calibri" panose="020F0502020204030204" pitchFamily="34" charset="0"/>
                          <a:cs typeface="Arial" panose="020B0604020202020204" pitchFamily="34" charset="0"/>
                        </a:rPr>
                        <a:t>Le</a:t>
                      </a:r>
                      <a:r>
                        <a:rPr lang="en-US" sz="1500" b="0" baseline="0" dirty="0">
                          <a:solidFill>
                            <a:srgbClr val="FF0000"/>
                          </a:solidFill>
                          <a:effectLst/>
                          <a:latin typeface="Myriad Pro" panose="020B0503030403020204"/>
                          <a:ea typeface="Calibri" panose="020F0502020204030204" pitchFamily="34" charset="0"/>
                          <a:cs typeface="Arial" panose="020B0604020202020204" pitchFamily="34" charset="0"/>
                        </a:rPr>
                        <a:t> </a:t>
                      </a:r>
                      <a:r>
                        <a:rPr lang="en-US" sz="1500" b="0" baseline="0" dirty="0" err="1">
                          <a:solidFill>
                            <a:srgbClr val="FF0000"/>
                          </a:solidFill>
                          <a:effectLst/>
                          <a:latin typeface="Myriad Pro" panose="020B0503030403020204"/>
                          <a:ea typeface="Calibri" panose="020F0502020204030204" pitchFamily="34" charset="0"/>
                          <a:cs typeface="Arial" panose="020B0604020202020204" pitchFamily="34" charset="0"/>
                        </a:rPr>
                        <a:t>matin</a:t>
                      </a:r>
                      <a:r>
                        <a:rPr lang="en-US" sz="1500" b="0" baseline="0" dirty="0">
                          <a:solidFill>
                            <a:srgbClr val="FF0000"/>
                          </a:solidFill>
                          <a:effectLst/>
                          <a:latin typeface="Myriad Pro" panose="020B0503030403020204"/>
                          <a:ea typeface="Calibri" panose="020F0502020204030204" pitchFamily="34" charset="0"/>
                          <a:cs typeface="Arial" panose="020B0604020202020204" pitchFamily="34" charset="0"/>
                        </a:rPr>
                        <a:t> </a:t>
                      </a:r>
                      <a:r>
                        <a:rPr lang="en-US" sz="1500" b="0" baseline="0" dirty="0" err="1">
                          <a:solidFill>
                            <a:srgbClr val="FF0000"/>
                          </a:solidFill>
                          <a:effectLst/>
                          <a:latin typeface="Myriad Pro" panose="020B0503030403020204"/>
                          <a:ea typeface="Calibri" panose="020F0502020204030204" pitchFamily="34" charset="0"/>
                          <a:cs typeface="Arial" panose="020B0604020202020204" pitchFamily="34" charset="0"/>
                        </a:rPr>
                        <a:t>ou</a:t>
                      </a:r>
                      <a:r>
                        <a:rPr lang="en-US" sz="1500" b="0" baseline="0" dirty="0">
                          <a:solidFill>
                            <a:srgbClr val="FF0000"/>
                          </a:solidFill>
                          <a:effectLst/>
                          <a:latin typeface="Myriad Pro" panose="020B0503030403020204"/>
                          <a:ea typeface="Calibri" panose="020F0502020204030204" pitchFamily="34" charset="0"/>
                          <a:cs typeface="Arial" panose="020B0604020202020204" pitchFamily="34" charset="0"/>
                        </a:rPr>
                        <a:t> le </a:t>
                      </a:r>
                      <a:r>
                        <a:rPr lang="en-US" sz="1500" b="0" baseline="0" dirty="0" err="1">
                          <a:solidFill>
                            <a:srgbClr val="FF0000"/>
                          </a:solidFill>
                          <a:effectLst/>
                          <a:latin typeface="Myriad Pro" panose="020B0503030403020204"/>
                          <a:ea typeface="Calibri" panose="020F0502020204030204" pitchFamily="34" charset="0"/>
                          <a:cs typeface="Arial" panose="020B0604020202020204" pitchFamily="34" charset="0"/>
                        </a:rPr>
                        <a:t>soir</a:t>
                      </a:r>
                      <a:r>
                        <a:rPr lang="en-US" sz="1500" b="0" baseline="0" dirty="0">
                          <a:solidFill>
                            <a:srgbClr val="FF0000"/>
                          </a:solidFill>
                          <a:effectLst/>
                          <a:latin typeface="Myriad Pro" panose="020B0503030403020204"/>
                          <a:ea typeface="Calibri" panose="020F0502020204030204" pitchFamily="34" charset="0"/>
                          <a:cs typeface="Arial" panose="020B0604020202020204" pitchFamily="34" charset="0"/>
                        </a:rPr>
                        <a:t>, </a:t>
                      </a:r>
                      <a:endParaRPr lang="en-US" sz="1500" b="0" dirty="0">
                        <a:solidFill>
                          <a:srgbClr val="FF0000"/>
                        </a:solidFill>
                        <a:effectLst/>
                        <a:latin typeface="Myriad Pro" panose="020B0503030403020204"/>
                        <a:ea typeface="Calibri" panose="020F0502020204030204" pitchFamily="34" charset="0"/>
                        <a:cs typeface="Arial" panose="020B060402020202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algn="l">
                        <a:lnSpc>
                          <a:spcPct val="107000"/>
                        </a:lnSpc>
                        <a:spcBef>
                          <a:spcPts val="0"/>
                        </a:spcBef>
                        <a:spcAft>
                          <a:spcPts val="0"/>
                        </a:spcAft>
                      </a:pPr>
                      <a:r>
                        <a:rPr lang="en-US" sz="1500" b="0" dirty="0">
                          <a:solidFill>
                            <a:srgbClr val="FF0000"/>
                          </a:solidFill>
                          <a:effectLst/>
                          <a:latin typeface="Myriad Pro" panose="020B0503030403020204"/>
                          <a:ea typeface="Calibri" panose="020F0502020204030204" pitchFamily="34" charset="0"/>
                          <a:cs typeface="Arial" panose="020B0604020202020204" pitchFamily="34" charset="0"/>
                        </a:rPr>
                        <a:t>Aspect</a:t>
                      </a:r>
                      <a:r>
                        <a:rPr lang="en-US" sz="1500" b="0" baseline="0" dirty="0">
                          <a:solidFill>
                            <a:srgbClr val="FF0000"/>
                          </a:solidFill>
                          <a:effectLst/>
                          <a:latin typeface="Myriad Pro" panose="020B0503030403020204"/>
                          <a:ea typeface="Calibri" panose="020F0502020204030204" pitchFamily="34" charset="0"/>
                          <a:cs typeface="Arial" panose="020B0604020202020204" pitchFamily="34" charset="0"/>
                        </a:rPr>
                        <a:t> </a:t>
                      </a:r>
                      <a:r>
                        <a:rPr lang="en-US" sz="1500" b="0" baseline="0" dirty="0" err="1">
                          <a:solidFill>
                            <a:srgbClr val="FF0000"/>
                          </a:solidFill>
                          <a:effectLst/>
                          <a:latin typeface="Myriad Pro" panose="020B0503030403020204"/>
                          <a:ea typeface="Calibri" panose="020F0502020204030204" pitchFamily="34" charset="0"/>
                          <a:cs typeface="Arial" panose="020B0604020202020204" pitchFamily="34" charset="0"/>
                        </a:rPr>
                        <a:t>traditionnel</a:t>
                      </a:r>
                      <a:r>
                        <a:rPr lang="en-US" sz="1500" b="0" baseline="0" dirty="0">
                          <a:solidFill>
                            <a:srgbClr val="FF0000"/>
                          </a:solidFill>
                          <a:effectLst/>
                          <a:latin typeface="Myriad Pro" panose="020B0503030403020204"/>
                          <a:ea typeface="Calibri" panose="020F0502020204030204" pitchFamily="34" charset="0"/>
                          <a:cs typeface="Arial" panose="020B0604020202020204" pitchFamily="34" charset="0"/>
                        </a:rPr>
                        <a:t> (</a:t>
                      </a:r>
                      <a:r>
                        <a:rPr lang="en-US" sz="1500" b="0" baseline="0" dirty="0" err="1">
                          <a:solidFill>
                            <a:srgbClr val="FF0000"/>
                          </a:solidFill>
                          <a:effectLst/>
                          <a:latin typeface="Myriad Pro" panose="020B0503030403020204"/>
                          <a:ea typeface="Calibri" panose="020F0502020204030204" pitchFamily="34" charset="0"/>
                          <a:cs typeface="Arial" panose="020B0604020202020204" pitchFamily="34" charset="0"/>
                        </a:rPr>
                        <a:t>toit</a:t>
                      </a:r>
                      <a:r>
                        <a:rPr lang="en-US" sz="1500" b="0" baseline="0" dirty="0">
                          <a:solidFill>
                            <a:srgbClr val="FF0000"/>
                          </a:solidFill>
                          <a:effectLst/>
                          <a:latin typeface="Myriad Pro" panose="020B0503030403020204"/>
                          <a:ea typeface="Calibri" panose="020F0502020204030204" pitchFamily="34" charset="0"/>
                          <a:cs typeface="Arial" panose="020B0604020202020204" pitchFamily="34" charset="0"/>
                        </a:rPr>
                        <a:t>, </a:t>
                      </a:r>
                      <a:r>
                        <a:rPr lang="en-US" sz="1500" b="0" baseline="0" dirty="0" err="1">
                          <a:solidFill>
                            <a:srgbClr val="FF0000"/>
                          </a:solidFill>
                          <a:effectLst/>
                          <a:latin typeface="Myriad Pro" panose="020B0503030403020204"/>
                          <a:ea typeface="Calibri" panose="020F0502020204030204" pitchFamily="34" charset="0"/>
                          <a:cs typeface="Arial" panose="020B0604020202020204" pitchFamily="34" charset="0"/>
                        </a:rPr>
                        <a:t>fenêtres</a:t>
                      </a:r>
                      <a:r>
                        <a:rPr lang="en-US" sz="1500" b="0" baseline="0" dirty="0">
                          <a:solidFill>
                            <a:srgbClr val="FF0000"/>
                          </a:solidFill>
                          <a:effectLst/>
                          <a:latin typeface="Myriad Pro" panose="020B0503030403020204"/>
                          <a:ea typeface="Calibri" panose="020F0502020204030204" pitchFamily="34" charset="0"/>
                          <a:cs typeface="Arial" panose="020B0604020202020204" pitchFamily="34" charset="0"/>
                        </a:rPr>
                        <a:t>, </a:t>
                      </a:r>
                      <a:r>
                        <a:rPr lang="en-US" sz="1500" b="0" baseline="0" dirty="0" err="1">
                          <a:solidFill>
                            <a:srgbClr val="FF0000"/>
                          </a:solidFill>
                          <a:effectLst/>
                          <a:latin typeface="Myriad Pro" panose="020B0503030403020204"/>
                          <a:ea typeface="Calibri" panose="020F0502020204030204" pitchFamily="34" charset="0"/>
                          <a:cs typeface="Arial" panose="020B0604020202020204" pitchFamily="34" charset="0"/>
                        </a:rPr>
                        <a:t>arcades,etc</a:t>
                      </a:r>
                      <a:r>
                        <a:rPr lang="en-US" sz="1500" b="0" baseline="0" dirty="0">
                          <a:solidFill>
                            <a:srgbClr val="FF0000"/>
                          </a:solidFill>
                          <a:effectLst/>
                          <a:latin typeface="Myriad Pro" panose="020B0503030403020204"/>
                          <a:ea typeface="Calibri" panose="020F0502020204030204" pitchFamily="34" charset="0"/>
                          <a:cs typeface="Arial" panose="020B0604020202020204" pitchFamily="34" charset="0"/>
                        </a:rPr>
                        <a:t>)</a:t>
                      </a:r>
                    </a:p>
                    <a:p>
                      <a:pPr marL="0" marR="0" algn="l">
                        <a:lnSpc>
                          <a:spcPct val="107000"/>
                        </a:lnSpc>
                        <a:spcBef>
                          <a:spcPts val="0"/>
                        </a:spcBef>
                        <a:spcAft>
                          <a:spcPts val="0"/>
                        </a:spcAft>
                      </a:pPr>
                      <a:r>
                        <a:rPr lang="en-US" sz="1500" b="0" baseline="0" dirty="0">
                          <a:solidFill>
                            <a:srgbClr val="FF0000"/>
                          </a:solidFill>
                          <a:effectLst/>
                          <a:latin typeface="Myriad Pro" panose="020B0503030403020204"/>
                          <a:ea typeface="Calibri" panose="020F0502020204030204" pitchFamily="34" charset="0"/>
                          <a:cs typeface="Arial" panose="020B0604020202020204" pitchFamily="34" charset="0"/>
                        </a:rPr>
                        <a:t>Aspect </a:t>
                      </a:r>
                      <a:r>
                        <a:rPr lang="en-US" sz="1500" b="0" baseline="0" dirty="0" err="1">
                          <a:solidFill>
                            <a:srgbClr val="FF0000"/>
                          </a:solidFill>
                          <a:effectLst/>
                          <a:latin typeface="Myriad Pro" panose="020B0503030403020204"/>
                          <a:ea typeface="Calibri" panose="020F0502020204030204" pitchFamily="34" charset="0"/>
                          <a:cs typeface="Arial" panose="020B0604020202020204" pitchFamily="34" charset="0"/>
                        </a:rPr>
                        <a:t>historique</a:t>
                      </a:r>
                      <a:r>
                        <a:rPr lang="en-US" sz="1500" b="0" baseline="0" dirty="0">
                          <a:solidFill>
                            <a:srgbClr val="FF0000"/>
                          </a:solidFill>
                          <a:effectLst/>
                          <a:latin typeface="Myriad Pro" panose="020B0503030403020204"/>
                          <a:ea typeface="Calibri" panose="020F0502020204030204" pitchFamily="34" charset="0"/>
                          <a:cs typeface="Arial" panose="020B0604020202020204" pitchFamily="34" charset="0"/>
                        </a:rPr>
                        <a:t> (la </a:t>
                      </a:r>
                      <a:r>
                        <a:rPr lang="en-US" sz="1500" b="0" baseline="0" dirty="0" err="1">
                          <a:solidFill>
                            <a:srgbClr val="FF0000"/>
                          </a:solidFill>
                          <a:effectLst/>
                          <a:latin typeface="Myriad Pro" panose="020B0503030403020204"/>
                          <a:ea typeface="Calibri" panose="020F0502020204030204" pitchFamily="34" charset="0"/>
                          <a:cs typeface="Arial" panose="020B0604020202020204" pitchFamily="34" charset="0"/>
                        </a:rPr>
                        <a:t>maison</a:t>
                      </a:r>
                      <a:r>
                        <a:rPr lang="en-US" sz="1500" b="0" baseline="0" dirty="0">
                          <a:solidFill>
                            <a:srgbClr val="FF0000"/>
                          </a:solidFill>
                          <a:effectLst/>
                          <a:latin typeface="Myriad Pro" panose="020B0503030403020204"/>
                          <a:ea typeface="Calibri" panose="020F0502020204030204" pitchFamily="34" charset="0"/>
                          <a:cs typeface="Arial" panose="020B0604020202020204" pitchFamily="34" charset="0"/>
                        </a:rPr>
                        <a:t> </a:t>
                      </a:r>
                      <a:r>
                        <a:rPr lang="en-US" sz="1500" b="0" baseline="0" dirty="0" err="1">
                          <a:solidFill>
                            <a:srgbClr val="FF0000"/>
                          </a:solidFill>
                          <a:effectLst/>
                          <a:latin typeface="Myriad Pro" panose="020B0503030403020204"/>
                          <a:ea typeface="Calibri" panose="020F0502020204030204" pitchFamily="34" charset="0"/>
                          <a:cs typeface="Arial" panose="020B0604020202020204" pitchFamily="34" charset="0"/>
                        </a:rPr>
                        <a:t>remonte</a:t>
                      </a:r>
                      <a:r>
                        <a:rPr lang="en-US" sz="1500" b="0" baseline="0" dirty="0">
                          <a:solidFill>
                            <a:srgbClr val="FF0000"/>
                          </a:solidFill>
                          <a:effectLst/>
                          <a:latin typeface="Myriad Pro" panose="020B0503030403020204"/>
                          <a:ea typeface="Calibri" panose="020F0502020204030204" pitchFamily="34" charset="0"/>
                          <a:cs typeface="Arial" panose="020B0604020202020204" pitchFamily="34" charset="0"/>
                        </a:rPr>
                        <a:t> à un siècle) </a:t>
                      </a:r>
                      <a:endParaRPr lang="en-US" sz="1500" b="0" dirty="0">
                        <a:solidFill>
                          <a:srgbClr val="FF0000"/>
                        </a:solidFill>
                        <a:effectLst/>
                        <a:latin typeface="Myriad Pro" panose="020B0503030403020204"/>
                        <a:ea typeface="Calibri" panose="020F0502020204030204" pitchFamily="34" charset="0"/>
                        <a:cs typeface="Arial" panose="020B060402020202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630353797"/>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595985826"/>
              </p:ext>
            </p:extLst>
          </p:nvPr>
        </p:nvGraphicFramePr>
        <p:xfrm>
          <a:off x="901699" y="4049093"/>
          <a:ext cx="7577138" cy="371475"/>
        </p:xfrm>
        <a:graphic>
          <a:graphicData uri="http://schemas.openxmlformats.org/drawingml/2006/table">
            <a:tbl>
              <a:tblPr firstRow="1" bandRow="1">
                <a:tableStyleId>{5C22544A-7EE6-4342-B048-85BDC9FD1C3A}</a:tableStyleId>
              </a:tblPr>
              <a:tblGrid>
                <a:gridCol w="1629076">
                  <a:extLst>
                    <a:ext uri="{9D8B030D-6E8A-4147-A177-3AD203B41FA5}">
                      <a16:colId xmlns:a16="http://schemas.microsoft.com/office/drawing/2014/main" val="1203318868"/>
                    </a:ext>
                  </a:extLst>
                </a:gridCol>
                <a:gridCol w="2844563">
                  <a:extLst>
                    <a:ext uri="{9D8B030D-6E8A-4147-A177-3AD203B41FA5}">
                      <a16:colId xmlns:a16="http://schemas.microsoft.com/office/drawing/2014/main" val="1691491061"/>
                    </a:ext>
                  </a:extLst>
                </a:gridCol>
                <a:gridCol w="3103499">
                  <a:extLst>
                    <a:ext uri="{9D8B030D-6E8A-4147-A177-3AD203B41FA5}">
                      <a16:colId xmlns:a16="http://schemas.microsoft.com/office/drawing/2014/main" val="1266933884"/>
                    </a:ext>
                  </a:extLst>
                </a:gridCol>
              </a:tblGrid>
              <a:tr h="371475">
                <a:tc>
                  <a:txBody>
                    <a:bodyPr/>
                    <a:lstStyle/>
                    <a:p>
                      <a:r>
                        <a:rPr lang="en-US" sz="1600" dirty="0">
                          <a:solidFill>
                            <a:srgbClr val="FF0000"/>
                          </a:solidFill>
                          <a:latin typeface="Myriad Pro" panose="020B0503030403020204"/>
                        </a:rPr>
                        <a:t>La </a:t>
                      </a:r>
                      <a:r>
                        <a:rPr lang="en-US" sz="1600" dirty="0" err="1">
                          <a:solidFill>
                            <a:srgbClr val="FF0000"/>
                          </a:solidFill>
                          <a:latin typeface="Myriad Pro" panose="020B0503030403020204"/>
                        </a:rPr>
                        <a:t>forme</a:t>
                      </a:r>
                      <a:endParaRPr lang="fr-FR" sz="1600" dirty="0">
                        <a:solidFill>
                          <a:srgbClr val="FF0000"/>
                        </a:solidFill>
                        <a:latin typeface="Myriad Pro" panose="020B0503030403020204"/>
                      </a:endParaRPr>
                    </a:p>
                  </a:txBody>
                  <a:tcPr marL="91432" marR="91432" marT="45798" marB="457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sz="1600" dirty="0" err="1">
                          <a:solidFill>
                            <a:srgbClr val="FF0000"/>
                          </a:solidFill>
                          <a:latin typeface="Myriad Pro" panose="020B0503030403020204"/>
                        </a:rPr>
                        <a:t>Carrée</a:t>
                      </a:r>
                      <a:endParaRPr lang="fr-FR" sz="1600" dirty="0">
                        <a:solidFill>
                          <a:srgbClr val="FF0000"/>
                        </a:solidFill>
                        <a:latin typeface="Myriad Pro" panose="020B0503030403020204"/>
                      </a:endParaRPr>
                    </a:p>
                  </a:txBody>
                  <a:tcPr marL="91432" marR="91432" marT="45798" marB="457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sz="1600" dirty="0">
                          <a:solidFill>
                            <a:srgbClr val="FF0000"/>
                          </a:solidFill>
                          <a:latin typeface="Myriad Pro" panose="020B0503030403020204"/>
                        </a:rPr>
                        <a:t>La</a:t>
                      </a:r>
                      <a:r>
                        <a:rPr lang="en-US" sz="1600" baseline="0" dirty="0">
                          <a:solidFill>
                            <a:srgbClr val="FF0000"/>
                          </a:solidFill>
                          <a:latin typeface="Myriad Pro" panose="020B0503030403020204"/>
                        </a:rPr>
                        <a:t> perfection </a:t>
                      </a:r>
                      <a:endParaRPr lang="fr-FR" sz="1600" dirty="0">
                        <a:solidFill>
                          <a:srgbClr val="FF0000"/>
                        </a:solidFill>
                        <a:latin typeface="Myriad Pro" panose="020B0503030403020204"/>
                      </a:endParaRPr>
                    </a:p>
                  </a:txBody>
                  <a:tcPr marL="91432" marR="91432" marT="45798" marB="457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787503778"/>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210579827"/>
              </p:ext>
            </p:extLst>
          </p:nvPr>
        </p:nvGraphicFramePr>
        <p:xfrm>
          <a:off x="901699" y="4416717"/>
          <a:ext cx="7577138" cy="371475"/>
        </p:xfrm>
        <a:graphic>
          <a:graphicData uri="http://schemas.openxmlformats.org/drawingml/2006/table">
            <a:tbl>
              <a:tblPr firstRow="1" bandRow="1">
                <a:tableStyleId>{5C22544A-7EE6-4342-B048-85BDC9FD1C3A}</a:tableStyleId>
              </a:tblPr>
              <a:tblGrid>
                <a:gridCol w="1629076">
                  <a:extLst>
                    <a:ext uri="{9D8B030D-6E8A-4147-A177-3AD203B41FA5}">
                      <a16:colId xmlns:a16="http://schemas.microsoft.com/office/drawing/2014/main" val="4098903024"/>
                    </a:ext>
                  </a:extLst>
                </a:gridCol>
                <a:gridCol w="2844563">
                  <a:extLst>
                    <a:ext uri="{9D8B030D-6E8A-4147-A177-3AD203B41FA5}">
                      <a16:colId xmlns:a16="http://schemas.microsoft.com/office/drawing/2014/main" val="1262171193"/>
                    </a:ext>
                  </a:extLst>
                </a:gridCol>
                <a:gridCol w="3103499">
                  <a:extLst>
                    <a:ext uri="{9D8B030D-6E8A-4147-A177-3AD203B41FA5}">
                      <a16:colId xmlns:a16="http://schemas.microsoft.com/office/drawing/2014/main" val="1761276250"/>
                    </a:ext>
                  </a:extLst>
                </a:gridCol>
              </a:tblGrid>
              <a:tr h="371475">
                <a:tc>
                  <a:txBody>
                    <a:bodyPr/>
                    <a:lstStyle/>
                    <a:p>
                      <a:r>
                        <a:rPr lang="en-US" sz="1600" dirty="0">
                          <a:solidFill>
                            <a:srgbClr val="FF0000"/>
                          </a:solidFill>
                          <a:latin typeface="Myriad Pro" panose="020B0503030403020204"/>
                        </a:rPr>
                        <a:t>La </a:t>
                      </a:r>
                      <a:r>
                        <a:rPr lang="en-US" sz="1600" dirty="0" err="1">
                          <a:solidFill>
                            <a:srgbClr val="FF0000"/>
                          </a:solidFill>
                          <a:latin typeface="Myriad Pro" panose="020B0503030403020204"/>
                        </a:rPr>
                        <a:t>taille</a:t>
                      </a:r>
                      <a:r>
                        <a:rPr lang="en-US" sz="1600" dirty="0">
                          <a:solidFill>
                            <a:srgbClr val="FF0000"/>
                          </a:solidFill>
                          <a:latin typeface="Myriad Pro" panose="020B0503030403020204"/>
                        </a:rPr>
                        <a:t> </a:t>
                      </a:r>
                      <a:endParaRPr lang="fr-FR" sz="1600" dirty="0">
                        <a:solidFill>
                          <a:srgbClr val="FF0000"/>
                        </a:solidFill>
                        <a:latin typeface="Myriad Pro" panose="020B0503030403020204"/>
                      </a:endParaRPr>
                    </a:p>
                  </a:txBody>
                  <a:tcPr marL="91432" marR="91432" marT="45798" marB="457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sz="1600" dirty="0">
                          <a:solidFill>
                            <a:srgbClr val="FF0000"/>
                          </a:solidFill>
                          <a:latin typeface="Myriad Pro" panose="020B0503030403020204"/>
                        </a:rPr>
                        <a:t>Grande,</a:t>
                      </a:r>
                      <a:r>
                        <a:rPr lang="en-US" sz="1600" baseline="0" dirty="0">
                          <a:solidFill>
                            <a:srgbClr val="FF0000"/>
                          </a:solidFill>
                          <a:latin typeface="Myriad Pro" panose="020B0503030403020204"/>
                        </a:rPr>
                        <a:t> </a:t>
                      </a:r>
                      <a:r>
                        <a:rPr lang="en-US" sz="1600" baseline="0" dirty="0" err="1">
                          <a:solidFill>
                            <a:srgbClr val="FF0000"/>
                          </a:solidFill>
                          <a:latin typeface="Myriad Pro" panose="020B0503030403020204"/>
                        </a:rPr>
                        <a:t>imposante</a:t>
                      </a:r>
                      <a:r>
                        <a:rPr lang="en-US" sz="1600" baseline="0" dirty="0">
                          <a:solidFill>
                            <a:srgbClr val="FF0000"/>
                          </a:solidFill>
                          <a:latin typeface="Myriad Pro" panose="020B0503030403020204"/>
                        </a:rPr>
                        <a:t> </a:t>
                      </a:r>
                      <a:endParaRPr lang="fr-FR" sz="1600" dirty="0">
                        <a:solidFill>
                          <a:srgbClr val="FF0000"/>
                        </a:solidFill>
                        <a:latin typeface="Myriad Pro" panose="020B0503030403020204"/>
                      </a:endParaRPr>
                    </a:p>
                  </a:txBody>
                  <a:tcPr marL="91432" marR="91432" marT="45798" marB="457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sz="1600" dirty="0">
                          <a:solidFill>
                            <a:srgbClr val="FF0000"/>
                          </a:solidFill>
                          <a:latin typeface="Myriad Pro" panose="020B0503030403020204"/>
                        </a:rPr>
                        <a:t>La</a:t>
                      </a:r>
                      <a:r>
                        <a:rPr lang="en-US" sz="1600" baseline="0" dirty="0">
                          <a:solidFill>
                            <a:srgbClr val="FF0000"/>
                          </a:solidFill>
                          <a:latin typeface="Myriad Pro" panose="020B0503030403020204"/>
                        </a:rPr>
                        <a:t> </a:t>
                      </a:r>
                      <a:r>
                        <a:rPr lang="en-US" sz="1600" baseline="0" dirty="0" err="1">
                          <a:solidFill>
                            <a:srgbClr val="FF0000"/>
                          </a:solidFill>
                          <a:latin typeface="Myriad Pro" panose="020B0503030403020204"/>
                        </a:rPr>
                        <a:t>majesté</a:t>
                      </a:r>
                      <a:r>
                        <a:rPr lang="en-US" sz="1600" baseline="0" dirty="0">
                          <a:solidFill>
                            <a:srgbClr val="FF0000"/>
                          </a:solidFill>
                          <a:latin typeface="Myriad Pro" panose="020B0503030403020204"/>
                        </a:rPr>
                        <a:t> </a:t>
                      </a:r>
                      <a:r>
                        <a:rPr lang="en-US" sz="1600" dirty="0">
                          <a:solidFill>
                            <a:srgbClr val="FF0000"/>
                          </a:solidFill>
                          <a:latin typeface="Myriad Pro" panose="020B0503030403020204"/>
                        </a:rPr>
                        <a:t>- </a:t>
                      </a:r>
                      <a:r>
                        <a:rPr lang="en-US" sz="1600" dirty="0" err="1">
                          <a:solidFill>
                            <a:srgbClr val="FF0000"/>
                          </a:solidFill>
                          <a:latin typeface="Myriad Pro" panose="020B0503030403020204"/>
                        </a:rPr>
                        <a:t>majestueuse</a:t>
                      </a:r>
                      <a:endParaRPr lang="fr-FR" sz="1600" dirty="0">
                        <a:solidFill>
                          <a:srgbClr val="FF0000"/>
                        </a:solidFill>
                        <a:latin typeface="Myriad Pro" panose="020B0503030403020204"/>
                      </a:endParaRPr>
                    </a:p>
                  </a:txBody>
                  <a:tcPr marL="91432" marR="91432" marT="45798" marB="457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353356090"/>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1846609113"/>
              </p:ext>
            </p:extLst>
          </p:nvPr>
        </p:nvGraphicFramePr>
        <p:xfrm>
          <a:off x="898524" y="4768962"/>
          <a:ext cx="7580313" cy="578980"/>
        </p:xfrm>
        <a:graphic>
          <a:graphicData uri="http://schemas.openxmlformats.org/drawingml/2006/table">
            <a:tbl>
              <a:tblPr firstRow="1" bandRow="1">
                <a:tableStyleId>{5C22544A-7EE6-4342-B048-85BDC9FD1C3A}</a:tableStyleId>
              </a:tblPr>
              <a:tblGrid>
                <a:gridCol w="1629759">
                  <a:extLst>
                    <a:ext uri="{9D8B030D-6E8A-4147-A177-3AD203B41FA5}">
                      <a16:colId xmlns:a16="http://schemas.microsoft.com/office/drawing/2014/main" val="4038909718"/>
                    </a:ext>
                  </a:extLst>
                </a:gridCol>
                <a:gridCol w="2845754">
                  <a:extLst>
                    <a:ext uri="{9D8B030D-6E8A-4147-A177-3AD203B41FA5}">
                      <a16:colId xmlns:a16="http://schemas.microsoft.com/office/drawing/2014/main" val="3333729561"/>
                    </a:ext>
                  </a:extLst>
                </a:gridCol>
                <a:gridCol w="3104800">
                  <a:extLst>
                    <a:ext uri="{9D8B030D-6E8A-4147-A177-3AD203B41FA5}">
                      <a16:colId xmlns:a16="http://schemas.microsoft.com/office/drawing/2014/main" val="2278270064"/>
                    </a:ext>
                  </a:extLst>
                </a:gridCol>
              </a:tblGrid>
              <a:tr h="517525">
                <a:tc>
                  <a:txBody>
                    <a:bodyPr/>
                    <a:lstStyle/>
                    <a:p>
                      <a:r>
                        <a:rPr lang="en-US" sz="1600" dirty="0">
                          <a:solidFill>
                            <a:srgbClr val="FF0000"/>
                          </a:solidFill>
                          <a:latin typeface="Myriad Pro" panose="020B0503030403020204"/>
                        </a:rPr>
                        <a:t>Le </a:t>
                      </a:r>
                      <a:r>
                        <a:rPr lang="en-US" sz="1600" dirty="0" err="1">
                          <a:solidFill>
                            <a:srgbClr val="FF0000"/>
                          </a:solidFill>
                          <a:latin typeface="Myriad Pro" panose="020B0503030403020204"/>
                        </a:rPr>
                        <a:t>toit</a:t>
                      </a:r>
                      <a:r>
                        <a:rPr lang="en-US" sz="1600" dirty="0">
                          <a:solidFill>
                            <a:srgbClr val="FF0000"/>
                          </a:solidFill>
                          <a:latin typeface="Myriad Pro" panose="020B0503030403020204"/>
                        </a:rPr>
                        <a:t> </a:t>
                      </a:r>
                      <a:endParaRPr lang="fr-FR" sz="1600" dirty="0">
                        <a:solidFill>
                          <a:srgbClr val="FF0000"/>
                        </a:solidFill>
                        <a:latin typeface="Myriad Pro" panose="020B0503030403020204"/>
                      </a:endParaRPr>
                    </a:p>
                  </a:txBody>
                  <a:tcPr marT="45650" marB="456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sz="1600" dirty="0" err="1">
                          <a:solidFill>
                            <a:srgbClr val="FF0000"/>
                          </a:solidFill>
                          <a:latin typeface="Myriad Pro" panose="020B0503030403020204"/>
                        </a:rPr>
                        <a:t>Triangulaire</a:t>
                      </a:r>
                      <a:r>
                        <a:rPr lang="en-US" sz="1600" dirty="0">
                          <a:solidFill>
                            <a:srgbClr val="FF0000"/>
                          </a:solidFill>
                          <a:latin typeface="Myriad Pro" panose="020B0503030403020204"/>
                        </a:rPr>
                        <a:t> </a:t>
                      </a:r>
                    </a:p>
                    <a:p>
                      <a:r>
                        <a:rPr lang="en-US" sz="1600" dirty="0" err="1">
                          <a:solidFill>
                            <a:srgbClr val="FF0000"/>
                          </a:solidFill>
                          <a:latin typeface="Myriad Pro" panose="020B0503030403020204"/>
                        </a:rPr>
                        <a:t>En</a:t>
                      </a:r>
                      <a:r>
                        <a:rPr lang="en-US" sz="1600" dirty="0">
                          <a:solidFill>
                            <a:srgbClr val="FF0000"/>
                          </a:solidFill>
                          <a:latin typeface="Myriad Pro" panose="020B0503030403020204"/>
                        </a:rPr>
                        <a:t> </a:t>
                      </a:r>
                      <a:r>
                        <a:rPr lang="en-US" sz="1600" dirty="0" err="1">
                          <a:solidFill>
                            <a:srgbClr val="FF0000"/>
                          </a:solidFill>
                          <a:latin typeface="Myriad Pro" panose="020B0503030403020204"/>
                        </a:rPr>
                        <a:t>tuiles</a:t>
                      </a:r>
                      <a:r>
                        <a:rPr lang="en-US" sz="1600" baseline="0" dirty="0">
                          <a:solidFill>
                            <a:srgbClr val="FF0000"/>
                          </a:solidFill>
                          <a:latin typeface="Myriad Pro" panose="020B0503030403020204"/>
                        </a:rPr>
                        <a:t> rouge </a:t>
                      </a:r>
                      <a:endParaRPr lang="fr-FR" sz="1600" dirty="0">
                        <a:solidFill>
                          <a:srgbClr val="FF0000"/>
                        </a:solidFill>
                        <a:latin typeface="Myriad Pro" panose="020B0503030403020204"/>
                      </a:endParaRPr>
                    </a:p>
                  </a:txBody>
                  <a:tcPr marT="45650" marB="456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sz="1600" dirty="0" err="1">
                          <a:solidFill>
                            <a:srgbClr val="FF0000"/>
                          </a:solidFill>
                          <a:latin typeface="Myriad Pro" panose="020B0503030403020204"/>
                        </a:rPr>
                        <a:t>Cogner</a:t>
                      </a:r>
                      <a:r>
                        <a:rPr lang="en-US" sz="1600" dirty="0">
                          <a:solidFill>
                            <a:srgbClr val="FF0000"/>
                          </a:solidFill>
                          <a:latin typeface="Myriad Pro" panose="020B0503030403020204"/>
                        </a:rPr>
                        <a:t> le </a:t>
                      </a:r>
                      <a:r>
                        <a:rPr lang="en-US" sz="1600" dirty="0" err="1">
                          <a:solidFill>
                            <a:srgbClr val="FF0000"/>
                          </a:solidFill>
                          <a:latin typeface="Myriad Pro" panose="020B0503030403020204"/>
                        </a:rPr>
                        <a:t>ciel</a:t>
                      </a:r>
                      <a:endParaRPr lang="fr-FR" sz="1600" dirty="0">
                        <a:solidFill>
                          <a:srgbClr val="FF0000"/>
                        </a:solidFill>
                        <a:latin typeface="Myriad Pro" panose="020B0503030403020204"/>
                      </a:endParaRPr>
                    </a:p>
                  </a:txBody>
                  <a:tcPr marT="45650" marB="456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417291829"/>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3992860456"/>
              </p:ext>
            </p:extLst>
          </p:nvPr>
        </p:nvGraphicFramePr>
        <p:xfrm>
          <a:off x="898524" y="5341421"/>
          <a:ext cx="7580313" cy="548448"/>
        </p:xfrm>
        <a:graphic>
          <a:graphicData uri="http://schemas.openxmlformats.org/drawingml/2006/table">
            <a:tbl>
              <a:tblPr firstRow="1" bandRow="1">
                <a:tableStyleId>{5C22544A-7EE6-4342-B048-85BDC9FD1C3A}</a:tableStyleId>
              </a:tblPr>
              <a:tblGrid>
                <a:gridCol w="1629759">
                  <a:extLst>
                    <a:ext uri="{9D8B030D-6E8A-4147-A177-3AD203B41FA5}">
                      <a16:colId xmlns:a16="http://schemas.microsoft.com/office/drawing/2014/main" val="3918059108"/>
                    </a:ext>
                  </a:extLst>
                </a:gridCol>
                <a:gridCol w="2845754">
                  <a:extLst>
                    <a:ext uri="{9D8B030D-6E8A-4147-A177-3AD203B41FA5}">
                      <a16:colId xmlns:a16="http://schemas.microsoft.com/office/drawing/2014/main" val="789453632"/>
                    </a:ext>
                  </a:extLst>
                </a:gridCol>
                <a:gridCol w="3104800">
                  <a:extLst>
                    <a:ext uri="{9D8B030D-6E8A-4147-A177-3AD203B41FA5}">
                      <a16:colId xmlns:a16="http://schemas.microsoft.com/office/drawing/2014/main" val="4123149309"/>
                    </a:ext>
                  </a:extLst>
                </a:gridCol>
              </a:tblGrid>
              <a:tr h="533400">
                <a:tc>
                  <a:txBody>
                    <a:bodyPr/>
                    <a:lstStyle/>
                    <a:p>
                      <a:r>
                        <a:rPr lang="en-US" sz="1500" dirty="0">
                          <a:solidFill>
                            <a:srgbClr val="FF0000"/>
                          </a:solidFill>
                          <a:latin typeface="Myriad Pro" panose="020B0503030403020204"/>
                        </a:rPr>
                        <a:t>Les </a:t>
                      </a:r>
                      <a:r>
                        <a:rPr lang="en-US" sz="1500" dirty="0" err="1">
                          <a:solidFill>
                            <a:srgbClr val="FF0000"/>
                          </a:solidFill>
                          <a:latin typeface="Myriad Pro" panose="020B0503030403020204"/>
                        </a:rPr>
                        <a:t>murs</a:t>
                      </a:r>
                      <a:r>
                        <a:rPr lang="en-US" sz="1500" dirty="0">
                          <a:solidFill>
                            <a:srgbClr val="FF0000"/>
                          </a:solidFill>
                          <a:latin typeface="Myriad Pro" panose="020B0503030403020204"/>
                        </a:rPr>
                        <a:t> </a:t>
                      </a:r>
                      <a:endParaRPr lang="fr-FR" sz="1500" dirty="0">
                        <a:solidFill>
                          <a:srgbClr val="FF0000"/>
                        </a:solidFill>
                        <a:latin typeface="Myriad Pro" panose="020B0503030403020204"/>
                      </a:endParaRPr>
                    </a:p>
                  </a:txBody>
                  <a:tcPr marT="45624" marB="456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sz="1500" dirty="0">
                          <a:solidFill>
                            <a:srgbClr val="FF0000"/>
                          </a:solidFill>
                          <a:latin typeface="Myriad Pro" panose="020B0503030403020204"/>
                        </a:rPr>
                        <a:t>De </a:t>
                      </a:r>
                      <a:r>
                        <a:rPr lang="en-US" sz="1500" dirty="0" err="1">
                          <a:solidFill>
                            <a:srgbClr val="FF0000"/>
                          </a:solidFill>
                          <a:latin typeface="Myriad Pro" panose="020B0503030403020204"/>
                        </a:rPr>
                        <a:t>pierres</a:t>
                      </a:r>
                      <a:r>
                        <a:rPr lang="en-US" sz="1500" dirty="0">
                          <a:solidFill>
                            <a:srgbClr val="FF0000"/>
                          </a:solidFill>
                          <a:latin typeface="Myriad Pro" panose="020B0503030403020204"/>
                        </a:rPr>
                        <a:t> </a:t>
                      </a:r>
                      <a:r>
                        <a:rPr lang="en-US" sz="1500" dirty="0" err="1">
                          <a:solidFill>
                            <a:srgbClr val="FF0000"/>
                          </a:solidFill>
                          <a:latin typeface="Myriad Pro" panose="020B0503030403020204"/>
                        </a:rPr>
                        <a:t>anciennes</a:t>
                      </a:r>
                      <a:r>
                        <a:rPr lang="en-US" sz="1500" dirty="0">
                          <a:solidFill>
                            <a:srgbClr val="FF0000"/>
                          </a:solidFill>
                          <a:latin typeface="Myriad Pro" panose="020B0503030403020204"/>
                        </a:rPr>
                        <a:t> </a:t>
                      </a:r>
                    </a:p>
                    <a:p>
                      <a:r>
                        <a:rPr lang="en-US" sz="1500" dirty="0" err="1">
                          <a:solidFill>
                            <a:srgbClr val="FF0000"/>
                          </a:solidFill>
                          <a:latin typeface="Myriad Pro" panose="020B0503030403020204"/>
                        </a:rPr>
                        <a:t>Usés</a:t>
                      </a:r>
                      <a:r>
                        <a:rPr lang="en-US" sz="1500" dirty="0">
                          <a:solidFill>
                            <a:srgbClr val="FF0000"/>
                          </a:solidFill>
                          <a:latin typeface="Myriad Pro" panose="020B0503030403020204"/>
                        </a:rPr>
                        <a:t> par le temps </a:t>
                      </a:r>
                      <a:endParaRPr lang="fr-FR" sz="1500" dirty="0">
                        <a:solidFill>
                          <a:srgbClr val="FF0000"/>
                        </a:solidFill>
                        <a:latin typeface="Myriad Pro" panose="020B0503030403020204"/>
                      </a:endParaRPr>
                    </a:p>
                  </a:txBody>
                  <a:tcPr marT="45624" marB="456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sz="1500" dirty="0" err="1">
                          <a:solidFill>
                            <a:srgbClr val="FF0000"/>
                          </a:solidFill>
                          <a:latin typeface="Myriad Pro" panose="020B0503030403020204"/>
                        </a:rPr>
                        <a:t>L’ancienneté</a:t>
                      </a:r>
                      <a:r>
                        <a:rPr lang="en-US" sz="1500" baseline="0" dirty="0">
                          <a:solidFill>
                            <a:srgbClr val="FF0000"/>
                          </a:solidFill>
                          <a:latin typeface="Myriad Pro" panose="020B0503030403020204"/>
                        </a:rPr>
                        <a:t> </a:t>
                      </a:r>
                    </a:p>
                    <a:p>
                      <a:r>
                        <a:rPr lang="en-US" sz="1500" baseline="0" dirty="0" err="1">
                          <a:solidFill>
                            <a:srgbClr val="FF0000"/>
                          </a:solidFill>
                          <a:latin typeface="Myriad Pro" panose="020B0503030403020204"/>
                        </a:rPr>
                        <a:t>Témoigner</a:t>
                      </a:r>
                      <a:r>
                        <a:rPr lang="en-US" sz="1500" baseline="0" dirty="0">
                          <a:solidFill>
                            <a:srgbClr val="FF0000"/>
                          </a:solidFill>
                          <a:latin typeface="Myriad Pro" panose="020B0503030403020204"/>
                        </a:rPr>
                        <a:t> des incidents du siècle</a:t>
                      </a:r>
                      <a:endParaRPr lang="fr-FR" sz="1500" dirty="0">
                        <a:solidFill>
                          <a:srgbClr val="FF0000"/>
                        </a:solidFill>
                        <a:latin typeface="Myriad Pro" panose="020B0503030403020204"/>
                      </a:endParaRPr>
                    </a:p>
                  </a:txBody>
                  <a:tcPr marT="45624" marB="456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05044623"/>
                  </a:ext>
                </a:extLst>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2666125710"/>
              </p:ext>
            </p:extLst>
          </p:nvPr>
        </p:nvGraphicFramePr>
        <p:xfrm>
          <a:off x="904874" y="5893323"/>
          <a:ext cx="7580313" cy="919397"/>
        </p:xfrm>
        <a:graphic>
          <a:graphicData uri="http://schemas.openxmlformats.org/drawingml/2006/table">
            <a:tbl>
              <a:tblPr firstRow="1" bandRow="1">
                <a:tableStyleId>{5C22544A-7EE6-4342-B048-85BDC9FD1C3A}</a:tableStyleId>
              </a:tblPr>
              <a:tblGrid>
                <a:gridCol w="1629759">
                  <a:extLst>
                    <a:ext uri="{9D8B030D-6E8A-4147-A177-3AD203B41FA5}">
                      <a16:colId xmlns:a16="http://schemas.microsoft.com/office/drawing/2014/main" val="2941874238"/>
                    </a:ext>
                  </a:extLst>
                </a:gridCol>
                <a:gridCol w="2845754">
                  <a:extLst>
                    <a:ext uri="{9D8B030D-6E8A-4147-A177-3AD203B41FA5}">
                      <a16:colId xmlns:a16="http://schemas.microsoft.com/office/drawing/2014/main" val="369940004"/>
                    </a:ext>
                  </a:extLst>
                </a:gridCol>
                <a:gridCol w="3104800">
                  <a:extLst>
                    <a:ext uri="{9D8B030D-6E8A-4147-A177-3AD203B41FA5}">
                      <a16:colId xmlns:a16="http://schemas.microsoft.com/office/drawing/2014/main" val="3470143724"/>
                    </a:ext>
                  </a:extLst>
                </a:gridCol>
              </a:tblGrid>
              <a:tr h="370773">
                <a:tc>
                  <a:txBody>
                    <a:bodyPr/>
                    <a:lstStyle/>
                    <a:p>
                      <a:r>
                        <a:rPr lang="en-US" sz="1600" dirty="0">
                          <a:solidFill>
                            <a:srgbClr val="FF0000"/>
                          </a:solidFill>
                          <a:latin typeface="Myriad Pro" panose="020B0503030403020204"/>
                        </a:rPr>
                        <a:t>Les </a:t>
                      </a:r>
                      <a:r>
                        <a:rPr lang="en-US" sz="1600" dirty="0" err="1">
                          <a:solidFill>
                            <a:srgbClr val="FF0000"/>
                          </a:solidFill>
                          <a:latin typeface="Myriad Pro" panose="020B0503030403020204"/>
                        </a:rPr>
                        <a:t>fenêtres</a:t>
                      </a:r>
                      <a:r>
                        <a:rPr lang="en-US" sz="1600" dirty="0">
                          <a:solidFill>
                            <a:srgbClr val="FF0000"/>
                          </a:solidFill>
                          <a:latin typeface="Myriad Pro" panose="020B0503030403020204"/>
                        </a:rPr>
                        <a:t> </a:t>
                      </a:r>
                      <a:endParaRPr lang="fr-FR" sz="1600" dirty="0">
                        <a:solidFill>
                          <a:srgbClr val="FF0000"/>
                        </a:solidFill>
                        <a:latin typeface="Myriad Pro" panose="020B0503030403020204"/>
                      </a:endParaRPr>
                    </a:p>
                  </a:txBody>
                  <a:tcPr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sz="1600" dirty="0" err="1">
                          <a:solidFill>
                            <a:srgbClr val="FF0000"/>
                          </a:solidFill>
                          <a:latin typeface="Myriad Pro" panose="020B0503030403020204"/>
                        </a:rPr>
                        <a:t>Cassées</a:t>
                      </a:r>
                      <a:r>
                        <a:rPr lang="en-US" sz="1600" baseline="0" dirty="0">
                          <a:solidFill>
                            <a:srgbClr val="FF0000"/>
                          </a:solidFill>
                          <a:latin typeface="Myriad Pro" panose="020B0503030403020204"/>
                        </a:rPr>
                        <a:t> </a:t>
                      </a:r>
                      <a:endParaRPr lang="fr-FR" sz="1600" dirty="0">
                        <a:solidFill>
                          <a:srgbClr val="FF0000"/>
                        </a:solidFill>
                        <a:latin typeface="Myriad Pro" panose="020B0503030403020204"/>
                      </a:endParaRPr>
                    </a:p>
                  </a:txBody>
                  <a:tcPr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sz="1600" dirty="0" err="1">
                          <a:solidFill>
                            <a:srgbClr val="FF0000"/>
                          </a:solidFill>
                          <a:latin typeface="Myriad Pro" panose="020B0503030403020204"/>
                        </a:rPr>
                        <a:t>L’état</a:t>
                      </a:r>
                      <a:r>
                        <a:rPr lang="en-US" sz="1600" dirty="0">
                          <a:solidFill>
                            <a:srgbClr val="FF0000"/>
                          </a:solidFill>
                          <a:latin typeface="Myriad Pro" panose="020B0503030403020204"/>
                        </a:rPr>
                        <a:t> </a:t>
                      </a:r>
                      <a:r>
                        <a:rPr lang="en-US" sz="1600" dirty="0" err="1">
                          <a:solidFill>
                            <a:srgbClr val="FF0000"/>
                          </a:solidFill>
                          <a:latin typeface="Myriad Pro" panose="020B0503030403020204"/>
                        </a:rPr>
                        <a:t>délabré</a:t>
                      </a:r>
                      <a:endParaRPr lang="fr-FR" sz="1600" dirty="0">
                        <a:solidFill>
                          <a:srgbClr val="FF0000"/>
                        </a:solidFill>
                        <a:latin typeface="Myriad Pro" panose="020B0503030403020204"/>
                      </a:endParaRPr>
                    </a:p>
                  </a:txBody>
                  <a:tcPr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95169475"/>
                  </a:ext>
                </a:extLst>
              </a:tr>
              <a:tr h="518227">
                <a:tc>
                  <a:txBody>
                    <a:bodyPr/>
                    <a:lstStyle/>
                    <a:p>
                      <a:r>
                        <a:rPr lang="en-US" sz="1500" b="1" dirty="0">
                          <a:solidFill>
                            <a:srgbClr val="FF0000"/>
                          </a:solidFill>
                          <a:latin typeface="Myriad Pro" panose="020B0503030403020204"/>
                        </a:rPr>
                        <a:t>Un </a:t>
                      </a:r>
                      <a:r>
                        <a:rPr lang="en-US" sz="1500" b="1" dirty="0" err="1">
                          <a:solidFill>
                            <a:srgbClr val="FF0000"/>
                          </a:solidFill>
                          <a:latin typeface="Myriad Pro" panose="020B0503030403020204"/>
                        </a:rPr>
                        <a:t>escalier</a:t>
                      </a:r>
                      <a:r>
                        <a:rPr lang="en-US" sz="1500" b="1" dirty="0">
                          <a:solidFill>
                            <a:srgbClr val="FF0000"/>
                          </a:solidFill>
                          <a:latin typeface="Myriad Pro" panose="020B0503030403020204"/>
                        </a:rPr>
                        <a:t> </a:t>
                      </a:r>
                      <a:endParaRPr lang="fr-FR" sz="1500" b="1" dirty="0">
                        <a:solidFill>
                          <a:srgbClr val="FF0000"/>
                        </a:solidFill>
                        <a:latin typeface="Myriad Pro" panose="020B0503030403020204"/>
                      </a:endParaRPr>
                    </a:p>
                  </a:txBody>
                  <a:tcPr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sz="1500" b="1" dirty="0" err="1">
                          <a:solidFill>
                            <a:srgbClr val="FF0000"/>
                          </a:solidFill>
                          <a:latin typeface="Myriad Pro" panose="020B0503030403020204"/>
                        </a:rPr>
                        <a:t>En</a:t>
                      </a:r>
                      <a:r>
                        <a:rPr lang="en-US" sz="1500" b="1" dirty="0">
                          <a:solidFill>
                            <a:srgbClr val="FF0000"/>
                          </a:solidFill>
                          <a:latin typeface="Myriad Pro" panose="020B0503030403020204"/>
                        </a:rPr>
                        <a:t> bois, </a:t>
                      </a:r>
                      <a:r>
                        <a:rPr lang="en-US" sz="1500" b="1" dirty="0" err="1">
                          <a:solidFill>
                            <a:srgbClr val="FF0000"/>
                          </a:solidFill>
                          <a:latin typeface="Myriad Pro" panose="020B0503030403020204"/>
                        </a:rPr>
                        <a:t>en</a:t>
                      </a:r>
                      <a:r>
                        <a:rPr lang="en-US" sz="1500" b="1" dirty="0">
                          <a:solidFill>
                            <a:srgbClr val="FF0000"/>
                          </a:solidFill>
                          <a:latin typeface="Myriad Pro" panose="020B0503030403020204"/>
                        </a:rPr>
                        <a:t> </a:t>
                      </a:r>
                      <a:r>
                        <a:rPr lang="en-US" sz="1500" b="1" dirty="0" err="1">
                          <a:solidFill>
                            <a:srgbClr val="FF0000"/>
                          </a:solidFill>
                          <a:latin typeface="Myriad Pro" panose="020B0503030403020204"/>
                        </a:rPr>
                        <a:t>pierres</a:t>
                      </a:r>
                      <a:endParaRPr lang="fr-FR" sz="1500" b="1" dirty="0">
                        <a:solidFill>
                          <a:srgbClr val="FF0000"/>
                        </a:solidFill>
                        <a:latin typeface="Myriad Pro" panose="020B0503030403020204"/>
                      </a:endParaRPr>
                    </a:p>
                    <a:p>
                      <a:r>
                        <a:rPr lang="en-US" sz="1500" b="1" dirty="0">
                          <a:solidFill>
                            <a:srgbClr val="FF0000"/>
                          </a:solidFill>
                          <a:latin typeface="Myriad Pro" panose="020B0503030403020204"/>
                        </a:rPr>
                        <a:t>Les marches </a:t>
                      </a:r>
                      <a:r>
                        <a:rPr lang="en-US" sz="1500" b="1" dirty="0" err="1">
                          <a:solidFill>
                            <a:srgbClr val="FF0000"/>
                          </a:solidFill>
                          <a:latin typeface="Myriad Pro" panose="020B0503030403020204"/>
                        </a:rPr>
                        <a:t>usées</a:t>
                      </a:r>
                      <a:endParaRPr lang="fr-FR" sz="1500" b="1" dirty="0">
                        <a:solidFill>
                          <a:srgbClr val="FF0000"/>
                        </a:solidFill>
                        <a:latin typeface="Myriad Pro" panose="020B0503030403020204"/>
                      </a:endParaRPr>
                    </a:p>
                  </a:txBody>
                  <a:tcPr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lang="fr-FR" sz="1400" dirty="0">
                        <a:solidFill>
                          <a:srgbClr val="FF0000"/>
                        </a:solidFill>
                        <a:latin typeface="Myriad Pro" panose="020B0503030403020204"/>
                      </a:endParaRPr>
                    </a:p>
                  </a:txBody>
                  <a:tcPr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369448518"/>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8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098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ppt_x"/>
                                          </p:val>
                                        </p:tav>
                                        <p:tav tm="100000">
                                          <p:val>
                                            <p:strVal val="#ppt_x"/>
                                          </p:val>
                                        </p:tav>
                                      </p:tavLst>
                                    </p:anim>
                                    <p:anim calcmode="lin" valueType="num">
                                      <p:cBhvr additive="base">
                                        <p:cTn id="4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500" fill="hold"/>
                                        <p:tgtEl>
                                          <p:spTgt spid="11"/>
                                        </p:tgtEl>
                                        <p:attrNameLst>
                                          <p:attrName>ppt_x</p:attrName>
                                        </p:attrNameLst>
                                      </p:cBhvr>
                                      <p:tavLst>
                                        <p:tav tm="0">
                                          <p:val>
                                            <p:strVal val="#ppt_x"/>
                                          </p:val>
                                        </p:tav>
                                        <p:tav tm="100000">
                                          <p:val>
                                            <p:strVal val="#ppt_x"/>
                                          </p:val>
                                        </p:tav>
                                      </p:tavLst>
                                    </p:anim>
                                    <p:anim calcmode="lin" valueType="num">
                                      <p:cBhvr additive="base">
                                        <p:cTn id="4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ppt_x"/>
                                          </p:val>
                                        </p:tav>
                                        <p:tav tm="100000">
                                          <p:val>
                                            <p:strVal val="#ppt_x"/>
                                          </p:val>
                                        </p:tav>
                                      </p:tavLst>
                                    </p:anim>
                                    <p:anim calcmode="lin" valueType="num">
                                      <p:cBhvr additive="base">
                                        <p:cTn id="5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additive="base">
                                        <p:cTn id="57" dur="500" fill="hold"/>
                                        <p:tgtEl>
                                          <p:spTgt spid="15"/>
                                        </p:tgtEl>
                                        <p:attrNameLst>
                                          <p:attrName>ppt_x</p:attrName>
                                        </p:attrNameLst>
                                      </p:cBhvr>
                                      <p:tavLst>
                                        <p:tav tm="0">
                                          <p:val>
                                            <p:strVal val="#ppt_x"/>
                                          </p:val>
                                        </p:tav>
                                        <p:tav tm="100000">
                                          <p:val>
                                            <p:strVal val="#ppt_x"/>
                                          </p:val>
                                        </p:tav>
                                      </p:tavLst>
                                    </p:anim>
                                    <p:anim calcmode="lin" valueType="num">
                                      <p:cBhvr additive="base">
                                        <p:cTn id="5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grpId="0" nodeType="click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wipe(down)">
                                      <p:cBhvr>
                                        <p:cTn id="63" dur="500"/>
                                        <p:tgtEl>
                                          <p:spTgt spid="10"/>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4" fill="hold" grpId="0" nodeType="click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wipe(down)">
                                      <p:cBhvr>
                                        <p:cTn id="68" dur="500"/>
                                        <p:tgtEl>
                                          <p:spTgt spid="12"/>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4" fill="hold" grpId="0" nodeType="clickEffect">
                                  <p:stCondLst>
                                    <p:cond delay="0"/>
                                  </p:stCondLst>
                                  <p:childTnLst>
                                    <p:set>
                                      <p:cBhvr>
                                        <p:cTn id="72" dur="1" fill="hold">
                                          <p:stCondLst>
                                            <p:cond delay="0"/>
                                          </p:stCondLst>
                                        </p:cTn>
                                        <p:tgtEl>
                                          <p:spTgt spid="13"/>
                                        </p:tgtEl>
                                        <p:attrNameLst>
                                          <p:attrName>style.visibility</p:attrName>
                                        </p:attrNameLst>
                                      </p:cBhvr>
                                      <p:to>
                                        <p:strVal val="visible"/>
                                      </p:to>
                                    </p:set>
                                    <p:animEffect transition="in" filter="wipe(down)">
                                      <p:cBhvr>
                                        <p:cTn id="7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animBg="1"/>
      <p:bldP spid="40988" grpId="0"/>
      <p:bldP spid="4098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noChangeArrowheads="1"/>
          </p:cNvSpPr>
          <p:nvPr/>
        </p:nvSpPr>
        <p:spPr bwMode="auto">
          <a:xfrm>
            <a:off x="685800" y="4187825"/>
            <a:ext cx="6540500" cy="70788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b="1" dirty="0">
                <a:solidFill>
                  <a:schemeClr val="tx1"/>
                </a:solidFill>
                <a:latin typeface="Myriad Pro" panose="020B0503030403020204" pitchFamily="34" charset="0"/>
              </a:rPr>
              <a:t>Vérifiez que vous avez respecté tous les indicateurs de réussite. </a:t>
            </a:r>
            <a:endParaRPr lang="fr-FR" altLang="en-US" sz="2000" b="1" u="sng" dirty="0">
              <a:solidFill>
                <a:schemeClr val="tx1"/>
              </a:solidFill>
              <a:latin typeface="Myriad Pro" panose="020B0503030403020204" pitchFamily="34" charset="0"/>
            </a:endParaRPr>
          </a:p>
        </p:txBody>
      </p:sp>
      <p:sp>
        <p:nvSpPr>
          <p:cNvPr id="43011" name="Google Shape;438;p29"/>
          <p:cNvSpPr txBox="1">
            <a:spLocks noChangeArrowheads="1"/>
          </p:cNvSpPr>
          <p:nvPr/>
        </p:nvSpPr>
        <p:spPr bwMode="auto">
          <a:xfrm>
            <a:off x="882650" y="144463"/>
            <a:ext cx="10726738"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pPr>
            <a:r>
              <a:rPr lang="fr-FR" altLang="en-US" sz="3600" b="1" dirty="0">
                <a:solidFill>
                  <a:srgbClr val="0097D7"/>
                </a:solidFill>
                <a:latin typeface="Myriad Pro" panose="020B0503030403020204" pitchFamily="34" charset="0"/>
                <a:cs typeface="Open Sans" panose="020B0606030504020204" pitchFamily="34" charset="0"/>
              </a:rPr>
              <a:t>PRODUIRE SON TEXTE</a:t>
            </a:r>
          </a:p>
        </p:txBody>
      </p:sp>
      <p:sp>
        <p:nvSpPr>
          <p:cNvPr id="12" name="Rectangle 11"/>
          <p:cNvSpPr>
            <a:spLocks noChangeArrowheads="1"/>
          </p:cNvSpPr>
          <p:nvPr/>
        </p:nvSpPr>
        <p:spPr bwMode="auto">
          <a:xfrm>
            <a:off x="685800" y="4870450"/>
            <a:ext cx="712152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b="1" dirty="0">
                <a:solidFill>
                  <a:schemeClr val="tx1"/>
                </a:solidFill>
                <a:latin typeface="Myriad Pro" panose="020B0503030403020204" pitchFamily="34" charset="0"/>
              </a:rPr>
              <a:t>Faites les corrections. Demandez l’aide de votre camarade ou de votre enseignant quand c’est nécessaire</a:t>
            </a:r>
            <a:r>
              <a:rPr lang="fr-FR" altLang="en-US" sz="1800" b="1" dirty="0">
                <a:solidFill>
                  <a:schemeClr val="tx1"/>
                </a:solidFill>
                <a:latin typeface="Myriad Pro" panose="020B0503030403020204" pitchFamily="34" charset="0"/>
              </a:rPr>
              <a:t>. </a:t>
            </a:r>
          </a:p>
        </p:txBody>
      </p:sp>
      <p:sp>
        <p:nvSpPr>
          <p:cNvPr id="13" name="Rectangle 12"/>
          <p:cNvSpPr>
            <a:spLocks noChangeArrowheads="1"/>
          </p:cNvSpPr>
          <p:nvPr/>
        </p:nvSpPr>
        <p:spPr bwMode="auto">
          <a:xfrm>
            <a:off x="752475" y="1017179"/>
            <a:ext cx="615162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b="1" dirty="0">
                <a:solidFill>
                  <a:schemeClr val="tx1"/>
                </a:solidFill>
                <a:latin typeface="Myriad Pro" panose="020B0503030403020204" pitchFamily="34" charset="0"/>
              </a:rPr>
              <a:t>Citez les indicateurs de réussite de votre description.</a:t>
            </a:r>
            <a:endParaRPr lang="fr-FR" altLang="en-US" sz="1600" dirty="0">
              <a:solidFill>
                <a:schemeClr val="tx1"/>
              </a:solidFill>
              <a:latin typeface="Myriad Pro" panose="020B0503030403020204" pitchFamily="34" charset="0"/>
            </a:endParaRPr>
          </a:p>
        </p:txBody>
      </p:sp>
      <p:sp>
        <p:nvSpPr>
          <p:cNvPr id="14" name="Rectangle 13">
            <a:extLst>
              <a:ext uri="{FF2B5EF4-FFF2-40B4-BE49-F238E27FC236}">
                <a16:creationId xmlns:a16="http://schemas.microsoft.com/office/drawing/2014/main" id="{137EECAB-ED92-4392-867B-43A707648AFF}"/>
              </a:ext>
            </a:extLst>
          </p:cNvPr>
          <p:cNvSpPr/>
          <p:nvPr/>
        </p:nvSpPr>
        <p:spPr>
          <a:xfrm>
            <a:off x="752475" y="1537495"/>
            <a:ext cx="7054850" cy="1814512"/>
          </a:xfrm>
          <a:prstGeom prst="rect">
            <a:avLst/>
          </a:prstGeom>
          <a:solidFill>
            <a:schemeClr val="bg1"/>
          </a:solidFill>
          <a:ln>
            <a:solidFill>
              <a:schemeClr val="bg1">
                <a:lumMod val="50000"/>
              </a:schemeClr>
            </a:solidFill>
          </a:ln>
        </p:spPr>
        <p:txBody>
          <a:bodyPr wrap="square">
            <a:spAutoFit/>
          </a:bodyPr>
          <a:lstStyle/>
          <a:p>
            <a:pPr marL="112713" indent="-112713">
              <a:buFont typeface="Arial" panose="020B0604020202020204" pitchFamily="34" charset="0"/>
              <a:buChar char="•"/>
              <a:defRPr/>
            </a:pPr>
            <a:r>
              <a:rPr lang="fr-FR" sz="1600" dirty="0">
                <a:latin typeface="Myriad Pro" panose="020B0503030403020204"/>
              </a:rPr>
              <a:t>Utiliser la première personne du singulier. </a:t>
            </a:r>
          </a:p>
          <a:p>
            <a:pPr marL="112713" indent="-112713">
              <a:spcBef>
                <a:spcPts val="0"/>
              </a:spcBef>
              <a:spcAft>
                <a:spcPts val="0"/>
              </a:spcAft>
              <a:buFont typeface="Arial" panose="020B0604020202020204" pitchFamily="34" charset="0"/>
              <a:buChar char="•"/>
              <a:defRPr/>
            </a:pPr>
            <a:r>
              <a:rPr lang="fr-FR" sz="1600" dirty="0">
                <a:latin typeface="Myriad Pro" panose="020B0503030403020204"/>
              </a:rPr>
              <a:t>Utiliser des indications spatio-temporelles pour situer le descripteur et l’objet décrit. </a:t>
            </a:r>
          </a:p>
          <a:p>
            <a:pPr marL="112713" indent="-112713">
              <a:spcBef>
                <a:spcPts val="0"/>
              </a:spcBef>
              <a:spcAft>
                <a:spcPts val="0"/>
              </a:spcAft>
              <a:buFont typeface="Arial" panose="020B0604020202020204" pitchFamily="34" charset="0"/>
              <a:buChar char="•"/>
              <a:defRPr/>
            </a:pPr>
            <a:r>
              <a:rPr lang="fr-FR" sz="1600" dirty="0">
                <a:latin typeface="Myriad Pro" panose="020B0503030403020204"/>
              </a:rPr>
              <a:t>Utiliser le lexique architectural relatif à une maison traditionnelle et délabrée </a:t>
            </a:r>
          </a:p>
          <a:p>
            <a:pPr>
              <a:spcBef>
                <a:spcPts val="0"/>
              </a:spcBef>
              <a:spcAft>
                <a:spcPts val="0"/>
              </a:spcAft>
              <a:buFont typeface="Arial" panose="020B0604020202020204" pitchFamily="34" charset="0"/>
              <a:buChar char="•"/>
              <a:defRPr/>
            </a:pPr>
            <a:r>
              <a:rPr lang="fr-FR" sz="1600" dirty="0">
                <a:latin typeface="Myriad Pro" panose="020B0503030403020204"/>
              </a:rPr>
              <a:t> Utiliser des </a:t>
            </a:r>
            <a:r>
              <a:rPr lang="fr-FR" sz="1600" b="1" i="1" dirty="0">
                <a:latin typeface="Myriad Pro" panose="020B0503030403020204"/>
              </a:rPr>
              <a:t>expansions (de taille, de forme, de couleur et de valeur)</a:t>
            </a:r>
          </a:p>
          <a:p>
            <a:pPr>
              <a:spcBef>
                <a:spcPts val="0"/>
              </a:spcBef>
              <a:spcAft>
                <a:spcPts val="0"/>
              </a:spcAft>
              <a:buFont typeface="Arial" panose="020B0604020202020204" pitchFamily="34" charset="0"/>
              <a:buChar char="•"/>
              <a:defRPr/>
            </a:pPr>
            <a:r>
              <a:rPr lang="fr-FR" sz="1600" dirty="0">
                <a:latin typeface="Myriad Pro" panose="020B0503030403020204"/>
              </a:rPr>
              <a:t> Vérifier le sens et la place de l’adjectif qualificatif ainsi que son accord.</a:t>
            </a:r>
          </a:p>
          <a:p>
            <a:pPr>
              <a:spcBef>
                <a:spcPts val="0"/>
              </a:spcBef>
              <a:spcAft>
                <a:spcPts val="0"/>
              </a:spcAft>
              <a:buFont typeface="Arial" panose="020B0604020202020204" pitchFamily="34" charset="0"/>
              <a:buChar char="•"/>
              <a:defRPr/>
            </a:pPr>
            <a:r>
              <a:rPr lang="fr-FR" sz="1600" dirty="0">
                <a:latin typeface="Myriad Pro" panose="020B0503030403020204"/>
              </a:rPr>
              <a:t> Conjuguer les verbes soit au présent soit à l’imparfait de l’indicatif.</a:t>
            </a:r>
          </a:p>
        </p:txBody>
      </p:sp>
      <p:sp>
        <p:nvSpPr>
          <p:cNvPr id="15" name="Rectangle 14"/>
          <p:cNvSpPr>
            <a:spLocks noChangeArrowheads="1"/>
          </p:cNvSpPr>
          <p:nvPr/>
        </p:nvSpPr>
        <p:spPr bwMode="auto">
          <a:xfrm>
            <a:off x="682625" y="3457575"/>
            <a:ext cx="674211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b="1" dirty="0">
                <a:solidFill>
                  <a:schemeClr val="tx1"/>
                </a:solidFill>
                <a:latin typeface="Myriad Pro" panose="020B0503030403020204" pitchFamily="34" charset="0"/>
              </a:rPr>
              <a:t>Rédigez sur le brouillon votre texte </a:t>
            </a:r>
            <a:r>
              <a:rPr lang="fr-FR" altLang="en-US" sz="2000" b="1" u="sng" dirty="0">
                <a:solidFill>
                  <a:schemeClr val="tx1"/>
                </a:solidFill>
                <a:latin typeface="Myriad Pro" panose="020B0503030403020204" pitchFamily="34" charset="0"/>
              </a:rPr>
              <a:t>tout en respectant le plan élaboré</a:t>
            </a:r>
            <a:r>
              <a:rPr lang="fr-FR" altLang="en-US" sz="2000" b="1" dirty="0">
                <a:solidFill>
                  <a:schemeClr val="tx1"/>
                </a:solidFill>
                <a:latin typeface="Myriad Pro" panose="020B0503030403020204" pitchFamily="34" charset="0"/>
              </a:rPr>
              <a:t>. </a:t>
            </a:r>
            <a:endParaRPr lang="fr-FR" altLang="en-US" sz="2000" dirty="0">
              <a:solidFill>
                <a:schemeClr val="tx1"/>
              </a:solidFill>
              <a:latin typeface="Myriad Pro" panose="020B0503030403020204" pitchFamily="34" charset="0"/>
            </a:endParaRPr>
          </a:p>
        </p:txBody>
      </p:sp>
      <p:sp>
        <p:nvSpPr>
          <p:cNvPr id="16" name="Rectangle 15"/>
          <p:cNvSpPr>
            <a:spLocks noChangeArrowheads="1"/>
          </p:cNvSpPr>
          <p:nvPr/>
        </p:nvSpPr>
        <p:spPr bwMode="auto">
          <a:xfrm>
            <a:off x="685800" y="5727700"/>
            <a:ext cx="65405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b="1" dirty="0">
                <a:solidFill>
                  <a:schemeClr val="tx1"/>
                </a:solidFill>
                <a:latin typeface="Myriad Pro" panose="020B0503030403020204" pitchFamily="34" charset="0"/>
              </a:rPr>
              <a:t>Vérifier l’orthographe, les majuscules, la ponctuation et la mise en page avant de présenter votre texte. </a:t>
            </a:r>
          </a:p>
        </p:txBody>
      </p:sp>
      <p:sp>
        <p:nvSpPr>
          <p:cNvPr id="17" name="Rectangle 16">
            <a:extLst>
              <a:ext uri="{FF2B5EF4-FFF2-40B4-BE49-F238E27FC236}">
                <a16:creationId xmlns:a16="http://schemas.microsoft.com/office/drawing/2014/main" id="{7931517E-FB8C-4592-8332-4585CFFE94E5}"/>
              </a:ext>
            </a:extLst>
          </p:cNvPr>
          <p:cNvSpPr>
            <a:spLocks noChangeArrowheads="1"/>
          </p:cNvSpPr>
          <p:nvPr/>
        </p:nvSpPr>
        <p:spPr bwMode="auto">
          <a:xfrm>
            <a:off x="7877175" y="865188"/>
            <a:ext cx="4068763" cy="5632311"/>
          </a:xfrm>
          <a:prstGeom prst="rect">
            <a:avLst/>
          </a:prstGeom>
          <a:solidFill>
            <a:schemeClr val="accent1">
              <a:lumMod val="20000"/>
              <a:lumOff val="80000"/>
            </a:schemeClr>
          </a:solid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defRPr/>
            </a:pPr>
            <a:r>
              <a:rPr lang="fr-FR" sz="1800" b="1" u="sng" dirty="0">
                <a:solidFill>
                  <a:schemeClr val="tx1"/>
                </a:solidFill>
                <a:latin typeface="Myriad Pro" pitchFamily="34" charset="0"/>
              </a:rPr>
              <a:t>SUJET:</a:t>
            </a:r>
          </a:p>
          <a:p>
            <a:pPr algn="just">
              <a:defRPr/>
            </a:pPr>
            <a:r>
              <a:rPr lang="fr-FR" sz="1800" b="1" dirty="0">
                <a:solidFill>
                  <a:schemeClr val="tx1"/>
                </a:solidFill>
                <a:latin typeface="Myriad Pro" pitchFamily="34" charset="0"/>
              </a:rPr>
              <a:t>Un jour, </a:t>
            </a:r>
            <a:r>
              <a:rPr lang="fr-FR" sz="1800" b="1" dirty="0">
                <a:solidFill>
                  <a:srgbClr val="FF0000"/>
                </a:solidFill>
                <a:latin typeface="Myriad Pro" pitchFamily="34" charset="0"/>
              </a:rPr>
              <a:t>vous</a:t>
            </a:r>
            <a:r>
              <a:rPr lang="fr-FR" sz="1800" b="1" dirty="0">
                <a:solidFill>
                  <a:schemeClr val="tx1"/>
                </a:solidFill>
                <a:latin typeface="Myriad Pro" pitchFamily="34" charset="0"/>
              </a:rPr>
              <a:t> avez </a:t>
            </a:r>
            <a:r>
              <a:rPr lang="fr-FR" sz="1800" b="1" dirty="0">
                <a:solidFill>
                  <a:srgbClr val="FFC000"/>
                </a:solidFill>
                <a:latin typeface="Myriad Pro" pitchFamily="34" charset="0"/>
              </a:rPr>
              <a:t>entendu parler de la décision </a:t>
            </a:r>
            <a:r>
              <a:rPr lang="fr-FR" sz="1800" b="1" dirty="0">
                <a:solidFill>
                  <a:schemeClr val="tx1"/>
                </a:solidFill>
                <a:latin typeface="Myriad Pro" pitchFamily="34" charset="0"/>
              </a:rPr>
              <a:t>de </a:t>
            </a:r>
            <a:r>
              <a:rPr lang="fr-FR" sz="1800" b="1" dirty="0">
                <a:solidFill>
                  <a:schemeClr val="accent2">
                    <a:lumMod val="75000"/>
                  </a:schemeClr>
                </a:solidFill>
                <a:latin typeface="Myriad Pro" pitchFamily="34" charset="0"/>
              </a:rPr>
              <a:t>la municipalité </a:t>
            </a:r>
            <a:r>
              <a:rPr lang="fr-FR" sz="1800" b="1" dirty="0">
                <a:solidFill>
                  <a:schemeClr val="tx1"/>
                </a:solidFill>
                <a:latin typeface="Myriad Pro" pitchFamily="34" charset="0"/>
              </a:rPr>
              <a:t>à </a:t>
            </a:r>
            <a:r>
              <a:rPr lang="fr-FR" sz="1800" b="1" dirty="0">
                <a:solidFill>
                  <a:srgbClr val="7030A0"/>
                </a:solidFill>
                <a:latin typeface="Myriad Pro" pitchFamily="34" charset="0"/>
              </a:rPr>
              <a:t>démolir une des maisons traditionnelles délabrées</a:t>
            </a:r>
            <a:r>
              <a:rPr lang="fr-FR" sz="1800" b="1" dirty="0">
                <a:solidFill>
                  <a:schemeClr val="tx1"/>
                </a:solidFill>
                <a:latin typeface="Myriad Pro" pitchFamily="34" charset="0"/>
              </a:rPr>
              <a:t> dans </a:t>
            </a:r>
            <a:r>
              <a:rPr lang="fr-FR" sz="1800" b="1" dirty="0">
                <a:solidFill>
                  <a:srgbClr val="FF0000"/>
                </a:solidFill>
                <a:latin typeface="Myriad Pro" pitchFamily="34" charset="0"/>
              </a:rPr>
              <a:t>votre village</a:t>
            </a:r>
            <a:r>
              <a:rPr lang="fr-FR" sz="1800" b="1" dirty="0">
                <a:solidFill>
                  <a:schemeClr val="tx1"/>
                </a:solidFill>
                <a:latin typeface="Myriad Pro" pitchFamily="34" charset="0"/>
              </a:rPr>
              <a:t>. Cette décision </a:t>
            </a:r>
            <a:r>
              <a:rPr lang="fr-FR" sz="1800" b="1" dirty="0">
                <a:solidFill>
                  <a:srgbClr val="FF0000"/>
                </a:solidFill>
                <a:latin typeface="Myriad Pro" pitchFamily="34" charset="0"/>
              </a:rPr>
              <a:t>vous</a:t>
            </a:r>
            <a:r>
              <a:rPr lang="fr-FR" sz="1800" b="1" dirty="0">
                <a:solidFill>
                  <a:schemeClr val="tx1"/>
                </a:solidFill>
                <a:latin typeface="Myriad Pro" pitchFamily="34" charset="0"/>
              </a:rPr>
              <a:t> a mis dans tous </a:t>
            </a:r>
            <a:r>
              <a:rPr lang="fr-FR" sz="1800" b="1" dirty="0">
                <a:solidFill>
                  <a:srgbClr val="FF0000"/>
                </a:solidFill>
                <a:latin typeface="Myriad Pro" pitchFamily="34" charset="0"/>
              </a:rPr>
              <a:t>vos</a:t>
            </a:r>
            <a:r>
              <a:rPr lang="fr-FR" sz="1800" b="1" dirty="0">
                <a:solidFill>
                  <a:schemeClr val="tx1"/>
                </a:solidFill>
                <a:latin typeface="Myriad Pro" pitchFamily="34" charset="0"/>
              </a:rPr>
              <a:t> états parce que </a:t>
            </a:r>
            <a:r>
              <a:rPr lang="fr-FR" sz="1800" b="1" dirty="0">
                <a:solidFill>
                  <a:srgbClr val="FF0000"/>
                </a:solidFill>
                <a:latin typeface="Myriad Pro" pitchFamily="34" charset="0"/>
              </a:rPr>
              <a:t>vous</a:t>
            </a:r>
            <a:r>
              <a:rPr lang="fr-FR" sz="1800" b="1" dirty="0">
                <a:solidFill>
                  <a:schemeClr val="tx1"/>
                </a:solidFill>
                <a:latin typeface="Myriad Pro" pitchFamily="34" charset="0"/>
              </a:rPr>
              <a:t> pensez que ces bâtiments doivent rester intact pour témoigner de </a:t>
            </a:r>
            <a:r>
              <a:rPr lang="fr-FR" sz="1800" b="1" dirty="0">
                <a:solidFill>
                  <a:srgbClr val="7030A0"/>
                </a:solidFill>
                <a:latin typeface="Myriad Pro" pitchFamily="34" charset="0"/>
              </a:rPr>
              <a:t>la richesse architecturale et de l’histoire de </a:t>
            </a:r>
            <a:r>
              <a:rPr lang="fr-FR" sz="1800" b="1" dirty="0">
                <a:solidFill>
                  <a:srgbClr val="FF0000"/>
                </a:solidFill>
                <a:latin typeface="Myriad Pro" pitchFamily="34" charset="0"/>
              </a:rPr>
              <a:t>votre village</a:t>
            </a:r>
            <a:r>
              <a:rPr lang="fr-FR" sz="1800" b="1" dirty="0">
                <a:solidFill>
                  <a:schemeClr val="tx1"/>
                </a:solidFill>
                <a:latin typeface="Myriad Pro" pitchFamily="34" charset="0"/>
              </a:rPr>
              <a:t>. Et, </a:t>
            </a:r>
            <a:r>
              <a:rPr lang="fr-FR" sz="1800" b="1" dirty="0">
                <a:solidFill>
                  <a:srgbClr val="FF0000"/>
                </a:solidFill>
                <a:latin typeface="Myriad Pro" pitchFamily="34" charset="0"/>
              </a:rPr>
              <a:t>vous</a:t>
            </a:r>
            <a:r>
              <a:rPr lang="fr-FR" sz="1800" b="1" dirty="0">
                <a:solidFill>
                  <a:schemeClr val="tx1"/>
                </a:solidFill>
                <a:latin typeface="Myriad Pro" pitchFamily="34" charset="0"/>
              </a:rPr>
              <a:t> décidez de </a:t>
            </a:r>
            <a:r>
              <a:rPr lang="fr-FR" sz="1800" b="1" dirty="0">
                <a:solidFill>
                  <a:srgbClr val="00B050"/>
                </a:solidFill>
                <a:latin typeface="Myriad Pro" pitchFamily="34" charset="0"/>
              </a:rPr>
              <a:t>mener sur les réseaux sociaux</a:t>
            </a:r>
            <a:r>
              <a:rPr lang="fr-FR" sz="1800" b="1" dirty="0">
                <a:solidFill>
                  <a:schemeClr val="tx1"/>
                </a:solidFill>
                <a:latin typeface="Myriad Pro" pitchFamily="34" charset="0"/>
              </a:rPr>
              <a:t>, une </a:t>
            </a:r>
            <a:r>
              <a:rPr lang="fr-FR" sz="1800" b="1" dirty="0">
                <a:solidFill>
                  <a:srgbClr val="7030A0"/>
                </a:solidFill>
                <a:latin typeface="Myriad Pro" pitchFamily="34" charset="0"/>
              </a:rPr>
              <a:t>campagne contre cette décision</a:t>
            </a:r>
            <a:r>
              <a:rPr lang="fr-FR" sz="1800" b="1" dirty="0">
                <a:solidFill>
                  <a:schemeClr val="tx1"/>
                </a:solidFill>
                <a:latin typeface="Myriad Pro" pitchFamily="34" charset="0"/>
              </a:rPr>
              <a:t>. </a:t>
            </a:r>
          </a:p>
          <a:p>
            <a:pPr algn="just">
              <a:defRPr/>
            </a:pPr>
            <a:r>
              <a:rPr lang="fr-FR" altLang="fr-FR" sz="1800" b="1" dirty="0">
                <a:latin typeface="Myriad Pro" pitchFamily="34" charset="0"/>
              </a:rPr>
              <a:t>Rédigez </a:t>
            </a:r>
            <a:r>
              <a:rPr lang="fr-FR" altLang="fr-FR" sz="1800" b="1" dirty="0">
                <a:solidFill>
                  <a:srgbClr val="00B050"/>
                </a:solidFill>
                <a:latin typeface="Myriad Pro" pitchFamily="34" charset="0"/>
              </a:rPr>
              <a:t>le post à faire circuler sur les réseaux sociaux</a:t>
            </a:r>
            <a:r>
              <a:rPr lang="fr-FR" altLang="fr-FR" sz="1800" b="1" dirty="0">
                <a:latin typeface="Myriad Pro" pitchFamily="34" charset="0"/>
              </a:rPr>
              <a:t>, dans lequel vous </a:t>
            </a:r>
            <a:r>
              <a:rPr lang="fr-FR" altLang="fr-FR" sz="1800" b="1" dirty="0">
                <a:solidFill>
                  <a:srgbClr val="FF0000"/>
                </a:solidFill>
                <a:latin typeface="Myriad Pro" pitchFamily="34" charset="0"/>
              </a:rPr>
              <a:t>décrivez cette maison traditionnelle et délabrée</a:t>
            </a:r>
            <a:r>
              <a:rPr lang="fr-FR" altLang="fr-FR" sz="1800" b="1" dirty="0">
                <a:latin typeface="Myriad Pro" pitchFamily="34" charset="0"/>
              </a:rPr>
              <a:t> et </a:t>
            </a:r>
            <a:r>
              <a:rPr lang="fr-FR" altLang="fr-FR" sz="1800" b="1" dirty="0">
                <a:solidFill>
                  <a:schemeClr val="accent1">
                    <a:lumMod val="75000"/>
                  </a:schemeClr>
                </a:solidFill>
                <a:latin typeface="Myriad Pro" pitchFamily="34" charset="0"/>
              </a:rPr>
              <a:t>vous insistez sur son importance architecturale et historique. </a:t>
            </a:r>
            <a:r>
              <a:rPr lang="fr-FR" altLang="fr-FR" sz="1800" b="1" dirty="0">
                <a:latin typeface="Myriad Pro" pitchFamily="34" charset="0"/>
              </a:rPr>
              <a:t>Formulez un titre accrocheur à votre post.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5"/>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6"/>
                                        </p:tgtEl>
                                        <p:attrNameLst>
                                          <p:attrName>style.visibility</p:attrName>
                                        </p:attrNameLst>
                                      </p:cBhvr>
                                      <p:to>
                                        <p:strVal val="visible"/>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7" presetClass="emph" presetSubtype="2" fill="hold" nodeType="clickEffect">
                                  <p:stCondLst>
                                    <p:cond delay="0"/>
                                  </p:stCondLst>
                                  <p:childTnLst>
                                    <p:animClr clrSpc="rgb" dir="cw">
                                      <p:cBhvr>
                                        <p:cTn id="31" dur="2000" fill="hold"/>
                                        <p:tgtEl>
                                          <p:spTgt spid="17"/>
                                        </p:tgtEl>
                                        <p:attrNameLst>
                                          <p:attrName>stroke.color</p:attrName>
                                        </p:attrNameLst>
                                      </p:cBhvr>
                                      <p:to>
                                        <a:schemeClr val="accent1"/>
                                      </p:to>
                                    </p:animClr>
                                    <p:set>
                                      <p:cBhvr>
                                        <p:cTn id="32" dur="2000" fill="hold"/>
                                        <p:tgtEl>
                                          <p:spTgt spid="17"/>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p:bldP spid="13" grpId="0"/>
      <p:bldP spid="14" grpId="0" animBg="1"/>
      <p:bldP spid="15"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EC50C98-FC1E-4B62-91C5-06CBC2601AA6}"/>
              </a:ext>
            </a:extLst>
          </p:cNvPr>
          <p:cNvSpPr/>
          <p:nvPr/>
        </p:nvSpPr>
        <p:spPr>
          <a:xfrm>
            <a:off x="4710113" y="6297612"/>
            <a:ext cx="7323138" cy="339161"/>
          </a:xfrm>
          <a:prstGeom prst="rect">
            <a:avLst/>
          </a:prstGeom>
          <a:solidFill>
            <a:schemeClr val="bg1"/>
          </a:solidFill>
          <a:ln w="28575">
            <a:solidFill>
              <a:schemeClr val="bg1">
                <a:lumMod val="50000"/>
              </a:schemeClr>
            </a:solidFill>
          </a:ln>
        </p:spPr>
        <p:txBody>
          <a:bodyPr wrap="square">
            <a:spAutoFit/>
          </a:bodyPr>
          <a:lstStyle/>
          <a:p>
            <a:pPr>
              <a:defRPr/>
            </a:pPr>
            <a:r>
              <a:rPr lang="fr-FR" sz="1600" dirty="0">
                <a:latin typeface="Myriad Pro" panose="020B0503030403020204"/>
              </a:rPr>
              <a:t>Préciser les idées directrices à développer puis réfléchir aux détails. </a:t>
            </a:r>
          </a:p>
        </p:txBody>
      </p:sp>
      <p:sp>
        <p:nvSpPr>
          <p:cNvPr id="5" name="Rectangle 4">
            <a:extLst>
              <a:ext uri="{FF2B5EF4-FFF2-40B4-BE49-F238E27FC236}">
                <a16:creationId xmlns:a16="http://schemas.microsoft.com/office/drawing/2014/main" id="{D2D9ECB4-2EFF-4637-964B-D873C249708A}"/>
              </a:ext>
            </a:extLst>
          </p:cNvPr>
          <p:cNvSpPr/>
          <p:nvPr/>
        </p:nvSpPr>
        <p:spPr>
          <a:xfrm>
            <a:off x="4710111" y="3557587"/>
            <a:ext cx="7323139" cy="1570038"/>
          </a:xfrm>
          <a:prstGeom prst="rect">
            <a:avLst/>
          </a:prstGeom>
          <a:solidFill>
            <a:schemeClr val="bg1"/>
          </a:solidFill>
          <a:ln w="28575">
            <a:solidFill>
              <a:schemeClr val="bg1">
                <a:lumMod val="50000"/>
              </a:schemeClr>
            </a:solidFill>
          </a:ln>
        </p:spPr>
        <p:txBody>
          <a:bodyPr wrap="square">
            <a:spAutoFit/>
          </a:bodyPr>
          <a:lstStyle/>
          <a:p>
            <a:pPr marL="112713" indent="-112713">
              <a:buFont typeface="Arial" panose="020B0604020202020204" pitchFamily="34" charset="0"/>
              <a:buChar char="•"/>
              <a:defRPr/>
            </a:pPr>
            <a:r>
              <a:rPr lang="fr-FR" sz="1600" dirty="0">
                <a:latin typeface="Myriad Pro" panose="020B0503030403020204"/>
              </a:rPr>
              <a:t>Utiliser la première personne du singulier. </a:t>
            </a:r>
          </a:p>
          <a:p>
            <a:pPr marL="112713" indent="-112713">
              <a:spcBef>
                <a:spcPts val="0"/>
              </a:spcBef>
              <a:spcAft>
                <a:spcPts val="0"/>
              </a:spcAft>
              <a:buFont typeface="Arial" panose="020B0604020202020204" pitchFamily="34" charset="0"/>
              <a:buChar char="•"/>
              <a:defRPr/>
            </a:pPr>
            <a:r>
              <a:rPr lang="fr-FR" sz="1600" dirty="0">
                <a:latin typeface="Myriad Pro" panose="020B0503030403020204"/>
              </a:rPr>
              <a:t>Utiliser des indications pour situer le descripteur et l’objet décrit. </a:t>
            </a:r>
          </a:p>
          <a:p>
            <a:pPr marL="112713" indent="-112713">
              <a:spcBef>
                <a:spcPts val="0"/>
              </a:spcBef>
              <a:spcAft>
                <a:spcPts val="0"/>
              </a:spcAft>
              <a:buFont typeface="Arial" panose="020B0604020202020204" pitchFamily="34" charset="0"/>
              <a:buChar char="•"/>
              <a:defRPr/>
            </a:pPr>
            <a:r>
              <a:rPr lang="fr-FR" sz="1600" dirty="0">
                <a:latin typeface="Myriad Pro" panose="020B0503030403020204"/>
              </a:rPr>
              <a:t>Utiliser le lexique architectural relatif à une maison traditionnelle et délabrée </a:t>
            </a:r>
          </a:p>
          <a:p>
            <a:pPr>
              <a:spcBef>
                <a:spcPts val="0"/>
              </a:spcBef>
              <a:spcAft>
                <a:spcPts val="0"/>
              </a:spcAft>
              <a:buFont typeface="Arial" panose="020B0604020202020204" pitchFamily="34" charset="0"/>
              <a:buChar char="•"/>
              <a:defRPr/>
            </a:pPr>
            <a:r>
              <a:rPr lang="fr-FR" sz="1600" dirty="0">
                <a:latin typeface="Myriad Pro" panose="020B0503030403020204"/>
              </a:rPr>
              <a:t> Utiliser des </a:t>
            </a:r>
            <a:r>
              <a:rPr lang="fr-FR" sz="1600" b="1" i="1" dirty="0">
                <a:latin typeface="Myriad Pro" panose="020B0503030403020204"/>
              </a:rPr>
              <a:t>expansions (de taille, de forme, de couleur et de valeur)</a:t>
            </a:r>
          </a:p>
          <a:p>
            <a:pPr>
              <a:spcBef>
                <a:spcPts val="0"/>
              </a:spcBef>
              <a:spcAft>
                <a:spcPts val="0"/>
              </a:spcAft>
              <a:buFont typeface="Arial" panose="020B0604020202020204" pitchFamily="34" charset="0"/>
              <a:buChar char="•"/>
              <a:defRPr/>
            </a:pPr>
            <a:r>
              <a:rPr lang="fr-FR" sz="1600" dirty="0">
                <a:latin typeface="Myriad Pro" panose="020B0503030403020204"/>
              </a:rPr>
              <a:t> Vérifier le sens et la place de l’adjectif qualificatif ainsi que son accord.</a:t>
            </a:r>
          </a:p>
          <a:p>
            <a:pPr>
              <a:spcBef>
                <a:spcPts val="0"/>
              </a:spcBef>
              <a:spcAft>
                <a:spcPts val="0"/>
              </a:spcAft>
              <a:buFont typeface="Arial" panose="020B0604020202020204" pitchFamily="34" charset="0"/>
              <a:buChar char="•"/>
              <a:defRPr/>
            </a:pPr>
            <a:r>
              <a:rPr lang="fr-FR" sz="1600" dirty="0">
                <a:latin typeface="Myriad Pro" panose="020B0503030403020204"/>
              </a:rPr>
              <a:t> Conjuguer les verbes soit au présent soit à l’imparfait de l’indicatif.</a:t>
            </a:r>
          </a:p>
        </p:txBody>
      </p:sp>
      <p:sp>
        <p:nvSpPr>
          <p:cNvPr id="7" name="Rectangle 6">
            <a:extLst>
              <a:ext uri="{FF2B5EF4-FFF2-40B4-BE49-F238E27FC236}">
                <a16:creationId xmlns:a16="http://schemas.microsoft.com/office/drawing/2014/main" id="{1A1D0EB9-E3B6-4526-9CCC-B524D60B732F}"/>
              </a:ext>
            </a:extLst>
          </p:cNvPr>
          <p:cNvSpPr/>
          <p:nvPr/>
        </p:nvSpPr>
        <p:spPr>
          <a:xfrm>
            <a:off x="4710112" y="2972593"/>
            <a:ext cx="7326313" cy="584200"/>
          </a:xfrm>
          <a:prstGeom prst="rect">
            <a:avLst/>
          </a:prstGeom>
          <a:solidFill>
            <a:schemeClr val="bg1"/>
          </a:solidFill>
          <a:ln w="28575">
            <a:solidFill>
              <a:schemeClr val="bg1">
                <a:lumMod val="50000"/>
              </a:schemeClr>
            </a:solidFill>
          </a:ln>
        </p:spPr>
        <p:txBody>
          <a:bodyPr wrap="square">
            <a:spAutoFit/>
          </a:bodyPr>
          <a:lstStyle/>
          <a:p>
            <a:pPr>
              <a:defRPr/>
            </a:pPr>
            <a:r>
              <a:rPr lang="fr-FR" sz="1600" dirty="0">
                <a:latin typeface="Myriad Pro" panose="020B0503030403020204"/>
              </a:rPr>
              <a:t>Corriger ses propres erreurs, seul, avec l’aide de son camarade ou de l’enseignant(e) si besoin.</a:t>
            </a:r>
          </a:p>
        </p:txBody>
      </p:sp>
      <p:sp>
        <p:nvSpPr>
          <p:cNvPr id="45061" name="Google Shape;438;p29"/>
          <p:cNvSpPr txBox="1">
            <a:spLocks noChangeArrowheads="1"/>
          </p:cNvSpPr>
          <p:nvPr/>
        </p:nvSpPr>
        <p:spPr bwMode="auto">
          <a:xfrm>
            <a:off x="882650" y="144463"/>
            <a:ext cx="10726738"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pPr>
            <a:r>
              <a:rPr lang="fr-FR" altLang="en-US" sz="3600" b="1" dirty="0">
                <a:solidFill>
                  <a:srgbClr val="0097D7"/>
                </a:solidFill>
                <a:latin typeface="Myriad Pro" panose="020B0503030403020204" pitchFamily="34" charset="0"/>
                <a:cs typeface="Open Sans" panose="020B0606030504020204" pitchFamily="34" charset="0"/>
              </a:rPr>
              <a:t>POUR RÉUSSIR SA PRODUCTION</a:t>
            </a:r>
          </a:p>
        </p:txBody>
      </p:sp>
      <p:sp>
        <p:nvSpPr>
          <p:cNvPr id="3" name="Rectangle 2"/>
          <p:cNvSpPr>
            <a:spLocks noChangeArrowheads="1"/>
          </p:cNvSpPr>
          <p:nvPr/>
        </p:nvSpPr>
        <p:spPr bwMode="auto">
          <a:xfrm>
            <a:off x="857250" y="2690352"/>
            <a:ext cx="23282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b="1" dirty="0">
                <a:solidFill>
                  <a:schemeClr val="tx1"/>
                </a:solidFill>
                <a:latin typeface="Myriad Pro" panose="020B0503030403020204" pitchFamily="34" charset="0"/>
              </a:rPr>
              <a:t>Analyser la consigne </a:t>
            </a:r>
          </a:p>
        </p:txBody>
      </p:sp>
      <p:sp>
        <p:nvSpPr>
          <p:cNvPr id="6" name="Rectangle 5"/>
          <p:cNvSpPr>
            <a:spLocks noChangeArrowheads="1"/>
          </p:cNvSpPr>
          <p:nvPr/>
        </p:nvSpPr>
        <p:spPr bwMode="auto">
          <a:xfrm>
            <a:off x="838200" y="3846819"/>
            <a:ext cx="18835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b="1" dirty="0">
                <a:solidFill>
                  <a:schemeClr val="tx1"/>
                </a:solidFill>
                <a:latin typeface="Myriad Pro" panose="020B0503030403020204" pitchFamily="34" charset="0"/>
              </a:rPr>
              <a:t>Elaborer un plan</a:t>
            </a:r>
          </a:p>
        </p:txBody>
      </p:sp>
      <p:sp>
        <p:nvSpPr>
          <p:cNvPr id="8" name="Rectangle 7"/>
          <p:cNvSpPr>
            <a:spLocks noChangeArrowheads="1"/>
          </p:cNvSpPr>
          <p:nvPr/>
        </p:nvSpPr>
        <p:spPr bwMode="auto">
          <a:xfrm>
            <a:off x="822325" y="3128395"/>
            <a:ext cx="28352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b="1" dirty="0">
                <a:solidFill>
                  <a:schemeClr val="tx1"/>
                </a:solidFill>
                <a:latin typeface="Myriad Pro" panose="020B0503030403020204" pitchFamily="34" charset="0"/>
              </a:rPr>
              <a:t>Penser les indicateurs de réussite linguistique</a:t>
            </a:r>
          </a:p>
        </p:txBody>
      </p:sp>
      <p:sp>
        <p:nvSpPr>
          <p:cNvPr id="9" name="Rectangle 8"/>
          <p:cNvSpPr>
            <a:spLocks noChangeArrowheads="1"/>
          </p:cNvSpPr>
          <p:nvPr/>
        </p:nvSpPr>
        <p:spPr bwMode="auto">
          <a:xfrm>
            <a:off x="822325" y="4758293"/>
            <a:ext cx="14821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b="1" dirty="0">
                <a:solidFill>
                  <a:schemeClr val="tx1"/>
                </a:solidFill>
                <a:latin typeface="Myriad Pro" panose="020B0503030403020204" pitchFamily="34" charset="0"/>
              </a:rPr>
              <a:t>Développer  </a:t>
            </a:r>
            <a:endParaRPr lang="fr-FR" altLang="en-US" sz="1800" dirty="0">
              <a:solidFill>
                <a:schemeClr val="tx1"/>
              </a:solidFill>
            </a:endParaRPr>
          </a:p>
        </p:txBody>
      </p:sp>
      <p:sp>
        <p:nvSpPr>
          <p:cNvPr id="10" name="Rectangle 9"/>
          <p:cNvSpPr>
            <a:spLocks noChangeArrowheads="1"/>
          </p:cNvSpPr>
          <p:nvPr/>
        </p:nvSpPr>
        <p:spPr bwMode="auto">
          <a:xfrm>
            <a:off x="857250" y="5142628"/>
            <a:ext cx="18873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b="1" dirty="0">
                <a:solidFill>
                  <a:schemeClr val="tx1"/>
                </a:solidFill>
                <a:latin typeface="Myriad Pro" panose="020B0503030403020204" pitchFamily="34" charset="0"/>
              </a:rPr>
              <a:t>S’auto—évaluer </a:t>
            </a:r>
            <a:endParaRPr lang="fr-FR" altLang="en-US" sz="1800" dirty="0">
              <a:solidFill>
                <a:schemeClr val="tx1"/>
              </a:solidFill>
            </a:endParaRPr>
          </a:p>
        </p:txBody>
      </p:sp>
      <p:sp>
        <p:nvSpPr>
          <p:cNvPr id="11" name="Rectangle 10"/>
          <p:cNvSpPr>
            <a:spLocks noChangeArrowheads="1"/>
          </p:cNvSpPr>
          <p:nvPr/>
        </p:nvSpPr>
        <p:spPr bwMode="auto">
          <a:xfrm>
            <a:off x="838200" y="5569050"/>
            <a:ext cx="17771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b="1" dirty="0">
                <a:solidFill>
                  <a:schemeClr val="tx1"/>
                </a:solidFill>
                <a:latin typeface="Myriad Pro" panose="020B0503030403020204" pitchFamily="34" charset="0"/>
              </a:rPr>
              <a:t>S’</a:t>
            </a:r>
            <a:r>
              <a:rPr lang="fr-FR" altLang="en-US" sz="1800" b="1" dirty="0" err="1">
                <a:solidFill>
                  <a:schemeClr val="tx1"/>
                </a:solidFill>
                <a:latin typeface="Myriad Pro" panose="020B0503030403020204" pitchFamily="34" charset="0"/>
              </a:rPr>
              <a:t>auto-corriger</a:t>
            </a:r>
            <a:r>
              <a:rPr lang="fr-FR" altLang="en-US" sz="1800" b="1" dirty="0">
                <a:solidFill>
                  <a:schemeClr val="tx1"/>
                </a:solidFill>
                <a:latin typeface="Myriad Pro" panose="020B0503030403020204" pitchFamily="34" charset="0"/>
              </a:rPr>
              <a:t> </a:t>
            </a:r>
            <a:endParaRPr lang="fr-FR" altLang="en-US" sz="1800" dirty="0">
              <a:solidFill>
                <a:schemeClr val="tx1"/>
              </a:solidFill>
            </a:endParaRPr>
          </a:p>
        </p:txBody>
      </p:sp>
      <p:sp>
        <p:nvSpPr>
          <p:cNvPr id="12" name="Rectangle 11"/>
          <p:cNvSpPr>
            <a:spLocks noChangeArrowheads="1"/>
          </p:cNvSpPr>
          <p:nvPr/>
        </p:nvSpPr>
        <p:spPr bwMode="auto">
          <a:xfrm>
            <a:off x="822325" y="5995472"/>
            <a:ext cx="19799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b="1" dirty="0">
                <a:solidFill>
                  <a:schemeClr val="tx1"/>
                </a:solidFill>
                <a:latin typeface="Myriad Pro" panose="020B0503030403020204" pitchFamily="34" charset="0"/>
              </a:rPr>
              <a:t>Mettre au propre </a:t>
            </a:r>
            <a:endParaRPr lang="fr-FR" altLang="en-US" sz="1800" dirty="0">
              <a:solidFill>
                <a:schemeClr val="tx1"/>
              </a:solidFill>
            </a:endParaRPr>
          </a:p>
        </p:txBody>
      </p:sp>
      <p:sp>
        <p:nvSpPr>
          <p:cNvPr id="13" name="Rectangle 12">
            <a:extLst>
              <a:ext uri="{FF2B5EF4-FFF2-40B4-BE49-F238E27FC236}">
                <a16:creationId xmlns:a16="http://schemas.microsoft.com/office/drawing/2014/main" id="{AB0B5777-4297-43A1-9EBF-0032B0A3489E}"/>
              </a:ext>
            </a:extLst>
          </p:cNvPr>
          <p:cNvSpPr/>
          <p:nvPr/>
        </p:nvSpPr>
        <p:spPr>
          <a:xfrm>
            <a:off x="4710111" y="5713413"/>
            <a:ext cx="7323140" cy="584200"/>
          </a:xfrm>
          <a:prstGeom prst="rect">
            <a:avLst/>
          </a:prstGeom>
          <a:solidFill>
            <a:schemeClr val="bg1"/>
          </a:solidFill>
          <a:ln w="28575">
            <a:solidFill>
              <a:schemeClr val="bg1">
                <a:lumMod val="50000"/>
              </a:schemeClr>
            </a:solidFill>
          </a:ln>
        </p:spPr>
        <p:txBody>
          <a:bodyPr wrap="square">
            <a:spAutoFit/>
          </a:bodyPr>
          <a:lstStyle/>
          <a:p>
            <a:pPr>
              <a:defRPr/>
            </a:pPr>
            <a:r>
              <a:rPr lang="fr-FR" sz="1600" dirty="0">
                <a:latin typeface="Myriad Pro" panose="020B0503030403020204"/>
              </a:rPr>
              <a:t>Penser à l’ordre, à l’organisation des idées: du général au particulier ou du plus attirant au moins attirant. .</a:t>
            </a:r>
          </a:p>
        </p:txBody>
      </p:sp>
      <p:sp>
        <p:nvSpPr>
          <p:cNvPr id="15" name="Rectangle 14">
            <a:extLst>
              <a:ext uri="{FF2B5EF4-FFF2-40B4-BE49-F238E27FC236}">
                <a16:creationId xmlns:a16="http://schemas.microsoft.com/office/drawing/2014/main" id="{14D9698E-113D-4204-AE63-40C03DA3E357}"/>
              </a:ext>
            </a:extLst>
          </p:cNvPr>
          <p:cNvSpPr/>
          <p:nvPr/>
        </p:nvSpPr>
        <p:spPr>
          <a:xfrm>
            <a:off x="4710111" y="5127625"/>
            <a:ext cx="7323140" cy="585788"/>
          </a:xfrm>
          <a:prstGeom prst="rect">
            <a:avLst/>
          </a:prstGeom>
          <a:solidFill>
            <a:schemeClr val="bg1"/>
          </a:solidFill>
          <a:ln w="28575">
            <a:solidFill>
              <a:schemeClr val="bg1">
                <a:lumMod val="50000"/>
              </a:schemeClr>
            </a:solidFill>
          </a:ln>
        </p:spPr>
        <p:txBody>
          <a:bodyPr wrap="square">
            <a:spAutoFit/>
          </a:bodyPr>
          <a:lstStyle/>
          <a:p>
            <a:pPr>
              <a:defRPr/>
            </a:pPr>
            <a:r>
              <a:rPr lang="fr-FR" sz="1600" dirty="0">
                <a:latin typeface="Myriad Pro" panose="020B0503030403020204"/>
              </a:rPr>
              <a:t>Évaluer son texte en fonction des indicateurs de réussite élaborés avec l’enseignant(e). </a:t>
            </a:r>
          </a:p>
        </p:txBody>
      </p:sp>
      <p:sp>
        <p:nvSpPr>
          <p:cNvPr id="18" name="Rectangle 17"/>
          <p:cNvSpPr>
            <a:spLocks noChangeArrowheads="1"/>
          </p:cNvSpPr>
          <p:nvPr/>
        </p:nvSpPr>
        <p:spPr bwMode="auto">
          <a:xfrm>
            <a:off x="822325" y="4288244"/>
            <a:ext cx="215539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b="1" dirty="0">
                <a:solidFill>
                  <a:schemeClr val="tx1"/>
                </a:solidFill>
                <a:latin typeface="Myriad Pro" panose="020B0503030403020204" pitchFamily="34" charset="0"/>
              </a:rPr>
              <a:t>Chercher des idées </a:t>
            </a:r>
          </a:p>
        </p:txBody>
      </p:sp>
      <p:sp>
        <p:nvSpPr>
          <p:cNvPr id="45072" name="Rectangle 16"/>
          <p:cNvSpPr>
            <a:spLocks noChangeArrowheads="1"/>
          </p:cNvSpPr>
          <p:nvPr/>
        </p:nvSpPr>
        <p:spPr bwMode="auto">
          <a:xfrm>
            <a:off x="439328" y="996573"/>
            <a:ext cx="4006850" cy="1541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07000"/>
              </a:lnSpc>
              <a:spcAft>
                <a:spcPts val="800"/>
              </a:spcAft>
              <a:buFont typeface="Times New Roman" panose="02020603050405020304" pitchFamily="18" charset="0"/>
              <a:buNone/>
            </a:pPr>
            <a:r>
              <a:rPr lang="fr-FR" altLang="en-US" sz="2200" b="1" dirty="0">
                <a:solidFill>
                  <a:schemeClr val="tx1"/>
                </a:solidFill>
                <a:latin typeface="Myriad Pro" panose="020B0503030403020204" pitchFamily="34" charset="0"/>
              </a:rPr>
              <a:t>Associez les titres suivants aux encadrés afin de retrouver les différentes stratégies pour réussir une production écrite. </a:t>
            </a:r>
          </a:p>
        </p:txBody>
      </p:sp>
      <p:sp>
        <p:nvSpPr>
          <p:cNvPr id="20" name="Rectangle 19">
            <a:extLst>
              <a:ext uri="{FF2B5EF4-FFF2-40B4-BE49-F238E27FC236}">
                <a16:creationId xmlns:a16="http://schemas.microsoft.com/office/drawing/2014/main" id="{5FC6E8BB-2BA2-4C81-9EF1-3DF59A3438DF}"/>
              </a:ext>
            </a:extLst>
          </p:cNvPr>
          <p:cNvSpPr/>
          <p:nvPr/>
        </p:nvSpPr>
        <p:spPr>
          <a:xfrm>
            <a:off x="4710112" y="2148527"/>
            <a:ext cx="7326313" cy="831850"/>
          </a:xfrm>
          <a:prstGeom prst="rect">
            <a:avLst/>
          </a:prstGeom>
          <a:solidFill>
            <a:schemeClr val="bg1"/>
          </a:solidFill>
          <a:ln w="28575">
            <a:solidFill>
              <a:schemeClr val="bg1">
                <a:lumMod val="50000"/>
              </a:schemeClr>
            </a:solidFill>
          </a:ln>
        </p:spPr>
        <p:txBody>
          <a:bodyPr wrap="square">
            <a:spAutoFit/>
          </a:bodyPr>
          <a:lstStyle/>
          <a:p>
            <a:pPr marL="168275" indent="-168275">
              <a:buFontTx/>
              <a:buChar char="-"/>
              <a:defRPr/>
            </a:pPr>
            <a:r>
              <a:rPr lang="fr-FR" sz="1600" dirty="0">
                <a:latin typeface="Myriad Pro" panose="020B0503030403020204"/>
              </a:rPr>
              <a:t>Identifier la situation de communication.</a:t>
            </a:r>
          </a:p>
          <a:p>
            <a:pPr marL="168275" indent="-168275">
              <a:buFontTx/>
              <a:buChar char="-"/>
              <a:defRPr/>
            </a:pPr>
            <a:r>
              <a:rPr lang="fr-FR" sz="1600" dirty="0">
                <a:latin typeface="Myriad Pro" panose="020B0503030403020204"/>
              </a:rPr>
              <a:t>Identifier le type, l’enjeu et le genre du texte à produire.</a:t>
            </a:r>
          </a:p>
          <a:p>
            <a:pPr marL="168275" indent="-168275">
              <a:buFontTx/>
              <a:buChar char="-"/>
              <a:defRPr/>
            </a:pPr>
            <a:r>
              <a:rPr lang="en-US" sz="1600" dirty="0">
                <a:latin typeface="Myriad Pro" panose="020B0503030403020204"/>
              </a:rPr>
              <a:t>Identifier le volume du </a:t>
            </a:r>
            <a:r>
              <a:rPr lang="fr-FR" sz="1600" dirty="0">
                <a:latin typeface="Myriad Pro" panose="020B0503030403020204"/>
              </a:rPr>
              <a:t>texte à produire</a:t>
            </a:r>
            <a:r>
              <a:rPr lang="en-US" sz="1600" dirty="0">
                <a:latin typeface="Myriad Pro" panose="020B0503030403020204"/>
              </a:rPr>
              <a:t>. </a:t>
            </a:r>
            <a:endParaRPr lang="fr-FR" sz="1600" dirty="0">
              <a:latin typeface="Myriad Pro" panose="020B0503030403020204"/>
            </a:endParaRPr>
          </a:p>
        </p:txBody>
      </p:sp>
      <p:sp>
        <p:nvSpPr>
          <p:cNvPr id="21" name="Rectangle 20">
            <a:extLst>
              <a:ext uri="{FF2B5EF4-FFF2-40B4-BE49-F238E27FC236}">
                <a16:creationId xmlns:a16="http://schemas.microsoft.com/office/drawing/2014/main" id="{DB057071-0C88-4344-9C4C-B636CF05EE8D}"/>
              </a:ext>
            </a:extLst>
          </p:cNvPr>
          <p:cNvSpPr/>
          <p:nvPr/>
        </p:nvSpPr>
        <p:spPr>
          <a:xfrm>
            <a:off x="4710112" y="1243946"/>
            <a:ext cx="7323138" cy="338137"/>
          </a:xfrm>
          <a:prstGeom prst="rect">
            <a:avLst/>
          </a:prstGeom>
          <a:solidFill>
            <a:schemeClr val="bg1"/>
          </a:solidFill>
          <a:ln w="28575">
            <a:solidFill>
              <a:schemeClr val="bg1">
                <a:lumMod val="50000"/>
              </a:schemeClr>
            </a:solidFill>
          </a:ln>
        </p:spPr>
        <p:txBody>
          <a:bodyPr>
            <a:spAutoFit/>
          </a:bodyPr>
          <a:lstStyle/>
          <a:p>
            <a:pPr>
              <a:defRPr/>
            </a:pPr>
            <a:r>
              <a:rPr lang="fr-FR" sz="1600" dirty="0">
                <a:latin typeface="Myriad Pro" panose="020B0503030403020204"/>
              </a:rPr>
              <a:t>Écrire le premier jet</a:t>
            </a:r>
          </a:p>
        </p:txBody>
      </p:sp>
      <p:sp>
        <p:nvSpPr>
          <p:cNvPr id="22" name="Rectangle 21">
            <a:extLst>
              <a:ext uri="{FF2B5EF4-FFF2-40B4-BE49-F238E27FC236}">
                <a16:creationId xmlns:a16="http://schemas.microsoft.com/office/drawing/2014/main" id="{D096ABBC-19F5-4B62-A3D7-9B52A84B66FC}"/>
              </a:ext>
            </a:extLst>
          </p:cNvPr>
          <p:cNvSpPr/>
          <p:nvPr/>
        </p:nvSpPr>
        <p:spPr>
          <a:xfrm>
            <a:off x="4710112" y="1558936"/>
            <a:ext cx="7324726" cy="584200"/>
          </a:xfrm>
          <a:prstGeom prst="rect">
            <a:avLst/>
          </a:prstGeom>
          <a:solidFill>
            <a:schemeClr val="bg1"/>
          </a:solidFill>
          <a:ln w="28575">
            <a:solidFill>
              <a:schemeClr val="bg1">
                <a:lumMod val="50000"/>
              </a:schemeClr>
            </a:solidFill>
          </a:ln>
        </p:spPr>
        <p:txBody>
          <a:bodyPr wrap="square">
            <a:spAutoFit/>
          </a:bodyPr>
          <a:lstStyle/>
          <a:p>
            <a:pPr>
              <a:defRPr/>
            </a:pPr>
            <a:r>
              <a:rPr lang="fr-FR" sz="1600" dirty="0">
                <a:latin typeface="Myriad Pro" panose="020B0503030403020204"/>
              </a:rPr>
              <a:t>Réviser l’orthographe, les majuscules, la ponctuation et la mise en page en mettant en propre son texte.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3"/>
                                        </p:tgtEl>
                                        <p:attrNameLst>
                                          <p:attrName>fillcolor</p:attrName>
                                        </p:attrNameLst>
                                      </p:cBhvr>
                                      <p:to>
                                        <a:srgbClr val="E2EFD9"/>
                                      </p:to>
                                    </p:animClr>
                                    <p:set>
                                      <p:cBhvr>
                                        <p:cTn id="7" dur="2000" fill="hold"/>
                                        <p:tgtEl>
                                          <p:spTgt spid="3"/>
                                        </p:tgtEl>
                                        <p:attrNameLst>
                                          <p:attrName>fill.type</p:attrName>
                                        </p:attrNameLst>
                                      </p:cBhvr>
                                      <p:to>
                                        <p:strVal val="solid"/>
                                      </p:to>
                                    </p:set>
                                    <p:set>
                                      <p:cBhvr>
                                        <p:cTn id="8" dur="2000" fill="hold"/>
                                        <p:tgtEl>
                                          <p:spTgt spid="3"/>
                                        </p:tgtEl>
                                        <p:attrNameLst>
                                          <p:attrName>fill.on</p:attrName>
                                        </p:attrNameLst>
                                      </p:cBhvr>
                                      <p:to>
                                        <p:strVal val="true"/>
                                      </p:to>
                                    </p:set>
                                  </p:childTnLst>
                                </p:cTn>
                              </p:par>
                            </p:childTnLst>
                          </p:cTn>
                        </p:par>
                      </p:childTnLst>
                    </p:cTn>
                  </p:par>
                  <p:par>
                    <p:cTn id="9" fill="hold">
                      <p:stCondLst>
                        <p:cond delay="indefinite"/>
                      </p:stCondLst>
                      <p:childTnLst>
                        <p:par>
                          <p:cTn id="10" fill="hold">
                            <p:stCondLst>
                              <p:cond delay="0"/>
                            </p:stCondLst>
                            <p:childTnLst>
                              <p:par>
                                <p:cTn id="11" presetID="1" presetClass="emph" presetSubtype="2" fill="hold" nodeType="clickEffect">
                                  <p:stCondLst>
                                    <p:cond delay="0"/>
                                  </p:stCondLst>
                                  <p:childTnLst>
                                    <p:animClr clrSpc="rgb" dir="cw">
                                      <p:cBhvr>
                                        <p:cTn id="12" dur="2000" fill="hold"/>
                                        <p:tgtEl>
                                          <p:spTgt spid="20"/>
                                        </p:tgtEl>
                                        <p:attrNameLst>
                                          <p:attrName>fillcolor</p:attrName>
                                        </p:attrNameLst>
                                      </p:cBhvr>
                                      <p:to>
                                        <a:srgbClr val="E2EFD9"/>
                                      </p:to>
                                    </p:animClr>
                                    <p:set>
                                      <p:cBhvr>
                                        <p:cTn id="13" dur="2000" fill="hold"/>
                                        <p:tgtEl>
                                          <p:spTgt spid="20"/>
                                        </p:tgtEl>
                                        <p:attrNameLst>
                                          <p:attrName>fill.type</p:attrName>
                                        </p:attrNameLst>
                                      </p:cBhvr>
                                      <p:to>
                                        <p:strVal val="solid"/>
                                      </p:to>
                                    </p:set>
                                    <p:set>
                                      <p:cBhvr>
                                        <p:cTn id="14" dur="2000" fill="hold"/>
                                        <p:tgtEl>
                                          <p:spTgt spid="20"/>
                                        </p:tgtEl>
                                        <p:attrNameLst>
                                          <p:attrName>fill.on</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1" presetClass="emph" presetSubtype="2" fill="hold" nodeType="clickEffect">
                                  <p:stCondLst>
                                    <p:cond delay="0"/>
                                  </p:stCondLst>
                                  <p:childTnLst>
                                    <p:animClr clrSpc="rgb" dir="cw">
                                      <p:cBhvr>
                                        <p:cTn id="18" dur="2000" fill="hold"/>
                                        <p:tgtEl>
                                          <p:spTgt spid="8"/>
                                        </p:tgtEl>
                                        <p:attrNameLst>
                                          <p:attrName>fillcolor</p:attrName>
                                        </p:attrNameLst>
                                      </p:cBhvr>
                                      <p:to>
                                        <a:srgbClr val="FFF2CC"/>
                                      </p:to>
                                    </p:animClr>
                                    <p:set>
                                      <p:cBhvr>
                                        <p:cTn id="19" dur="2000" fill="hold"/>
                                        <p:tgtEl>
                                          <p:spTgt spid="8"/>
                                        </p:tgtEl>
                                        <p:attrNameLst>
                                          <p:attrName>fill.type</p:attrName>
                                        </p:attrNameLst>
                                      </p:cBhvr>
                                      <p:to>
                                        <p:strVal val="solid"/>
                                      </p:to>
                                    </p:set>
                                    <p:set>
                                      <p:cBhvr>
                                        <p:cTn id="20" dur="2000" fill="hold"/>
                                        <p:tgtEl>
                                          <p:spTgt spid="8"/>
                                        </p:tgtEl>
                                        <p:attrNameLst>
                                          <p:attrName>fill.on</p:attrName>
                                        </p:attrNameLst>
                                      </p:cBhvr>
                                      <p:to>
                                        <p:strVal val="true"/>
                                      </p:to>
                                    </p:set>
                                  </p:childTnLst>
                                </p:cTn>
                              </p:par>
                            </p:childTnLst>
                          </p:cTn>
                        </p:par>
                      </p:childTnLst>
                    </p:cTn>
                  </p:par>
                  <p:par>
                    <p:cTn id="21" fill="hold">
                      <p:stCondLst>
                        <p:cond delay="indefinite"/>
                      </p:stCondLst>
                      <p:childTnLst>
                        <p:par>
                          <p:cTn id="22" fill="hold">
                            <p:stCondLst>
                              <p:cond delay="0"/>
                            </p:stCondLst>
                            <p:childTnLst>
                              <p:par>
                                <p:cTn id="23" presetID="1" presetClass="emph" presetSubtype="2" fill="hold" nodeType="clickEffect">
                                  <p:stCondLst>
                                    <p:cond delay="0"/>
                                  </p:stCondLst>
                                  <p:childTnLst>
                                    <p:animClr clrSpc="rgb" dir="cw">
                                      <p:cBhvr>
                                        <p:cTn id="24" dur="2000" fill="hold"/>
                                        <p:tgtEl>
                                          <p:spTgt spid="5"/>
                                        </p:tgtEl>
                                        <p:attrNameLst>
                                          <p:attrName>fillcolor</p:attrName>
                                        </p:attrNameLst>
                                      </p:cBhvr>
                                      <p:to>
                                        <a:srgbClr val="FFF2CC"/>
                                      </p:to>
                                    </p:animClr>
                                    <p:set>
                                      <p:cBhvr>
                                        <p:cTn id="25" dur="2000" fill="hold"/>
                                        <p:tgtEl>
                                          <p:spTgt spid="5"/>
                                        </p:tgtEl>
                                        <p:attrNameLst>
                                          <p:attrName>fill.type</p:attrName>
                                        </p:attrNameLst>
                                      </p:cBhvr>
                                      <p:to>
                                        <p:strVal val="solid"/>
                                      </p:to>
                                    </p:set>
                                    <p:set>
                                      <p:cBhvr>
                                        <p:cTn id="26" dur="2000" fill="hold"/>
                                        <p:tgtEl>
                                          <p:spTgt spid="5"/>
                                        </p:tgtEl>
                                        <p:attrNameLst>
                                          <p:attrName>fill.on</p:attrName>
                                        </p:attrNameLst>
                                      </p:cBhvr>
                                      <p:to>
                                        <p:strVal val="true"/>
                                      </p:to>
                                    </p:set>
                                  </p:childTnLst>
                                </p:cTn>
                              </p:par>
                            </p:childTnLst>
                          </p:cTn>
                        </p:par>
                      </p:childTnLst>
                    </p:cTn>
                  </p:par>
                  <p:par>
                    <p:cTn id="27" fill="hold">
                      <p:stCondLst>
                        <p:cond delay="indefinite"/>
                      </p:stCondLst>
                      <p:childTnLst>
                        <p:par>
                          <p:cTn id="28" fill="hold">
                            <p:stCondLst>
                              <p:cond delay="0"/>
                            </p:stCondLst>
                            <p:childTnLst>
                              <p:par>
                                <p:cTn id="29" presetID="1" presetClass="emph" presetSubtype="2" fill="hold" nodeType="clickEffect">
                                  <p:stCondLst>
                                    <p:cond delay="0"/>
                                  </p:stCondLst>
                                  <p:childTnLst>
                                    <p:animClr clrSpc="rgb" dir="cw">
                                      <p:cBhvr>
                                        <p:cTn id="30" dur="2000" fill="hold"/>
                                        <p:tgtEl>
                                          <p:spTgt spid="6"/>
                                        </p:tgtEl>
                                        <p:attrNameLst>
                                          <p:attrName>fillcolor</p:attrName>
                                        </p:attrNameLst>
                                      </p:cBhvr>
                                      <p:to>
                                        <a:srgbClr val="9CC3E5"/>
                                      </p:to>
                                    </p:animClr>
                                    <p:set>
                                      <p:cBhvr>
                                        <p:cTn id="31" dur="2000" fill="hold"/>
                                        <p:tgtEl>
                                          <p:spTgt spid="6"/>
                                        </p:tgtEl>
                                        <p:attrNameLst>
                                          <p:attrName>fill.type</p:attrName>
                                        </p:attrNameLst>
                                      </p:cBhvr>
                                      <p:to>
                                        <p:strVal val="solid"/>
                                      </p:to>
                                    </p:set>
                                    <p:set>
                                      <p:cBhvr>
                                        <p:cTn id="32" dur="2000" fill="hold"/>
                                        <p:tgtEl>
                                          <p:spTgt spid="6"/>
                                        </p:tgtEl>
                                        <p:attrNameLst>
                                          <p:attrName>fill.on</p:attrName>
                                        </p:attrNameLst>
                                      </p:cBhvr>
                                      <p:to>
                                        <p:strVal val="true"/>
                                      </p:to>
                                    </p:set>
                                  </p:childTnLst>
                                </p:cTn>
                              </p:par>
                            </p:childTnLst>
                          </p:cTn>
                        </p:par>
                      </p:childTnLst>
                    </p:cTn>
                  </p:par>
                  <p:par>
                    <p:cTn id="33" fill="hold">
                      <p:stCondLst>
                        <p:cond delay="indefinite"/>
                      </p:stCondLst>
                      <p:childTnLst>
                        <p:par>
                          <p:cTn id="34" fill="hold">
                            <p:stCondLst>
                              <p:cond delay="0"/>
                            </p:stCondLst>
                            <p:childTnLst>
                              <p:par>
                                <p:cTn id="35" presetID="1" presetClass="emph" presetSubtype="2" fill="hold" nodeType="clickEffect">
                                  <p:stCondLst>
                                    <p:cond delay="0"/>
                                  </p:stCondLst>
                                  <p:childTnLst>
                                    <p:animClr clrSpc="rgb" dir="cw">
                                      <p:cBhvr>
                                        <p:cTn id="36" dur="2000" fill="hold"/>
                                        <p:tgtEl>
                                          <p:spTgt spid="13"/>
                                        </p:tgtEl>
                                        <p:attrNameLst>
                                          <p:attrName>fillcolor</p:attrName>
                                        </p:attrNameLst>
                                      </p:cBhvr>
                                      <p:to>
                                        <a:srgbClr val="9CC3E5"/>
                                      </p:to>
                                    </p:animClr>
                                    <p:set>
                                      <p:cBhvr>
                                        <p:cTn id="37" dur="2000" fill="hold"/>
                                        <p:tgtEl>
                                          <p:spTgt spid="13"/>
                                        </p:tgtEl>
                                        <p:attrNameLst>
                                          <p:attrName>fill.type</p:attrName>
                                        </p:attrNameLst>
                                      </p:cBhvr>
                                      <p:to>
                                        <p:strVal val="solid"/>
                                      </p:to>
                                    </p:set>
                                    <p:set>
                                      <p:cBhvr>
                                        <p:cTn id="38" dur="2000" fill="hold"/>
                                        <p:tgtEl>
                                          <p:spTgt spid="13"/>
                                        </p:tgtEl>
                                        <p:attrNameLst>
                                          <p:attrName>fill.on</p:attrName>
                                        </p:attrNameLst>
                                      </p:cBhvr>
                                      <p:to>
                                        <p:strVal val="true"/>
                                      </p:to>
                                    </p:set>
                                  </p:childTnLst>
                                </p:cTn>
                              </p:par>
                            </p:childTnLst>
                          </p:cTn>
                        </p:par>
                      </p:childTnLst>
                    </p:cTn>
                  </p:par>
                  <p:par>
                    <p:cTn id="39" fill="hold">
                      <p:stCondLst>
                        <p:cond delay="indefinite"/>
                      </p:stCondLst>
                      <p:childTnLst>
                        <p:par>
                          <p:cTn id="40" fill="hold">
                            <p:stCondLst>
                              <p:cond delay="0"/>
                            </p:stCondLst>
                            <p:childTnLst>
                              <p:par>
                                <p:cTn id="41" presetID="1" presetClass="emph" presetSubtype="2" fill="hold" nodeType="clickEffect">
                                  <p:stCondLst>
                                    <p:cond delay="0"/>
                                  </p:stCondLst>
                                  <p:childTnLst>
                                    <p:animClr clrSpc="rgb" dir="cw">
                                      <p:cBhvr>
                                        <p:cTn id="42" dur="2000" fill="hold"/>
                                        <p:tgtEl>
                                          <p:spTgt spid="18"/>
                                        </p:tgtEl>
                                        <p:attrNameLst>
                                          <p:attrName>fillcolor</p:attrName>
                                        </p:attrNameLst>
                                      </p:cBhvr>
                                      <p:to>
                                        <a:srgbClr val="FFD965"/>
                                      </p:to>
                                    </p:animClr>
                                    <p:set>
                                      <p:cBhvr>
                                        <p:cTn id="43" dur="2000" fill="hold"/>
                                        <p:tgtEl>
                                          <p:spTgt spid="18"/>
                                        </p:tgtEl>
                                        <p:attrNameLst>
                                          <p:attrName>fill.type</p:attrName>
                                        </p:attrNameLst>
                                      </p:cBhvr>
                                      <p:to>
                                        <p:strVal val="solid"/>
                                      </p:to>
                                    </p:set>
                                    <p:set>
                                      <p:cBhvr>
                                        <p:cTn id="44" dur="2000" fill="hold"/>
                                        <p:tgtEl>
                                          <p:spTgt spid="18"/>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1" presetClass="emph" presetSubtype="2" fill="hold" nodeType="clickEffect">
                                  <p:stCondLst>
                                    <p:cond delay="0"/>
                                  </p:stCondLst>
                                  <p:childTnLst>
                                    <p:animClr clrSpc="rgb" dir="cw">
                                      <p:cBhvr>
                                        <p:cTn id="48" dur="2000" fill="hold"/>
                                        <p:tgtEl>
                                          <p:spTgt spid="4"/>
                                        </p:tgtEl>
                                        <p:attrNameLst>
                                          <p:attrName>fillcolor</p:attrName>
                                        </p:attrNameLst>
                                      </p:cBhvr>
                                      <p:to>
                                        <a:srgbClr val="FFD965"/>
                                      </p:to>
                                    </p:animClr>
                                    <p:set>
                                      <p:cBhvr>
                                        <p:cTn id="49" dur="2000" fill="hold"/>
                                        <p:tgtEl>
                                          <p:spTgt spid="4"/>
                                        </p:tgtEl>
                                        <p:attrNameLst>
                                          <p:attrName>fill.type</p:attrName>
                                        </p:attrNameLst>
                                      </p:cBhvr>
                                      <p:to>
                                        <p:strVal val="solid"/>
                                      </p:to>
                                    </p:set>
                                    <p:set>
                                      <p:cBhvr>
                                        <p:cTn id="50" dur="2000" fill="hold"/>
                                        <p:tgtEl>
                                          <p:spTgt spid="4"/>
                                        </p:tgtEl>
                                        <p:attrNameLst>
                                          <p:attrName>fill.on</p:attrName>
                                        </p:attrNameLst>
                                      </p:cBhvr>
                                      <p:to>
                                        <p:strVal val="true"/>
                                      </p:to>
                                    </p:set>
                                  </p:childTnLst>
                                </p:cTn>
                              </p:par>
                            </p:childTnLst>
                          </p:cTn>
                        </p:par>
                      </p:childTnLst>
                    </p:cTn>
                  </p:par>
                  <p:par>
                    <p:cTn id="51" fill="hold">
                      <p:stCondLst>
                        <p:cond delay="indefinite"/>
                      </p:stCondLst>
                      <p:childTnLst>
                        <p:par>
                          <p:cTn id="52" fill="hold">
                            <p:stCondLst>
                              <p:cond delay="0"/>
                            </p:stCondLst>
                            <p:childTnLst>
                              <p:par>
                                <p:cTn id="53" presetID="1" presetClass="emph" presetSubtype="2" fill="hold" nodeType="clickEffect">
                                  <p:stCondLst>
                                    <p:cond delay="0"/>
                                  </p:stCondLst>
                                  <p:childTnLst>
                                    <p:animClr clrSpc="rgb" dir="cw">
                                      <p:cBhvr>
                                        <p:cTn id="54" dur="2000" fill="hold"/>
                                        <p:tgtEl>
                                          <p:spTgt spid="9"/>
                                        </p:tgtEl>
                                        <p:attrNameLst>
                                          <p:attrName>fillcolor</p:attrName>
                                        </p:attrNameLst>
                                      </p:cBhvr>
                                      <p:to>
                                        <a:srgbClr val="BFBFBF"/>
                                      </p:to>
                                    </p:animClr>
                                    <p:set>
                                      <p:cBhvr>
                                        <p:cTn id="55" dur="2000" fill="hold"/>
                                        <p:tgtEl>
                                          <p:spTgt spid="9"/>
                                        </p:tgtEl>
                                        <p:attrNameLst>
                                          <p:attrName>fill.type</p:attrName>
                                        </p:attrNameLst>
                                      </p:cBhvr>
                                      <p:to>
                                        <p:strVal val="solid"/>
                                      </p:to>
                                    </p:set>
                                    <p:set>
                                      <p:cBhvr>
                                        <p:cTn id="56" dur="2000" fill="hold"/>
                                        <p:tgtEl>
                                          <p:spTgt spid="9"/>
                                        </p:tgtEl>
                                        <p:attrNameLst>
                                          <p:attrName>fill.on</p:attrName>
                                        </p:attrNameLst>
                                      </p:cBhvr>
                                      <p:to>
                                        <p:strVal val="true"/>
                                      </p:to>
                                    </p:set>
                                  </p:childTnLst>
                                </p:cTn>
                              </p:par>
                            </p:childTnLst>
                          </p:cTn>
                        </p:par>
                      </p:childTnLst>
                    </p:cTn>
                  </p:par>
                  <p:par>
                    <p:cTn id="57" fill="hold">
                      <p:stCondLst>
                        <p:cond delay="indefinite"/>
                      </p:stCondLst>
                      <p:childTnLst>
                        <p:par>
                          <p:cTn id="58" fill="hold">
                            <p:stCondLst>
                              <p:cond delay="0"/>
                            </p:stCondLst>
                            <p:childTnLst>
                              <p:par>
                                <p:cTn id="59" presetID="1" presetClass="emph" presetSubtype="2" fill="hold" nodeType="clickEffect">
                                  <p:stCondLst>
                                    <p:cond delay="0"/>
                                  </p:stCondLst>
                                  <p:childTnLst>
                                    <p:animClr clrSpc="rgb" dir="cw">
                                      <p:cBhvr>
                                        <p:cTn id="60" dur="2000" fill="hold"/>
                                        <p:tgtEl>
                                          <p:spTgt spid="21"/>
                                        </p:tgtEl>
                                        <p:attrNameLst>
                                          <p:attrName>fillcolor</p:attrName>
                                        </p:attrNameLst>
                                      </p:cBhvr>
                                      <p:to>
                                        <a:srgbClr val="A5A5A5"/>
                                      </p:to>
                                    </p:animClr>
                                    <p:set>
                                      <p:cBhvr>
                                        <p:cTn id="61" dur="2000" fill="hold"/>
                                        <p:tgtEl>
                                          <p:spTgt spid="21"/>
                                        </p:tgtEl>
                                        <p:attrNameLst>
                                          <p:attrName>fill.type</p:attrName>
                                        </p:attrNameLst>
                                      </p:cBhvr>
                                      <p:to>
                                        <p:strVal val="solid"/>
                                      </p:to>
                                    </p:set>
                                    <p:set>
                                      <p:cBhvr>
                                        <p:cTn id="62" dur="2000" fill="hold"/>
                                        <p:tgtEl>
                                          <p:spTgt spid="21"/>
                                        </p:tgtEl>
                                        <p:attrNameLst>
                                          <p:attrName>fill.on</p:attrName>
                                        </p:attrNameLst>
                                      </p:cBhvr>
                                      <p:to>
                                        <p:strVal val="true"/>
                                      </p:to>
                                    </p:set>
                                  </p:childTnLst>
                                </p:cTn>
                              </p:par>
                            </p:childTnLst>
                          </p:cTn>
                        </p:par>
                      </p:childTnLst>
                    </p:cTn>
                  </p:par>
                  <p:par>
                    <p:cTn id="63" fill="hold">
                      <p:stCondLst>
                        <p:cond delay="indefinite"/>
                      </p:stCondLst>
                      <p:childTnLst>
                        <p:par>
                          <p:cTn id="64" fill="hold">
                            <p:stCondLst>
                              <p:cond delay="0"/>
                            </p:stCondLst>
                            <p:childTnLst>
                              <p:par>
                                <p:cTn id="65" presetID="7" presetClass="emph" presetSubtype="2" fill="hold" nodeType="clickEffect">
                                  <p:stCondLst>
                                    <p:cond delay="0"/>
                                  </p:stCondLst>
                                  <p:childTnLst>
                                    <p:animClr clrSpc="rgb" dir="cw">
                                      <p:cBhvr>
                                        <p:cTn id="66" dur="2000" fill="hold"/>
                                        <p:tgtEl>
                                          <p:spTgt spid="10"/>
                                        </p:tgtEl>
                                        <p:attrNameLst>
                                          <p:attrName>stroke.color</p:attrName>
                                        </p:attrNameLst>
                                      </p:cBhvr>
                                      <p:to>
                                        <a:srgbClr val="FF0000"/>
                                      </p:to>
                                    </p:animClr>
                                    <p:set>
                                      <p:cBhvr>
                                        <p:cTn id="67" dur="2000" fill="hold"/>
                                        <p:tgtEl>
                                          <p:spTgt spid="10"/>
                                        </p:tgtEl>
                                        <p:attrNameLst>
                                          <p:attrName>stroke.on</p:attrName>
                                        </p:attrNameLst>
                                      </p:cBhvr>
                                      <p:to>
                                        <p:strVal val="true"/>
                                      </p:to>
                                    </p:set>
                                  </p:childTnLst>
                                </p:cTn>
                              </p:par>
                            </p:childTnLst>
                          </p:cTn>
                        </p:par>
                      </p:childTnLst>
                    </p:cTn>
                  </p:par>
                  <p:par>
                    <p:cTn id="68" fill="hold">
                      <p:stCondLst>
                        <p:cond delay="indefinite"/>
                      </p:stCondLst>
                      <p:childTnLst>
                        <p:par>
                          <p:cTn id="69" fill="hold">
                            <p:stCondLst>
                              <p:cond delay="0"/>
                            </p:stCondLst>
                            <p:childTnLst>
                              <p:par>
                                <p:cTn id="70" presetID="7" presetClass="emph" presetSubtype="2" fill="hold" nodeType="clickEffect">
                                  <p:stCondLst>
                                    <p:cond delay="0"/>
                                  </p:stCondLst>
                                  <p:childTnLst>
                                    <p:animClr clrSpc="rgb" dir="cw">
                                      <p:cBhvr>
                                        <p:cTn id="71" dur="2000" fill="hold"/>
                                        <p:tgtEl>
                                          <p:spTgt spid="15"/>
                                        </p:tgtEl>
                                        <p:attrNameLst>
                                          <p:attrName>stroke.color</p:attrName>
                                        </p:attrNameLst>
                                      </p:cBhvr>
                                      <p:to>
                                        <a:srgbClr val="FF0000"/>
                                      </p:to>
                                    </p:animClr>
                                    <p:set>
                                      <p:cBhvr>
                                        <p:cTn id="72" dur="2000" fill="hold"/>
                                        <p:tgtEl>
                                          <p:spTgt spid="15"/>
                                        </p:tgtEl>
                                        <p:attrNameLst>
                                          <p:attrName>stroke.on</p:attrName>
                                        </p:attrNameLst>
                                      </p:cBhvr>
                                      <p:to>
                                        <p:strVal val="true"/>
                                      </p:to>
                                    </p:set>
                                  </p:childTnLst>
                                </p:cTn>
                              </p:par>
                            </p:childTnLst>
                          </p:cTn>
                        </p:par>
                      </p:childTnLst>
                    </p:cTn>
                  </p:par>
                  <p:par>
                    <p:cTn id="73" fill="hold">
                      <p:stCondLst>
                        <p:cond delay="indefinite"/>
                      </p:stCondLst>
                      <p:childTnLst>
                        <p:par>
                          <p:cTn id="74" fill="hold">
                            <p:stCondLst>
                              <p:cond delay="0"/>
                            </p:stCondLst>
                            <p:childTnLst>
                              <p:par>
                                <p:cTn id="75" presetID="7" presetClass="emph" presetSubtype="2" fill="hold" nodeType="clickEffect">
                                  <p:stCondLst>
                                    <p:cond delay="0"/>
                                  </p:stCondLst>
                                  <p:childTnLst>
                                    <p:animClr clrSpc="rgb" dir="cw">
                                      <p:cBhvr>
                                        <p:cTn id="76" dur="2000" fill="hold"/>
                                        <p:tgtEl>
                                          <p:spTgt spid="11"/>
                                        </p:tgtEl>
                                        <p:attrNameLst>
                                          <p:attrName>stroke.color</p:attrName>
                                        </p:attrNameLst>
                                      </p:cBhvr>
                                      <p:to>
                                        <a:srgbClr val="5B9BD5"/>
                                      </p:to>
                                    </p:animClr>
                                    <p:set>
                                      <p:cBhvr>
                                        <p:cTn id="77" dur="2000" fill="hold"/>
                                        <p:tgtEl>
                                          <p:spTgt spid="11"/>
                                        </p:tgtEl>
                                        <p:attrNameLst>
                                          <p:attrName>stroke.on</p:attrName>
                                        </p:attrNameLst>
                                      </p:cBhvr>
                                      <p:to>
                                        <p:strVal val="true"/>
                                      </p:to>
                                    </p:set>
                                  </p:childTnLst>
                                </p:cTn>
                              </p:par>
                            </p:childTnLst>
                          </p:cTn>
                        </p:par>
                      </p:childTnLst>
                    </p:cTn>
                  </p:par>
                  <p:par>
                    <p:cTn id="78" fill="hold">
                      <p:stCondLst>
                        <p:cond delay="indefinite"/>
                      </p:stCondLst>
                      <p:childTnLst>
                        <p:par>
                          <p:cTn id="79" fill="hold">
                            <p:stCondLst>
                              <p:cond delay="0"/>
                            </p:stCondLst>
                            <p:childTnLst>
                              <p:par>
                                <p:cTn id="80" presetID="7" presetClass="emph" presetSubtype="2" fill="hold" nodeType="clickEffect">
                                  <p:stCondLst>
                                    <p:cond delay="0"/>
                                  </p:stCondLst>
                                  <p:childTnLst>
                                    <p:animClr clrSpc="rgb" dir="cw">
                                      <p:cBhvr>
                                        <p:cTn id="81" dur="2000" fill="hold"/>
                                        <p:tgtEl>
                                          <p:spTgt spid="7"/>
                                        </p:tgtEl>
                                        <p:attrNameLst>
                                          <p:attrName>stroke.color</p:attrName>
                                        </p:attrNameLst>
                                      </p:cBhvr>
                                      <p:to>
                                        <a:srgbClr val="00B0F0"/>
                                      </p:to>
                                    </p:animClr>
                                    <p:set>
                                      <p:cBhvr>
                                        <p:cTn id="82" dur="2000" fill="hold"/>
                                        <p:tgtEl>
                                          <p:spTgt spid="7"/>
                                        </p:tgtEl>
                                        <p:attrNameLst>
                                          <p:attrName>stroke.on</p:attrName>
                                        </p:attrNameLst>
                                      </p:cBhvr>
                                      <p:to>
                                        <p:strVal val="true"/>
                                      </p:to>
                                    </p:set>
                                  </p:childTnLst>
                                </p:cTn>
                              </p:par>
                            </p:childTnLst>
                          </p:cTn>
                        </p:par>
                      </p:childTnLst>
                    </p:cTn>
                  </p:par>
                  <p:par>
                    <p:cTn id="83" fill="hold">
                      <p:stCondLst>
                        <p:cond delay="indefinite"/>
                      </p:stCondLst>
                      <p:childTnLst>
                        <p:par>
                          <p:cTn id="84" fill="hold">
                            <p:stCondLst>
                              <p:cond delay="0"/>
                            </p:stCondLst>
                            <p:childTnLst>
                              <p:par>
                                <p:cTn id="85" presetID="7" presetClass="emph" presetSubtype="2" fill="hold" nodeType="clickEffect">
                                  <p:stCondLst>
                                    <p:cond delay="0"/>
                                  </p:stCondLst>
                                  <p:childTnLst>
                                    <p:animClr clrSpc="rgb" dir="cw">
                                      <p:cBhvr>
                                        <p:cTn id="86" dur="2000" fill="hold"/>
                                        <p:tgtEl>
                                          <p:spTgt spid="12"/>
                                        </p:tgtEl>
                                        <p:attrNameLst>
                                          <p:attrName>stroke.color</p:attrName>
                                        </p:attrNameLst>
                                      </p:cBhvr>
                                      <p:to>
                                        <a:srgbClr val="00B050"/>
                                      </p:to>
                                    </p:animClr>
                                    <p:set>
                                      <p:cBhvr>
                                        <p:cTn id="87" dur="2000" fill="hold"/>
                                        <p:tgtEl>
                                          <p:spTgt spid="12"/>
                                        </p:tgtEl>
                                        <p:attrNameLst>
                                          <p:attrName>stroke.on</p:attrName>
                                        </p:attrNameLst>
                                      </p:cBhvr>
                                      <p:to>
                                        <p:strVal val="true"/>
                                      </p:to>
                                    </p:set>
                                  </p:childTnLst>
                                </p:cTn>
                              </p:par>
                            </p:childTnLst>
                          </p:cTn>
                        </p:par>
                      </p:childTnLst>
                    </p:cTn>
                  </p:par>
                  <p:par>
                    <p:cTn id="88" fill="hold">
                      <p:stCondLst>
                        <p:cond delay="indefinite"/>
                      </p:stCondLst>
                      <p:childTnLst>
                        <p:par>
                          <p:cTn id="89" fill="hold">
                            <p:stCondLst>
                              <p:cond delay="0"/>
                            </p:stCondLst>
                            <p:childTnLst>
                              <p:par>
                                <p:cTn id="90" presetID="7" presetClass="emph" presetSubtype="2" fill="hold" nodeType="clickEffect">
                                  <p:stCondLst>
                                    <p:cond delay="0"/>
                                  </p:stCondLst>
                                  <p:childTnLst>
                                    <p:animClr clrSpc="rgb" dir="cw">
                                      <p:cBhvr>
                                        <p:cTn id="91" dur="2000" fill="hold"/>
                                        <p:tgtEl>
                                          <p:spTgt spid="22"/>
                                        </p:tgtEl>
                                        <p:attrNameLst>
                                          <p:attrName>stroke.color</p:attrName>
                                        </p:attrNameLst>
                                      </p:cBhvr>
                                      <p:to>
                                        <a:srgbClr val="00B050"/>
                                      </p:to>
                                    </p:animClr>
                                    <p:set>
                                      <p:cBhvr>
                                        <p:cTn id="92" dur="2000" fill="hold"/>
                                        <p:tgtEl>
                                          <p:spTgt spid="22"/>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Google Shape;267;p20"/>
          <p:cNvSpPr/>
          <p:nvPr/>
        </p:nvSpPr>
        <p:spPr>
          <a:xfrm flipH="1">
            <a:off x="1692272" y="2768095"/>
            <a:ext cx="9026525" cy="541337"/>
          </a:xfrm>
          <a:prstGeom prst="rect">
            <a:avLst/>
          </a:prstGeom>
          <a:noFill/>
          <a:ln>
            <a:noFill/>
          </a:ln>
        </p:spPr>
        <p:txBody>
          <a:bodyPr spcFirstLastPara="1" lIns="91425" tIns="45700" rIns="91425" bIns="45700" anchor="ctr"/>
          <a:lstStyle/>
          <a:p>
            <a:pPr eaLnBrk="1" fontAlgn="auto" hangingPunct="1">
              <a:spcBef>
                <a:spcPts val="0"/>
              </a:spcBef>
              <a:spcAft>
                <a:spcPts val="0"/>
              </a:spcAft>
              <a:buClr>
                <a:srgbClr val="000000"/>
              </a:buClr>
              <a:buFont typeface="Arial"/>
              <a:buNone/>
              <a:defRPr/>
            </a:pPr>
            <a:r>
              <a:rPr lang="fr-FR" sz="2000" b="1" kern="0" dirty="0">
                <a:solidFill>
                  <a:schemeClr val="tx1"/>
                </a:solidFill>
                <a:latin typeface="Myriad Pro" panose="020B0503030403020204"/>
                <a:ea typeface="Calibri"/>
                <a:cs typeface="Calibri"/>
                <a:sym typeface="Calibri"/>
              </a:rPr>
              <a:t>L’apprenant sera capable de / d’: </a:t>
            </a:r>
          </a:p>
        </p:txBody>
      </p:sp>
      <p:sp>
        <p:nvSpPr>
          <p:cNvPr id="271" name="Google Shape;271;p20"/>
          <p:cNvSpPr/>
          <p:nvPr/>
        </p:nvSpPr>
        <p:spPr>
          <a:xfrm flipH="1">
            <a:off x="1692273" y="2052786"/>
            <a:ext cx="8440737" cy="541338"/>
          </a:xfrm>
          <a:prstGeom prst="rect">
            <a:avLst/>
          </a:prstGeom>
          <a:solidFill>
            <a:srgbClr val="DDEAF6"/>
          </a:solidFill>
          <a:ln>
            <a:noFill/>
          </a:ln>
        </p:spPr>
        <p:txBody>
          <a:bodyPr spcFirstLastPara="1" lIns="91425" tIns="45700" rIns="91425" bIns="45700" anchor="ctr"/>
          <a:lstStyle/>
          <a:p>
            <a:pPr eaLnBrk="1" fontAlgn="auto" hangingPunct="1">
              <a:spcBef>
                <a:spcPts val="0"/>
              </a:spcBef>
              <a:spcAft>
                <a:spcPts val="0"/>
              </a:spcAft>
              <a:buClr>
                <a:srgbClr val="000000"/>
              </a:buClr>
              <a:buFont typeface="Arial"/>
              <a:buNone/>
              <a:defRPr/>
            </a:pPr>
            <a:r>
              <a:rPr lang="fr-FR" sz="2000" kern="0" dirty="0">
                <a:solidFill>
                  <a:schemeClr val="tx1"/>
                </a:solidFill>
                <a:latin typeface="Myriad Pro" panose="020B0503030403020204"/>
                <a:ea typeface="Calibri"/>
                <a:cs typeface="Calibri"/>
              </a:rPr>
              <a:t>Produire un texte descriptif (portraits, paysages), (intégré à un récit).</a:t>
            </a:r>
            <a:endParaRPr lang="fr-FR" sz="2000" kern="0" dirty="0">
              <a:solidFill>
                <a:schemeClr val="tx1"/>
              </a:solidFill>
              <a:latin typeface="Myriad Pro" panose="020B0503030403020204"/>
              <a:ea typeface="Calibri"/>
              <a:cs typeface="Calibri"/>
              <a:sym typeface="Calibri"/>
            </a:endParaRPr>
          </a:p>
        </p:txBody>
      </p:sp>
      <p:pic>
        <p:nvPicPr>
          <p:cNvPr id="10244" name="Google Shape;272;p20"/>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4550" y="1865312"/>
            <a:ext cx="738188"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Google Shape;273;p20"/>
          <p:cNvSpPr txBox="1">
            <a:spLocks noChangeArrowheads="1"/>
          </p:cNvSpPr>
          <p:nvPr/>
        </p:nvSpPr>
        <p:spPr bwMode="auto">
          <a:xfrm>
            <a:off x="844550" y="2200274"/>
            <a:ext cx="3698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fr-FR" altLang="en-US" sz="1800" b="1" dirty="0">
                <a:solidFill>
                  <a:srgbClr val="FFFFFF"/>
                </a:solidFill>
                <a:latin typeface="Myriad Pro" panose="020B0503030403020204" pitchFamily="34" charset="0"/>
                <a:sym typeface="Calibri" panose="020F0502020204030204" pitchFamily="34" charset="0"/>
              </a:rPr>
              <a:t>1</a:t>
            </a:r>
          </a:p>
        </p:txBody>
      </p:sp>
      <p:sp>
        <p:nvSpPr>
          <p:cNvPr id="10246" name="Google Shape;274;p20"/>
          <p:cNvSpPr txBox="1">
            <a:spLocks noChangeArrowheads="1"/>
          </p:cNvSpPr>
          <p:nvPr/>
        </p:nvSpPr>
        <p:spPr bwMode="auto">
          <a:xfrm flipH="1">
            <a:off x="1692272" y="3387013"/>
            <a:ext cx="8440737" cy="553957"/>
          </a:xfrm>
          <a:prstGeom prst="rect">
            <a:avLst/>
          </a:prstGeom>
          <a:solidFill>
            <a:srgbClr val="DDEAF6"/>
          </a:solidFill>
          <a:ln>
            <a:noFill/>
          </a:ln>
        </p:spPr>
        <p:txBody>
          <a:bodyPr wrap="square"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150000"/>
              </a:lnSpc>
              <a:buClr>
                <a:srgbClr val="000000"/>
              </a:buClr>
              <a:buFont typeface="Arial" panose="020B0604020202020204" pitchFamily="34" charset="0"/>
              <a:buNone/>
            </a:pPr>
            <a:r>
              <a:rPr lang="fr-FR" altLang="en-US" sz="2000" dirty="0">
                <a:latin typeface="Myriad Pro" panose="020B0503030403020204" pitchFamily="34" charset="0"/>
              </a:rPr>
              <a:t>analyser une consigne, élaborer un plan et rechercher des idées. </a:t>
            </a:r>
          </a:p>
        </p:txBody>
      </p:sp>
      <p:sp>
        <p:nvSpPr>
          <p:cNvPr id="9227" name="Google Shape;270;p20"/>
          <p:cNvSpPr txBox="1">
            <a:spLocks noChangeArrowheads="1"/>
          </p:cNvSpPr>
          <p:nvPr/>
        </p:nvSpPr>
        <p:spPr bwMode="auto">
          <a:xfrm flipH="1">
            <a:off x="1692273" y="4039941"/>
            <a:ext cx="8440735" cy="1785064"/>
          </a:xfrm>
          <a:prstGeom prst="rect">
            <a:avLst/>
          </a:prstGeom>
          <a:solidFill>
            <a:srgbClr val="DDEAF6"/>
          </a:solidFill>
          <a:ln>
            <a:noFill/>
          </a:ln>
        </p:spPr>
        <p:txBody>
          <a:bodyPr wrap="square"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150000"/>
              </a:lnSpc>
              <a:buClr>
                <a:srgbClr val="000000"/>
              </a:buClr>
              <a:buFont typeface="Arial" panose="020B0604020202020204" pitchFamily="34" charset="0"/>
              <a:buNone/>
              <a:defRPr/>
            </a:pPr>
            <a:r>
              <a:rPr lang="fr-FR" altLang="en-US" sz="2000" dirty="0">
                <a:latin typeface="Myriad Pro" panose="020B0503030403020204"/>
                <a:sym typeface="Open Sans" charset="0"/>
              </a:rPr>
              <a:t>se préparer à produire et à utiliser les outils linguistiques nécessaires:</a:t>
            </a:r>
          </a:p>
          <a:p>
            <a:pPr indent="336550" eaLnBrk="1" hangingPunct="1">
              <a:buClr>
                <a:srgbClr val="000000"/>
              </a:buClr>
              <a:defRPr/>
            </a:pPr>
            <a:r>
              <a:rPr lang="fr-FR" altLang="en-US" sz="2000" dirty="0">
                <a:latin typeface="Myriad Pro" panose="020B0503030403020204"/>
                <a:sym typeface="Open Sans" charset="0"/>
              </a:rPr>
              <a:t>- les expansions du nom (place et accord) </a:t>
            </a:r>
          </a:p>
          <a:p>
            <a:pPr indent="336550" eaLnBrk="1" hangingPunct="1">
              <a:buClr>
                <a:srgbClr val="000000"/>
              </a:buClr>
              <a:defRPr/>
            </a:pPr>
            <a:r>
              <a:rPr lang="fr-FR" altLang="en-US" sz="2000" dirty="0">
                <a:latin typeface="Myriad Pro" panose="020B0503030403020204"/>
                <a:sym typeface="Open Sans" charset="0"/>
              </a:rPr>
              <a:t>- l’imparfait de l’indicatif. </a:t>
            </a:r>
          </a:p>
          <a:p>
            <a:pPr indent="336550" eaLnBrk="1" hangingPunct="1">
              <a:buClr>
                <a:srgbClr val="000000"/>
              </a:buClr>
              <a:defRPr/>
            </a:pPr>
            <a:r>
              <a:rPr lang="fr-FR" altLang="en-US" sz="2000" dirty="0">
                <a:latin typeface="Myriad Pro" panose="020B0503030403020204"/>
                <a:sym typeface="Open Sans" charset="0"/>
              </a:rPr>
              <a:t>- le lexique évaluatif. </a:t>
            </a:r>
          </a:p>
          <a:p>
            <a:pPr indent="336550" eaLnBrk="1" hangingPunct="1">
              <a:buClr>
                <a:srgbClr val="000000"/>
              </a:buClr>
              <a:defRPr/>
            </a:pPr>
            <a:r>
              <a:rPr lang="fr-FR" altLang="en-US" sz="2000" dirty="0">
                <a:latin typeface="Myriad Pro" panose="020B0503030403020204"/>
                <a:sym typeface="Open Sans" charset="0"/>
              </a:rPr>
              <a:t>- les compléments circonstanciels de lieu et l’organisation de la description.</a:t>
            </a:r>
          </a:p>
        </p:txBody>
      </p:sp>
      <p:sp>
        <p:nvSpPr>
          <p:cNvPr id="10248" name="Title 1"/>
          <p:cNvSpPr txBox="1">
            <a:spLocks noChangeArrowheads="1"/>
          </p:cNvSpPr>
          <p:nvPr/>
        </p:nvSpPr>
        <p:spPr bwMode="auto">
          <a:xfrm>
            <a:off x="1582738" y="1160463"/>
            <a:ext cx="8550275"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912813">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defTabSz="912813">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defTabSz="912813">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defTabSz="912813">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defTabSz="912813">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defTabSz="912813"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defTabSz="912813"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defTabSz="912813"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defTabSz="912813"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pPr>
            <a:r>
              <a:rPr lang="fr-FR" altLang="en-US" sz="2400" dirty="0">
                <a:solidFill>
                  <a:schemeClr val="tx1"/>
                </a:solidFill>
                <a:latin typeface="Myriad Pro" panose="020B0503030403020204" pitchFamily="34" charset="0"/>
                <a:ea typeface="GE SS Two Light" panose="020B0604020202020204" charset="-78"/>
                <a:cs typeface="Times New Roman" panose="02020603050405020304" pitchFamily="18" charset="0"/>
              </a:rPr>
              <a:t>Objectif </a:t>
            </a:r>
            <a:endParaRPr lang="fr-FR" altLang="en-US" sz="2000" dirty="0">
              <a:solidFill>
                <a:schemeClr val="tx1"/>
              </a:solidFill>
              <a:latin typeface="Myriad Pro" panose="020B0503030403020204" pitchFamily="34" charset="0"/>
              <a:ea typeface="GE SS Two Light" panose="020B0604020202020204" charset="-78"/>
              <a:cs typeface="Times New Roman" panose="02020603050405020304" pitchFamily="18" charset="0"/>
            </a:endParaRPr>
          </a:p>
        </p:txBody>
      </p:sp>
      <p:sp>
        <p:nvSpPr>
          <p:cNvPr id="10249" name="Rectangle 1"/>
          <p:cNvSpPr>
            <a:spLocks noChangeArrowheads="1"/>
          </p:cNvSpPr>
          <p:nvPr/>
        </p:nvSpPr>
        <p:spPr bwMode="auto">
          <a:xfrm>
            <a:off x="1692272" y="5923976"/>
            <a:ext cx="8440737" cy="502573"/>
          </a:xfrm>
          <a:prstGeom prst="rect">
            <a:avLst/>
          </a:prstGeom>
          <a:solidFill>
            <a:srgbClr val="DDEAF6"/>
          </a:solidFill>
          <a:ln>
            <a:noFill/>
          </a:ln>
        </p:spPr>
        <p:txBody>
          <a:bodyPr wrap="square">
            <a:spAutoFit/>
          </a:bodyPr>
          <a:lstStyle>
            <a:lvl1pPr indent="223838">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150000"/>
              </a:lnSpc>
              <a:buClr>
                <a:srgbClr val="000000"/>
              </a:buClr>
            </a:pPr>
            <a:r>
              <a:rPr lang="fr-FR" altLang="en-US" sz="2000" dirty="0">
                <a:latin typeface="Myriad Pro" panose="020B0503030403020204" pitchFamily="34" charset="0"/>
                <a:sym typeface="Open Sans" panose="020B0606030504020204" pitchFamily="34" charset="0"/>
              </a:rPr>
              <a:t>identifier les indicateurs de réussite de la production d’un texte descriptif. </a:t>
            </a:r>
            <a:endParaRPr lang="fr-FR" altLang="en-US" sz="2000" dirty="0">
              <a:latin typeface="Myriad Pro" panose="020B0503030403020204"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2" name="Google Shape;482;p32"/>
          <p:cNvSpPr/>
          <p:nvPr/>
        </p:nvSpPr>
        <p:spPr>
          <a:xfrm>
            <a:off x="1111250" y="2024063"/>
            <a:ext cx="10028238" cy="3716337"/>
          </a:xfrm>
          <a:prstGeom prst="rect">
            <a:avLst/>
          </a:prstGeom>
          <a:noFill/>
          <a:ln>
            <a:noFill/>
          </a:ln>
        </p:spPr>
        <p:txBody>
          <a:bodyPr spcFirstLastPara="1" lIns="91425" tIns="45700" rIns="91425" bIns="45700"/>
          <a:lstStyle/>
          <a:p>
            <a:pPr marL="285750" indent="-285750" eaLnBrk="1" fontAlgn="auto" hangingPunct="1">
              <a:lnSpc>
                <a:spcPct val="150000"/>
              </a:lnSpc>
              <a:spcBef>
                <a:spcPts val="0"/>
              </a:spcBef>
              <a:spcAft>
                <a:spcPts val="0"/>
              </a:spcAft>
              <a:buClr>
                <a:schemeClr val="dk1"/>
              </a:buClr>
              <a:buSzPts val="2400"/>
              <a:buFont typeface="Arial"/>
              <a:buChar char="•"/>
              <a:defRPr/>
            </a:pPr>
            <a:r>
              <a:rPr lang="fr-FR" altLang="fr-FR" sz="2400" b="1" dirty="0">
                <a:latin typeface="Myriad Pro" pitchFamily="34" charset="0"/>
              </a:rPr>
              <a:t>Olivier BRIAT, Le vieux quartier. </a:t>
            </a:r>
          </a:p>
          <a:p>
            <a:pPr marL="285750" indent="-285750" eaLnBrk="1" fontAlgn="auto" hangingPunct="1">
              <a:lnSpc>
                <a:spcPct val="150000"/>
              </a:lnSpc>
              <a:spcBef>
                <a:spcPts val="0"/>
              </a:spcBef>
              <a:spcAft>
                <a:spcPts val="0"/>
              </a:spcAft>
              <a:buClr>
                <a:schemeClr val="dk1"/>
              </a:buClr>
              <a:buSzPts val="2400"/>
              <a:buFont typeface="Arial"/>
              <a:buChar char="•"/>
              <a:defRPr/>
            </a:pPr>
            <a:r>
              <a:rPr lang="fr-FR" altLang="fr-FR" sz="2400" b="1" dirty="0">
                <a:latin typeface="Myriad Pro" pitchFamily="34" charset="0"/>
                <a:hlinkClick r:id="rId3"/>
              </a:rPr>
              <a:t>https://nosdevoirs.fr/devoir/287987</a:t>
            </a:r>
            <a:endParaRPr lang="fr-FR" altLang="fr-FR" sz="2400" b="1" dirty="0">
              <a:latin typeface="Myriad Pro" pitchFamily="34" charset="0"/>
            </a:endParaRPr>
          </a:p>
          <a:p>
            <a:pPr marL="285750" indent="-285750" eaLnBrk="1" fontAlgn="auto" hangingPunct="1">
              <a:lnSpc>
                <a:spcPct val="150000"/>
              </a:lnSpc>
              <a:spcBef>
                <a:spcPts val="0"/>
              </a:spcBef>
              <a:spcAft>
                <a:spcPts val="0"/>
              </a:spcAft>
              <a:buClr>
                <a:schemeClr val="dk1"/>
              </a:buClr>
              <a:buSzPts val="2400"/>
              <a:buFont typeface="Arial"/>
              <a:buChar char="•"/>
              <a:defRPr/>
            </a:pPr>
            <a:endParaRPr lang="fr-FR" altLang="fr-FR" sz="2400" b="1" dirty="0">
              <a:latin typeface="Myriad Pro"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Google Shape;487;p33"/>
          <p:cNvSpPr txBox="1">
            <a:spLocks noChangeArrowheads="1"/>
          </p:cNvSpPr>
          <p:nvPr/>
        </p:nvSpPr>
        <p:spPr bwMode="auto">
          <a:xfrm>
            <a:off x="900471" y="1913757"/>
            <a:ext cx="9926638" cy="269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marL="227013" indent="-227013">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150000"/>
              </a:lnSpc>
              <a:buClr>
                <a:srgbClr val="000000"/>
              </a:buClr>
              <a:buSzPts val="2400"/>
              <a:buFont typeface="Arial" panose="020B0604020202020204" pitchFamily="34" charset="0"/>
              <a:buChar char="•"/>
            </a:pPr>
            <a:r>
              <a:rPr lang="fr-FR" altLang="en-US" sz="2400" dirty="0">
                <a:latin typeface="Myriad Pro" panose="020B0503030403020204" pitchFamily="34" charset="0"/>
                <a:cs typeface="Open Sans" panose="020B0606030504020204" pitchFamily="34" charset="0"/>
                <a:sym typeface="Open Sans" panose="020B0606030504020204" pitchFamily="34" charset="0"/>
              </a:rPr>
              <a:t>Auteure</a:t>
            </a:r>
            <a:r>
              <a:rPr lang="en-US" altLang="en-US" sz="2400" dirty="0">
                <a:latin typeface="Myriad Pro" panose="020B0503030403020204" pitchFamily="34" charset="0"/>
                <a:cs typeface="Open Sans" panose="020B0606030504020204" pitchFamily="34" charset="0"/>
                <a:sym typeface="Open Sans" panose="020B0606030504020204" pitchFamily="34" charset="0"/>
              </a:rPr>
              <a:t>: </a:t>
            </a:r>
            <a:r>
              <a:rPr lang="en-US" altLang="en-US" sz="2400" dirty="0" err="1">
                <a:latin typeface="Myriad Pro" panose="020B0503030403020204" pitchFamily="34" charset="0"/>
                <a:cs typeface="Open Sans" panose="020B0606030504020204" pitchFamily="34" charset="0"/>
                <a:sym typeface="Open Sans" panose="020B0606030504020204" pitchFamily="34" charset="0"/>
              </a:rPr>
              <a:t>Safa</a:t>
            </a:r>
            <a:r>
              <a:rPr lang="en-US" altLang="en-US" sz="2400" dirty="0">
                <a:latin typeface="Myriad Pro" panose="020B0503030403020204" pitchFamily="34" charset="0"/>
                <a:cs typeface="Open Sans" panose="020B0606030504020204" pitchFamily="34" charset="0"/>
                <a:sym typeface="Open Sans" panose="020B0606030504020204" pitchFamily="34" charset="0"/>
              </a:rPr>
              <a:t> </a:t>
            </a:r>
            <a:r>
              <a:rPr lang="en-US" altLang="en-US" sz="2400" dirty="0" err="1">
                <a:latin typeface="Myriad Pro" panose="020B0503030403020204" pitchFamily="34" charset="0"/>
                <a:cs typeface="Open Sans" panose="020B0606030504020204" pitchFamily="34" charset="0"/>
                <a:sym typeface="Open Sans" panose="020B0606030504020204" pitchFamily="34" charset="0"/>
              </a:rPr>
              <a:t>Mawlawi</a:t>
            </a:r>
            <a:endParaRPr lang="en-US" altLang="en-US" sz="2400" dirty="0">
              <a:latin typeface="Myriad Pro" panose="020B0503030403020204" pitchFamily="34" charset="0"/>
            </a:endParaRPr>
          </a:p>
          <a:p>
            <a:pPr eaLnBrk="1" hangingPunct="1">
              <a:lnSpc>
                <a:spcPct val="150000"/>
              </a:lnSpc>
              <a:buClr>
                <a:srgbClr val="000000"/>
              </a:buClr>
              <a:buSzPts val="2400"/>
              <a:buFont typeface="Arial" panose="020B0604020202020204" pitchFamily="34" charset="0"/>
              <a:buChar char="•"/>
            </a:pPr>
            <a:r>
              <a:rPr lang="fr-FR" altLang="en-US" sz="2400" dirty="0">
                <a:latin typeface="Myriad Pro" panose="020B0503030403020204" pitchFamily="34" charset="0"/>
                <a:cs typeface="Open Sans" panose="020B0606030504020204" pitchFamily="34" charset="0"/>
                <a:sym typeface="Open Sans" panose="020B0606030504020204" pitchFamily="34" charset="0"/>
              </a:rPr>
              <a:t>Coordinatrices</a:t>
            </a:r>
            <a:r>
              <a:rPr lang="en-US" altLang="en-US" sz="2400" dirty="0">
                <a:latin typeface="Myriad Pro" panose="020B0503030403020204" pitchFamily="34" charset="0"/>
                <a:cs typeface="Open Sans" panose="020B0606030504020204" pitchFamily="34" charset="0"/>
                <a:sym typeface="Open Sans" panose="020B0606030504020204" pitchFamily="34" charset="0"/>
              </a:rPr>
              <a:t>: Marina </a:t>
            </a:r>
            <a:r>
              <a:rPr lang="en-US" altLang="en-US" sz="2400" dirty="0" err="1">
                <a:latin typeface="Myriad Pro" panose="020B0503030403020204" pitchFamily="34" charset="0"/>
                <a:cs typeface="Open Sans" panose="020B0606030504020204" pitchFamily="34" charset="0"/>
                <a:sym typeface="Open Sans" panose="020B0606030504020204" pitchFamily="34" charset="0"/>
              </a:rPr>
              <a:t>Chammas</a:t>
            </a:r>
            <a:br>
              <a:rPr lang="en-US" altLang="en-US" sz="2400" dirty="0">
                <a:latin typeface="Myriad Pro" panose="020B0503030403020204" pitchFamily="34" charset="0"/>
                <a:cs typeface="Open Sans" panose="020B0606030504020204" pitchFamily="34" charset="0"/>
                <a:sym typeface="Open Sans" panose="020B0606030504020204" pitchFamily="34" charset="0"/>
              </a:rPr>
            </a:br>
            <a:r>
              <a:rPr lang="en-US" altLang="en-US" sz="2400" dirty="0">
                <a:latin typeface="Myriad Pro" panose="020B0503030403020204" pitchFamily="34" charset="0"/>
                <a:cs typeface="Open Sans" panose="020B0606030504020204" pitchFamily="34" charset="0"/>
                <a:sym typeface="Open Sans" panose="020B0606030504020204" pitchFamily="34" charset="0"/>
              </a:rPr>
              <a:t>                         </a:t>
            </a:r>
            <a:r>
              <a:rPr lang="en-US" altLang="en-US" sz="2400" dirty="0" err="1">
                <a:latin typeface="Myriad Pro" panose="020B0503030403020204" pitchFamily="34" charset="0"/>
                <a:cs typeface="Open Sans" panose="020B0606030504020204" pitchFamily="34" charset="0"/>
                <a:sym typeface="Open Sans" panose="020B0606030504020204" pitchFamily="34" charset="0"/>
              </a:rPr>
              <a:t>Hala</a:t>
            </a:r>
            <a:r>
              <a:rPr lang="en-US" altLang="en-US" sz="2400" dirty="0">
                <a:latin typeface="Myriad Pro" panose="020B0503030403020204" pitchFamily="34" charset="0"/>
                <a:cs typeface="Open Sans" panose="020B0606030504020204" pitchFamily="34" charset="0"/>
                <a:sym typeface="Open Sans" panose="020B0606030504020204" pitchFamily="34" charset="0"/>
              </a:rPr>
              <a:t> Fayyad </a:t>
            </a:r>
            <a:endParaRPr lang="en-US" altLang="en-US" sz="2400" dirty="0">
              <a:latin typeface="Myriad Pro" panose="020B0503030403020204"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1"/>
          <p:cNvSpPr txBox="1">
            <a:spLocks noChangeArrowheads="1"/>
          </p:cNvSpPr>
          <p:nvPr/>
        </p:nvSpPr>
        <p:spPr bwMode="auto">
          <a:xfrm>
            <a:off x="913784" y="88811"/>
            <a:ext cx="1103241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3600" b="1" dirty="0">
                <a:solidFill>
                  <a:srgbClr val="0096D6"/>
                </a:solidFill>
                <a:latin typeface="Myriad Pro" panose="020B0503030403020204" pitchFamily="34" charset="0"/>
              </a:rPr>
              <a:t>COMPRENDRE ET ANALYSER LE SUJET DE PRODUCTION ÉCRITE</a:t>
            </a:r>
            <a:endParaRPr lang="fr-FR" altLang="en-US" sz="3600" b="1" dirty="0">
              <a:solidFill>
                <a:srgbClr val="0096D6"/>
              </a:solidFill>
              <a:latin typeface="Myriad Pro" panose="020B0503030403020204" pitchFamily="34" charset="0"/>
            </a:endParaRPr>
          </a:p>
        </p:txBody>
      </p:sp>
      <p:sp>
        <p:nvSpPr>
          <p:cNvPr id="7" name="Rectangle 6"/>
          <p:cNvSpPr>
            <a:spLocks noChangeArrowheads="1"/>
          </p:cNvSpPr>
          <p:nvPr/>
        </p:nvSpPr>
        <p:spPr bwMode="auto">
          <a:xfrm>
            <a:off x="2570162" y="1409957"/>
            <a:ext cx="8923338" cy="26776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r>
              <a:rPr lang="fr-FR" altLang="fr-FR" sz="2400" dirty="0">
                <a:solidFill>
                  <a:schemeClr val="tx1"/>
                </a:solidFill>
                <a:latin typeface="Myriad Pro" panose="020B0503030403020204" pitchFamily="34" charset="0"/>
              </a:rPr>
              <a:t>Un jour, vous avez entendu parler de la décision de la municipalité à démolir une des maisons traditionnelles délabrées dans votre village. Cette décision vous a mis dans tous vos états parce que vous pensez que ces bâtiments doivent rester intact pour témoigner de la richesse architecturale et de l’histoire de votre village. Et, vous décidez de mener sur les réseaux sociaux, une campagne contre cette décision. </a:t>
            </a:r>
          </a:p>
        </p:txBody>
      </p:sp>
      <p:sp>
        <p:nvSpPr>
          <p:cNvPr id="8" name="Rectangle 7"/>
          <p:cNvSpPr>
            <a:spLocks noChangeArrowheads="1"/>
          </p:cNvSpPr>
          <p:nvPr/>
        </p:nvSpPr>
        <p:spPr bwMode="auto">
          <a:xfrm>
            <a:off x="2570162" y="5905375"/>
            <a:ext cx="888365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0000"/>
              </a:buClr>
              <a:buSzPts val="2000"/>
            </a:pPr>
            <a:r>
              <a:rPr lang="fr-FR" altLang="fr-FR" sz="2400" dirty="0">
                <a:latin typeface="Myriad Pro" panose="020B0503030403020204" pitchFamily="34" charset="0"/>
              </a:rPr>
              <a:t>Votre texte fera 18 - 25 lignes dans une écriture de taille moyenne. (180 - 250 mots) </a:t>
            </a:r>
          </a:p>
        </p:txBody>
      </p:sp>
      <p:sp>
        <p:nvSpPr>
          <p:cNvPr id="9" name="Rectangle 10"/>
          <p:cNvSpPr>
            <a:spLocks noChangeArrowheads="1"/>
          </p:cNvSpPr>
          <p:nvPr/>
        </p:nvSpPr>
        <p:spPr bwMode="auto">
          <a:xfrm>
            <a:off x="2570162" y="4211664"/>
            <a:ext cx="8923338"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buClr>
                <a:srgbClr val="000000"/>
              </a:buClr>
              <a:buSzPts val="2000"/>
            </a:pPr>
            <a:r>
              <a:rPr lang="fr-FR" altLang="fr-FR" sz="2400" dirty="0">
                <a:latin typeface="Myriad Pro" panose="020B0503030403020204" pitchFamily="34" charset="0"/>
              </a:rPr>
              <a:t>Rédigez le post à faire circuler sur les réseaux sociaux, dans lequel vous décrivez cette maison traditionnelle et délabrée et vous insistez sur son importance architecturale et historique. Formulez un titre accrocheur à votre post. </a:t>
            </a:r>
          </a:p>
        </p:txBody>
      </p:sp>
      <p:sp>
        <p:nvSpPr>
          <p:cNvPr id="10" name="Rectangle 9">
            <a:extLst>
              <a:ext uri="{FF2B5EF4-FFF2-40B4-BE49-F238E27FC236}">
                <a16:creationId xmlns:a16="http://schemas.microsoft.com/office/drawing/2014/main" id="{1E32D048-1765-41BA-BE3B-05B04BE5A1D7}"/>
              </a:ext>
            </a:extLst>
          </p:cNvPr>
          <p:cNvSpPr/>
          <p:nvPr/>
        </p:nvSpPr>
        <p:spPr bwMode="auto">
          <a:xfrm>
            <a:off x="568018" y="1544272"/>
            <a:ext cx="1703388" cy="501650"/>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800" dirty="0">
                <a:solidFill>
                  <a:schemeClr val="tx1"/>
                </a:solidFill>
                <a:latin typeface="Myriad Pro" panose="020B0503030403020204" pitchFamily="34" charset="0"/>
              </a:rPr>
              <a:t>Sujet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7" presetClass="emph" presetSubtype="2" fill="hold" nodeType="clickEffect">
                                  <p:stCondLst>
                                    <p:cond delay="0"/>
                                  </p:stCondLst>
                                  <p:childTnLst>
                                    <p:animClr clrSpc="rgb" dir="cw">
                                      <p:cBhvr>
                                        <p:cTn id="6" dur="2000" fill="hold"/>
                                        <p:tgtEl>
                                          <p:spTgt spid="7"/>
                                        </p:tgtEl>
                                        <p:attrNameLst>
                                          <p:attrName>stroke.color</p:attrName>
                                        </p:attrNameLst>
                                      </p:cBhvr>
                                      <p:to>
                                        <a:srgbClr val="00B0F0"/>
                                      </p:to>
                                    </p:animClr>
                                    <p:set>
                                      <p:cBhvr>
                                        <p:cTn id="7" dur="2000" fill="hold"/>
                                        <p:tgtEl>
                                          <p:spTgt spid="7"/>
                                        </p:tgtEl>
                                        <p:attrNameLst>
                                          <p:attrName>stroke.on</p:attrName>
                                        </p:attrNameLst>
                                      </p:cBhvr>
                                      <p:to>
                                        <p:strVal val="true"/>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7" presetClass="emph" presetSubtype="2" fill="hold" nodeType="clickEffect">
                                  <p:stCondLst>
                                    <p:cond delay="0"/>
                                  </p:stCondLst>
                                  <p:childTnLst>
                                    <p:animClr clrSpc="rgb" dir="cw">
                                      <p:cBhvr>
                                        <p:cTn id="11" dur="2000" fill="hold"/>
                                        <p:tgtEl>
                                          <p:spTgt spid="9"/>
                                        </p:tgtEl>
                                        <p:attrNameLst>
                                          <p:attrName>stroke.color</p:attrName>
                                        </p:attrNameLst>
                                      </p:cBhvr>
                                      <p:to>
                                        <a:srgbClr val="00B050"/>
                                      </p:to>
                                    </p:animClr>
                                    <p:set>
                                      <p:cBhvr>
                                        <p:cTn id="12" dur="2000" fill="hold"/>
                                        <p:tgtEl>
                                          <p:spTgt spid="9"/>
                                        </p:tgtEl>
                                        <p:attrNameLst>
                                          <p:attrName>stroke.on</p:attrName>
                                        </p:attrNameLst>
                                      </p:cBhvr>
                                      <p:to>
                                        <p:strVal val="tru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7" presetClass="emph" presetSubtype="2" fill="hold" nodeType="clickEffect">
                                  <p:stCondLst>
                                    <p:cond delay="0"/>
                                  </p:stCondLst>
                                  <p:childTnLst>
                                    <p:animClr clrSpc="rgb" dir="cw">
                                      <p:cBhvr>
                                        <p:cTn id="16" dur="2000" fill="hold"/>
                                        <p:tgtEl>
                                          <p:spTgt spid="8"/>
                                        </p:tgtEl>
                                        <p:attrNameLst>
                                          <p:attrName>stroke.color</p:attrName>
                                        </p:attrNameLst>
                                      </p:cBhvr>
                                      <p:to>
                                        <a:srgbClr val="7F7F7F"/>
                                      </p:to>
                                    </p:animClr>
                                    <p:set>
                                      <p:cBhvr>
                                        <p:cTn id="17" dur="2000" fill="hold"/>
                                        <p:tgtEl>
                                          <p:spTgt spid="8"/>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2582862" y="1288666"/>
            <a:ext cx="7785100" cy="17541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r>
              <a:rPr lang="fr-FR" altLang="fr-FR" sz="1800" dirty="0">
                <a:solidFill>
                  <a:schemeClr val="tx1"/>
                </a:solidFill>
                <a:latin typeface="Myriad Pro" panose="020B0503030403020204" pitchFamily="34" charset="0"/>
              </a:rPr>
              <a:t>Un jour, vous avez entendu parler de la décision de la municipalité à démolir une des maisons traditionnelles délabrées dans votre village. Cette décision vous a mis dans tous vos états parce que vous pensez que ces bâtiments doivent rester intact pour témoigner de la richesse architecturale et de l’histoire de votre village. Et, vous décidez de mener sur les réseaux sociaux, une campagne contre cette décision. </a:t>
            </a:r>
          </a:p>
        </p:txBody>
      </p:sp>
      <p:sp>
        <p:nvSpPr>
          <p:cNvPr id="14339" name="Google Shape;438;p29"/>
          <p:cNvSpPr txBox="1">
            <a:spLocks noChangeArrowheads="1"/>
          </p:cNvSpPr>
          <p:nvPr/>
        </p:nvSpPr>
        <p:spPr bwMode="auto">
          <a:xfrm>
            <a:off x="742642" y="-15876"/>
            <a:ext cx="10469563"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panose="020B0606030504020204" pitchFamily="34" charset="0"/>
              <a:buNone/>
            </a:pPr>
            <a:r>
              <a:rPr lang="en-US" altLang="en-US" sz="3600" b="1" dirty="0">
                <a:solidFill>
                  <a:srgbClr val="0096D6"/>
                </a:solidFill>
                <a:latin typeface="Myriad Pro" panose="020B0503030403020204" pitchFamily="34" charset="0"/>
                <a:cs typeface="Open Sans" panose="020B0606030504020204" pitchFamily="34" charset="0"/>
                <a:sym typeface="Open Sans" panose="020B0606030504020204" pitchFamily="34" charset="0"/>
              </a:rPr>
              <a:t>ANALYSER LE SUJET DE PRODUCTION: </a:t>
            </a:r>
            <a:r>
              <a:rPr lang="en-US" altLang="en-US" sz="3600" dirty="0">
                <a:solidFill>
                  <a:srgbClr val="0096D6"/>
                </a:solidFill>
                <a:latin typeface="Myriad Pro" panose="020B0503030403020204" pitchFamily="34" charset="0"/>
                <a:cs typeface="Open Sans" panose="020B0606030504020204" pitchFamily="34" charset="0"/>
                <a:sym typeface="Open Sans" panose="020B0606030504020204" pitchFamily="34" charset="0"/>
              </a:rPr>
              <a:t>les parties </a:t>
            </a:r>
            <a:endParaRPr lang="en-US" altLang="en-US" dirty="0">
              <a:solidFill>
                <a:srgbClr val="0096D6"/>
              </a:solidFill>
              <a:latin typeface="Myriad Pro" panose="020B0503030403020204" pitchFamily="34" charset="0"/>
            </a:endParaRPr>
          </a:p>
        </p:txBody>
      </p:sp>
      <p:sp>
        <p:nvSpPr>
          <p:cNvPr id="6" name="Rectangle 5"/>
          <p:cNvSpPr>
            <a:spLocks noChangeArrowheads="1"/>
          </p:cNvSpPr>
          <p:nvPr/>
        </p:nvSpPr>
        <p:spPr bwMode="auto">
          <a:xfrm>
            <a:off x="2600324" y="4026182"/>
            <a:ext cx="77501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0000"/>
              </a:buClr>
              <a:buSzPts val="2000"/>
            </a:pPr>
            <a:r>
              <a:rPr lang="fr-FR" altLang="fr-FR" sz="1800" dirty="0">
                <a:latin typeface="Myriad Pro" panose="020B0503030403020204" pitchFamily="34" charset="0"/>
              </a:rPr>
              <a:t>Votre texte fera 18 - 25 lignes dans une écriture de taille moyenne. (180 - 250 mots) </a:t>
            </a:r>
          </a:p>
        </p:txBody>
      </p:sp>
      <p:sp>
        <p:nvSpPr>
          <p:cNvPr id="2" name="Rectangle 1"/>
          <p:cNvSpPr>
            <a:spLocks noChangeArrowheads="1"/>
          </p:cNvSpPr>
          <p:nvPr/>
        </p:nvSpPr>
        <p:spPr bwMode="auto">
          <a:xfrm>
            <a:off x="10528300" y="1695450"/>
            <a:ext cx="1155700" cy="400050"/>
          </a:xfrm>
          <a:prstGeom prst="rect">
            <a:avLst/>
          </a:prstGeom>
          <a:solidFill>
            <a:srgbClr val="A0F2E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buClr>
                <a:srgbClr val="000000"/>
              </a:buClr>
              <a:buSzPts val="2000"/>
            </a:pPr>
            <a:r>
              <a:rPr lang="fr-FR" altLang="fr-FR" sz="2000" b="1" dirty="0">
                <a:latin typeface="Myriad Pro" panose="020B0503030403020204" pitchFamily="34" charset="0"/>
              </a:rPr>
              <a:t>Situation</a:t>
            </a:r>
          </a:p>
        </p:txBody>
      </p:sp>
      <p:sp>
        <p:nvSpPr>
          <p:cNvPr id="3" name="Rectangle 2"/>
          <p:cNvSpPr>
            <a:spLocks noChangeArrowheads="1"/>
          </p:cNvSpPr>
          <p:nvPr/>
        </p:nvSpPr>
        <p:spPr bwMode="auto">
          <a:xfrm>
            <a:off x="10499725" y="3200466"/>
            <a:ext cx="1184275" cy="400050"/>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buClr>
                <a:srgbClr val="000000"/>
              </a:buClr>
              <a:buSzPts val="2000"/>
            </a:pPr>
            <a:r>
              <a:rPr lang="fr-FR" altLang="fr-FR" sz="2000" b="1" dirty="0">
                <a:latin typeface="Myriad Pro" panose="020B0503030403020204" pitchFamily="34" charset="0"/>
              </a:rPr>
              <a:t>Consigne</a:t>
            </a:r>
          </a:p>
        </p:txBody>
      </p:sp>
      <p:sp>
        <p:nvSpPr>
          <p:cNvPr id="7" name="Rectangle 6"/>
          <p:cNvSpPr/>
          <p:nvPr/>
        </p:nvSpPr>
        <p:spPr>
          <a:xfrm>
            <a:off x="10528300" y="4170018"/>
            <a:ext cx="985837" cy="400050"/>
          </a:xfrm>
          <a:prstGeom prst="rect">
            <a:avLst/>
          </a:prstGeom>
          <a:solidFill>
            <a:schemeClr val="bg1">
              <a:lumMod val="85000"/>
            </a:schemeClr>
          </a:solidFill>
        </p:spPr>
        <p:txBody>
          <a:bodyPr wrap="none">
            <a:spAutoFit/>
          </a:bodyPr>
          <a:lstStyle/>
          <a:p>
            <a:pPr algn="ctr">
              <a:spcBef>
                <a:spcPts val="0"/>
              </a:spcBef>
              <a:spcAft>
                <a:spcPts val="0"/>
              </a:spcAft>
              <a:buClr>
                <a:srgbClr val="000000"/>
              </a:buClr>
              <a:buSzPts val="2000"/>
              <a:defRPr/>
            </a:pPr>
            <a:r>
              <a:rPr lang="fr-FR" sz="2000" b="1" dirty="0">
                <a:latin typeface="Myriad Pro"/>
                <a:sym typeface="Arial"/>
              </a:rPr>
              <a:t>Volume</a:t>
            </a:r>
          </a:p>
        </p:txBody>
      </p:sp>
      <p:sp>
        <p:nvSpPr>
          <p:cNvPr id="14344" name="Rectangle 7"/>
          <p:cNvSpPr>
            <a:spLocks noChangeArrowheads="1"/>
          </p:cNvSpPr>
          <p:nvPr/>
        </p:nvSpPr>
        <p:spPr bwMode="auto">
          <a:xfrm>
            <a:off x="2619375" y="824426"/>
            <a:ext cx="94609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0000"/>
              </a:buClr>
              <a:buSzPts val="2000"/>
            </a:pPr>
            <a:r>
              <a:rPr lang="fr-FR" altLang="fr-FR" sz="2000" b="1" u="sng" dirty="0">
                <a:latin typeface="Myriad Pro" panose="020B0503030403020204" pitchFamily="34" charset="0"/>
                <a:ea typeface="Arial" panose="020B0604020202020204" pitchFamily="34" charset="0"/>
                <a:cs typeface="Myanmar Text" panose="020B0502040204020203" pitchFamily="34" charset="0"/>
              </a:rPr>
              <a:t>Sujet : </a:t>
            </a:r>
          </a:p>
        </p:txBody>
      </p:sp>
      <p:sp>
        <p:nvSpPr>
          <p:cNvPr id="10" name="Rectangle 9"/>
          <p:cNvSpPr>
            <a:spLocks noChangeArrowheads="1"/>
          </p:cNvSpPr>
          <p:nvPr/>
        </p:nvSpPr>
        <p:spPr bwMode="auto">
          <a:xfrm>
            <a:off x="3665935" y="4756964"/>
            <a:ext cx="1154112" cy="400050"/>
          </a:xfrm>
          <a:prstGeom prst="rect">
            <a:avLst/>
          </a:prstGeom>
          <a:solidFill>
            <a:srgbClr val="A0F2E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buClr>
                <a:srgbClr val="000000"/>
              </a:buClr>
              <a:buSzPts val="2000"/>
            </a:pPr>
            <a:r>
              <a:rPr lang="fr-FR" altLang="fr-FR" sz="2000" b="1" dirty="0">
                <a:latin typeface="Myriad Pro" panose="020B0503030403020204" pitchFamily="34" charset="0"/>
              </a:rPr>
              <a:t>Situation</a:t>
            </a:r>
          </a:p>
        </p:txBody>
      </p:sp>
      <p:graphicFrame>
        <p:nvGraphicFramePr>
          <p:cNvPr id="9" name="Table 8"/>
          <p:cNvGraphicFramePr>
            <a:graphicFrameLocks noGrp="1"/>
          </p:cNvGraphicFramePr>
          <p:nvPr>
            <p:extLst>
              <p:ext uri="{D42A27DB-BD31-4B8C-83A1-F6EECF244321}">
                <p14:modId xmlns:p14="http://schemas.microsoft.com/office/powerpoint/2010/main" val="2661033498"/>
              </p:ext>
            </p:extLst>
          </p:nvPr>
        </p:nvGraphicFramePr>
        <p:xfrm>
          <a:off x="2665809" y="5262533"/>
          <a:ext cx="3154362" cy="369888"/>
        </p:xfrm>
        <a:graphic>
          <a:graphicData uri="http://schemas.openxmlformats.org/drawingml/2006/table">
            <a:tbl>
              <a:tblPr firstRow="1" bandRow="1">
                <a:tableStyleId>{5940675A-B579-460E-94D1-54222C63F5DA}</a:tableStyleId>
              </a:tblPr>
              <a:tblGrid>
                <a:gridCol w="1051454">
                  <a:extLst>
                    <a:ext uri="{9D8B030D-6E8A-4147-A177-3AD203B41FA5}">
                      <a16:colId xmlns:a16="http://schemas.microsoft.com/office/drawing/2014/main" val="2069146472"/>
                    </a:ext>
                  </a:extLst>
                </a:gridCol>
                <a:gridCol w="1051454">
                  <a:extLst>
                    <a:ext uri="{9D8B030D-6E8A-4147-A177-3AD203B41FA5}">
                      <a16:colId xmlns:a16="http://schemas.microsoft.com/office/drawing/2014/main" val="1533107878"/>
                    </a:ext>
                  </a:extLst>
                </a:gridCol>
                <a:gridCol w="1051454">
                  <a:extLst>
                    <a:ext uri="{9D8B030D-6E8A-4147-A177-3AD203B41FA5}">
                      <a16:colId xmlns:a16="http://schemas.microsoft.com/office/drawing/2014/main" val="792969477"/>
                    </a:ext>
                  </a:extLst>
                </a:gridCol>
              </a:tblGrid>
              <a:tr h="369888">
                <a:tc>
                  <a:txBody>
                    <a:bodyPr/>
                    <a:lstStyle/>
                    <a:p>
                      <a:pPr algn="ctr"/>
                      <a:r>
                        <a:rPr lang="fr-FR" sz="1600" dirty="0">
                          <a:latin typeface="Myriad Pro" panose="020B0503030403020204"/>
                        </a:rPr>
                        <a:t>Qui? </a:t>
                      </a:r>
                    </a:p>
                  </a:txBody>
                  <a:tcPr marL="91457" marR="91457" marT="45602" marB="45602">
                    <a:solidFill>
                      <a:srgbClr val="A0F2E8"/>
                    </a:solidFill>
                  </a:tcPr>
                </a:tc>
                <a:tc>
                  <a:txBody>
                    <a:bodyPr/>
                    <a:lstStyle/>
                    <a:p>
                      <a:pPr algn="ctr"/>
                      <a:r>
                        <a:rPr lang="fr-FR" sz="1600" dirty="0">
                          <a:latin typeface="Myriad Pro" panose="020B0503030403020204"/>
                        </a:rPr>
                        <a:t>De qui?</a:t>
                      </a:r>
                    </a:p>
                  </a:txBody>
                  <a:tcPr marL="91457" marR="91457" marT="45602" marB="45602">
                    <a:solidFill>
                      <a:srgbClr val="A0F2E8"/>
                    </a:solidFill>
                  </a:tcPr>
                </a:tc>
                <a:tc>
                  <a:txBody>
                    <a:bodyPr/>
                    <a:lstStyle/>
                    <a:p>
                      <a:pPr algn="ctr"/>
                      <a:r>
                        <a:rPr lang="fr-FR" sz="1600" dirty="0">
                          <a:latin typeface="Myriad Pro" panose="020B0503030403020204"/>
                        </a:rPr>
                        <a:t>A qui? </a:t>
                      </a:r>
                    </a:p>
                  </a:txBody>
                  <a:tcPr marL="91457" marR="91457" marT="45602" marB="45602">
                    <a:solidFill>
                      <a:srgbClr val="A0F2E8"/>
                    </a:solidFill>
                  </a:tcPr>
                </a:tc>
                <a:extLst>
                  <a:ext uri="{0D108BD9-81ED-4DB2-BD59-A6C34878D82A}">
                    <a16:rowId xmlns:a16="http://schemas.microsoft.com/office/drawing/2014/main" val="984675952"/>
                  </a:ext>
                </a:extLst>
              </a:tr>
            </a:tbl>
          </a:graphicData>
        </a:graphic>
      </p:graphicFrame>
      <p:sp>
        <p:nvSpPr>
          <p:cNvPr id="12" name="Rectangle 11"/>
          <p:cNvSpPr>
            <a:spLocks noChangeArrowheads="1"/>
          </p:cNvSpPr>
          <p:nvPr/>
        </p:nvSpPr>
        <p:spPr bwMode="auto">
          <a:xfrm>
            <a:off x="8317704" y="4797533"/>
            <a:ext cx="1182687" cy="400050"/>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buClr>
                <a:srgbClr val="000000"/>
              </a:buClr>
              <a:buSzPts val="2000"/>
            </a:pPr>
            <a:r>
              <a:rPr lang="fr-FR" altLang="fr-FR" sz="2000" b="1" dirty="0">
                <a:latin typeface="Myriad Pro" panose="020B0503030403020204" pitchFamily="34" charset="0"/>
              </a:rPr>
              <a:t>Consigne</a:t>
            </a:r>
          </a:p>
        </p:txBody>
      </p:sp>
      <p:graphicFrame>
        <p:nvGraphicFramePr>
          <p:cNvPr id="13" name="Table 12"/>
          <p:cNvGraphicFramePr>
            <a:graphicFrameLocks noGrp="1"/>
          </p:cNvGraphicFramePr>
          <p:nvPr>
            <p:extLst>
              <p:ext uri="{D42A27DB-BD31-4B8C-83A1-F6EECF244321}">
                <p14:modId xmlns:p14="http://schemas.microsoft.com/office/powerpoint/2010/main" val="114997091"/>
              </p:ext>
            </p:extLst>
          </p:nvPr>
        </p:nvGraphicFramePr>
        <p:xfrm>
          <a:off x="7307261" y="5328909"/>
          <a:ext cx="1601788" cy="579437"/>
        </p:xfrm>
        <a:graphic>
          <a:graphicData uri="http://schemas.openxmlformats.org/drawingml/2006/table">
            <a:tbl>
              <a:tblPr firstRow="1" bandRow="1">
                <a:tableStyleId>{5940675A-B579-460E-94D1-54222C63F5DA}</a:tableStyleId>
              </a:tblPr>
              <a:tblGrid>
                <a:gridCol w="1601788">
                  <a:extLst>
                    <a:ext uri="{9D8B030D-6E8A-4147-A177-3AD203B41FA5}">
                      <a16:colId xmlns:a16="http://schemas.microsoft.com/office/drawing/2014/main" val="2069146472"/>
                    </a:ext>
                  </a:extLst>
                </a:gridCol>
              </a:tblGrid>
              <a:tr h="579437">
                <a:tc>
                  <a:txBody>
                    <a:bodyPr/>
                    <a:lstStyle/>
                    <a:p>
                      <a:pPr algn="ctr"/>
                      <a:r>
                        <a:rPr lang="fr-FR" sz="1600" dirty="0">
                          <a:latin typeface="Myriad Pro" panose="020B0503030403020204"/>
                        </a:rPr>
                        <a:t>Genre</a:t>
                      </a:r>
                      <a:r>
                        <a:rPr lang="fr-FR" sz="1600" baseline="0" dirty="0">
                          <a:latin typeface="Myriad Pro" panose="020B0503030403020204"/>
                        </a:rPr>
                        <a:t> du texte</a:t>
                      </a:r>
                      <a:r>
                        <a:rPr lang="fr-FR" sz="1600" dirty="0">
                          <a:latin typeface="Myriad Pro" panose="020B0503030403020204"/>
                        </a:rPr>
                        <a:t> à rédiger</a:t>
                      </a:r>
                    </a:p>
                  </a:txBody>
                  <a:tcPr marL="91426" marR="91426" marT="45745" marB="45745">
                    <a:solidFill>
                      <a:srgbClr val="92D050"/>
                    </a:solidFill>
                  </a:tcPr>
                </a:tc>
                <a:extLst>
                  <a:ext uri="{0D108BD9-81ED-4DB2-BD59-A6C34878D82A}">
                    <a16:rowId xmlns:a16="http://schemas.microsoft.com/office/drawing/2014/main" val="984675952"/>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905179409"/>
              </p:ext>
            </p:extLst>
          </p:nvPr>
        </p:nvGraphicFramePr>
        <p:xfrm>
          <a:off x="9047557" y="5328909"/>
          <a:ext cx="1603375" cy="579437"/>
        </p:xfrm>
        <a:graphic>
          <a:graphicData uri="http://schemas.openxmlformats.org/drawingml/2006/table">
            <a:tbl>
              <a:tblPr firstRow="1" bandRow="1">
                <a:tableStyleId>{5940675A-B579-460E-94D1-54222C63F5DA}</a:tableStyleId>
              </a:tblPr>
              <a:tblGrid>
                <a:gridCol w="1603375">
                  <a:extLst>
                    <a:ext uri="{9D8B030D-6E8A-4147-A177-3AD203B41FA5}">
                      <a16:colId xmlns:a16="http://schemas.microsoft.com/office/drawing/2014/main" val="3799136610"/>
                    </a:ext>
                  </a:extLst>
                </a:gridCol>
              </a:tblGrid>
              <a:tr h="579437">
                <a:tc>
                  <a:txBody>
                    <a:bodyPr/>
                    <a:lstStyle/>
                    <a:p>
                      <a:pPr algn="ctr"/>
                      <a:r>
                        <a:rPr lang="fr-FR" sz="1600" dirty="0">
                          <a:latin typeface="Myriad Pro" panose="020B0503030403020204"/>
                        </a:rPr>
                        <a:t>Type(s) du texte à rédiger </a:t>
                      </a:r>
                    </a:p>
                  </a:txBody>
                  <a:tcPr marL="91516" marR="91516" marT="45745" marB="45745">
                    <a:solidFill>
                      <a:srgbClr val="92D050"/>
                    </a:solidFill>
                  </a:tcPr>
                </a:tc>
                <a:extLst>
                  <a:ext uri="{0D108BD9-81ED-4DB2-BD59-A6C34878D82A}">
                    <a16:rowId xmlns:a16="http://schemas.microsoft.com/office/drawing/2014/main" val="2297401048"/>
                  </a:ext>
                </a:extLst>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3184593835"/>
              </p:ext>
            </p:extLst>
          </p:nvPr>
        </p:nvGraphicFramePr>
        <p:xfrm>
          <a:off x="8108155" y="6011577"/>
          <a:ext cx="1601787" cy="579437"/>
        </p:xfrm>
        <a:graphic>
          <a:graphicData uri="http://schemas.openxmlformats.org/drawingml/2006/table">
            <a:tbl>
              <a:tblPr firstRow="1" bandRow="1">
                <a:tableStyleId>{5940675A-B579-460E-94D1-54222C63F5DA}</a:tableStyleId>
              </a:tblPr>
              <a:tblGrid>
                <a:gridCol w="1601787">
                  <a:extLst>
                    <a:ext uri="{9D8B030D-6E8A-4147-A177-3AD203B41FA5}">
                      <a16:colId xmlns:a16="http://schemas.microsoft.com/office/drawing/2014/main" val="3128339227"/>
                    </a:ext>
                  </a:extLst>
                </a:gridCol>
              </a:tblGrid>
              <a:tr h="579437">
                <a:tc>
                  <a:txBody>
                    <a:bodyPr/>
                    <a:lstStyle/>
                    <a:p>
                      <a:pPr algn="ctr"/>
                      <a:r>
                        <a:rPr lang="fr-FR" sz="1600" dirty="0">
                          <a:latin typeface="Myriad Pro" panose="020B0503030403020204"/>
                        </a:rPr>
                        <a:t>Enjeu</a:t>
                      </a:r>
                      <a:r>
                        <a:rPr lang="fr-FR" sz="1600" baseline="0" dirty="0">
                          <a:latin typeface="Myriad Pro" panose="020B0503030403020204"/>
                        </a:rPr>
                        <a:t> du texte </a:t>
                      </a:r>
                    </a:p>
                    <a:p>
                      <a:pPr algn="ctr"/>
                      <a:r>
                        <a:rPr lang="fr-FR" sz="1600" baseline="0" dirty="0">
                          <a:latin typeface="Myriad Pro" panose="020B0503030403020204"/>
                        </a:rPr>
                        <a:t>à rédiger </a:t>
                      </a:r>
                      <a:endParaRPr lang="fr-FR" sz="1600" dirty="0">
                        <a:latin typeface="Myriad Pro" panose="020B0503030403020204"/>
                      </a:endParaRPr>
                    </a:p>
                  </a:txBody>
                  <a:tcPr marL="91426" marR="91426" marT="45745" marB="45745">
                    <a:solidFill>
                      <a:srgbClr val="92D050"/>
                    </a:solidFill>
                  </a:tcPr>
                </a:tc>
                <a:extLst>
                  <a:ext uri="{0D108BD9-81ED-4DB2-BD59-A6C34878D82A}">
                    <a16:rowId xmlns:a16="http://schemas.microsoft.com/office/drawing/2014/main" val="2297401048"/>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2868280951"/>
              </p:ext>
            </p:extLst>
          </p:nvPr>
        </p:nvGraphicFramePr>
        <p:xfrm>
          <a:off x="3191271" y="5742779"/>
          <a:ext cx="2103438" cy="371475"/>
        </p:xfrm>
        <a:graphic>
          <a:graphicData uri="http://schemas.openxmlformats.org/drawingml/2006/table">
            <a:tbl>
              <a:tblPr firstRow="1" bandRow="1">
                <a:tableStyleId>{5940675A-B579-460E-94D1-54222C63F5DA}</a:tableStyleId>
              </a:tblPr>
              <a:tblGrid>
                <a:gridCol w="1051719">
                  <a:extLst>
                    <a:ext uri="{9D8B030D-6E8A-4147-A177-3AD203B41FA5}">
                      <a16:colId xmlns:a16="http://schemas.microsoft.com/office/drawing/2014/main" val="3291055283"/>
                    </a:ext>
                  </a:extLst>
                </a:gridCol>
                <a:gridCol w="1051719">
                  <a:extLst>
                    <a:ext uri="{9D8B030D-6E8A-4147-A177-3AD203B41FA5}">
                      <a16:colId xmlns:a16="http://schemas.microsoft.com/office/drawing/2014/main" val="115820415"/>
                    </a:ext>
                  </a:extLst>
                </a:gridCol>
              </a:tblGrid>
              <a:tr h="371475">
                <a:tc>
                  <a:txBody>
                    <a:bodyPr/>
                    <a:lstStyle/>
                    <a:p>
                      <a:pPr algn="ctr"/>
                      <a:r>
                        <a:rPr lang="fr-FR" sz="1600" dirty="0">
                          <a:latin typeface="Myriad Pro" panose="020B0503030403020204"/>
                        </a:rPr>
                        <a:t>Quand?</a:t>
                      </a:r>
                    </a:p>
                  </a:txBody>
                  <a:tcPr marL="91480" marR="91480" marT="45798" marB="45798">
                    <a:solidFill>
                      <a:srgbClr val="A0F2E8"/>
                    </a:solidFill>
                  </a:tcPr>
                </a:tc>
                <a:tc>
                  <a:txBody>
                    <a:bodyPr/>
                    <a:lstStyle/>
                    <a:p>
                      <a:pPr algn="ctr"/>
                      <a:r>
                        <a:rPr lang="fr-FR" sz="1600" dirty="0">
                          <a:latin typeface="Myriad Pro" panose="020B0503030403020204"/>
                        </a:rPr>
                        <a:t>Où?</a:t>
                      </a:r>
                    </a:p>
                  </a:txBody>
                  <a:tcPr marL="91480" marR="91480" marT="45798" marB="45798">
                    <a:solidFill>
                      <a:srgbClr val="A0F2E8"/>
                    </a:solidFill>
                  </a:tcPr>
                </a:tc>
                <a:extLst>
                  <a:ext uri="{0D108BD9-81ED-4DB2-BD59-A6C34878D82A}">
                    <a16:rowId xmlns:a16="http://schemas.microsoft.com/office/drawing/2014/main" val="3850677698"/>
                  </a:ext>
                </a:extLst>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4004957038"/>
              </p:ext>
            </p:extLst>
          </p:nvPr>
        </p:nvGraphicFramePr>
        <p:xfrm>
          <a:off x="3717528" y="6219029"/>
          <a:ext cx="1050925" cy="369888"/>
        </p:xfrm>
        <a:graphic>
          <a:graphicData uri="http://schemas.openxmlformats.org/drawingml/2006/table">
            <a:tbl>
              <a:tblPr firstRow="1" bandRow="1">
                <a:tableStyleId>{5940675A-B579-460E-94D1-54222C63F5DA}</a:tableStyleId>
              </a:tblPr>
              <a:tblGrid>
                <a:gridCol w="1050925">
                  <a:extLst>
                    <a:ext uri="{9D8B030D-6E8A-4147-A177-3AD203B41FA5}">
                      <a16:colId xmlns:a16="http://schemas.microsoft.com/office/drawing/2014/main" val="1025991548"/>
                    </a:ext>
                  </a:extLst>
                </a:gridCol>
              </a:tblGrid>
              <a:tr h="369888">
                <a:tc>
                  <a:txBody>
                    <a:bodyPr/>
                    <a:lstStyle/>
                    <a:p>
                      <a:pPr algn="ctr"/>
                      <a:r>
                        <a:rPr lang="fr-FR" sz="1600" dirty="0">
                          <a:latin typeface="Myriad Pro" panose="020B0503030403020204"/>
                        </a:rPr>
                        <a:t>Quoi? </a:t>
                      </a:r>
                    </a:p>
                  </a:txBody>
                  <a:tcPr marL="91411" marR="91411" marT="45602" marB="45602">
                    <a:solidFill>
                      <a:srgbClr val="A0F2E8"/>
                    </a:solidFill>
                  </a:tcPr>
                </a:tc>
                <a:extLst>
                  <a:ext uri="{0D108BD9-81ED-4DB2-BD59-A6C34878D82A}">
                    <a16:rowId xmlns:a16="http://schemas.microsoft.com/office/drawing/2014/main" val="3850677698"/>
                  </a:ext>
                </a:extLst>
              </a:tr>
            </a:tbl>
          </a:graphicData>
        </a:graphic>
      </p:graphicFrame>
      <p:sp>
        <p:nvSpPr>
          <p:cNvPr id="12341" name="Rectangle 10"/>
          <p:cNvSpPr>
            <a:spLocks noChangeArrowheads="1"/>
          </p:cNvSpPr>
          <p:nvPr/>
        </p:nvSpPr>
        <p:spPr bwMode="auto">
          <a:xfrm>
            <a:off x="2582862" y="3078546"/>
            <a:ext cx="77851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buClr>
                <a:srgbClr val="000000"/>
              </a:buClr>
              <a:buSzPts val="2000"/>
            </a:pPr>
            <a:r>
              <a:rPr lang="fr-FR" altLang="fr-FR" sz="1800" dirty="0">
                <a:latin typeface="Myriad Pro" panose="020B0503030403020204" pitchFamily="34" charset="0"/>
              </a:rPr>
              <a:t>Rédigez le post à faire circuler sur les réseaux sociaux, dans lequel vous décrivez cette maison traditionnelle et délabrée et vous insistez sur son importance architecturale et historique. Formulez un titre accrocheur à votre post.     </a:t>
            </a:r>
          </a:p>
        </p:txBody>
      </p:sp>
      <p:sp>
        <p:nvSpPr>
          <p:cNvPr id="18" name="Rectangle 17"/>
          <p:cNvSpPr>
            <a:spLocks noChangeArrowheads="1"/>
          </p:cNvSpPr>
          <p:nvPr/>
        </p:nvSpPr>
        <p:spPr bwMode="auto">
          <a:xfrm>
            <a:off x="400050" y="1403350"/>
            <a:ext cx="2076450" cy="2068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07000"/>
              </a:lnSpc>
              <a:spcAft>
                <a:spcPts val="800"/>
              </a:spcAft>
              <a:buFont typeface="Times New Roman" panose="02020603050405020304" pitchFamily="18" charset="0"/>
              <a:buNone/>
            </a:pPr>
            <a:r>
              <a:rPr lang="fr-FR" altLang="en-US" sz="2400" b="1" dirty="0">
                <a:solidFill>
                  <a:schemeClr val="tx1"/>
                </a:solidFill>
                <a:latin typeface="Myriad Pro" panose="020B0503030403020204" pitchFamily="34" charset="0"/>
              </a:rPr>
              <a:t>Observez le sujet et délimitez ses différentes parties.</a:t>
            </a:r>
          </a:p>
        </p:txBody>
      </p:sp>
      <p:sp>
        <p:nvSpPr>
          <p:cNvPr id="19" name="Rectangle 18"/>
          <p:cNvSpPr>
            <a:spLocks noChangeArrowheads="1"/>
          </p:cNvSpPr>
          <p:nvPr/>
        </p:nvSpPr>
        <p:spPr bwMode="auto">
          <a:xfrm>
            <a:off x="400050" y="4031843"/>
            <a:ext cx="2076450" cy="1648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07000"/>
              </a:lnSpc>
              <a:spcAft>
                <a:spcPts val="800"/>
              </a:spcAft>
              <a:buFont typeface="Times New Roman" panose="02020603050405020304" pitchFamily="18" charset="0"/>
              <a:buNone/>
            </a:pPr>
            <a:r>
              <a:rPr lang="fr-FR" altLang="en-US" sz="2400" b="1" dirty="0">
                <a:solidFill>
                  <a:schemeClr val="tx1"/>
                </a:solidFill>
                <a:latin typeface="Myriad Pro" panose="020B0503030403020204" pitchFamily="34" charset="0"/>
              </a:rPr>
              <a:t>Identifiez le rôle de chaque partie du sujet.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7" presetClass="emph" presetSubtype="2" fill="hold" nodeType="clickEffect">
                                  <p:stCondLst>
                                    <p:cond delay="0"/>
                                  </p:stCondLst>
                                  <p:childTnLst>
                                    <p:animClr clrSpc="rgb" dir="cw">
                                      <p:cBhvr>
                                        <p:cTn id="10" dur="2000" fill="hold"/>
                                        <p:tgtEl>
                                          <p:spTgt spid="5"/>
                                        </p:tgtEl>
                                        <p:attrNameLst>
                                          <p:attrName>stroke.color</p:attrName>
                                        </p:attrNameLst>
                                      </p:cBhvr>
                                      <p:to>
                                        <a:srgbClr val="00B0F0"/>
                                      </p:to>
                                    </p:animClr>
                                    <p:set>
                                      <p:cBhvr>
                                        <p:cTn id="11" dur="2000" fill="hold"/>
                                        <p:tgtEl>
                                          <p:spTgt spid="5"/>
                                        </p:tgtEl>
                                        <p:attrNameLst>
                                          <p:attrName>stroke.on</p:attrName>
                                        </p:attrNameLst>
                                      </p:cBhvr>
                                      <p:to>
                                        <p:strVal val="tru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ppt_x"/>
                                          </p:val>
                                        </p:tav>
                                        <p:tav tm="100000">
                                          <p:val>
                                            <p:strVal val="#ppt_x"/>
                                          </p:val>
                                        </p:tav>
                                      </p:tavLst>
                                    </p:anim>
                                    <p:anim calcmode="lin" valueType="num">
                                      <p:cBhvr additive="base">
                                        <p:cTn id="17"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7" presetClass="emph" presetSubtype="2" fill="hold" nodeType="clickEffect">
                                  <p:stCondLst>
                                    <p:cond delay="0"/>
                                  </p:stCondLst>
                                  <p:childTnLst>
                                    <p:animClr clrSpc="rgb" dir="cw">
                                      <p:cBhvr>
                                        <p:cTn id="21" dur="2000" fill="hold"/>
                                        <p:tgtEl>
                                          <p:spTgt spid="12341"/>
                                        </p:tgtEl>
                                        <p:attrNameLst>
                                          <p:attrName>stroke.color</p:attrName>
                                        </p:attrNameLst>
                                      </p:cBhvr>
                                      <p:to>
                                        <a:srgbClr val="92D050"/>
                                      </p:to>
                                    </p:animClr>
                                    <p:set>
                                      <p:cBhvr>
                                        <p:cTn id="22" dur="2000" fill="hold"/>
                                        <p:tgtEl>
                                          <p:spTgt spid="12341"/>
                                        </p:tgtEl>
                                        <p:attrNameLst>
                                          <p:attrName>stroke.on</p:attrName>
                                        </p:attrNameLst>
                                      </p:cBhvr>
                                      <p:to>
                                        <p:strVal val="tru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ppt_x"/>
                                          </p:val>
                                        </p:tav>
                                        <p:tav tm="100000">
                                          <p:val>
                                            <p:strVal val="#ppt_x"/>
                                          </p:val>
                                        </p:tav>
                                      </p:tavLst>
                                    </p:anim>
                                    <p:anim calcmode="lin" valueType="num">
                                      <p:cBhvr additive="base">
                                        <p:cTn id="2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7" presetClass="emph" presetSubtype="2" fill="hold" nodeType="clickEffect">
                                  <p:stCondLst>
                                    <p:cond delay="0"/>
                                  </p:stCondLst>
                                  <p:childTnLst>
                                    <p:animClr clrSpc="rgb" dir="cw">
                                      <p:cBhvr>
                                        <p:cTn id="32" dur="2000" fill="hold"/>
                                        <p:tgtEl>
                                          <p:spTgt spid="6"/>
                                        </p:tgtEl>
                                        <p:attrNameLst>
                                          <p:attrName>stroke.color</p:attrName>
                                        </p:attrNameLst>
                                      </p:cBhvr>
                                      <p:to>
                                        <a:srgbClr val="AEABAB"/>
                                      </p:to>
                                    </p:animClr>
                                    <p:set>
                                      <p:cBhvr>
                                        <p:cTn id="33" dur="2000" fill="hold"/>
                                        <p:tgtEl>
                                          <p:spTgt spid="6"/>
                                        </p:tgtEl>
                                        <p:attrNameLst>
                                          <p:attrName>stroke.on</p:attrName>
                                        </p:attrNameLst>
                                      </p:cBhvr>
                                      <p:to>
                                        <p:strVal val="true"/>
                                      </p:to>
                                    </p:set>
                                  </p:childTnLst>
                                </p:cTn>
                              </p:par>
                            </p:childTnLst>
                          </p:cTn>
                        </p:par>
                      </p:childTnLst>
                    </p:cTn>
                  </p:par>
                  <p:par>
                    <p:cTn id="34" fill="hold" nodeType="clickPar">
                      <p:stCondLst>
                        <p:cond delay="indefinite"/>
                      </p:stCondLst>
                      <p:childTnLst>
                        <p:par>
                          <p:cTn id="35" fill="hold" nodeType="withGroup">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fill="hold"/>
                                        <p:tgtEl>
                                          <p:spTgt spid="7"/>
                                        </p:tgtEl>
                                        <p:attrNameLst>
                                          <p:attrName>ppt_x</p:attrName>
                                        </p:attrNameLst>
                                      </p:cBhvr>
                                      <p:tavLst>
                                        <p:tav tm="0">
                                          <p:val>
                                            <p:strVal val="#ppt_x"/>
                                          </p:val>
                                        </p:tav>
                                        <p:tav tm="100000">
                                          <p:val>
                                            <p:strVal val="#ppt_x"/>
                                          </p:val>
                                        </p:tav>
                                      </p:tavLst>
                                    </p:anim>
                                    <p:anim calcmode="lin" valueType="num">
                                      <p:cBhvr additive="base">
                                        <p:cTn id="3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9"/>
                                        </p:tgtEl>
                                        <p:attrNameLst>
                                          <p:attrName>style.visibility</p:attrName>
                                        </p:attrNameLst>
                                      </p:cBhvr>
                                      <p:to>
                                        <p:strVal val="visible"/>
                                      </p:to>
                                    </p:set>
                                  </p:childTnLst>
                                </p:cTn>
                              </p:par>
                            </p:childTnLst>
                          </p:cTn>
                        </p:par>
                      </p:childTnLst>
                    </p:cTn>
                  </p:par>
                  <p:par>
                    <p:cTn id="44" fill="hold" nodeType="clickPar">
                      <p:stCondLst>
                        <p:cond delay="indefinite"/>
                      </p:stCondLst>
                      <p:childTnLst>
                        <p:par>
                          <p:cTn id="45" fill="hold" nodeType="withGroup">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ppt_x"/>
                                          </p:val>
                                        </p:tav>
                                        <p:tav tm="100000">
                                          <p:val>
                                            <p:strVal val="#ppt_x"/>
                                          </p:val>
                                        </p:tav>
                                      </p:tavLst>
                                    </p:anim>
                                    <p:anim calcmode="lin" valueType="num">
                                      <p:cBhvr additive="base">
                                        <p:cTn id="4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50" fill="hold" nodeType="clickPar">
                      <p:stCondLst>
                        <p:cond delay="indefinite"/>
                      </p:stCondLst>
                      <p:childTnLst>
                        <p:par>
                          <p:cTn id="51" fill="hold" nodeType="withGroup">
                            <p:stCondLst>
                              <p:cond delay="0"/>
                            </p:stCondLst>
                            <p:childTnLst>
                              <p:par>
                                <p:cTn id="52" presetID="2" presetClass="entr" presetSubtype="4" fill="hold" nodeType="click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additive="base">
                                        <p:cTn id="54" dur="500" fill="hold"/>
                                        <p:tgtEl>
                                          <p:spTgt spid="9"/>
                                        </p:tgtEl>
                                        <p:attrNameLst>
                                          <p:attrName>ppt_x</p:attrName>
                                        </p:attrNameLst>
                                      </p:cBhvr>
                                      <p:tavLst>
                                        <p:tav tm="0">
                                          <p:val>
                                            <p:strVal val="#ppt_x"/>
                                          </p:val>
                                        </p:tav>
                                        <p:tav tm="100000">
                                          <p:val>
                                            <p:strVal val="#ppt_x"/>
                                          </p:val>
                                        </p:tav>
                                      </p:tavLst>
                                    </p:anim>
                                    <p:anim calcmode="lin" valueType="num">
                                      <p:cBhvr additive="base">
                                        <p:cTn id="5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56" fill="hold" nodeType="clickPar">
                      <p:stCondLst>
                        <p:cond delay="indefinite"/>
                      </p:stCondLst>
                      <p:childTnLst>
                        <p:par>
                          <p:cTn id="57" fill="hold" nodeType="withGroup">
                            <p:stCondLst>
                              <p:cond delay="0"/>
                            </p:stCondLst>
                            <p:childTnLst>
                              <p:par>
                                <p:cTn id="58" presetID="1" presetClass="entr" presetSubtype="0" fill="hold" nodeType="clickEffect">
                                  <p:stCondLst>
                                    <p:cond delay="0"/>
                                  </p:stCondLst>
                                  <p:childTnLst>
                                    <p:set>
                                      <p:cBhvr>
                                        <p:cTn id="59" dur="1" fill="hold">
                                          <p:stCondLst>
                                            <p:cond delay="0"/>
                                          </p:stCondLst>
                                        </p:cTn>
                                        <p:tgtEl>
                                          <p:spTgt spid="14"/>
                                        </p:tgtEl>
                                        <p:attrNameLst>
                                          <p:attrName>style.visibility</p:attrName>
                                        </p:attrNameLst>
                                      </p:cBhvr>
                                      <p:to>
                                        <p:strVal val="visible"/>
                                      </p:to>
                                    </p:set>
                                  </p:childTnLst>
                                </p:cTn>
                              </p:par>
                            </p:childTnLst>
                          </p:cTn>
                        </p:par>
                      </p:childTnLst>
                    </p:cTn>
                  </p:par>
                  <p:par>
                    <p:cTn id="60" fill="hold" nodeType="clickPar">
                      <p:stCondLst>
                        <p:cond delay="indefinite"/>
                      </p:stCondLst>
                      <p:childTnLst>
                        <p:par>
                          <p:cTn id="61" fill="hold" nodeType="withGroup">
                            <p:stCondLst>
                              <p:cond delay="0"/>
                            </p:stCondLst>
                            <p:childTnLst>
                              <p:par>
                                <p:cTn id="62" presetID="1" presetClass="entr" presetSubtype="0" fill="hold" nodeType="clickEffect">
                                  <p:stCondLst>
                                    <p:cond delay="0"/>
                                  </p:stCondLst>
                                  <p:childTnLst>
                                    <p:set>
                                      <p:cBhvr>
                                        <p:cTn id="63" dur="1" fill="hold">
                                          <p:stCondLst>
                                            <p:cond delay="0"/>
                                          </p:stCondLst>
                                        </p:cTn>
                                        <p:tgtEl>
                                          <p:spTgt spid="15"/>
                                        </p:tgtEl>
                                        <p:attrNameLst>
                                          <p:attrName>style.visibility</p:attrName>
                                        </p:attrNameLst>
                                      </p:cBhvr>
                                      <p:to>
                                        <p:strVal val="visible"/>
                                      </p:to>
                                    </p:set>
                                  </p:childTnLst>
                                </p:cTn>
                              </p:par>
                            </p:childTnLst>
                          </p:cTn>
                        </p:par>
                      </p:childTnLst>
                    </p:cTn>
                  </p:par>
                  <p:par>
                    <p:cTn id="64" fill="hold" nodeType="clickPar">
                      <p:stCondLst>
                        <p:cond delay="indefinite"/>
                      </p:stCondLst>
                      <p:childTnLst>
                        <p:par>
                          <p:cTn id="65" fill="hold" nodeType="withGroup">
                            <p:stCondLst>
                              <p:cond delay="0"/>
                            </p:stCondLst>
                            <p:childTnLst>
                              <p:par>
                                <p:cTn id="66" presetID="2" presetClass="entr" presetSubtype="4" fill="hold" grpId="0" nodeType="click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additive="base">
                                        <p:cTn id="68" dur="500" fill="hold"/>
                                        <p:tgtEl>
                                          <p:spTgt spid="12"/>
                                        </p:tgtEl>
                                        <p:attrNameLst>
                                          <p:attrName>ppt_x</p:attrName>
                                        </p:attrNameLst>
                                      </p:cBhvr>
                                      <p:tavLst>
                                        <p:tav tm="0">
                                          <p:val>
                                            <p:strVal val="#ppt_x"/>
                                          </p:val>
                                        </p:tav>
                                        <p:tav tm="100000">
                                          <p:val>
                                            <p:strVal val="#ppt_x"/>
                                          </p:val>
                                        </p:tav>
                                      </p:tavLst>
                                    </p:anim>
                                    <p:anim calcmode="lin" valueType="num">
                                      <p:cBhvr additive="base">
                                        <p:cTn id="6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70" fill="hold" nodeType="clickPar">
                      <p:stCondLst>
                        <p:cond delay="indefinite"/>
                      </p:stCondLst>
                      <p:childTnLst>
                        <p:par>
                          <p:cTn id="71" fill="hold" nodeType="withGroup">
                            <p:stCondLst>
                              <p:cond delay="0"/>
                            </p:stCondLst>
                            <p:childTnLst>
                              <p:par>
                                <p:cTn id="72" presetID="2" presetClass="entr" presetSubtype="4" fill="hold" nodeType="clickEffect">
                                  <p:stCondLst>
                                    <p:cond delay="0"/>
                                  </p:stCondLst>
                                  <p:childTnLst>
                                    <p:set>
                                      <p:cBhvr>
                                        <p:cTn id="73" dur="1" fill="hold">
                                          <p:stCondLst>
                                            <p:cond delay="0"/>
                                          </p:stCondLst>
                                        </p:cTn>
                                        <p:tgtEl>
                                          <p:spTgt spid="13"/>
                                        </p:tgtEl>
                                        <p:attrNameLst>
                                          <p:attrName>style.visibility</p:attrName>
                                        </p:attrNameLst>
                                      </p:cBhvr>
                                      <p:to>
                                        <p:strVal val="visible"/>
                                      </p:to>
                                    </p:set>
                                    <p:anim calcmode="lin" valueType="num">
                                      <p:cBhvr additive="base">
                                        <p:cTn id="74" dur="500" fill="hold"/>
                                        <p:tgtEl>
                                          <p:spTgt spid="13"/>
                                        </p:tgtEl>
                                        <p:attrNameLst>
                                          <p:attrName>ppt_x</p:attrName>
                                        </p:attrNameLst>
                                      </p:cBhvr>
                                      <p:tavLst>
                                        <p:tav tm="0">
                                          <p:val>
                                            <p:strVal val="#ppt_x"/>
                                          </p:val>
                                        </p:tav>
                                        <p:tav tm="100000">
                                          <p:val>
                                            <p:strVal val="#ppt_x"/>
                                          </p:val>
                                        </p:tav>
                                      </p:tavLst>
                                    </p:anim>
                                    <p:anim calcmode="lin" valueType="num">
                                      <p:cBhvr additive="base">
                                        <p:cTn id="7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76" fill="hold" nodeType="clickPar">
                      <p:stCondLst>
                        <p:cond delay="indefinite"/>
                      </p:stCondLst>
                      <p:childTnLst>
                        <p:par>
                          <p:cTn id="77" fill="hold" nodeType="withGroup">
                            <p:stCondLst>
                              <p:cond delay="0"/>
                            </p:stCondLst>
                            <p:childTnLst>
                              <p:par>
                                <p:cTn id="78" presetID="1" presetClass="entr" presetSubtype="0" fill="hold" nodeType="clickEffect">
                                  <p:stCondLst>
                                    <p:cond delay="0"/>
                                  </p:stCondLst>
                                  <p:childTnLst>
                                    <p:set>
                                      <p:cBhvr>
                                        <p:cTn id="79" dur="1" fill="hold">
                                          <p:stCondLst>
                                            <p:cond delay="0"/>
                                          </p:stCondLst>
                                        </p:cTn>
                                        <p:tgtEl>
                                          <p:spTgt spid="8"/>
                                        </p:tgtEl>
                                        <p:attrNameLst>
                                          <p:attrName>style.visibility</p:attrName>
                                        </p:attrNameLst>
                                      </p:cBhvr>
                                      <p:to>
                                        <p:strVal val="visible"/>
                                      </p:to>
                                    </p:set>
                                  </p:childTnLst>
                                </p:cTn>
                              </p:par>
                            </p:childTnLst>
                          </p:cTn>
                        </p:par>
                      </p:childTnLst>
                    </p:cTn>
                  </p:par>
                  <p:par>
                    <p:cTn id="80" fill="hold" nodeType="clickPar">
                      <p:stCondLst>
                        <p:cond delay="indefinite"/>
                      </p:stCondLst>
                      <p:childTnLst>
                        <p:par>
                          <p:cTn id="81" fill="hold" nodeType="withGroup">
                            <p:stCondLst>
                              <p:cond delay="0"/>
                            </p:stCondLst>
                            <p:childTnLst>
                              <p:par>
                                <p:cTn id="82" presetID="1" presetClass="entr" presetSubtype="0" fill="hold" nodeType="clickEffect">
                                  <p:stCondLst>
                                    <p:cond delay="0"/>
                                  </p:stCondLst>
                                  <p:childTnLst>
                                    <p:set>
                                      <p:cBhvr>
                                        <p:cTn id="83"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animBg="1"/>
      <p:bldP spid="10" grpId="0" animBg="1"/>
      <p:bldP spid="12" grpId="0" animBg="1"/>
      <p:bldP spid="18"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438;p29"/>
          <p:cNvSpPr txBox="1"/>
          <p:nvPr/>
        </p:nvSpPr>
        <p:spPr>
          <a:xfrm>
            <a:off x="904874" y="-115971"/>
            <a:ext cx="10725652" cy="912813"/>
          </a:xfrm>
          <a:prstGeom prst="rect">
            <a:avLst/>
          </a:prstGeom>
          <a:noFill/>
          <a:ln>
            <a:noFill/>
          </a:ln>
        </p:spPr>
        <p:txBody>
          <a:bodyPr spcFirstLastPara="1" lIns="91425" tIns="45700" rIns="91425" bIns="45700" anchor="ctr">
            <a:noAutofit/>
          </a:bodyPr>
          <a:lstStyle/>
          <a:p>
            <a:pPr>
              <a:spcBef>
                <a:spcPts val="0"/>
              </a:spcBef>
              <a:spcAft>
                <a:spcPts val="0"/>
              </a:spcAft>
              <a:buClr>
                <a:srgbClr val="0097D7"/>
              </a:buClr>
              <a:buSzPts val="3600"/>
              <a:defRPr/>
            </a:pPr>
            <a:r>
              <a:rPr lang="en-US" sz="3600" b="1" dirty="0">
                <a:solidFill>
                  <a:srgbClr val="0097D7"/>
                </a:solidFill>
                <a:latin typeface="Myriad Pro" panose="020B0503030403020204"/>
                <a:ea typeface="Open Sans"/>
                <a:cs typeface="Open Sans"/>
                <a:sym typeface="Open Sans"/>
              </a:rPr>
              <a:t>ANALYSER LE SUJET DE PRODUCTION: </a:t>
            </a:r>
            <a:r>
              <a:rPr lang="en-US" sz="3600" dirty="0">
                <a:solidFill>
                  <a:srgbClr val="0097D7"/>
                </a:solidFill>
                <a:latin typeface="Myriad Pro" panose="020B0503030403020204"/>
                <a:ea typeface="Open Sans"/>
                <a:cs typeface="Open Sans"/>
                <a:sym typeface="Open Sans"/>
              </a:rPr>
              <a:t>la</a:t>
            </a:r>
            <a:r>
              <a:rPr lang="en-US" sz="3600" b="1" dirty="0">
                <a:solidFill>
                  <a:srgbClr val="0097D7"/>
                </a:solidFill>
                <a:latin typeface="Myriad Pro" panose="020B0503030403020204"/>
                <a:ea typeface="Open Sans"/>
                <a:cs typeface="Open Sans"/>
                <a:sym typeface="Open Sans"/>
              </a:rPr>
              <a:t> </a:t>
            </a:r>
            <a:r>
              <a:rPr lang="en-US" sz="3600" dirty="0">
                <a:solidFill>
                  <a:srgbClr val="0097D7"/>
                </a:solidFill>
                <a:latin typeface="Myriad Pro" panose="020B0503030403020204"/>
                <a:ea typeface="Open Sans"/>
                <a:cs typeface="Open Sans"/>
                <a:sym typeface="Open Sans"/>
              </a:rPr>
              <a:t>situation</a:t>
            </a:r>
            <a:endParaRPr lang="fr-FR" dirty="0">
              <a:solidFill>
                <a:schemeClr val="dk1"/>
              </a:solidFill>
              <a:highlight>
                <a:srgbClr val="FFFF00"/>
              </a:highlight>
              <a:latin typeface="Myriad Pro" panose="020B0503030403020204"/>
              <a:ea typeface="Arial"/>
              <a:cs typeface="Arial"/>
              <a:sym typeface="Arial"/>
            </a:endParaRPr>
          </a:p>
        </p:txBody>
      </p:sp>
      <p:graphicFrame>
        <p:nvGraphicFramePr>
          <p:cNvPr id="4" name="Google Shape;48;p6"/>
          <p:cNvGraphicFramePr/>
          <p:nvPr>
            <p:extLst>
              <p:ext uri="{D42A27DB-BD31-4B8C-83A1-F6EECF244321}">
                <p14:modId xmlns:p14="http://schemas.microsoft.com/office/powerpoint/2010/main" val="3235368247"/>
              </p:ext>
            </p:extLst>
          </p:nvPr>
        </p:nvGraphicFramePr>
        <p:xfrm>
          <a:off x="1071562" y="3325472"/>
          <a:ext cx="2071687" cy="457200"/>
        </p:xfrm>
        <a:graphic>
          <a:graphicData uri="http://schemas.openxmlformats.org/drawingml/2006/table">
            <a:tbl>
              <a:tblPr>
                <a:noFill/>
              </a:tblPr>
              <a:tblGrid>
                <a:gridCol w="2071687">
                  <a:extLst>
                    <a:ext uri="{9D8B030D-6E8A-4147-A177-3AD203B41FA5}">
                      <a16:colId xmlns:a16="http://schemas.microsoft.com/office/drawing/2014/main" val="20000"/>
                    </a:ext>
                  </a:extLst>
                </a:gridCol>
              </a:tblGrid>
              <a:tr h="457200">
                <a:tc>
                  <a:txBody>
                    <a:bodyPr/>
                    <a:lstStyle/>
                    <a:p>
                      <a:pPr marL="0" marR="0" lvl="0" indent="0" algn="l" rtl="0">
                        <a:lnSpc>
                          <a:spcPct val="100000"/>
                        </a:lnSpc>
                        <a:spcBef>
                          <a:spcPts val="0"/>
                        </a:spcBef>
                        <a:spcAft>
                          <a:spcPts val="0"/>
                        </a:spcAft>
                        <a:buClr>
                          <a:srgbClr val="000000"/>
                        </a:buClr>
                        <a:buSzPts val="1800"/>
                        <a:buFont typeface="Arial"/>
                        <a:buNone/>
                      </a:pPr>
                      <a:r>
                        <a:rPr lang="fr-FR" sz="1800" b="1" dirty="0">
                          <a:latin typeface="Myriad Pro" panose="020B0503030403020204"/>
                        </a:rPr>
                        <a:t>Emetteur: Qui?</a:t>
                      </a:r>
                      <a:endParaRPr sz="1800" b="1" dirty="0">
                        <a:latin typeface="Myriad Pro" panose="020B0503030403020204"/>
                      </a:endParaRPr>
                    </a:p>
                  </a:txBody>
                  <a:tcPr marL="91392" marR="91392" marT="91431" marB="91431">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solidFill>
                      <a:schemeClr val="accent1">
                        <a:lumMod val="20000"/>
                        <a:lumOff val="80000"/>
                        <a:alpha val="34509"/>
                      </a:schemeClr>
                    </a:solidFill>
                  </a:tcPr>
                </a:tc>
                <a:extLst>
                  <a:ext uri="{0D108BD9-81ED-4DB2-BD59-A6C34878D82A}">
                    <a16:rowId xmlns:a16="http://schemas.microsoft.com/office/drawing/2014/main" val="10000"/>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828999403"/>
              </p:ext>
            </p:extLst>
          </p:nvPr>
        </p:nvGraphicFramePr>
        <p:xfrm>
          <a:off x="3609975" y="3325472"/>
          <a:ext cx="7346950" cy="457200"/>
        </p:xfrm>
        <a:graphic>
          <a:graphicData uri="http://schemas.openxmlformats.org/drawingml/2006/table">
            <a:tbl>
              <a:tblPr>
                <a:noFill/>
              </a:tblPr>
              <a:tblGrid>
                <a:gridCol w="7346950">
                  <a:extLst>
                    <a:ext uri="{9D8B030D-6E8A-4147-A177-3AD203B41FA5}">
                      <a16:colId xmlns:a16="http://schemas.microsoft.com/office/drawing/2014/main" val="2325869196"/>
                    </a:ext>
                  </a:extLst>
                </a:gridCol>
              </a:tblGrid>
              <a:tr h="457200">
                <a:tc>
                  <a:txBody>
                    <a:bodyPr/>
                    <a:lstStyle/>
                    <a:p>
                      <a:pPr marL="0" marR="0" lvl="0" indent="0" algn="l" rtl="0">
                        <a:lnSpc>
                          <a:spcPct val="100000"/>
                        </a:lnSpc>
                        <a:spcBef>
                          <a:spcPts val="0"/>
                        </a:spcBef>
                        <a:spcAft>
                          <a:spcPts val="0"/>
                        </a:spcAft>
                        <a:buClr>
                          <a:srgbClr val="000000"/>
                        </a:buClr>
                        <a:buSzPts val="1800"/>
                        <a:buFont typeface="Arial"/>
                        <a:buNone/>
                      </a:pPr>
                      <a:r>
                        <a:rPr lang="fr-FR" sz="1500" dirty="0">
                          <a:latin typeface="Myriad Pro" panose="020B0503030403020204"/>
                        </a:rPr>
                        <a:t>Qui? = </a:t>
                      </a:r>
                      <a:r>
                        <a:rPr lang="fr-FR" sz="1500" b="1" dirty="0">
                          <a:solidFill>
                            <a:srgbClr val="FF0000"/>
                          </a:solidFill>
                          <a:latin typeface="Myriad Pro" panose="020B0503030403020204"/>
                        </a:rPr>
                        <a:t>vous = moi </a:t>
                      </a:r>
                      <a:r>
                        <a:rPr lang="fr-FR" sz="1500" dirty="0">
                          <a:latin typeface="Myriad Pro" panose="020B0503030403020204"/>
                        </a:rPr>
                        <a:t>= adolescent qui s’oppose à la démolition d’une maison traditionnelle.</a:t>
                      </a:r>
                      <a:r>
                        <a:rPr lang="fr-FR" sz="1500" baseline="0" dirty="0">
                          <a:latin typeface="Myriad Pro" panose="020B0503030403020204"/>
                        </a:rPr>
                        <a:t> </a:t>
                      </a:r>
                      <a:endParaRPr lang="fr-FR" sz="1500" dirty="0">
                        <a:latin typeface="Myriad Pro" panose="020B0503030403020204"/>
                        <a:sym typeface="Arial"/>
                      </a:endParaRPr>
                    </a:p>
                  </a:txBody>
                  <a:tcPr marL="91416" marR="91416" marT="57146" marB="57146"/>
                </a:tc>
                <a:extLst>
                  <a:ext uri="{0D108BD9-81ED-4DB2-BD59-A6C34878D82A}">
                    <a16:rowId xmlns:a16="http://schemas.microsoft.com/office/drawing/2014/main" val="836107806"/>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569261003"/>
              </p:ext>
            </p:extLst>
          </p:nvPr>
        </p:nvGraphicFramePr>
        <p:xfrm>
          <a:off x="3609975" y="4306912"/>
          <a:ext cx="7346950" cy="731837"/>
        </p:xfrm>
        <a:graphic>
          <a:graphicData uri="http://schemas.openxmlformats.org/drawingml/2006/table">
            <a:tbl>
              <a:tblPr>
                <a:noFill/>
              </a:tblPr>
              <a:tblGrid>
                <a:gridCol w="7346950">
                  <a:extLst>
                    <a:ext uri="{9D8B030D-6E8A-4147-A177-3AD203B41FA5}">
                      <a16:colId xmlns:a16="http://schemas.microsoft.com/office/drawing/2014/main" val="4041540351"/>
                    </a:ext>
                  </a:extLst>
                </a:gridCol>
              </a:tblGrid>
              <a:tr h="731837">
                <a:tc>
                  <a:txBody>
                    <a:bodyPr/>
                    <a:lstStyle/>
                    <a:p>
                      <a:pPr marL="0" marR="0" lvl="0" indent="0" algn="l" rtl="0">
                        <a:lnSpc>
                          <a:spcPct val="100000"/>
                        </a:lnSpc>
                        <a:spcBef>
                          <a:spcPts val="0"/>
                        </a:spcBef>
                        <a:spcAft>
                          <a:spcPts val="0"/>
                        </a:spcAft>
                        <a:buClr>
                          <a:srgbClr val="000000"/>
                        </a:buClr>
                        <a:buSzPts val="1800"/>
                        <a:buFont typeface="Arial"/>
                        <a:buNone/>
                      </a:pPr>
                      <a:r>
                        <a:rPr lang="fr-FR" sz="1500" b="1" dirty="0">
                          <a:solidFill>
                            <a:srgbClr val="00B050"/>
                          </a:solidFill>
                          <a:latin typeface="Myriad Pro" panose="020B0503030403020204"/>
                          <a:sym typeface="Arial"/>
                        </a:rPr>
                        <a:t>Aux</a:t>
                      </a:r>
                      <a:r>
                        <a:rPr lang="fr-FR" sz="1500" b="1" baseline="0" dirty="0">
                          <a:solidFill>
                            <a:srgbClr val="00B050"/>
                          </a:solidFill>
                          <a:latin typeface="Myriad Pro" panose="020B0503030403020204"/>
                          <a:sym typeface="Arial"/>
                        </a:rPr>
                        <a:t> habitants du village, à la municipalité, </a:t>
                      </a:r>
                    </a:p>
                    <a:p>
                      <a:pPr marL="0" marR="0" lvl="0" indent="0" algn="l" rtl="0">
                        <a:lnSpc>
                          <a:spcPct val="100000"/>
                        </a:lnSpc>
                        <a:spcBef>
                          <a:spcPts val="0"/>
                        </a:spcBef>
                        <a:spcAft>
                          <a:spcPts val="0"/>
                        </a:spcAft>
                        <a:buClr>
                          <a:srgbClr val="000000"/>
                        </a:buClr>
                        <a:buSzPts val="1800"/>
                        <a:buFont typeface="Arial"/>
                        <a:buNone/>
                      </a:pPr>
                      <a:r>
                        <a:rPr lang="fr-FR" sz="1500" b="1" baseline="0" dirty="0">
                          <a:solidFill>
                            <a:srgbClr val="00B050"/>
                          </a:solidFill>
                          <a:latin typeface="Myriad Pro" panose="020B0503030403020204"/>
                          <a:sym typeface="Arial"/>
                        </a:rPr>
                        <a:t>Aux internautes intéressés par la préservation des sites architecturaux traditionnels.</a:t>
                      </a:r>
                      <a:endParaRPr sz="1500" b="1" dirty="0">
                        <a:solidFill>
                          <a:srgbClr val="00B050"/>
                        </a:solidFill>
                        <a:latin typeface="Myriad Pro" panose="020B0503030403020204"/>
                        <a:sym typeface="Arial"/>
                      </a:endParaRPr>
                    </a:p>
                  </a:txBody>
                  <a:tcPr marL="91422" marR="91422" marT="66525" marB="66525"/>
                </a:tc>
                <a:extLst>
                  <a:ext uri="{0D108BD9-81ED-4DB2-BD59-A6C34878D82A}">
                    <a16:rowId xmlns:a16="http://schemas.microsoft.com/office/drawing/2014/main" val="3966494113"/>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75805960"/>
              </p:ext>
            </p:extLst>
          </p:nvPr>
        </p:nvGraphicFramePr>
        <p:xfrm>
          <a:off x="3609975" y="5074980"/>
          <a:ext cx="7346950" cy="531260"/>
        </p:xfrm>
        <a:graphic>
          <a:graphicData uri="http://schemas.openxmlformats.org/drawingml/2006/table">
            <a:tbl>
              <a:tblPr>
                <a:noFill/>
              </a:tblPr>
              <a:tblGrid>
                <a:gridCol w="7346950">
                  <a:extLst>
                    <a:ext uri="{9D8B030D-6E8A-4147-A177-3AD203B41FA5}">
                      <a16:colId xmlns:a16="http://schemas.microsoft.com/office/drawing/2014/main" val="1232907231"/>
                    </a:ext>
                  </a:extLst>
                </a:gridCol>
              </a:tblGrid>
              <a:tr h="468313">
                <a:tc>
                  <a:txBody>
                    <a:bodyPr/>
                    <a:lstStyle/>
                    <a:p>
                      <a:pPr marL="0" marR="0" lvl="0" indent="0" algn="l" rtl="0">
                        <a:lnSpc>
                          <a:spcPct val="100000"/>
                        </a:lnSpc>
                        <a:spcBef>
                          <a:spcPts val="0"/>
                        </a:spcBef>
                        <a:spcAft>
                          <a:spcPts val="0"/>
                        </a:spcAft>
                        <a:buClr>
                          <a:srgbClr val="000000"/>
                        </a:buClr>
                        <a:buSzPts val="1800"/>
                        <a:buFont typeface="Arial"/>
                        <a:buNone/>
                      </a:pPr>
                      <a:r>
                        <a:rPr lang="fr-FR" sz="1400" b="1" dirty="0">
                          <a:solidFill>
                            <a:srgbClr val="7030A0"/>
                          </a:solidFill>
                          <a:latin typeface="Myriad Pro" panose="020B0503030403020204"/>
                        </a:rPr>
                        <a:t>La démolition d’une maison / campagne contre la démolition</a:t>
                      </a:r>
                      <a:r>
                        <a:rPr lang="fr-FR" sz="1400" b="1" baseline="0" dirty="0">
                          <a:solidFill>
                            <a:srgbClr val="7030A0"/>
                          </a:solidFill>
                          <a:latin typeface="Myriad Pro" panose="020B0503030403020204"/>
                        </a:rPr>
                        <a:t> de la maison. </a:t>
                      </a:r>
                      <a:endParaRPr lang="fr-FR" sz="1400" b="1" dirty="0">
                        <a:solidFill>
                          <a:srgbClr val="7030A0"/>
                        </a:solidFill>
                        <a:latin typeface="Myriad Pro" panose="020B0503030403020204"/>
                      </a:endParaRPr>
                    </a:p>
                    <a:p>
                      <a:pPr marL="0" marR="0" lvl="0" indent="0" algn="l" rtl="0">
                        <a:lnSpc>
                          <a:spcPct val="100000"/>
                        </a:lnSpc>
                        <a:spcBef>
                          <a:spcPts val="0"/>
                        </a:spcBef>
                        <a:spcAft>
                          <a:spcPts val="0"/>
                        </a:spcAft>
                        <a:buClr>
                          <a:srgbClr val="000000"/>
                        </a:buClr>
                        <a:buSzPts val="1800"/>
                        <a:buFont typeface="Arial"/>
                        <a:buNone/>
                      </a:pPr>
                      <a:r>
                        <a:rPr lang="fr-FR" sz="1400" b="1" dirty="0">
                          <a:solidFill>
                            <a:srgbClr val="7030A0"/>
                          </a:solidFill>
                          <a:latin typeface="Myriad Pro" panose="020B0503030403020204"/>
                        </a:rPr>
                        <a:t>Les caractéristiques architecturaux de la maison</a:t>
                      </a:r>
                      <a:r>
                        <a:rPr lang="fr-FR" sz="1400" b="1" baseline="0" dirty="0">
                          <a:solidFill>
                            <a:srgbClr val="7030A0"/>
                          </a:solidFill>
                          <a:latin typeface="Myriad Pro" panose="020B0503030403020204"/>
                        </a:rPr>
                        <a:t> / l’importance historique de la maison. </a:t>
                      </a:r>
                      <a:endParaRPr sz="1400" b="1" dirty="0">
                        <a:solidFill>
                          <a:srgbClr val="7030A0"/>
                        </a:solidFill>
                        <a:latin typeface="Myriad Pro" panose="020B0503030403020204"/>
                      </a:endParaRPr>
                    </a:p>
                  </a:txBody>
                  <a:tcPr marL="91416" marR="91416" marT="52270" marB="52270"/>
                </a:tc>
                <a:extLst>
                  <a:ext uri="{0D108BD9-81ED-4DB2-BD59-A6C34878D82A}">
                    <a16:rowId xmlns:a16="http://schemas.microsoft.com/office/drawing/2014/main" val="1734067161"/>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297624934"/>
              </p:ext>
            </p:extLst>
          </p:nvPr>
        </p:nvGraphicFramePr>
        <p:xfrm>
          <a:off x="1071562" y="4306912"/>
          <a:ext cx="2071687" cy="731837"/>
        </p:xfrm>
        <a:graphic>
          <a:graphicData uri="http://schemas.openxmlformats.org/drawingml/2006/table">
            <a:tbl>
              <a:tblPr>
                <a:noFill/>
              </a:tblPr>
              <a:tblGrid>
                <a:gridCol w="2071687">
                  <a:extLst>
                    <a:ext uri="{9D8B030D-6E8A-4147-A177-3AD203B41FA5}">
                      <a16:colId xmlns:a16="http://schemas.microsoft.com/office/drawing/2014/main" val="3730997966"/>
                    </a:ext>
                  </a:extLst>
                </a:gridCol>
              </a:tblGrid>
              <a:tr h="731837">
                <a:tc>
                  <a:txBody>
                    <a:bodyPr/>
                    <a:lstStyle/>
                    <a:p>
                      <a:pPr marL="0" marR="0" lvl="0" indent="0" algn="l" rtl="0">
                        <a:lnSpc>
                          <a:spcPct val="100000"/>
                        </a:lnSpc>
                        <a:spcBef>
                          <a:spcPts val="0"/>
                        </a:spcBef>
                        <a:spcAft>
                          <a:spcPts val="0"/>
                        </a:spcAft>
                        <a:buClr>
                          <a:srgbClr val="000000"/>
                        </a:buClr>
                        <a:buSzPts val="1800"/>
                        <a:buFont typeface="Arial"/>
                        <a:buNone/>
                      </a:pPr>
                      <a:r>
                        <a:rPr lang="fr-FR" sz="1800" b="1" dirty="0">
                          <a:latin typeface="Myriad Pro" panose="020B0503030403020204"/>
                        </a:rPr>
                        <a:t>Destinataire: </a:t>
                      </a:r>
                    </a:p>
                    <a:p>
                      <a:pPr marL="0" marR="0" lvl="0" indent="0" algn="l" rtl="0">
                        <a:lnSpc>
                          <a:spcPct val="100000"/>
                        </a:lnSpc>
                        <a:spcBef>
                          <a:spcPts val="0"/>
                        </a:spcBef>
                        <a:spcAft>
                          <a:spcPts val="0"/>
                        </a:spcAft>
                        <a:buClr>
                          <a:srgbClr val="000000"/>
                        </a:buClr>
                        <a:buSzPts val="1800"/>
                        <a:buFont typeface="Arial"/>
                        <a:buNone/>
                      </a:pPr>
                      <a:r>
                        <a:rPr lang="fr-FR" sz="1800" b="1" dirty="0">
                          <a:latin typeface="Myriad Pro" panose="020B0503030403020204"/>
                        </a:rPr>
                        <a:t>A qui? </a:t>
                      </a:r>
                      <a:endParaRPr sz="1800" b="1" dirty="0">
                        <a:latin typeface="Myriad Pro" panose="020B0503030403020204"/>
                      </a:endParaRPr>
                    </a:p>
                  </a:txBody>
                  <a:tcPr marL="91392" marR="91392" marT="91473" marB="91473">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solidFill>
                      <a:schemeClr val="accent1">
                        <a:lumMod val="20000"/>
                        <a:lumOff val="80000"/>
                        <a:alpha val="34509"/>
                      </a:schemeClr>
                    </a:solidFill>
                  </a:tcPr>
                </a:tc>
                <a:extLst>
                  <a:ext uri="{0D108BD9-81ED-4DB2-BD59-A6C34878D82A}">
                    <a16:rowId xmlns:a16="http://schemas.microsoft.com/office/drawing/2014/main" val="3800005336"/>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2589709926"/>
              </p:ext>
            </p:extLst>
          </p:nvPr>
        </p:nvGraphicFramePr>
        <p:xfrm>
          <a:off x="1071562" y="5074981"/>
          <a:ext cx="2073275" cy="468313"/>
        </p:xfrm>
        <a:graphic>
          <a:graphicData uri="http://schemas.openxmlformats.org/drawingml/2006/table">
            <a:tbl>
              <a:tblPr>
                <a:noFill/>
              </a:tblPr>
              <a:tblGrid>
                <a:gridCol w="2073275">
                  <a:extLst>
                    <a:ext uri="{9D8B030D-6E8A-4147-A177-3AD203B41FA5}">
                      <a16:colId xmlns:a16="http://schemas.microsoft.com/office/drawing/2014/main" val="2832471983"/>
                    </a:ext>
                  </a:extLst>
                </a:gridCol>
              </a:tblGrid>
              <a:tr h="468313">
                <a:tc>
                  <a:txBody>
                    <a:bodyPr/>
                    <a:lstStyle/>
                    <a:p>
                      <a:pPr marL="0" marR="0" lvl="0" indent="0" algn="l" rtl="0">
                        <a:lnSpc>
                          <a:spcPct val="100000"/>
                        </a:lnSpc>
                        <a:spcBef>
                          <a:spcPts val="0"/>
                        </a:spcBef>
                        <a:spcAft>
                          <a:spcPts val="0"/>
                        </a:spcAft>
                        <a:buClr>
                          <a:srgbClr val="000000"/>
                        </a:buClr>
                        <a:buSzPts val="1800"/>
                        <a:buFont typeface="Arial"/>
                        <a:buNone/>
                      </a:pPr>
                      <a:r>
                        <a:rPr lang="fr-FR" sz="1800" b="1" dirty="0">
                          <a:latin typeface="Myriad Pro" panose="020B0503030403020204"/>
                        </a:rPr>
                        <a:t>Thème: Quoi? </a:t>
                      </a:r>
                      <a:endParaRPr sz="1800" b="1" dirty="0">
                        <a:latin typeface="Myriad Pro" panose="020B0503030403020204"/>
                      </a:endParaRPr>
                    </a:p>
                  </a:txBody>
                  <a:tcPr marL="91462" marR="91462" marT="91396" marB="91396">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solidFill>
                      <a:schemeClr val="accent1">
                        <a:lumMod val="20000"/>
                        <a:lumOff val="80000"/>
                        <a:alpha val="34509"/>
                      </a:schemeClr>
                    </a:solidFill>
                  </a:tcPr>
                </a:tc>
                <a:extLst>
                  <a:ext uri="{0D108BD9-81ED-4DB2-BD59-A6C34878D82A}">
                    <a16:rowId xmlns:a16="http://schemas.microsoft.com/office/drawing/2014/main" val="894064412"/>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2752567386"/>
              </p:ext>
            </p:extLst>
          </p:nvPr>
        </p:nvGraphicFramePr>
        <p:xfrm>
          <a:off x="1071562" y="5579526"/>
          <a:ext cx="2071687" cy="469900"/>
        </p:xfrm>
        <a:graphic>
          <a:graphicData uri="http://schemas.openxmlformats.org/drawingml/2006/table">
            <a:tbl>
              <a:tblPr>
                <a:noFill/>
              </a:tblPr>
              <a:tblGrid>
                <a:gridCol w="2071687">
                  <a:extLst>
                    <a:ext uri="{9D8B030D-6E8A-4147-A177-3AD203B41FA5}">
                      <a16:colId xmlns:a16="http://schemas.microsoft.com/office/drawing/2014/main" val="2832471983"/>
                    </a:ext>
                  </a:extLst>
                </a:gridCol>
              </a:tblGrid>
              <a:tr h="469900">
                <a:tc>
                  <a:txBody>
                    <a:bodyPr/>
                    <a:lstStyle/>
                    <a:p>
                      <a:pPr marL="0" marR="0" lvl="0" indent="0" algn="l" rtl="0">
                        <a:lnSpc>
                          <a:spcPct val="100000"/>
                        </a:lnSpc>
                        <a:spcBef>
                          <a:spcPts val="0"/>
                        </a:spcBef>
                        <a:spcAft>
                          <a:spcPts val="0"/>
                        </a:spcAft>
                        <a:buClr>
                          <a:srgbClr val="000000"/>
                        </a:buClr>
                        <a:buSzPts val="1800"/>
                        <a:buFont typeface="Arial"/>
                        <a:buNone/>
                      </a:pPr>
                      <a:r>
                        <a:rPr lang="fr-FR" sz="1800" b="1" dirty="0">
                          <a:latin typeface="Myriad Pro" panose="020B0503030403020204"/>
                        </a:rPr>
                        <a:t>Quand?</a:t>
                      </a:r>
                      <a:endParaRPr sz="1800" b="1" dirty="0">
                        <a:latin typeface="Myriad Pro" panose="020B0503030403020204"/>
                      </a:endParaRPr>
                    </a:p>
                  </a:txBody>
                  <a:tcPr marL="91392" marR="91392" marT="91706" marB="91706">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solidFill>
                      <a:schemeClr val="accent1">
                        <a:lumMod val="20000"/>
                        <a:lumOff val="80000"/>
                        <a:alpha val="34509"/>
                      </a:schemeClr>
                    </a:solidFill>
                  </a:tcPr>
                </a:tc>
                <a:extLst>
                  <a:ext uri="{0D108BD9-81ED-4DB2-BD59-A6C34878D82A}">
                    <a16:rowId xmlns:a16="http://schemas.microsoft.com/office/drawing/2014/main" val="2436981987"/>
                  </a:ext>
                </a:extLst>
              </a:tr>
            </a:tbl>
          </a:graphicData>
        </a:graphic>
      </p:graphicFrame>
      <p:graphicFrame>
        <p:nvGraphicFramePr>
          <p:cNvPr id="19" name="Google Shape;48;p6"/>
          <p:cNvGraphicFramePr/>
          <p:nvPr>
            <p:extLst>
              <p:ext uri="{D42A27DB-BD31-4B8C-83A1-F6EECF244321}">
                <p14:modId xmlns:p14="http://schemas.microsoft.com/office/powerpoint/2010/main" val="1891437286"/>
              </p:ext>
            </p:extLst>
          </p:nvPr>
        </p:nvGraphicFramePr>
        <p:xfrm>
          <a:off x="1071562" y="3818904"/>
          <a:ext cx="2071687" cy="457200"/>
        </p:xfrm>
        <a:graphic>
          <a:graphicData uri="http://schemas.openxmlformats.org/drawingml/2006/table">
            <a:tbl>
              <a:tblPr>
                <a:noFill/>
              </a:tblPr>
              <a:tblGrid>
                <a:gridCol w="2071687">
                  <a:extLst>
                    <a:ext uri="{9D8B030D-6E8A-4147-A177-3AD203B41FA5}">
                      <a16:colId xmlns:a16="http://schemas.microsoft.com/office/drawing/2014/main" val="20000"/>
                    </a:ext>
                  </a:extLst>
                </a:gridCol>
              </a:tblGrid>
              <a:tr h="457200">
                <a:tc>
                  <a:txBody>
                    <a:bodyPr/>
                    <a:lstStyle/>
                    <a:p>
                      <a:pPr marL="0" marR="0" lvl="0" indent="0" algn="l" rtl="0">
                        <a:lnSpc>
                          <a:spcPct val="100000"/>
                        </a:lnSpc>
                        <a:spcBef>
                          <a:spcPts val="0"/>
                        </a:spcBef>
                        <a:spcAft>
                          <a:spcPts val="0"/>
                        </a:spcAft>
                        <a:buClr>
                          <a:srgbClr val="000000"/>
                        </a:buClr>
                        <a:buSzPts val="1800"/>
                        <a:buFont typeface="Arial"/>
                        <a:buNone/>
                      </a:pPr>
                      <a:r>
                        <a:rPr lang="fr-FR" sz="1800" b="1" dirty="0">
                          <a:latin typeface="Myriad Pro" panose="020B0503030403020204"/>
                        </a:rPr>
                        <a:t>De qui? </a:t>
                      </a:r>
                      <a:endParaRPr sz="1800" b="1" dirty="0">
                        <a:latin typeface="Myriad Pro" panose="020B0503030403020204"/>
                      </a:endParaRPr>
                    </a:p>
                  </a:txBody>
                  <a:tcPr marL="91392" marR="91392" marT="91431" marB="91431">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solidFill>
                      <a:schemeClr val="accent1">
                        <a:lumMod val="20000"/>
                        <a:lumOff val="80000"/>
                        <a:alpha val="34509"/>
                      </a:schemeClr>
                    </a:solidFill>
                  </a:tcPr>
                </a:tc>
                <a:extLst>
                  <a:ext uri="{0D108BD9-81ED-4DB2-BD59-A6C34878D82A}">
                    <a16:rowId xmlns:a16="http://schemas.microsoft.com/office/drawing/2014/main" val="10000"/>
                  </a:ext>
                </a:extLst>
              </a:tr>
            </a:tbl>
          </a:graphicData>
        </a:graphic>
      </p:graphicFrame>
      <p:graphicFrame>
        <p:nvGraphicFramePr>
          <p:cNvPr id="20" name="Table 19"/>
          <p:cNvGraphicFramePr>
            <a:graphicFrameLocks noGrp="1"/>
          </p:cNvGraphicFramePr>
          <p:nvPr>
            <p:extLst>
              <p:ext uri="{D42A27DB-BD31-4B8C-83A1-F6EECF244321}">
                <p14:modId xmlns:p14="http://schemas.microsoft.com/office/powerpoint/2010/main" val="1473125151"/>
              </p:ext>
            </p:extLst>
          </p:nvPr>
        </p:nvGraphicFramePr>
        <p:xfrm>
          <a:off x="3609975" y="3807129"/>
          <a:ext cx="7346950" cy="457200"/>
        </p:xfrm>
        <a:graphic>
          <a:graphicData uri="http://schemas.openxmlformats.org/drawingml/2006/table">
            <a:tbl>
              <a:tblPr>
                <a:noFill/>
              </a:tblPr>
              <a:tblGrid>
                <a:gridCol w="7346950">
                  <a:extLst>
                    <a:ext uri="{9D8B030D-6E8A-4147-A177-3AD203B41FA5}">
                      <a16:colId xmlns:a16="http://schemas.microsoft.com/office/drawing/2014/main" val="2325869196"/>
                    </a:ext>
                  </a:extLst>
                </a:gridCol>
              </a:tblGrid>
              <a:tr h="457200">
                <a:tc>
                  <a:txBody>
                    <a:bodyPr/>
                    <a:lstStyle/>
                    <a:p>
                      <a:pPr marL="0" marR="0" lvl="0" indent="0" algn="l" rtl="0">
                        <a:lnSpc>
                          <a:spcPct val="100000"/>
                        </a:lnSpc>
                        <a:spcBef>
                          <a:spcPts val="0"/>
                        </a:spcBef>
                        <a:spcAft>
                          <a:spcPts val="0"/>
                        </a:spcAft>
                        <a:buClr>
                          <a:srgbClr val="000000"/>
                        </a:buClr>
                        <a:buSzPts val="1800"/>
                        <a:buFont typeface="Arial"/>
                        <a:buNone/>
                      </a:pPr>
                      <a:r>
                        <a:rPr lang="fr-FR" sz="1500" b="1" dirty="0">
                          <a:solidFill>
                            <a:schemeClr val="accent2">
                              <a:lumMod val="75000"/>
                            </a:schemeClr>
                          </a:solidFill>
                          <a:latin typeface="Myriad Pro" panose="020B0503030403020204"/>
                        </a:rPr>
                        <a:t>La municipalité – les responsables / </a:t>
                      </a:r>
                      <a:r>
                        <a:rPr lang="fr-FR" sz="1500" b="1" baseline="0" dirty="0">
                          <a:solidFill>
                            <a:schemeClr val="accent2">
                              <a:lumMod val="75000"/>
                            </a:schemeClr>
                          </a:solidFill>
                          <a:latin typeface="Myriad Pro" panose="020B0503030403020204"/>
                        </a:rPr>
                        <a:t>la famille propriétaire de cette maison. </a:t>
                      </a:r>
                      <a:endParaRPr lang="fr-FR" sz="1500" dirty="0">
                        <a:latin typeface="Myriad Pro" panose="020B0503030403020204"/>
                        <a:sym typeface="Arial"/>
                      </a:endParaRPr>
                    </a:p>
                  </a:txBody>
                  <a:tcPr marL="91428" marR="91428" marT="57146" marB="57146"/>
                </a:tc>
                <a:extLst>
                  <a:ext uri="{0D108BD9-81ED-4DB2-BD59-A6C34878D82A}">
                    <a16:rowId xmlns:a16="http://schemas.microsoft.com/office/drawing/2014/main" val="836107806"/>
                  </a:ext>
                </a:extLst>
              </a:tr>
            </a:tbl>
          </a:graphicData>
        </a:graphic>
      </p:graphicFrame>
      <p:graphicFrame>
        <p:nvGraphicFramePr>
          <p:cNvPr id="23" name="Table 22"/>
          <p:cNvGraphicFramePr>
            <a:graphicFrameLocks noGrp="1"/>
          </p:cNvGraphicFramePr>
          <p:nvPr>
            <p:extLst>
              <p:ext uri="{D42A27DB-BD31-4B8C-83A1-F6EECF244321}">
                <p14:modId xmlns:p14="http://schemas.microsoft.com/office/powerpoint/2010/main" val="2338591579"/>
              </p:ext>
            </p:extLst>
          </p:nvPr>
        </p:nvGraphicFramePr>
        <p:xfrm>
          <a:off x="3609975" y="5585876"/>
          <a:ext cx="7346950" cy="457200"/>
        </p:xfrm>
        <a:graphic>
          <a:graphicData uri="http://schemas.openxmlformats.org/drawingml/2006/table">
            <a:tbl>
              <a:tblPr>
                <a:noFill/>
              </a:tblPr>
              <a:tblGrid>
                <a:gridCol w="7346950">
                  <a:extLst>
                    <a:ext uri="{9D8B030D-6E8A-4147-A177-3AD203B41FA5}">
                      <a16:colId xmlns:a16="http://schemas.microsoft.com/office/drawing/2014/main" val="1232907231"/>
                    </a:ext>
                  </a:extLst>
                </a:gridCol>
              </a:tblGrid>
              <a:tr h="457200">
                <a:tc>
                  <a:txBody>
                    <a:bodyPr/>
                    <a:lstStyle/>
                    <a:p>
                      <a:pPr marL="0" marR="0" lvl="0" indent="0" algn="l" rtl="0">
                        <a:lnSpc>
                          <a:spcPct val="100000"/>
                        </a:lnSpc>
                        <a:spcBef>
                          <a:spcPts val="0"/>
                        </a:spcBef>
                        <a:spcAft>
                          <a:spcPts val="0"/>
                        </a:spcAft>
                        <a:buClr>
                          <a:srgbClr val="000000"/>
                        </a:buClr>
                        <a:buSzPts val="1800"/>
                        <a:buFont typeface="Arial"/>
                        <a:buNone/>
                      </a:pPr>
                      <a:r>
                        <a:rPr lang="fr-FR" sz="1500" b="1" dirty="0">
                          <a:solidFill>
                            <a:srgbClr val="FFC000"/>
                          </a:solidFill>
                          <a:latin typeface="Myriad Pro" panose="020B0503030403020204"/>
                        </a:rPr>
                        <a:t>Après avoir</a:t>
                      </a:r>
                      <a:r>
                        <a:rPr lang="fr-FR" sz="1500" b="1" baseline="0" dirty="0">
                          <a:solidFill>
                            <a:srgbClr val="FFC000"/>
                          </a:solidFill>
                          <a:latin typeface="Myriad Pro" panose="020B0503030403020204"/>
                        </a:rPr>
                        <a:t> entendu parler de la décision de la municipalité</a:t>
                      </a:r>
                      <a:endParaRPr sz="1500" b="1" dirty="0">
                        <a:solidFill>
                          <a:srgbClr val="FFC000"/>
                        </a:solidFill>
                        <a:latin typeface="Myriad Pro" panose="020B0503030403020204"/>
                      </a:endParaRPr>
                    </a:p>
                  </a:txBody>
                  <a:tcPr marL="91413" marR="91413" marT="91431" marB="91431"/>
                </a:tc>
                <a:extLst>
                  <a:ext uri="{0D108BD9-81ED-4DB2-BD59-A6C34878D82A}">
                    <a16:rowId xmlns:a16="http://schemas.microsoft.com/office/drawing/2014/main" val="1734067161"/>
                  </a:ext>
                </a:extLst>
              </a:tr>
            </a:tbl>
          </a:graphicData>
        </a:graphic>
      </p:graphicFrame>
      <p:graphicFrame>
        <p:nvGraphicFramePr>
          <p:cNvPr id="24" name="Table 23"/>
          <p:cNvGraphicFramePr>
            <a:graphicFrameLocks noGrp="1"/>
          </p:cNvGraphicFramePr>
          <p:nvPr>
            <p:extLst>
              <p:ext uri="{D42A27DB-BD31-4B8C-83A1-F6EECF244321}">
                <p14:modId xmlns:p14="http://schemas.microsoft.com/office/powerpoint/2010/main" val="2649512926"/>
              </p:ext>
            </p:extLst>
          </p:nvPr>
        </p:nvGraphicFramePr>
        <p:xfrm>
          <a:off x="1071563" y="6082507"/>
          <a:ext cx="2071687" cy="468312"/>
        </p:xfrm>
        <a:graphic>
          <a:graphicData uri="http://schemas.openxmlformats.org/drawingml/2006/table">
            <a:tbl>
              <a:tblPr>
                <a:noFill/>
              </a:tblPr>
              <a:tblGrid>
                <a:gridCol w="2071687">
                  <a:extLst>
                    <a:ext uri="{9D8B030D-6E8A-4147-A177-3AD203B41FA5}">
                      <a16:colId xmlns:a16="http://schemas.microsoft.com/office/drawing/2014/main" val="2832471983"/>
                    </a:ext>
                  </a:extLst>
                </a:gridCol>
              </a:tblGrid>
              <a:tr h="468312">
                <a:tc>
                  <a:txBody>
                    <a:bodyPr/>
                    <a:lstStyle/>
                    <a:p>
                      <a:pPr marL="0" marR="0" lvl="0" indent="0" algn="l" rtl="0">
                        <a:lnSpc>
                          <a:spcPct val="100000"/>
                        </a:lnSpc>
                        <a:spcBef>
                          <a:spcPts val="0"/>
                        </a:spcBef>
                        <a:spcAft>
                          <a:spcPts val="0"/>
                        </a:spcAft>
                        <a:buClr>
                          <a:srgbClr val="000000"/>
                        </a:buClr>
                        <a:buSzPts val="1800"/>
                        <a:buFont typeface="Arial"/>
                        <a:buNone/>
                      </a:pPr>
                      <a:r>
                        <a:rPr lang="fr-FR" sz="1800" b="1" dirty="0">
                          <a:latin typeface="Myriad Pro" panose="020B0503030403020204"/>
                        </a:rPr>
                        <a:t>Où?</a:t>
                      </a:r>
                      <a:endParaRPr sz="1800" b="1" dirty="0">
                        <a:latin typeface="Myriad Pro" panose="020B0503030403020204"/>
                      </a:endParaRPr>
                    </a:p>
                  </a:txBody>
                  <a:tcPr marL="91392" marR="91392" marT="91396" marB="91396">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solidFill>
                      <a:schemeClr val="accent1">
                        <a:lumMod val="20000"/>
                        <a:lumOff val="80000"/>
                        <a:alpha val="34509"/>
                      </a:schemeClr>
                    </a:solidFill>
                  </a:tcPr>
                </a:tc>
                <a:extLst>
                  <a:ext uri="{0D108BD9-81ED-4DB2-BD59-A6C34878D82A}">
                    <a16:rowId xmlns:a16="http://schemas.microsoft.com/office/drawing/2014/main" val="2436981987"/>
                  </a:ext>
                </a:extLst>
              </a:tr>
            </a:tbl>
          </a:graphicData>
        </a:graphic>
      </p:graphicFrame>
      <p:graphicFrame>
        <p:nvGraphicFramePr>
          <p:cNvPr id="25" name="Table 24"/>
          <p:cNvGraphicFramePr>
            <a:graphicFrameLocks noGrp="1"/>
          </p:cNvGraphicFramePr>
          <p:nvPr>
            <p:extLst>
              <p:ext uri="{D42A27DB-BD31-4B8C-83A1-F6EECF244321}">
                <p14:modId xmlns:p14="http://schemas.microsoft.com/office/powerpoint/2010/main" val="564382630"/>
              </p:ext>
            </p:extLst>
          </p:nvPr>
        </p:nvGraphicFramePr>
        <p:xfrm>
          <a:off x="3609975" y="6082507"/>
          <a:ext cx="7346950" cy="457200"/>
        </p:xfrm>
        <a:graphic>
          <a:graphicData uri="http://schemas.openxmlformats.org/drawingml/2006/table">
            <a:tbl>
              <a:tblPr>
                <a:noFill/>
              </a:tblPr>
              <a:tblGrid>
                <a:gridCol w="7346950">
                  <a:extLst>
                    <a:ext uri="{9D8B030D-6E8A-4147-A177-3AD203B41FA5}">
                      <a16:colId xmlns:a16="http://schemas.microsoft.com/office/drawing/2014/main" val="1232907231"/>
                    </a:ext>
                  </a:extLst>
                </a:gridCol>
              </a:tblGrid>
              <a:tr h="457200">
                <a:tc>
                  <a:txBody>
                    <a:bodyPr/>
                    <a:lstStyle/>
                    <a:p>
                      <a:pPr marL="0" marR="0" lvl="0" indent="0" algn="l" rtl="0">
                        <a:lnSpc>
                          <a:spcPct val="100000"/>
                        </a:lnSpc>
                        <a:spcBef>
                          <a:spcPts val="0"/>
                        </a:spcBef>
                        <a:spcAft>
                          <a:spcPts val="0"/>
                        </a:spcAft>
                        <a:buClr>
                          <a:srgbClr val="000000"/>
                        </a:buClr>
                        <a:buSzPts val="1800"/>
                        <a:buFont typeface="Arial"/>
                        <a:buNone/>
                      </a:pPr>
                      <a:r>
                        <a:rPr lang="fr-FR" sz="1500" b="1" dirty="0">
                          <a:solidFill>
                            <a:srgbClr val="00B050"/>
                          </a:solidFill>
                          <a:latin typeface="Myriad Pro" panose="020B0503030403020204"/>
                        </a:rPr>
                        <a:t>Sur les</a:t>
                      </a:r>
                      <a:r>
                        <a:rPr lang="fr-FR" sz="1500" b="1" baseline="0" dirty="0">
                          <a:solidFill>
                            <a:srgbClr val="00B050"/>
                          </a:solidFill>
                          <a:latin typeface="Myriad Pro" panose="020B0503030403020204"/>
                        </a:rPr>
                        <a:t> réseaux sociaux. </a:t>
                      </a:r>
                      <a:endParaRPr sz="1500" b="1" dirty="0">
                        <a:solidFill>
                          <a:srgbClr val="00B050"/>
                        </a:solidFill>
                        <a:latin typeface="Myriad Pro" panose="020B0503030403020204"/>
                      </a:endParaRPr>
                    </a:p>
                  </a:txBody>
                  <a:tcPr marL="91427" marR="91427" marT="91431" marB="91431"/>
                </a:tc>
                <a:extLst>
                  <a:ext uri="{0D108BD9-81ED-4DB2-BD59-A6C34878D82A}">
                    <a16:rowId xmlns:a16="http://schemas.microsoft.com/office/drawing/2014/main" val="1734067161"/>
                  </a:ext>
                </a:extLst>
              </a:tr>
            </a:tbl>
          </a:graphicData>
        </a:graphic>
      </p:graphicFrame>
      <p:sp>
        <p:nvSpPr>
          <p:cNvPr id="22" name="Rectangle 4"/>
          <p:cNvSpPr>
            <a:spLocks noChangeArrowheads="1"/>
          </p:cNvSpPr>
          <p:nvPr/>
        </p:nvSpPr>
        <p:spPr bwMode="auto">
          <a:xfrm>
            <a:off x="2832599" y="1289579"/>
            <a:ext cx="8797925" cy="1323975"/>
          </a:xfrm>
          <a:prstGeom prst="rect">
            <a:avLst/>
          </a:prstGeom>
          <a:solidFill>
            <a:schemeClr val="accent1">
              <a:lumMod val="20000"/>
              <a:lumOff val="80000"/>
            </a:schemeClr>
          </a:solid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defRPr/>
            </a:pPr>
            <a:r>
              <a:rPr lang="fr-FR" sz="1600" b="1" dirty="0">
                <a:solidFill>
                  <a:schemeClr val="tx1"/>
                </a:solidFill>
                <a:latin typeface="Myriad Pro" pitchFamily="34" charset="0"/>
              </a:rPr>
              <a:t>Un jour, vous avez entendu parler de la décision de la municipalité à démolir une des maisons traditionnelles délabrées dans votre village. Cette décision vous a mis dans tous vos états parce que vous pensez que ces bâtiments doivent rester intact pour témoigner de la richesse architecturale et de l’histoire de votre village. Et, vous décidez de mener sur les réseaux sociaux, une campagne contre cette décision. </a:t>
            </a:r>
          </a:p>
        </p:txBody>
      </p:sp>
      <p:sp>
        <p:nvSpPr>
          <p:cNvPr id="26" name="Rectangle 4"/>
          <p:cNvSpPr>
            <a:spLocks noChangeArrowheads="1"/>
          </p:cNvSpPr>
          <p:nvPr/>
        </p:nvSpPr>
        <p:spPr bwMode="auto">
          <a:xfrm>
            <a:off x="2832599" y="1289579"/>
            <a:ext cx="8797925" cy="1323975"/>
          </a:xfrm>
          <a:prstGeom prst="rect">
            <a:avLst/>
          </a:prstGeom>
          <a:solidFill>
            <a:schemeClr val="accent1">
              <a:lumMod val="20000"/>
              <a:lumOff val="80000"/>
            </a:schemeClr>
          </a:solid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defRPr/>
            </a:pPr>
            <a:r>
              <a:rPr lang="fr-FR" sz="1600" b="1" dirty="0">
                <a:solidFill>
                  <a:schemeClr val="tx1"/>
                </a:solidFill>
                <a:latin typeface="Myriad Pro" pitchFamily="34" charset="0"/>
              </a:rPr>
              <a:t>Un jour, </a:t>
            </a:r>
            <a:r>
              <a:rPr lang="fr-FR" sz="1600" b="1" dirty="0">
                <a:solidFill>
                  <a:srgbClr val="FF0000"/>
                </a:solidFill>
                <a:latin typeface="Myriad Pro" pitchFamily="34" charset="0"/>
              </a:rPr>
              <a:t>vous</a:t>
            </a:r>
            <a:r>
              <a:rPr lang="fr-FR" sz="1600" b="1" dirty="0">
                <a:solidFill>
                  <a:schemeClr val="tx1"/>
                </a:solidFill>
                <a:latin typeface="Myriad Pro" pitchFamily="34" charset="0"/>
              </a:rPr>
              <a:t> avez </a:t>
            </a:r>
            <a:r>
              <a:rPr lang="fr-FR" sz="1600" b="1" dirty="0">
                <a:solidFill>
                  <a:srgbClr val="FFC000"/>
                </a:solidFill>
                <a:latin typeface="Myriad Pro" pitchFamily="34" charset="0"/>
              </a:rPr>
              <a:t>entendu parler de la décision </a:t>
            </a:r>
            <a:r>
              <a:rPr lang="fr-FR" sz="1600" b="1" dirty="0">
                <a:solidFill>
                  <a:schemeClr val="tx1"/>
                </a:solidFill>
                <a:latin typeface="Myriad Pro" pitchFamily="34" charset="0"/>
              </a:rPr>
              <a:t>de </a:t>
            </a:r>
            <a:r>
              <a:rPr lang="fr-FR" sz="1600" b="1" dirty="0">
                <a:solidFill>
                  <a:schemeClr val="accent2">
                    <a:lumMod val="75000"/>
                  </a:schemeClr>
                </a:solidFill>
                <a:latin typeface="Myriad Pro" pitchFamily="34" charset="0"/>
              </a:rPr>
              <a:t>la municipalité </a:t>
            </a:r>
            <a:r>
              <a:rPr lang="fr-FR" sz="1600" b="1" dirty="0">
                <a:solidFill>
                  <a:schemeClr val="tx1"/>
                </a:solidFill>
                <a:latin typeface="Myriad Pro" pitchFamily="34" charset="0"/>
              </a:rPr>
              <a:t>à </a:t>
            </a:r>
            <a:r>
              <a:rPr lang="fr-FR" sz="1600" b="1" dirty="0">
                <a:solidFill>
                  <a:srgbClr val="7030A0"/>
                </a:solidFill>
                <a:latin typeface="Myriad Pro" pitchFamily="34" charset="0"/>
              </a:rPr>
              <a:t>démolir une des maisons traditionnelles délabrées</a:t>
            </a:r>
            <a:r>
              <a:rPr lang="fr-FR" sz="1600" b="1" dirty="0">
                <a:solidFill>
                  <a:schemeClr val="tx1"/>
                </a:solidFill>
                <a:latin typeface="Myriad Pro" pitchFamily="34" charset="0"/>
              </a:rPr>
              <a:t> dans </a:t>
            </a:r>
            <a:r>
              <a:rPr lang="fr-FR" sz="1600" b="1" dirty="0">
                <a:solidFill>
                  <a:srgbClr val="FF0000"/>
                </a:solidFill>
                <a:latin typeface="Myriad Pro" pitchFamily="34" charset="0"/>
              </a:rPr>
              <a:t>votre village</a:t>
            </a:r>
            <a:r>
              <a:rPr lang="fr-FR" sz="1600" b="1" dirty="0">
                <a:solidFill>
                  <a:schemeClr val="tx1"/>
                </a:solidFill>
                <a:latin typeface="Myriad Pro" pitchFamily="34" charset="0"/>
              </a:rPr>
              <a:t>. Cette décision </a:t>
            </a:r>
            <a:r>
              <a:rPr lang="fr-FR" sz="1600" b="1" dirty="0">
                <a:solidFill>
                  <a:srgbClr val="FF0000"/>
                </a:solidFill>
                <a:latin typeface="Myriad Pro" pitchFamily="34" charset="0"/>
              </a:rPr>
              <a:t>vous</a:t>
            </a:r>
            <a:r>
              <a:rPr lang="fr-FR" sz="1600" b="1" dirty="0">
                <a:solidFill>
                  <a:schemeClr val="tx1"/>
                </a:solidFill>
                <a:latin typeface="Myriad Pro" pitchFamily="34" charset="0"/>
              </a:rPr>
              <a:t> a mis dans tous </a:t>
            </a:r>
            <a:r>
              <a:rPr lang="fr-FR" sz="1600" b="1" dirty="0">
                <a:solidFill>
                  <a:srgbClr val="FF0000"/>
                </a:solidFill>
                <a:latin typeface="Myriad Pro" pitchFamily="34" charset="0"/>
              </a:rPr>
              <a:t>vos</a:t>
            </a:r>
            <a:r>
              <a:rPr lang="fr-FR" sz="1600" b="1" dirty="0">
                <a:solidFill>
                  <a:schemeClr val="tx1"/>
                </a:solidFill>
                <a:latin typeface="Myriad Pro" pitchFamily="34" charset="0"/>
              </a:rPr>
              <a:t> états parce que </a:t>
            </a:r>
            <a:r>
              <a:rPr lang="fr-FR" sz="1600" b="1" dirty="0">
                <a:solidFill>
                  <a:srgbClr val="FF0000"/>
                </a:solidFill>
                <a:latin typeface="Myriad Pro" pitchFamily="34" charset="0"/>
              </a:rPr>
              <a:t>vous</a:t>
            </a:r>
            <a:r>
              <a:rPr lang="fr-FR" sz="1600" b="1" dirty="0">
                <a:solidFill>
                  <a:schemeClr val="tx1"/>
                </a:solidFill>
                <a:latin typeface="Myriad Pro" pitchFamily="34" charset="0"/>
              </a:rPr>
              <a:t> pensez que ces bâtiments doivent rester intact pour témoigner de </a:t>
            </a:r>
            <a:r>
              <a:rPr lang="fr-FR" sz="1600" b="1" dirty="0">
                <a:solidFill>
                  <a:srgbClr val="7030A0"/>
                </a:solidFill>
                <a:latin typeface="Myriad Pro" pitchFamily="34" charset="0"/>
              </a:rPr>
              <a:t>la richesse architecturale et de l’histoire de </a:t>
            </a:r>
            <a:r>
              <a:rPr lang="fr-FR" sz="1600" b="1" dirty="0">
                <a:solidFill>
                  <a:srgbClr val="FF0000"/>
                </a:solidFill>
                <a:latin typeface="Myriad Pro" pitchFamily="34" charset="0"/>
              </a:rPr>
              <a:t>votre village</a:t>
            </a:r>
            <a:r>
              <a:rPr lang="fr-FR" sz="1600" b="1" dirty="0">
                <a:solidFill>
                  <a:schemeClr val="tx1"/>
                </a:solidFill>
                <a:latin typeface="Myriad Pro" pitchFamily="34" charset="0"/>
              </a:rPr>
              <a:t>. Et, </a:t>
            </a:r>
            <a:r>
              <a:rPr lang="fr-FR" sz="1600" b="1" dirty="0">
                <a:solidFill>
                  <a:srgbClr val="FF0000"/>
                </a:solidFill>
                <a:latin typeface="Myriad Pro" pitchFamily="34" charset="0"/>
              </a:rPr>
              <a:t>vous</a:t>
            </a:r>
            <a:r>
              <a:rPr lang="fr-FR" sz="1600" b="1" dirty="0">
                <a:solidFill>
                  <a:schemeClr val="tx1"/>
                </a:solidFill>
                <a:latin typeface="Myriad Pro" pitchFamily="34" charset="0"/>
              </a:rPr>
              <a:t> décidez de </a:t>
            </a:r>
            <a:r>
              <a:rPr lang="fr-FR" sz="1600" b="1" dirty="0">
                <a:solidFill>
                  <a:srgbClr val="00B050"/>
                </a:solidFill>
                <a:latin typeface="Myriad Pro" pitchFamily="34" charset="0"/>
              </a:rPr>
              <a:t>mener sur les réseaux sociaux</a:t>
            </a:r>
            <a:r>
              <a:rPr lang="fr-FR" sz="1600" b="1" dirty="0">
                <a:solidFill>
                  <a:schemeClr val="tx1"/>
                </a:solidFill>
                <a:latin typeface="Myriad Pro" pitchFamily="34" charset="0"/>
              </a:rPr>
              <a:t>, une </a:t>
            </a:r>
            <a:r>
              <a:rPr lang="fr-FR" sz="1600" b="1" dirty="0">
                <a:solidFill>
                  <a:srgbClr val="7030A0"/>
                </a:solidFill>
                <a:latin typeface="Myriad Pro" pitchFamily="34" charset="0"/>
              </a:rPr>
              <a:t>campagne contre cette décision</a:t>
            </a:r>
            <a:r>
              <a:rPr lang="fr-FR" sz="1600" b="1" dirty="0">
                <a:solidFill>
                  <a:schemeClr val="tx1"/>
                </a:solidFill>
                <a:latin typeface="Myriad Pro" pitchFamily="34" charset="0"/>
              </a:rPr>
              <a:t>. </a:t>
            </a:r>
          </a:p>
        </p:txBody>
      </p:sp>
      <p:sp>
        <p:nvSpPr>
          <p:cNvPr id="18" name="Rectangle 17"/>
          <p:cNvSpPr>
            <a:spLocks noChangeArrowheads="1"/>
          </p:cNvSpPr>
          <p:nvPr/>
        </p:nvSpPr>
        <p:spPr bwMode="auto">
          <a:xfrm>
            <a:off x="368709" y="1187580"/>
            <a:ext cx="2265516" cy="1648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07000"/>
              </a:lnSpc>
              <a:spcAft>
                <a:spcPts val="800"/>
              </a:spcAft>
              <a:buFont typeface="Times New Roman" panose="02020603050405020304" pitchFamily="18" charset="0"/>
              <a:buNone/>
            </a:pPr>
            <a:r>
              <a:rPr lang="fr-FR" altLang="en-US" sz="2400" b="1" dirty="0">
                <a:solidFill>
                  <a:schemeClr val="tx1"/>
                </a:solidFill>
                <a:latin typeface="Myriad Pro" panose="020B0503030403020204" pitchFamily="34" charset="0"/>
              </a:rPr>
              <a:t>Lisez la partie « consigne » pour répondre aux questions.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par>
                                <p:cTn id="17" presetID="10"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10" presetClass="entr" presetSubtype="0"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par>
                                <p:cTn id="23" presetID="10"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9"/>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3"/>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25"/>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6" grpId="0" animBg="1"/>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438;p29"/>
          <p:cNvSpPr txBox="1"/>
          <p:nvPr/>
        </p:nvSpPr>
        <p:spPr>
          <a:xfrm>
            <a:off x="756778" y="-36513"/>
            <a:ext cx="10725652" cy="912813"/>
          </a:xfrm>
          <a:prstGeom prst="rect">
            <a:avLst/>
          </a:prstGeom>
          <a:noFill/>
          <a:ln>
            <a:noFill/>
          </a:ln>
        </p:spPr>
        <p:txBody>
          <a:bodyPr spcFirstLastPara="1" lIns="91425" tIns="45700" rIns="91425" bIns="45700" anchor="ctr">
            <a:normAutofit/>
          </a:bodyPr>
          <a:lstStyle/>
          <a:p>
            <a:pPr>
              <a:spcBef>
                <a:spcPts val="0"/>
              </a:spcBef>
              <a:spcAft>
                <a:spcPts val="0"/>
              </a:spcAft>
              <a:buClr>
                <a:srgbClr val="0097D7"/>
              </a:buClr>
              <a:buSzPts val="3600"/>
              <a:defRPr/>
            </a:pPr>
            <a:r>
              <a:rPr lang="en-US" sz="3600" b="1" dirty="0">
                <a:solidFill>
                  <a:srgbClr val="0096D6"/>
                </a:solidFill>
                <a:latin typeface="Myriad Pro" panose="020B0503030403020204"/>
                <a:ea typeface="Open Sans"/>
                <a:cs typeface="Open Sans"/>
                <a:sym typeface="Open Sans"/>
              </a:rPr>
              <a:t>ANALYSER LE SUJET DE PRODUCTION: </a:t>
            </a:r>
            <a:r>
              <a:rPr lang="en-US" sz="3600" dirty="0">
                <a:solidFill>
                  <a:srgbClr val="0096D6"/>
                </a:solidFill>
                <a:latin typeface="Myriad Pro" panose="020B0503030403020204"/>
                <a:ea typeface="Open Sans"/>
                <a:cs typeface="Open Sans"/>
                <a:sym typeface="Open Sans"/>
              </a:rPr>
              <a:t>la </a:t>
            </a:r>
            <a:r>
              <a:rPr lang="en-US" sz="3600" dirty="0" err="1">
                <a:solidFill>
                  <a:srgbClr val="0096D6"/>
                </a:solidFill>
                <a:latin typeface="Myriad Pro" panose="020B0503030403020204"/>
                <a:ea typeface="Open Sans"/>
                <a:cs typeface="Open Sans"/>
                <a:sym typeface="Open Sans"/>
              </a:rPr>
              <a:t>consigne</a:t>
            </a:r>
            <a:endParaRPr lang="fr-FR" dirty="0">
              <a:solidFill>
                <a:srgbClr val="0096D6"/>
              </a:solidFill>
              <a:highlight>
                <a:srgbClr val="FFFF00"/>
              </a:highlight>
              <a:latin typeface="Myriad Pro" panose="020B0503030403020204"/>
              <a:ea typeface="Arial"/>
              <a:cs typeface="Arial"/>
              <a:sym typeface="Arial"/>
            </a:endParaRPr>
          </a:p>
        </p:txBody>
      </p:sp>
      <p:graphicFrame>
        <p:nvGraphicFramePr>
          <p:cNvPr id="7" name="Table 6"/>
          <p:cNvGraphicFramePr>
            <a:graphicFrameLocks noGrp="1"/>
          </p:cNvGraphicFramePr>
          <p:nvPr>
            <p:extLst>
              <p:ext uri="{D42A27DB-BD31-4B8C-83A1-F6EECF244321}">
                <p14:modId xmlns:p14="http://schemas.microsoft.com/office/powerpoint/2010/main" val="869384428"/>
              </p:ext>
            </p:extLst>
          </p:nvPr>
        </p:nvGraphicFramePr>
        <p:xfrm>
          <a:off x="1138237" y="3926656"/>
          <a:ext cx="1131887" cy="457200"/>
        </p:xfrm>
        <a:graphic>
          <a:graphicData uri="http://schemas.openxmlformats.org/drawingml/2006/table">
            <a:tbl>
              <a:tblPr>
                <a:noFill/>
              </a:tblPr>
              <a:tblGrid>
                <a:gridCol w="1131887">
                  <a:extLst>
                    <a:ext uri="{9D8B030D-6E8A-4147-A177-3AD203B41FA5}">
                      <a16:colId xmlns:a16="http://schemas.microsoft.com/office/drawing/2014/main" val="3983379723"/>
                    </a:ext>
                  </a:extLst>
                </a:gridCol>
              </a:tblGrid>
              <a:tr h="457200">
                <a:tc>
                  <a:txBody>
                    <a:bodyPr/>
                    <a:lstStyle/>
                    <a:p>
                      <a:pPr marL="0" marR="0" lvl="0" indent="0" algn="l" rtl="0">
                        <a:lnSpc>
                          <a:spcPct val="100000"/>
                        </a:lnSpc>
                        <a:spcBef>
                          <a:spcPts val="0"/>
                        </a:spcBef>
                        <a:spcAft>
                          <a:spcPts val="0"/>
                        </a:spcAft>
                        <a:buClr>
                          <a:srgbClr val="000000"/>
                        </a:buClr>
                        <a:buSzPts val="1800"/>
                        <a:buFont typeface="Arial"/>
                        <a:buNone/>
                      </a:pPr>
                      <a:r>
                        <a:rPr lang="fr-FR" sz="1800" b="1" dirty="0">
                          <a:latin typeface="Myriad Pro" panose="020B0503030403020204"/>
                        </a:rPr>
                        <a:t>Type(s)</a:t>
                      </a:r>
                      <a:endParaRPr sz="1800" b="1" dirty="0">
                        <a:latin typeface="Myriad Pro" panose="020B0503030403020204"/>
                      </a:endParaRPr>
                    </a:p>
                  </a:txBody>
                  <a:tcPr marL="91491" marR="91491" marT="91431" marB="91431">
                    <a:solidFill>
                      <a:schemeClr val="accent1">
                        <a:lumMod val="20000"/>
                        <a:lumOff val="80000"/>
                        <a:alpha val="34509"/>
                      </a:schemeClr>
                    </a:solidFill>
                  </a:tcPr>
                </a:tc>
                <a:extLst>
                  <a:ext uri="{0D108BD9-81ED-4DB2-BD59-A6C34878D82A}">
                    <a16:rowId xmlns:a16="http://schemas.microsoft.com/office/drawing/2014/main" val="352881978"/>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500177304"/>
              </p:ext>
            </p:extLst>
          </p:nvPr>
        </p:nvGraphicFramePr>
        <p:xfrm>
          <a:off x="2800095" y="4823030"/>
          <a:ext cx="2373312" cy="457200"/>
        </p:xfrm>
        <a:graphic>
          <a:graphicData uri="http://schemas.openxmlformats.org/drawingml/2006/table">
            <a:tbl>
              <a:tblPr>
                <a:noFill/>
              </a:tblPr>
              <a:tblGrid>
                <a:gridCol w="2373312">
                  <a:extLst>
                    <a:ext uri="{9D8B030D-6E8A-4147-A177-3AD203B41FA5}">
                      <a16:colId xmlns:a16="http://schemas.microsoft.com/office/drawing/2014/main" val="1428534655"/>
                    </a:ext>
                  </a:extLst>
                </a:gridCol>
              </a:tblGrid>
              <a:tr h="457200">
                <a:tc>
                  <a:txBody>
                    <a:bodyPr/>
                    <a:lstStyle/>
                    <a:p>
                      <a:pPr marL="0" lvl="0" indent="0" algn="l" rtl="0">
                        <a:spcBef>
                          <a:spcPts val="0"/>
                        </a:spcBef>
                        <a:spcAft>
                          <a:spcPts val="0"/>
                        </a:spcAft>
                        <a:buClr>
                          <a:schemeClr val="dk1"/>
                        </a:buClr>
                        <a:buSzPts val="1800"/>
                        <a:buFont typeface="Arial"/>
                        <a:buNone/>
                      </a:pPr>
                      <a:r>
                        <a:rPr lang="fr-FR" sz="1500" b="1" dirty="0">
                          <a:solidFill>
                            <a:srgbClr val="00B050"/>
                          </a:solidFill>
                          <a:latin typeface="Myriad Pro" panose="020B0503030403020204"/>
                          <a:sym typeface="Arial"/>
                        </a:rPr>
                        <a:t>Un post sur une page web </a:t>
                      </a:r>
                      <a:endParaRPr sz="1500" b="1" dirty="0">
                        <a:solidFill>
                          <a:srgbClr val="FF0000"/>
                        </a:solidFill>
                        <a:latin typeface="Myriad Pro" panose="020B0503030403020204"/>
                      </a:endParaRPr>
                    </a:p>
                  </a:txBody>
                  <a:tcPr marL="91430" marR="91430" marT="57158" marB="57158" anchor="ctr"/>
                </a:tc>
                <a:extLst>
                  <a:ext uri="{0D108BD9-81ED-4DB2-BD59-A6C34878D82A}">
                    <a16:rowId xmlns:a16="http://schemas.microsoft.com/office/drawing/2014/main" val="3354873452"/>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285904642"/>
              </p:ext>
            </p:extLst>
          </p:nvPr>
        </p:nvGraphicFramePr>
        <p:xfrm>
          <a:off x="1138238" y="5738659"/>
          <a:ext cx="1131887" cy="457200"/>
        </p:xfrm>
        <a:graphic>
          <a:graphicData uri="http://schemas.openxmlformats.org/drawingml/2006/table">
            <a:tbl>
              <a:tblPr>
                <a:noFill/>
              </a:tblPr>
              <a:tblGrid>
                <a:gridCol w="1131887">
                  <a:extLst>
                    <a:ext uri="{9D8B030D-6E8A-4147-A177-3AD203B41FA5}">
                      <a16:colId xmlns:a16="http://schemas.microsoft.com/office/drawing/2014/main" val="3983379723"/>
                    </a:ext>
                  </a:extLst>
                </a:gridCol>
              </a:tblGrid>
              <a:tr h="457200">
                <a:tc>
                  <a:txBody>
                    <a:bodyPr/>
                    <a:lstStyle/>
                    <a:p>
                      <a:pPr marL="0" marR="0" lvl="0" indent="0" algn="l" rtl="0">
                        <a:lnSpc>
                          <a:spcPct val="100000"/>
                        </a:lnSpc>
                        <a:spcBef>
                          <a:spcPts val="0"/>
                        </a:spcBef>
                        <a:spcAft>
                          <a:spcPts val="0"/>
                        </a:spcAft>
                        <a:buClr>
                          <a:srgbClr val="000000"/>
                        </a:buClr>
                        <a:buSzPts val="1800"/>
                        <a:buFont typeface="Arial"/>
                        <a:buNone/>
                      </a:pPr>
                      <a:r>
                        <a:rPr lang="fr-FR" sz="1800" b="1" dirty="0">
                          <a:latin typeface="Myriad Pro" panose="020B0503030403020204"/>
                        </a:rPr>
                        <a:t>Enjeu(x) </a:t>
                      </a:r>
                      <a:endParaRPr sz="1800" b="1" dirty="0">
                        <a:latin typeface="Myriad Pro" panose="020B0503030403020204"/>
                      </a:endParaRPr>
                    </a:p>
                  </a:txBody>
                  <a:tcPr marL="91433" marR="91433" marT="91431" marB="91431">
                    <a:solidFill>
                      <a:schemeClr val="accent1">
                        <a:lumMod val="20000"/>
                        <a:lumOff val="80000"/>
                        <a:alpha val="34509"/>
                      </a:schemeClr>
                    </a:solidFill>
                  </a:tcPr>
                </a:tc>
                <a:extLst>
                  <a:ext uri="{0D108BD9-81ED-4DB2-BD59-A6C34878D82A}">
                    <a16:rowId xmlns:a16="http://schemas.microsoft.com/office/drawing/2014/main" val="3994118375"/>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237821510"/>
              </p:ext>
            </p:extLst>
          </p:nvPr>
        </p:nvGraphicFramePr>
        <p:xfrm>
          <a:off x="2798456" y="3926656"/>
          <a:ext cx="4298950" cy="571526"/>
        </p:xfrm>
        <a:graphic>
          <a:graphicData uri="http://schemas.openxmlformats.org/drawingml/2006/table">
            <a:tbl>
              <a:tblPr>
                <a:noFill/>
              </a:tblPr>
              <a:tblGrid>
                <a:gridCol w="4298950">
                  <a:extLst>
                    <a:ext uri="{9D8B030D-6E8A-4147-A177-3AD203B41FA5}">
                      <a16:colId xmlns:a16="http://schemas.microsoft.com/office/drawing/2014/main" val="1428534655"/>
                    </a:ext>
                  </a:extLst>
                </a:gridCol>
              </a:tblGrid>
              <a:tr h="457200">
                <a:tc>
                  <a:txBody>
                    <a:bodyPr/>
                    <a:lstStyle/>
                    <a:p>
                      <a:pPr marL="0" marR="0" lvl="0" indent="0" algn="l" rtl="0">
                        <a:lnSpc>
                          <a:spcPct val="100000"/>
                        </a:lnSpc>
                        <a:spcBef>
                          <a:spcPts val="0"/>
                        </a:spcBef>
                        <a:spcAft>
                          <a:spcPts val="0"/>
                        </a:spcAft>
                        <a:buClr>
                          <a:srgbClr val="000000"/>
                        </a:buClr>
                        <a:buSzPts val="1800"/>
                        <a:buFont typeface="Arial"/>
                        <a:buNone/>
                      </a:pPr>
                      <a:r>
                        <a:rPr lang="fr-FR" altLang="fr-FR" sz="1500" b="1" dirty="0">
                          <a:solidFill>
                            <a:srgbClr val="FF0000"/>
                          </a:solidFill>
                          <a:latin typeface="Myriad Pro" pitchFamily="34" charset="0"/>
                        </a:rPr>
                        <a:t>Descriptif</a:t>
                      </a:r>
                      <a:r>
                        <a:rPr lang="fr-FR" altLang="fr-FR" sz="1500" b="1" baseline="0" dirty="0">
                          <a:solidFill>
                            <a:srgbClr val="FF0000"/>
                          </a:solidFill>
                          <a:latin typeface="Myriad Pro" pitchFamily="34" charset="0"/>
                        </a:rPr>
                        <a:t> - une</a:t>
                      </a:r>
                      <a:r>
                        <a:rPr lang="fr-FR" altLang="fr-FR" sz="1500" b="1" dirty="0">
                          <a:solidFill>
                            <a:srgbClr val="FF0000"/>
                          </a:solidFill>
                          <a:latin typeface="Myriad Pro" pitchFamily="34" charset="0"/>
                        </a:rPr>
                        <a:t> maison traditionnelle et délabrée</a:t>
                      </a:r>
                    </a:p>
                  </a:txBody>
                  <a:tcPr marL="91437" marR="91437" marT="57163" marB="57163"/>
                </a:tc>
                <a:extLst>
                  <a:ext uri="{0D108BD9-81ED-4DB2-BD59-A6C34878D82A}">
                    <a16:rowId xmlns:a16="http://schemas.microsoft.com/office/drawing/2014/main" val="352881978"/>
                  </a:ext>
                </a:extLst>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710201048"/>
              </p:ext>
            </p:extLst>
          </p:nvPr>
        </p:nvGraphicFramePr>
        <p:xfrm>
          <a:off x="1138238" y="4823030"/>
          <a:ext cx="1131887" cy="498475"/>
        </p:xfrm>
        <a:graphic>
          <a:graphicData uri="http://schemas.openxmlformats.org/drawingml/2006/table">
            <a:tbl>
              <a:tblPr>
                <a:noFill/>
              </a:tblPr>
              <a:tblGrid>
                <a:gridCol w="1131887">
                  <a:extLst>
                    <a:ext uri="{9D8B030D-6E8A-4147-A177-3AD203B41FA5}">
                      <a16:colId xmlns:a16="http://schemas.microsoft.com/office/drawing/2014/main" val="3581501290"/>
                    </a:ext>
                  </a:extLst>
                </a:gridCol>
              </a:tblGrid>
              <a:tr h="498475">
                <a:tc>
                  <a:txBody>
                    <a:bodyPr/>
                    <a:lstStyle/>
                    <a:p>
                      <a:pPr marL="0" marR="0" lvl="0" indent="0" algn="l" rtl="0">
                        <a:lnSpc>
                          <a:spcPct val="100000"/>
                        </a:lnSpc>
                        <a:spcBef>
                          <a:spcPts val="0"/>
                        </a:spcBef>
                        <a:spcAft>
                          <a:spcPts val="0"/>
                        </a:spcAft>
                        <a:buClr>
                          <a:srgbClr val="000000"/>
                        </a:buClr>
                        <a:buSzPts val="1800"/>
                        <a:buFont typeface="Arial"/>
                        <a:buNone/>
                      </a:pPr>
                      <a:r>
                        <a:rPr lang="fr-FR" sz="1800" b="1" dirty="0">
                          <a:latin typeface="Myriad Pro" panose="020B0503030403020204"/>
                          <a:sym typeface="Arial"/>
                        </a:rPr>
                        <a:t>Genre </a:t>
                      </a:r>
                      <a:endParaRPr sz="1800" b="1" dirty="0">
                        <a:latin typeface="Myriad Pro" panose="020B0503030403020204"/>
                        <a:sym typeface="Arial"/>
                      </a:endParaRPr>
                    </a:p>
                  </a:txBody>
                  <a:tcPr marL="91433" marR="91433" marT="91423" marB="91423">
                    <a:solidFill>
                      <a:schemeClr val="accent1">
                        <a:lumMod val="20000"/>
                        <a:lumOff val="80000"/>
                        <a:alpha val="34509"/>
                      </a:schemeClr>
                    </a:solidFill>
                  </a:tcPr>
                </a:tc>
                <a:extLst>
                  <a:ext uri="{0D108BD9-81ED-4DB2-BD59-A6C34878D82A}">
                    <a16:rowId xmlns:a16="http://schemas.microsoft.com/office/drawing/2014/main" val="31845294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988074737"/>
              </p:ext>
            </p:extLst>
          </p:nvPr>
        </p:nvGraphicFramePr>
        <p:xfrm>
          <a:off x="2798456" y="5738659"/>
          <a:ext cx="7570787" cy="457200"/>
        </p:xfrm>
        <a:graphic>
          <a:graphicData uri="http://schemas.openxmlformats.org/drawingml/2006/table">
            <a:tbl>
              <a:tblPr>
                <a:noFill/>
              </a:tblPr>
              <a:tblGrid>
                <a:gridCol w="7570787">
                  <a:extLst>
                    <a:ext uri="{9D8B030D-6E8A-4147-A177-3AD203B41FA5}">
                      <a16:colId xmlns:a16="http://schemas.microsoft.com/office/drawing/2014/main" val="1428534655"/>
                    </a:ext>
                  </a:extLst>
                </a:gridCol>
              </a:tblGrid>
              <a:tr h="457200">
                <a:tc>
                  <a:txBody>
                    <a:bodyPr/>
                    <a:lstStyle/>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r>
                        <a:rPr lang="fr-FR" altLang="fr-FR" sz="1500" b="1" u="sng" dirty="0">
                          <a:solidFill>
                            <a:srgbClr val="FF0000"/>
                          </a:solidFill>
                          <a:latin typeface="Myriad Pro" pitchFamily="34" charset="0"/>
                        </a:rPr>
                        <a:t>Descriptio</a:t>
                      </a:r>
                      <a:r>
                        <a:rPr lang="fr-FR" altLang="fr-FR" sz="1500" b="1" u="sng" baseline="0" dirty="0">
                          <a:solidFill>
                            <a:srgbClr val="FF0000"/>
                          </a:solidFill>
                          <a:latin typeface="Myriad Pro" pitchFamily="34" charset="0"/>
                        </a:rPr>
                        <a:t>n subjective</a:t>
                      </a:r>
                      <a:r>
                        <a:rPr lang="fr-FR" altLang="fr-FR" sz="1500" b="1" u="sng" baseline="0" dirty="0">
                          <a:solidFill>
                            <a:srgbClr val="FFC000"/>
                          </a:solidFill>
                          <a:latin typeface="Myriad Pro" pitchFamily="34" charset="0"/>
                        </a:rPr>
                        <a:t>: </a:t>
                      </a:r>
                      <a:r>
                        <a:rPr lang="fr-FR" altLang="fr-FR" sz="1500" b="1" baseline="0" dirty="0">
                          <a:solidFill>
                            <a:schemeClr val="accent1">
                              <a:lumMod val="75000"/>
                            </a:schemeClr>
                          </a:solidFill>
                          <a:latin typeface="Myriad Pro" pitchFamily="34" charset="0"/>
                        </a:rPr>
                        <a:t>pour mettre en valeur l’importance architecturale et historique. </a:t>
                      </a:r>
                      <a:endParaRPr lang="fr-FR" altLang="fr-FR" sz="1500" b="1" dirty="0">
                        <a:solidFill>
                          <a:schemeClr val="accent1">
                            <a:lumMod val="75000"/>
                          </a:schemeClr>
                        </a:solidFill>
                        <a:latin typeface="Myriad Pro" pitchFamily="34" charset="0"/>
                      </a:endParaRPr>
                    </a:p>
                  </a:txBody>
                  <a:tcPr marL="91430" marR="91430" marT="57146" marB="57146"/>
                </a:tc>
                <a:extLst>
                  <a:ext uri="{0D108BD9-81ED-4DB2-BD59-A6C34878D82A}">
                    <a16:rowId xmlns:a16="http://schemas.microsoft.com/office/drawing/2014/main" val="3994118375"/>
                  </a:ext>
                </a:extLst>
              </a:tr>
            </a:tbl>
          </a:graphicData>
        </a:graphic>
      </p:graphicFrame>
      <p:sp>
        <p:nvSpPr>
          <p:cNvPr id="12" name="Rectangle 1"/>
          <p:cNvSpPr>
            <a:spLocks noChangeArrowheads="1"/>
          </p:cNvSpPr>
          <p:nvPr/>
        </p:nvSpPr>
        <p:spPr bwMode="auto">
          <a:xfrm>
            <a:off x="3098800" y="1893889"/>
            <a:ext cx="8234363" cy="1200150"/>
          </a:xfrm>
          <a:prstGeom prst="rect">
            <a:avLst/>
          </a:prstGeom>
          <a:solidFill>
            <a:schemeClr val="accent1">
              <a:lumMod val="20000"/>
              <a:lumOff val="80000"/>
            </a:schemeClr>
          </a:solid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buClr>
                <a:srgbClr val="000000"/>
              </a:buClr>
              <a:buSzPts val="2000"/>
              <a:defRPr/>
            </a:pPr>
            <a:r>
              <a:rPr lang="fr-FR" altLang="fr-FR" sz="1800" b="1" dirty="0">
                <a:latin typeface="Myriad Pro" pitchFamily="34" charset="0"/>
              </a:rPr>
              <a:t>Rédigez le post à faire circuler sur les réseaux sociaux, dans lequel vous décrivez cette maison traditionnelle et délabrée et vous insistez sur son importance architecturale et historique. Formulez un titre accrocheur à votre post. </a:t>
            </a:r>
          </a:p>
        </p:txBody>
      </p:sp>
      <p:sp>
        <p:nvSpPr>
          <p:cNvPr id="14" name="Rectangle 1"/>
          <p:cNvSpPr>
            <a:spLocks noChangeArrowheads="1"/>
          </p:cNvSpPr>
          <p:nvPr/>
        </p:nvSpPr>
        <p:spPr bwMode="auto">
          <a:xfrm>
            <a:off x="3116006" y="1893889"/>
            <a:ext cx="8235950" cy="1200150"/>
          </a:xfrm>
          <a:prstGeom prst="rect">
            <a:avLst/>
          </a:prstGeom>
          <a:solidFill>
            <a:schemeClr val="accent1">
              <a:lumMod val="20000"/>
              <a:lumOff val="80000"/>
            </a:schemeClr>
          </a:solid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buClr>
                <a:srgbClr val="000000"/>
              </a:buClr>
              <a:buSzPts val="2000"/>
              <a:defRPr/>
            </a:pPr>
            <a:r>
              <a:rPr lang="fr-FR" altLang="fr-FR" sz="1800" b="1" dirty="0">
                <a:latin typeface="Myriad Pro" pitchFamily="34" charset="0"/>
              </a:rPr>
              <a:t>Rédigez </a:t>
            </a:r>
            <a:r>
              <a:rPr lang="fr-FR" altLang="fr-FR" sz="1800" b="1" dirty="0">
                <a:solidFill>
                  <a:srgbClr val="00B050"/>
                </a:solidFill>
                <a:latin typeface="Myriad Pro" pitchFamily="34" charset="0"/>
              </a:rPr>
              <a:t>le post à faire circuler sur les réseaux sociaux</a:t>
            </a:r>
            <a:r>
              <a:rPr lang="fr-FR" altLang="fr-FR" sz="1800" b="1" dirty="0">
                <a:latin typeface="Myriad Pro" pitchFamily="34" charset="0"/>
              </a:rPr>
              <a:t>, dans lequel vous </a:t>
            </a:r>
            <a:r>
              <a:rPr lang="fr-FR" altLang="fr-FR" sz="1800" b="1" dirty="0">
                <a:solidFill>
                  <a:srgbClr val="FF0000"/>
                </a:solidFill>
                <a:latin typeface="Myriad Pro" pitchFamily="34" charset="0"/>
              </a:rPr>
              <a:t>décrivez cette maison traditionnelle et délabrée</a:t>
            </a:r>
            <a:r>
              <a:rPr lang="fr-FR" altLang="fr-FR" sz="1800" b="1" dirty="0">
                <a:latin typeface="Myriad Pro" pitchFamily="34" charset="0"/>
              </a:rPr>
              <a:t> et </a:t>
            </a:r>
            <a:r>
              <a:rPr lang="fr-FR" altLang="fr-FR" sz="1800" b="1" dirty="0">
                <a:solidFill>
                  <a:schemeClr val="accent1">
                    <a:lumMod val="75000"/>
                  </a:schemeClr>
                </a:solidFill>
                <a:latin typeface="Myriad Pro" pitchFamily="34" charset="0"/>
              </a:rPr>
              <a:t>vous insistez sur son importance architecturale et historique. </a:t>
            </a:r>
            <a:r>
              <a:rPr lang="fr-FR" altLang="fr-FR" sz="1800" b="1" dirty="0">
                <a:latin typeface="Myriad Pro" pitchFamily="34" charset="0"/>
              </a:rPr>
              <a:t>Formulez un titre accrocheur à votre post. </a:t>
            </a:r>
          </a:p>
        </p:txBody>
      </p:sp>
      <p:sp>
        <p:nvSpPr>
          <p:cNvPr id="13" name="Rectangle 12"/>
          <p:cNvSpPr>
            <a:spLocks noChangeArrowheads="1"/>
          </p:cNvSpPr>
          <p:nvPr/>
        </p:nvSpPr>
        <p:spPr bwMode="auto">
          <a:xfrm>
            <a:off x="273560" y="1334729"/>
            <a:ext cx="2861239" cy="2068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tabLst>
                <a:tab pos="3938588" algn="l"/>
              </a:tabLs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07000"/>
              </a:lnSpc>
              <a:spcAft>
                <a:spcPts val="800"/>
              </a:spcAft>
              <a:buFont typeface="Times New Roman" panose="02020603050405020304" pitchFamily="18" charset="0"/>
              <a:buNone/>
            </a:pPr>
            <a:r>
              <a:rPr lang="fr-FR" altLang="en-US" sz="2400" b="1" dirty="0">
                <a:solidFill>
                  <a:schemeClr val="tx1"/>
                </a:solidFill>
                <a:latin typeface="Myriad Pro" panose="020B0503030403020204" pitchFamily="34" charset="0"/>
              </a:rPr>
              <a:t>Lisez la partie « consigne » pour retrouver le type, le genre et l’enjeu du texte à produire.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2"/>
          <p:cNvSpPr txBox="1">
            <a:spLocks noChangeArrowheads="1"/>
          </p:cNvSpPr>
          <p:nvPr/>
        </p:nvSpPr>
        <p:spPr bwMode="auto">
          <a:xfrm>
            <a:off x="27781" y="116681"/>
            <a:ext cx="69723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r>
              <a:rPr lang="en-US" altLang="en-US" sz="3600" b="1" dirty="0">
                <a:solidFill>
                  <a:srgbClr val="0096D6"/>
                </a:solidFill>
                <a:latin typeface="Myriad Pro" panose="020B0503030403020204" pitchFamily="34" charset="0"/>
              </a:rPr>
              <a:t>SE </a:t>
            </a:r>
            <a:r>
              <a:rPr lang="fr-FR" altLang="en-US" sz="3600" b="1" dirty="0">
                <a:solidFill>
                  <a:srgbClr val="0096D6"/>
                </a:solidFill>
                <a:latin typeface="Myriad Pro" panose="020B0503030403020204" pitchFamily="34" charset="0"/>
              </a:rPr>
              <a:t>PRÉPARER</a:t>
            </a:r>
            <a:r>
              <a:rPr lang="en-US" altLang="en-US" sz="3600" b="1" dirty="0">
                <a:solidFill>
                  <a:srgbClr val="0096D6"/>
                </a:solidFill>
                <a:latin typeface="Myriad Pro" panose="020B0503030403020204" pitchFamily="34" charset="0"/>
              </a:rPr>
              <a:t> À </a:t>
            </a:r>
            <a:r>
              <a:rPr lang="fr-FR" altLang="en-US" sz="3600" b="1" dirty="0">
                <a:solidFill>
                  <a:srgbClr val="0096D6"/>
                </a:solidFill>
                <a:latin typeface="Myriad Pro" panose="020B0503030403020204" pitchFamily="34" charset="0"/>
              </a:rPr>
              <a:t>PRODUIRE</a:t>
            </a:r>
          </a:p>
        </p:txBody>
      </p:sp>
      <p:sp>
        <p:nvSpPr>
          <p:cNvPr id="4" name="Rectangle 3">
            <a:extLst>
              <a:ext uri="{FF2B5EF4-FFF2-40B4-BE49-F238E27FC236}">
                <a16:creationId xmlns:a16="http://schemas.microsoft.com/office/drawing/2014/main" id="{F60C66DB-9210-4CD6-96ED-14D4518A9D75}"/>
              </a:ext>
            </a:extLst>
          </p:cNvPr>
          <p:cNvSpPr>
            <a:spLocks noChangeArrowheads="1"/>
          </p:cNvSpPr>
          <p:nvPr/>
        </p:nvSpPr>
        <p:spPr bwMode="auto">
          <a:xfrm>
            <a:off x="1330376" y="1212748"/>
            <a:ext cx="8802687" cy="2677656"/>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buClr>
                <a:srgbClr val="000000"/>
              </a:buClr>
              <a:buSzPts val="2000"/>
              <a:defRPr/>
            </a:pPr>
            <a:r>
              <a:rPr lang="fr-FR" altLang="fr-FR" sz="2400" b="1" i="1" u="sng" dirty="0">
                <a:latin typeface="Myriad Pro" panose="020B0503030403020204" pitchFamily="34" charset="0"/>
              </a:rPr>
              <a:t>Pour développer le sujet en question, il est nécessaire de/d’ : </a:t>
            </a:r>
          </a:p>
          <a:p>
            <a:pPr algn="just">
              <a:buClr>
                <a:srgbClr val="000000"/>
              </a:buClr>
              <a:buSzPts val="2000"/>
              <a:defRPr/>
            </a:pPr>
            <a:r>
              <a:rPr lang="fr-FR" altLang="fr-FR" sz="2400" b="1" u="sng" dirty="0">
                <a:latin typeface="Myriad Pro" panose="020B0503030403020204" pitchFamily="34" charset="0"/>
              </a:rPr>
              <a:t> </a:t>
            </a:r>
          </a:p>
          <a:p>
            <a:pPr indent="336550" eaLnBrk="1" hangingPunct="1">
              <a:buClr>
                <a:srgbClr val="000000"/>
              </a:buClr>
              <a:defRPr/>
            </a:pPr>
            <a:r>
              <a:rPr lang="fr-FR" altLang="en-US" sz="2400" b="1" dirty="0">
                <a:latin typeface="Myriad Pro" panose="020B0503030403020204"/>
                <a:sym typeface="Open Sans" charset="0"/>
              </a:rPr>
              <a:t>- Utiliser les expansions du nom (place et accord) </a:t>
            </a:r>
          </a:p>
          <a:p>
            <a:pPr indent="336550" eaLnBrk="1" hangingPunct="1">
              <a:buClr>
                <a:srgbClr val="000000"/>
              </a:buClr>
              <a:defRPr/>
            </a:pPr>
            <a:r>
              <a:rPr lang="fr-FR" altLang="en-US" sz="2400" b="1" dirty="0">
                <a:latin typeface="Myriad Pro" panose="020B0503030403020204"/>
                <a:sym typeface="Open Sans" charset="0"/>
              </a:rPr>
              <a:t>- Conjuguer les verbes à l’imparfait de l’indicatif. </a:t>
            </a:r>
          </a:p>
          <a:p>
            <a:pPr indent="336550" eaLnBrk="1" hangingPunct="1">
              <a:buClr>
                <a:srgbClr val="000000"/>
              </a:buClr>
              <a:defRPr/>
            </a:pPr>
            <a:r>
              <a:rPr lang="fr-FR" altLang="en-US" sz="2400" b="1" dirty="0">
                <a:latin typeface="Myriad Pro" panose="020B0503030403020204"/>
                <a:sym typeface="Open Sans" charset="0"/>
              </a:rPr>
              <a:t>- Utiliser un lexique évaluatif. </a:t>
            </a:r>
          </a:p>
          <a:p>
            <a:pPr indent="336550" eaLnBrk="1" hangingPunct="1">
              <a:buClr>
                <a:srgbClr val="000000"/>
              </a:buClr>
              <a:defRPr/>
            </a:pPr>
            <a:r>
              <a:rPr lang="fr-FR" altLang="en-US" sz="2400" b="1" dirty="0">
                <a:latin typeface="Myriad Pro" panose="020B0503030403020204"/>
                <a:sym typeface="Open Sans" charset="0"/>
              </a:rPr>
              <a:t>- Utiliser des compléments circonstanciels de lieu </a:t>
            </a:r>
          </a:p>
          <a:p>
            <a:pPr indent="336550" eaLnBrk="1" hangingPunct="1">
              <a:buClr>
                <a:srgbClr val="000000"/>
              </a:buClr>
              <a:defRPr/>
            </a:pPr>
            <a:r>
              <a:rPr lang="fr-FR" altLang="en-US" sz="2400" b="1" dirty="0">
                <a:latin typeface="Myriad Pro" panose="020B0503030403020204"/>
                <a:sym typeface="Open Sans" charset="0"/>
              </a:rPr>
              <a:t>- Montrer l’organisation de la description.</a:t>
            </a:r>
          </a:p>
        </p:txBody>
      </p:sp>
      <p:sp>
        <p:nvSpPr>
          <p:cNvPr id="6" name="Right Arrow 5">
            <a:extLst>
              <a:ext uri="{FF2B5EF4-FFF2-40B4-BE49-F238E27FC236}">
                <a16:creationId xmlns:a16="http://schemas.microsoft.com/office/drawing/2014/main" id="{80114DEC-F504-4032-B8B8-B9A8D65238BF}"/>
              </a:ext>
            </a:extLst>
          </p:cNvPr>
          <p:cNvSpPr/>
          <p:nvPr/>
        </p:nvSpPr>
        <p:spPr>
          <a:xfrm>
            <a:off x="3988261" y="4338771"/>
            <a:ext cx="7740650" cy="1512887"/>
          </a:xfrm>
          <a:prstGeom prst="rightArrow">
            <a:avLst/>
          </a:prstGeom>
          <a:solidFill>
            <a:schemeClr val="bg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400" b="1" dirty="0">
                <a:solidFill>
                  <a:srgbClr val="002060"/>
                </a:solidFill>
                <a:latin typeface="Myriad Pro" panose="020B0503030403020204"/>
              </a:rPr>
              <a:t>Mettons- nous en route ! </a:t>
            </a:r>
          </a:p>
          <a:p>
            <a:pPr algn="ctr">
              <a:defRPr/>
            </a:pPr>
            <a:r>
              <a:rPr lang="fr-FR" sz="2400" b="1" dirty="0">
                <a:solidFill>
                  <a:srgbClr val="002060"/>
                </a:solidFill>
                <a:latin typeface="Myriad Pro" panose="020B0503030403020204"/>
              </a:rPr>
              <a:t>Des exercices pour nous entrainer.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2" fill="hold" nodeType="clickEffect">
                                  <p:stCondLst>
                                    <p:cond delay="0"/>
                                  </p:stCondLst>
                                  <p:childTnLst>
                                    <p:animClr clrSpc="rgb" dir="cw">
                                      <p:cBhvr>
                                        <p:cTn id="6" dur="2000" fill="hold"/>
                                        <p:tgtEl>
                                          <p:spTgt spid="4"/>
                                        </p:tgtEl>
                                        <p:attrNameLst>
                                          <p:attrName>stroke.color</p:attrName>
                                        </p:attrNameLst>
                                      </p:cBhvr>
                                      <p:to>
                                        <a:schemeClr val="accent2"/>
                                      </p:to>
                                    </p:animClr>
                                    <p:set>
                                      <p:cBhvr>
                                        <p:cTn id="7" dur="2000" fill="hold"/>
                                        <p:tgtEl>
                                          <p:spTgt spid="4"/>
                                        </p:tgtEl>
                                        <p:attrNameLst>
                                          <p:attrName>stroke.on</p:attrName>
                                        </p:attrNameLst>
                                      </p:cBhvr>
                                      <p:to>
                                        <p:strVal val="true"/>
                                      </p:to>
                                    </p:se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Google Shape;438;p29"/>
          <p:cNvSpPr txBox="1">
            <a:spLocks noChangeArrowheads="1"/>
          </p:cNvSpPr>
          <p:nvPr/>
        </p:nvSpPr>
        <p:spPr bwMode="auto">
          <a:xfrm>
            <a:off x="804863" y="152400"/>
            <a:ext cx="1072673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pPr>
            <a:r>
              <a:rPr lang="fr-FR" altLang="en-US" sz="3600" b="1" dirty="0">
                <a:solidFill>
                  <a:srgbClr val="0096D6"/>
                </a:solidFill>
                <a:latin typeface="Myriad Pro" panose="020B0503030403020204" pitchFamily="34" charset="0"/>
                <a:cs typeface="Open Sans" panose="020B0606030504020204" pitchFamily="34" charset="0"/>
              </a:rPr>
              <a:t>SE PRÉPARER À LA PRODUCTION – </a:t>
            </a:r>
            <a:r>
              <a:rPr lang="fr-FR" altLang="en-US" sz="3600" dirty="0">
                <a:solidFill>
                  <a:srgbClr val="0096D6"/>
                </a:solidFill>
                <a:latin typeface="Myriad Pro" panose="020B0503030403020204" pitchFamily="34" charset="0"/>
                <a:cs typeface="Open Sans" panose="020B0606030504020204" pitchFamily="34" charset="0"/>
              </a:rPr>
              <a:t>La description </a:t>
            </a:r>
          </a:p>
        </p:txBody>
      </p:sp>
      <p:sp>
        <p:nvSpPr>
          <p:cNvPr id="22531" name="Rectangle 3"/>
          <p:cNvSpPr>
            <a:spLocks noChangeArrowheads="1"/>
          </p:cNvSpPr>
          <p:nvPr/>
        </p:nvSpPr>
        <p:spPr bwMode="auto">
          <a:xfrm>
            <a:off x="6926263" y="1198563"/>
            <a:ext cx="4948237" cy="5062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r>
              <a:rPr lang="fr-FR" altLang="fr-FR" sz="1900" b="1" dirty="0">
                <a:latin typeface="Myriad Pro" panose="020B0503030403020204" pitchFamily="34" charset="0"/>
              </a:rPr>
              <a:t>Une maison inchangée</a:t>
            </a:r>
          </a:p>
          <a:p>
            <a:pPr algn="just"/>
            <a:r>
              <a:rPr lang="fr-FR" altLang="fr-FR" sz="1900" dirty="0">
                <a:latin typeface="Myriad Pro" panose="020B0503030403020204" pitchFamily="34" charset="0"/>
              </a:rPr>
              <a:t>Après soixante longues années, un jour de printemps, un peu par nostalgie, je revins dans mon ancien quartier, celui de la ville où j’avais passé une bonne part de ma jeunesse : mes plus belles années. Je me rendis dans une rue bordée de marronniers. Je revis la maison inchangée où j’étais né : petite, humble, en pierres meulière, aujourd’hui partiellement dissimulée par le lierre. Les volets, bleus et en fer remplaçaient ceux de jadis, en bois. Le jardin, jadis bien entretenu, était maintenant cette végétation luxuriante où tout poussait de façon un peu anarchique. La grille en fer forgé, assez élégante et le petit mur étaient un rempart aux curieux. </a:t>
            </a:r>
          </a:p>
          <a:p>
            <a:pPr algn="r"/>
            <a:r>
              <a:rPr lang="fr-FR" altLang="fr-FR" sz="1900" b="1" dirty="0">
                <a:latin typeface="Myriad Pro" panose="020B0503030403020204" pitchFamily="34" charset="0"/>
              </a:rPr>
              <a:t>Olivier BRIAT, Le vieux quartier. </a:t>
            </a:r>
          </a:p>
        </p:txBody>
      </p:sp>
      <p:sp>
        <p:nvSpPr>
          <p:cNvPr id="5" name="Rectangle 1"/>
          <p:cNvSpPr>
            <a:spLocks noChangeArrowheads="1"/>
          </p:cNvSpPr>
          <p:nvPr/>
        </p:nvSpPr>
        <p:spPr bwMode="auto">
          <a:xfrm>
            <a:off x="579438" y="3584148"/>
            <a:ext cx="6126162"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2000" b="1" dirty="0" err="1">
                <a:solidFill>
                  <a:schemeClr val="tx1"/>
                </a:solidFill>
                <a:latin typeface="Myriad Pro" panose="020B0503030403020204" pitchFamily="34" charset="0"/>
              </a:rPr>
              <a:t>Indiquez</a:t>
            </a:r>
            <a:r>
              <a:rPr lang="en-US" altLang="en-US" sz="2000" b="1" dirty="0">
                <a:solidFill>
                  <a:schemeClr val="tx1"/>
                </a:solidFill>
                <a:latin typeface="Myriad Pro" panose="020B0503030403020204" pitchFamily="34" charset="0"/>
              </a:rPr>
              <a:t> </a:t>
            </a:r>
            <a:r>
              <a:rPr lang="en-US" altLang="en-US" sz="2000" b="1" dirty="0" err="1">
                <a:solidFill>
                  <a:schemeClr val="tx1"/>
                </a:solidFill>
                <a:latin typeface="Myriad Pro" panose="020B0503030403020204" pitchFamily="34" charset="0"/>
              </a:rPr>
              <a:t>l’objet</a:t>
            </a:r>
            <a:r>
              <a:rPr lang="en-US" altLang="en-US" sz="2000" b="1" dirty="0">
                <a:solidFill>
                  <a:schemeClr val="tx1"/>
                </a:solidFill>
                <a:latin typeface="Myriad Pro" panose="020B0503030403020204" pitchFamily="34" charset="0"/>
              </a:rPr>
              <a:t> de la description.</a:t>
            </a:r>
            <a:endParaRPr lang="en-US" altLang="en-US" sz="2000" b="1" dirty="0">
              <a:solidFill>
                <a:srgbClr val="0070C0"/>
              </a:solidFill>
              <a:latin typeface="Myriad Pro" panose="020B0503030403020204" pitchFamily="34" charset="0"/>
            </a:endParaRPr>
          </a:p>
          <a:p>
            <a:r>
              <a:rPr lang="en-US" altLang="en-US" sz="2000" dirty="0">
                <a:solidFill>
                  <a:schemeClr val="tx1"/>
                </a:solidFill>
                <a:latin typeface="Myriad Pro" panose="020B0503030403020204" pitchFamily="34" charset="0"/>
              </a:rPr>
              <a:t>A- Le quartier. </a:t>
            </a:r>
          </a:p>
          <a:p>
            <a:r>
              <a:rPr lang="en-US" altLang="en-US" sz="2000" dirty="0">
                <a:solidFill>
                  <a:schemeClr val="tx1"/>
                </a:solidFill>
                <a:latin typeface="Myriad Pro" panose="020B0503030403020204" pitchFamily="34" charset="0"/>
              </a:rPr>
              <a:t>B- La </a:t>
            </a:r>
            <a:r>
              <a:rPr lang="en-US" altLang="en-US" sz="2000" dirty="0" err="1">
                <a:solidFill>
                  <a:schemeClr val="tx1"/>
                </a:solidFill>
                <a:latin typeface="Myriad Pro" panose="020B0503030403020204" pitchFamily="34" charset="0"/>
              </a:rPr>
              <a:t>ville</a:t>
            </a:r>
            <a:r>
              <a:rPr lang="en-US" altLang="en-US" sz="2000" dirty="0">
                <a:solidFill>
                  <a:schemeClr val="tx1"/>
                </a:solidFill>
                <a:latin typeface="Myriad Pro" panose="020B0503030403020204" pitchFamily="34" charset="0"/>
              </a:rPr>
              <a:t>. </a:t>
            </a:r>
          </a:p>
          <a:p>
            <a:r>
              <a:rPr lang="en-US" altLang="en-US" sz="2000" dirty="0">
                <a:solidFill>
                  <a:schemeClr val="tx1"/>
                </a:solidFill>
                <a:latin typeface="Myriad Pro" panose="020B0503030403020204" pitchFamily="34" charset="0"/>
              </a:rPr>
              <a:t>C- La rue. </a:t>
            </a:r>
          </a:p>
          <a:p>
            <a:r>
              <a:rPr lang="en-US" altLang="en-US" sz="2000" dirty="0">
                <a:solidFill>
                  <a:schemeClr val="tx1"/>
                </a:solidFill>
                <a:latin typeface="Myriad Pro" panose="020B0503030403020204" pitchFamily="34" charset="0"/>
              </a:rPr>
              <a:t>D- La </a:t>
            </a:r>
            <a:r>
              <a:rPr lang="en-US" altLang="en-US" sz="2000" dirty="0" err="1">
                <a:solidFill>
                  <a:schemeClr val="tx1"/>
                </a:solidFill>
                <a:latin typeface="Myriad Pro" panose="020B0503030403020204" pitchFamily="34" charset="0"/>
              </a:rPr>
              <a:t>maison</a:t>
            </a:r>
            <a:r>
              <a:rPr lang="en-US" altLang="en-US" sz="2000" dirty="0">
                <a:solidFill>
                  <a:schemeClr val="tx1"/>
                </a:solidFill>
                <a:latin typeface="Myriad Pro" panose="020B0503030403020204" pitchFamily="34" charset="0"/>
              </a:rPr>
              <a:t>  </a:t>
            </a:r>
          </a:p>
        </p:txBody>
      </p:sp>
      <p:sp>
        <p:nvSpPr>
          <p:cNvPr id="18437" name="Rectangle 1"/>
          <p:cNvSpPr>
            <a:spLocks noChangeArrowheads="1"/>
          </p:cNvSpPr>
          <p:nvPr/>
        </p:nvSpPr>
        <p:spPr bwMode="auto">
          <a:xfrm>
            <a:off x="579438" y="951081"/>
            <a:ext cx="57404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2000" b="1" dirty="0" err="1">
                <a:solidFill>
                  <a:schemeClr val="tx1"/>
                </a:solidFill>
                <a:latin typeface="Myriad Pro" panose="020B0503030403020204" pitchFamily="34" charset="0"/>
              </a:rPr>
              <a:t>Identifiez</a:t>
            </a:r>
            <a:r>
              <a:rPr lang="en-US" altLang="en-US" sz="2000" b="1" dirty="0">
                <a:solidFill>
                  <a:schemeClr val="tx1"/>
                </a:solidFill>
                <a:latin typeface="Myriad Pro" panose="020B0503030403020204" pitchFamily="34" charset="0"/>
              </a:rPr>
              <a:t> le </a:t>
            </a:r>
            <a:r>
              <a:rPr lang="en-US" altLang="en-US" sz="2000" b="1" dirty="0" err="1">
                <a:solidFill>
                  <a:schemeClr val="tx1"/>
                </a:solidFill>
                <a:latin typeface="Myriad Pro" panose="020B0503030403020204" pitchFamily="34" charset="0"/>
              </a:rPr>
              <a:t>descripteur</a:t>
            </a:r>
            <a:r>
              <a:rPr lang="en-US" altLang="en-US" sz="2000" b="1" dirty="0">
                <a:solidFill>
                  <a:schemeClr val="tx1"/>
                </a:solidFill>
                <a:latin typeface="Myriad Pro" panose="020B0503030403020204" pitchFamily="34" charset="0"/>
              </a:rPr>
              <a:t>. </a:t>
            </a:r>
          </a:p>
          <a:p>
            <a:r>
              <a:rPr lang="en-US" altLang="en-US" sz="2000" dirty="0">
                <a:solidFill>
                  <a:schemeClr val="tx1"/>
                </a:solidFill>
                <a:latin typeface="Myriad Pro" panose="020B0503030403020204" pitchFamily="34" charset="0"/>
              </a:rPr>
              <a:t>A- Il </a:t>
            </a:r>
            <a:r>
              <a:rPr lang="en-US" altLang="en-US" sz="2000" dirty="0" err="1">
                <a:solidFill>
                  <a:schemeClr val="tx1"/>
                </a:solidFill>
                <a:latin typeface="Myriad Pro" panose="020B0503030403020204" pitchFamily="34" charset="0"/>
              </a:rPr>
              <a:t>est</a:t>
            </a:r>
            <a:r>
              <a:rPr lang="en-US" altLang="en-US" sz="2000" dirty="0">
                <a:solidFill>
                  <a:schemeClr val="tx1"/>
                </a:solidFill>
                <a:latin typeface="Myriad Pro" panose="020B0503030403020204" pitchFamily="34" charset="0"/>
              </a:rPr>
              <a:t> un personage du </a:t>
            </a:r>
            <a:r>
              <a:rPr lang="en-US" altLang="en-US" sz="2000" dirty="0" err="1">
                <a:solidFill>
                  <a:schemeClr val="tx1"/>
                </a:solidFill>
                <a:latin typeface="Myriad Pro" panose="020B0503030403020204" pitchFamily="34" charset="0"/>
              </a:rPr>
              <a:t>texte</a:t>
            </a:r>
            <a:r>
              <a:rPr lang="en-US" altLang="en-US" sz="2000" dirty="0">
                <a:solidFill>
                  <a:schemeClr val="tx1"/>
                </a:solidFill>
                <a:latin typeface="Myriad Pro" panose="020B0503030403020204" pitchFamily="34" charset="0"/>
              </a:rPr>
              <a:t>. </a:t>
            </a:r>
          </a:p>
          <a:p>
            <a:r>
              <a:rPr lang="en-US" altLang="en-US" sz="2000" dirty="0">
                <a:solidFill>
                  <a:schemeClr val="tx1"/>
                </a:solidFill>
                <a:latin typeface="Myriad Pro" panose="020B0503030403020204" pitchFamily="34" charset="0"/>
              </a:rPr>
              <a:t>B- Il </a:t>
            </a:r>
            <a:r>
              <a:rPr lang="en-US" altLang="en-US" sz="2000" dirty="0" err="1">
                <a:solidFill>
                  <a:schemeClr val="tx1"/>
                </a:solidFill>
                <a:latin typeface="Myriad Pro" panose="020B0503030403020204" pitchFamily="34" charset="0"/>
              </a:rPr>
              <a:t>est</a:t>
            </a:r>
            <a:r>
              <a:rPr lang="en-US" altLang="en-US" sz="2000" dirty="0">
                <a:solidFill>
                  <a:schemeClr val="tx1"/>
                </a:solidFill>
                <a:latin typeface="Myriad Pro" panose="020B0503030403020204" pitchFamily="34" charset="0"/>
              </a:rPr>
              <a:t> absent. </a:t>
            </a:r>
          </a:p>
        </p:txBody>
      </p:sp>
      <p:sp>
        <p:nvSpPr>
          <p:cNvPr id="15" name="Rectangle 1"/>
          <p:cNvSpPr>
            <a:spLocks noChangeArrowheads="1"/>
          </p:cNvSpPr>
          <p:nvPr/>
        </p:nvSpPr>
        <p:spPr bwMode="auto">
          <a:xfrm>
            <a:off x="579438" y="2138631"/>
            <a:ext cx="5740400"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2000" b="1" dirty="0" err="1">
                <a:solidFill>
                  <a:schemeClr val="tx1"/>
                </a:solidFill>
                <a:latin typeface="Myriad Pro" panose="020B0503030403020204" pitchFamily="34" charset="0"/>
              </a:rPr>
              <a:t>Identifiez</a:t>
            </a:r>
            <a:r>
              <a:rPr lang="en-US" altLang="en-US" sz="2000" b="1" dirty="0">
                <a:solidFill>
                  <a:schemeClr val="tx1"/>
                </a:solidFill>
                <a:latin typeface="Myriad Pro" panose="020B0503030403020204" pitchFamily="34" charset="0"/>
              </a:rPr>
              <a:t> le moment de la description.  </a:t>
            </a:r>
          </a:p>
          <a:p>
            <a:r>
              <a:rPr lang="en-US" altLang="en-US" sz="2000" dirty="0">
                <a:solidFill>
                  <a:schemeClr val="tx1"/>
                </a:solidFill>
                <a:latin typeface="Myriad Pro" panose="020B0503030403020204" pitchFamily="34" charset="0"/>
              </a:rPr>
              <a:t>A- Pendant </a:t>
            </a:r>
            <a:r>
              <a:rPr lang="en-US" altLang="en-US" sz="2000" dirty="0" err="1">
                <a:solidFill>
                  <a:schemeClr val="tx1"/>
                </a:solidFill>
                <a:latin typeface="Myriad Pro" panose="020B0503030403020204" pitchFamily="34" charset="0"/>
              </a:rPr>
              <a:t>l’enfance</a:t>
            </a:r>
            <a:r>
              <a:rPr lang="en-US" altLang="en-US" sz="2000" dirty="0">
                <a:solidFill>
                  <a:schemeClr val="tx1"/>
                </a:solidFill>
                <a:latin typeface="Myriad Pro" panose="020B0503030403020204" pitchFamily="34" charset="0"/>
              </a:rPr>
              <a:t> du </a:t>
            </a:r>
            <a:r>
              <a:rPr lang="en-US" altLang="en-US" sz="2000" dirty="0" err="1">
                <a:solidFill>
                  <a:schemeClr val="tx1"/>
                </a:solidFill>
                <a:latin typeface="Myriad Pro" panose="020B0503030403020204" pitchFamily="34" charset="0"/>
              </a:rPr>
              <a:t>narrateur-descripteur</a:t>
            </a:r>
            <a:r>
              <a:rPr lang="en-US" altLang="en-US" sz="2000" dirty="0">
                <a:solidFill>
                  <a:schemeClr val="tx1"/>
                </a:solidFill>
                <a:latin typeface="Myriad Pro" panose="020B0503030403020204" pitchFamily="34" charset="0"/>
              </a:rPr>
              <a:t>. </a:t>
            </a:r>
          </a:p>
          <a:p>
            <a:r>
              <a:rPr lang="en-US" altLang="en-US" sz="2000" dirty="0">
                <a:solidFill>
                  <a:schemeClr val="tx1"/>
                </a:solidFill>
                <a:latin typeface="Myriad Pro" panose="020B0503030403020204" pitchFamily="34" charset="0"/>
              </a:rPr>
              <a:t>B- Pendant la </a:t>
            </a:r>
            <a:r>
              <a:rPr lang="en-US" altLang="en-US" sz="2000" dirty="0" err="1">
                <a:solidFill>
                  <a:schemeClr val="tx1"/>
                </a:solidFill>
                <a:latin typeface="Myriad Pro" panose="020B0503030403020204" pitchFamily="34" charset="0"/>
              </a:rPr>
              <a:t>jeunesse</a:t>
            </a:r>
            <a:r>
              <a:rPr lang="en-US" altLang="en-US" sz="2000" dirty="0">
                <a:solidFill>
                  <a:schemeClr val="tx1"/>
                </a:solidFill>
                <a:latin typeface="Myriad Pro" panose="020B0503030403020204" pitchFamily="34" charset="0"/>
              </a:rPr>
              <a:t> du </a:t>
            </a:r>
            <a:r>
              <a:rPr lang="en-US" altLang="en-US" sz="2000" dirty="0" err="1">
                <a:solidFill>
                  <a:schemeClr val="tx1"/>
                </a:solidFill>
                <a:latin typeface="Myriad Pro" panose="020B0503030403020204" pitchFamily="34" charset="0"/>
              </a:rPr>
              <a:t>narrateur-descripteur</a:t>
            </a:r>
            <a:r>
              <a:rPr lang="en-US" altLang="en-US" sz="2000" dirty="0">
                <a:solidFill>
                  <a:schemeClr val="tx1"/>
                </a:solidFill>
                <a:latin typeface="Myriad Pro" panose="020B0503030403020204" pitchFamily="34" charset="0"/>
              </a:rPr>
              <a:t>. </a:t>
            </a:r>
          </a:p>
          <a:p>
            <a:r>
              <a:rPr lang="en-US" altLang="en-US" sz="2000" dirty="0">
                <a:solidFill>
                  <a:schemeClr val="tx1"/>
                </a:solidFill>
                <a:latin typeface="Myriad Pro" panose="020B0503030403020204" pitchFamily="34" charset="0"/>
              </a:rPr>
              <a:t>C- Pendant la </a:t>
            </a:r>
            <a:r>
              <a:rPr lang="en-US" altLang="en-US" sz="2000" dirty="0" err="1">
                <a:solidFill>
                  <a:schemeClr val="tx1"/>
                </a:solidFill>
                <a:latin typeface="Myriad Pro" panose="020B0503030403020204" pitchFamily="34" charset="0"/>
              </a:rPr>
              <a:t>vieillesse</a:t>
            </a:r>
            <a:r>
              <a:rPr lang="en-US" altLang="en-US" sz="2000" dirty="0">
                <a:solidFill>
                  <a:schemeClr val="tx1"/>
                </a:solidFill>
                <a:latin typeface="Myriad Pro" panose="020B0503030403020204" pitchFamily="34" charset="0"/>
              </a:rPr>
              <a:t> du </a:t>
            </a:r>
            <a:r>
              <a:rPr lang="en-US" altLang="en-US" sz="2000" dirty="0" err="1">
                <a:solidFill>
                  <a:schemeClr val="tx1"/>
                </a:solidFill>
                <a:latin typeface="Myriad Pro" panose="020B0503030403020204" pitchFamily="34" charset="0"/>
              </a:rPr>
              <a:t>narrateur-descripteur</a:t>
            </a:r>
            <a:r>
              <a:rPr lang="en-US" altLang="en-US" sz="2000" dirty="0">
                <a:solidFill>
                  <a:schemeClr val="tx1"/>
                </a:solidFill>
                <a:latin typeface="Myriad Pro" panose="020B0503030403020204" pitchFamily="34" charset="0"/>
              </a:rPr>
              <a:t>. </a:t>
            </a:r>
          </a:p>
        </p:txBody>
      </p:sp>
      <p:sp>
        <p:nvSpPr>
          <p:cNvPr id="19" name="Rectangle 1"/>
          <p:cNvSpPr>
            <a:spLocks noChangeArrowheads="1"/>
          </p:cNvSpPr>
          <p:nvPr/>
        </p:nvSpPr>
        <p:spPr bwMode="auto">
          <a:xfrm>
            <a:off x="579438" y="5337443"/>
            <a:ext cx="6540500"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2000" b="1" dirty="0" err="1">
                <a:solidFill>
                  <a:schemeClr val="tx1"/>
                </a:solidFill>
                <a:latin typeface="Myriad Pro" panose="020B0503030403020204" pitchFamily="34" charset="0"/>
              </a:rPr>
              <a:t>Indiquez</a:t>
            </a:r>
            <a:r>
              <a:rPr lang="en-US" altLang="en-US" sz="2000" b="1" dirty="0">
                <a:solidFill>
                  <a:schemeClr val="tx1"/>
                </a:solidFill>
                <a:latin typeface="Myriad Pro" panose="020B0503030403020204" pitchFamily="34" charset="0"/>
              </a:rPr>
              <a:t> </a:t>
            </a:r>
            <a:r>
              <a:rPr lang="en-US" altLang="en-US" sz="2000" b="1" dirty="0" err="1">
                <a:solidFill>
                  <a:schemeClr val="tx1"/>
                </a:solidFill>
                <a:latin typeface="Myriad Pro" panose="020B0503030403020204" pitchFamily="34" charset="0"/>
              </a:rPr>
              <a:t>où</a:t>
            </a:r>
            <a:r>
              <a:rPr lang="en-US" altLang="en-US" sz="2000" b="1" dirty="0">
                <a:solidFill>
                  <a:schemeClr val="tx1"/>
                </a:solidFill>
                <a:latin typeface="Myriad Pro" panose="020B0503030403020204" pitchFamily="34" charset="0"/>
              </a:rPr>
              <a:t> se </a:t>
            </a:r>
            <a:r>
              <a:rPr lang="en-US" altLang="en-US" sz="2000" b="1" dirty="0" err="1">
                <a:solidFill>
                  <a:schemeClr val="tx1"/>
                </a:solidFill>
                <a:latin typeface="Myriad Pro" panose="020B0503030403020204" pitchFamily="34" charset="0"/>
              </a:rPr>
              <a:t>trouve</a:t>
            </a:r>
            <a:r>
              <a:rPr lang="en-US" altLang="en-US" sz="2000" b="1" dirty="0">
                <a:solidFill>
                  <a:schemeClr val="tx1"/>
                </a:solidFill>
                <a:latin typeface="Myriad Pro" panose="020B0503030403020204" pitchFamily="34" charset="0"/>
              </a:rPr>
              <a:t> </a:t>
            </a:r>
            <a:r>
              <a:rPr lang="en-US" altLang="en-US" sz="2000" b="1" dirty="0" err="1">
                <a:solidFill>
                  <a:schemeClr val="tx1"/>
                </a:solidFill>
                <a:latin typeface="Myriad Pro" panose="020B0503030403020204" pitchFamily="34" charset="0"/>
              </a:rPr>
              <a:t>cette</a:t>
            </a:r>
            <a:r>
              <a:rPr lang="en-US" altLang="en-US" sz="2000" b="1" dirty="0">
                <a:solidFill>
                  <a:schemeClr val="tx1"/>
                </a:solidFill>
                <a:latin typeface="Myriad Pro" panose="020B0503030403020204" pitchFamily="34" charset="0"/>
              </a:rPr>
              <a:t> </a:t>
            </a:r>
            <a:r>
              <a:rPr lang="en-US" altLang="en-US" sz="2000" b="1" dirty="0" err="1">
                <a:solidFill>
                  <a:schemeClr val="tx1"/>
                </a:solidFill>
                <a:latin typeface="Myriad Pro" panose="020B0503030403020204" pitchFamily="34" charset="0"/>
              </a:rPr>
              <a:t>maison</a:t>
            </a:r>
            <a:r>
              <a:rPr lang="en-US" altLang="en-US" sz="2000" b="1" dirty="0">
                <a:solidFill>
                  <a:schemeClr val="tx1"/>
                </a:solidFill>
                <a:latin typeface="Myriad Pro" panose="020B0503030403020204" pitchFamily="34" charset="0"/>
              </a:rPr>
              <a:t>. </a:t>
            </a:r>
          </a:p>
          <a:p>
            <a:r>
              <a:rPr lang="en-US" altLang="en-US" sz="2000" dirty="0">
                <a:solidFill>
                  <a:schemeClr val="tx1"/>
                </a:solidFill>
                <a:latin typeface="Myriad Pro" panose="020B0503030403020204" pitchFamily="34" charset="0"/>
              </a:rPr>
              <a:t>A- </a:t>
            </a:r>
            <a:r>
              <a:rPr lang="en-US" altLang="en-US" sz="2000" dirty="0" err="1">
                <a:solidFill>
                  <a:schemeClr val="tx1"/>
                </a:solidFill>
                <a:latin typeface="Myriad Pro" panose="020B0503030403020204" pitchFamily="34" charset="0"/>
              </a:rPr>
              <a:t>Dans</a:t>
            </a:r>
            <a:r>
              <a:rPr lang="en-US" altLang="en-US" sz="2000" dirty="0">
                <a:solidFill>
                  <a:schemeClr val="tx1"/>
                </a:solidFill>
                <a:latin typeface="Myriad Pro" panose="020B0503030403020204" pitchFamily="34" charset="0"/>
              </a:rPr>
              <a:t> un quartier inconnu. </a:t>
            </a:r>
          </a:p>
          <a:p>
            <a:r>
              <a:rPr lang="en-US" altLang="en-US" sz="2000" dirty="0">
                <a:solidFill>
                  <a:schemeClr val="tx1"/>
                </a:solidFill>
                <a:latin typeface="Myriad Pro" panose="020B0503030403020204" pitchFamily="34" charset="0"/>
              </a:rPr>
              <a:t>B- </a:t>
            </a:r>
            <a:r>
              <a:rPr lang="en-US" altLang="en-US" sz="2000" dirty="0" err="1">
                <a:solidFill>
                  <a:schemeClr val="tx1"/>
                </a:solidFill>
                <a:latin typeface="Myriad Pro" panose="020B0503030403020204" pitchFamily="34" charset="0"/>
              </a:rPr>
              <a:t>Dans</a:t>
            </a:r>
            <a:r>
              <a:rPr lang="en-US" altLang="en-US" sz="2000" dirty="0">
                <a:solidFill>
                  <a:schemeClr val="tx1"/>
                </a:solidFill>
                <a:latin typeface="Myriad Pro" panose="020B0503030403020204" pitchFamily="34" charset="0"/>
              </a:rPr>
              <a:t> le quartier </a:t>
            </a:r>
            <a:r>
              <a:rPr lang="en-US" altLang="en-US" sz="2000" dirty="0" err="1">
                <a:solidFill>
                  <a:schemeClr val="tx1"/>
                </a:solidFill>
                <a:latin typeface="Myriad Pro" panose="020B0503030403020204" pitchFamily="34" charset="0"/>
              </a:rPr>
              <a:t>où</a:t>
            </a:r>
            <a:r>
              <a:rPr lang="en-US" altLang="en-US" sz="2000" dirty="0">
                <a:solidFill>
                  <a:schemeClr val="tx1"/>
                </a:solidFill>
                <a:latin typeface="Myriad Pro" panose="020B0503030403020204" pitchFamily="34" charset="0"/>
              </a:rPr>
              <a:t> le </a:t>
            </a:r>
            <a:r>
              <a:rPr lang="en-US" altLang="en-US" sz="2000" dirty="0" err="1">
                <a:solidFill>
                  <a:schemeClr val="tx1"/>
                </a:solidFill>
                <a:latin typeface="Myriad Pro" panose="020B0503030403020204" pitchFamily="34" charset="0"/>
              </a:rPr>
              <a:t>descripteur</a:t>
            </a:r>
            <a:r>
              <a:rPr lang="en-US" altLang="en-US" sz="2000" dirty="0">
                <a:solidFill>
                  <a:schemeClr val="tx1"/>
                </a:solidFill>
                <a:latin typeface="Myriad Pro" panose="020B0503030403020204" pitchFamily="34" charset="0"/>
              </a:rPr>
              <a:t> a </a:t>
            </a:r>
            <a:r>
              <a:rPr lang="en-US" altLang="en-US" sz="2000" dirty="0" err="1">
                <a:solidFill>
                  <a:schemeClr val="tx1"/>
                </a:solidFill>
                <a:latin typeface="Myriad Pro" panose="020B0503030403020204" pitchFamily="34" charset="0"/>
              </a:rPr>
              <a:t>vécu</a:t>
            </a:r>
            <a:r>
              <a:rPr lang="en-US" altLang="en-US" sz="2000" dirty="0">
                <a:solidFill>
                  <a:schemeClr val="tx1"/>
                </a:solidFill>
                <a:latin typeface="Myriad Pro" panose="020B0503030403020204" pitchFamily="34" charset="0"/>
              </a:rPr>
              <a:t> son </a:t>
            </a:r>
            <a:r>
              <a:rPr lang="en-US" altLang="en-US" sz="2000" dirty="0" err="1">
                <a:solidFill>
                  <a:schemeClr val="tx1"/>
                </a:solidFill>
                <a:latin typeface="Myriad Pro" panose="020B0503030403020204" pitchFamily="34" charset="0"/>
              </a:rPr>
              <a:t>enfance</a:t>
            </a:r>
            <a:r>
              <a:rPr lang="en-US" altLang="en-US" sz="2000" dirty="0">
                <a:solidFill>
                  <a:schemeClr val="tx1"/>
                </a:solidFill>
                <a:latin typeface="Myriad Pro" panose="020B0503030403020204" pitchFamily="34" charset="0"/>
              </a:rPr>
              <a:t>. </a:t>
            </a:r>
          </a:p>
          <a:p>
            <a:r>
              <a:rPr lang="en-US" altLang="en-US" sz="2000" dirty="0">
                <a:solidFill>
                  <a:schemeClr val="tx1"/>
                </a:solidFill>
                <a:latin typeface="Myriad Pro" panose="020B0503030403020204" pitchFamily="34" charset="0"/>
              </a:rPr>
              <a:t>C- </a:t>
            </a:r>
            <a:r>
              <a:rPr lang="en-US" altLang="en-US" sz="2000" dirty="0" err="1">
                <a:solidFill>
                  <a:schemeClr val="tx1"/>
                </a:solidFill>
                <a:latin typeface="Myriad Pro" panose="020B0503030403020204" pitchFamily="34" charset="0"/>
              </a:rPr>
              <a:t>Dans</a:t>
            </a:r>
            <a:r>
              <a:rPr lang="en-US" altLang="en-US" sz="2000" dirty="0">
                <a:solidFill>
                  <a:schemeClr val="tx1"/>
                </a:solidFill>
                <a:latin typeface="Myriad Pro" panose="020B0503030403020204" pitchFamily="34" charset="0"/>
              </a:rPr>
              <a:t> la </a:t>
            </a:r>
            <a:r>
              <a:rPr lang="en-US" altLang="en-US" sz="2000" dirty="0" err="1">
                <a:solidFill>
                  <a:schemeClr val="tx1"/>
                </a:solidFill>
                <a:latin typeface="Myriad Pro" panose="020B0503030403020204" pitchFamily="34" charset="0"/>
              </a:rPr>
              <a:t>ville</a:t>
            </a:r>
            <a:r>
              <a:rPr lang="en-US" altLang="en-US" sz="2000" dirty="0">
                <a:solidFill>
                  <a:schemeClr val="tx1"/>
                </a:solidFill>
                <a:latin typeface="Myriad Pro" panose="020B0503030403020204" pitchFamily="34" charset="0"/>
              </a:rPr>
              <a:t> </a:t>
            </a:r>
            <a:r>
              <a:rPr lang="en-US" altLang="en-US" sz="2000" dirty="0" err="1">
                <a:solidFill>
                  <a:schemeClr val="tx1"/>
                </a:solidFill>
                <a:latin typeface="Myriad Pro" panose="020B0503030403020204" pitchFamily="34" charset="0"/>
              </a:rPr>
              <a:t>où</a:t>
            </a:r>
            <a:r>
              <a:rPr lang="en-US" altLang="en-US" sz="2000" dirty="0">
                <a:solidFill>
                  <a:schemeClr val="tx1"/>
                </a:solidFill>
                <a:latin typeface="Myriad Pro" panose="020B0503030403020204" pitchFamily="34" charset="0"/>
              </a:rPr>
              <a:t> le </a:t>
            </a:r>
            <a:r>
              <a:rPr lang="en-US" altLang="en-US" sz="2000" dirty="0" err="1">
                <a:solidFill>
                  <a:schemeClr val="tx1"/>
                </a:solidFill>
                <a:latin typeface="Myriad Pro" panose="020B0503030403020204" pitchFamily="34" charset="0"/>
              </a:rPr>
              <a:t>descripteur</a:t>
            </a:r>
            <a:r>
              <a:rPr lang="en-US" altLang="en-US" sz="2000" dirty="0">
                <a:solidFill>
                  <a:schemeClr val="tx1"/>
                </a:solidFill>
                <a:latin typeface="Myriad Pro" panose="020B0503030403020204" pitchFamily="34" charset="0"/>
              </a:rPr>
              <a:t> </a:t>
            </a:r>
            <a:r>
              <a:rPr lang="en-US" altLang="en-US" sz="2000" dirty="0" err="1">
                <a:solidFill>
                  <a:schemeClr val="tx1"/>
                </a:solidFill>
                <a:latin typeface="Myriad Pro" panose="020B0503030403020204" pitchFamily="34" charset="0"/>
              </a:rPr>
              <a:t>vit</a:t>
            </a:r>
            <a:r>
              <a:rPr lang="en-US" altLang="en-US" sz="2000" dirty="0">
                <a:solidFill>
                  <a:schemeClr val="tx1"/>
                </a:solidFill>
                <a:latin typeface="Myriad Pro" panose="020B0503030403020204" pitchFamily="34" charset="0"/>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2000" fill="hold"/>
                                        <p:tgtEl>
                                          <p:spTgt spid="18437">
                                            <p:txEl>
                                              <p:pRg st="1" end="1"/>
                                            </p:txEl>
                                          </p:spTgt>
                                        </p:tgtEl>
                                        <p:attrNameLst>
                                          <p:attrName>style.color</p:attrName>
                                        </p:attrNameLst>
                                      </p:cBhvr>
                                      <p:to>
                                        <a:srgbClr val="FF0000"/>
                                      </p:to>
                                    </p:animClr>
                                  </p:childTnLst>
                                </p:cTn>
                              </p:par>
                            </p:childTnLst>
                          </p:cTn>
                        </p:par>
                      </p:childTnLst>
                    </p:cTn>
                  </p:par>
                  <p:par>
                    <p:cTn id="7" fill="hold" nodeType="clickPar">
                      <p:stCondLst>
                        <p:cond delay="indefinite"/>
                      </p:stCondLst>
                      <p:childTnLst>
                        <p:par>
                          <p:cTn id="8" fill="hold" nodeType="withGroup">
                            <p:stCondLst>
                              <p:cond delay="0"/>
                            </p:stCondLst>
                            <p:childTnLst>
                              <p:par>
                                <p:cTn id="9" presetID="3" presetClass="emph" presetSubtype="2" fill="hold" nodeType="clickEffect">
                                  <p:stCondLst>
                                    <p:cond delay="0"/>
                                  </p:stCondLst>
                                  <p:childTnLst>
                                    <p:animClr clrSpc="rgb" dir="cw">
                                      <p:cBhvr override="childStyle">
                                        <p:cTn id="10" dur="2000" fill="hold"/>
                                        <p:tgtEl>
                                          <p:spTgt spid="15">
                                            <p:txEl>
                                              <p:pRg st="3" end="3"/>
                                            </p:txEl>
                                          </p:spTgt>
                                        </p:tgtEl>
                                        <p:attrNameLst>
                                          <p:attrName>style.color</p:attrName>
                                        </p:attrNameLst>
                                      </p:cBhvr>
                                      <p:to>
                                        <a:srgbClr val="FF0000"/>
                                      </p:to>
                                    </p:animClr>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mph" presetSubtype="2" fill="hold" nodeType="clickEffect">
                                  <p:stCondLst>
                                    <p:cond delay="0"/>
                                  </p:stCondLst>
                                  <p:childTnLst>
                                    <p:animClr clrSpc="rgb" dir="cw">
                                      <p:cBhvr override="childStyle">
                                        <p:cTn id="14" dur="2000" fill="hold"/>
                                        <p:tgtEl>
                                          <p:spTgt spid="5">
                                            <p:txEl>
                                              <p:pRg st="4" end="4"/>
                                            </p:txEl>
                                          </p:spTgt>
                                        </p:tgtEl>
                                        <p:attrNameLst>
                                          <p:attrName>style.color</p:attrName>
                                        </p:attrNameLst>
                                      </p:cBhvr>
                                      <p:to>
                                        <a:srgbClr val="FF0000"/>
                                      </p:to>
                                    </p:animClr>
                                  </p:childTnLst>
                                </p:cTn>
                              </p:par>
                            </p:childTnLst>
                          </p:cTn>
                        </p:par>
                      </p:childTnLst>
                    </p:cTn>
                  </p:par>
                  <p:par>
                    <p:cTn id="15" fill="hold" nodeType="clickPar">
                      <p:stCondLst>
                        <p:cond delay="indefinite"/>
                      </p:stCondLst>
                      <p:childTnLst>
                        <p:par>
                          <p:cTn id="16" fill="hold" nodeType="withGroup">
                            <p:stCondLst>
                              <p:cond delay="0"/>
                            </p:stCondLst>
                            <p:childTnLst>
                              <p:par>
                                <p:cTn id="17" presetID="3" presetClass="emph" presetSubtype="2" fill="hold" nodeType="clickEffect">
                                  <p:stCondLst>
                                    <p:cond delay="0"/>
                                  </p:stCondLst>
                                  <p:childTnLst>
                                    <p:animClr clrSpc="rgb" dir="cw">
                                      <p:cBhvr override="childStyle">
                                        <p:cTn id="18" dur="2000" fill="hold"/>
                                        <p:tgtEl>
                                          <p:spTgt spid="19">
                                            <p:txEl>
                                              <p:pRg st="2" end="2"/>
                                            </p:txEl>
                                          </p:spTgt>
                                        </p:tgtEl>
                                        <p:attrNameLst>
                                          <p:attrName>style.color</p:attrName>
                                        </p:attrNameLst>
                                      </p:cBhvr>
                                      <p:to>
                                        <a:srgbClr val="FF00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Google Shape;438;p29"/>
          <p:cNvSpPr txBox="1">
            <a:spLocks noChangeArrowheads="1"/>
          </p:cNvSpPr>
          <p:nvPr/>
        </p:nvSpPr>
        <p:spPr bwMode="auto">
          <a:xfrm>
            <a:off x="804863" y="152400"/>
            <a:ext cx="1072673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pPr>
            <a:r>
              <a:rPr lang="fr-FR" altLang="en-US" sz="3600" b="1" dirty="0">
                <a:solidFill>
                  <a:srgbClr val="0097D7"/>
                </a:solidFill>
                <a:latin typeface="Myriad Pro" panose="020B0503030403020204" pitchFamily="34" charset="0"/>
                <a:cs typeface="Open Sans" panose="020B0606030504020204" pitchFamily="34" charset="0"/>
              </a:rPr>
              <a:t>SE PRÉPARER À LA PRODUCTION – </a:t>
            </a:r>
            <a:r>
              <a:rPr lang="fr-FR" altLang="en-US" sz="3600" dirty="0">
                <a:solidFill>
                  <a:srgbClr val="0097D7"/>
                </a:solidFill>
                <a:latin typeface="Myriad Pro" panose="020B0503030403020204" pitchFamily="34" charset="0"/>
                <a:cs typeface="Open Sans" panose="020B0606030504020204" pitchFamily="34" charset="0"/>
              </a:rPr>
              <a:t>Les expansions </a:t>
            </a:r>
          </a:p>
        </p:txBody>
      </p:sp>
      <p:sp>
        <p:nvSpPr>
          <p:cNvPr id="24579" name="Rectangle 1"/>
          <p:cNvSpPr>
            <a:spLocks noChangeArrowheads="1"/>
          </p:cNvSpPr>
          <p:nvPr/>
        </p:nvSpPr>
        <p:spPr bwMode="auto">
          <a:xfrm>
            <a:off x="804863" y="850256"/>
            <a:ext cx="602364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400" b="1" dirty="0">
                <a:solidFill>
                  <a:schemeClr val="tx1"/>
                </a:solidFill>
                <a:latin typeface="Myriad Pro" panose="020B0503030403020204" pitchFamily="34" charset="0"/>
              </a:rPr>
              <a:t>Relevez les termes qui décrivent la maison. </a:t>
            </a:r>
          </a:p>
        </p:txBody>
      </p:sp>
      <p:graphicFrame>
        <p:nvGraphicFramePr>
          <p:cNvPr id="3" name="Table 2"/>
          <p:cNvGraphicFramePr>
            <a:graphicFrameLocks noGrp="1"/>
          </p:cNvGraphicFramePr>
          <p:nvPr>
            <p:extLst>
              <p:ext uri="{D42A27DB-BD31-4B8C-83A1-F6EECF244321}">
                <p14:modId xmlns:p14="http://schemas.microsoft.com/office/powerpoint/2010/main" val="2973828173"/>
              </p:ext>
            </p:extLst>
          </p:nvPr>
        </p:nvGraphicFramePr>
        <p:xfrm>
          <a:off x="646112" y="5357945"/>
          <a:ext cx="6909058" cy="1386068"/>
        </p:xfrm>
        <a:graphic>
          <a:graphicData uri="http://schemas.openxmlformats.org/drawingml/2006/table">
            <a:tbl>
              <a:tblPr firstRow="1" bandRow="1">
                <a:tableStyleId>{5940675A-B579-460E-94D1-54222C63F5DA}</a:tableStyleId>
              </a:tblPr>
              <a:tblGrid>
                <a:gridCol w="1457576">
                  <a:extLst>
                    <a:ext uri="{9D8B030D-6E8A-4147-A177-3AD203B41FA5}">
                      <a16:colId xmlns:a16="http://schemas.microsoft.com/office/drawing/2014/main" val="1828903422"/>
                    </a:ext>
                  </a:extLst>
                </a:gridCol>
                <a:gridCol w="1977667">
                  <a:extLst>
                    <a:ext uri="{9D8B030D-6E8A-4147-A177-3AD203B41FA5}">
                      <a16:colId xmlns:a16="http://schemas.microsoft.com/office/drawing/2014/main" val="4008512608"/>
                    </a:ext>
                  </a:extLst>
                </a:gridCol>
                <a:gridCol w="2049053">
                  <a:extLst>
                    <a:ext uri="{9D8B030D-6E8A-4147-A177-3AD203B41FA5}">
                      <a16:colId xmlns:a16="http://schemas.microsoft.com/office/drawing/2014/main" val="2674037104"/>
                    </a:ext>
                  </a:extLst>
                </a:gridCol>
                <a:gridCol w="1424762">
                  <a:extLst>
                    <a:ext uri="{9D8B030D-6E8A-4147-A177-3AD203B41FA5}">
                      <a16:colId xmlns:a16="http://schemas.microsoft.com/office/drawing/2014/main" val="2652357476"/>
                    </a:ext>
                  </a:extLst>
                </a:gridCol>
              </a:tblGrid>
              <a:tr h="726316">
                <a:tc>
                  <a:txBody>
                    <a:bodyPr/>
                    <a:lstStyle/>
                    <a:p>
                      <a:pPr algn="ctr"/>
                      <a:r>
                        <a:rPr lang="fr-FR" sz="1600" b="1" noProof="0" dirty="0">
                          <a:solidFill>
                            <a:schemeClr val="tx1"/>
                          </a:solidFill>
                          <a:latin typeface="Myriad Pro" panose="020B0503030403020204"/>
                        </a:rPr>
                        <a:t>Adjectifs qualificatifs </a:t>
                      </a:r>
                    </a:p>
                  </a:txBody>
                  <a:tcPr marL="91452" marR="91452" marT="40351" marB="40351" anchor="ctr"/>
                </a:tc>
                <a:tc>
                  <a:txBody>
                    <a:bodyPr/>
                    <a:lstStyle/>
                    <a:p>
                      <a:pPr algn="ctr"/>
                      <a:r>
                        <a:rPr lang="fr-FR" sz="1600" b="1" noProof="0" dirty="0">
                          <a:solidFill>
                            <a:schemeClr val="tx1"/>
                          </a:solidFill>
                          <a:latin typeface="Myriad Pro" panose="020B0503030403020204"/>
                        </a:rPr>
                        <a:t>Participe passé utilisé comme adjectif</a:t>
                      </a:r>
                    </a:p>
                  </a:txBody>
                  <a:tcPr marL="91452" marR="91452" marT="40351" marB="40351" anchor="ctr"/>
                </a:tc>
                <a:tc>
                  <a:txBody>
                    <a:bodyPr/>
                    <a:lstStyle/>
                    <a:p>
                      <a:pPr algn="ctr"/>
                      <a:r>
                        <a:rPr lang="fr-FR" sz="1600" b="1" noProof="0" dirty="0">
                          <a:solidFill>
                            <a:schemeClr val="tx1"/>
                          </a:solidFill>
                          <a:latin typeface="Myriad Pro" panose="020B0503030403020204"/>
                        </a:rPr>
                        <a:t>Préposition +groupe nominal</a:t>
                      </a:r>
                    </a:p>
                  </a:txBody>
                  <a:tcPr marL="91452" marR="91452" marT="40351" marB="40351" anchor="ctr"/>
                </a:tc>
                <a:tc>
                  <a:txBody>
                    <a:bodyPr/>
                    <a:lstStyle/>
                    <a:p>
                      <a:pPr algn="ctr"/>
                      <a:r>
                        <a:rPr lang="en-US" sz="1600" b="1" noProof="0" dirty="0" err="1">
                          <a:solidFill>
                            <a:schemeClr val="tx1"/>
                          </a:solidFill>
                          <a:latin typeface="Myriad Pro" panose="020B0503030403020204"/>
                        </a:rPr>
                        <a:t>Subordonnée</a:t>
                      </a:r>
                      <a:r>
                        <a:rPr lang="en-US" sz="1600" b="1" baseline="0" noProof="0" dirty="0">
                          <a:solidFill>
                            <a:schemeClr val="tx1"/>
                          </a:solidFill>
                          <a:latin typeface="Myriad Pro" panose="020B0503030403020204"/>
                        </a:rPr>
                        <a:t> relative</a:t>
                      </a:r>
                      <a:endParaRPr lang="fr-FR" sz="1600" b="1" noProof="0" dirty="0">
                        <a:solidFill>
                          <a:schemeClr val="tx1"/>
                        </a:solidFill>
                        <a:latin typeface="Myriad Pro" panose="020B0503030403020204"/>
                      </a:endParaRPr>
                    </a:p>
                  </a:txBody>
                  <a:tcPr marL="91452" marR="91452" marT="40351" marB="40351" anchor="ctr"/>
                </a:tc>
                <a:extLst>
                  <a:ext uri="{0D108BD9-81ED-4DB2-BD59-A6C34878D82A}">
                    <a16:rowId xmlns:a16="http://schemas.microsoft.com/office/drawing/2014/main" val="1620545062"/>
                  </a:ext>
                </a:extLst>
              </a:tr>
              <a:tr h="573846">
                <a:tc>
                  <a:txBody>
                    <a:bodyPr/>
                    <a:lstStyle/>
                    <a:p>
                      <a:endParaRPr lang="en-US" sz="1600" b="1" noProof="0" dirty="0">
                        <a:solidFill>
                          <a:schemeClr val="tx1"/>
                        </a:solidFill>
                        <a:latin typeface="Myriad Pro" panose="020B0503030403020204"/>
                      </a:endParaRPr>
                    </a:p>
                    <a:p>
                      <a:endParaRPr lang="fr-FR" sz="1600" b="1" noProof="0" dirty="0">
                        <a:solidFill>
                          <a:schemeClr val="tx1"/>
                        </a:solidFill>
                        <a:latin typeface="Myriad Pro" panose="020B0503030403020204"/>
                      </a:endParaRPr>
                    </a:p>
                  </a:txBody>
                  <a:tcPr marL="91452" marR="91452" marT="40351" marB="40351"/>
                </a:tc>
                <a:tc>
                  <a:txBody>
                    <a:bodyPr/>
                    <a:lstStyle/>
                    <a:p>
                      <a:endParaRPr lang="fr-FR" sz="1600" b="1" noProof="0" dirty="0">
                        <a:solidFill>
                          <a:schemeClr val="tx1"/>
                        </a:solidFill>
                        <a:latin typeface="Myriad Pro" panose="020B0503030403020204"/>
                      </a:endParaRPr>
                    </a:p>
                  </a:txBody>
                  <a:tcPr marL="91452" marR="91452" marT="40351" marB="40351"/>
                </a:tc>
                <a:tc>
                  <a:txBody>
                    <a:bodyPr/>
                    <a:lstStyle/>
                    <a:p>
                      <a:endParaRPr lang="fr-FR" sz="1600" b="1" noProof="0" dirty="0">
                        <a:solidFill>
                          <a:schemeClr val="tx1"/>
                        </a:solidFill>
                        <a:latin typeface="Myriad Pro" panose="020B0503030403020204"/>
                      </a:endParaRPr>
                    </a:p>
                  </a:txBody>
                  <a:tcPr marL="91452" marR="91452" marT="40351" marB="40351"/>
                </a:tc>
                <a:tc>
                  <a:txBody>
                    <a:bodyPr/>
                    <a:lstStyle/>
                    <a:p>
                      <a:endParaRPr lang="fr-FR" sz="1600" b="1" noProof="0" dirty="0">
                        <a:solidFill>
                          <a:schemeClr val="tx1"/>
                        </a:solidFill>
                        <a:latin typeface="Myriad Pro" panose="020B0503030403020204"/>
                      </a:endParaRPr>
                    </a:p>
                  </a:txBody>
                  <a:tcPr marL="91452" marR="91452" marT="40351" marB="40351"/>
                </a:tc>
                <a:extLst>
                  <a:ext uri="{0D108BD9-81ED-4DB2-BD59-A6C34878D82A}">
                    <a16:rowId xmlns:a16="http://schemas.microsoft.com/office/drawing/2014/main" val="1274938804"/>
                  </a:ext>
                </a:extLst>
              </a:tr>
            </a:tbl>
          </a:graphicData>
        </a:graphic>
      </p:graphicFrame>
      <p:sp>
        <p:nvSpPr>
          <p:cNvPr id="19479" name="Rectangle 5"/>
          <p:cNvSpPr>
            <a:spLocks noChangeArrowheads="1"/>
          </p:cNvSpPr>
          <p:nvPr/>
        </p:nvSpPr>
        <p:spPr bwMode="auto">
          <a:xfrm>
            <a:off x="957263" y="1281113"/>
            <a:ext cx="60960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b="1" dirty="0">
                <a:solidFill>
                  <a:srgbClr val="FF0000"/>
                </a:solidFill>
                <a:latin typeface="Myriad Pro" panose="020B0503030403020204" pitchFamily="34" charset="0"/>
              </a:rPr>
              <a:t>1-  inchangée. 2. où j’étais né. 3- humble. 4- petite. </a:t>
            </a:r>
          </a:p>
          <a:p>
            <a:r>
              <a:rPr lang="fr-FR" altLang="en-US" sz="2000" b="1" dirty="0">
                <a:solidFill>
                  <a:srgbClr val="FF0000"/>
                </a:solidFill>
                <a:latin typeface="Myriad Pro" panose="020B0503030403020204" pitchFamily="34" charset="0"/>
              </a:rPr>
              <a:t>5- en pierres meulière. 6- dissimulée par le lierre. </a:t>
            </a:r>
          </a:p>
        </p:txBody>
      </p:sp>
      <p:sp>
        <p:nvSpPr>
          <p:cNvPr id="24598" name="Rectangle 1"/>
          <p:cNvSpPr>
            <a:spLocks noChangeArrowheads="1"/>
          </p:cNvSpPr>
          <p:nvPr/>
        </p:nvSpPr>
        <p:spPr bwMode="auto">
          <a:xfrm>
            <a:off x="804863" y="4328905"/>
            <a:ext cx="637698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400" b="1" dirty="0">
                <a:solidFill>
                  <a:schemeClr val="tx1"/>
                </a:solidFill>
                <a:latin typeface="Myriad Pro" panose="020B0503030403020204" pitchFamily="34" charset="0"/>
              </a:rPr>
              <a:t>Classez dans le tableau les termes qui décrivent la maison. </a:t>
            </a:r>
          </a:p>
        </p:txBody>
      </p:sp>
      <p:graphicFrame>
        <p:nvGraphicFramePr>
          <p:cNvPr id="24" name="Table 23"/>
          <p:cNvGraphicFramePr>
            <a:graphicFrameLocks noGrp="1"/>
          </p:cNvGraphicFramePr>
          <p:nvPr>
            <p:extLst>
              <p:ext uri="{D42A27DB-BD31-4B8C-83A1-F6EECF244321}">
                <p14:modId xmlns:p14="http://schemas.microsoft.com/office/powerpoint/2010/main" val="798221937"/>
              </p:ext>
            </p:extLst>
          </p:nvPr>
        </p:nvGraphicFramePr>
        <p:xfrm>
          <a:off x="646112" y="6164575"/>
          <a:ext cx="6909056" cy="579438"/>
        </p:xfrm>
        <a:graphic>
          <a:graphicData uri="http://schemas.openxmlformats.org/drawingml/2006/table">
            <a:tbl>
              <a:tblPr firstRow="1" bandRow="1">
                <a:tableStyleId>{5940675A-B579-460E-94D1-54222C63F5DA}</a:tableStyleId>
              </a:tblPr>
              <a:tblGrid>
                <a:gridCol w="1455360">
                  <a:extLst>
                    <a:ext uri="{9D8B030D-6E8A-4147-A177-3AD203B41FA5}">
                      <a16:colId xmlns:a16="http://schemas.microsoft.com/office/drawing/2014/main" val="3482425062"/>
                    </a:ext>
                  </a:extLst>
                </a:gridCol>
                <a:gridCol w="1957509">
                  <a:extLst>
                    <a:ext uri="{9D8B030D-6E8A-4147-A177-3AD203B41FA5}">
                      <a16:colId xmlns:a16="http://schemas.microsoft.com/office/drawing/2014/main" val="3103220222"/>
                    </a:ext>
                  </a:extLst>
                </a:gridCol>
                <a:gridCol w="2076527">
                  <a:extLst>
                    <a:ext uri="{9D8B030D-6E8A-4147-A177-3AD203B41FA5}">
                      <a16:colId xmlns:a16="http://schemas.microsoft.com/office/drawing/2014/main" val="3465518889"/>
                    </a:ext>
                  </a:extLst>
                </a:gridCol>
                <a:gridCol w="1419660">
                  <a:extLst>
                    <a:ext uri="{9D8B030D-6E8A-4147-A177-3AD203B41FA5}">
                      <a16:colId xmlns:a16="http://schemas.microsoft.com/office/drawing/2014/main" val="3365206045"/>
                    </a:ext>
                  </a:extLst>
                </a:gridCol>
              </a:tblGrid>
              <a:tr h="579438">
                <a:tc>
                  <a:txBody>
                    <a:bodyPr/>
                    <a:lstStyle/>
                    <a:p>
                      <a:r>
                        <a:rPr lang="en-US" sz="1600" b="1" dirty="0">
                          <a:solidFill>
                            <a:srgbClr val="00B050"/>
                          </a:solidFill>
                          <a:latin typeface="Myriad Pro" panose="020B0503030403020204"/>
                        </a:rPr>
                        <a:t>Humble Petite </a:t>
                      </a:r>
                      <a:endParaRPr lang="fr-FR" sz="1600" b="1" dirty="0">
                        <a:solidFill>
                          <a:srgbClr val="00B050"/>
                        </a:solidFill>
                        <a:latin typeface="Myriad Pro" panose="020B0503030403020204"/>
                      </a:endParaRPr>
                    </a:p>
                  </a:txBody>
                  <a:tcPr marL="91428" marR="91428" marT="45822" marB="45822"/>
                </a:tc>
                <a:tc>
                  <a:txBody>
                    <a:bodyPr/>
                    <a:lstStyle/>
                    <a:p>
                      <a:r>
                        <a:rPr lang="en-US" sz="1600" b="1" dirty="0" err="1">
                          <a:solidFill>
                            <a:srgbClr val="00B050"/>
                          </a:solidFill>
                          <a:latin typeface="Myriad Pro" panose="020B0503030403020204"/>
                        </a:rPr>
                        <a:t>Inchangée</a:t>
                      </a:r>
                      <a:r>
                        <a:rPr lang="en-US" sz="1600" b="1" dirty="0">
                          <a:solidFill>
                            <a:srgbClr val="00B050"/>
                          </a:solidFill>
                          <a:latin typeface="Myriad Pro" panose="020B0503030403020204"/>
                        </a:rPr>
                        <a:t> </a:t>
                      </a:r>
                    </a:p>
                    <a:p>
                      <a:r>
                        <a:rPr lang="en-US" sz="1600" b="1" dirty="0" err="1">
                          <a:solidFill>
                            <a:srgbClr val="00B050"/>
                          </a:solidFill>
                          <a:latin typeface="Myriad Pro" panose="020B0503030403020204"/>
                        </a:rPr>
                        <a:t>Dissimulée</a:t>
                      </a:r>
                      <a:r>
                        <a:rPr lang="en-US" sz="1600" b="1" dirty="0">
                          <a:solidFill>
                            <a:srgbClr val="00B050"/>
                          </a:solidFill>
                          <a:latin typeface="Myriad Pro" panose="020B0503030403020204"/>
                        </a:rPr>
                        <a:t> </a:t>
                      </a:r>
                      <a:endParaRPr lang="fr-FR" sz="1600" b="1" dirty="0">
                        <a:solidFill>
                          <a:srgbClr val="00B050"/>
                        </a:solidFill>
                        <a:latin typeface="Myriad Pro" panose="020B0503030403020204"/>
                      </a:endParaRPr>
                    </a:p>
                  </a:txBody>
                  <a:tcPr marL="91428" marR="91428" marT="45822" marB="45822"/>
                </a:tc>
                <a:tc>
                  <a:txBody>
                    <a:bodyPr/>
                    <a:lstStyle/>
                    <a:p>
                      <a:r>
                        <a:rPr lang="en-US" sz="1600" b="1" dirty="0" err="1">
                          <a:solidFill>
                            <a:srgbClr val="00B050"/>
                          </a:solidFill>
                          <a:latin typeface="Myriad Pro" panose="020B0503030403020204"/>
                        </a:rPr>
                        <a:t>En</a:t>
                      </a:r>
                      <a:r>
                        <a:rPr lang="en-US" sz="1600" b="1" dirty="0">
                          <a:solidFill>
                            <a:srgbClr val="00B050"/>
                          </a:solidFill>
                          <a:latin typeface="Myriad Pro" panose="020B0503030403020204"/>
                        </a:rPr>
                        <a:t> </a:t>
                      </a:r>
                      <a:r>
                        <a:rPr lang="en-US" sz="1600" b="1" dirty="0" err="1">
                          <a:solidFill>
                            <a:srgbClr val="00B050"/>
                          </a:solidFill>
                          <a:latin typeface="Myriad Pro" panose="020B0503030403020204"/>
                        </a:rPr>
                        <a:t>pierre</a:t>
                      </a:r>
                      <a:r>
                        <a:rPr lang="en-US" sz="1600" b="1" dirty="0">
                          <a:solidFill>
                            <a:srgbClr val="00B050"/>
                          </a:solidFill>
                          <a:latin typeface="Myriad Pro" panose="020B0503030403020204"/>
                        </a:rPr>
                        <a:t> </a:t>
                      </a:r>
                      <a:r>
                        <a:rPr lang="en-US" sz="1600" b="1" dirty="0" err="1">
                          <a:solidFill>
                            <a:srgbClr val="00B050"/>
                          </a:solidFill>
                          <a:latin typeface="Myriad Pro" panose="020B0503030403020204"/>
                        </a:rPr>
                        <a:t>meulière</a:t>
                      </a:r>
                      <a:r>
                        <a:rPr lang="en-US" sz="1600" b="1" dirty="0">
                          <a:solidFill>
                            <a:srgbClr val="00B050"/>
                          </a:solidFill>
                          <a:latin typeface="Myriad Pro" panose="020B0503030403020204"/>
                        </a:rPr>
                        <a:t>.</a:t>
                      </a:r>
                      <a:endParaRPr lang="fr-FR" sz="1600" b="1" dirty="0">
                        <a:solidFill>
                          <a:srgbClr val="00B050"/>
                        </a:solidFill>
                        <a:latin typeface="Myriad Pro" panose="020B0503030403020204"/>
                      </a:endParaRPr>
                    </a:p>
                  </a:txBody>
                  <a:tcPr marL="91428" marR="91428" marT="45822" marB="45822"/>
                </a:tc>
                <a:tc>
                  <a:txBody>
                    <a:bodyPr/>
                    <a:lstStyle/>
                    <a:p>
                      <a:r>
                        <a:rPr lang="fr-FR" altLang="en-US" sz="1600" b="1" dirty="0">
                          <a:solidFill>
                            <a:srgbClr val="00B050"/>
                          </a:solidFill>
                          <a:latin typeface="Myriad Pro" panose="020B0503030403020204"/>
                        </a:rPr>
                        <a:t>où j’étais né. </a:t>
                      </a:r>
                      <a:endParaRPr lang="fr-FR" sz="1600" b="1" dirty="0">
                        <a:solidFill>
                          <a:srgbClr val="00B050"/>
                        </a:solidFill>
                        <a:latin typeface="Myriad Pro" panose="020B0503030403020204"/>
                      </a:endParaRPr>
                    </a:p>
                  </a:txBody>
                  <a:tcPr marL="91428" marR="91428" marT="45822" marB="45822"/>
                </a:tc>
                <a:extLst>
                  <a:ext uri="{0D108BD9-81ED-4DB2-BD59-A6C34878D82A}">
                    <a16:rowId xmlns:a16="http://schemas.microsoft.com/office/drawing/2014/main" val="3867589712"/>
                  </a:ext>
                </a:extLst>
              </a:tr>
            </a:tbl>
          </a:graphicData>
        </a:graphic>
      </p:graphicFrame>
      <p:sp>
        <p:nvSpPr>
          <p:cNvPr id="24611" name="Rectangle 3"/>
          <p:cNvSpPr>
            <a:spLocks noChangeArrowheads="1"/>
          </p:cNvSpPr>
          <p:nvPr/>
        </p:nvSpPr>
        <p:spPr bwMode="auto">
          <a:xfrm>
            <a:off x="7072313" y="923131"/>
            <a:ext cx="4949825" cy="480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a:r>
              <a:rPr lang="fr-FR" altLang="fr-FR" sz="1800" b="1" dirty="0">
                <a:latin typeface="Myriad Pro" panose="020B0503030403020204" pitchFamily="34" charset="0"/>
              </a:rPr>
              <a:t>Une maison inchangée</a:t>
            </a:r>
          </a:p>
          <a:p>
            <a:pPr algn="just"/>
            <a:r>
              <a:rPr lang="fr-FR" altLang="fr-FR" sz="1800" dirty="0">
                <a:latin typeface="Myriad Pro" panose="020B0503030403020204" pitchFamily="34" charset="0"/>
              </a:rPr>
              <a:t>Après soixante longues années, un jour de printemps, un peu par nostalgie, je revins dans mon ancien quartier, celui de la ville où j’avais passé une bonne part de ma jeunesse : mes plus belles années. Je me rendis dans une rue bordée de marronniers. Je revis la maison inchangée où j’étais né : petite, humble, en pierres meulière, aujourd’hui partiellement dissimulée par le lierre. Les volets, bleus et en fer remplaçaient ceux de jadis, en bois. Le jardin, jadis bien entretenu, était maintenant cette végétation luxuriante où tout poussait de façon un peu anarchique. La grille en fer forgé, assez élégante et le petit mur étaient un rempart aux curieux. </a:t>
            </a:r>
          </a:p>
          <a:p>
            <a:pPr algn="r"/>
            <a:r>
              <a:rPr lang="fr-FR" altLang="fr-FR" sz="1800" b="1" dirty="0">
                <a:latin typeface="Myriad Pro" panose="020B0503030403020204" pitchFamily="34" charset="0"/>
              </a:rPr>
              <a:t>Olivier BRIAT, Le vieux quartier. </a:t>
            </a:r>
          </a:p>
        </p:txBody>
      </p:sp>
      <p:pic>
        <p:nvPicPr>
          <p:cNvPr id="2461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3588" y="2201863"/>
            <a:ext cx="5734050" cy="215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96670" y="2078624"/>
            <a:ext cx="5792787"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7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79" grpId="0"/>
    </p:bldLst>
  </p:timing>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11912</TotalTime>
  <Words>5585</Words>
  <Application>Microsoft Office PowerPoint</Application>
  <PresentationFormat>Widescreen</PresentationFormat>
  <Paragraphs>486</Paragraphs>
  <Slides>22</Slides>
  <Notes>22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Calibri</vt:lpstr>
      <vt:lpstr>Open Sans Light</vt:lpstr>
      <vt:lpstr>Myriad Pro</vt:lpstr>
      <vt:lpstr>Times New Roman</vt:lpstr>
      <vt:lpstr>Arial</vt:lpstr>
      <vt:lpstr>Open Sans</vt:lpstr>
      <vt:lpstr>Office Theme</vt:lpstr>
      <vt:lpstr>Produire un texte descriptif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Learning Resource</dc:title>
  <dc:creator>Admin</dc:creator>
  <cp:lastModifiedBy>Acer</cp:lastModifiedBy>
  <cp:revision>225</cp:revision>
  <dcterms:modified xsi:type="dcterms:W3CDTF">2022-01-04T07:22:18Z</dcterms:modified>
</cp:coreProperties>
</file>