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5" r:id="rId1"/>
  </p:sldMasterIdLst>
  <p:notesMasterIdLst>
    <p:notesMasterId r:id="rId24"/>
  </p:notesMasterIdLst>
  <p:sldIdLst>
    <p:sldId id="256" r:id="rId2"/>
    <p:sldId id="257" r:id="rId3"/>
    <p:sldId id="292" r:id="rId4"/>
    <p:sldId id="293" r:id="rId5"/>
    <p:sldId id="294" r:id="rId6"/>
    <p:sldId id="295" r:id="rId7"/>
    <p:sldId id="296" r:id="rId8"/>
    <p:sldId id="298" r:id="rId9"/>
    <p:sldId id="297" r:id="rId10"/>
    <p:sldId id="264" r:id="rId11"/>
    <p:sldId id="307" r:id="rId12"/>
    <p:sldId id="291" r:id="rId13"/>
    <p:sldId id="299" r:id="rId14"/>
    <p:sldId id="300" r:id="rId15"/>
    <p:sldId id="281" r:id="rId16"/>
    <p:sldId id="305" r:id="rId17"/>
    <p:sldId id="302" r:id="rId18"/>
    <p:sldId id="303" r:id="rId19"/>
    <p:sldId id="308" r:id="rId20"/>
    <p:sldId id="269" r:id="rId21"/>
    <p:sldId id="309" r:id="rId22"/>
    <p:sldId id="271" r:id="rId23"/>
  </p:sldIdLst>
  <p:sldSz cx="12192000" cy="6858000"/>
  <p:notesSz cx="6858000" cy="9144000"/>
  <p:embeddedFontLst>
    <p:embeddedFont>
      <p:font typeface="Calibri" panose="020F0502020204030204" pitchFamily="34" charset="0"/>
      <p:regular r:id="rId25"/>
      <p:bold r:id="rId26"/>
      <p:italic r:id="rId27"/>
      <p:boldItalic r:id="rId28"/>
    </p:embeddedFont>
    <p:embeddedFont>
      <p:font typeface="Myriad Pro" panose="020B0503030403020204" pitchFamily="34" charset="0"/>
      <p:regular r:id="rId29"/>
      <p:bold r:id="rId30"/>
      <p:italic r:id="rId31"/>
    </p:embeddedFont>
    <p:embeddedFont>
      <p:font typeface="Myriad Pro" panose="020B0503030403020204" pitchFamily="34" charset="0"/>
      <p:regular r:id="rId29"/>
      <p:bold r:id="rId30"/>
      <p:italic r:id="rId31"/>
    </p:embeddedFont>
    <p:embeddedFont>
      <p:font typeface="Open Sans" panose="020B0606030504020204" pitchFamily="34" charset="0"/>
      <p:regular r:id="rId32"/>
    </p:embeddedFont>
    <p:embeddedFont>
      <p:font typeface="Open Sans Light" panose="020B0306030504020204" pitchFamily="34" charset="0"/>
      <p:regular r:id="rId33"/>
    </p:embeddedFont>
  </p:embeddedFontLst>
  <p:defaultTextStyle>
    <a:defPPr>
      <a:defRPr lang="en-US"/>
    </a:defPPr>
    <a:lvl1pPr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4572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9144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3716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18288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2860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7432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2004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6576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D6"/>
    <a:srgbClr val="CC0099"/>
    <a:srgbClr val="DDEA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741" autoAdjust="0"/>
  </p:normalViewPr>
  <p:slideViewPr>
    <p:cSldViewPr snapToGrid="0">
      <p:cViewPr varScale="1">
        <p:scale>
          <a:sx n="76" d="100"/>
          <a:sy n="76" d="100"/>
        </p:scale>
        <p:origin x="840"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Google Shape;3;n">
            <a:extLst>
              <a:ext uri="{FF2B5EF4-FFF2-40B4-BE49-F238E27FC236}">
                <a16:creationId xmlns:a16="http://schemas.microsoft.com/office/drawing/2014/main" id="{D0474A8A-A4E3-4236-9AF6-6E7BE7D41632}"/>
              </a:ext>
            </a:extLst>
          </p:cNvPr>
          <p:cNvSpPr txBox="1">
            <a:spLocks noGrp="1"/>
          </p:cNvSpPr>
          <p:nvPr>
            <p:ph type="hdr" idx="2"/>
          </p:nvPr>
        </p:nvSpPr>
        <p:spPr bwMode="auto">
          <a:xfrm>
            <a:off x="0" y="0"/>
            <a:ext cx="2971800" cy="458788"/>
          </a:xfrm>
          <a:prstGeom prst="rect">
            <a:avLst/>
          </a:prstGeom>
          <a:noFill/>
          <a:ln>
            <a:noFill/>
          </a:ln>
        </p:spPr>
        <p:txBody>
          <a:bodyPr vert="horz" wrap="square" lIns="91425" tIns="45700" rIns="91425" bIns="45700" numCol="1" anchor="t"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1" name="Google Shape;4;n">
            <a:extLst>
              <a:ext uri="{FF2B5EF4-FFF2-40B4-BE49-F238E27FC236}">
                <a16:creationId xmlns:a16="http://schemas.microsoft.com/office/drawing/2014/main" id="{E5B70CCD-4152-4BF9-B402-4019F96C5442}"/>
              </a:ext>
            </a:extLst>
          </p:cNvPr>
          <p:cNvSpPr txBox="1">
            <a:spLocks noGrp="1"/>
          </p:cNvSpPr>
          <p:nvPr>
            <p:ph type="dt" idx="10"/>
          </p:nvPr>
        </p:nvSpPr>
        <p:spPr bwMode="auto">
          <a:xfrm>
            <a:off x="3884613" y="0"/>
            <a:ext cx="2971800" cy="458788"/>
          </a:xfrm>
          <a:prstGeom prst="rect">
            <a:avLst/>
          </a:prstGeom>
          <a:noFill/>
          <a:ln>
            <a:noFill/>
          </a:ln>
        </p:spPr>
        <p:txBody>
          <a:bodyPr vert="horz" wrap="square" lIns="91425" tIns="45700" rIns="91425" bIns="45700" numCol="1" anchor="t" anchorCtr="0" compatLnSpc="1">
            <a:prstTxWarp prst="textNoShape">
              <a:avLst/>
            </a:prstTxWarp>
          </a:bodyPr>
          <a:lstStyle>
            <a:lvl1pPr algn="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8196" name="Google Shape;5;n">
            <a:extLst>
              <a:ext uri="{FF2B5EF4-FFF2-40B4-BE49-F238E27FC236}">
                <a16:creationId xmlns:a16="http://schemas.microsoft.com/office/drawing/2014/main" id="{E801E830-EC1D-45C3-A28D-57920F439B77}"/>
              </a:ext>
            </a:extLst>
          </p:cNvPr>
          <p:cNvSpPr>
            <a:spLocks noGrp="1" noRot="1" noChangeAspect="1"/>
          </p:cNvSpPr>
          <p:nvPr>
            <p:ph type="sldImg" idx="3"/>
          </p:nvPr>
        </p:nvSpPr>
        <p:spPr bwMode="auto">
          <a:xfrm>
            <a:off x="685800" y="1143000"/>
            <a:ext cx="5486400" cy="3086100"/>
          </a:xfrm>
          <a:custGeom>
            <a:avLst/>
            <a:gdLst>
              <a:gd name="T0" fmla="*/ 0 w 120000"/>
              <a:gd name="T1" fmla="*/ 0 h 120000"/>
              <a:gd name="T2" fmla="*/ 2147483646 w 120000"/>
              <a:gd name="T3" fmla="*/ 0 h 120000"/>
              <a:gd name="T4" fmla="*/ 2147483646 w 120000"/>
              <a:gd name="T5" fmla="*/ 2147483646 h 120000"/>
              <a:gd name="T6" fmla="*/ 0 w 120000"/>
              <a:gd name="T7" fmla="*/ 2147483646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w="12700"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8197" name="Google Shape;6;n">
            <a:extLst>
              <a:ext uri="{FF2B5EF4-FFF2-40B4-BE49-F238E27FC236}">
                <a16:creationId xmlns:a16="http://schemas.microsoft.com/office/drawing/2014/main" id="{521ADAF2-71CC-43A0-8BC9-991DE6F474E1}"/>
              </a:ext>
            </a:extLst>
          </p:cNvPr>
          <p:cNvSpPr txBox="1">
            <a:spLocks noGrp="1"/>
          </p:cNvSpPr>
          <p:nvPr>
            <p:ph type="body" idx="1"/>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p>
            <a:pPr lvl="0"/>
            <a:endParaRPr lang="en-US" altLang="en-US">
              <a:sym typeface="Arial" panose="020B0604020202020204" pitchFamily="34" charset="0"/>
            </a:endParaRPr>
          </a:p>
        </p:txBody>
      </p:sp>
      <p:sp>
        <p:nvSpPr>
          <p:cNvPr id="17414" name="Google Shape;7;n">
            <a:extLst>
              <a:ext uri="{FF2B5EF4-FFF2-40B4-BE49-F238E27FC236}">
                <a16:creationId xmlns:a16="http://schemas.microsoft.com/office/drawing/2014/main" id="{C7572F20-2BF1-4932-9DA4-2105998A2136}"/>
              </a:ext>
            </a:extLst>
          </p:cNvPr>
          <p:cNvSpPr txBox="1">
            <a:spLocks noGrp="1"/>
          </p:cNvSpPr>
          <p:nvPr>
            <p:ph type="ftr" idx="11"/>
          </p:nvPr>
        </p:nvSpPr>
        <p:spPr bwMode="auto">
          <a:xfrm>
            <a:off x="0" y="8685213"/>
            <a:ext cx="2971800" cy="458787"/>
          </a:xfrm>
          <a:prstGeom prst="rect">
            <a:avLst/>
          </a:prstGeom>
          <a:noFill/>
          <a:ln>
            <a:noFill/>
          </a:ln>
        </p:spPr>
        <p:txBody>
          <a:bodyPr vert="horz" wrap="square" lIns="91425" tIns="45700" rIns="91425" bIns="45700" numCol="1" anchor="b"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5" name="Google Shape;8;n">
            <a:extLst>
              <a:ext uri="{FF2B5EF4-FFF2-40B4-BE49-F238E27FC236}">
                <a16:creationId xmlns:a16="http://schemas.microsoft.com/office/drawing/2014/main" id="{1346EA58-B9F5-4C96-8B45-98C4749DBFF6}"/>
              </a:ext>
            </a:extLst>
          </p:cNvPr>
          <p:cNvSpPr txBox="1">
            <a:spLocks noGrp="1"/>
          </p:cNvSpPr>
          <p:nvPr>
            <p:ph type="sldNum" idx="12"/>
          </p:nvPr>
        </p:nvSpPr>
        <p:spPr bwMode="auto">
          <a:xfrm>
            <a:off x="3884613" y="8685213"/>
            <a:ext cx="2971800" cy="458787"/>
          </a:xfrm>
          <a:prstGeom prst="rect">
            <a:avLst/>
          </a:prstGeom>
          <a:noFill/>
          <a:ln>
            <a:noFill/>
          </a:ln>
        </p:spPr>
        <p:txBody>
          <a:bodyPr vert="horz" wrap="square" lIns="91425" tIns="45700" rIns="91425" bIns="45700" numCol="1" anchor="b" anchorCtr="0" compatLnSpc="1">
            <a:prstTxWarp prst="textNoShape">
              <a:avLst/>
            </a:prstTxWarp>
          </a:bodyPr>
          <a:lstStyle>
            <a:lvl1pPr algn="r" eaLnBrk="1" hangingPunct="1">
              <a:buClr>
                <a:srgbClr val="000000"/>
              </a:buClr>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fld id="{55A12C9C-2CB5-4A25-9C22-F4752DDD4CEF}" type="slidenum">
              <a:rPr lang="en-US" altLang="en-US"/>
              <a:pPr/>
              <a:t>‹#›</a:t>
            </a:fld>
            <a:endParaRPr lang="en-US" altLang="en-US"/>
          </a:p>
        </p:txBody>
      </p:sp>
    </p:spTree>
    <p:extLst>
      <p:ext uri="{BB962C8B-B14F-4D97-AF65-F5344CB8AC3E}">
        <p14:creationId xmlns:p14="http://schemas.microsoft.com/office/powerpoint/2010/main" val="74602867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marL="914400" lvl="1"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marL="1371600" lvl="2"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marL="1828800" lvl="3"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marL="2286000" lvl="4"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242" name="Google Shape;249;p1:notes">
            <a:extLst>
              <a:ext uri="{FF2B5EF4-FFF2-40B4-BE49-F238E27FC236}">
                <a16:creationId xmlns:a16="http://schemas.microsoft.com/office/drawing/2014/main" id="{C96D7775-A062-4598-ADDE-84D55A43300A}"/>
              </a:ext>
            </a:extLst>
          </p:cNvPr>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10243" name="Google Shape;250;p1:notes">
            <a:extLst>
              <a:ext uri="{FF2B5EF4-FFF2-40B4-BE49-F238E27FC236}">
                <a16:creationId xmlns:a16="http://schemas.microsoft.com/office/drawing/2014/main" id="{129CDC69-0A6A-4672-A3EA-B1CFB40B2C68}"/>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9602745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6626" name="Google Shape;407;p9:notes">
            <a:extLst>
              <a:ext uri="{FF2B5EF4-FFF2-40B4-BE49-F238E27FC236}">
                <a16:creationId xmlns:a16="http://schemas.microsoft.com/office/drawing/2014/main" id="{9BB66F50-EB39-46C9-AA78-1EEEF81DCA95}"/>
              </a:ext>
            </a:extLst>
          </p:cNvPr>
          <p:cNvSpPr txBox="1">
            <a:spLocks noGrp="1"/>
          </p:cNvSpPr>
          <p:nvPr>
            <p:ph type="body" idx="1"/>
          </p:nvPr>
        </p:nvSpPr>
        <p:spPr/>
        <p:txBody>
          <a:bodyPr/>
          <a:lstStyle/>
          <a:p>
            <a:pPr>
              <a:defRPr/>
            </a:pPr>
            <a:r>
              <a:rPr lang="fr-FR" altLang="fr-FR" sz="1200" dirty="0">
                <a:latin typeface="Myriad Pro" panose="020B0503030403020204" pitchFamily="34" charset="0"/>
                <a:cs typeface="Times New Roman" panose="02020603050405020304" pitchFamily="18" charset="0"/>
              </a:rPr>
              <a:t>Note à l’enseignant(e) :</a:t>
            </a:r>
          </a:p>
          <a:p>
            <a:pPr>
              <a:defRPr/>
            </a:pPr>
            <a:r>
              <a:rPr lang="fr-FR" altLang="fr-FR" sz="1200" b="1" u="sng" dirty="0">
                <a:latin typeface="Myriad Pro" panose="020B0503030403020204" pitchFamily="34" charset="0"/>
                <a:cs typeface="Times New Roman" panose="02020603050405020304" pitchFamily="18" charset="0"/>
              </a:rPr>
              <a:t>4. Conceptualisation</a:t>
            </a:r>
          </a:p>
          <a:p>
            <a:pPr marL="0" indent="0" eaLnBrk="1" hangingPunct="1">
              <a:buSzPts val="1400"/>
              <a:defRPr/>
            </a:pP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28675" name="Google Shape;408;p9:notes">
            <a:extLst>
              <a:ext uri="{FF2B5EF4-FFF2-40B4-BE49-F238E27FC236}">
                <a16:creationId xmlns:a16="http://schemas.microsoft.com/office/drawing/2014/main" id="{3236FAAF-2FF3-48B8-969F-9A153E097F7B}"/>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338229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6626" name="Google Shape;407;p9:notes">
            <a:extLst>
              <a:ext uri="{FF2B5EF4-FFF2-40B4-BE49-F238E27FC236}">
                <a16:creationId xmlns:a16="http://schemas.microsoft.com/office/drawing/2014/main" id="{9BB66F50-EB39-46C9-AA78-1EEEF81DCA95}"/>
              </a:ext>
            </a:extLst>
          </p:cNvPr>
          <p:cNvSpPr txBox="1">
            <a:spLocks noGrp="1"/>
          </p:cNvSpPr>
          <p:nvPr>
            <p:ph type="body" idx="1"/>
          </p:nvPr>
        </p:nvSpPr>
        <p:spPr/>
        <p:txBody>
          <a:bodyPr/>
          <a:lstStyle/>
          <a:p>
            <a:pPr>
              <a:defRPr/>
            </a:pPr>
            <a:r>
              <a:rPr lang="fr-FR" altLang="fr-FR" sz="1200" dirty="0">
                <a:latin typeface="Myriad Pro" panose="020B0503030403020204" pitchFamily="34" charset="0"/>
                <a:cs typeface="Times New Roman" panose="02020603050405020304" pitchFamily="18" charset="0"/>
              </a:rPr>
              <a:t>Note à l’enseignant(e)</a:t>
            </a:r>
          </a:p>
          <a:p>
            <a:pPr>
              <a:defRPr/>
            </a:pPr>
            <a:r>
              <a:rPr lang="fr-FR" altLang="fr-FR" sz="1200" b="1" u="sng" dirty="0">
                <a:latin typeface="Myriad Pro" panose="020B0503030403020204" pitchFamily="34" charset="0"/>
                <a:cs typeface="Times New Roman" panose="02020603050405020304" pitchFamily="18" charset="0"/>
              </a:rPr>
              <a:t>4. Conceptualisation</a:t>
            </a:r>
          </a:p>
          <a:p>
            <a:pPr>
              <a:buFont typeface="Arial" panose="020B0604020202020204" pitchFamily="34" charset="0"/>
              <a:buChar char="•"/>
              <a:defRPr/>
            </a:pPr>
            <a:r>
              <a:rPr lang="fr-FR" altLang="fr-FR" sz="1200" dirty="0">
                <a:latin typeface="Myriad Pro" panose="020B0503030403020204" pitchFamily="34" charset="0"/>
                <a:cs typeface="Times New Roman" panose="02020603050405020304" pitchFamily="18" charset="0"/>
              </a:rPr>
              <a:t>L’enseignant(e) élabore la synthèse avec les apprenants.</a:t>
            </a:r>
          </a:p>
          <a:p>
            <a:pPr>
              <a:buFont typeface="Arial" panose="020B0604020202020204" pitchFamily="34" charset="0"/>
              <a:buChar char="•"/>
              <a:defRPr/>
            </a:pPr>
            <a:r>
              <a:rPr lang="fr-FR" altLang="fr-FR" sz="1200" dirty="0">
                <a:latin typeface="Myriad Pro" panose="020B0503030403020204" pitchFamily="34" charset="0"/>
                <a:cs typeface="Times New Roman" panose="02020603050405020304" pitchFamily="18" charset="0"/>
              </a:rPr>
              <a:t>Il/Elle demande aux apprenants de donner des exemples pour illustrer les différents cas.  </a:t>
            </a:r>
          </a:p>
          <a:p>
            <a:pPr marL="0" indent="0" eaLnBrk="1" hangingPunct="1">
              <a:buSzPts val="1400"/>
              <a:defRPr/>
            </a:pP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30723" name="Google Shape;408;p9:notes">
            <a:extLst>
              <a:ext uri="{FF2B5EF4-FFF2-40B4-BE49-F238E27FC236}">
                <a16:creationId xmlns:a16="http://schemas.microsoft.com/office/drawing/2014/main" id="{DFA9311D-CA2A-4AFD-A216-0AEAA57CD134}"/>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031480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6626" name="Google Shape;407;p9:notes">
            <a:extLst>
              <a:ext uri="{FF2B5EF4-FFF2-40B4-BE49-F238E27FC236}">
                <a16:creationId xmlns:a16="http://schemas.microsoft.com/office/drawing/2014/main" id="{9BB66F50-EB39-46C9-AA78-1EEEF81DCA95}"/>
              </a:ext>
            </a:extLst>
          </p:cNvPr>
          <p:cNvSpPr txBox="1">
            <a:spLocks noGrp="1"/>
          </p:cNvSpPr>
          <p:nvPr>
            <p:ph type="body" idx="1"/>
          </p:nvPr>
        </p:nvSpPr>
        <p:spPr/>
        <p:txBody>
          <a:bodyPr/>
          <a:lstStyle/>
          <a:p>
            <a:pPr>
              <a:defRPr/>
            </a:pPr>
            <a:r>
              <a:rPr lang="fr-FR" altLang="fr-FR" sz="1200" dirty="0">
                <a:latin typeface="Myriad Pro" panose="020B0503030403020204" pitchFamily="34" charset="0"/>
                <a:cs typeface="Times New Roman" panose="02020603050405020304" pitchFamily="18" charset="0"/>
              </a:rPr>
              <a:t>Note à l’enseignant(e)</a:t>
            </a:r>
          </a:p>
          <a:p>
            <a:pPr>
              <a:defRPr/>
            </a:pPr>
            <a:r>
              <a:rPr lang="fr-FR" altLang="fr-FR" sz="1200" b="1" u="sng" dirty="0">
                <a:latin typeface="Myriad Pro" panose="020B0503030403020204" pitchFamily="34" charset="0"/>
                <a:cs typeface="Times New Roman" panose="02020603050405020304" pitchFamily="18" charset="0"/>
              </a:rPr>
              <a:t>4. Conceptualisation</a:t>
            </a:r>
          </a:p>
          <a:p>
            <a:pPr>
              <a:buFont typeface="Arial" panose="020B0604020202020204" pitchFamily="34" charset="0"/>
              <a:buChar char="•"/>
              <a:defRPr/>
            </a:pPr>
            <a:r>
              <a:rPr lang="fr-FR" altLang="fr-FR" sz="1200" dirty="0">
                <a:latin typeface="Myriad Pro" panose="020B0503030403020204" pitchFamily="34" charset="0"/>
                <a:cs typeface="Times New Roman" panose="02020603050405020304" pitchFamily="18" charset="0"/>
              </a:rPr>
              <a:t>L’enseignant(e) élabore la synthèse avec les apprenants.</a:t>
            </a:r>
          </a:p>
          <a:p>
            <a:pPr>
              <a:buFont typeface="Arial" panose="020B0604020202020204" pitchFamily="34" charset="0"/>
              <a:buChar char="•"/>
              <a:defRPr/>
            </a:pPr>
            <a:r>
              <a:rPr lang="fr-FR" altLang="fr-FR" sz="1200" dirty="0">
                <a:latin typeface="Myriad Pro" panose="020B0503030403020204" pitchFamily="34" charset="0"/>
                <a:cs typeface="Times New Roman" panose="02020603050405020304" pitchFamily="18" charset="0"/>
              </a:rPr>
              <a:t>Il/Elle demande aux apprenants de donner des exemples pour illustrer les différents cas.  </a:t>
            </a:r>
          </a:p>
          <a:p>
            <a:pPr marL="0" indent="0" eaLnBrk="1" hangingPunct="1">
              <a:buSzPts val="1400"/>
              <a:defRPr/>
            </a:pP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32771" name="Google Shape;408;p9:notes">
            <a:extLst>
              <a:ext uri="{FF2B5EF4-FFF2-40B4-BE49-F238E27FC236}">
                <a16:creationId xmlns:a16="http://schemas.microsoft.com/office/drawing/2014/main" id="{DCC683C5-0BCF-46CC-89A2-F171DB79D7B3}"/>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5049086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2" name="Google Shape;407;p9:notes">
            <a:extLst>
              <a:ext uri="{FF2B5EF4-FFF2-40B4-BE49-F238E27FC236}">
                <a16:creationId xmlns:a16="http://schemas.microsoft.com/office/drawing/2014/main" id="{D598191A-28B3-4EE7-A0BE-8719624766DC}"/>
              </a:ext>
            </a:extLst>
          </p:cNvPr>
          <p:cNvSpPr txBox="1">
            <a:spLocks noGrp="1"/>
          </p:cNvSpPr>
          <p:nvPr>
            <p:ph type="body" idx="1"/>
          </p:nvPr>
        </p:nvSpPr>
        <p:spPr/>
        <p:txBody>
          <a:bodyPr/>
          <a:lstStyle/>
          <a:p>
            <a:pPr>
              <a:defRPr/>
            </a:pPr>
            <a:r>
              <a:rPr lang="fr-FR" altLang="fr-FR" sz="1200" dirty="0">
                <a:latin typeface="Times New Roman" panose="02020603050405020304" pitchFamily="18" charset="0"/>
                <a:cs typeface="Times New Roman" panose="02020603050405020304" pitchFamily="18" charset="0"/>
              </a:rPr>
              <a:t>Note à l’enseignant(e)</a:t>
            </a:r>
          </a:p>
          <a:p>
            <a:pPr>
              <a:defRPr/>
            </a:pPr>
            <a:r>
              <a:rPr lang="fr-FR" altLang="fr-FR" sz="1200" b="1" u="sng" dirty="0">
                <a:latin typeface="Times New Roman" panose="02020603050405020304" pitchFamily="18" charset="0"/>
                <a:cs typeface="Times New Roman" panose="02020603050405020304" pitchFamily="18" charset="0"/>
              </a:rPr>
              <a:t>4. Conceptualisation</a:t>
            </a:r>
          </a:p>
          <a:p>
            <a:pPr>
              <a:buFont typeface="Arial" panose="020B0604020202020204" pitchFamily="34" charset="0"/>
              <a:buChar char="•"/>
              <a:defRPr/>
            </a:pPr>
            <a:r>
              <a:rPr lang="fr-FR" altLang="fr-FR" sz="1200" dirty="0">
                <a:latin typeface="Times New Roman" panose="02020603050405020304" pitchFamily="18" charset="0"/>
                <a:cs typeface="Times New Roman" panose="02020603050405020304" pitchFamily="18" charset="0"/>
              </a:rPr>
              <a:t>L’enseignant(e) élabore la synthèse avec les apprenants.</a:t>
            </a:r>
          </a:p>
          <a:p>
            <a:pPr>
              <a:buFont typeface="Arial" panose="020B0604020202020204" pitchFamily="34" charset="0"/>
              <a:buChar char="•"/>
              <a:defRPr/>
            </a:pPr>
            <a:r>
              <a:rPr lang="fr-FR" altLang="fr-FR" sz="1200" dirty="0">
                <a:latin typeface="Times New Roman" panose="02020603050405020304" pitchFamily="18" charset="0"/>
                <a:cs typeface="Times New Roman" panose="02020603050405020304" pitchFamily="18" charset="0"/>
              </a:rPr>
              <a:t>Il/Elle demande aux apprenants de donner des exemples pour illustrer les différents cas.  </a:t>
            </a:r>
          </a:p>
          <a:p>
            <a:pPr marL="0" indent="0" eaLnBrk="1" hangingPunct="1">
              <a:buSzPts val="1400"/>
              <a:defRPr/>
            </a:pP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34819" name="Google Shape;408;p9:notes">
            <a:extLst>
              <a:ext uri="{FF2B5EF4-FFF2-40B4-BE49-F238E27FC236}">
                <a16:creationId xmlns:a16="http://schemas.microsoft.com/office/drawing/2014/main" id="{631B3EED-5D28-45F2-8074-2EDA7A731459}"/>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0649399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6626" name="Google Shape;407;p9:notes">
            <a:extLst>
              <a:ext uri="{FF2B5EF4-FFF2-40B4-BE49-F238E27FC236}">
                <a16:creationId xmlns:a16="http://schemas.microsoft.com/office/drawing/2014/main" id="{9BB66F50-EB39-46C9-AA78-1EEEF81DCA95}"/>
              </a:ext>
            </a:extLst>
          </p:cNvPr>
          <p:cNvSpPr txBox="1">
            <a:spLocks noGrp="1"/>
          </p:cNvSpPr>
          <p:nvPr>
            <p:ph type="body" idx="1"/>
          </p:nvPr>
        </p:nvSpPr>
        <p:spPr/>
        <p:txBody>
          <a:bodyPr/>
          <a:lstStyle/>
          <a:p>
            <a:pPr>
              <a:defRPr/>
            </a:pPr>
            <a:r>
              <a:rPr lang="fr-FR" altLang="fr-FR" sz="1200" dirty="0">
                <a:latin typeface="Times New Roman" panose="02020603050405020304" pitchFamily="18" charset="0"/>
                <a:cs typeface="Times New Roman" panose="02020603050405020304" pitchFamily="18" charset="0"/>
              </a:rPr>
              <a:t>Note à l’enseignant(e)</a:t>
            </a:r>
          </a:p>
          <a:p>
            <a:pPr>
              <a:defRPr/>
            </a:pPr>
            <a:r>
              <a:rPr lang="fr-FR" altLang="fr-FR" sz="1200" b="1" u="sng" dirty="0">
                <a:latin typeface="Times New Roman" panose="02020603050405020304" pitchFamily="18" charset="0"/>
                <a:cs typeface="Times New Roman" panose="02020603050405020304" pitchFamily="18" charset="0"/>
              </a:rPr>
              <a:t>4. Conceptualisation</a:t>
            </a:r>
          </a:p>
          <a:p>
            <a:pPr>
              <a:buFont typeface="Arial" panose="020B0604020202020204" pitchFamily="34" charset="0"/>
              <a:buChar char="•"/>
              <a:defRPr/>
            </a:pPr>
            <a:r>
              <a:rPr lang="fr-FR" altLang="fr-FR" sz="1200" dirty="0">
                <a:latin typeface="Times New Roman" panose="02020603050405020304" pitchFamily="18" charset="0"/>
                <a:cs typeface="Times New Roman" panose="02020603050405020304" pitchFamily="18" charset="0"/>
              </a:rPr>
              <a:t>L’enseignant(e) élabore la synthèse avec les apprenants.</a:t>
            </a:r>
          </a:p>
          <a:p>
            <a:pPr>
              <a:buFont typeface="Arial" panose="020B0604020202020204" pitchFamily="34" charset="0"/>
              <a:buChar char="•"/>
              <a:defRPr/>
            </a:pPr>
            <a:r>
              <a:rPr lang="fr-FR" altLang="fr-FR" sz="1200" dirty="0">
                <a:latin typeface="Times New Roman" panose="02020603050405020304" pitchFamily="18" charset="0"/>
                <a:cs typeface="Times New Roman" panose="02020603050405020304" pitchFamily="18" charset="0"/>
              </a:rPr>
              <a:t>Il/Elle demande aux apprenants de donner des exemples pour illustrer les différents cas.  </a:t>
            </a:r>
          </a:p>
          <a:p>
            <a:pPr>
              <a:defRPr/>
            </a:pPr>
            <a:endParaRPr lang="fr-FR" altLang="fr-FR" sz="1200" b="1" u="sng" dirty="0">
              <a:latin typeface="Times New Roman" panose="02020603050405020304" pitchFamily="18" charset="0"/>
              <a:cs typeface="Times New Roman" panose="02020603050405020304" pitchFamily="18" charset="0"/>
            </a:endParaRPr>
          </a:p>
          <a:p>
            <a:pPr marL="0" indent="0" eaLnBrk="1" hangingPunct="1">
              <a:buSzPts val="1400"/>
              <a:defRPr/>
            </a:pP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36867" name="Google Shape;408;p9:notes">
            <a:extLst>
              <a:ext uri="{FF2B5EF4-FFF2-40B4-BE49-F238E27FC236}">
                <a16:creationId xmlns:a16="http://schemas.microsoft.com/office/drawing/2014/main" id="{DC126B60-2A8B-4CB0-89DE-E5D47617142E}"/>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161768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5E263324-F2F6-4BD3-9589-BC352CDD674C}"/>
              </a:ext>
            </a:extLst>
          </p:cNvPr>
          <p:cNvSpPr>
            <a:spLocks noGrp="1" noRot="1" noChangeAspect="1" noTextEdit="1"/>
          </p:cNvSpPr>
          <p:nvPr>
            <p:ph type="sldImg"/>
          </p:nvPr>
        </p:nvSpPr>
        <p:spPr>
          <a:ln>
            <a:headEnd/>
            <a:tailEnd/>
          </a:ln>
        </p:spPr>
      </p:sp>
      <p:sp>
        <p:nvSpPr>
          <p:cNvPr id="38915" name="Notes Placeholder 2">
            <a:extLst>
              <a:ext uri="{FF2B5EF4-FFF2-40B4-BE49-F238E27FC236}">
                <a16:creationId xmlns:a16="http://schemas.microsoft.com/office/drawing/2014/main" id="{F81E2D46-E9A0-460D-A496-6B3826ADF8E5}"/>
              </a:ext>
            </a:extLst>
          </p:cNvPr>
          <p:cNvSpPr txBox="1">
            <a:spLocks noGrp="1"/>
          </p:cNvSpPr>
          <p:nvPr>
            <p:ph type="body" idx="1"/>
          </p:nvPr>
        </p:nvSpPr>
        <p:spPr/>
        <p:txBody>
          <a:bodyPr/>
          <a:lstStyle/>
          <a:p>
            <a:r>
              <a:rPr lang="fr-FR" altLang="fr-FR" sz="1200">
                <a:latin typeface="Times New Roman" panose="02020603050405020304" pitchFamily="18" charset="0"/>
                <a:cs typeface="Times New Roman" panose="02020603050405020304" pitchFamily="18" charset="0"/>
              </a:rPr>
              <a:t>Note à l’enseignant(e)</a:t>
            </a:r>
          </a:p>
          <a:p>
            <a:r>
              <a:rPr lang="fr-FR" altLang="fr-FR" sz="1200" b="1" u="sng">
                <a:latin typeface="Times New Roman" panose="02020603050405020304" pitchFamily="18" charset="0"/>
                <a:cs typeface="Times New Roman" panose="02020603050405020304" pitchFamily="18" charset="0"/>
              </a:rPr>
              <a:t>5. Entrainement : </a:t>
            </a:r>
          </a:p>
          <a:p>
            <a:r>
              <a:rPr lang="fr-FR" altLang="fr-FR" sz="1200">
                <a:latin typeface="Times New Roman" panose="02020603050405020304" pitchFamily="18" charset="0"/>
                <a:cs typeface="Times New Roman" panose="02020603050405020304" pitchFamily="18" charset="0"/>
              </a:rPr>
              <a:t>L’enseignant(e) pré</a:t>
            </a:r>
            <a:r>
              <a:rPr lang="en-US" altLang="fr-FR" sz="1200">
                <a:latin typeface="Times New Roman" panose="02020603050405020304" pitchFamily="18" charset="0"/>
                <a:cs typeface="Times New Roman" panose="02020603050405020304" pitchFamily="18" charset="0"/>
              </a:rPr>
              <a:t>pare </a:t>
            </a:r>
            <a:r>
              <a:rPr lang="fr-FR" altLang="fr-FR" sz="1200">
                <a:latin typeface="Times New Roman" panose="02020603050405020304" pitchFamily="18" charset="0"/>
                <a:cs typeface="Times New Roman" panose="02020603050405020304" pitchFamily="18" charset="0"/>
              </a:rPr>
              <a:t>une série d’exercices sur les adjectifs qualificatifs</a:t>
            </a:r>
            <a:r>
              <a:rPr lang="en-US" altLang="fr-FR" sz="1200">
                <a:latin typeface="Times New Roman" panose="02020603050405020304" pitchFamily="18" charset="0"/>
                <a:cs typeface="Times New Roman" panose="02020603050405020304" pitchFamily="18" charset="0"/>
              </a:rPr>
              <a:t>. </a:t>
            </a:r>
          </a:p>
          <a:p>
            <a:endParaRPr lang="en-US" altLang="fr-FR" sz="1200">
              <a:latin typeface="Times New Roman" panose="02020603050405020304" pitchFamily="18" charset="0"/>
              <a:cs typeface="Times New Roman" panose="02020603050405020304" pitchFamily="18" charset="0"/>
            </a:endParaRPr>
          </a:p>
        </p:txBody>
      </p:sp>
      <p:sp>
        <p:nvSpPr>
          <p:cNvPr id="38916" name="Slide Number Placeholder 3">
            <a:extLst>
              <a:ext uri="{FF2B5EF4-FFF2-40B4-BE49-F238E27FC236}">
                <a16:creationId xmlns:a16="http://schemas.microsoft.com/office/drawing/2014/main" id="{8F7FCA2A-E831-44EC-AF0A-4CE91A3CEBEA}"/>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811EA6A2-4247-44FC-92F9-3B12A5688DE3}" type="slidenum">
              <a:rPr lang="en-US" altLang="en-US" sz="1200">
                <a:latin typeface="Calibri" panose="020F0502020204030204" pitchFamily="34" charset="0"/>
                <a:sym typeface="Calibri" panose="020F0502020204030204" pitchFamily="34" charset="0"/>
              </a:rPr>
              <a:pPr/>
              <a:t>15</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40009634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BD84A462-6484-42AB-83B9-35CFF355AA28}"/>
              </a:ext>
            </a:extLst>
          </p:cNvPr>
          <p:cNvSpPr>
            <a:spLocks noGrp="1" noRot="1" noChangeAspect="1" noTextEdit="1"/>
          </p:cNvSpPr>
          <p:nvPr>
            <p:ph type="sldImg"/>
          </p:nvPr>
        </p:nvSpPr>
        <p:spPr>
          <a:ln>
            <a:headEnd/>
            <a:tailEnd/>
          </a:ln>
        </p:spPr>
      </p:sp>
      <p:sp>
        <p:nvSpPr>
          <p:cNvPr id="40963" name="Notes Placeholder 2">
            <a:extLst>
              <a:ext uri="{FF2B5EF4-FFF2-40B4-BE49-F238E27FC236}">
                <a16:creationId xmlns:a16="http://schemas.microsoft.com/office/drawing/2014/main" id="{CA738245-1295-4D23-A025-CAAD5534E44F}"/>
              </a:ext>
            </a:extLst>
          </p:cNvPr>
          <p:cNvSpPr txBox="1">
            <a:spLocks noGrp="1"/>
          </p:cNvSpPr>
          <p:nvPr>
            <p:ph type="body" idx="1"/>
          </p:nvPr>
        </p:nvSpPr>
        <p:spPr/>
        <p:txBody>
          <a:bodyPr/>
          <a:lstStyle/>
          <a:p>
            <a:r>
              <a:rPr lang="fr-FR" altLang="fr-FR" sz="1200">
                <a:latin typeface="Times New Roman" panose="02020603050405020304" pitchFamily="18" charset="0"/>
                <a:cs typeface="Times New Roman" panose="02020603050405020304" pitchFamily="18" charset="0"/>
              </a:rPr>
              <a:t>Note à l’enseignant(e)</a:t>
            </a:r>
          </a:p>
          <a:p>
            <a:r>
              <a:rPr lang="fr-FR" altLang="fr-FR" sz="1200" b="1" u="sng">
                <a:latin typeface="Times New Roman" panose="02020603050405020304" pitchFamily="18" charset="0"/>
                <a:cs typeface="Times New Roman" panose="02020603050405020304" pitchFamily="18" charset="0"/>
              </a:rPr>
              <a:t>5. Entrainement : </a:t>
            </a:r>
          </a:p>
          <a:p>
            <a:endParaRPr lang="en-US" altLang="fr-FR" sz="1200">
              <a:latin typeface="Times New Roman" panose="02020603050405020304" pitchFamily="18" charset="0"/>
              <a:cs typeface="Times New Roman" panose="02020603050405020304" pitchFamily="18" charset="0"/>
            </a:endParaRPr>
          </a:p>
        </p:txBody>
      </p:sp>
      <p:sp>
        <p:nvSpPr>
          <p:cNvPr id="40964" name="Slide Number Placeholder 3">
            <a:extLst>
              <a:ext uri="{FF2B5EF4-FFF2-40B4-BE49-F238E27FC236}">
                <a16:creationId xmlns:a16="http://schemas.microsoft.com/office/drawing/2014/main" id="{279D0F57-7978-4EB0-88C9-4A74300CF3DD}"/>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98256AB6-C31C-4365-81B4-5CDB5D607FB2}" type="slidenum">
              <a:rPr lang="en-US" altLang="en-US" sz="1200">
                <a:latin typeface="Calibri" panose="020F0502020204030204" pitchFamily="34" charset="0"/>
                <a:sym typeface="Calibri" panose="020F0502020204030204" pitchFamily="34" charset="0"/>
              </a:rPr>
              <a:pPr/>
              <a:t>16</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6429590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2938C89D-FF4E-4E8D-B1AD-F4671C5E7B5C}"/>
              </a:ext>
            </a:extLst>
          </p:cNvPr>
          <p:cNvSpPr>
            <a:spLocks noGrp="1" noRot="1" noChangeAspect="1" noTextEdit="1"/>
          </p:cNvSpPr>
          <p:nvPr>
            <p:ph type="sldImg"/>
          </p:nvPr>
        </p:nvSpPr>
        <p:spPr>
          <a:ln>
            <a:headEnd/>
            <a:tailEnd/>
          </a:ln>
        </p:spPr>
      </p:sp>
      <p:sp>
        <p:nvSpPr>
          <p:cNvPr id="43011" name="Notes Placeholder 2">
            <a:extLst>
              <a:ext uri="{FF2B5EF4-FFF2-40B4-BE49-F238E27FC236}">
                <a16:creationId xmlns:a16="http://schemas.microsoft.com/office/drawing/2014/main" id="{9EAE0E1B-CFBF-4CD4-B180-6753B61BE278}"/>
              </a:ext>
            </a:extLst>
          </p:cNvPr>
          <p:cNvSpPr txBox="1">
            <a:spLocks noGrp="1"/>
          </p:cNvSpPr>
          <p:nvPr>
            <p:ph type="body" idx="1"/>
          </p:nvPr>
        </p:nvSpPr>
        <p:spPr/>
        <p:txBody>
          <a:bodyPr/>
          <a:lstStyle/>
          <a:p>
            <a:r>
              <a:rPr lang="fr-FR" altLang="fr-FR" sz="1200">
                <a:latin typeface="Times New Roman" panose="02020603050405020304" pitchFamily="18" charset="0"/>
                <a:cs typeface="Times New Roman" panose="02020603050405020304" pitchFamily="18" charset="0"/>
              </a:rPr>
              <a:t>Note à l’enseignant(e)</a:t>
            </a:r>
          </a:p>
          <a:p>
            <a:r>
              <a:rPr lang="fr-FR" altLang="fr-FR" sz="1200" b="1" u="sng">
                <a:latin typeface="Times New Roman" panose="02020603050405020304" pitchFamily="18" charset="0"/>
                <a:cs typeface="Times New Roman" panose="02020603050405020304" pitchFamily="18" charset="0"/>
              </a:rPr>
              <a:t>5. Entrainement : </a:t>
            </a:r>
          </a:p>
          <a:p>
            <a:r>
              <a:rPr lang="fr-FR" altLang="fr-FR" sz="1200">
                <a:latin typeface="Times New Roman" panose="02020603050405020304" pitchFamily="18" charset="0"/>
                <a:cs typeface="Times New Roman" panose="02020603050405020304" pitchFamily="18" charset="0"/>
              </a:rPr>
              <a:t>L’enseignant(e) pourra choisir d’autres adjectifs et demander aux apprenants de justifier leur orthographe. </a:t>
            </a:r>
          </a:p>
        </p:txBody>
      </p:sp>
      <p:sp>
        <p:nvSpPr>
          <p:cNvPr id="43012" name="Slide Number Placeholder 3">
            <a:extLst>
              <a:ext uri="{FF2B5EF4-FFF2-40B4-BE49-F238E27FC236}">
                <a16:creationId xmlns:a16="http://schemas.microsoft.com/office/drawing/2014/main" id="{B69F619D-4653-41CA-B708-7C23FD1F7D53}"/>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C69401D9-A4A2-45B2-80C5-957B9928B9BD}" type="slidenum">
              <a:rPr lang="en-US" altLang="en-US" sz="1200">
                <a:latin typeface="Calibri" panose="020F0502020204030204" pitchFamily="34" charset="0"/>
                <a:sym typeface="Calibri" panose="020F0502020204030204" pitchFamily="34" charset="0"/>
              </a:rPr>
              <a:pPr/>
              <a:t>17</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2538544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4BA57A56-D6DF-42A0-AAE6-E3E12F58CE28}"/>
              </a:ext>
            </a:extLst>
          </p:cNvPr>
          <p:cNvSpPr>
            <a:spLocks noGrp="1" noRot="1" noChangeAspect="1" noTextEdit="1"/>
          </p:cNvSpPr>
          <p:nvPr>
            <p:ph type="sldImg"/>
          </p:nvPr>
        </p:nvSpPr>
        <p:spPr>
          <a:ln>
            <a:headEnd/>
            <a:tailEnd/>
          </a:ln>
        </p:spPr>
      </p:sp>
      <p:sp>
        <p:nvSpPr>
          <p:cNvPr id="45059" name="Notes Placeholder 2">
            <a:extLst>
              <a:ext uri="{FF2B5EF4-FFF2-40B4-BE49-F238E27FC236}">
                <a16:creationId xmlns:a16="http://schemas.microsoft.com/office/drawing/2014/main" id="{F2F99284-D785-4CCC-9A60-8168E5C1CFEC}"/>
              </a:ext>
            </a:extLst>
          </p:cNvPr>
          <p:cNvSpPr txBox="1">
            <a:spLocks noGrp="1"/>
          </p:cNvSpPr>
          <p:nvPr>
            <p:ph type="body" idx="1"/>
          </p:nvPr>
        </p:nvSpPr>
        <p:spPr/>
        <p:txBody>
          <a:bodyPr/>
          <a:lstStyle/>
          <a:p>
            <a:r>
              <a:rPr lang="fr-FR" altLang="fr-FR" sz="1200">
                <a:latin typeface="Times New Roman" panose="02020603050405020304" pitchFamily="18" charset="0"/>
                <a:cs typeface="Times New Roman" panose="02020603050405020304" pitchFamily="18" charset="0"/>
              </a:rPr>
              <a:t>Note à l’enseignant(e)</a:t>
            </a:r>
          </a:p>
          <a:p>
            <a:r>
              <a:rPr lang="fr-FR" altLang="fr-FR" sz="1200" b="1" u="sng">
                <a:latin typeface="Times New Roman" panose="02020603050405020304" pitchFamily="18" charset="0"/>
                <a:cs typeface="Times New Roman" panose="02020603050405020304" pitchFamily="18" charset="0"/>
              </a:rPr>
              <a:t>5. Entrainement : </a:t>
            </a:r>
          </a:p>
          <a:p>
            <a:r>
              <a:rPr lang="fr-FR" altLang="fr-FR" sz="1200" b="1" u="sng">
                <a:latin typeface="Times New Roman" panose="02020603050405020304" pitchFamily="18" charset="0"/>
                <a:cs typeface="Times New Roman" panose="02020603050405020304" pitchFamily="18" charset="0"/>
              </a:rPr>
              <a:t> </a:t>
            </a:r>
          </a:p>
        </p:txBody>
      </p:sp>
      <p:sp>
        <p:nvSpPr>
          <p:cNvPr id="45060" name="Slide Number Placeholder 3">
            <a:extLst>
              <a:ext uri="{FF2B5EF4-FFF2-40B4-BE49-F238E27FC236}">
                <a16:creationId xmlns:a16="http://schemas.microsoft.com/office/drawing/2014/main" id="{4C38E8E5-1081-4BDA-8985-7D0DA0BED5F4}"/>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90D17F24-A8F7-4790-B34F-FFD192E8A47B}" type="slidenum">
              <a:rPr lang="en-US" altLang="en-US" sz="1200">
                <a:latin typeface="Calibri" panose="020F0502020204030204" pitchFamily="34" charset="0"/>
                <a:sym typeface="Calibri" panose="020F0502020204030204" pitchFamily="34" charset="0"/>
              </a:rPr>
              <a:pPr/>
              <a:t>18</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943659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1F699CC8-6F0F-47D4-9496-9E1CD3432197}"/>
              </a:ext>
            </a:extLst>
          </p:cNvPr>
          <p:cNvSpPr>
            <a:spLocks noGrp="1" noRot="1" noChangeAspect="1" noTextEdit="1"/>
          </p:cNvSpPr>
          <p:nvPr>
            <p:ph type="sldImg"/>
          </p:nvPr>
        </p:nvSpPr>
        <p:spPr>
          <a:ln>
            <a:headEnd/>
            <a:tailEnd/>
          </a:ln>
        </p:spPr>
      </p:sp>
      <p:sp>
        <p:nvSpPr>
          <p:cNvPr id="47107" name="Notes Placeholder 2">
            <a:extLst>
              <a:ext uri="{FF2B5EF4-FFF2-40B4-BE49-F238E27FC236}">
                <a16:creationId xmlns:a16="http://schemas.microsoft.com/office/drawing/2014/main" id="{FF227C16-EB4C-4DA0-AE07-4AEB2E5173E4}"/>
              </a:ext>
            </a:extLst>
          </p:cNvPr>
          <p:cNvSpPr txBox="1">
            <a:spLocks noGrp="1"/>
          </p:cNvSpPr>
          <p:nvPr>
            <p:ph type="body" idx="1"/>
          </p:nvPr>
        </p:nvSpPr>
        <p:spPr/>
        <p:txBody>
          <a:bodyPr/>
          <a:lstStyle/>
          <a:p>
            <a:r>
              <a:rPr lang="fr-FR" altLang="fr-FR" sz="1200">
                <a:latin typeface="Times New Roman" panose="02020603050405020304" pitchFamily="18" charset="0"/>
                <a:cs typeface="Times New Roman" panose="02020603050405020304" pitchFamily="18" charset="0"/>
              </a:rPr>
              <a:t>Note à l’enseignant(e)</a:t>
            </a:r>
          </a:p>
          <a:p>
            <a:r>
              <a:rPr lang="fr-FR" altLang="fr-FR" sz="1200" b="1" u="sng">
                <a:latin typeface="Times New Roman" panose="02020603050405020304" pitchFamily="18" charset="0"/>
                <a:cs typeface="Times New Roman" panose="02020603050405020304" pitchFamily="18" charset="0"/>
              </a:rPr>
              <a:t>5. Entrainement : </a:t>
            </a:r>
          </a:p>
        </p:txBody>
      </p:sp>
      <p:sp>
        <p:nvSpPr>
          <p:cNvPr id="47108" name="Slide Number Placeholder 3">
            <a:extLst>
              <a:ext uri="{FF2B5EF4-FFF2-40B4-BE49-F238E27FC236}">
                <a16:creationId xmlns:a16="http://schemas.microsoft.com/office/drawing/2014/main" id="{7806C052-3B97-479F-B67D-70A7DE322FD0}"/>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CB522E75-7313-49CE-9D43-4F5681931ADF}" type="slidenum">
              <a:rPr lang="en-US" altLang="en-US" sz="1200">
                <a:latin typeface="Calibri" panose="020F0502020204030204" pitchFamily="34" charset="0"/>
                <a:sym typeface="Calibri" panose="020F0502020204030204" pitchFamily="34" charset="0"/>
              </a:rPr>
              <a:pPr/>
              <a:t>19</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185259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2290" name="Google Shape;259;p2:notes">
            <a:extLst>
              <a:ext uri="{FF2B5EF4-FFF2-40B4-BE49-F238E27FC236}">
                <a16:creationId xmlns:a16="http://schemas.microsoft.com/office/drawing/2014/main" id="{93D730A4-5350-4678-9A60-E13E16F3FC45}"/>
              </a:ext>
            </a:extLst>
          </p:cNvPr>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12291" name="Google Shape;260;p2:notes">
            <a:extLst>
              <a:ext uri="{FF2B5EF4-FFF2-40B4-BE49-F238E27FC236}">
                <a16:creationId xmlns:a16="http://schemas.microsoft.com/office/drawing/2014/main" id="{63CD5893-5353-4A58-9AEA-F03A81D8E0F9}"/>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7083078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9154" name="Google Shape;479;p14:notes">
            <a:extLst>
              <a:ext uri="{FF2B5EF4-FFF2-40B4-BE49-F238E27FC236}">
                <a16:creationId xmlns:a16="http://schemas.microsoft.com/office/drawing/2014/main" id="{A4301482-4F53-4BBF-BC72-A3D7EC0A8CCD}"/>
              </a:ext>
            </a:extLst>
          </p:cNvPr>
          <p:cNvSpPr txBox="1">
            <a:spLocks noGrp="1"/>
          </p:cNvSpPr>
          <p:nvPr>
            <p:ph type="body" idx="1"/>
          </p:nvPr>
        </p:nvSpPr>
        <p:spPr/>
        <p:txBody>
          <a:bodyPr/>
          <a:lstStyle/>
          <a:p>
            <a:pPr marL="0" indent="0" eaLnBrk="1" hangingPunct="1">
              <a:buSzPts val="1400"/>
            </a:pPr>
            <a:r>
              <a:rPr lang="en-US" altLang="en-US" sz="1200">
                <a:latin typeface="Calibri" panose="020F0502020204030204" pitchFamily="34" charset="0"/>
                <a:cs typeface="Arial" panose="020B0604020202020204" pitchFamily="34" charset="0"/>
                <a:sym typeface="Calibri" panose="020F0502020204030204" pitchFamily="34" charset="0"/>
              </a:rPr>
              <a:t>Voici nos références.</a:t>
            </a:r>
          </a:p>
        </p:txBody>
      </p:sp>
      <p:sp>
        <p:nvSpPr>
          <p:cNvPr id="49155" name="Google Shape;480;p14:notes">
            <a:extLst>
              <a:ext uri="{FF2B5EF4-FFF2-40B4-BE49-F238E27FC236}">
                <a16:creationId xmlns:a16="http://schemas.microsoft.com/office/drawing/2014/main" id="{D9143CF1-FB9D-481C-B2C5-34BAEBE26F2F}"/>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5148040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1202" name="Google Shape;484;p15:notes">
            <a:extLst>
              <a:ext uri="{FF2B5EF4-FFF2-40B4-BE49-F238E27FC236}">
                <a16:creationId xmlns:a16="http://schemas.microsoft.com/office/drawing/2014/main" id="{88E29DDB-EAAA-4D39-9DAD-C056F8DADD10}"/>
              </a:ext>
            </a:extLst>
          </p:cNvPr>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1203" name="Google Shape;485;p15:notes">
            <a:extLst>
              <a:ext uri="{FF2B5EF4-FFF2-40B4-BE49-F238E27FC236}">
                <a16:creationId xmlns:a16="http://schemas.microsoft.com/office/drawing/2014/main" id="{A7D00029-89AF-498F-9571-1CB781CE59FF}"/>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8340449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2226" name="Google Shape;489;p16:notes">
            <a:extLst>
              <a:ext uri="{FF2B5EF4-FFF2-40B4-BE49-F238E27FC236}">
                <a16:creationId xmlns:a16="http://schemas.microsoft.com/office/drawing/2014/main" id="{422018B5-3831-48E9-9580-192A368C3BF8}"/>
              </a:ext>
            </a:extLst>
          </p:cNvPr>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2227" name="Google Shape;490;p16:notes">
            <a:extLst>
              <a:ext uri="{FF2B5EF4-FFF2-40B4-BE49-F238E27FC236}">
                <a16:creationId xmlns:a16="http://schemas.microsoft.com/office/drawing/2014/main" id="{31C199D5-46C9-4F65-BDFF-76751E97694F}"/>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993963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B0F1039F-C80E-471C-BFB3-D5E3BB9B96D1}"/>
              </a:ext>
            </a:extLst>
          </p:cNvPr>
          <p:cNvSpPr>
            <a:spLocks noGrp="1" noRot="1" noChangeAspect="1" noTextEdit="1"/>
          </p:cNvSpPr>
          <p:nvPr>
            <p:ph type="sldImg"/>
          </p:nvPr>
        </p:nvSpPr>
        <p:spPr>
          <a:ln>
            <a:headEnd/>
            <a:tailEnd/>
          </a:ln>
        </p:spPr>
      </p:sp>
      <p:sp>
        <p:nvSpPr>
          <p:cNvPr id="14339" name="Notes Placeholder 2">
            <a:extLst>
              <a:ext uri="{FF2B5EF4-FFF2-40B4-BE49-F238E27FC236}">
                <a16:creationId xmlns:a16="http://schemas.microsoft.com/office/drawing/2014/main" id="{57AA7DB1-B447-4401-B31F-6FD9A9511159}"/>
              </a:ext>
            </a:extLst>
          </p:cNvPr>
          <p:cNvSpPr txBox="1">
            <a:spLocks noGrp="1"/>
          </p:cNvSpPr>
          <p:nvPr>
            <p:ph type="body" idx="1"/>
          </p:nvPr>
        </p:nvSpPr>
        <p:spPr/>
        <p:txBody>
          <a:bodyPr/>
          <a:lstStyle/>
          <a:p>
            <a:r>
              <a:rPr lang="fr-FR" altLang="fr-FR" sz="1200">
                <a:latin typeface="Times New Roman" panose="02020603050405020304" pitchFamily="18" charset="0"/>
                <a:cs typeface="Times New Roman" panose="02020603050405020304" pitchFamily="18" charset="0"/>
              </a:rPr>
              <a:t>Note à l’enseignant(e) :</a:t>
            </a:r>
          </a:p>
          <a:p>
            <a:r>
              <a:rPr lang="fr-FR" altLang="fr-FR" sz="1200" b="1" u="sng" dirty="0">
                <a:latin typeface="Times New Roman" panose="02020603050405020304" pitchFamily="18" charset="0"/>
                <a:cs typeface="Times New Roman" panose="02020603050405020304" pitchFamily="18" charset="0"/>
              </a:rPr>
              <a:t>1- Découverte</a:t>
            </a:r>
          </a:p>
          <a:p>
            <a:r>
              <a:rPr lang="fr-FR" altLang="fr-FR" sz="1200" dirty="0">
                <a:latin typeface="Times New Roman" panose="02020603050405020304" pitchFamily="18" charset="0"/>
                <a:cs typeface="Times New Roman" panose="02020603050405020304" pitchFamily="18" charset="0"/>
              </a:rPr>
              <a:t>Compréhension globale du texte</a:t>
            </a:r>
          </a:p>
          <a:p>
            <a:pPr>
              <a:buFont typeface="Arial" panose="020B0604020202020204" pitchFamily="34" charset="0"/>
              <a:buChar char="•"/>
            </a:pPr>
            <a:r>
              <a:rPr lang="fr-FR" altLang="fr-FR" sz="1200" dirty="0">
                <a:latin typeface="Times New Roman" panose="02020603050405020304" pitchFamily="18" charset="0"/>
                <a:cs typeface="Times New Roman" panose="02020603050405020304" pitchFamily="18" charset="0"/>
              </a:rPr>
              <a:t>L’enseignant(e) demande aux apprenants </a:t>
            </a:r>
            <a:r>
              <a:rPr lang="en-US" altLang="fr-FR" sz="1200" dirty="0">
                <a:latin typeface="Times New Roman" panose="02020603050405020304" pitchFamily="18" charset="0"/>
                <a:cs typeface="Times New Roman" panose="02020603050405020304" pitchFamily="18" charset="0"/>
              </a:rPr>
              <a:t>de lire le </a:t>
            </a:r>
            <a:r>
              <a:rPr lang="en-US" altLang="fr-FR" sz="1200" dirty="0" err="1">
                <a:latin typeface="Times New Roman" panose="02020603050405020304" pitchFamily="18" charset="0"/>
                <a:cs typeface="Times New Roman" panose="02020603050405020304" pitchFamily="18" charset="0"/>
              </a:rPr>
              <a:t>texte</a:t>
            </a:r>
            <a:r>
              <a:rPr lang="en-US" altLang="fr-FR" sz="1200" dirty="0">
                <a:latin typeface="Times New Roman" panose="02020603050405020304" pitchFamily="18" charset="0"/>
                <a:cs typeface="Times New Roman" panose="02020603050405020304" pitchFamily="18" charset="0"/>
              </a:rPr>
              <a:t> pour </a:t>
            </a:r>
            <a:r>
              <a:rPr lang="en-US" altLang="fr-FR" sz="1200" dirty="0" err="1">
                <a:latin typeface="Times New Roman" panose="02020603050405020304" pitchFamily="18" charset="0"/>
                <a:cs typeface="Times New Roman" panose="02020603050405020304" pitchFamily="18" charset="0"/>
              </a:rPr>
              <a:t>répondre</a:t>
            </a:r>
            <a:r>
              <a:rPr lang="en-US" altLang="fr-FR" sz="1200" dirty="0">
                <a:latin typeface="Times New Roman" panose="02020603050405020304" pitchFamily="18" charset="0"/>
                <a:cs typeface="Times New Roman" panose="02020603050405020304" pitchFamily="18" charset="0"/>
              </a:rPr>
              <a:t> aux questions. </a:t>
            </a:r>
          </a:p>
          <a:p>
            <a:pPr>
              <a:buFont typeface="Arial" panose="020B0604020202020204" pitchFamily="34" charset="0"/>
              <a:buChar char="•"/>
            </a:pPr>
            <a:r>
              <a:rPr lang="fr-FR" altLang="fr-FR" sz="1200" dirty="0">
                <a:latin typeface="Times New Roman" panose="02020603050405020304" pitchFamily="18" charset="0"/>
                <a:cs typeface="Times New Roman" panose="02020603050405020304" pitchFamily="18" charset="0"/>
              </a:rPr>
              <a:t>L’enseignant(e) collecte les réponses, discute avec les apprenants puis dévoile les réponses. </a:t>
            </a:r>
          </a:p>
        </p:txBody>
      </p:sp>
      <p:sp>
        <p:nvSpPr>
          <p:cNvPr id="14340" name="Slide Number Placeholder 3">
            <a:extLst>
              <a:ext uri="{FF2B5EF4-FFF2-40B4-BE49-F238E27FC236}">
                <a16:creationId xmlns:a16="http://schemas.microsoft.com/office/drawing/2014/main" id="{DCD6FEA5-98B8-4FE2-9853-2F483D029D5F}"/>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A159DE46-68B6-4F69-9CD9-2C1CB377A61A}" type="slidenum">
              <a:rPr lang="en-US" altLang="en-US" sz="1200">
                <a:latin typeface="Calibri" panose="020F0502020204030204" pitchFamily="34" charset="0"/>
                <a:sym typeface="Calibri" panose="020F0502020204030204" pitchFamily="34" charset="0"/>
              </a:rPr>
              <a:pPr/>
              <a:t>3</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292817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9AB240F9-98BA-4924-A3F8-FC1BAEEB1BF4}"/>
              </a:ext>
            </a:extLst>
          </p:cNvPr>
          <p:cNvSpPr>
            <a:spLocks noGrp="1" noRot="1" noChangeAspect="1" noTextEdit="1"/>
          </p:cNvSpPr>
          <p:nvPr>
            <p:ph type="sldImg"/>
          </p:nvPr>
        </p:nvSpPr>
        <p:spPr>
          <a:ln>
            <a:headEnd/>
            <a:tailEnd/>
          </a:ln>
        </p:spPr>
      </p:sp>
      <p:sp>
        <p:nvSpPr>
          <p:cNvPr id="16387" name="Notes Placeholder 2">
            <a:extLst>
              <a:ext uri="{FF2B5EF4-FFF2-40B4-BE49-F238E27FC236}">
                <a16:creationId xmlns:a16="http://schemas.microsoft.com/office/drawing/2014/main" id="{52428BD8-13DE-45E8-BFA9-D7A8AE7BA914}"/>
              </a:ext>
            </a:extLst>
          </p:cNvPr>
          <p:cNvSpPr txBox="1">
            <a:spLocks noGrp="1"/>
          </p:cNvSpPr>
          <p:nvPr>
            <p:ph type="body" idx="1"/>
          </p:nvPr>
        </p:nvSpPr>
        <p:spPr/>
        <p:txBody>
          <a:bodyPr/>
          <a:lstStyle/>
          <a:p>
            <a:r>
              <a:rPr lang="en-US" altLang="fr-FR" sz="1200" dirty="0">
                <a:latin typeface="Times New Roman" panose="02020603050405020304" pitchFamily="18" charset="0"/>
                <a:cs typeface="Times New Roman" panose="02020603050405020304" pitchFamily="18" charset="0"/>
              </a:rPr>
              <a:t>Note à </a:t>
            </a:r>
            <a:r>
              <a:rPr lang="en-US" altLang="fr-FR" sz="1200" dirty="0" err="1">
                <a:latin typeface="Times New Roman" panose="02020603050405020304" pitchFamily="18" charset="0"/>
                <a:cs typeface="Times New Roman" panose="02020603050405020304" pitchFamily="18" charset="0"/>
              </a:rPr>
              <a:t>l’enseignant</a:t>
            </a:r>
            <a:r>
              <a:rPr lang="en-US" altLang="fr-FR" sz="1200" dirty="0">
                <a:latin typeface="Times New Roman" panose="02020603050405020304" pitchFamily="18" charset="0"/>
                <a:cs typeface="Times New Roman" panose="02020603050405020304" pitchFamily="18" charset="0"/>
              </a:rPr>
              <a:t>(e) :</a:t>
            </a:r>
          </a:p>
          <a:p>
            <a:r>
              <a:rPr lang="en-US" altLang="fr-FR" sz="1200" b="1" u="sng" dirty="0">
                <a:latin typeface="Times New Roman" panose="02020603050405020304" pitchFamily="18" charset="0"/>
                <a:cs typeface="Times New Roman" panose="02020603050405020304" pitchFamily="18" charset="0"/>
              </a:rPr>
              <a:t>2- </a:t>
            </a:r>
            <a:r>
              <a:rPr lang="en-US" altLang="fr-FR" sz="1200" b="1" u="sng" dirty="0" err="1">
                <a:latin typeface="Times New Roman" panose="02020603050405020304" pitchFamily="18" charset="0"/>
                <a:cs typeface="Times New Roman" panose="02020603050405020304" pitchFamily="18" charset="0"/>
              </a:rPr>
              <a:t>Repérage</a:t>
            </a:r>
            <a:r>
              <a:rPr lang="en-US" altLang="fr-FR" sz="1200" b="1" u="sng" dirty="0">
                <a:latin typeface="Times New Roman" panose="02020603050405020304" pitchFamily="18" charset="0"/>
                <a:cs typeface="Times New Roman" panose="02020603050405020304" pitchFamily="18" charset="0"/>
              </a:rPr>
              <a:t> (</a:t>
            </a:r>
            <a:r>
              <a:rPr lang="en-US" altLang="fr-FR" sz="1200" b="1" u="sng" dirty="0" err="1">
                <a:latin typeface="Times New Roman" panose="02020603050405020304" pitchFamily="18" charset="0"/>
                <a:cs typeface="Times New Roman" panose="02020603050405020304" pitchFamily="18" charset="0"/>
              </a:rPr>
              <a:t>adjectifs</a:t>
            </a:r>
            <a:r>
              <a:rPr lang="en-US" altLang="fr-FR" sz="1200" b="1" u="sng" dirty="0">
                <a:latin typeface="Times New Roman" panose="02020603050405020304" pitchFamily="18" charset="0"/>
                <a:cs typeface="Times New Roman" panose="02020603050405020304" pitchFamily="18" charset="0"/>
              </a:rPr>
              <a:t> </a:t>
            </a:r>
            <a:r>
              <a:rPr lang="en-US" altLang="fr-FR" sz="1200" b="1" u="sng" dirty="0" err="1">
                <a:latin typeface="Times New Roman" panose="02020603050405020304" pitchFamily="18" charset="0"/>
                <a:cs typeface="Times New Roman" panose="02020603050405020304" pitchFamily="18" charset="0"/>
              </a:rPr>
              <a:t>qualificatifs</a:t>
            </a:r>
            <a:r>
              <a:rPr lang="en-US" altLang="fr-FR" sz="1200" b="1" u="sng" dirty="0">
                <a:latin typeface="Times New Roman" panose="02020603050405020304" pitchFamily="18" charset="0"/>
                <a:cs typeface="Times New Roman" panose="02020603050405020304" pitchFamily="18" charset="0"/>
              </a:rPr>
              <a:t>)</a:t>
            </a:r>
          </a:p>
          <a:p>
            <a:r>
              <a:rPr lang="en-US" altLang="fr-FR" sz="1200" dirty="0" err="1">
                <a:latin typeface="Times New Roman" panose="02020603050405020304" pitchFamily="18" charset="0"/>
                <a:cs typeface="Times New Roman" panose="02020603050405020304" pitchFamily="18" charset="0"/>
              </a:rPr>
              <a:t>L’enseignant</a:t>
            </a:r>
            <a:r>
              <a:rPr lang="en-US" altLang="fr-FR" sz="1200" dirty="0">
                <a:latin typeface="Times New Roman" panose="02020603050405020304" pitchFamily="18" charset="0"/>
                <a:cs typeface="Times New Roman" panose="02020603050405020304" pitchFamily="18" charset="0"/>
              </a:rPr>
              <a:t>(e) </a:t>
            </a:r>
            <a:r>
              <a:rPr lang="en-US" altLang="fr-FR" sz="1200" dirty="0" err="1">
                <a:latin typeface="Times New Roman" panose="02020603050405020304" pitchFamily="18" charset="0"/>
                <a:cs typeface="Times New Roman" panose="02020603050405020304" pitchFamily="18" charset="0"/>
              </a:rPr>
              <a:t>demande</a:t>
            </a:r>
            <a:r>
              <a:rPr lang="en-US" altLang="fr-FR" sz="1200" dirty="0">
                <a:latin typeface="Times New Roman" panose="02020603050405020304" pitchFamily="18" charset="0"/>
                <a:cs typeface="Times New Roman" panose="02020603050405020304" pitchFamily="18" charset="0"/>
              </a:rPr>
              <a:t> aux </a:t>
            </a:r>
            <a:r>
              <a:rPr lang="en-US" altLang="fr-FR" sz="1200" dirty="0" err="1">
                <a:latin typeface="Times New Roman" panose="02020603050405020304" pitchFamily="18" charset="0"/>
                <a:cs typeface="Times New Roman" panose="02020603050405020304" pitchFamily="18" charset="0"/>
              </a:rPr>
              <a:t>apprenants</a:t>
            </a:r>
            <a:r>
              <a:rPr lang="en-US" altLang="fr-FR" sz="1200" dirty="0">
                <a:latin typeface="Times New Roman" panose="02020603050405020304" pitchFamily="18" charset="0"/>
                <a:cs typeface="Times New Roman" panose="02020603050405020304" pitchFamily="18" charset="0"/>
              </a:rPr>
              <a:t> de lire le </a:t>
            </a:r>
            <a:r>
              <a:rPr lang="en-US" altLang="fr-FR" sz="1200" dirty="0" err="1">
                <a:latin typeface="Times New Roman" panose="02020603050405020304" pitchFamily="18" charset="0"/>
                <a:cs typeface="Times New Roman" panose="02020603050405020304" pitchFamily="18" charset="0"/>
              </a:rPr>
              <a:t>texte</a:t>
            </a:r>
            <a:r>
              <a:rPr lang="en-US" altLang="fr-FR" sz="1200" dirty="0">
                <a:latin typeface="Times New Roman" panose="02020603050405020304" pitchFamily="18" charset="0"/>
                <a:cs typeface="Times New Roman" panose="02020603050405020304" pitchFamily="18" charset="0"/>
              </a:rPr>
              <a:t> pour </a:t>
            </a:r>
            <a:r>
              <a:rPr lang="en-US" altLang="fr-FR" sz="1200" dirty="0" err="1">
                <a:latin typeface="Times New Roman" panose="02020603050405020304" pitchFamily="18" charset="0"/>
                <a:cs typeface="Times New Roman" panose="02020603050405020304" pitchFamily="18" charset="0"/>
              </a:rPr>
              <a:t>répondre</a:t>
            </a:r>
            <a:r>
              <a:rPr lang="en-US" altLang="fr-FR" sz="1200" dirty="0">
                <a:latin typeface="Times New Roman" panose="02020603050405020304" pitchFamily="18" charset="0"/>
                <a:cs typeface="Times New Roman" panose="02020603050405020304" pitchFamily="18" charset="0"/>
              </a:rPr>
              <a:t> aux questions. </a:t>
            </a:r>
          </a:p>
          <a:p>
            <a:r>
              <a:rPr lang="fr-FR" altLang="fr-FR" sz="1200" dirty="0">
                <a:latin typeface="Times New Roman" panose="02020603050405020304" pitchFamily="18" charset="0"/>
                <a:cs typeface="Times New Roman" panose="02020603050405020304" pitchFamily="18" charset="0"/>
              </a:rPr>
              <a:t>L’enseignant(e) collecte les réponses, discute avec les apprenants puis dévoile les réponses. </a:t>
            </a:r>
          </a:p>
        </p:txBody>
      </p:sp>
      <p:sp>
        <p:nvSpPr>
          <p:cNvPr id="16388" name="Slide Number Placeholder 3">
            <a:extLst>
              <a:ext uri="{FF2B5EF4-FFF2-40B4-BE49-F238E27FC236}">
                <a16:creationId xmlns:a16="http://schemas.microsoft.com/office/drawing/2014/main" id="{DD75EE0B-6B12-4209-A4F1-BC9E5DC69DE4}"/>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4EFAB2CB-D68B-45E3-AC83-BD181961BCA4}" type="slidenum">
              <a:rPr lang="en-US" altLang="en-US" sz="1200">
                <a:latin typeface="Calibri" panose="020F0502020204030204" pitchFamily="34" charset="0"/>
                <a:sym typeface="Calibri" panose="020F0502020204030204" pitchFamily="34" charset="0"/>
              </a:rPr>
              <a:pPr/>
              <a:t>4</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3086233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D37BB403-BBBC-40BD-8BE6-2710B8BF1B5F}"/>
              </a:ext>
            </a:extLst>
          </p:cNvPr>
          <p:cNvSpPr>
            <a:spLocks noGrp="1" noRot="1" noChangeAspect="1" noTextEdit="1"/>
          </p:cNvSpPr>
          <p:nvPr>
            <p:ph type="sldImg"/>
          </p:nvPr>
        </p:nvSpPr>
        <p:spPr>
          <a:ln>
            <a:headEnd/>
            <a:tailEnd/>
          </a:ln>
        </p:spPr>
      </p:sp>
      <p:sp>
        <p:nvSpPr>
          <p:cNvPr id="18435" name="Notes Placeholder 2">
            <a:extLst>
              <a:ext uri="{FF2B5EF4-FFF2-40B4-BE49-F238E27FC236}">
                <a16:creationId xmlns:a16="http://schemas.microsoft.com/office/drawing/2014/main" id="{4B6957E2-3F02-4B48-9500-39281293D474}"/>
              </a:ext>
            </a:extLst>
          </p:cNvPr>
          <p:cNvSpPr txBox="1">
            <a:spLocks noGrp="1"/>
          </p:cNvSpPr>
          <p:nvPr>
            <p:ph type="body" idx="1"/>
          </p:nvPr>
        </p:nvSpPr>
        <p:spPr/>
        <p:txBody>
          <a:bodyPr/>
          <a:lstStyle/>
          <a:p>
            <a:r>
              <a:rPr lang="en-US" altLang="fr-FR" sz="1200" dirty="0">
                <a:latin typeface="Times New Roman" panose="02020603050405020304" pitchFamily="18" charset="0"/>
                <a:cs typeface="Times New Roman" panose="02020603050405020304" pitchFamily="18" charset="0"/>
              </a:rPr>
              <a:t>Note à </a:t>
            </a:r>
            <a:r>
              <a:rPr lang="en-US" altLang="fr-FR" sz="1200" dirty="0" err="1">
                <a:latin typeface="Times New Roman" panose="02020603050405020304" pitchFamily="18" charset="0"/>
                <a:cs typeface="Times New Roman" panose="02020603050405020304" pitchFamily="18" charset="0"/>
              </a:rPr>
              <a:t>l’enseignant</a:t>
            </a:r>
            <a:r>
              <a:rPr lang="en-US" altLang="fr-FR" sz="1200" dirty="0">
                <a:latin typeface="Times New Roman" panose="02020603050405020304" pitchFamily="18" charset="0"/>
                <a:cs typeface="Times New Roman" panose="02020603050405020304" pitchFamily="18" charset="0"/>
              </a:rPr>
              <a:t>(e) :</a:t>
            </a:r>
          </a:p>
          <a:p>
            <a:r>
              <a:rPr lang="en-US" altLang="fr-FR" sz="1200" b="1" u="sng" dirty="0">
                <a:latin typeface="Times New Roman" panose="02020603050405020304" pitchFamily="18" charset="0"/>
                <a:cs typeface="Times New Roman" panose="02020603050405020304" pitchFamily="18" charset="0"/>
              </a:rPr>
              <a:t>3. </a:t>
            </a:r>
            <a:r>
              <a:rPr lang="en-US" altLang="fr-FR" sz="1200" b="1" u="sng" dirty="0" err="1">
                <a:latin typeface="Times New Roman" panose="02020603050405020304" pitchFamily="18" charset="0"/>
                <a:cs typeface="Times New Roman" panose="02020603050405020304" pitchFamily="18" charset="0"/>
              </a:rPr>
              <a:t>Analyse</a:t>
            </a:r>
            <a:r>
              <a:rPr lang="en-US" altLang="fr-FR" sz="1200" b="1" u="sng" dirty="0">
                <a:latin typeface="Times New Roman" panose="02020603050405020304" pitchFamily="18" charset="0"/>
                <a:cs typeface="Times New Roman" panose="02020603050405020304" pitchFamily="18" charset="0"/>
              </a:rPr>
              <a:t> – </a:t>
            </a:r>
            <a:r>
              <a:rPr lang="en-US" altLang="fr-FR" sz="1200" b="1" u="sng" dirty="0" err="1">
                <a:latin typeface="Times New Roman" panose="02020603050405020304" pitchFamily="18" charset="0"/>
                <a:cs typeface="Times New Roman" panose="02020603050405020304" pitchFamily="18" charset="0"/>
              </a:rPr>
              <a:t>l’accord</a:t>
            </a:r>
            <a:r>
              <a:rPr lang="en-US" altLang="fr-FR" sz="1200" b="1" u="sng" dirty="0">
                <a:latin typeface="Times New Roman" panose="02020603050405020304" pitchFamily="18" charset="0"/>
                <a:cs typeface="Times New Roman" panose="02020603050405020304" pitchFamily="18" charset="0"/>
              </a:rPr>
              <a:t> de </a:t>
            </a:r>
            <a:r>
              <a:rPr lang="en-US" altLang="fr-FR" sz="1200" b="1" u="sng" dirty="0" err="1">
                <a:latin typeface="Times New Roman" panose="02020603050405020304" pitchFamily="18" charset="0"/>
                <a:cs typeface="Times New Roman" panose="02020603050405020304" pitchFamily="18" charset="0"/>
              </a:rPr>
              <a:t>l’adjectif</a:t>
            </a:r>
            <a:r>
              <a:rPr lang="en-US" altLang="fr-FR" sz="1200" b="1" u="sng" dirty="0">
                <a:latin typeface="Times New Roman" panose="02020603050405020304" pitchFamily="18" charset="0"/>
                <a:cs typeface="Times New Roman" panose="02020603050405020304" pitchFamily="18" charset="0"/>
              </a:rPr>
              <a:t> </a:t>
            </a:r>
          </a:p>
          <a:p>
            <a:pPr>
              <a:buFont typeface="Arial" panose="020B0604020202020204" pitchFamily="34" charset="0"/>
              <a:buChar char="•"/>
            </a:pPr>
            <a:r>
              <a:rPr lang="en-US" altLang="fr-FR" sz="1200" dirty="0" err="1">
                <a:latin typeface="Times New Roman" panose="02020603050405020304" pitchFamily="18" charset="0"/>
                <a:cs typeface="Times New Roman" panose="02020603050405020304" pitchFamily="18" charset="0"/>
              </a:rPr>
              <a:t>L’enseignant</a:t>
            </a:r>
            <a:r>
              <a:rPr lang="en-US" altLang="fr-FR" sz="1200" dirty="0">
                <a:latin typeface="Times New Roman" panose="02020603050405020304" pitchFamily="18" charset="0"/>
                <a:cs typeface="Times New Roman" panose="02020603050405020304" pitchFamily="18" charset="0"/>
              </a:rPr>
              <a:t>(e) </a:t>
            </a:r>
            <a:r>
              <a:rPr lang="en-US" altLang="fr-FR" sz="1200" dirty="0" err="1">
                <a:latin typeface="Times New Roman" panose="02020603050405020304" pitchFamily="18" charset="0"/>
                <a:cs typeface="Times New Roman" panose="02020603050405020304" pitchFamily="18" charset="0"/>
              </a:rPr>
              <a:t>demande</a:t>
            </a:r>
            <a:r>
              <a:rPr lang="en-US" altLang="fr-FR" sz="1200" dirty="0">
                <a:latin typeface="Times New Roman" panose="02020603050405020304" pitchFamily="18" charset="0"/>
                <a:cs typeface="Times New Roman" panose="02020603050405020304" pitchFamily="18" charset="0"/>
              </a:rPr>
              <a:t> aux </a:t>
            </a:r>
            <a:r>
              <a:rPr lang="en-US" altLang="fr-FR" sz="1200" dirty="0" err="1">
                <a:latin typeface="Times New Roman" panose="02020603050405020304" pitchFamily="18" charset="0"/>
                <a:cs typeface="Times New Roman" panose="02020603050405020304" pitchFamily="18" charset="0"/>
              </a:rPr>
              <a:t>apprenants</a:t>
            </a:r>
            <a:r>
              <a:rPr lang="en-US" altLang="fr-FR" sz="1200" dirty="0">
                <a:latin typeface="Times New Roman" panose="02020603050405020304" pitchFamily="18" charset="0"/>
                <a:cs typeface="Times New Roman" panose="02020603050405020304" pitchFamily="18" charset="0"/>
              </a:rPr>
              <a:t> de lire le </a:t>
            </a:r>
            <a:r>
              <a:rPr lang="en-US" altLang="fr-FR" sz="1200" dirty="0" err="1">
                <a:latin typeface="Times New Roman" panose="02020603050405020304" pitchFamily="18" charset="0"/>
                <a:cs typeface="Times New Roman" panose="02020603050405020304" pitchFamily="18" charset="0"/>
              </a:rPr>
              <a:t>texte</a:t>
            </a:r>
            <a:r>
              <a:rPr lang="en-US" altLang="fr-FR" sz="1200" dirty="0">
                <a:latin typeface="Times New Roman" panose="02020603050405020304" pitchFamily="18" charset="0"/>
                <a:cs typeface="Times New Roman" panose="02020603050405020304" pitchFamily="18" charset="0"/>
              </a:rPr>
              <a:t> pour </a:t>
            </a:r>
            <a:r>
              <a:rPr lang="en-US" altLang="fr-FR" sz="1200" dirty="0" err="1">
                <a:latin typeface="Times New Roman" panose="02020603050405020304" pitchFamily="18" charset="0"/>
                <a:cs typeface="Times New Roman" panose="02020603050405020304" pitchFamily="18" charset="0"/>
              </a:rPr>
              <a:t>répondre</a:t>
            </a:r>
            <a:r>
              <a:rPr lang="en-US" altLang="fr-FR" sz="1200" dirty="0">
                <a:latin typeface="Times New Roman" panose="02020603050405020304" pitchFamily="18" charset="0"/>
                <a:cs typeface="Times New Roman" panose="02020603050405020304" pitchFamily="18" charset="0"/>
              </a:rPr>
              <a:t> aux questions. </a:t>
            </a:r>
          </a:p>
          <a:p>
            <a:pPr>
              <a:buFont typeface="Arial" panose="020B0604020202020204" pitchFamily="34" charset="0"/>
              <a:buChar char="•"/>
            </a:pPr>
            <a:r>
              <a:rPr lang="fr-FR" altLang="fr-FR" sz="1200" dirty="0">
                <a:latin typeface="Times New Roman" panose="02020603050405020304" pitchFamily="18" charset="0"/>
                <a:cs typeface="Times New Roman" panose="02020603050405020304" pitchFamily="18" charset="0"/>
              </a:rPr>
              <a:t>L’enseignant(e) collecte les réponses, discute avec les apprenants puis dévoile les réponses. </a:t>
            </a:r>
          </a:p>
        </p:txBody>
      </p:sp>
      <p:sp>
        <p:nvSpPr>
          <p:cNvPr id="18436" name="Slide Number Placeholder 3">
            <a:extLst>
              <a:ext uri="{FF2B5EF4-FFF2-40B4-BE49-F238E27FC236}">
                <a16:creationId xmlns:a16="http://schemas.microsoft.com/office/drawing/2014/main" id="{4E1A79D2-9643-4D4C-99FC-D29D50987298}"/>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0A023F4B-ECA1-4B38-8519-1A1B1AB5258A}" type="slidenum">
              <a:rPr lang="en-US" altLang="en-US" sz="1200">
                <a:latin typeface="Calibri" panose="020F0502020204030204" pitchFamily="34" charset="0"/>
                <a:sym typeface="Calibri" panose="020F0502020204030204" pitchFamily="34" charset="0"/>
              </a:rPr>
              <a:pPr/>
              <a:t>5</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636904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C0E7CDD3-F690-402C-A08E-8C6F42A83BD0}"/>
              </a:ext>
            </a:extLst>
          </p:cNvPr>
          <p:cNvSpPr>
            <a:spLocks noGrp="1" noRot="1" noChangeAspect="1" noTextEdit="1"/>
          </p:cNvSpPr>
          <p:nvPr>
            <p:ph type="sldImg"/>
          </p:nvPr>
        </p:nvSpPr>
        <p:spPr>
          <a:ln>
            <a:headEnd/>
            <a:tailEnd/>
          </a:ln>
        </p:spPr>
      </p:sp>
      <p:sp>
        <p:nvSpPr>
          <p:cNvPr id="20483" name="Notes Placeholder 2">
            <a:extLst>
              <a:ext uri="{FF2B5EF4-FFF2-40B4-BE49-F238E27FC236}">
                <a16:creationId xmlns:a16="http://schemas.microsoft.com/office/drawing/2014/main" id="{FCB2EBBF-3D19-4733-89B3-60090F8CA8B1}"/>
              </a:ext>
            </a:extLst>
          </p:cNvPr>
          <p:cNvSpPr txBox="1">
            <a:spLocks noGrp="1"/>
          </p:cNvSpPr>
          <p:nvPr>
            <p:ph type="body" idx="1"/>
          </p:nvPr>
        </p:nvSpPr>
        <p:spPr/>
        <p:txBody>
          <a:bodyPr/>
          <a:lstStyle/>
          <a:p>
            <a:r>
              <a:rPr lang="en-US" altLang="fr-FR" sz="1200" dirty="0">
                <a:latin typeface="Times New Roman" panose="02020603050405020304" pitchFamily="18" charset="0"/>
                <a:cs typeface="Times New Roman" panose="02020603050405020304" pitchFamily="18" charset="0"/>
              </a:rPr>
              <a:t>Note à </a:t>
            </a:r>
            <a:r>
              <a:rPr lang="fr-FR" altLang="fr-FR" sz="1200" dirty="0">
                <a:latin typeface="Times New Roman" panose="02020603050405020304" pitchFamily="18" charset="0"/>
                <a:cs typeface="Times New Roman" panose="02020603050405020304" pitchFamily="18" charset="0"/>
              </a:rPr>
              <a:t>l’enseignant(e) :</a:t>
            </a:r>
          </a:p>
          <a:p>
            <a:r>
              <a:rPr lang="fr-FR" altLang="fr-FR" sz="1200" b="1" u="sng" dirty="0">
                <a:latin typeface="Times New Roman" panose="02020603050405020304" pitchFamily="18" charset="0"/>
                <a:cs typeface="Times New Roman" panose="02020603050405020304" pitchFamily="18" charset="0"/>
              </a:rPr>
              <a:t>3. Analyse – le sens de l’adjectif </a:t>
            </a:r>
          </a:p>
          <a:p>
            <a:pPr>
              <a:buFont typeface="Arial" panose="020B0604020202020204" pitchFamily="34" charset="0"/>
              <a:buChar char="•"/>
            </a:pPr>
            <a:r>
              <a:rPr lang="fr-FR" altLang="fr-FR" sz="1200" dirty="0">
                <a:latin typeface="Times New Roman" panose="02020603050405020304" pitchFamily="18" charset="0"/>
                <a:cs typeface="Times New Roman" panose="02020603050405020304" pitchFamily="18" charset="0"/>
              </a:rPr>
              <a:t>L’enseignant(e) demande aux apprenants </a:t>
            </a:r>
            <a:r>
              <a:rPr lang="en-US" altLang="fr-FR" sz="1200" dirty="0">
                <a:latin typeface="Times New Roman" panose="02020603050405020304" pitchFamily="18" charset="0"/>
                <a:cs typeface="Times New Roman" panose="02020603050405020304" pitchFamily="18" charset="0"/>
              </a:rPr>
              <a:t>de lire le </a:t>
            </a:r>
            <a:r>
              <a:rPr lang="fr-FR" altLang="fr-FR" sz="1200" dirty="0">
                <a:latin typeface="Times New Roman" panose="02020603050405020304" pitchFamily="18" charset="0"/>
                <a:cs typeface="Times New Roman" panose="02020603050405020304" pitchFamily="18" charset="0"/>
              </a:rPr>
              <a:t>texte pour répondre </a:t>
            </a:r>
            <a:r>
              <a:rPr lang="en-US" altLang="fr-FR" sz="1200" dirty="0">
                <a:latin typeface="Times New Roman" panose="02020603050405020304" pitchFamily="18" charset="0"/>
                <a:cs typeface="Times New Roman" panose="02020603050405020304" pitchFamily="18" charset="0"/>
              </a:rPr>
              <a:t>aux questions. </a:t>
            </a:r>
          </a:p>
          <a:p>
            <a:pPr>
              <a:buFont typeface="Arial" panose="020B0604020202020204" pitchFamily="34" charset="0"/>
              <a:buChar char="•"/>
            </a:pPr>
            <a:r>
              <a:rPr lang="fr-FR" altLang="fr-FR" sz="1200" dirty="0">
                <a:latin typeface="Times New Roman" panose="02020603050405020304" pitchFamily="18" charset="0"/>
                <a:cs typeface="Times New Roman" panose="02020603050405020304" pitchFamily="18" charset="0"/>
              </a:rPr>
              <a:t>L’enseignant(e) collecte les réponses, discute avec les apprenants puis dévoile les réponses. </a:t>
            </a:r>
          </a:p>
        </p:txBody>
      </p:sp>
      <p:sp>
        <p:nvSpPr>
          <p:cNvPr id="20484" name="Slide Number Placeholder 3">
            <a:extLst>
              <a:ext uri="{FF2B5EF4-FFF2-40B4-BE49-F238E27FC236}">
                <a16:creationId xmlns:a16="http://schemas.microsoft.com/office/drawing/2014/main" id="{C985B747-D2F9-4384-A271-3131837EA474}"/>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BADD129C-F750-4BE3-B75E-E1B720E49057}" type="slidenum">
              <a:rPr lang="en-US" altLang="en-US" sz="1200">
                <a:latin typeface="Calibri" panose="020F0502020204030204" pitchFamily="34" charset="0"/>
                <a:sym typeface="Calibri" panose="020F0502020204030204" pitchFamily="34" charset="0"/>
              </a:rPr>
              <a:pPr/>
              <a:t>6</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60908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0CDC185F-A7DE-468A-8832-FA9F87FD1CAA}"/>
              </a:ext>
            </a:extLst>
          </p:cNvPr>
          <p:cNvSpPr>
            <a:spLocks noGrp="1" noRot="1" noChangeAspect="1" noTextEdit="1"/>
          </p:cNvSpPr>
          <p:nvPr>
            <p:ph type="sldImg"/>
          </p:nvPr>
        </p:nvSpPr>
        <p:spPr>
          <a:ln>
            <a:headEnd/>
            <a:tailEnd/>
          </a:ln>
        </p:spPr>
      </p:sp>
      <p:sp>
        <p:nvSpPr>
          <p:cNvPr id="22531" name="Notes Placeholder 2">
            <a:extLst>
              <a:ext uri="{FF2B5EF4-FFF2-40B4-BE49-F238E27FC236}">
                <a16:creationId xmlns:a16="http://schemas.microsoft.com/office/drawing/2014/main" id="{24ED96F2-6060-4F1D-8CE5-C630765BF859}"/>
              </a:ext>
            </a:extLst>
          </p:cNvPr>
          <p:cNvSpPr txBox="1">
            <a:spLocks noGrp="1"/>
          </p:cNvSpPr>
          <p:nvPr>
            <p:ph type="body" idx="1"/>
          </p:nvPr>
        </p:nvSpPr>
        <p:spPr/>
        <p:txBody>
          <a:bodyPr/>
          <a:lstStyle/>
          <a:p>
            <a:r>
              <a:rPr lang="en-US" altLang="fr-FR" sz="1200" dirty="0">
                <a:latin typeface="Times New Roman" panose="02020603050405020304" pitchFamily="18" charset="0"/>
                <a:cs typeface="Times New Roman" panose="02020603050405020304" pitchFamily="18" charset="0"/>
              </a:rPr>
              <a:t>Note à </a:t>
            </a:r>
            <a:r>
              <a:rPr lang="en-US" altLang="fr-FR" sz="1200" dirty="0" err="1">
                <a:latin typeface="Times New Roman" panose="02020603050405020304" pitchFamily="18" charset="0"/>
                <a:cs typeface="Times New Roman" panose="02020603050405020304" pitchFamily="18" charset="0"/>
              </a:rPr>
              <a:t>l’enseignant</a:t>
            </a:r>
            <a:r>
              <a:rPr lang="en-US" altLang="fr-FR" sz="1200" dirty="0">
                <a:latin typeface="Times New Roman" panose="02020603050405020304" pitchFamily="18" charset="0"/>
                <a:cs typeface="Times New Roman" panose="02020603050405020304" pitchFamily="18" charset="0"/>
              </a:rPr>
              <a:t>(e) :</a:t>
            </a:r>
          </a:p>
          <a:p>
            <a:r>
              <a:rPr lang="en-US" altLang="fr-FR" sz="1200" b="1" u="sng" dirty="0">
                <a:latin typeface="Times New Roman" panose="02020603050405020304" pitchFamily="18" charset="0"/>
                <a:cs typeface="Times New Roman" panose="02020603050405020304" pitchFamily="18" charset="0"/>
              </a:rPr>
              <a:t>3- </a:t>
            </a:r>
            <a:r>
              <a:rPr lang="en-US" altLang="fr-FR" sz="1200" b="1" u="sng" dirty="0" err="1">
                <a:latin typeface="Times New Roman" panose="02020603050405020304" pitchFamily="18" charset="0"/>
                <a:cs typeface="Times New Roman" panose="02020603050405020304" pitchFamily="18" charset="0"/>
              </a:rPr>
              <a:t>Analyse</a:t>
            </a:r>
            <a:r>
              <a:rPr lang="en-US" altLang="fr-FR" sz="1200" b="1" u="sng" dirty="0">
                <a:latin typeface="Times New Roman" panose="02020603050405020304" pitchFamily="18" charset="0"/>
                <a:cs typeface="Times New Roman" panose="02020603050405020304" pitchFamily="18" charset="0"/>
              </a:rPr>
              <a:t> – la place de </a:t>
            </a:r>
            <a:r>
              <a:rPr lang="en-US" altLang="fr-FR" sz="1200" b="1" u="sng" dirty="0" err="1">
                <a:latin typeface="Times New Roman" panose="02020603050405020304" pitchFamily="18" charset="0"/>
                <a:cs typeface="Times New Roman" panose="02020603050405020304" pitchFamily="18" charset="0"/>
              </a:rPr>
              <a:t>l’adjectif</a:t>
            </a:r>
            <a:endParaRPr lang="en-US" altLang="fr-FR" sz="1200" b="1" u="sng" dirty="0">
              <a:latin typeface="Times New Roman" panose="02020603050405020304" pitchFamily="18" charset="0"/>
              <a:cs typeface="Times New Roman" panose="02020603050405020304" pitchFamily="18" charset="0"/>
            </a:endParaRPr>
          </a:p>
          <a:p>
            <a:r>
              <a:rPr lang="en-US" altLang="fr-FR" sz="1200" b="1" u="sng" dirty="0" err="1">
                <a:latin typeface="Times New Roman" panose="02020603050405020304" pitchFamily="18" charset="0"/>
                <a:cs typeface="Times New Roman" panose="02020603050405020304" pitchFamily="18" charset="0"/>
              </a:rPr>
              <a:t>Etape</a:t>
            </a:r>
            <a:r>
              <a:rPr lang="en-US" altLang="fr-FR" sz="1200" b="1" u="sng" dirty="0">
                <a:latin typeface="Times New Roman" panose="02020603050405020304" pitchFamily="18" charset="0"/>
                <a:cs typeface="Times New Roman" panose="02020603050405020304" pitchFamily="18" charset="0"/>
              </a:rPr>
              <a:t> 1: </a:t>
            </a:r>
          </a:p>
          <a:p>
            <a:r>
              <a:rPr lang="en-US" altLang="fr-FR" sz="1200" dirty="0" err="1">
                <a:latin typeface="Times New Roman" panose="02020603050405020304" pitchFamily="18" charset="0"/>
                <a:cs typeface="Times New Roman" panose="02020603050405020304" pitchFamily="18" charset="0"/>
              </a:rPr>
              <a:t>L’enseignant</a:t>
            </a:r>
            <a:r>
              <a:rPr lang="en-US" altLang="fr-FR" sz="1200" dirty="0">
                <a:latin typeface="Times New Roman" panose="02020603050405020304" pitchFamily="18" charset="0"/>
                <a:cs typeface="Times New Roman" panose="02020603050405020304" pitchFamily="18" charset="0"/>
              </a:rPr>
              <a:t>(e) </a:t>
            </a:r>
            <a:r>
              <a:rPr lang="en-US" altLang="fr-FR" sz="1200" dirty="0" err="1">
                <a:latin typeface="Times New Roman" panose="02020603050405020304" pitchFamily="18" charset="0"/>
                <a:cs typeface="Times New Roman" panose="02020603050405020304" pitchFamily="18" charset="0"/>
              </a:rPr>
              <a:t>demande</a:t>
            </a:r>
            <a:r>
              <a:rPr lang="en-US" altLang="fr-FR" sz="1200" dirty="0">
                <a:latin typeface="Times New Roman" panose="02020603050405020304" pitchFamily="18" charset="0"/>
                <a:cs typeface="Times New Roman" panose="02020603050405020304" pitchFamily="18" charset="0"/>
              </a:rPr>
              <a:t> aux </a:t>
            </a:r>
            <a:r>
              <a:rPr lang="en-US" altLang="fr-FR" sz="1200" dirty="0" err="1">
                <a:latin typeface="Times New Roman" panose="02020603050405020304" pitchFamily="18" charset="0"/>
                <a:cs typeface="Times New Roman" panose="02020603050405020304" pitchFamily="18" charset="0"/>
              </a:rPr>
              <a:t>apprenants</a:t>
            </a:r>
            <a:r>
              <a:rPr lang="en-US" altLang="fr-FR" sz="1200" dirty="0">
                <a:latin typeface="Times New Roman" panose="02020603050405020304" pitchFamily="18" charset="0"/>
                <a:cs typeface="Times New Roman" panose="02020603050405020304" pitchFamily="18" charset="0"/>
              </a:rPr>
              <a:t> de lire le </a:t>
            </a:r>
            <a:r>
              <a:rPr lang="en-US" altLang="fr-FR" sz="1200" dirty="0" err="1">
                <a:latin typeface="Times New Roman" panose="02020603050405020304" pitchFamily="18" charset="0"/>
                <a:cs typeface="Times New Roman" panose="02020603050405020304" pitchFamily="18" charset="0"/>
              </a:rPr>
              <a:t>texte</a:t>
            </a:r>
            <a:r>
              <a:rPr lang="en-US" altLang="fr-FR" sz="1200" dirty="0">
                <a:latin typeface="Times New Roman" panose="02020603050405020304" pitchFamily="18" charset="0"/>
                <a:cs typeface="Times New Roman" panose="02020603050405020304" pitchFamily="18" charset="0"/>
              </a:rPr>
              <a:t> pour </a:t>
            </a:r>
            <a:r>
              <a:rPr lang="en-US" altLang="fr-FR" sz="1200" dirty="0" err="1">
                <a:latin typeface="Times New Roman" panose="02020603050405020304" pitchFamily="18" charset="0"/>
                <a:cs typeface="Times New Roman" panose="02020603050405020304" pitchFamily="18" charset="0"/>
              </a:rPr>
              <a:t>répondre</a:t>
            </a:r>
            <a:r>
              <a:rPr lang="en-US" altLang="fr-FR" sz="1200" dirty="0">
                <a:latin typeface="Times New Roman" panose="02020603050405020304" pitchFamily="18" charset="0"/>
                <a:cs typeface="Times New Roman" panose="02020603050405020304" pitchFamily="18" charset="0"/>
              </a:rPr>
              <a:t> aux questions. </a:t>
            </a:r>
          </a:p>
          <a:p>
            <a:r>
              <a:rPr lang="fr-FR" altLang="fr-FR" sz="1200" dirty="0">
                <a:latin typeface="Times New Roman" panose="02020603050405020304" pitchFamily="18" charset="0"/>
                <a:cs typeface="Times New Roman" panose="02020603050405020304" pitchFamily="18" charset="0"/>
              </a:rPr>
              <a:t>L’enseignant(e) collecte les réponses, discute avec les apprenants puis dévoile les réponses. </a:t>
            </a:r>
          </a:p>
        </p:txBody>
      </p:sp>
      <p:sp>
        <p:nvSpPr>
          <p:cNvPr id="22532" name="Slide Number Placeholder 3">
            <a:extLst>
              <a:ext uri="{FF2B5EF4-FFF2-40B4-BE49-F238E27FC236}">
                <a16:creationId xmlns:a16="http://schemas.microsoft.com/office/drawing/2014/main" id="{346B4AB1-BC52-444D-9E96-45B53E14C273}"/>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A2897F65-7483-44D1-AD03-38DCD050013F}" type="slidenum">
              <a:rPr lang="en-US" altLang="en-US" sz="1200">
                <a:latin typeface="Calibri" panose="020F0502020204030204" pitchFamily="34" charset="0"/>
                <a:sym typeface="Calibri" panose="020F0502020204030204" pitchFamily="34" charset="0"/>
              </a:rPr>
              <a:pPr/>
              <a:t>7</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9134601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19E40223-B60C-48CF-BF67-6C033A4BF0E0}"/>
              </a:ext>
            </a:extLst>
          </p:cNvPr>
          <p:cNvSpPr>
            <a:spLocks noGrp="1" noRot="1" noChangeAspect="1" noTextEdit="1"/>
          </p:cNvSpPr>
          <p:nvPr>
            <p:ph type="sldImg"/>
          </p:nvPr>
        </p:nvSpPr>
        <p:spPr>
          <a:ln>
            <a:headEnd/>
            <a:tailEnd/>
          </a:ln>
        </p:spPr>
      </p:sp>
      <p:sp>
        <p:nvSpPr>
          <p:cNvPr id="24579" name="Notes Placeholder 2">
            <a:extLst>
              <a:ext uri="{FF2B5EF4-FFF2-40B4-BE49-F238E27FC236}">
                <a16:creationId xmlns:a16="http://schemas.microsoft.com/office/drawing/2014/main" id="{95911B36-7206-4533-B849-7C8DB3C488F8}"/>
              </a:ext>
            </a:extLst>
          </p:cNvPr>
          <p:cNvSpPr txBox="1">
            <a:spLocks noGrp="1"/>
          </p:cNvSpPr>
          <p:nvPr>
            <p:ph type="body" idx="1"/>
          </p:nvPr>
        </p:nvSpPr>
        <p:spPr/>
        <p:txBody>
          <a:bodyPr/>
          <a:lstStyle/>
          <a:p>
            <a:r>
              <a:rPr lang="fr-FR" altLang="fr-FR" sz="1200" dirty="0">
                <a:latin typeface="Myriad Pro" panose="020B0503030403020204" pitchFamily="34" charset="0"/>
                <a:cs typeface="Times New Roman" panose="02020603050405020304" pitchFamily="18" charset="0"/>
              </a:rPr>
              <a:t>Note à l’enseignant(e) :</a:t>
            </a:r>
          </a:p>
          <a:p>
            <a:r>
              <a:rPr lang="fr-FR" altLang="fr-FR" sz="1200" b="1" u="sng" dirty="0">
                <a:latin typeface="Myriad Pro" panose="020B0503030403020204" pitchFamily="34" charset="0"/>
                <a:cs typeface="Times New Roman" panose="02020603050405020304" pitchFamily="18" charset="0"/>
              </a:rPr>
              <a:t>3- Analyse – la place de l’adjectif</a:t>
            </a:r>
          </a:p>
          <a:p>
            <a:r>
              <a:rPr lang="fr-FR" altLang="fr-FR" sz="1200" b="1" u="sng" dirty="0">
                <a:latin typeface="Myriad Pro" panose="020B0503030403020204" pitchFamily="34" charset="0"/>
                <a:cs typeface="Times New Roman" panose="02020603050405020304" pitchFamily="18" charset="0"/>
              </a:rPr>
              <a:t>Etape 2: </a:t>
            </a:r>
          </a:p>
          <a:p>
            <a:pPr>
              <a:buFont typeface="Arial" panose="020B0604020202020204" pitchFamily="34" charset="0"/>
              <a:buChar char="•"/>
            </a:pPr>
            <a:r>
              <a:rPr lang="fr-FR" altLang="fr-FR" sz="1200" dirty="0">
                <a:latin typeface="Myriad Pro" panose="020B0503030403020204" pitchFamily="34" charset="0"/>
                <a:cs typeface="Times New Roman" panose="02020603050405020304" pitchFamily="18" charset="0"/>
              </a:rPr>
              <a:t>L’enseignant(e) demande aux apprenants d’observer les groups nominaux relevés dans le texte. </a:t>
            </a:r>
          </a:p>
          <a:p>
            <a:pPr>
              <a:buFont typeface="Arial" panose="020B0604020202020204" pitchFamily="34" charset="0"/>
              <a:buChar char="•"/>
            </a:pPr>
            <a:r>
              <a:rPr lang="fr-FR" altLang="fr-FR" sz="1200" dirty="0">
                <a:latin typeface="Myriad Pro" panose="020B0503030403020204" pitchFamily="34" charset="0"/>
                <a:cs typeface="Times New Roman" panose="02020603050405020304" pitchFamily="18" charset="0"/>
              </a:rPr>
              <a:t>Il/elle leur demande de diviser chaque adjectif et de les comparer en fonction du nombre de syllabes repérées</a:t>
            </a:r>
            <a:r>
              <a:rPr lang="en-US" altLang="fr-FR" sz="1200" dirty="0">
                <a:latin typeface="Myriad Pro" panose="020B0503030403020204" pitchFamily="34" charset="0"/>
                <a:cs typeface="Times New Roman" panose="02020603050405020304" pitchFamily="18" charset="0"/>
              </a:rPr>
              <a:t>. </a:t>
            </a:r>
          </a:p>
          <a:p>
            <a:pPr>
              <a:buFont typeface="Arial" panose="020B0604020202020204" pitchFamily="34" charset="0"/>
              <a:buChar char="•"/>
            </a:pPr>
            <a:r>
              <a:rPr lang="en-US" altLang="fr-FR" sz="1200" dirty="0">
                <a:latin typeface="Myriad Pro" panose="020B0503030403020204" pitchFamily="34" charset="0"/>
                <a:cs typeface="Times New Roman" panose="02020603050405020304" pitchFamily="18" charset="0"/>
              </a:rPr>
              <a:t>Il/Elle </a:t>
            </a:r>
            <a:r>
              <a:rPr lang="fr-FR" altLang="fr-FR" sz="1200" dirty="0">
                <a:latin typeface="Myriad Pro" panose="020B0503030403020204" pitchFamily="34" charset="0"/>
                <a:cs typeface="Times New Roman" panose="02020603050405020304" pitchFamily="18" charset="0"/>
              </a:rPr>
              <a:t>leur demande de préciser la place de l’adjectif en fonction du nombre de </a:t>
            </a:r>
            <a:r>
              <a:rPr lang="en-US" altLang="fr-FR" sz="1200" dirty="0">
                <a:latin typeface="Myriad Pro" panose="020B0503030403020204" pitchFamily="34" charset="0"/>
                <a:cs typeface="Times New Roman" panose="02020603050405020304" pitchFamily="18" charset="0"/>
              </a:rPr>
              <a:t>syllables de </a:t>
            </a:r>
            <a:r>
              <a:rPr lang="fr-FR" altLang="fr-FR" sz="1200" dirty="0">
                <a:latin typeface="Myriad Pro" panose="020B0503030403020204" pitchFamily="34" charset="0"/>
                <a:cs typeface="Times New Roman" panose="02020603050405020304" pitchFamily="18" charset="0"/>
              </a:rPr>
              <a:t>chacun</a:t>
            </a:r>
            <a:r>
              <a:rPr lang="en-US" altLang="fr-FR" sz="1200" dirty="0">
                <a:latin typeface="Myriad Pro" panose="020B0503030403020204" pitchFamily="34" charset="0"/>
                <a:cs typeface="Times New Roman" panose="02020603050405020304" pitchFamily="18" charset="0"/>
              </a:rPr>
              <a:t>. </a:t>
            </a:r>
          </a:p>
          <a:p>
            <a:pPr>
              <a:buFont typeface="Arial" panose="020B0604020202020204" pitchFamily="34" charset="0"/>
              <a:buChar char="•"/>
            </a:pPr>
            <a:r>
              <a:rPr lang="en-US" altLang="fr-FR" sz="1200" dirty="0">
                <a:latin typeface="Myriad Pro" panose="020B0503030403020204" pitchFamily="34" charset="0"/>
                <a:cs typeface="Times New Roman" panose="02020603050405020304" pitchFamily="18" charset="0"/>
              </a:rPr>
              <a:t>Il/Elle </a:t>
            </a:r>
            <a:r>
              <a:rPr lang="fr-FR" altLang="fr-FR" sz="1200" dirty="0">
                <a:latin typeface="Myriad Pro" panose="020B0503030403020204" pitchFamily="34" charset="0"/>
                <a:cs typeface="Times New Roman" panose="02020603050405020304" pitchFamily="18" charset="0"/>
              </a:rPr>
              <a:t>demande aux apprenants de </a:t>
            </a:r>
            <a:r>
              <a:rPr lang="fr-FR" altLang="fr-FR" sz="1200" dirty="0" err="1">
                <a:latin typeface="Myriad Pro" panose="020B0503030403020204" pitchFamily="34" charset="0"/>
                <a:cs typeface="Times New Roman" panose="02020603050405020304" pitchFamily="18" charset="0"/>
              </a:rPr>
              <a:t>completer</a:t>
            </a:r>
            <a:r>
              <a:rPr lang="fr-FR" altLang="fr-FR" sz="1200" dirty="0">
                <a:latin typeface="Myriad Pro" panose="020B0503030403020204" pitchFamily="34" charset="0"/>
                <a:cs typeface="Times New Roman" panose="02020603050405020304" pitchFamily="18" charset="0"/>
              </a:rPr>
              <a:t> l’encadre en se basant sur l’analyse ci dessus</a:t>
            </a:r>
            <a:r>
              <a:rPr lang="en-US" altLang="fr-FR" sz="1200" dirty="0">
                <a:latin typeface="Myriad Pro" panose="020B0503030403020204" pitchFamily="34" charset="0"/>
                <a:cs typeface="Times New Roman" panose="02020603050405020304" pitchFamily="18" charset="0"/>
              </a:rPr>
              <a:t>. </a:t>
            </a:r>
          </a:p>
          <a:p>
            <a:pPr>
              <a:buFont typeface="Arial" panose="020B0604020202020204" pitchFamily="34" charset="0"/>
              <a:buChar char="•"/>
            </a:pPr>
            <a:r>
              <a:rPr lang="fr-FR" altLang="fr-FR" sz="1200" dirty="0">
                <a:latin typeface="Myriad Pro" panose="020B0503030403020204" pitchFamily="34" charset="0"/>
                <a:cs typeface="Times New Roman" panose="02020603050405020304" pitchFamily="18" charset="0"/>
              </a:rPr>
              <a:t>L’enseignant(e) collecte les réponses, discute avec les apprenants puis dévoile les réponses. </a:t>
            </a:r>
          </a:p>
        </p:txBody>
      </p:sp>
      <p:sp>
        <p:nvSpPr>
          <p:cNvPr id="24580" name="Slide Number Placeholder 3">
            <a:extLst>
              <a:ext uri="{FF2B5EF4-FFF2-40B4-BE49-F238E27FC236}">
                <a16:creationId xmlns:a16="http://schemas.microsoft.com/office/drawing/2014/main" id="{E52FB405-0891-4184-897A-137297EBBA91}"/>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DC45BA90-D458-4388-A09B-EAAD3211BB70}" type="slidenum">
              <a:rPr lang="en-US" altLang="en-US" sz="1200">
                <a:latin typeface="Calibri" panose="020F0502020204030204" pitchFamily="34" charset="0"/>
                <a:sym typeface="Calibri" panose="020F0502020204030204" pitchFamily="34" charset="0"/>
              </a:rPr>
              <a:pPr/>
              <a:t>8</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612140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2A66F57A-B42D-4EA3-B3ED-43F4321C8E34}"/>
              </a:ext>
            </a:extLst>
          </p:cNvPr>
          <p:cNvSpPr>
            <a:spLocks noGrp="1" noRot="1" noChangeAspect="1" noTextEdit="1"/>
          </p:cNvSpPr>
          <p:nvPr>
            <p:ph type="sldImg"/>
          </p:nvPr>
        </p:nvSpPr>
        <p:spPr>
          <a:ln>
            <a:headEnd/>
            <a:tailEnd/>
          </a:ln>
        </p:spPr>
      </p:sp>
      <p:sp>
        <p:nvSpPr>
          <p:cNvPr id="26627" name="Notes Placeholder 2">
            <a:extLst>
              <a:ext uri="{FF2B5EF4-FFF2-40B4-BE49-F238E27FC236}">
                <a16:creationId xmlns:a16="http://schemas.microsoft.com/office/drawing/2014/main" id="{E1558F51-C27A-4C08-B1A6-B003D49C953A}"/>
              </a:ext>
            </a:extLst>
          </p:cNvPr>
          <p:cNvSpPr txBox="1">
            <a:spLocks noGrp="1"/>
          </p:cNvSpPr>
          <p:nvPr>
            <p:ph type="body" idx="1"/>
          </p:nvPr>
        </p:nvSpPr>
        <p:spPr/>
        <p:txBody>
          <a:bodyPr/>
          <a:lstStyle/>
          <a:p>
            <a:r>
              <a:rPr lang="en-US" altLang="fr-FR" sz="1200" dirty="0">
                <a:latin typeface="Myriad Pro" panose="020B0503030403020204" pitchFamily="34" charset="0"/>
                <a:cs typeface="Times New Roman" panose="02020603050405020304" pitchFamily="18" charset="0"/>
              </a:rPr>
              <a:t>Note à </a:t>
            </a:r>
            <a:r>
              <a:rPr lang="fr-FR" altLang="fr-FR" sz="1200" dirty="0">
                <a:latin typeface="Myriad Pro" panose="020B0503030403020204" pitchFamily="34" charset="0"/>
                <a:cs typeface="Times New Roman" panose="02020603050405020304" pitchFamily="18" charset="0"/>
              </a:rPr>
              <a:t>l’enseignant(e) :</a:t>
            </a:r>
          </a:p>
          <a:p>
            <a:r>
              <a:rPr lang="fr-FR" altLang="fr-FR" sz="1200" b="1" u="sng" dirty="0">
                <a:latin typeface="Myriad Pro" panose="020B0503030403020204" pitchFamily="34" charset="0"/>
                <a:cs typeface="Times New Roman" panose="02020603050405020304" pitchFamily="18" charset="0"/>
              </a:rPr>
              <a:t>3- Analyse – la fonction de l’adjectif</a:t>
            </a:r>
          </a:p>
          <a:p>
            <a:pPr>
              <a:buFont typeface="Arial" panose="020B0604020202020204" pitchFamily="34" charset="0"/>
              <a:buChar char="•"/>
            </a:pPr>
            <a:r>
              <a:rPr lang="fr-FR" altLang="fr-FR" sz="1200" dirty="0">
                <a:latin typeface="Myriad Pro" panose="020B0503030403020204" pitchFamily="34" charset="0"/>
                <a:cs typeface="Times New Roman" panose="02020603050405020304" pitchFamily="18" charset="0"/>
              </a:rPr>
              <a:t>L’enseignant(e) demande aux apprenants d’observer les phrases tirées du texte pour répondre </a:t>
            </a:r>
            <a:r>
              <a:rPr lang="en-US" altLang="fr-FR" sz="1200" dirty="0">
                <a:latin typeface="Myriad Pro" panose="020B0503030403020204" pitchFamily="34" charset="0"/>
                <a:cs typeface="Times New Roman" panose="02020603050405020304" pitchFamily="18" charset="0"/>
              </a:rPr>
              <a:t>aux questions. </a:t>
            </a:r>
          </a:p>
          <a:p>
            <a:pPr>
              <a:buFont typeface="Arial" panose="020B0604020202020204" pitchFamily="34" charset="0"/>
              <a:buChar char="•"/>
            </a:pPr>
            <a:r>
              <a:rPr lang="fr-FR" altLang="fr-FR" sz="1200" dirty="0">
                <a:latin typeface="Myriad Pro" panose="020B0503030403020204" pitchFamily="34" charset="0"/>
                <a:cs typeface="Times New Roman" panose="02020603050405020304" pitchFamily="18" charset="0"/>
              </a:rPr>
              <a:t>Il/Elle leur demande d’analyser la place de chaque adjectif par rapport au nom qualifié.</a:t>
            </a:r>
          </a:p>
          <a:p>
            <a:pPr>
              <a:buFont typeface="Arial" panose="020B0604020202020204" pitchFamily="34" charset="0"/>
              <a:buChar char="•"/>
            </a:pPr>
            <a:r>
              <a:rPr lang="fr-FR" altLang="fr-FR" sz="1200" dirty="0">
                <a:latin typeface="Myriad Pro" panose="020B0503030403020204" pitchFamily="34" charset="0"/>
                <a:cs typeface="Times New Roman" panose="02020603050405020304" pitchFamily="18" charset="0"/>
              </a:rPr>
              <a:t>L’enseignant(e) complète le paragraphe avec les apprenants pour introduire les notions « épithète » et « attribut ». </a:t>
            </a:r>
            <a:endParaRPr lang="fr-FR" altLang="fr-FR" sz="1200" dirty="0">
              <a:latin typeface="Times New Roman" panose="02020603050405020304" pitchFamily="18" charset="0"/>
              <a:cs typeface="Times New Roman" panose="02020603050405020304" pitchFamily="18" charset="0"/>
            </a:endParaRPr>
          </a:p>
        </p:txBody>
      </p:sp>
      <p:sp>
        <p:nvSpPr>
          <p:cNvPr id="26628" name="Slide Number Placeholder 3">
            <a:extLst>
              <a:ext uri="{FF2B5EF4-FFF2-40B4-BE49-F238E27FC236}">
                <a16:creationId xmlns:a16="http://schemas.microsoft.com/office/drawing/2014/main" id="{3707408B-764C-437A-BAFC-A9F515EC2325}"/>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D1BF2309-A069-46A2-9F66-14865DC6D170}" type="slidenum">
              <a:rPr lang="en-US" altLang="en-US" sz="1200">
                <a:latin typeface="Calibri" panose="020F0502020204030204" pitchFamily="34" charset="0"/>
                <a:sym typeface="Calibri" panose="020F0502020204030204" pitchFamily="34" charset="0"/>
              </a:rPr>
              <a:pPr/>
              <a:t>9</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169903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الصفحة الرئيسية">
  <p:cSld name="الصفحة الرئيسية">
    <p:spTree>
      <p:nvGrpSpPr>
        <p:cNvPr id="1" name="Shape 10"/>
        <p:cNvGrpSpPr/>
        <p:nvPr/>
      </p:nvGrpSpPr>
      <p:grpSpPr>
        <a:xfrm>
          <a:off x="0" y="0"/>
          <a:ext cx="0" cy="0"/>
          <a:chOff x="0" y="0"/>
          <a:chExt cx="0" cy="0"/>
        </a:xfrm>
      </p:grpSpPr>
      <p:grpSp>
        <p:nvGrpSpPr>
          <p:cNvPr id="3" name="Google Shape;12;p2">
            <a:extLst>
              <a:ext uri="{FF2B5EF4-FFF2-40B4-BE49-F238E27FC236}">
                <a16:creationId xmlns:a16="http://schemas.microsoft.com/office/drawing/2014/main" id="{811A7443-6427-4301-A6A6-5770D62FC661}"/>
              </a:ext>
            </a:extLst>
          </p:cNvPr>
          <p:cNvGrpSpPr>
            <a:grpSpLocks/>
          </p:cNvGrpSpPr>
          <p:nvPr/>
        </p:nvGrpSpPr>
        <p:grpSpPr bwMode="auto">
          <a:xfrm rot="10800000" flipH="1">
            <a:off x="0" y="2103438"/>
            <a:ext cx="12192000" cy="3998912"/>
            <a:chOff x="44070" y="706405"/>
            <a:chExt cx="16591967" cy="5470816"/>
          </a:xfrm>
        </p:grpSpPr>
        <p:grpSp>
          <p:nvGrpSpPr>
            <p:cNvPr id="4" name="Google Shape;13;p2">
              <a:extLst>
                <a:ext uri="{FF2B5EF4-FFF2-40B4-BE49-F238E27FC236}">
                  <a16:creationId xmlns:a16="http://schemas.microsoft.com/office/drawing/2014/main" id="{E2AD9F2A-32A0-443F-921B-6B2634E841E9}"/>
                </a:ext>
              </a:extLst>
            </p:cNvPr>
            <p:cNvGrpSpPr>
              <a:grpSpLocks/>
            </p:cNvGrpSpPr>
            <p:nvPr/>
          </p:nvGrpSpPr>
          <p:grpSpPr bwMode="auto">
            <a:xfrm rot="10800000" flipH="1">
              <a:off x="44070" y="3524344"/>
              <a:ext cx="6199341" cy="2652877"/>
              <a:chOff x="4802629" y="811335"/>
              <a:chExt cx="6199341" cy="2652877"/>
            </a:xfrm>
          </p:grpSpPr>
          <p:sp>
            <p:nvSpPr>
              <p:cNvPr id="9" name="Google Shape;14;p2">
                <a:extLst>
                  <a:ext uri="{FF2B5EF4-FFF2-40B4-BE49-F238E27FC236}">
                    <a16:creationId xmlns:a16="http://schemas.microsoft.com/office/drawing/2014/main" id="{47F8B62E-BB22-4DA7-B234-06F99DAB2799}"/>
                  </a:ext>
                </a:extLst>
              </p:cNvPr>
              <p:cNvSpPr>
                <a:spLocks noChangeArrowheads="1"/>
              </p:cNvSpPr>
              <p:nvPr/>
            </p:nvSpPr>
            <p:spPr bwMode="auto">
              <a:xfrm>
                <a:off x="4802629" y="3169932"/>
                <a:ext cx="1332975" cy="228040"/>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15;p2">
                <a:extLst>
                  <a:ext uri="{FF2B5EF4-FFF2-40B4-BE49-F238E27FC236}">
                    <a16:creationId xmlns:a16="http://schemas.microsoft.com/office/drawing/2014/main" id="{1D38E193-EFC3-4BF8-BA77-B47FC06586A0}"/>
                  </a:ext>
                </a:extLst>
              </p:cNvPr>
              <p:cNvSpPr>
                <a:spLocks noChangeArrowheads="1"/>
              </p:cNvSpPr>
              <p:nvPr/>
            </p:nvSpPr>
            <p:spPr bwMode="auto">
              <a:xfrm rot="2727637">
                <a:off x="7155799" y="417475"/>
                <a:ext cx="228040" cy="3413452"/>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16;p2">
                <a:extLst>
                  <a:ext uri="{FF2B5EF4-FFF2-40B4-BE49-F238E27FC236}">
                    <a16:creationId xmlns:a16="http://schemas.microsoft.com/office/drawing/2014/main" id="{D6C4FE20-D14E-4551-A17B-2039933FDFCF}"/>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5" name="Google Shape;17;p2">
              <a:extLst>
                <a:ext uri="{FF2B5EF4-FFF2-40B4-BE49-F238E27FC236}">
                  <a16:creationId xmlns:a16="http://schemas.microsoft.com/office/drawing/2014/main" id="{13C7976B-2C08-4D39-97A9-917C084BF700}"/>
                </a:ext>
              </a:extLst>
            </p:cNvPr>
            <p:cNvGrpSpPr>
              <a:grpSpLocks/>
            </p:cNvGrpSpPr>
            <p:nvPr/>
          </p:nvGrpSpPr>
          <p:grpSpPr bwMode="auto">
            <a:xfrm flipH="1">
              <a:off x="1190030" y="706405"/>
              <a:ext cx="15446007" cy="2652877"/>
              <a:chOff x="-4444037" y="811335"/>
              <a:chExt cx="15446007" cy="2652877"/>
            </a:xfrm>
          </p:grpSpPr>
          <p:sp>
            <p:nvSpPr>
              <p:cNvPr id="6" name="Google Shape;18;p2">
                <a:extLst>
                  <a:ext uri="{FF2B5EF4-FFF2-40B4-BE49-F238E27FC236}">
                    <a16:creationId xmlns:a16="http://schemas.microsoft.com/office/drawing/2014/main" id="{AB36BF26-4527-4BC1-A685-3E43F770FCBF}"/>
                  </a:ext>
                </a:extLst>
              </p:cNvPr>
              <p:cNvSpPr>
                <a:spLocks noChangeArrowheads="1"/>
              </p:cNvSpPr>
              <p:nvPr/>
            </p:nvSpPr>
            <p:spPr bwMode="auto">
              <a:xfrm>
                <a:off x="-4413791" y="3254632"/>
                <a:ext cx="10579539" cy="219355"/>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7" name="Google Shape;19;p2">
                <a:extLst>
                  <a:ext uri="{FF2B5EF4-FFF2-40B4-BE49-F238E27FC236}">
                    <a16:creationId xmlns:a16="http://schemas.microsoft.com/office/drawing/2014/main" id="{9EC98104-21D0-4275-92A1-CBD9D20CA4D9}"/>
                  </a:ext>
                </a:extLst>
              </p:cNvPr>
              <p:cNvSpPr>
                <a:spLocks noChangeArrowheads="1"/>
              </p:cNvSpPr>
              <p:nvPr/>
            </p:nvSpPr>
            <p:spPr bwMode="auto">
              <a:xfrm rot="2727637">
                <a:off x="7155700" y="508690"/>
                <a:ext cx="228040" cy="3413452"/>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8" name="Google Shape;20;p2">
                <a:extLst>
                  <a:ext uri="{FF2B5EF4-FFF2-40B4-BE49-F238E27FC236}">
                    <a16:creationId xmlns:a16="http://schemas.microsoft.com/office/drawing/2014/main" id="{955EE2CD-EAED-4521-AFA0-D89AEE586814}"/>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1" name="Google Shape;11;p2"/>
          <p:cNvSpPr>
            <a:spLocks noGrp="1"/>
          </p:cNvSpPr>
          <p:nvPr>
            <p:ph type="pic" idx="2"/>
          </p:nvPr>
        </p:nvSpPr>
        <p:spPr>
          <a:xfrm flipH="1">
            <a:off x="1210019" y="2607882"/>
            <a:ext cx="2975891" cy="2975891"/>
          </a:xfrm>
          <a:prstGeom prst="rect">
            <a:avLst/>
          </a:prstGeom>
          <a:solidFill>
            <a:srgbClr val="F2F2F2"/>
          </a:solidFill>
          <a:ln>
            <a:noFill/>
          </a:ln>
        </p:spPr>
        <p:txBody>
          <a:bodyPr spcFirstLastPara="1" wrap="square" lIns="91425" tIns="45700" rIns="91425" bIns="45700" anchor="ctr" anchorCtr="0">
            <a:noAutofit/>
          </a:bodyPr>
          <a:lstStyle>
            <a:lvl1pPr marR="0" lvl="0" algn="ct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pPr lvl="0"/>
            <a:endParaRPr noProof="0">
              <a:sym typeface="Arial"/>
            </a:endParaRPr>
          </a:p>
        </p:txBody>
      </p:sp>
    </p:spTree>
    <p:extLst>
      <p:ext uri="{BB962C8B-B14F-4D97-AF65-F5344CB8AC3E}">
        <p14:creationId xmlns:p14="http://schemas.microsoft.com/office/powerpoint/2010/main" val="123444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المواضيع أو الأهداف">
  <p:cSld name="المواضيع أو الأهداف">
    <p:spTree>
      <p:nvGrpSpPr>
        <p:cNvPr id="1" name="Shape 21"/>
        <p:cNvGrpSpPr/>
        <p:nvPr/>
      </p:nvGrpSpPr>
      <p:grpSpPr>
        <a:xfrm>
          <a:off x="0" y="0"/>
          <a:ext cx="0" cy="0"/>
          <a:chOff x="0" y="0"/>
          <a:chExt cx="0" cy="0"/>
        </a:xfrm>
      </p:grpSpPr>
      <p:sp>
        <p:nvSpPr>
          <p:cNvPr id="2" name="Google Shape;22;p3">
            <a:extLst>
              <a:ext uri="{FF2B5EF4-FFF2-40B4-BE49-F238E27FC236}">
                <a16:creationId xmlns:a16="http://schemas.microsoft.com/office/drawing/2014/main" id="{C1809AB0-A747-4DA5-8C20-4CB55420B390}"/>
              </a:ext>
            </a:extLst>
          </p:cNvPr>
          <p:cNvSpPr txBox="1">
            <a:spLocks noChangeArrowheads="1"/>
          </p:cNvSpPr>
          <p:nvPr/>
        </p:nvSpPr>
        <p:spPr bwMode="auto">
          <a:xfrm flipH="1">
            <a:off x="909638" y="9525"/>
            <a:ext cx="9912350" cy="912813"/>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panose="020B0503030403020204" pitchFamily="34" charset="0"/>
                <a:cs typeface="Open Sans Light" charset="0"/>
                <a:sym typeface="Open Sans Light" charset="0"/>
              </a:rPr>
              <a:t>COMPÉTENCE: Connaissance de la langue</a:t>
            </a:r>
            <a:endParaRPr lang="fr-FR" altLang="en-US" sz="2800" b="1" dirty="0">
              <a:solidFill>
                <a:srgbClr val="3A3838"/>
              </a:solidFill>
              <a:latin typeface="Myriad Pro" panose="020B0503030403020204" pitchFamily="34" charset="0"/>
              <a:cs typeface="Open Sans Light" charset="0"/>
              <a:sym typeface="Open Sans Light" charset="0"/>
            </a:endParaRPr>
          </a:p>
        </p:txBody>
      </p:sp>
      <p:pic>
        <p:nvPicPr>
          <p:cNvPr id="3" name="Google Shape;23;p3">
            <a:extLst>
              <a:ext uri="{FF2B5EF4-FFF2-40B4-BE49-F238E27FC236}">
                <a16:creationId xmlns:a16="http://schemas.microsoft.com/office/drawing/2014/main" id="{CEAB356C-A594-47A2-AD9F-80C681C9DC82}"/>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15888"/>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Google Shape;24;p3">
            <a:extLst>
              <a:ext uri="{FF2B5EF4-FFF2-40B4-BE49-F238E27FC236}">
                <a16:creationId xmlns:a16="http://schemas.microsoft.com/office/drawing/2014/main" id="{C8476D55-608A-4C54-AECB-F3FB3924CFF7}"/>
              </a:ext>
            </a:extLst>
          </p:cNvPr>
          <p:cNvSpPr>
            <a:spLocks/>
          </p:cNvSpPr>
          <p:nvPr/>
        </p:nvSpPr>
        <p:spPr bwMode="auto">
          <a:xfrm flipH="1">
            <a:off x="9448800" y="334963"/>
            <a:ext cx="1504950" cy="1504950"/>
          </a:xfrm>
          <a:custGeom>
            <a:avLst/>
            <a:gdLst>
              <a:gd name="T0" fmla="*/ 16687 w 2017267"/>
              <a:gd name="T1" fmla="*/ 0 h 2017267"/>
              <a:gd name="T2" fmla="*/ 18059 w 2017267"/>
              <a:gd name="T3" fmla="*/ 568 h 2017267"/>
              <a:gd name="T4" fmla="*/ 32804 w 2017267"/>
              <a:gd name="T5" fmla="*/ 15313 h 2017267"/>
              <a:gd name="T6" fmla="*/ 32804 w 2017267"/>
              <a:gd name="T7" fmla="*/ 18059 h 2017267"/>
              <a:gd name="T8" fmla="*/ 18059 w 2017267"/>
              <a:gd name="T9" fmla="*/ 32804 h 2017267"/>
              <a:gd name="T10" fmla="*/ 15313 w 2017267"/>
              <a:gd name="T11" fmla="*/ 32804 h 2017267"/>
              <a:gd name="T12" fmla="*/ 568 w 2017267"/>
              <a:gd name="T13" fmla="*/ 18059 h 2017267"/>
              <a:gd name="T14" fmla="*/ 568 w 2017267"/>
              <a:gd name="T15" fmla="*/ 15313 h 2017267"/>
              <a:gd name="T16" fmla="*/ 15313 w 2017267"/>
              <a:gd name="T17" fmla="*/ 568 h 2017267"/>
              <a:gd name="T18" fmla="*/ 16687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5;p3">
            <a:extLst>
              <a:ext uri="{FF2B5EF4-FFF2-40B4-BE49-F238E27FC236}">
                <a16:creationId xmlns:a16="http://schemas.microsoft.com/office/drawing/2014/main" id="{6845F915-BC5F-4B52-9455-BB831AC068E0}"/>
              </a:ext>
            </a:extLst>
          </p:cNvPr>
          <p:cNvGrpSpPr>
            <a:grpSpLocks/>
          </p:cNvGrpSpPr>
          <p:nvPr/>
        </p:nvGrpSpPr>
        <p:grpSpPr bwMode="auto">
          <a:xfrm rot="10800000" flipH="1">
            <a:off x="0" y="88900"/>
            <a:ext cx="12192000" cy="1998663"/>
            <a:chOff x="-24048006" y="706405"/>
            <a:chExt cx="33183930" cy="5470816"/>
          </a:xfrm>
        </p:grpSpPr>
        <p:grpSp>
          <p:nvGrpSpPr>
            <p:cNvPr id="6" name="Google Shape;26;p3">
              <a:extLst>
                <a:ext uri="{FF2B5EF4-FFF2-40B4-BE49-F238E27FC236}">
                  <a16:creationId xmlns:a16="http://schemas.microsoft.com/office/drawing/2014/main" id="{1EC95F9C-DDD4-4D51-88CF-D634AEAD8B83}"/>
                </a:ext>
              </a:extLst>
            </p:cNvPr>
            <p:cNvGrpSpPr>
              <a:grpSpLocks/>
            </p:cNvGrpSpPr>
            <p:nvPr/>
          </p:nvGrpSpPr>
          <p:grpSpPr bwMode="auto">
            <a:xfrm rot="10800000" flipH="1">
              <a:off x="-24048006" y="3524344"/>
              <a:ext cx="30291417" cy="2652877"/>
              <a:chOff x="-19289447" y="811335"/>
              <a:chExt cx="30291417" cy="2652877"/>
            </a:xfrm>
          </p:grpSpPr>
          <p:sp>
            <p:nvSpPr>
              <p:cNvPr id="11" name="Google Shape;27;p3">
                <a:extLst>
                  <a:ext uri="{FF2B5EF4-FFF2-40B4-BE49-F238E27FC236}">
                    <a16:creationId xmlns:a16="http://schemas.microsoft.com/office/drawing/2014/main" id="{FC687DC6-ED66-4DD9-9FAE-C60D4DA5DE1F}"/>
                  </a:ext>
                </a:extLst>
              </p:cNvPr>
              <p:cNvSpPr>
                <a:spLocks noChangeArrowheads="1"/>
              </p:cNvSpPr>
              <p:nvPr/>
            </p:nvSpPr>
            <p:spPr bwMode="auto">
              <a:xfrm>
                <a:off x="-19349939" y="3140451"/>
                <a:ext cx="25428052" cy="29114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8;p3">
                <a:extLst>
                  <a:ext uri="{FF2B5EF4-FFF2-40B4-BE49-F238E27FC236}">
                    <a16:creationId xmlns:a16="http://schemas.microsoft.com/office/drawing/2014/main" id="{90E9D023-CF60-4B71-B97B-96352B16B911}"/>
                  </a:ext>
                </a:extLst>
              </p:cNvPr>
              <p:cNvSpPr>
                <a:spLocks noChangeArrowheads="1"/>
              </p:cNvSpPr>
              <p:nvPr/>
            </p:nvSpPr>
            <p:spPr bwMode="auto">
              <a:xfrm rot="2727637">
                <a:off x="7095017"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9;p3">
                <a:extLst>
                  <a:ext uri="{FF2B5EF4-FFF2-40B4-BE49-F238E27FC236}">
                    <a16:creationId xmlns:a16="http://schemas.microsoft.com/office/drawing/2014/main" id="{45F49A73-FFAD-4500-B419-7871B3F03234}"/>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30;p3">
              <a:extLst>
                <a:ext uri="{FF2B5EF4-FFF2-40B4-BE49-F238E27FC236}">
                  <a16:creationId xmlns:a16="http://schemas.microsoft.com/office/drawing/2014/main" id="{435B9927-7080-454D-98FD-4B80AC2FE176}"/>
                </a:ext>
              </a:extLst>
            </p:cNvPr>
            <p:cNvGrpSpPr>
              <a:grpSpLocks/>
            </p:cNvGrpSpPr>
            <p:nvPr/>
          </p:nvGrpSpPr>
          <p:grpSpPr bwMode="auto">
            <a:xfrm flipH="1">
              <a:off x="1190030" y="706405"/>
              <a:ext cx="7945894" cy="2652877"/>
              <a:chOff x="3056076" y="811335"/>
              <a:chExt cx="7945894" cy="2652877"/>
            </a:xfrm>
          </p:grpSpPr>
          <p:sp>
            <p:nvSpPr>
              <p:cNvPr id="8" name="Google Shape;31;p3">
                <a:extLst>
                  <a:ext uri="{FF2B5EF4-FFF2-40B4-BE49-F238E27FC236}">
                    <a16:creationId xmlns:a16="http://schemas.microsoft.com/office/drawing/2014/main" id="{A1DEF752-DC65-4E95-AFB1-6EF7158B240F}"/>
                  </a:ext>
                </a:extLst>
              </p:cNvPr>
              <p:cNvSpPr>
                <a:spLocks noChangeArrowheads="1"/>
              </p:cNvSpPr>
              <p:nvPr/>
            </p:nvSpPr>
            <p:spPr bwMode="auto">
              <a:xfrm>
                <a:off x="3116568" y="3201287"/>
                <a:ext cx="3080746" cy="230306"/>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32;p3">
                <a:extLst>
                  <a:ext uri="{FF2B5EF4-FFF2-40B4-BE49-F238E27FC236}">
                    <a16:creationId xmlns:a16="http://schemas.microsoft.com/office/drawing/2014/main" id="{AFAF36D6-D744-4BA1-AD95-D1EBA4ADB3AA}"/>
                  </a:ext>
                </a:extLst>
              </p:cNvPr>
              <p:cNvSpPr>
                <a:spLocks noChangeArrowheads="1"/>
              </p:cNvSpPr>
              <p:nvPr/>
            </p:nvSpPr>
            <p:spPr bwMode="auto">
              <a:xfrm rot="2727637">
                <a:off x="7153728"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33;p3">
                <a:extLst>
                  <a:ext uri="{FF2B5EF4-FFF2-40B4-BE49-F238E27FC236}">
                    <a16:creationId xmlns:a16="http://schemas.microsoft.com/office/drawing/2014/main" id="{248A64BB-47F5-4A9E-9BF5-0B17894FA284}"/>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4" name="Google Shape;34;p3">
            <a:extLst>
              <a:ext uri="{FF2B5EF4-FFF2-40B4-BE49-F238E27FC236}">
                <a16:creationId xmlns:a16="http://schemas.microsoft.com/office/drawing/2014/main" id="{0B235197-91E9-419E-B7DC-F7CF5952D794}"/>
              </a:ext>
            </a:extLst>
          </p:cNvPr>
          <p:cNvSpPr>
            <a:spLocks/>
          </p:cNvSpPr>
          <p:nvPr/>
        </p:nvSpPr>
        <p:spPr bwMode="auto">
          <a:xfrm flipH="1">
            <a:off x="9790113" y="700088"/>
            <a:ext cx="779462" cy="784225"/>
          </a:xfrm>
          <a:custGeom>
            <a:avLst/>
            <a:gdLst>
              <a:gd name="T0" fmla="*/ 0 w 3208412"/>
              <a:gd name="T1" fmla="*/ 0 h 3234532"/>
              <a:gd name="T2" fmla="*/ 0 w 3208412"/>
              <a:gd name="T3" fmla="*/ 0 h 3234532"/>
              <a:gd name="T4" fmla="*/ 0 w 3208412"/>
              <a:gd name="T5" fmla="*/ 0 h 3234532"/>
              <a:gd name="T6" fmla="*/ 0 w 3208412"/>
              <a:gd name="T7" fmla="*/ 0 h 3234532"/>
              <a:gd name="T8" fmla="*/ 0 w 3208412"/>
              <a:gd name="T9" fmla="*/ 0 h 3234532"/>
              <a:gd name="T10" fmla="*/ 0 w 3208412"/>
              <a:gd name="T11" fmla="*/ 0 h 3234532"/>
              <a:gd name="T12" fmla="*/ 0 w 3208412"/>
              <a:gd name="T13" fmla="*/ 0 h 3234532"/>
              <a:gd name="T14" fmla="*/ 0 w 3208412"/>
              <a:gd name="T15" fmla="*/ 0 h 3234532"/>
              <a:gd name="T16" fmla="*/ 0 w 3208412"/>
              <a:gd name="T17" fmla="*/ 0 h 3234532"/>
              <a:gd name="T18" fmla="*/ 0 w 3208412"/>
              <a:gd name="T19" fmla="*/ 0 h 3234532"/>
              <a:gd name="T20" fmla="*/ 0 w 3208412"/>
              <a:gd name="T21" fmla="*/ 0 h 3234532"/>
              <a:gd name="T22" fmla="*/ 0 w 3208412"/>
              <a:gd name="T23" fmla="*/ 0 h 3234532"/>
              <a:gd name="T24" fmla="*/ 0 w 3208412"/>
              <a:gd name="T25" fmla="*/ 0 h 3234532"/>
              <a:gd name="T26" fmla="*/ 0 w 3208412"/>
              <a:gd name="T27" fmla="*/ 0 h 3234532"/>
              <a:gd name="T28" fmla="*/ 0 w 3208412"/>
              <a:gd name="T29" fmla="*/ 0 h 3234532"/>
              <a:gd name="T30" fmla="*/ 0 w 3208412"/>
              <a:gd name="T31" fmla="*/ 0 h 3234532"/>
              <a:gd name="T32" fmla="*/ 0 w 3208412"/>
              <a:gd name="T33" fmla="*/ 0 h 3234532"/>
              <a:gd name="T34" fmla="*/ 0 w 3208412"/>
              <a:gd name="T35" fmla="*/ 0 h 3234532"/>
              <a:gd name="T36" fmla="*/ 0 w 3208412"/>
              <a:gd name="T37" fmla="*/ 0 h 3234532"/>
              <a:gd name="T38" fmla="*/ 0 w 3208412"/>
              <a:gd name="T39" fmla="*/ 0 h 3234532"/>
              <a:gd name="T40" fmla="*/ 0 w 3208412"/>
              <a:gd name="T41" fmla="*/ 0 h 3234532"/>
              <a:gd name="T42" fmla="*/ 0 w 3208412"/>
              <a:gd name="T43" fmla="*/ 0 h 3234532"/>
              <a:gd name="T44" fmla="*/ 0 w 3208412"/>
              <a:gd name="T45" fmla="*/ 0 h 3234532"/>
              <a:gd name="T46" fmla="*/ 0 w 3208412"/>
              <a:gd name="T47" fmla="*/ 0 h 3234532"/>
              <a:gd name="T48" fmla="*/ 0 w 3208412"/>
              <a:gd name="T49" fmla="*/ 0 h 3234532"/>
              <a:gd name="T50" fmla="*/ 0 w 3208412"/>
              <a:gd name="T51" fmla="*/ 0 h 3234532"/>
              <a:gd name="T52" fmla="*/ 0 w 3208412"/>
              <a:gd name="T53" fmla="*/ 0 h 3234532"/>
              <a:gd name="T54" fmla="*/ 0 w 3208412"/>
              <a:gd name="T55" fmla="*/ 0 h 3234532"/>
              <a:gd name="T56" fmla="*/ 0 w 3208412"/>
              <a:gd name="T57" fmla="*/ 0 h 3234532"/>
              <a:gd name="T58" fmla="*/ 0 w 3208412"/>
              <a:gd name="T59" fmla="*/ 0 h 3234532"/>
              <a:gd name="T60" fmla="*/ 0 w 3208412"/>
              <a:gd name="T61" fmla="*/ 0 h 3234532"/>
              <a:gd name="T62" fmla="*/ 0 w 3208412"/>
              <a:gd name="T63" fmla="*/ 0 h 3234532"/>
              <a:gd name="T64" fmla="*/ 0 w 3208412"/>
              <a:gd name="T65" fmla="*/ 0 h 3234532"/>
              <a:gd name="T66" fmla="*/ 0 w 3208412"/>
              <a:gd name="T67" fmla="*/ 0 h 3234532"/>
              <a:gd name="T68" fmla="*/ 0 w 3208412"/>
              <a:gd name="T69" fmla="*/ 0 h 3234532"/>
              <a:gd name="T70" fmla="*/ 0 w 3208412"/>
              <a:gd name="T71" fmla="*/ 0 h 3234532"/>
              <a:gd name="T72" fmla="*/ 0 w 3208412"/>
              <a:gd name="T73" fmla="*/ 0 h 3234532"/>
              <a:gd name="T74" fmla="*/ 0 w 3208412"/>
              <a:gd name="T75" fmla="*/ 0 h 3234532"/>
              <a:gd name="T76" fmla="*/ 0 w 3208412"/>
              <a:gd name="T77" fmla="*/ 0 h 3234532"/>
              <a:gd name="T78" fmla="*/ 0 w 3208412"/>
              <a:gd name="T79" fmla="*/ 0 h 3234532"/>
              <a:gd name="T80" fmla="*/ 0 w 3208412"/>
              <a:gd name="T81" fmla="*/ 0 h 3234532"/>
              <a:gd name="T82" fmla="*/ 0 w 3208412"/>
              <a:gd name="T83" fmla="*/ 0 h 3234532"/>
              <a:gd name="T84" fmla="*/ 0 w 3208412"/>
              <a:gd name="T85" fmla="*/ 0 h 3234532"/>
              <a:gd name="T86" fmla="*/ 0 w 3208412"/>
              <a:gd name="T87" fmla="*/ 0 h 3234532"/>
              <a:gd name="T88" fmla="*/ 0 w 3208412"/>
              <a:gd name="T89" fmla="*/ 0 h 3234532"/>
              <a:gd name="T90" fmla="*/ 0 w 3208412"/>
              <a:gd name="T91" fmla="*/ 0 h 3234532"/>
              <a:gd name="T92" fmla="*/ 0 w 3208412"/>
              <a:gd name="T93" fmla="*/ 0 h 3234532"/>
              <a:gd name="T94" fmla="*/ 0 w 3208412"/>
              <a:gd name="T95" fmla="*/ 0 h 3234532"/>
              <a:gd name="T96" fmla="*/ 0 w 3208412"/>
              <a:gd name="T97" fmla="*/ 0 h 3234532"/>
              <a:gd name="T98" fmla="*/ 0 w 3208412"/>
              <a:gd name="T99" fmla="*/ 0 h 3234532"/>
              <a:gd name="T100" fmla="*/ 0 w 3208412"/>
              <a:gd name="T101" fmla="*/ 0 h 3234532"/>
              <a:gd name="T102" fmla="*/ 0 w 3208412"/>
              <a:gd name="T103" fmla="*/ 0 h 3234532"/>
              <a:gd name="T104" fmla="*/ 0 w 3208412"/>
              <a:gd name="T105" fmla="*/ 0 h 3234532"/>
              <a:gd name="T106" fmla="*/ 0 w 3208412"/>
              <a:gd name="T107" fmla="*/ 0 h 3234532"/>
              <a:gd name="T108" fmla="*/ 0 w 3208412"/>
              <a:gd name="T109" fmla="*/ 0 h 323453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208412" h="3234532" extrusionOk="0">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Tree>
    <p:extLst>
      <p:ext uri="{BB962C8B-B14F-4D97-AF65-F5344CB8AC3E}">
        <p14:creationId xmlns:p14="http://schemas.microsoft.com/office/powerpoint/2010/main" val="607269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صفحة فريق العمل">
  <p:cSld name="صفحة فريق العمل">
    <p:spTree>
      <p:nvGrpSpPr>
        <p:cNvPr id="1" name="Shape 222"/>
        <p:cNvGrpSpPr/>
        <p:nvPr/>
      </p:nvGrpSpPr>
      <p:grpSpPr>
        <a:xfrm>
          <a:off x="0" y="0"/>
          <a:ext cx="0" cy="0"/>
          <a:chOff x="0" y="0"/>
          <a:chExt cx="0" cy="0"/>
        </a:xfrm>
      </p:grpSpPr>
      <p:sp>
        <p:nvSpPr>
          <p:cNvPr id="2" name="Google Shape;223;p16">
            <a:extLst>
              <a:ext uri="{FF2B5EF4-FFF2-40B4-BE49-F238E27FC236}">
                <a16:creationId xmlns:a16="http://schemas.microsoft.com/office/drawing/2014/main" id="{38010F1F-2874-4256-BE0B-E032FAE1216D}"/>
              </a:ext>
            </a:extLst>
          </p:cNvPr>
          <p:cNvSpPr>
            <a:spLocks/>
          </p:cNvSpPr>
          <p:nvPr/>
        </p:nvSpPr>
        <p:spPr bwMode="auto">
          <a:xfrm flipH="1">
            <a:off x="0" y="987425"/>
            <a:ext cx="12211050" cy="5870575"/>
          </a:xfrm>
          <a:custGeom>
            <a:avLst/>
            <a:gdLst>
              <a:gd name="T0" fmla="*/ 17071 w 12271248"/>
              <a:gd name="T1" fmla="*/ 150927 h 5907024"/>
              <a:gd name="T2" fmla="*/ 1075490 w 12271248"/>
              <a:gd name="T3" fmla="*/ 150927 h 5907024"/>
              <a:gd name="T4" fmla="*/ 1877840 w 12271248"/>
              <a:gd name="T5" fmla="*/ 972660 h 5907024"/>
              <a:gd name="T6" fmla="*/ 2816762 w 12271248"/>
              <a:gd name="T7" fmla="*/ 0 h 5907024"/>
              <a:gd name="T8" fmla="*/ 11454829 w 12271248"/>
              <a:gd name="T9" fmla="*/ 0 h 5907024"/>
              <a:gd name="T10" fmla="*/ 11454829 w 12271248"/>
              <a:gd name="T11" fmla="*/ 5416709 h 5907024"/>
              <a:gd name="T12" fmla="*/ 0 w 12271248"/>
              <a:gd name="T13" fmla="*/ 5416709 h 5907024"/>
              <a:gd name="T14" fmla="*/ 17071 w 12271248"/>
              <a:gd name="T15" fmla="*/ 150927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24;p16">
            <a:extLst>
              <a:ext uri="{FF2B5EF4-FFF2-40B4-BE49-F238E27FC236}">
                <a16:creationId xmlns:a16="http://schemas.microsoft.com/office/drawing/2014/main" id="{58E99332-6F9C-41A8-BDA6-5C06C365AA0E}"/>
              </a:ext>
            </a:extLst>
          </p:cNvPr>
          <p:cNvSpPr>
            <a:spLocks noChangeArrowheads="1"/>
          </p:cNvSpPr>
          <p:nvPr/>
        </p:nvSpPr>
        <p:spPr bwMode="auto">
          <a:xfrm flipH="1">
            <a:off x="733425" y="1839913"/>
            <a:ext cx="10698163" cy="4259262"/>
          </a:xfrm>
          <a:prstGeom prst="rect">
            <a:avLst/>
          </a:prstGeom>
          <a:solidFill>
            <a:schemeClr val="bg1"/>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25;p16">
            <a:extLst>
              <a:ext uri="{FF2B5EF4-FFF2-40B4-BE49-F238E27FC236}">
                <a16:creationId xmlns:a16="http://schemas.microsoft.com/office/drawing/2014/main" id="{517A15B7-FE36-4088-A000-A278B9ADB7F5}"/>
              </a:ext>
            </a:extLst>
          </p:cNvPr>
          <p:cNvSpPr>
            <a:spLocks/>
          </p:cNvSpPr>
          <p:nvPr/>
        </p:nvSpPr>
        <p:spPr bwMode="auto">
          <a:xfrm flipH="1">
            <a:off x="9432925" y="334963"/>
            <a:ext cx="1504950" cy="1504950"/>
          </a:xfrm>
          <a:custGeom>
            <a:avLst/>
            <a:gdLst>
              <a:gd name="T0" fmla="*/ 16687 w 2017267"/>
              <a:gd name="T1" fmla="*/ 0 h 2017267"/>
              <a:gd name="T2" fmla="*/ 18059 w 2017267"/>
              <a:gd name="T3" fmla="*/ 568 h 2017267"/>
              <a:gd name="T4" fmla="*/ 32804 w 2017267"/>
              <a:gd name="T5" fmla="*/ 15313 h 2017267"/>
              <a:gd name="T6" fmla="*/ 32804 w 2017267"/>
              <a:gd name="T7" fmla="*/ 18059 h 2017267"/>
              <a:gd name="T8" fmla="*/ 18059 w 2017267"/>
              <a:gd name="T9" fmla="*/ 32804 h 2017267"/>
              <a:gd name="T10" fmla="*/ 15313 w 2017267"/>
              <a:gd name="T11" fmla="*/ 32804 h 2017267"/>
              <a:gd name="T12" fmla="*/ 568 w 2017267"/>
              <a:gd name="T13" fmla="*/ 18059 h 2017267"/>
              <a:gd name="T14" fmla="*/ 568 w 2017267"/>
              <a:gd name="T15" fmla="*/ 15313 h 2017267"/>
              <a:gd name="T16" fmla="*/ 15313 w 2017267"/>
              <a:gd name="T17" fmla="*/ 568 h 2017267"/>
              <a:gd name="T18" fmla="*/ 16687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26;p16">
            <a:extLst>
              <a:ext uri="{FF2B5EF4-FFF2-40B4-BE49-F238E27FC236}">
                <a16:creationId xmlns:a16="http://schemas.microsoft.com/office/drawing/2014/main" id="{B12CE8F4-7FA1-456C-8501-D2F381D05222}"/>
              </a:ext>
            </a:extLst>
          </p:cNvPr>
          <p:cNvGrpSpPr>
            <a:grpSpLocks/>
          </p:cNvGrpSpPr>
          <p:nvPr/>
        </p:nvGrpSpPr>
        <p:grpSpPr bwMode="auto">
          <a:xfrm rot="10800000" flipH="1">
            <a:off x="0" y="88900"/>
            <a:ext cx="12192000" cy="1998663"/>
            <a:chOff x="-24048006" y="706405"/>
            <a:chExt cx="33183930" cy="5470816"/>
          </a:xfrm>
        </p:grpSpPr>
        <p:grpSp>
          <p:nvGrpSpPr>
            <p:cNvPr id="6" name="Google Shape;227;p16">
              <a:extLst>
                <a:ext uri="{FF2B5EF4-FFF2-40B4-BE49-F238E27FC236}">
                  <a16:creationId xmlns:a16="http://schemas.microsoft.com/office/drawing/2014/main" id="{391B2748-4EFB-4561-AC4D-494D07ED1324}"/>
                </a:ext>
              </a:extLst>
            </p:cNvPr>
            <p:cNvGrpSpPr>
              <a:grpSpLocks/>
            </p:cNvGrpSpPr>
            <p:nvPr/>
          </p:nvGrpSpPr>
          <p:grpSpPr bwMode="auto">
            <a:xfrm rot="10800000" flipH="1">
              <a:off x="-24048006" y="3524344"/>
              <a:ext cx="30291417" cy="2652877"/>
              <a:chOff x="-19289447" y="811335"/>
              <a:chExt cx="30291417" cy="2652877"/>
            </a:xfrm>
          </p:grpSpPr>
          <p:sp>
            <p:nvSpPr>
              <p:cNvPr id="11" name="Google Shape;228;p16">
                <a:extLst>
                  <a:ext uri="{FF2B5EF4-FFF2-40B4-BE49-F238E27FC236}">
                    <a16:creationId xmlns:a16="http://schemas.microsoft.com/office/drawing/2014/main" id="{27E9B61B-F720-478A-813E-86B1C25B517A}"/>
                  </a:ext>
                </a:extLst>
              </p:cNvPr>
              <p:cNvSpPr>
                <a:spLocks noChangeArrowheads="1"/>
              </p:cNvSpPr>
              <p:nvPr/>
            </p:nvSpPr>
            <p:spPr bwMode="auto">
              <a:xfrm>
                <a:off x="-19349939" y="3140451"/>
                <a:ext cx="25428052" cy="29114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29;p16">
                <a:extLst>
                  <a:ext uri="{FF2B5EF4-FFF2-40B4-BE49-F238E27FC236}">
                    <a16:creationId xmlns:a16="http://schemas.microsoft.com/office/drawing/2014/main" id="{E203D5CB-41E4-4E32-A2CF-3BA5ACBB6552}"/>
                  </a:ext>
                </a:extLst>
              </p:cNvPr>
              <p:cNvSpPr>
                <a:spLocks noChangeArrowheads="1"/>
              </p:cNvSpPr>
              <p:nvPr/>
            </p:nvSpPr>
            <p:spPr bwMode="auto">
              <a:xfrm rot="2727637">
                <a:off x="7095017"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30;p16">
                <a:extLst>
                  <a:ext uri="{FF2B5EF4-FFF2-40B4-BE49-F238E27FC236}">
                    <a16:creationId xmlns:a16="http://schemas.microsoft.com/office/drawing/2014/main" id="{12655097-E3E1-4CCF-A0D2-5AE42C2781D0}"/>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31;p16">
              <a:extLst>
                <a:ext uri="{FF2B5EF4-FFF2-40B4-BE49-F238E27FC236}">
                  <a16:creationId xmlns:a16="http://schemas.microsoft.com/office/drawing/2014/main" id="{1A5CD78A-F7F4-442C-B807-12A1DB2F8F7E}"/>
                </a:ext>
              </a:extLst>
            </p:cNvPr>
            <p:cNvGrpSpPr>
              <a:grpSpLocks/>
            </p:cNvGrpSpPr>
            <p:nvPr/>
          </p:nvGrpSpPr>
          <p:grpSpPr bwMode="auto">
            <a:xfrm flipH="1">
              <a:off x="1190030" y="706405"/>
              <a:ext cx="7945894" cy="2652877"/>
              <a:chOff x="3056076" y="811335"/>
              <a:chExt cx="7945894" cy="2652877"/>
            </a:xfrm>
          </p:grpSpPr>
          <p:sp>
            <p:nvSpPr>
              <p:cNvPr id="8" name="Google Shape;232;p16">
                <a:extLst>
                  <a:ext uri="{FF2B5EF4-FFF2-40B4-BE49-F238E27FC236}">
                    <a16:creationId xmlns:a16="http://schemas.microsoft.com/office/drawing/2014/main" id="{6CA6E586-7730-4531-A8E0-964F23943D91}"/>
                  </a:ext>
                </a:extLst>
              </p:cNvPr>
              <p:cNvSpPr>
                <a:spLocks noChangeArrowheads="1"/>
              </p:cNvSpPr>
              <p:nvPr/>
            </p:nvSpPr>
            <p:spPr bwMode="auto">
              <a:xfrm>
                <a:off x="3116568" y="3201287"/>
                <a:ext cx="3080746" cy="230306"/>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33;p16">
                <a:extLst>
                  <a:ext uri="{FF2B5EF4-FFF2-40B4-BE49-F238E27FC236}">
                    <a16:creationId xmlns:a16="http://schemas.microsoft.com/office/drawing/2014/main" id="{67A8A140-93F7-4C08-A656-6D8EA4C79A31}"/>
                  </a:ext>
                </a:extLst>
              </p:cNvPr>
              <p:cNvSpPr>
                <a:spLocks noChangeArrowheads="1"/>
              </p:cNvSpPr>
              <p:nvPr/>
            </p:nvSpPr>
            <p:spPr bwMode="auto">
              <a:xfrm rot="2727637">
                <a:off x="7153728"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34;p16">
                <a:extLst>
                  <a:ext uri="{FF2B5EF4-FFF2-40B4-BE49-F238E27FC236}">
                    <a16:creationId xmlns:a16="http://schemas.microsoft.com/office/drawing/2014/main" id="{F4D432EE-B886-40DB-BE42-DEACA72AF9E9}"/>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4" name="Google Shape;235;p16">
            <a:extLst>
              <a:ext uri="{FF2B5EF4-FFF2-40B4-BE49-F238E27FC236}">
                <a16:creationId xmlns:a16="http://schemas.microsoft.com/office/drawing/2014/main" id="{91AF56E8-B00C-4E7B-86E2-93E9D7723B55}"/>
              </a:ext>
            </a:extLst>
          </p:cNvPr>
          <p:cNvSpPr>
            <a:spLocks/>
          </p:cNvSpPr>
          <p:nvPr/>
        </p:nvSpPr>
        <p:spPr bwMode="auto">
          <a:xfrm flipH="1">
            <a:off x="9653588" y="773113"/>
            <a:ext cx="1062037" cy="554037"/>
          </a:xfrm>
          <a:custGeom>
            <a:avLst/>
            <a:gdLst>
              <a:gd name="T0" fmla="*/ 2147483646 w 271"/>
              <a:gd name="T1" fmla="*/ 2147483646 h 141"/>
              <a:gd name="T2" fmla="*/ 2147483646 w 271"/>
              <a:gd name="T3" fmla="*/ 2147483646 h 141"/>
              <a:gd name="T4" fmla="*/ 2147483646 w 271"/>
              <a:gd name="T5" fmla="*/ 2147483646 h 141"/>
              <a:gd name="T6" fmla="*/ 2147483646 w 271"/>
              <a:gd name="T7" fmla="*/ 2147483646 h 141"/>
              <a:gd name="T8" fmla="*/ 2147483646 w 271"/>
              <a:gd name="T9" fmla="*/ 2147483646 h 141"/>
              <a:gd name="T10" fmla="*/ 2147483646 w 271"/>
              <a:gd name="T11" fmla="*/ 2147483646 h 141"/>
              <a:gd name="T12" fmla="*/ 2147483646 w 271"/>
              <a:gd name="T13" fmla="*/ 2147483646 h 141"/>
              <a:gd name="T14" fmla="*/ 2147483646 w 271"/>
              <a:gd name="T15" fmla="*/ 2147483646 h 141"/>
              <a:gd name="T16" fmla="*/ 2147483646 w 271"/>
              <a:gd name="T17" fmla="*/ 2147483646 h 141"/>
              <a:gd name="T18" fmla="*/ 2147483646 w 271"/>
              <a:gd name="T19" fmla="*/ 2147483646 h 141"/>
              <a:gd name="T20" fmla="*/ 2147483646 w 271"/>
              <a:gd name="T21" fmla="*/ 2147483646 h 141"/>
              <a:gd name="T22" fmla="*/ 2147483646 w 271"/>
              <a:gd name="T23" fmla="*/ 0 h 141"/>
              <a:gd name="T24" fmla="*/ 2147483646 w 271"/>
              <a:gd name="T25" fmla="*/ 2147483646 h 141"/>
              <a:gd name="T26" fmla="*/ 2147483646 w 271"/>
              <a:gd name="T27" fmla="*/ 2147483646 h 141"/>
              <a:gd name="T28" fmla="*/ 2147483646 w 271"/>
              <a:gd name="T29" fmla="*/ 2147483646 h 141"/>
              <a:gd name="T30" fmla="*/ 2147483646 w 271"/>
              <a:gd name="T31" fmla="*/ 2147483646 h 141"/>
              <a:gd name="T32" fmla="*/ 2147483646 w 271"/>
              <a:gd name="T33" fmla="*/ 2147483646 h 141"/>
              <a:gd name="T34" fmla="*/ 2147483646 w 271"/>
              <a:gd name="T35" fmla="*/ 2147483646 h 141"/>
              <a:gd name="T36" fmla="*/ 2147483646 w 271"/>
              <a:gd name="T37" fmla="*/ 2147483646 h 141"/>
              <a:gd name="T38" fmla="*/ 2147483646 w 271"/>
              <a:gd name="T39" fmla="*/ 2147483646 h 141"/>
              <a:gd name="T40" fmla="*/ 2147483646 w 271"/>
              <a:gd name="T41" fmla="*/ 2147483646 h 141"/>
              <a:gd name="T42" fmla="*/ 2147483646 w 271"/>
              <a:gd name="T43" fmla="*/ 2147483646 h 141"/>
              <a:gd name="T44" fmla="*/ 2147483646 w 271"/>
              <a:gd name="T45" fmla="*/ 2147483646 h 141"/>
              <a:gd name="T46" fmla="*/ 2147483646 w 271"/>
              <a:gd name="T47" fmla="*/ 2147483646 h 141"/>
              <a:gd name="T48" fmla="*/ 2147483646 w 271"/>
              <a:gd name="T49" fmla="*/ 2147483646 h 141"/>
              <a:gd name="T50" fmla="*/ 2147483646 w 271"/>
              <a:gd name="T51" fmla="*/ 2147483646 h 141"/>
              <a:gd name="T52" fmla="*/ 2147483646 w 271"/>
              <a:gd name="T53" fmla="*/ 2147483646 h 141"/>
              <a:gd name="T54" fmla="*/ 2147483646 w 271"/>
              <a:gd name="T55" fmla="*/ 2147483646 h 141"/>
              <a:gd name="T56" fmla="*/ 2147483646 w 271"/>
              <a:gd name="T57" fmla="*/ 2147483646 h 141"/>
              <a:gd name="T58" fmla="*/ 2147483646 w 271"/>
              <a:gd name="T59" fmla="*/ 2147483646 h 141"/>
              <a:gd name="T60" fmla="*/ 2147483646 w 271"/>
              <a:gd name="T61" fmla="*/ 2147483646 h 141"/>
              <a:gd name="T62" fmla="*/ 2147483646 w 271"/>
              <a:gd name="T63" fmla="*/ 2147483646 h 141"/>
              <a:gd name="T64" fmla="*/ 2147483646 w 271"/>
              <a:gd name="T65" fmla="*/ 2147483646 h 141"/>
              <a:gd name="T66" fmla="*/ 2147483646 w 271"/>
              <a:gd name="T67" fmla="*/ 2147483646 h 141"/>
              <a:gd name="T68" fmla="*/ 2147483646 w 271"/>
              <a:gd name="T69" fmla="*/ 2147483646 h 141"/>
              <a:gd name="T70" fmla="*/ 2147483646 w 271"/>
              <a:gd name="T71" fmla="*/ 2147483646 h 141"/>
              <a:gd name="T72" fmla="*/ 2147483646 w 271"/>
              <a:gd name="T73" fmla="*/ 2147483646 h 141"/>
              <a:gd name="T74" fmla="*/ 2147483646 w 271"/>
              <a:gd name="T75" fmla="*/ 2147483646 h 141"/>
              <a:gd name="T76" fmla="*/ 2147483646 w 271"/>
              <a:gd name="T77" fmla="*/ 2147483646 h 141"/>
              <a:gd name="T78" fmla="*/ 2147483646 w 271"/>
              <a:gd name="T79" fmla="*/ 2147483646 h 141"/>
              <a:gd name="T80" fmla="*/ 2147483646 w 271"/>
              <a:gd name="T81" fmla="*/ 2147483646 h 141"/>
              <a:gd name="T82" fmla="*/ 2147483646 w 271"/>
              <a:gd name="T83" fmla="*/ 2147483646 h 141"/>
              <a:gd name="T84" fmla="*/ 2147483646 w 271"/>
              <a:gd name="T85" fmla="*/ 2147483646 h 141"/>
              <a:gd name="T86" fmla="*/ 2147483646 w 271"/>
              <a:gd name="T87" fmla="*/ 2147483646 h 141"/>
              <a:gd name="T88" fmla="*/ 2147483646 w 271"/>
              <a:gd name="T89" fmla="*/ 2147483646 h 141"/>
              <a:gd name="T90" fmla="*/ 2147483646 w 271"/>
              <a:gd name="T91" fmla="*/ 2147483646 h 141"/>
              <a:gd name="T92" fmla="*/ 2147483646 w 271"/>
              <a:gd name="T93" fmla="*/ 2147483646 h 141"/>
              <a:gd name="T94" fmla="*/ 2147483646 w 271"/>
              <a:gd name="T95" fmla="*/ 2147483646 h 141"/>
              <a:gd name="T96" fmla="*/ 2147483646 w 271"/>
              <a:gd name="T97" fmla="*/ 2147483646 h 141"/>
              <a:gd name="T98" fmla="*/ 2147483646 w 271"/>
              <a:gd name="T99" fmla="*/ 2147483646 h 141"/>
              <a:gd name="T100" fmla="*/ 2147483646 w 271"/>
              <a:gd name="T101" fmla="*/ 2147483646 h 141"/>
              <a:gd name="T102" fmla="*/ 2147483646 w 271"/>
              <a:gd name="T103" fmla="*/ 2147483646 h 141"/>
              <a:gd name="T104" fmla="*/ 2147483646 w 271"/>
              <a:gd name="T105" fmla="*/ 2147483646 h 141"/>
              <a:gd name="T106" fmla="*/ 2147483646 w 271"/>
              <a:gd name="T107" fmla="*/ 2147483646 h 141"/>
              <a:gd name="T108" fmla="*/ 2147483646 w 271"/>
              <a:gd name="T109" fmla="*/ 2147483646 h 141"/>
              <a:gd name="T110" fmla="*/ 2147483646 w 271"/>
              <a:gd name="T111" fmla="*/ 2147483646 h 141"/>
              <a:gd name="T112" fmla="*/ 2147483646 w 271"/>
              <a:gd name="T113" fmla="*/ 2147483646 h 141"/>
              <a:gd name="T114" fmla="*/ 2147483646 w 271"/>
              <a:gd name="T115" fmla="*/ 2147483646 h 141"/>
              <a:gd name="T116" fmla="*/ 2147483646 w 271"/>
              <a:gd name="T117" fmla="*/ 2147483646 h 1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1" h="141" extrusionOk="0">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lstStyle/>
          <a:p>
            <a:endParaRPr lang="en-US"/>
          </a:p>
        </p:txBody>
      </p:sp>
      <p:pic>
        <p:nvPicPr>
          <p:cNvPr id="15" name="Google Shape;236;p16">
            <a:extLst>
              <a:ext uri="{FF2B5EF4-FFF2-40B4-BE49-F238E27FC236}">
                <a16:creationId xmlns:a16="http://schemas.microsoft.com/office/drawing/2014/main" id="{590244AC-7E53-4FF6-BBD0-38304FE109C2}"/>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Google Shape;237;p16">
            <a:extLst>
              <a:ext uri="{FF2B5EF4-FFF2-40B4-BE49-F238E27FC236}">
                <a16:creationId xmlns:a16="http://schemas.microsoft.com/office/drawing/2014/main" id="{35007B72-84B0-4AB6-BD6D-4589D4A3AF47}"/>
              </a:ext>
            </a:extLst>
          </p:cNvPr>
          <p:cNvSpPr txBox="1">
            <a:spLocks noChangeArrowheads="1"/>
          </p:cNvSpPr>
          <p:nvPr/>
        </p:nvSpPr>
        <p:spPr bwMode="auto">
          <a:xfrm flipH="1">
            <a:off x="909638" y="7938"/>
            <a:ext cx="9912350" cy="914400"/>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panose="020B0503030403020204" pitchFamily="34" charset="0"/>
                <a:cs typeface="Open Sans Light" charset="0"/>
                <a:sym typeface="Open Sans Light" charset="0"/>
              </a:rPr>
              <a:t>COLLABORATEURS / COLLABORATRICES</a:t>
            </a:r>
            <a:endParaRPr lang="fr-FR" altLang="en-US" sz="2800" b="1" dirty="0">
              <a:solidFill>
                <a:srgbClr val="3A3838"/>
              </a:solidFill>
              <a:latin typeface="Myriad Pro" panose="020B0503030403020204" pitchFamily="34" charset="0"/>
              <a:cs typeface="Open Sans Light" charset="0"/>
              <a:sym typeface="Open Sans Light" charset="0"/>
            </a:endParaRPr>
          </a:p>
        </p:txBody>
      </p:sp>
    </p:spTree>
    <p:extLst>
      <p:ext uri="{BB962C8B-B14F-4D97-AF65-F5344CB8AC3E}">
        <p14:creationId xmlns:p14="http://schemas.microsoft.com/office/powerpoint/2010/main" val="1142187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صفحة الشكر">
  <p:cSld name="صفحة الشكر">
    <p:spTree>
      <p:nvGrpSpPr>
        <p:cNvPr id="1" name="Shape 238"/>
        <p:cNvGrpSpPr/>
        <p:nvPr/>
      </p:nvGrpSpPr>
      <p:grpSpPr>
        <a:xfrm>
          <a:off x="0" y="0"/>
          <a:ext cx="0" cy="0"/>
          <a:chOff x="0" y="0"/>
          <a:chExt cx="0" cy="0"/>
        </a:xfrm>
      </p:grpSpPr>
      <p:pic>
        <p:nvPicPr>
          <p:cNvPr id="2" name="Google Shape;239;p17">
            <a:extLst>
              <a:ext uri="{FF2B5EF4-FFF2-40B4-BE49-F238E27FC236}">
                <a16:creationId xmlns:a16="http://schemas.microsoft.com/office/drawing/2014/main" id="{1E14A806-ECB8-417F-95EE-ED3F3C3B866E}"/>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6008688"/>
            <a:ext cx="135255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Google Shape;240;p17">
            <a:extLst>
              <a:ext uri="{FF2B5EF4-FFF2-40B4-BE49-F238E27FC236}">
                <a16:creationId xmlns:a16="http://schemas.microsoft.com/office/drawing/2014/main" id="{0F8E3F33-37CE-4E7B-8281-E929837A6258}"/>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4713" y="6008688"/>
            <a:ext cx="109696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oogle Shape;241;p17">
            <a:extLst>
              <a:ext uri="{FF2B5EF4-FFF2-40B4-BE49-F238E27FC236}">
                <a16:creationId xmlns:a16="http://schemas.microsoft.com/office/drawing/2014/main" id="{8AB86FAE-22D3-47BF-8399-56D80DEB9A08}"/>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08688"/>
            <a:ext cx="12239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oogle Shape;242;p17">
            <a:extLst>
              <a:ext uri="{FF2B5EF4-FFF2-40B4-BE49-F238E27FC236}">
                <a16:creationId xmlns:a16="http://schemas.microsoft.com/office/drawing/2014/main" id="{FE97ACE2-646C-4705-A438-6502C17A0F2A}"/>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1875" y="6016625"/>
            <a:ext cx="10541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oogle Shape;243;p17">
            <a:extLst>
              <a:ext uri="{FF2B5EF4-FFF2-40B4-BE49-F238E27FC236}">
                <a16:creationId xmlns:a16="http://schemas.microsoft.com/office/drawing/2014/main" id="{8B239F5B-756F-45BD-80DD-9FAD43935763}"/>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59888" y="6002338"/>
            <a:ext cx="13239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Google Shape;244;p17">
            <a:extLst>
              <a:ext uri="{FF2B5EF4-FFF2-40B4-BE49-F238E27FC236}">
                <a16:creationId xmlns:a16="http://schemas.microsoft.com/office/drawing/2014/main" id="{66E57FED-75D1-48A6-BF04-301F8C39BD4E}"/>
              </a:ext>
            </a:extLst>
          </p:cNvPr>
          <p:cNvSpPr txBox="1">
            <a:spLocks noChangeArrowheads="1"/>
          </p:cNvSpPr>
          <p:nvPr/>
        </p:nvSpPr>
        <p:spPr bwMode="auto">
          <a:xfrm>
            <a:off x="4237038" y="2108200"/>
            <a:ext cx="4371975" cy="2290763"/>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lnSpc>
                <a:spcPct val="90000"/>
              </a:lnSpc>
              <a:buClr>
                <a:srgbClr val="3A3838"/>
              </a:buClr>
              <a:buSzPts val="7600"/>
              <a:buFont typeface="Open Sans" charset="0"/>
              <a:buNone/>
              <a:defRPr/>
            </a:pPr>
            <a:r>
              <a:rPr lang="en-US" altLang="en-US" sz="7600" b="1" dirty="0">
                <a:solidFill>
                  <a:srgbClr val="3A3838"/>
                </a:solidFill>
                <a:latin typeface="Open Sans" charset="0"/>
                <a:cs typeface="Open Sans" charset="0"/>
                <a:sym typeface="Open Sans" charset="0"/>
              </a:rPr>
              <a:t>MERCI !</a:t>
            </a:r>
            <a:endParaRPr lang="en-US" altLang="en-US" dirty="0"/>
          </a:p>
        </p:txBody>
      </p:sp>
      <p:cxnSp>
        <p:nvCxnSpPr>
          <p:cNvPr id="8" name="Google Shape;245;p17">
            <a:extLst>
              <a:ext uri="{FF2B5EF4-FFF2-40B4-BE49-F238E27FC236}">
                <a16:creationId xmlns:a16="http://schemas.microsoft.com/office/drawing/2014/main" id="{AA97F282-8BEC-42ED-A093-58750D1F1CD5}"/>
              </a:ext>
            </a:extLst>
          </p:cNvPr>
          <p:cNvCxnSpPr>
            <a:cxnSpLocks noChangeShapeType="1"/>
          </p:cNvCxnSpPr>
          <p:nvPr/>
        </p:nvCxnSpPr>
        <p:spPr bwMode="auto">
          <a:xfrm>
            <a:off x="1238250" y="5624513"/>
            <a:ext cx="9358313" cy="0"/>
          </a:xfrm>
          <a:prstGeom prst="straightConnector1">
            <a:avLst/>
          </a:prstGeom>
          <a:noFill/>
          <a:ln w="9525">
            <a:solidFill>
              <a:srgbClr val="3A3838"/>
            </a:solidFill>
            <a:miter lim="800000"/>
            <a:headEnd type="none" w="sm" len="sm"/>
            <a:tailEnd type="none" w="sm" len="sm"/>
          </a:ln>
          <a:extLst>
            <a:ext uri="{909E8E84-426E-40DD-AFC4-6F175D3DCCD1}">
              <a14:hiddenFill xmlns:a14="http://schemas.microsoft.com/office/drawing/2010/main">
                <a:noFill/>
              </a14:hiddenFill>
            </a:ext>
          </a:extLst>
        </p:spPr>
      </p:cxnSp>
      <p:pic>
        <p:nvPicPr>
          <p:cNvPr id="9" name="Google Shape;246;p17">
            <a:extLst>
              <a:ext uri="{FF2B5EF4-FFF2-40B4-BE49-F238E27FC236}">
                <a16:creationId xmlns:a16="http://schemas.microsoft.com/office/drawing/2014/main" id="{9858DF08-55E9-4D55-8910-73A35755D5C5}"/>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1980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2"/>
        <p:cNvGrpSpPr/>
        <p:nvPr/>
      </p:nvGrpSpPr>
      <p:grpSpPr>
        <a:xfrm>
          <a:off x="0" y="0"/>
          <a:ext cx="0" cy="0"/>
          <a:chOff x="0" y="0"/>
          <a:chExt cx="0" cy="0"/>
        </a:xfrm>
      </p:grpSpPr>
      <p:pic>
        <p:nvPicPr>
          <p:cNvPr id="2" name="Google Shape;23;p3">
            <a:extLst>
              <a:ext uri="{FF2B5EF4-FFF2-40B4-BE49-F238E27FC236}">
                <a16:creationId xmlns:a16="http://schemas.microsoft.com/office/drawing/2014/main" id="{22478313-3580-4050-AACA-8D84271EAF1F}"/>
              </a:ext>
            </a:extLst>
          </p:cNvPr>
          <p:cNvPicPr preferRelativeResize="0">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913" y="115888"/>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6293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المرحلة التعليمية - ٦">
  <p:cSld name="المرحلة التعليمية - ٦">
    <p:spTree>
      <p:nvGrpSpPr>
        <p:cNvPr id="1" name="Shape 157"/>
        <p:cNvGrpSpPr/>
        <p:nvPr/>
      </p:nvGrpSpPr>
      <p:grpSpPr>
        <a:xfrm>
          <a:off x="0" y="0"/>
          <a:ext cx="0" cy="0"/>
          <a:chOff x="0" y="0"/>
          <a:chExt cx="0" cy="0"/>
        </a:xfrm>
      </p:grpSpPr>
      <p:pic>
        <p:nvPicPr>
          <p:cNvPr id="4" name="Google Shape;160;p10">
            <a:extLst>
              <a:ext uri="{FF2B5EF4-FFF2-40B4-BE49-F238E27FC236}">
                <a16:creationId xmlns:a16="http://schemas.microsoft.com/office/drawing/2014/main" id="{681F8F6F-BCDD-4399-881E-DCF05605311B}"/>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8" name="Google Shape;158;p10"/>
          <p:cNvSpPr>
            <a:spLocks noGrp="1"/>
          </p:cNvSpPr>
          <p:nvPr>
            <p:ph type="pic" idx="2"/>
          </p:nvPr>
        </p:nvSpPr>
        <p:spPr>
          <a:xfrm>
            <a:off x="888719" y="1642858"/>
            <a:ext cx="5092700" cy="3264808"/>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lvl="0"/>
            <a:endParaRPr noProof="0">
              <a:sym typeface="Calibri"/>
            </a:endParaRPr>
          </a:p>
        </p:txBody>
      </p:sp>
      <p:sp>
        <p:nvSpPr>
          <p:cNvPr id="159" name="Google Shape;159;p10"/>
          <p:cNvSpPr>
            <a:spLocks noGrp="1"/>
          </p:cNvSpPr>
          <p:nvPr>
            <p:ph type="pic" idx="3"/>
          </p:nvPr>
        </p:nvSpPr>
        <p:spPr>
          <a:xfrm>
            <a:off x="6143625" y="1642858"/>
            <a:ext cx="5092700" cy="3264808"/>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lvl="0"/>
            <a:endParaRPr noProof="0">
              <a:sym typeface="Calibri"/>
            </a:endParaRPr>
          </a:p>
        </p:txBody>
      </p:sp>
    </p:spTree>
    <p:extLst>
      <p:ext uri="{BB962C8B-B14F-4D97-AF65-F5344CB8AC3E}">
        <p14:creationId xmlns:p14="http://schemas.microsoft.com/office/powerpoint/2010/main" val="3325509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صفحة المراجع">
  <p:cSld name="صفحة المراجع">
    <p:spTree>
      <p:nvGrpSpPr>
        <p:cNvPr id="1" name="Shape 201"/>
        <p:cNvGrpSpPr/>
        <p:nvPr/>
      </p:nvGrpSpPr>
      <p:grpSpPr>
        <a:xfrm>
          <a:off x="0" y="0"/>
          <a:ext cx="0" cy="0"/>
          <a:chOff x="0" y="0"/>
          <a:chExt cx="0" cy="0"/>
        </a:xfrm>
      </p:grpSpPr>
      <p:sp>
        <p:nvSpPr>
          <p:cNvPr id="2" name="Google Shape;202;p15">
            <a:extLst>
              <a:ext uri="{FF2B5EF4-FFF2-40B4-BE49-F238E27FC236}">
                <a16:creationId xmlns:a16="http://schemas.microsoft.com/office/drawing/2014/main" id="{6A63478E-3D76-42BF-9CD6-5426AA23EC1D}"/>
              </a:ext>
            </a:extLst>
          </p:cNvPr>
          <p:cNvSpPr>
            <a:spLocks/>
          </p:cNvSpPr>
          <p:nvPr/>
        </p:nvSpPr>
        <p:spPr bwMode="auto">
          <a:xfrm flipH="1">
            <a:off x="-9525" y="987425"/>
            <a:ext cx="12211050" cy="5870575"/>
          </a:xfrm>
          <a:custGeom>
            <a:avLst/>
            <a:gdLst>
              <a:gd name="T0" fmla="*/ 16092 w 12271248"/>
              <a:gd name="T1" fmla="*/ 140123 h 5907024"/>
              <a:gd name="T2" fmla="*/ 1013859 w 12271248"/>
              <a:gd name="T3" fmla="*/ 140123 h 5907024"/>
              <a:gd name="T4" fmla="*/ 1770230 w 12271248"/>
              <a:gd name="T5" fmla="*/ 903032 h 5907024"/>
              <a:gd name="T6" fmla="*/ 2655348 w 12271248"/>
              <a:gd name="T7" fmla="*/ 0 h 5907024"/>
              <a:gd name="T8" fmla="*/ 10798414 w 12271248"/>
              <a:gd name="T9" fmla="*/ 0 h 5907024"/>
              <a:gd name="T10" fmla="*/ 10798414 w 12271248"/>
              <a:gd name="T11" fmla="*/ 5028962 h 5907024"/>
              <a:gd name="T12" fmla="*/ 0 w 12271248"/>
              <a:gd name="T13" fmla="*/ 5028962 h 5907024"/>
              <a:gd name="T14" fmla="*/ 16092 w 12271248"/>
              <a:gd name="T15" fmla="*/ 140123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03;p15">
            <a:extLst>
              <a:ext uri="{FF2B5EF4-FFF2-40B4-BE49-F238E27FC236}">
                <a16:creationId xmlns:a16="http://schemas.microsoft.com/office/drawing/2014/main" id="{93AD2411-CB28-43CE-9901-DFC4957F5B48}"/>
              </a:ext>
            </a:extLst>
          </p:cNvPr>
          <p:cNvSpPr>
            <a:spLocks noChangeArrowheads="1"/>
          </p:cNvSpPr>
          <p:nvPr/>
        </p:nvSpPr>
        <p:spPr bwMode="auto">
          <a:xfrm flipH="1">
            <a:off x="747713" y="1543050"/>
            <a:ext cx="10696575" cy="47307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04;p15">
            <a:extLst>
              <a:ext uri="{FF2B5EF4-FFF2-40B4-BE49-F238E27FC236}">
                <a16:creationId xmlns:a16="http://schemas.microsoft.com/office/drawing/2014/main" id="{92530250-309B-43EE-944D-673B3476AFCD}"/>
              </a:ext>
            </a:extLst>
          </p:cNvPr>
          <p:cNvSpPr>
            <a:spLocks/>
          </p:cNvSpPr>
          <p:nvPr/>
        </p:nvSpPr>
        <p:spPr bwMode="auto">
          <a:xfrm flipH="1">
            <a:off x="9423400" y="334963"/>
            <a:ext cx="1504950" cy="1504950"/>
          </a:xfrm>
          <a:custGeom>
            <a:avLst/>
            <a:gdLst>
              <a:gd name="T0" fmla="*/ 496 w 2017267"/>
              <a:gd name="T1" fmla="*/ 0 h 2017267"/>
              <a:gd name="T2" fmla="*/ 536 w 2017267"/>
              <a:gd name="T3" fmla="*/ 16 h 2017267"/>
              <a:gd name="T4" fmla="*/ 975 w 2017267"/>
              <a:gd name="T5" fmla="*/ 455 h 2017267"/>
              <a:gd name="T6" fmla="*/ 975 w 2017267"/>
              <a:gd name="T7" fmla="*/ 536 h 2017267"/>
              <a:gd name="T8" fmla="*/ 536 w 2017267"/>
              <a:gd name="T9" fmla="*/ 975 h 2017267"/>
              <a:gd name="T10" fmla="*/ 455 w 2017267"/>
              <a:gd name="T11" fmla="*/ 975 h 2017267"/>
              <a:gd name="T12" fmla="*/ 16 w 2017267"/>
              <a:gd name="T13" fmla="*/ 536 h 2017267"/>
              <a:gd name="T14" fmla="*/ 16 w 2017267"/>
              <a:gd name="T15" fmla="*/ 455 h 2017267"/>
              <a:gd name="T16" fmla="*/ 455 w 2017267"/>
              <a:gd name="T17" fmla="*/ 16 h 2017267"/>
              <a:gd name="T18" fmla="*/ 496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05;p15">
            <a:extLst>
              <a:ext uri="{FF2B5EF4-FFF2-40B4-BE49-F238E27FC236}">
                <a16:creationId xmlns:a16="http://schemas.microsoft.com/office/drawing/2014/main" id="{D5BA604F-4CBF-4BB8-A801-8EDC7F85AD25}"/>
              </a:ext>
            </a:extLst>
          </p:cNvPr>
          <p:cNvGrpSpPr>
            <a:grpSpLocks/>
          </p:cNvGrpSpPr>
          <p:nvPr/>
        </p:nvGrpSpPr>
        <p:grpSpPr bwMode="auto">
          <a:xfrm rot="10800000" flipH="1">
            <a:off x="-9525" y="88900"/>
            <a:ext cx="12192000" cy="1998663"/>
            <a:chOff x="-24048006" y="706405"/>
            <a:chExt cx="33183930" cy="5470816"/>
          </a:xfrm>
        </p:grpSpPr>
        <p:grpSp>
          <p:nvGrpSpPr>
            <p:cNvPr id="6" name="Google Shape;206;p15">
              <a:extLst>
                <a:ext uri="{FF2B5EF4-FFF2-40B4-BE49-F238E27FC236}">
                  <a16:creationId xmlns:a16="http://schemas.microsoft.com/office/drawing/2014/main" id="{DA8CF170-310D-4CAC-A161-6AA83D4E43B3}"/>
                </a:ext>
              </a:extLst>
            </p:cNvPr>
            <p:cNvGrpSpPr>
              <a:grpSpLocks/>
            </p:cNvGrpSpPr>
            <p:nvPr/>
          </p:nvGrpSpPr>
          <p:grpSpPr bwMode="auto">
            <a:xfrm rot="10800000" flipH="1">
              <a:off x="-24048006" y="3524344"/>
              <a:ext cx="30291417" cy="2652877"/>
              <a:chOff x="-19289447" y="811335"/>
              <a:chExt cx="30291417" cy="2652877"/>
            </a:xfrm>
          </p:grpSpPr>
          <p:sp>
            <p:nvSpPr>
              <p:cNvPr id="11" name="Google Shape;207;p15">
                <a:extLst>
                  <a:ext uri="{FF2B5EF4-FFF2-40B4-BE49-F238E27FC236}">
                    <a16:creationId xmlns:a16="http://schemas.microsoft.com/office/drawing/2014/main" id="{37782046-E77F-4758-B288-57BDE8C5FE12}"/>
                  </a:ext>
                </a:extLst>
              </p:cNvPr>
              <p:cNvSpPr>
                <a:spLocks noChangeArrowheads="1"/>
              </p:cNvSpPr>
              <p:nvPr/>
            </p:nvSpPr>
            <p:spPr bwMode="auto">
              <a:xfrm>
                <a:off x="-19401788" y="3140451"/>
                <a:ext cx="25428052" cy="29114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08;p15">
                <a:extLst>
                  <a:ext uri="{FF2B5EF4-FFF2-40B4-BE49-F238E27FC236}">
                    <a16:creationId xmlns:a16="http://schemas.microsoft.com/office/drawing/2014/main" id="{9FA02F06-CFCC-4873-916A-79C42BC19BE5}"/>
                  </a:ext>
                </a:extLst>
              </p:cNvPr>
              <p:cNvSpPr>
                <a:spLocks noChangeArrowheads="1"/>
              </p:cNvSpPr>
              <p:nvPr/>
            </p:nvSpPr>
            <p:spPr bwMode="auto">
              <a:xfrm rot="2727637">
                <a:off x="7043167"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09;p15">
                <a:extLst>
                  <a:ext uri="{FF2B5EF4-FFF2-40B4-BE49-F238E27FC236}">
                    <a16:creationId xmlns:a16="http://schemas.microsoft.com/office/drawing/2014/main" id="{31B90DCE-7B05-4D78-8B7C-2F267B549F60}"/>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10;p15">
              <a:extLst>
                <a:ext uri="{FF2B5EF4-FFF2-40B4-BE49-F238E27FC236}">
                  <a16:creationId xmlns:a16="http://schemas.microsoft.com/office/drawing/2014/main" id="{CA2E88E9-CB82-44E5-AF6F-1EB88EB651C9}"/>
                </a:ext>
              </a:extLst>
            </p:cNvPr>
            <p:cNvGrpSpPr>
              <a:grpSpLocks/>
            </p:cNvGrpSpPr>
            <p:nvPr/>
          </p:nvGrpSpPr>
          <p:grpSpPr bwMode="auto">
            <a:xfrm flipH="1">
              <a:off x="1190030" y="706405"/>
              <a:ext cx="7945894" cy="2652877"/>
              <a:chOff x="3056076" y="811335"/>
              <a:chExt cx="7945894" cy="2652877"/>
            </a:xfrm>
          </p:grpSpPr>
          <p:sp>
            <p:nvSpPr>
              <p:cNvPr id="8" name="Google Shape;211;p15">
                <a:extLst>
                  <a:ext uri="{FF2B5EF4-FFF2-40B4-BE49-F238E27FC236}">
                    <a16:creationId xmlns:a16="http://schemas.microsoft.com/office/drawing/2014/main" id="{E30DC8BE-0938-4474-80DA-D3393ADBBFF2}"/>
                  </a:ext>
                </a:extLst>
              </p:cNvPr>
              <p:cNvSpPr>
                <a:spLocks noChangeArrowheads="1"/>
              </p:cNvSpPr>
              <p:nvPr/>
            </p:nvSpPr>
            <p:spPr bwMode="auto">
              <a:xfrm>
                <a:off x="3168417" y="3201287"/>
                <a:ext cx="3080746" cy="23030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12;p15">
                <a:extLst>
                  <a:ext uri="{FF2B5EF4-FFF2-40B4-BE49-F238E27FC236}">
                    <a16:creationId xmlns:a16="http://schemas.microsoft.com/office/drawing/2014/main" id="{30A86C9A-E3E3-4675-B3B8-0A282A59F333}"/>
                  </a:ext>
                </a:extLst>
              </p:cNvPr>
              <p:cNvSpPr>
                <a:spLocks noChangeArrowheads="1"/>
              </p:cNvSpPr>
              <p:nvPr/>
            </p:nvSpPr>
            <p:spPr bwMode="auto">
              <a:xfrm rot="2727637">
                <a:off x="7153728"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13;p15">
                <a:extLst>
                  <a:ext uri="{FF2B5EF4-FFF2-40B4-BE49-F238E27FC236}">
                    <a16:creationId xmlns:a16="http://schemas.microsoft.com/office/drawing/2014/main" id="{A65C7E09-395E-4935-BF7A-F1ECB893B5D2}"/>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grpSp>
        <p:nvGrpSpPr>
          <p:cNvPr id="14" name="Google Shape;214;p15">
            <a:extLst>
              <a:ext uri="{FF2B5EF4-FFF2-40B4-BE49-F238E27FC236}">
                <a16:creationId xmlns:a16="http://schemas.microsoft.com/office/drawing/2014/main" id="{F8517C0C-98A2-4FBA-B8BA-B487245B24C3}"/>
              </a:ext>
            </a:extLst>
          </p:cNvPr>
          <p:cNvGrpSpPr>
            <a:grpSpLocks/>
          </p:cNvGrpSpPr>
          <p:nvPr/>
        </p:nvGrpSpPr>
        <p:grpSpPr bwMode="auto">
          <a:xfrm flipH="1">
            <a:off x="9763125" y="736600"/>
            <a:ext cx="871538" cy="758825"/>
            <a:chOff x="4075906" y="5137696"/>
            <a:chExt cx="1420106" cy="1235751"/>
          </a:xfrm>
        </p:grpSpPr>
        <p:sp>
          <p:nvSpPr>
            <p:cNvPr id="15" name="Google Shape;215;p15">
              <a:extLst>
                <a:ext uri="{FF2B5EF4-FFF2-40B4-BE49-F238E27FC236}">
                  <a16:creationId xmlns:a16="http://schemas.microsoft.com/office/drawing/2014/main" id="{36F06C91-0CF7-4544-94E2-486D952F6BC9}"/>
                </a:ext>
              </a:extLst>
            </p:cNvPr>
            <p:cNvSpPr>
              <a:spLocks/>
            </p:cNvSpPr>
            <p:nvPr/>
          </p:nvSpPr>
          <p:spPr bwMode="auto">
            <a:xfrm rot="5400000" flipH="1">
              <a:off x="4674794" y="5298874"/>
              <a:ext cx="222332" cy="1420106"/>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56587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6" name="Google Shape;216;p15">
              <a:extLst>
                <a:ext uri="{FF2B5EF4-FFF2-40B4-BE49-F238E27FC236}">
                  <a16:creationId xmlns:a16="http://schemas.microsoft.com/office/drawing/2014/main" id="{6939ED5D-1560-46DF-BB05-39DEBCBE4E78}"/>
                </a:ext>
              </a:extLst>
            </p:cNvPr>
            <p:cNvSpPr>
              <a:spLocks/>
            </p:cNvSpPr>
            <p:nvPr/>
          </p:nvSpPr>
          <p:spPr bwMode="auto">
            <a:xfrm rot="16200000" flipH="1">
              <a:off x="4679964" y="5596201"/>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C82FF"/>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7" name="Google Shape;217;p15">
              <a:extLst>
                <a:ext uri="{FF2B5EF4-FFF2-40B4-BE49-F238E27FC236}">
                  <a16:creationId xmlns:a16="http://schemas.microsoft.com/office/drawing/2014/main" id="{EAF7A376-9031-4F88-AC13-8118472FCFC5}"/>
                </a:ext>
              </a:extLst>
            </p:cNvPr>
            <p:cNvSpPr>
              <a:spLocks/>
            </p:cNvSpPr>
            <p:nvPr/>
          </p:nvSpPr>
          <p:spPr bwMode="auto">
            <a:xfrm rot="16200000" flipH="1">
              <a:off x="4679964" y="5076566"/>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ED0A6"/>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8" name="Google Shape;218;p15">
              <a:extLst>
                <a:ext uri="{FF2B5EF4-FFF2-40B4-BE49-F238E27FC236}">
                  <a16:creationId xmlns:a16="http://schemas.microsoft.com/office/drawing/2014/main" id="{C742286E-0155-495C-BA37-FB322182CEF7}"/>
                </a:ext>
              </a:extLst>
            </p:cNvPr>
            <p:cNvSpPr>
              <a:spLocks/>
            </p:cNvSpPr>
            <p:nvPr/>
          </p:nvSpPr>
          <p:spPr bwMode="auto">
            <a:xfrm rot="16200000" flipH="1">
              <a:off x="4663148" y="4824501"/>
              <a:ext cx="209406" cy="1342505"/>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F386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9" name="Google Shape;219;p15">
              <a:extLst>
                <a:ext uri="{FF2B5EF4-FFF2-40B4-BE49-F238E27FC236}">
                  <a16:creationId xmlns:a16="http://schemas.microsoft.com/office/drawing/2014/main" id="{F654170E-2B23-42C2-9165-D666D8E8CED7}"/>
                </a:ext>
              </a:extLst>
            </p:cNvPr>
            <p:cNvSpPr>
              <a:spLocks/>
            </p:cNvSpPr>
            <p:nvPr/>
          </p:nvSpPr>
          <p:spPr bwMode="auto">
            <a:xfrm rot="5400000" flipH="1">
              <a:off x="4696777" y="4573733"/>
              <a:ext cx="211991" cy="1339917"/>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FF8021"/>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grpSp>
      <p:pic>
        <p:nvPicPr>
          <p:cNvPr id="20" name="Google Shape;220;p15">
            <a:extLst>
              <a:ext uri="{FF2B5EF4-FFF2-40B4-BE49-F238E27FC236}">
                <a16:creationId xmlns:a16="http://schemas.microsoft.com/office/drawing/2014/main" id="{AB82BB65-743E-40D3-8E25-14A5891A3FAE}"/>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Google Shape;221;p15">
            <a:extLst>
              <a:ext uri="{FF2B5EF4-FFF2-40B4-BE49-F238E27FC236}">
                <a16:creationId xmlns:a16="http://schemas.microsoft.com/office/drawing/2014/main" id="{89304B05-9B4D-4BD3-BA04-0D46BB491340}"/>
              </a:ext>
            </a:extLst>
          </p:cNvPr>
          <p:cNvSpPr txBox="1">
            <a:spLocks noChangeArrowheads="1"/>
          </p:cNvSpPr>
          <p:nvPr/>
        </p:nvSpPr>
        <p:spPr bwMode="auto">
          <a:xfrm flipH="1">
            <a:off x="909638" y="7938"/>
            <a:ext cx="9912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solidFill>
                  <a:schemeClr val="tx1"/>
                </a:solidFill>
                <a:latin typeface="Myriad Pro" panose="020B0503030403020204" pitchFamily="34" charset="0"/>
                <a:cs typeface="Open Sans Light" charset="0"/>
                <a:sym typeface="Open Sans Light" charset="0"/>
              </a:rPr>
              <a:t>RÉFÉRENCES ET LIENS</a:t>
            </a:r>
          </a:p>
        </p:txBody>
      </p:sp>
    </p:spTree>
    <p:extLst>
      <p:ext uri="{BB962C8B-B14F-4D97-AF65-F5344CB8AC3E}">
        <p14:creationId xmlns:p14="http://schemas.microsoft.com/office/powerpoint/2010/main" val="999968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francaisfacile.com/exercices/exercice-francais-2/exercice-francais-111681.php"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hyperlink" Target="https://dictionnaire.lerobert.com/" TargetMode="External"/><Relationship Id="rId4" Type="http://schemas.openxmlformats.org/officeDocument/2006/relationships/hyperlink" Target="https://www.salle34.net/epithete-ou-attribut-exercice-n2/"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Google Shape;253;p19">
            <a:extLst>
              <a:ext uri="{FF2B5EF4-FFF2-40B4-BE49-F238E27FC236}">
                <a16:creationId xmlns:a16="http://schemas.microsoft.com/office/drawing/2014/main" id="{7B7B3DE6-F3F3-4999-9D62-1C8B18EF16B2}"/>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Google Shape;254;p19">
            <a:extLst>
              <a:ext uri="{FF2B5EF4-FFF2-40B4-BE49-F238E27FC236}">
                <a16:creationId xmlns:a16="http://schemas.microsoft.com/office/drawing/2014/main" id="{D2143671-56D0-4D9A-B3EE-17C1A0B457B3}"/>
              </a:ext>
            </a:extLst>
          </p:cNvPr>
          <p:cNvSpPr txBox="1">
            <a:spLocks noGrp="1"/>
          </p:cNvSpPr>
          <p:nvPr>
            <p:ph type="ctrTitle" idx="4294967295"/>
          </p:nvPr>
        </p:nvSpPr>
        <p:spPr bwMode="auto">
          <a:xfrm>
            <a:off x="4827759" y="2899227"/>
            <a:ext cx="6902279" cy="75709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45700" rIns="91425" bIns="45700">
            <a:spAutoFit/>
          </a:bodyPr>
          <a:lstStyle/>
          <a:p>
            <a:pPr eaLnBrk="1" hangingPunct="1">
              <a:lnSpc>
                <a:spcPct val="90000"/>
              </a:lnSpc>
              <a:buSzPts val="4800"/>
              <a:buFont typeface="Open Sans" charset="0"/>
              <a:buNone/>
              <a:defRPr/>
            </a:pPr>
            <a:r>
              <a:rPr lang="fr-FR" altLang="en-US" sz="4800" b="1" dirty="0">
                <a:solidFill>
                  <a:schemeClr val="tx1"/>
                </a:solidFill>
                <a:latin typeface="Myriad Pro" panose="020B0503030403020204" pitchFamily="34" charset="0"/>
                <a:cs typeface="Open Sans" charset="0"/>
                <a:sym typeface="Open Sans" charset="0"/>
              </a:rPr>
              <a:t>Les adjectifs qualificatifs</a:t>
            </a:r>
            <a:endParaRPr lang="en-US" altLang="en-US" sz="4800" b="1" dirty="0">
              <a:solidFill>
                <a:schemeClr val="tx1"/>
              </a:solidFill>
              <a:latin typeface="Myriad Pro" panose="020B0503030403020204" pitchFamily="34" charset="0"/>
              <a:cs typeface="Open Sans" charset="0"/>
              <a:sym typeface="Open Sans" charset="0"/>
            </a:endParaRPr>
          </a:p>
        </p:txBody>
      </p:sp>
      <p:sp>
        <p:nvSpPr>
          <p:cNvPr id="9220" name="Google Shape;255;p19">
            <a:extLst>
              <a:ext uri="{FF2B5EF4-FFF2-40B4-BE49-F238E27FC236}">
                <a16:creationId xmlns:a16="http://schemas.microsoft.com/office/drawing/2014/main" id="{9AE3FFDF-19FD-4D1E-88FA-8FAE4EF82C47}"/>
              </a:ext>
            </a:extLst>
          </p:cNvPr>
          <p:cNvSpPr>
            <a:spLocks noChangeArrowheads="1"/>
          </p:cNvSpPr>
          <p:nvPr/>
        </p:nvSpPr>
        <p:spPr bwMode="auto">
          <a:xfrm>
            <a:off x="4827759" y="2046892"/>
            <a:ext cx="6473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pPr>
            <a:r>
              <a:rPr lang="fr-FR" altLang="en-US" sz="2400" dirty="0">
                <a:solidFill>
                  <a:schemeClr val="tx2">
                    <a:lumMod val="50000"/>
                  </a:schemeClr>
                </a:solidFill>
                <a:latin typeface="Myriad Pro" panose="020B0503030403020204" pitchFamily="34" charset="0"/>
                <a:cs typeface="Times New Roman" panose="02020603050405020304" pitchFamily="18" charset="0"/>
                <a:sym typeface="Open Sans" panose="020B0606030504020204" pitchFamily="34" charset="0"/>
              </a:rPr>
              <a:t>Langue française</a:t>
            </a:r>
          </a:p>
        </p:txBody>
      </p:sp>
      <p:sp>
        <p:nvSpPr>
          <p:cNvPr id="9221" name="Google Shape;252;p19">
            <a:extLst>
              <a:ext uri="{FF2B5EF4-FFF2-40B4-BE49-F238E27FC236}">
                <a16:creationId xmlns:a16="http://schemas.microsoft.com/office/drawing/2014/main" id="{D23CE1F8-D9C9-4DFB-9DDE-E659D89143CC}"/>
              </a:ext>
            </a:extLst>
          </p:cNvPr>
          <p:cNvSpPr txBox="1">
            <a:spLocks noChangeArrowheads="1"/>
          </p:cNvSpPr>
          <p:nvPr/>
        </p:nvSpPr>
        <p:spPr bwMode="auto">
          <a:xfrm>
            <a:off x="4934666" y="4668837"/>
            <a:ext cx="27559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Arial" panose="020B0604020202020204" pitchFamily="34" charset="0"/>
              <a:buNone/>
            </a:pPr>
            <a:r>
              <a:rPr lang="en-US" altLang="en-US" sz="2400" dirty="0" err="1">
                <a:latin typeface="Myriad Pro" panose="020B0503030403020204" pitchFamily="34" charset="0"/>
                <a:cs typeface="Times New Roman" panose="02020603050405020304" pitchFamily="18" charset="0"/>
                <a:sym typeface="Open Sans" panose="020B0606030504020204" pitchFamily="34" charset="0"/>
              </a:rPr>
              <a:t>Classe</a:t>
            </a:r>
            <a:r>
              <a:rPr lang="en-US" altLang="en-US" sz="2400" dirty="0">
                <a:latin typeface="Myriad Pro" panose="020B0503030403020204" pitchFamily="34" charset="0"/>
                <a:cs typeface="Times New Roman" panose="02020603050405020304" pitchFamily="18" charset="0"/>
                <a:sym typeface="Open Sans" panose="020B0606030504020204" pitchFamily="34" charset="0"/>
              </a:rPr>
              <a:t> : EB7 	</a:t>
            </a:r>
            <a:r>
              <a:rPr lang="en-US" altLang="en-US" sz="2400" dirty="0">
                <a:latin typeface="Times New Roman" panose="02020603050405020304" pitchFamily="18" charset="0"/>
                <a:cs typeface="Times New Roman" panose="02020603050405020304" pitchFamily="18" charset="0"/>
                <a:sym typeface="Open Sans" panose="020B0606030504020204" pitchFamily="34" charset="0"/>
              </a:rPr>
              <a:t>	</a:t>
            </a:r>
            <a:endParaRPr lang="en-US" altLang="en-US"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34714" y="3277772"/>
            <a:ext cx="1861133" cy="162125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1990AC5-C692-462C-AB90-346FF0A8684B}"/>
              </a:ext>
            </a:extLst>
          </p:cNvPr>
          <p:cNvSpPr txBox="1"/>
          <p:nvPr/>
        </p:nvSpPr>
        <p:spPr>
          <a:xfrm>
            <a:off x="707488" y="105179"/>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pitchFamily="34" charset="0"/>
                <a:cs typeface="Times New Roman" panose="02020603050405020304" pitchFamily="18" charset="0"/>
              </a:rPr>
              <a:t>CONCEPTUALISATION :</a:t>
            </a:r>
            <a:r>
              <a:rPr lang="fr-FR" sz="3600" dirty="0">
                <a:solidFill>
                  <a:srgbClr val="0096D6"/>
                </a:solidFill>
                <a:latin typeface="Myriad Pro" panose="020B0503030403020204" pitchFamily="34" charset="0"/>
                <a:cs typeface="Times New Roman" panose="02020603050405020304" pitchFamily="18" charset="0"/>
              </a:rPr>
              <a:t> l’adjectif et le sens de l’adjectif</a:t>
            </a:r>
            <a:r>
              <a:rPr lang="fr-FR" sz="3600" b="1" dirty="0">
                <a:solidFill>
                  <a:srgbClr val="0096D6"/>
                </a:solidFill>
                <a:latin typeface="Myriad Pro" panose="020B0503030403020204" pitchFamily="34" charset="0"/>
                <a:cs typeface="Times New Roman" panose="02020603050405020304" pitchFamily="18" charset="0"/>
              </a:rPr>
              <a:t> </a:t>
            </a:r>
          </a:p>
        </p:txBody>
      </p:sp>
      <p:sp>
        <p:nvSpPr>
          <p:cNvPr id="17" name="Rectangle: Rounded Corners 16">
            <a:extLst>
              <a:ext uri="{FF2B5EF4-FFF2-40B4-BE49-F238E27FC236}">
                <a16:creationId xmlns:a16="http://schemas.microsoft.com/office/drawing/2014/main" id="{591A74DC-35C5-41C5-BE7F-928DF6A45CDD}"/>
              </a:ext>
            </a:extLst>
          </p:cNvPr>
          <p:cNvSpPr/>
          <p:nvPr/>
        </p:nvSpPr>
        <p:spPr>
          <a:xfrm>
            <a:off x="1174297" y="1183878"/>
            <a:ext cx="10319656" cy="1874837"/>
          </a:xfrm>
          <a:prstGeom prst="roundRect">
            <a:avLst/>
          </a:prstGeom>
          <a:solidFill>
            <a:schemeClr val="accent4">
              <a:lumMod val="40000"/>
              <a:lumOff val="60000"/>
            </a:schemeClr>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fr-FR" sz="3600" dirty="0">
                <a:solidFill>
                  <a:srgbClr val="000000"/>
                </a:solidFill>
                <a:latin typeface="Myriad Pro" panose="020B0503030403020204" pitchFamily="34" charset="0"/>
              </a:rPr>
              <a:t>Un adjectif qualificatif est un mot qui précise le nom qu'il qualifie en indiquant une ou plusieurs caractéristiques de ce nom </a:t>
            </a:r>
          </a:p>
        </p:txBody>
      </p:sp>
      <p:sp>
        <p:nvSpPr>
          <p:cNvPr id="18" name="Rectangle: Rounded Corners 17">
            <a:extLst>
              <a:ext uri="{FF2B5EF4-FFF2-40B4-BE49-F238E27FC236}">
                <a16:creationId xmlns:a16="http://schemas.microsoft.com/office/drawing/2014/main" id="{DB576A71-4E28-41E7-99FB-1823CB2BE1ED}"/>
              </a:ext>
            </a:extLst>
          </p:cNvPr>
          <p:cNvSpPr/>
          <p:nvPr/>
        </p:nvSpPr>
        <p:spPr>
          <a:xfrm>
            <a:off x="1174297" y="3212704"/>
            <a:ext cx="10319656" cy="2461418"/>
          </a:xfrm>
          <a:prstGeom prst="roundRect">
            <a:avLst/>
          </a:prstGeom>
          <a:solidFill>
            <a:schemeClr val="accent4">
              <a:lumMod val="40000"/>
              <a:lumOff val="60000"/>
            </a:schemeClr>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fr-FR" sz="3600" dirty="0">
                <a:solidFill>
                  <a:srgbClr val="000000"/>
                </a:solidFill>
                <a:latin typeface="Myriad Pro" panose="020B0503030403020204" pitchFamily="34" charset="0"/>
              </a:rPr>
              <a:t>Les adjectifs sont particulièrement utilisés dans les descriptions car ils permettent de bien préciser ce que l'on décrit. Le lecteur peut ainsi mieux « voir » ou imaginer ce dont on parle.</a:t>
            </a:r>
          </a:p>
        </p:txBody>
      </p:sp>
      <p:sp>
        <p:nvSpPr>
          <p:cNvPr id="13" name="Arrow: Down 12">
            <a:extLst>
              <a:ext uri="{FF2B5EF4-FFF2-40B4-BE49-F238E27FC236}">
                <a16:creationId xmlns:a16="http://schemas.microsoft.com/office/drawing/2014/main" id="{FCDCE2B1-6CA7-4865-A6E0-E3638EDBBB5E}"/>
              </a:ext>
            </a:extLst>
          </p:cNvPr>
          <p:cNvSpPr/>
          <p:nvPr/>
        </p:nvSpPr>
        <p:spPr>
          <a:xfrm>
            <a:off x="3440113" y="5673725"/>
            <a:ext cx="1154112" cy="9937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 name="Arrow: Down 18">
            <a:extLst>
              <a:ext uri="{FF2B5EF4-FFF2-40B4-BE49-F238E27FC236}">
                <a16:creationId xmlns:a16="http://schemas.microsoft.com/office/drawing/2014/main" id="{5C8D515F-0EDE-4ACA-A3A2-24AF3E2F973B}"/>
              </a:ext>
            </a:extLst>
          </p:cNvPr>
          <p:cNvSpPr/>
          <p:nvPr/>
        </p:nvSpPr>
        <p:spPr>
          <a:xfrm>
            <a:off x="8969375" y="5673725"/>
            <a:ext cx="1154113" cy="9937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100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1990AC5-C692-462C-AB90-346FF0A8684B}"/>
              </a:ext>
            </a:extLst>
          </p:cNvPr>
          <p:cNvSpPr txBox="1"/>
          <p:nvPr/>
        </p:nvSpPr>
        <p:spPr>
          <a:xfrm>
            <a:off x="746125" y="101422"/>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pitchFamily="34" charset="0"/>
                <a:cs typeface="Times New Roman" panose="02020603050405020304" pitchFamily="18" charset="0"/>
              </a:rPr>
              <a:t>CONCEPTUALISATION : </a:t>
            </a:r>
            <a:r>
              <a:rPr lang="fr-FR" sz="3600" dirty="0">
                <a:solidFill>
                  <a:srgbClr val="0096D6"/>
                </a:solidFill>
                <a:latin typeface="Myriad Pro" panose="020B0503030403020204" pitchFamily="34" charset="0"/>
                <a:cs typeface="Times New Roman" panose="02020603050405020304" pitchFamily="18" charset="0"/>
              </a:rPr>
              <a:t>l’adjectif et le sens de l’adjectif </a:t>
            </a:r>
          </a:p>
        </p:txBody>
      </p:sp>
      <p:sp>
        <p:nvSpPr>
          <p:cNvPr id="2" name="Rectangle: Rounded Corners 1">
            <a:extLst>
              <a:ext uri="{FF2B5EF4-FFF2-40B4-BE49-F238E27FC236}">
                <a16:creationId xmlns:a16="http://schemas.microsoft.com/office/drawing/2014/main" id="{E0323BEF-C765-4476-8549-68B5CE55436F}"/>
              </a:ext>
            </a:extLst>
          </p:cNvPr>
          <p:cNvSpPr/>
          <p:nvPr/>
        </p:nvSpPr>
        <p:spPr>
          <a:xfrm>
            <a:off x="4402941" y="2634453"/>
            <a:ext cx="2552700" cy="1874837"/>
          </a:xfrm>
          <a:prstGeom prst="roundRect">
            <a:avLst/>
          </a:prstGeom>
          <a:solidFill>
            <a:schemeClr val="accent4">
              <a:lumMod val="40000"/>
              <a:lumOff val="60000"/>
            </a:schemeClr>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fr-FR" sz="3200" b="1" dirty="0">
                <a:solidFill>
                  <a:srgbClr val="000000"/>
                </a:solidFill>
                <a:latin typeface="Myriad Pro" panose="020B0503030403020204" pitchFamily="34" charset="0"/>
              </a:rPr>
              <a:t>L’adjectif</a:t>
            </a:r>
            <a:r>
              <a:rPr lang="fr-FR" sz="3600" dirty="0">
                <a:solidFill>
                  <a:srgbClr val="000000"/>
                </a:solidFill>
                <a:latin typeface="Myriad Pro" panose="020B0503030403020204" pitchFamily="34" charset="0"/>
              </a:rPr>
              <a:t> </a:t>
            </a:r>
            <a:r>
              <a:rPr lang="fr-FR" sz="3200" b="1" dirty="0">
                <a:solidFill>
                  <a:srgbClr val="000000"/>
                </a:solidFill>
                <a:latin typeface="Myriad Pro" panose="020B0503030403020204" pitchFamily="34" charset="0"/>
              </a:rPr>
              <a:t>qualificatif</a:t>
            </a:r>
            <a:endParaRPr lang="fr-FR" sz="3600" b="1" dirty="0">
              <a:solidFill>
                <a:srgbClr val="000000"/>
              </a:solidFill>
              <a:latin typeface="Myriad Pro" panose="020B0503030403020204" pitchFamily="34" charset="0"/>
            </a:endParaRPr>
          </a:p>
        </p:txBody>
      </p:sp>
      <p:sp>
        <p:nvSpPr>
          <p:cNvPr id="3" name="Rectangle: Rounded Corners 2">
            <a:extLst>
              <a:ext uri="{FF2B5EF4-FFF2-40B4-BE49-F238E27FC236}">
                <a16:creationId xmlns:a16="http://schemas.microsoft.com/office/drawing/2014/main" id="{057C26E9-199E-48F9-A852-ADD96210D291}"/>
              </a:ext>
            </a:extLst>
          </p:cNvPr>
          <p:cNvSpPr/>
          <p:nvPr/>
        </p:nvSpPr>
        <p:spPr>
          <a:xfrm>
            <a:off x="676275" y="2482850"/>
            <a:ext cx="2038350" cy="946150"/>
          </a:xfrm>
          <a:prstGeom prst="roundRect">
            <a:avLst/>
          </a:prstGeom>
          <a:ln w="57150">
            <a:solidFill>
              <a:srgbClr val="00206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400" b="1" dirty="0">
                <a:solidFill>
                  <a:schemeClr val="accent1">
                    <a:lumMod val="75000"/>
                  </a:schemeClr>
                </a:solidFill>
                <a:latin typeface="Myriad Pro" panose="020B0503030403020204" pitchFamily="34" charset="0"/>
              </a:rPr>
              <a:t>Un nom</a:t>
            </a:r>
          </a:p>
        </p:txBody>
      </p:sp>
      <p:sp>
        <p:nvSpPr>
          <p:cNvPr id="6" name="Arrow: Left 5">
            <a:extLst>
              <a:ext uri="{FF2B5EF4-FFF2-40B4-BE49-F238E27FC236}">
                <a16:creationId xmlns:a16="http://schemas.microsoft.com/office/drawing/2014/main" id="{9EFF6FB0-E055-4FF3-AF8F-50A774242421}"/>
              </a:ext>
            </a:extLst>
          </p:cNvPr>
          <p:cNvSpPr/>
          <p:nvPr/>
        </p:nvSpPr>
        <p:spPr>
          <a:xfrm>
            <a:off x="2786063" y="3382963"/>
            <a:ext cx="1585912" cy="552450"/>
          </a:xfrm>
          <a:prstGeom prst="leftArrow">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solidFill>
                  <a:schemeClr val="tx1"/>
                </a:solidFill>
                <a:latin typeface="Myriad Pro" panose="020B0503030403020204" pitchFamily="34" charset="0"/>
              </a:rPr>
              <a:t>caractérise</a:t>
            </a:r>
          </a:p>
        </p:txBody>
      </p:sp>
      <p:sp>
        <p:nvSpPr>
          <p:cNvPr id="8" name="Rectangle: Rounded Corners 7">
            <a:extLst>
              <a:ext uri="{FF2B5EF4-FFF2-40B4-BE49-F238E27FC236}">
                <a16:creationId xmlns:a16="http://schemas.microsoft.com/office/drawing/2014/main" id="{59FB3786-6B25-4A2D-8B2E-8B5E972855B2}"/>
              </a:ext>
            </a:extLst>
          </p:cNvPr>
          <p:cNvSpPr/>
          <p:nvPr/>
        </p:nvSpPr>
        <p:spPr>
          <a:xfrm>
            <a:off x="676275" y="3875088"/>
            <a:ext cx="2038350" cy="946150"/>
          </a:xfrm>
          <a:prstGeom prst="roundRect">
            <a:avLst/>
          </a:prstGeom>
          <a:ln w="57150">
            <a:solidFill>
              <a:srgbClr val="00206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400" b="1" dirty="0">
                <a:solidFill>
                  <a:schemeClr val="accent1">
                    <a:lumMod val="75000"/>
                  </a:schemeClr>
                </a:solidFill>
                <a:latin typeface="Myriad Pro" panose="020B0503030403020204" pitchFamily="34" charset="0"/>
              </a:rPr>
              <a:t>Un pronom</a:t>
            </a:r>
          </a:p>
        </p:txBody>
      </p:sp>
      <p:sp>
        <p:nvSpPr>
          <p:cNvPr id="7" name="Arrow: Right 6">
            <a:extLst>
              <a:ext uri="{FF2B5EF4-FFF2-40B4-BE49-F238E27FC236}">
                <a16:creationId xmlns:a16="http://schemas.microsoft.com/office/drawing/2014/main" id="{A83E835F-692C-4354-A05C-C59012277F11}"/>
              </a:ext>
            </a:extLst>
          </p:cNvPr>
          <p:cNvSpPr/>
          <p:nvPr/>
        </p:nvSpPr>
        <p:spPr>
          <a:xfrm>
            <a:off x="6986588" y="3352800"/>
            <a:ext cx="1585912" cy="552450"/>
          </a:xfrm>
          <a:prstGeom prst="rightArrow">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solidFill>
                  <a:schemeClr val="tx1"/>
                </a:solidFill>
                <a:latin typeface="Myriad Pro" panose="020B0503030403020204" pitchFamily="34" charset="0"/>
              </a:rPr>
              <a:t>précise</a:t>
            </a:r>
          </a:p>
        </p:txBody>
      </p:sp>
      <p:sp>
        <p:nvSpPr>
          <p:cNvPr id="10" name="Rectangle: Rounded Corners 9">
            <a:extLst>
              <a:ext uri="{FF2B5EF4-FFF2-40B4-BE49-F238E27FC236}">
                <a16:creationId xmlns:a16="http://schemas.microsoft.com/office/drawing/2014/main" id="{C928DAD8-DB0F-4DAE-8621-6FBFB41AA117}"/>
              </a:ext>
            </a:extLst>
          </p:cNvPr>
          <p:cNvSpPr/>
          <p:nvPr/>
        </p:nvSpPr>
        <p:spPr>
          <a:xfrm>
            <a:off x="7318375" y="1492250"/>
            <a:ext cx="2038350" cy="947738"/>
          </a:xfrm>
          <a:prstGeom prst="roundRect">
            <a:avLst/>
          </a:prstGeom>
          <a:ln w="57150">
            <a:solidFill>
              <a:schemeClr val="accent4"/>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400" b="1" dirty="0">
                <a:solidFill>
                  <a:srgbClr val="00B050"/>
                </a:solidFill>
                <a:latin typeface="Myriad Pro" panose="020B0503030403020204" pitchFamily="34" charset="0"/>
              </a:rPr>
              <a:t>La taille</a:t>
            </a:r>
          </a:p>
        </p:txBody>
      </p:sp>
      <p:sp>
        <p:nvSpPr>
          <p:cNvPr id="11" name="Rectangle: Rounded Corners 10">
            <a:extLst>
              <a:ext uri="{FF2B5EF4-FFF2-40B4-BE49-F238E27FC236}">
                <a16:creationId xmlns:a16="http://schemas.microsoft.com/office/drawing/2014/main" id="{7ED4D0D0-DF38-4417-ACEF-188C2BF96CCC}"/>
              </a:ext>
            </a:extLst>
          </p:cNvPr>
          <p:cNvSpPr/>
          <p:nvPr/>
        </p:nvSpPr>
        <p:spPr>
          <a:xfrm>
            <a:off x="8613775" y="2578100"/>
            <a:ext cx="2038350" cy="946150"/>
          </a:xfrm>
          <a:prstGeom prst="roundRect">
            <a:avLst/>
          </a:prstGeom>
          <a:ln w="57150">
            <a:solidFill>
              <a:schemeClr val="accent4"/>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400" b="1" dirty="0">
                <a:solidFill>
                  <a:srgbClr val="00B050"/>
                </a:solidFill>
                <a:latin typeface="Myriad Pro" panose="020B0503030403020204" pitchFamily="34" charset="0"/>
              </a:rPr>
              <a:t>La forme</a:t>
            </a:r>
          </a:p>
        </p:txBody>
      </p:sp>
      <p:sp>
        <p:nvSpPr>
          <p:cNvPr id="12" name="Rectangle: Rounded Corners 11">
            <a:extLst>
              <a:ext uri="{FF2B5EF4-FFF2-40B4-BE49-F238E27FC236}">
                <a16:creationId xmlns:a16="http://schemas.microsoft.com/office/drawing/2014/main" id="{E8495916-CD31-449E-9AF9-5B590D8C9B7F}"/>
              </a:ext>
            </a:extLst>
          </p:cNvPr>
          <p:cNvSpPr/>
          <p:nvPr/>
        </p:nvSpPr>
        <p:spPr>
          <a:xfrm>
            <a:off x="9518650" y="1439863"/>
            <a:ext cx="2038350" cy="946150"/>
          </a:xfrm>
          <a:prstGeom prst="roundRect">
            <a:avLst/>
          </a:prstGeom>
          <a:ln w="57150">
            <a:solidFill>
              <a:schemeClr val="accent4"/>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400" b="1" dirty="0">
                <a:solidFill>
                  <a:srgbClr val="00B050"/>
                </a:solidFill>
                <a:latin typeface="Myriad Pro" panose="020B0503030403020204" pitchFamily="34" charset="0"/>
              </a:rPr>
              <a:t>La couleur</a:t>
            </a:r>
          </a:p>
        </p:txBody>
      </p:sp>
      <p:sp>
        <p:nvSpPr>
          <p:cNvPr id="14" name="Rectangle: Rounded Corners 13">
            <a:extLst>
              <a:ext uri="{FF2B5EF4-FFF2-40B4-BE49-F238E27FC236}">
                <a16:creationId xmlns:a16="http://schemas.microsoft.com/office/drawing/2014/main" id="{92532FE9-BBDB-4BBA-94EA-5A2296A83A6D}"/>
              </a:ext>
            </a:extLst>
          </p:cNvPr>
          <p:cNvSpPr/>
          <p:nvPr/>
        </p:nvSpPr>
        <p:spPr>
          <a:xfrm>
            <a:off x="7318375" y="4921250"/>
            <a:ext cx="2038350" cy="947738"/>
          </a:xfrm>
          <a:prstGeom prst="roundRect">
            <a:avLst/>
          </a:prstGeom>
          <a:ln w="57150">
            <a:solidFill>
              <a:schemeClr val="accent4"/>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400" b="1" dirty="0">
                <a:solidFill>
                  <a:srgbClr val="00B050"/>
                </a:solidFill>
                <a:latin typeface="Myriad Pro" panose="020B0503030403020204" pitchFamily="34" charset="0"/>
              </a:rPr>
              <a:t>Une qualité</a:t>
            </a:r>
          </a:p>
        </p:txBody>
      </p:sp>
      <p:sp>
        <p:nvSpPr>
          <p:cNvPr id="15" name="Rectangle: Rounded Corners 14">
            <a:extLst>
              <a:ext uri="{FF2B5EF4-FFF2-40B4-BE49-F238E27FC236}">
                <a16:creationId xmlns:a16="http://schemas.microsoft.com/office/drawing/2014/main" id="{327C34CE-0C94-4870-B7B1-D05E312506E9}"/>
              </a:ext>
            </a:extLst>
          </p:cNvPr>
          <p:cNvSpPr/>
          <p:nvPr/>
        </p:nvSpPr>
        <p:spPr>
          <a:xfrm>
            <a:off x="9623425" y="4953000"/>
            <a:ext cx="2038350" cy="946150"/>
          </a:xfrm>
          <a:prstGeom prst="roundRect">
            <a:avLst/>
          </a:prstGeom>
          <a:ln w="57150">
            <a:solidFill>
              <a:schemeClr val="accent4"/>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400" b="1" dirty="0">
                <a:solidFill>
                  <a:srgbClr val="00B050"/>
                </a:solidFill>
                <a:latin typeface="Myriad Pro" panose="020B0503030403020204" pitchFamily="34" charset="0"/>
              </a:rPr>
              <a:t>Un défaut</a:t>
            </a:r>
          </a:p>
        </p:txBody>
      </p:sp>
      <p:sp>
        <p:nvSpPr>
          <p:cNvPr id="16" name="Rectangle: Rounded Corners 15">
            <a:extLst>
              <a:ext uri="{FF2B5EF4-FFF2-40B4-BE49-F238E27FC236}">
                <a16:creationId xmlns:a16="http://schemas.microsoft.com/office/drawing/2014/main" id="{FB93B893-6EFB-40B5-810D-B3DCF3DCEF34}"/>
              </a:ext>
            </a:extLst>
          </p:cNvPr>
          <p:cNvSpPr/>
          <p:nvPr/>
        </p:nvSpPr>
        <p:spPr>
          <a:xfrm>
            <a:off x="8615363" y="3765550"/>
            <a:ext cx="2038350" cy="946150"/>
          </a:xfrm>
          <a:prstGeom prst="roundRect">
            <a:avLst/>
          </a:prstGeom>
          <a:ln w="57150">
            <a:solidFill>
              <a:schemeClr val="accent4"/>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400" b="1" dirty="0">
                <a:solidFill>
                  <a:srgbClr val="00B050"/>
                </a:solidFill>
                <a:latin typeface="Myriad Pro" panose="020B0503030403020204" pitchFamily="34" charset="0"/>
              </a:rPr>
              <a:t>La quantité</a:t>
            </a:r>
          </a:p>
        </p:txBody>
      </p:sp>
    </p:spTree>
  </p:cSld>
  <p:clrMapOvr>
    <a:masterClrMapping/>
  </p:clrMapOvr>
  <p:transition advClick="0" advTm="1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2" fill="hold" grpId="0" nodeType="click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par>
                                <p:cTn id="12" presetID="2" presetClass="entr" presetSubtype="8" fill="hold" grpId="0"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0-#ppt_w/2"/>
                                          </p:val>
                                        </p:tav>
                                        <p:tav tm="100000">
                                          <p:val>
                                            <p:strVal val="#ppt_x"/>
                                          </p:val>
                                        </p:tav>
                                      </p:tavLst>
                                    </p:anim>
                                    <p:anim calcmode="lin" valueType="num">
                                      <p:cBhvr additive="base">
                                        <p:cTn id="15" dur="1000" fill="hold"/>
                                        <p:tgtEl>
                                          <p:spTgt spid="3"/>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1000" fill="hold"/>
                                        <p:tgtEl>
                                          <p:spTgt spid="8"/>
                                        </p:tgtEl>
                                        <p:attrNameLst>
                                          <p:attrName>ppt_x</p:attrName>
                                        </p:attrNameLst>
                                      </p:cBhvr>
                                      <p:tavLst>
                                        <p:tav tm="0">
                                          <p:val>
                                            <p:strVal val="0-#ppt_w/2"/>
                                          </p:val>
                                        </p:tav>
                                        <p:tav tm="100000">
                                          <p:val>
                                            <p:strVal val="#ppt_x"/>
                                          </p:val>
                                        </p:tav>
                                      </p:tavLst>
                                    </p:anim>
                                    <p:anim calcmode="lin" valueType="num">
                                      <p:cBhvr additive="base">
                                        <p:cTn id="19"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1000"/>
                                        <p:tgtEl>
                                          <p:spTgt spid="7"/>
                                        </p:tgtEl>
                                      </p:cBhvr>
                                    </p:animEffect>
                                  </p:childTnLst>
                                </p:cTn>
                              </p:par>
                              <p:par>
                                <p:cTn id="25" presetID="2" presetClass="entr" presetSubtype="1" fill="hold" grpId="0" nodeType="withEffect">
                                  <p:stCondLst>
                                    <p:cond delay="5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250" fill="hold"/>
                                        <p:tgtEl>
                                          <p:spTgt spid="10"/>
                                        </p:tgtEl>
                                        <p:attrNameLst>
                                          <p:attrName>ppt_x</p:attrName>
                                        </p:attrNameLst>
                                      </p:cBhvr>
                                      <p:tavLst>
                                        <p:tav tm="0">
                                          <p:val>
                                            <p:strVal val="#ppt_x"/>
                                          </p:val>
                                        </p:tav>
                                        <p:tav tm="100000">
                                          <p:val>
                                            <p:strVal val="#ppt_x"/>
                                          </p:val>
                                        </p:tav>
                                      </p:tavLst>
                                    </p:anim>
                                    <p:anim calcmode="lin" valueType="num">
                                      <p:cBhvr additive="base">
                                        <p:cTn id="28" dur="1250" fill="hold"/>
                                        <p:tgtEl>
                                          <p:spTgt spid="10"/>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5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1250" fill="hold"/>
                                        <p:tgtEl>
                                          <p:spTgt spid="12"/>
                                        </p:tgtEl>
                                        <p:attrNameLst>
                                          <p:attrName>ppt_x</p:attrName>
                                        </p:attrNameLst>
                                      </p:cBhvr>
                                      <p:tavLst>
                                        <p:tav tm="0">
                                          <p:val>
                                            <p:strVal val="#ppt_x"/>
                                          </p:val>
                                        </p:tav>
                                        <p:tav tm="100000">
                                          <p:val>
                                            <p:strVal val="#ppt_x"/>
                                          </p:val>
                                        </p:tav>
                                      </p:tavLst>
                                    </p:anim>
                                    <p:anim calcmode="lin" valueType="num">
                                      <p:cBhvr additive="base">
                                        <p:cTn id="32" dur="1250" fill="hold"/>
                                        <p:tgtEl>
                                          <p:spTgt spid="12"/>
                                        </p:tgtEl>
                                        <p:attrNameLst>
                                          <p:attrName>ppt_y</p:attrName>
                                        </p:attrNameLst>
                                      </p:cBhvr>
                                      <p:tavLst>
                                        <p:tav tm="0">
                                          <p:val>
                                            <p:strVal val="0-#ppt_h/2"/>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1+#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1000" fill="hold"/>
                                        <p:tgtEl>
                                          <p:spTgt spid="16"/>
                                        </p:tgtEl>
                                        <p:attrNameLst>
                                          <p:attrName>ppt_x</p:attrName>
                                        </p:attrNameLst>
                                      </p:cBhvr>
                                      <p:tavLst>
                                        <p:tav tm="0">
                                          <p:val>
                                            <p:strVal val="1+#ppt_w/2"/>
                                          </p:val>
                                        </p:tav>
                                        <p:tav tm="100000">
                                          <p:val>
                                            <p:strVal val="#ppt_x"/>
                                          </p:val>
                                        </p:tav>
                                      </p:tavLst>
                                    </p:anim>
                                    <p:anim calcmode="lin" valueType="num">
                                      <p:cBhvr additive="base">
                                        <p:cTn id="40" dur="1000" fill="hold"/>
                                        <p:tgtEl>
                                          <p:spTgt spid="16"/>
                                        </p:tgtEl>
                                        <p:attrNameLst>
                                          <p:attrName>ppt_y</p:attrName>
                                        </p:attrNameLst>
                                      </p:cBhvr>
                                      <p:tavLst>
                                        <p:tav tm="0">
                                          <p:val>
                                            <p:strVal val="#ppt_y"/>
                                          </p:val>
                                        </p:tav>
                                        <p:tav tm="100000">
                                          <p:val>
                                            <p:strVal val="#ppt_y"/>
                                          </p:val>
                                        </p:tav>
                                      </p:tavLst>
                                    </p:anim>
                                  </p:childTnLst>
                                </p:cTn>
                              </p:par>
                              <p:par>
                                <p:cTn id="41" presetID="2" presetClass="entr" presetSubtype="4" fill="hold" grpId="0" nodeType="withEffect">
                                  <p:stCondLst>
                                    <p:cond delay="50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ppt_x"/>
                                          </p:val>
                                        </p:tav>
                                        <p:tav tm="100000">
                                          <p:val>
                                            <p:strVal val="#ppt_x"/>
                                          </p:val>
                                        </p:tav>
                                      </p:tavLst>
                                    </p:anim>
                                    <p:anim calcmode="lin" valueType="num">
                                      <p:cBhvr additive="base">
                                        <p:cTn id="44" dur="10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1000" fill="hold"/>
                                        <p:tgtEl>
                                          <p:spTgt spid="15"/>
                                        </p:tgtEl>
                                        <p:attrNameLst>
                                          <p:attrName>ppt_x</p:attrName>
                                        </p:attrNameLst>
                                      </p:cBhvr>
                                      <p:tavLst>
                                        <p:tav tm="0">
                                          <p:val>
                                            <p:strVal val="#ppt_x"/>
                                          </p:val>
                                        </p:tav>
                                        <p:tav tm="100000">
                                          <p:val>
                                            <p:strVal val="#ppt_x"/>
                                          </p:val>
                                        </p:tav>
                                      </p:tavLst>
                                    </p:anim>
                                    <p:anim calcmode="lin" valueType="num">
                                      <p:cBhvr additive="base">
                                        <p:cTn id="48"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7" grpId="0" animBg="1"/>
      <p:bldP spid="10" grpId="0" animBg="1"/>
      <p:bldP spid="11" grpId="0" animBg="1"/>
      <p:bldP spid="12" grpId="0" animBg="1"/>
      <p:bldP spid="14" grpId="0" animBg="1"/>
      <p:bldP spid="15"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CA716250-26F6-4257-B0D0-33CAA7A7EB5D}"/>
              </a:ext>
            </a:extLst>
          </p:cNvPr>
          <p:cNvSpPr/>
          <p:nvPr/>
        </p:nvSpPr>
        <p:spPr>
          <a:xfrm>
            <a:off x="9277350" y="1687513"/>
            <a:ext cx="2419350" cy="838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dirty="0">
                <a:solidFill>
                  <a:schemeClr val="tx1"/>
                </a:solidFill>
                <a:latin typeface="Myriad Pro" panose="020B0503030403020204" pitchFamily="34" charset="0"/>
              </a:rPr>
              <a:t>Epithète du nom  </a:t>
            </a:r>
          </a:p>
        </p:txBody>
      </p:sp>
      <p:sp>
        <p:nvSpPr>
          <p:cNvPr id="2" name="Rectangle: Rounded Corners 1">
            <a:extLst>
              <a:ext uri="{FF2B5EF4-FFF2-40B4-BE49-F238E27FC236}">
                <a16:creationId xmlns:a16="http://schemas.microsoft.com/office/drawing/2014/main" id="{E0323BEF-C765-4476-8549-68B5CE55436F}"/>
              </a:ext>
            </a:extLst>
          </p:cNvPr>
          <p:cNvSpPr/>
          <p:nvPr/>
        </p:nvSpPr>
        <p:spPr>
          <a:xfrm>
            <a:off x="495300" y="2372426"/>
            <a:ext cx="2552700" cy="1874837"/>
          </a:xfrm>
          <a:prstGeom prst="roundRect">
            <a:avLst/>
          </a:prstGeom>
          <a:solidFill>
            <a:schemeClr val="bg2"/>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fr-FR" sz="3600" dirty="0">
                <a:solidFill>
                  <a:srgbClr val="000000"/>
                </a:solidFill>
                <a:latin typeface="Myriad Pro" panose="020B0503030403020204" pitchFamily="34" charset="0"/>
              </a:rPr>
              <a:t>L’adjectif qualificatif</a:t>
            </a:r>
          </a:p>
        </p:txBody>
      </p:sp>
      <p:sp>
        <p:nvSpPr>
          <p:cNvPr id="5" name="Rectangle 4">
            <a:extLst>
              <a:ext uri="{FF2B5EF4-FFF2-40B4-BE49-F238E27FC236}">
                <a16:creationId xmlns:a16="http://schemas.microsoft.com/office/drawing/2014/main" id="{A3013E4A-A523-46BA-9D4D-61144A55F46D}"/>
              </a:ext>
            </a:extLst>
          </p:cNvPr>
          <p:cNvSpPr/>
          <p:nvPr/>
        </p:nvSpPr>
        <p:spPr>
          <a:xfrm>
            <a:off x="3149600" y="1712913"/>
            <a:ext cx="4660900" cy="838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dirty="0">
                <a:solidFill>
                  <a:schemeClr val="tx1"/>
                </a:solidFill>
                <a:latin typeface="Myriad Pro" panose="020B0503030403020204" pitchFamily="34" charset="0"/>
              </a:rPr>
              <a:t>Placé juste à côté du nom qualifié</a:t>
            </a:r>
          </a:p>
        </p:txBody>
      </p:sp>
      <p:sp>
        <p:nvSpPr>
          <p:cNvPr id="17" name="Rectangle 16">
            <a:extLst>
              <a:ext uri="{FF2B5EF4-FFF2-40B4-BE49-F238E27FC236}">
                <a16:creationId xmlns:a16="http://schemas.microsoft.com/office/drawing/2014/main" id="{AA0E2435-CF25-41DC-851E-6908ED786E5A}"/>
              </a:ext>
            </a:extLst>
          </p:cNvPr>
          <p:cNvSpPr/>
          <p:nvPr/>
        </p:nvSpPr>
        <p:spPr>
          <a:xfrm>
            <a:off x="3048000" y="4246563"/>
            <a:ext cx="4762500" cy="8382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dirty="0">
                <a:solidFill>
                  <a:schemeClr val="tx1"/>
                </a:solidFill>
                <a:latin typeface="Myriad Pro" panose="020B0503030403020204" pitchFamily="34" charset="0"/>
              </a:rPr>
              <a:t>Séparé du nom qualifié par l’intermédiaire d’</a:t>
            </a:r>
            <a:r>
              <a:rPr lang="fr-FR" sz="2000" b="1" u="sng" dirty="0">
                <a:solidFill>
                  <a:schemeClr val="tx1"/>
                </a:solidFill>
                <a:latin typeface="Myriad Pro" panose="020B0503030403020204" pitchFamily="34" charset="0"/>
              </a:rPr>
              <a:t>un verbe d’état</a:t>
            </a:r>
            <a:endParaRPr lang="fr-FR" sz="2000" b="1" u="sng" dirty="0"/>
          </a:p>
        </p:txBody>
      </p:sp>
      <p:sp>
        <p:nvSpPr>
          <p:cNvPr id="21" name="Rectangle 20">
            <a:extLst>
              <a:ext uri="{FF2B5EF4-FFF2-40B4-BE49-F238E27FC236}">
                <a16:creationId xmlns:a16="http://schemas.microsoft.com/office/drawing/2014/main" id="{46D17F09-0D14-418E-BCDC-3A132ADF76FD}"/>
              </a:ext>
            </a:extLst>
          </p:cNvPr>
          <p:cNvSpPr/>
          <p:nvPr/>
        </p:nvSpPr>
        <p:spPr>
          <a:xfrm>
            <a:off x="9277350" y="4248150"/>
            <a:ext cx="2466975" cy="8382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dirty="0">
                <a:solidFill>
                  <a:schemeClr val="tx1"/>
                </a:solidFill>
                <a:latin typeface="Myriad Pro" panose="020B0503030403020204" pitchFamily="34" charset="0"/>
              </a:rPr>
              <a:t>Attribut du sujet</a:t>
            </a:r>
            <a:endParaRPr lang="fr-FR" sz="2000" dirty="0"/>
          </a:p>
        </p:txBody>
      </p:sp>
      <p:sp>
        <p:nvSpPr>
          <p:cNvPr id="35" name="Rectangle 34">
            <a:extLst>
              <a:ext uri="{FF2B5EF4-FFF2-40B4-BE49-F238E27FC236}">
                <a16:creationId xmlns:a16="http://schemas.microsoft.com/office/drawing/2014/main" id="{0D1AEA5A-537F-4A53-B0E6-9C5FAC3432A2}"/>
              </a:ext>
            </a:extLst>
          </p:cNvPr>
          <p:cNvSpPr/>
          <p:nvPr/>
        </p:nvSpPr>
        <p:spPr>
          <a:xfrm>
            <a:off x="3457575" y="5084763"/>
            <a:ext cx="3943350" cy="161607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800" b="1" u="sng" dirty="0">
                <a:solidFill>
                  <a:schemeClr val="tx1"/>
                </a:solidFill>
                <a:latin typeface="Myriad Pro" panose="020B0503030403020204" pitchFamily="34" charset="0"/>
              </a:rPr>
              <a:t>Verbes d’état </a:t>
            </a:r>
            <a:br>
              <a:rPr lang="fr-FR" sz="1800" b="1" u="sng" dirty="0">
                <a:solidFill>
                  <a:schemeClr val="tx1"/>
                </a:solidFill>
                <a:latin typeface="Myriad Pro" panose="020B0503030403020204" pitchFamily="34" charset="0"/>
              </a:rPr>
            </a:br>
            <a:r>
              <a:rPr lang="fr-FR" sz="1800" dirty="0">
                <a:solidFill>
                  <a:schemeClr val="tx1"/>
                </a:solidFill>
                <a:latin typeface="Myriad Pro" panose="020B0503030403020204" pitchFamily="34" charset="0"/>
              </a:rPr>
              <a:t>(</a:t>
            </a:r>
            <a:r>
              <a:rPr lang="fr-FR" sz="2000" dirty="0">
                <a:solidFill>
                  <a:schemeClr val="tx1"/>
                </a:solidFill>
                <a:latin typeface="Myriad Pro" panose="020B0503030403020204" pitchFamily="34" charset="0"/>
              </a:rPr>
              <a:t>être, paraître, sembler, devenir, demeurer, rester ou une locution verbale telle que avoir l'air, etc.)</a:t>
            </a:r>
            <a:endParaRPr lang="fr-FR" sz="2000" dirty="0"/>
          </a:p>
        </p:txBody>
      </p:sp>
      <p:sp>
        <p:nvSpPr>
          <p:cNvPr id="19" name="Arrow: Right 18">
            <a:extLst>
              <a:ext uri="{FF2B5EF4-FFF2-40B4-BE49-F238E27FC236}">
                <a16:creationId xmlns:a16="http://schemas.microsoft.com/office/drawing/2014/main" id="{33D4A3EB-9261-4457-8C65-34CEEEAC5E8B}"/>
              </a:ext>
            </a:extLst>
          </p:cNvPr>
          <p:cNvSpPr/>
          <p:nvPr/>
        </p:nvSpPr>
        <p:spPr>
          <a:xfrm>
            <a:off x="7810500" y="1787525"/>
            <a:ext cx="1466850" cy="639763"/>
          </a:xfrm>
          <a:prstGeom prst="rightArrow">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solidFill>
                  <a:schemeClr val="tx1"/>
                </a:solidFill>
                <a:latin typeface="Myriad Pro" panose="020B0503030403020204" pitchFamily="34" charset="0"/>
              </a:rPr>
              <a:t>Fonction </a:t>
            </a:r>
          </a:p>
        </p:txBody>
      </p:sp>
      <p:sp>
        <p:nvSpPr>
          <p:cNvPr id="36" name="Arrow: Right 35">
            <a:extLst>
              <a:ext uri="{FF2B5EF4-FFF2-40B4-BE49-F238E27FC236}">
                <a16:creationId xmlns:a16="http://schemas.microsoft.com/office/drawing/2014/main" id="{13AE2506-77C4-48BF-814E-084E90745FD9}"/>
              </a:ext>
            </a:extLst>
          </p:cNvPr>
          <p:cNvSpPr/>
          <p:nvPr/>
        </p:nvSpPr>
        <p:spPr>
          <a:xfrm>
            <a:off x="7810500" y="4352925"/>
            <a:ext cx="1463675" cy="639763"/>
          </a:xfrm>
          <a:prstGeom prst="rightArrow">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solidFill>
                  <a:schemeClr val="tx1"/>
                </a:solidFill>
                <a:latin typeface="Myriad Pro" panose="020B0503030403020204" pitchFamily="34" charset="0"/>
              </a:rPr>
              <a:t>Fonction </a:t>
            </a:r>
          </a:p>
        </p:txBody>
      </p:sp>
      <p:sp>
        <p:nvSpPr>
          <p:cNvPr id="11" name="TextBox 10">
            <a:extLst>
              <a:ext uri="{FF2B5EF4-FFF2-40B4-BE49-F238E27FC236}">
                <a16:creationId xmlns:a16="http://schemas.microsoft.com/office/drawing/2014/main" id="{FE678E78-029E-4C5D-B817-EF6A5C02C0D9}"/>
              </a:ext>
            </a:extLst>
          </p:cNvPr>
          <p:cNvSpPr txBox="1"/>
          <p:nvPr/>
        </p:nvSpPr>
        <p:spPr>
          <a:xfrm>
            <a:off x="781050" y="96838"/>
            <a:ext cx="11410950" cy="646331"/>
          </a:xfrm>
          <a:prstGeom prst="rect">
            <a:avLst/>
          </a:prstGeom>
          <a:solidFill>
            <a:schemeClr val="bg1"/>
          </a:solidFill>
          <a:ln>
            <a:noFill/>
          </a:ln>
        </p:spPr>
        <p:txBody>
          <a:bodyPr wrap="square">
            <a:spAutoFit/>
          </a:bodyPr>
          <a:lstStyle/>
          <a:p>
            <a:pPr>
              <a:defRPr/>
            </a:pPr>
            <a:r>
              <a:rPr lang="fr-FR" sz="3600" b="1" dirty="0">
                <a:solidFill>
                  <a:srgbClr val="0096D6"/>
                </a:solidFill>
                <a:latin typeface="Myriad Pro" panose="020B0503030403020204" pitchFamily="34" charset="0"/>
                <a:cs typeface="Times New Roman" panose="02020603050405020304" pitchFamily="18" charset="0"/>
              </a:rPr>
              <a:t>CONCEPTUALISATION :</a:t>
            </a:r>
            <a:r>
              <a:rPr lang="fr-FR" sz="3600" dirty="0">
                <a:solidFill>
                  <a:srgbClr val="0096D6"/>
                </a:solidFill>
                <a:latin typeface="Myriad Pro" panose="020B0503030403020204" pitchFamily="34" charset="0"/>
                <a:cs typeface="Times New Roman" panose="02020603050405020304" pitchFamily="18" charset="0"/>
              </a:rPr>
              <a:t> la place de l’adjectif et sa fonction</a:t>
            </a:r>
          </a:p>
        </p:txBody>
      </p:sp>
      <p:sp>
        <p:nvSpPr>
          <p:cNvPr id="13" name="Rectangle 12">
            <a:extLst>
              <a:ext uri="{FF2B5EF4-FFF2-40B4-BE49-F238E27FC236}">
                <a16:creationId xmlns:a16="http://schemas.microsoft.com/office/drawing/2014/main" id="{FD60DA06-40BE-416C-8D1C-A3DC3A902CE0}"/>
              </a:ext>
            </a:extLst>
          </p:cNvPr>
          <p:cNvSpPr/>
          <p:nvPr/>
        </p:nvSpPr>
        <p:spPr>
          <a:xfrm>
            <a:off x="9274175" y="5170488"/>
            <a:ext cx="2470150" cy="1055687"/>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dirty="0">
                <a:solidFill>
                  <a:schemeClr val="tx1"/>
                </a:solidFill>
                <a:latin typeface="Myriad Pro" panose="020B0503030403020204" pitchFamily="34" charset="0"/>
              </a:rPr>
              <a:t>Il est </a:t>
            </a:r>
            <a:r>
              <a:rPr lang="fr-FR" sz="2000" u="sng" dirty="0">
                <a:solidFill>
                  <a:schemeClr val="tx1"/>
                </a:solidFill>
                <a:latin typeface="Myriad Pro" panose="020B0503030403020204" pitchFamily="34" charset="0"/>
              </a:rPr>
              <a:t>i</a:t>
            </a:r>
            <a:r>
              <a:rPr lang="fr-FR" sz="2000" b="1" u="sng" dirty="0">
                <a:solidFill>
                  <a:schemeClr val="tx1"/>
                </a:solidFill>
                <a:latin typeface="Myriad Pro" panose="020B0503030403020204" pitchFamily="34" charset="0"/>
              </a:rPr>
              <a:t>ndispensable</a:t>
            </a:r>
            <a:r>
              <a:rPr lang="fr-FR" sz="2000" dirty="0">
                <a:solidFill>
                  <a:schemeClr val="tx1"/>
                </a:solidFill>
                <a:latin typeface="Myriad Pro" panose="020B0503030403020204" pitchFamily="34" charset="0"/>
              </a:rPr>
              <a:t> au groupe verbal auquel il appartient.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par>
                                <p:cTn id="27" presetID="2" presetClass="entr" presetSubtype="2"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1000" fill="hold"/>
                                        <p:tgtEl>
                                          <p:spTgt spid="20"/>
                                        </p:tgtEl>
                                        <p:attrNameLst>
                                          <p:attrName>ppt_x</p:attrName>
                                        </p:attrNameLst>
                                      </p:cBhvr>
                                      <p:tavLst>
                                        <p:tav tm="0">
                                          <p:val>
                                            <p:strVal val="1+#ppt_w/2"/>
                                          </p:val>
                                        </p:tav>
                                        <p:tav tm="100000">
                                          <p:val>
                                            <p:strVal val="#ppt_x"/>
                                          </p:val>
                                        </p:tav>
                                      </p:tavLst>
                                    </p:anim>
                                    <p:anim calcmode="lin" valueType="num">
                                      <p:cBhvr additive="base">
                                        <p:cTn id="30" dur="10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par>
                                <p:cTn id="36" presetID="2" presetClass="entr" presetSubtype="2"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1000" fill="hold"/>
                                        <p:tgtEl>
                                          <p:spTgt spid="21"/>
                                        </p:tgtEl>
                                        <p:attrNameLst>
                                          <p:attrName>ppt_x</p:attrName>
                                        </p:attrNameLst>
                                      </p:cBhvr>
                                      <p:tavLst>
                                        <p:tav tm="0">
                                          <p:val>
                                            <p:strVal val="1+#ppt_w/2"/>
                                          </p:val>
                                        </p:tav>
                                        <p:tav tm="100000">
                                          <p:val>
                                            <p:strVal val="#ppt_x"/>
                                          </p:val>
                                        </p:tav>
                                      </p:tavLst>
                                    </p:anim>
                                    <p:anim calcmode="lin" valueType="num">
                                      <p:cBhvr additive="base">
                                        <p:cTn id="39" dur="1000" fill="hold"/>
                                        <p:tgtEl>
                                          <p:spTgt spid="2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1000" fill="hold"/>
                                        <p:tgtEl>
                                          <p:spTgt spid="13"/>
                                        </p:tgtEl>
                                        <p:attrNameLst>
                                          <p:attrName>ppt_x</p:attrName>
                                        </p:attrNameLst>
                                      </p:cBhvr>
                                      <p:tavLst>
                                        <p:tav tm="0">
                                          <p:val>
                                            <p:strVal val="1+#ppt_w/2"/>
                                          </p:val>
                                        </p:tav>
                                        <p:tav tm="100000">
                                          <p:val>
                                            <p:strVal val="#ppt_x"/>
                                          </p:val>
                                        </p:tav>
                                      </p:tavLst>
                                    </p:anim>
                                    <p:anim calcmode="lin" valueType="num">
                                      <p:cBhvr additive="base">
                                        <p:cTn id="43"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5" grpId="0" animBg="1"/>
      <p:bldP spid="17" grpId="0" animBg="1"/>
      <p:bldP spid="21" grpId="0" animBg="1"/>
      <p:bldP spid="35" grpId="0" animBg="1"/>
      <p:bldP spid="19" grpId="0" animBg="1"/>
      <p:bldP spid="36"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E0323BEF-C765-4476-8549-68B5CE55436F}"/>
              </a:ext>
            </a:extLst>
          </p:cNvPr>
          <p:cNvSpPr/>
          <p:nvPr/>
        </p:nvSpPr>
        <p:spPr>
          <a:xfrm>
            <a:off x="3282910" y="781886"/>
            <a:ext cx="6102429" cy="838200"/>
          </a:xfrm>
          <a:prstGeom prst="roundRect">
            <a:avLst/>
          </a:prstGeom>
          <a:solidFill>
            <a:schemeClr val="accent4">
              <a:lumMod val="40000"/>
              <a:lumOff val="60000"/>
            </a:schemeClr>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fr-FR" sz="3600" dirty="0">
                <a:solidFill>
                  <a:srgbClr val="000000"/>
                </a:solidFill>
                <a:latin typeface="Myriad Pro" panose="020B0503030403020204" pitchFamily="34" charset="0"/>
              </a:rPr>
              <a:t>L’adjectif qualificatif épithète</a:t>
            </a:r>
          </a:p>
        </p:txBody>
      </p:sp>
      <p:sp>
        <p:nvSpPr>
          <p:cNvPr id="5" name="Rectangle 4">
            <a:extLst>
              <a:ext uri="{FF2B5EF4-FFF2-40B4-BE49-F238E27FC236}">
                <a16:creationId xmlns:a16="http://schemas.microsoft.com/office/drawing/2014/main" id="{A3013E4A-A523-46BA-9D4D-61144A55F46D}"/>
              </a:ext>
            </a:extLst>
          </p:cNvPr>
          <p:cNvSpPr/>
          <p:nvPr/>
        </p:nvSpPr>
        <p:spPr>
          <a:xfrm>
            <a:off x="2128838" y="1651000"/>
            <a:ext cx="4164012" cy="5492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200" dirty="0">
                <a:solidFill>
                  <a:schemeClr val="tx1"/>
                </a:solidFill>
                <a:latin typeface="Myriad Pro" panose="020B0503030403020204" pitchFamily="34" charset="0"/>
              </a:rPr>
              <a:t>Placé juste à côté du nom qualifié</a:t>
            </a:r>
          </a:p>
        </p:txBody>
      </p:sp>
      <p:sp>
        <p:nvSpPr>
          <p:cNvPr id="25" name="Rectangle 24">
            <a:extLst>
              <a:ext uri="{FF2B5EF4-FFF2-40B4-BE49-F238E27FC236}">
                <a16:creationId xmlns:a16="http://schemas.microsoft.com/office/drawing/2014/main" id="{DFF2AF26-8396-4185-A7D7-896093FD20C5}"/>
              </a:ext>
            </a:extLst>
          </p:cNvPr>
          <p:cNvSpPr/>
          <p:nvPr/>
        </p:nvSpPr>
        <p:spPr>
          <a:xfrm>
            <a:off x="963613" y="2276475"/>
            <a:ext cx="3108325" cy="54768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dirty="0">
                <a:solidFill>
                  <a:schemeClr val="tx1"/>
                </a:solidFill>
                <a:latin typeface="Myriad Pro" panose="020B0503030403020204" pitchFamily="34" charset="0"/>
              </a:rPr>
              <a:t>Avant le nom qualifié</a:t>
            </a:r>
            <a:endParaRPr lang="fr-FR" sz="2000" dirty="0"/>
          </a:p>
        </p:txBody>
      </p:sp>
      <p:sp>
        <p:nvSpPr>
          <p:cNvPr id="26" name="Rectangle 25">
            <a:extLst>
              <a:ext uri="{FF2B5EF4-FFF2-40B4-BE49-F238E27FC236}">
                <a16:creationId xmlns:a16="http://schemas.microsoft.com/office/drawing/2014/main" id="{206F7FCC-C07D-4861-9B4E-33CAF35E995A}"/>
              </a:ext>
            </a:extLst>
          </p:cNvPr>
          <p:cNvSpPr/>
          <p:nvPr/>
        </p:nvSpPr>
        <p:spPr>
          <a:xfrm>
            <a:off x="4762500" y="2276475"/>
            <a:ext cx="3108325" cy="547688"/>
          </a:xfrm>
          <a:prstGeom prst="rect">
            <a:avLst/>
          </a:prstGeom>
          <a:solidFill>
            <a:srgbClr val="FCD6F7"/>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dirty="0">
                <a:solidFill>
                  <a:schemeClr val="tx1"/>
                </a:solidFill>
                <a:latin typeface="Myriad Pro" panose="020B0503030403020204" pitchFamily="34" charset="0"/>
              </a:rPr>
              <a:t>Après le nom qualifié</a:t>
            </a:r>
            <a:endParaRPr lang="fr-FR" sz="2000" dirty="0"/>
          </a:p>
        </p:txBody>
      </p:sp>
      <p:sp>
        <p:nvSpPr>
          <p:cNvPr id="22" name="Rectangle 21">
            <a:extLst>
              <a:ext uri="{FF2B5EF4-FFF2-40B4-BE49-F238E27FC236}">
                <a16:creationId xmlns:a16="http://schemas.microsoft.com/office/drawing/2014/main" id="{56268770-522A-4DC0-8585-F892F204B001}"/>
              </a:ext>
            </a:extLst>
          </p:cNvPr>
          <p:cNvSpPr/>
          <p:nvPr/>
        </p:nvSpPr>
        <p:spPr>
          <a:xfrm>
            <a:off x="8770938" y="1674813"/>
            <a:ext cx="2922587" cy="584200"/>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dirty="0">
                <a:solidFill>
                  <a:schemeClr val="tx1"/>
                </a:solidFill>
                <a:latin typeface="Myriad Pro" panose="020B0503030403020204" pitchFamily="34" charset="0"/>
              </a:rPr>
              <a:t>Une expansion du nom</a:t>
            </a:r>
            <a:endParaRPr lang="fr-FR" sz="2000" dirty="0"/>
          </a:p>
        </p:txBody>
      </p:sp>
      <p:sp>
        <p:nvSpPr>
          <p:cNvPr id="24" name="Rectangle 23">
            <a:extLst>
              <a:ext uri="{FF2B5EF4-FFF2-40B4-BE49-F238E27FC236}">
                <a16:creationId xmlns:a16="http://schemas.microsoft.com/office/drawing/2014/main" id="{960BC8C8-19FC-4EB5-8185-D8D2EA36EA2B}"/>
              </a:ext>
            </a:extLst>
          </p:cNvPr>
          <p:cNvSpPr/>
          <p:nvPr/>
        </p:nvSpPr>
        <p:spPr>
          <a:xfrm>
            <a:off x="8770938" y="2312988"/>
            <a:ext cx="2922587" cy="2584450"/>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2000" dirty="0">
                <a:solidFill>
                  <a:schemeClr val="tx1"/>
                </a:solidFill>
                <a:latin typeface="Myriad Pro" panose="020B0503030403020204" pitchFamily="34" charset="0"/>
              </a:rPr>
              <a:t>L’adjectif qualificatif épithète peut être supprimé sans modifier profondément le sens de la phrase.</a:t>
            </a:r>
          </a:p>
        </p:txBody>
      </p:sp>
      <p:sp>
        <p:nvSpPr>
          <p:cNvPr id="30" name="Rectangle 29">
            <a:extLst>
              <a:ext uri="{FF2B5EF4-FFF2-40B4-BE49-F238E27FC236}">
                <a16:creationId xmlns:a16="http://schemas.microsoft.com/office/drawing/2014/main" id="{AF54758F-B953-4529-9A6E-59ADC8BC6A55}"/>
              </a:ext>
            </a:extLst>
          </p:cNvPr>
          <p:cNvSpPr/>
          <p:nvPr/>
        </p:nvSpPr>
        <p:spPr>
          <a:xfrm>
            <a:off x="4762500" y="2878138"/>
            <a:ext cx="3108325" cy="1476375"/>
          </a:xfrm>
          <a:prstGeom prst="rect">
            <a:avLst/>
          </a:prstGeom>
          <a:solidFill>
            <a:srgbClr val="FCD6F7"/>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fr-FR" sz="2000" dirty="0">
                <a:solidFill>
                  <a:schemeClr val="tx1"/>
                </a:solidFill>
                <a:latin typeface="Myriad Pro" panose="020B0503030403020204" pitchFamily="34" charset="0"/>
              </a:rPr>
              <a:t>Les adjectifs :</a:t>
            </a:r>
          </a:p>
          <a:p>
            <a:pPr marL="342900" indent="-342900">
              <a:buFont typeface="Arial" panose="020B0604020202020204" pitchFamily="34" charset="0"/>
              <a:buChar char="•"/>
              <a:defRPr/>
            </a:pPr>
            <a:r>
              <a:rPr lang="fr-FR" sz="2000" dirty="0">
                <a:solidFill>
                  <a:schemeClr val="tx1"/>
                </a:solidFill>
                <a:latin typeface="Myriad Pro" panose="020B0503030403020204" pitchFamily="34" charset="0"/>
              </a:rPr>
              <a:t>plus longs que le nom,</a:t>
            </a:r>
          </a:p>
          <a:p>
            <a:pPr marL="342900" indent="-342900">
              <a:buFont typeface="Arial" panose="020B0604020202020204" pitchFamily="34" charset="0"/>
              <a:buChar char="•"/>
              <a:defRPr/>
            </a:pPr>
            <a:r>
              <a:rPr lang="fr-FR" sz="2000" dirty="0">
                <a:solidFill>
                  <a:schemeClr val="tx1"/>
                </a:solidFill>
                <a:latin typeface="Myriad Pro" panose="020B0503030403020204" pitchFamily="34" charset="0"/>
              </a:rPr>
              <a:t>de forme ou de couleur </a:t>
            </a:r>
          </a:p>
        </p:txBody>
      </p:sp>
      <p:sp>
        <p:nvSpPr>
          <p:cNvPr id="31" name="Rectangle 30">
            <a:extLst>
              <a:ext uri="{FF2B5EF4-FFF2-40B4-BE49-F238E27FC236}">
                <a16:creationId xmlns:a16="http://schemas.microsoft.com/office/drawing/2014/main" id="{193790D8-5510-43C7-AD67-B9D552B9AE46}"/>
              </a:ext>
            </a:extLst>
          </p:cNvPr>
          <p:cNvSpPr/>
          <p:nvPr/>
        </p:nvSpPr>
        <p:spPr>
          <a:xfrm>
            <a:off x="963612" y="2855913"/>
            <a:ext cx="3108325" cy="149860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2000" dirty="0">
                <a:solidFill>
                  <a:schemeClr val="tx1"/>
                </a:solidFill>
                <a:latin typeface="Myriad Pro" panose="020B0503030403020204" pitchFamily="34" charset="0"/>
              </a:rPr>
              <a:t>Les adjectifs : </a:t>
            </a:r>
          </a:p>
          <a:p>
            <a:pPr marL="342900" indent="-342900">
              <a:buFont typeface="Arial" panose="020B0604020202020204" pitchFamily="34" charset="0"/>
              <a:buChar char="•"/>
              <a:defRPr/>
            </a:pPr>
            <a:r>
              <a:rPr lang="fr-FR" sz="2000" dirty="0">
                <a:solidFill>
                  <a:schemeClr val="tx1"/>
                </a:solidFill>
                <a:latin typeface="Myriad Pro" panose="020B0503030403020204" pitchFamily="34" charset="0"/>
              </a:rPr>
              <a:t>courts </a:t>
            </a:r>
          </a:p>
          <a:p>
            <a:pPr marL="342900" indent="-342900">
              <a:buFont typeface="Arial" panose="020B0604020202020204" pitchFamily="34" charset="0"/>
              <a:buChar char="•"/>
              <a:defRPr/>
            </a:pPr>
            <a:r>
              <a:rPr lang="fr-FR" sz="2000" dirty="0">
                <a:solidFill>
                  <a:schemeClr val="tx1"/>
                </a:solidFill>
                <a:latin typeface="Myriad Pro" panose="020B0503030403020204" pitchFamily="34" charset="0"/>
              </a:rPr>
              <a:t>d'usage courant ( beau, gros, joli, petit, long, vieux,…)</a:t>
            </a:r>
          </a:p>
        </p:txBody>
      </p:sp>
      <p:sp>
        <p:nvSpPr>
          <p:cNvPr id="32" name="Rectangle 31">
            <a:extLst>
              <a:ext uri="{FF2B5EF4-FFF2-40B4-BE49-F238E27FC236}">
                <a16:creationId xmlns:a16="http://schemas.microsoft.com/office/drawing/2014/main" id="{61EB0985-177B-40A8-8F53-A59B58481D64}"/>
              </a:ext>
            </a:extLst>
          </p:cNvPr>
          <p:cNvSpPr/>
          <p:nvPr/>
        </p:nvSpPr>
        <p:spPr>
          <a:xfrm>
            <a:off x="1011238" y="4498975"/>
            <a:ext cx="6840537" cy="2259013"/>
          </a:xfrm>
          <a:prstGeom prst="rect">
            <a:avLst/>
          </a:prstGeom>
          <a:solidFill>
            <a:srgbClr val="AAFA7E"/>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fr-FR" sz="2000" dirty="0">
                <a:solidFill>
                  <a:schemeClr val="tx1"/>
                </a:solidFill>
                <a:latin typeface="Myriad Pro" panose="020B0503030403020204" pitchFamily="34" charset="0"/>
              </a:rPr>
              <a:t>Le sens de l'adjectif varie parfois en fonction de sa place :</a:t>
            </a:r>
          </a:p>
          <a:p>
            <a:pPr>
              <a:defRPr/>
            </a:pPr>
            <a:endParaRPr lang="fr-FR" sz="500" dirty="0">
              <a:solidFill>
                <a:schemeClr val="tx1"/>
              </a:solidFill>
              <a:latin typeface="Myriad Pro" panose="020B0503030403020204" pitchFamily="34" charset="0"/>
            </a:endParaRPr>
          </a:p>
          <a:p>
            <a:pPr>
              <a:defRPr/>
            </a:pPr>
            <a:endParaRPr lang="fr-FR" sz="2000" dirty="0">
              <a:solidFill>
                <a:schemeClr val="tx1"/>
              </a:solidFill>
              <a:latin typeface="Myriad Pro" panose="020B0503030403020204" pitchFamily="34" charset="0"/>
            </a:endParaRPr>
          </a:p>
          <a:p>
            <a:pPr>
              <a:defRPr/>
            </a:pPr>
            <a:endParaRPr lang="fr-FR" sz="2000" dirty="0">
              <a:solidFill>
                <a:schemeClr val="tx1"/>
              </a:solidFill>
              <a:latin typeface="Myriad Pro" panose="020B0503030403020204" pitchFamily="34" charset="0"/>
            </a:endParaRPr>
          </a:p>
          <a:p>
            <a:pPr>
              <a:defRPr/>
            </a:pPr>
            <a:endParaRPr lang="fr-FR" sz="2000" dirty="0">
              <a:solidFill>
                <a:schemeClr val="tx1"/>
              </a:solidFill>
              <a:latin typeface="Myriad Pro" panose="020B0503030403020204" pitchFamily="34" charset="0"/>
            </a:endParaRPr>
          </a:p>
        </p:txBody>
      </p:sp>
      <p:sp>
        <p:nvSpPr>
          <p:cNvPr id="13" name="Rectangle 12">
            <a:extLst>
              <a:ext uri="{FF2B5EF4-FFF2-40B4-BE49-F238E27FC236}">
                <a16:creationId xmlns:a16="http://schemas.microsoft.com/office/drawing/2014/main" id="{9EA61C5B-E08C-455E-B3DE-5BC64D330635}"/>
              </a:ext>
            </a:extLst>
          </p:cNvPr>
          <p:cNvSpPr>
            <a:spLocks noChangeArrowheads="1"/>
          </p:cNvSpPr>
          <p:nvPr/>
        </p:nvSpPr>
        <p:spPr bwMode="auto">
          <a:xfrm>
            <a:off x="947738" y="4919663"/>
            <a:ext cx="6096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solidFill>
                  <a:schemeClr val="tx1"/>
                </a:solidFill>
                <a:latin typeface="Myriad Pro" panose="020B0503030403020204" pitchFamily="34" charset="0"/>
              </a:rPr>
              <a:t>C'est un </a:t>
            </a:r>
            <a:r>
              <a:rPr lang="fr-FR" altLang="en-US" sz="2000" b="1" u="sng" dirty="0">
                <a:solidFill>
                  <a:schemeClr val="tx1"/>
                </a:solidFill>
                <a:latin typeface="Myriad Pro" panose="020B0503030403020204" pitchFamily="34" charset="0"/>
              </a:rPr>
              <a:t>grand</a:t>
            </a:r>
            <a:r>
              <a:rPr lang="fr-FR" altLang="en-US" sz="2000" dirty="0">
                <a:solidFill>
                  <a:schemeClr val="tx1"/>
                </a:solidFill>
                <a:latin typeface="Myriad Pro" panose="020B0503030403020204" pitchFamily="34" charset="0"/>
              </a:rPr>
              <a:t> homme. (= célèbre)</a:t>
            </a:r>
          </a:p>
          <a:p>
            <a:r>
              <a:rPr lang="fr-FR" altLang="en-US" sz="2000" dirty="0">
                <a:solidFill>
                  <a:schemeClr val="tx1"/>
                </a:solidFill>
                <a:latin typeface="Myriad Pro" panose="020B0503030403020204" pitchFamily="34" charset="0"/>
              </a:rPr>
              <a:t>C'est un homme </a:t>
            </a:r>
            <a:r>
              <a:rPr lang="fr-FR" altLang="en-US" sz="2000" b="1" u="sng" dirty="0">
                <a:solidFill>
                  <a:schemeClr val="tx1"/>
                </a:solidFill>
                <a:latin typeface="Myriad Pro" panose="020B0503030403020204" pitchFamily="34" charset="0"/>
              </a:rPr>
              <a:t>grand</a:t>
            </a:r>
            <a:r>
              <a:rPr lang="fr-FR" altLang="en-US" sz="2000" dirty="0">
                <a:solidFill>
                  <a:schemeClr val="tx1"/>
                </a:solidFill>
                <a:latin typeface="Myriad Pro" panose="020B0503030403020204" pitchFamily="34" charset="0"/>
              </a:rPr>
              <a:t>. (= de haute taille)</a:t>
            </a:r>
          </a:p>
        </p:txBody>
      </p:sp>
      <p:sp>
        <p:nvSpPr>
          <p:cNvPr id="14" name="Rectangle 13">
            <a:extLst>
              <a:ext uri="{FF2B5EF4-FFF2-40B4-BE49-F238E27FC236}">
                <a16:creationId xmlns:a16="http://schemas.microsoft.com/office/drawing/2014/main" id="{11414CFC-6ED2-4537-AB78-4973859988A7}"/>
              </a:ext>
            </a:extLst>
          </p:cNvPr>
          <p:cNvSpPr>
            <a:spLocks noChangeArrowheads="1"/>
          </p:cNvSpPr>
          <p:nvPr/>
        </p:nvSpPr>
        <p:spPr bwMode="auto">
          <a:xfrm>
            <a:off x="1030288" y="5937250"/>
            <a:ext cx="6096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a:solidFill>
                  <a:schemeClr val="tx1"/>
                </a:solidFill>
                <a:latin typeface="Myriad Pro" panose="020B0503030403020204" pitchFamily="34" charset="0"/>
              </a:rPr>
              <a:t>Ma propre chambre. (= la mienne)</a:t>
            </a:r>
          </a:p>
          <a:p>
            <a:r>
              <a:rPr lang="fr-FR" altLang="en-US" sz="2000">
                <a:solidFill>
                  <a:schemeClr val="tx1"/>
                </a:solidFill>
                <a:latin typeface="Myriad Pro" panose="020B0503030403020204" pitchFamily="34" charset="0"/>
              </a:rPr>
              <a:t>Ma chambre propre. (≠ sale) </a:t>
            </a:r>
          </a:p>
        </p:txBody>
      </p:sp>
      <p:pic>
        <p:nvPicPr>
          <p:cNvPr id="16" name="Graphic 15" descr="Warning">
            <a:extLst>
              <a:ext uri="{FF2B5EF4-FFF2-40B4-BE49-F238E27FC236}">
                <a16:creationId xmlns:a16="http://schemas.microsoft.com/office/drawing/2014/main" id="{846BEE90-D1B6-4595-9921-EEB30C5E55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995595">
            <a:off x="74613" y="41529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B45659AF-645F-4263-A4E0-01064E1C451F}"/>
              </a:ext>
            </a:extLst>
          </p:cNvPr>
          <p:cNvSpPr txBox="1"/>
          <p:nvPr/>
        </p:nvSpPr>
        <p:spPr>
          <a:xfrm>
            <a:off x="828675" y="171450"/>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pitchFamily="34" charset="0"/>
                <a:cs typeface="Times New Roman" panose="02020603050405020304" pitchFamily="18" charset="0"/>
              </a:rPr>
              <a:t>CONCEPTUALISATION : </a:t>
            </a:r>
            <a:r>
              <a:rPr lang="fr-FR" sz="3600" dirty="0">
                <a:solidFill>
                  <a:srgbClr val="0096D6"/>
                </a:solidFill>
                <a:latin typeface="Myriad Pro" panose="020B0503030403020204" pitchFamily="34" charset="0"/>
                <a:cs typeface="Times New Roman" panose="02020603050405020304" pitchFamily="18" charset="0"/>
              </a:rPr>
              <a:t>l’épithète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1"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250" fill="hold"/>
                                        <p:tgtEl>
                                          <p:spTgt spid="5"/>
                                        </p:tgtEl>
                                        <p:attrNameLst>
                                          <p:attrName>ppt_x</p:attrName>
                                        </p:attrNameLst>
                                      </p:cBhvr>
                                      <p:tavLst>
                                        <p:tav tm="0">
                                          <p:val>
                                            <p:strVal val="#ppt_x"/>
                                          </p:val>
                                        </p:tav>
                                        <p:tav tm="100000">
                                          <p:val>
                                            <p:strVal val="#ppt_x"/>
                                          </p:val>
                                        </p:tav>
                                      </p:tavLst>
                                    </p:anim>
                                    <p:anim calcmode="lin" valueType="num">
                                      <p:cBhvr additive="base">
                                        <p:cTn id="12" dur="125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47" presetClass="entr" presetSubtype="0"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anim calcmode="lin" valueType="num">
                                      <p:cBhvr>
                                        <p:cTn id="37" dur="1000" fill="hold"/>
                                        <p:tgtEl>
                                          <p:spTgt spid="30"/>
                                        </p:tgtEl>
                                        <p:attrNameLst>
                                          <p:attrName>ppt_x</p:attrName>
                                        </p:attrNameLst>
                                      </p:cBhvr>
                                      <p:tavLst>
                                        <p:tav tm="0">
                                          <p:val>
                                            <p:strVal val="#ppt_x"/>
                                          </p:val>
                                        </p:tav>
                                        <p:tav tm="100000">
                                          <p:val>
                                            <p:strVal val="#ppt_x"/>
                                          </p:val>
                                        </p:tav>
                                      </p:tavLst>
                                    </p:anim>
                                    <p:anim calcmode="lin" valueType="num">
                                      <p:cBhvr>
                                        <p:cTn id="38"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53" presetClass="entr" presetSubtype="16"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par>
                                <p:cTn id="46" presetID="42"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left)">
                                      <p:cBhvr>
                                        <p:cTn id="60" dur="500"/>
                                        <p:tgtEl>
                                          <p:spTgt spid="14"/>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 presetClass="entr" presetSubtype="1" fill="hold" grpId="0" nodeType="click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1250" fill="hold"/>
                                        <p:tgtEl>
                                          <p:spTgt spid="22"/>
                                        </p:tgtEl>
                                        <p:attrNameLst>
                                          <p:attrName>ppt_x</p:attrName>
                                        </p:attrNameLst>
                                      </p:cBhvr>
                                      <p:tavLst>
                                        <p:tav tm="0">
                                          <p:val>
                                            <p:strVal val="#ppt_x"/>
                                          </p:val>
                                        </p:tav>
                                        <p:tav tm="100000">
                                          <p:val>
                                            <p:strVal val="#ppt_x"/>
                                          </p:val>
                                        </p:tav>
                                      </p:tavLst>
                                    </p:anim>
                                    <p:anim calcmode="lin" valueType="num">
                                      <p:cBhvr additive="base">
                                        <p:cTn id="66" dur="125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47" presetClass="entr" presetSubtype="0" fill="hold" grpId="0" nodeType="click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1000"/>
                                        <p:tgtEl>
                                          <p:spTgt spid="24"/>
                                        </p:tgtEl>
                                      </p:cBhvr>
                                    </p:animEffect>
                                    <p:anim calcmode="lin" valueType="num">
                                      <p:cBhvr>
                                        <p:cTn id="72" dur="1000" fill="hold"/>
                                        <p:tgtEl>
                                          <p:spTgt spid="24"/>
                                        </p:tgtEl>
                                        <p:attrNameLst>
                                          <p:attrName>ppt_x</p:attrName>
                                        </p:attrNameLst>
                                      </p:cBhvr>
                                      <p:tavLst>
                                        <p:tav tm="0">
                                          <p:val>
                                            <p:strVal val="#ppt_x"/>
                                          </p:val>
                                        </p:tav>
                                        <p:tav tm="100000">
                                          <p:val>
                                            <p:strVal val="#ppt_x"/>
                                          </p:val>
                                        </p:tav>
                                      </p:tavLst>
                                    </p:anim>
                                    <p:anim calcmode="lin" valueType="num">
                                      <p:cBhvr>
                                        <p:cTn id="7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5" grpId="0" animBg="1"/>
      <p:bldP spid="26" grpId="0" animBg="1"/>
      <p:bldP spid="22" grpId="0" animBg="1"/>
      <p:bldP spid="24" grpId="0" animBg="1"/>
      <p:bldP spid="30" grpId="0" animBg="1"/>
      <p:bldP spid="31" grpId="0" animBg="1"/>
      <p:bldP spid="32" grpId="0" animBg="1"/>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1990AC5-C692-462C-AB90-346FF0A8684B}"/>
              </a:ext>
            </a:extLst>
          </p:cNvPr>
          <p:cNvSpPr txBox="1"/>
          <p:nvPr/>
        </p:nvSpPr>
        <p:spPr>
          <a:xfrm>
            <a:off x="876300" y="190500"/>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pitchFamily="34" charset="0"/>
                <a:cs typeface="Times New Roman" panose="02020603050405020304" pitchFamily="18" charset="0"/>
              </a:rPr>
              <a:t>CONCEPTUALISATION : </a:t>
            </a:r>
            <a:r>
              <a:rPr lang="fr-FR" sz="3600" dirty="0">
                <a:solidFill>
                  <a:srgbClr val="0096D6"/>
                </a:solidFill>
                <a:latin typeface="Myriad Pro" panose="020B0503030403020204" pitchFamily="34" charset="0"/>
                <a:cs typeface="Times New Roman" panose="02020603050405020304" pitchFamily="18" charset="0"/>
              </a:rPr>
              <a:t>l’accord de l’adjectif </a:t>
            </a:r>
          </a:p>
        </p:txBody>
      </p:sp>
      <p:sp>
        <p:nvSpPr>
          <p:cNvPr id="38" name="Rectangle: Rounded Corners 37">
            <a:extLst>
              <a:ext uri="{FF2B5EF4-FFF2-40B4-BE49-F238E27FC236}">
                <a16:creationId xmlns:a16="http://schemas.microsoft.com/office/drawing/2014/main" id="{7408E829-EA99-429B-9BE9-9B9AFAA5EA88}"/>
              </a:ext>
            </a:extLst>
          </p:cNvPr>
          <p:cNvSpPr/>
          <p:nvPr/>
        </p:nvSpPr>
        <p:spPr>
          <a:xfrm>
            <a:off x="4027854" y="920910"/>
            <a:ext cx="4389315" cy="968376"/>
          </a:xfrm>
          <a:prstGeom prst="roundRect">
            <a:avLst/>
          </a:prstGeom>
          <a:solidFill>
            <a:schemeClr val="accent4">
              <a:lumMod val="40000"/>
              <a:lumOff val="60000"/>
            </a:schemeClr>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fr-FR" sz="3600" dirty="0">
                <a:solidFill>
                  <a:srgbClr val="000000"/>
                </a:solidFill>
                <a:latin typeface="Myriad Pro" panose="020B0503030403020204" pitchFamily="34" charset="0"/>
              </a:rPr>
              <a:t>L’adjectif qualificatif</a:t>
            </a:r>
          </a:p>
        </p:txBody>
      </p:sp>
      <p:sp>
        <p:nvSpPr>
          <p:cNvPr id="39" name="Rectangle: Rounded Corners 38">
            <a:extLst>
              <a:ext uri="{FF2B5EF4-FFF2-40B4-BE49-F238E27FC236}">
                <a16:creationId xmlns:a16="http://schemas.microsoft.com/office/drawing/2014/main" id="{43410B87-AB77-4DA5-AA07-29055E453BF3}"/>
              </a:ext>
            </a:extLst>
          </p:cNvPr>
          <p:cNvSpPr/>
          <p:nvPr/>
        </p:nvSpPr>
        <p:spPr>
          <a:xfrm>
            <a:off x="982663" y="1971675"/>
            <a:ext cx="10480675" cy="96837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2800" dirty="0">
                <a:solidFill>
                  <a:schemeClr val="tx1"/>
                </a:solidFill>
                <a:latin typeface="Myriad Pro" panose="020B0503030403020204"/>
              </a:rPr>
              <a:t>En général, l’adjectif qualificatif s'accorde en genre et en nombre avec le nom, pronom ou groupe de mots auquel il se rapporte. </a:t>
            </a:r>
          </a:p>
        </p:txBody>
      </p:sp>
      <p:pic>
        <p:nvPicPr>
          <p:cNvPr id="47" name="Graphic 46" descr="Warning">
            <a:extLst>
              <a:ext uri="{FF2B5EF4-FFF2-40B4-BE49-F238E27FC236}">
                <a16:creationId xmlns:a16="http://schemas.microsoft.com/office/drawing/2014/main" id="{C0195DF4-FB4B-4D1F-A504-0AC7D24A45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4494">
            <a:off x="322263" y="3300413"/>
            <a:ext cx="118427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Rectangle: Rounded Corners 47">
            <a:extLst>
              <a:ext uri="{FF2B5EF4-FFF2-40B4-BE49-F238E27FC236}">
                <a16:creationId xmlns:a16="http://schemas.microsoft.com/office/drawing/2014/main" id="{F83AEB4E-1BB1-47ED-9B87-4E9D91A4527C}"/>
              </a:ext>
            </a:extLst>
          </p:cNvPr>
          <p:cNvSpPr/>
          <p:nvPr/>
        </p:nvSpPr>
        <p:spPr>
          <a:xfrm>
            <a:off x="1685925" y="2940050"/>
            <a:ext cx="9523413" cy="8763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2800" u="sng" dirty="0">
                <a:solidFill>
                  <a:schemeClr val="tx1"/>
                </a:solidFill>
                <a:latin typeface="Myriad Pro" panose="020B0503030403020204"/>
              </a:rPr>
              <a:t>La plupart </a:t>
            </a:r>
            <a:r>
              <a:rPr lang="fr-FR" sz="2800" b="1" dirty="0">
                <a:solidFill>
                  <a:srgbClr val="FF0000"/>
                </a:solidFill>
                <a:latin typeface="Myriad Pro" panose="020B0503030403020204"/>
              </a:rPr>
              <a:t>des adjectifs de couleur </a:t>
            </a:r>
            <a:r>
              <a:rPr lang="fr-FR" sz="2800" dirty="0">
                <a:solidFill>
                  <a:schemeClr val="tx1"/>
                </a:solidFill>
                <a:latin typeface="Myriad Pro" panose="020B0503030403020204"/>
              </a:rPr>
              <a:t>s'accordent en genre et en nombre, comme les autres adjectifs.</a:t>
            </a:r>
          </a:p>
        </p:txBody>
      </p:sp>
      <p:sp>
        <p:nvSpPr>
          <p:cNvPr id="49" name="Rectangle: Rounded Corners 48">
            <a:extLst>
              <a:ext uri="{FF2B5EF4-FFF2-40B4-BE49-F238E27FC236}">
                <a16:creationId xmlns:a16="http://schemas.microsoft.com/office/drawing/2014/main" id="{972C5E6C-758D-4125-B0DE-18A73FC1BE30}"/>
              </a:ext>
            </a:extLst>
          </p:cNvPr>
          <p:cNvSpPr/>
          <p:nvPr/>
        </p:nvSpPr>
        <p:spPr>
          <a:xfrm>
            <a:off x="1622425" y="4137025"/>
            <a:ext cx="4473575" cy="2028825"/>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fr-FR" sz="2800" dirty="0">
              <a:solidFill>
                <a:schemeClr val="tx1"/>
              </a:solidFill>
              <a:latin typeface="Myriad Pro" panose="020B0503030403020204"/>
            </a:endParaRPr>
          </a:p>
          <a:p>
            <a:pPr>
              <a:defRPr/>
            </a:pPr>
            <a:r>
              <a:rPr lang="fr-FR" sz="2400" dirty="0">
                <a:solidFill>
                  <a:schemeClr val="tx1"/>
                </a:solidFill>
                <a:latin typeface="Myriad Pro" panose="020B0503030403020204"/>
              </a:rPr>
              <a:t>Les noms employés comme adjectifs de couleur sont </a:t>
            </a:r>
            <a:r>
              <a:rPr lang="fr-FR" sz="2400" b="1" dirty="0">
                <a:solidFill>
                  <a:schemeClr val="tx1"/>
                </a:solidFill>
                <a:latin typeface="Myriad Pro" panose="020B0503030403020204"/>
              </a:rPr>
              <a:t>invariables</a:t>
            </a:r>
            <a:r>
              <a:rPr lang="fr-FR" sz="2400" dirty="0">
                <a:solidFill>
                  <a:schemeClr val="tx1"/>
                </a:solidFill>
                <a:latin typeface="Myriad Pro" panose="020B0503030403020204"/>
              </a:rPr>
              <a:t>.</a:t>
            </a:r>
          </a:p>
          <a:p>
            <a:pPr>
              <a:defRPr/>
            </a:pPr>
            <a:r>
              <a:rPr lang="fr-FR" sz="2400" u="sng" dirty="0">
                <a:solidFill>
                  <a:schemeClr val="tx1"/>
                </a:solidFill>
                <a:latin typeface="Myriad Pro" panose="020B0503030403020204"/>
              </a:rPr>
              <a:t>Exemple</a:t>
            </a:r>
            <a:r>
              <a:rPr lang="fr-FR" sz="2400" dirty="0">
                <a:solidFill>
                  <a:schemeClr val="tx1"/>
                </a:solidFill>
                <a:latin typeface="Myriad Pro" panose="020B0503030403020204"/>
              </a:rPr>
              <a:t>: des yeux </a:t>
            </a:r>
            <a:r>
              <a:rPr lang="fr-FR" sz="2400" b="1" dirty="0">
                <a:solidFill>
                  <a:schemeClr val="tx1"/>
                </a:solidFill>
                <a:latin typeface="Myriad Pro" panose="020B0503030403020204"/>
              </a:rPr>
              <a:t>marron</a:t>
            </a:r>
            <a:r>
              <a:rPr lang="fr-FR" sz="2400" dirty="0">
                <a:solidFill>
                  <a:schemeClr val="tx1"/>
                </a:solidFill>
                <a:latin typeface="Myriad Pro" panose="020B0503030403020204"/>
              </a:rPr>
              <a:t>.</a:t>
            </a:r>
          </a:p>
          <a:p>
            <a:pPr>
              <a:defRPr/>
            </a:pPr>
            <a:r>
              <a:rPr lang="fr-FR" sz="2400" dirty="0">
                <a:solidFill>
                  <a:schemeClr val="tx1"/>
                </a:solidFill>
                <a:latin typeface="Myriad Pro" panose="020B0503030403020204"/>
              </a:rPr>
              <a:t>                   Des cravates </a:t>
            </a:r>
            <a:r>
              <a:rPr lang="fr-FR" sz="2400" b="1" dirty="0">
                <a:solidFill>
                  <a:schemeClr val="tx1"/>
                </a:solidFill>
                <a:latin typeface="Myriad Pro" panose="020B0503030403020204"/>
              </a:rPr>
              <a:t>orange</a:t>
            </a:r>
            <a:r>
              <a:rPr lang="fr-FR" sz="2400" dirty="0">
                <a:solidFill>
                  <a:schemeClr val="tx1"/>
                </a:solidFill>
                <a:latin typeface="Myriad Pro" panose="020B0503030403020204"/>
              </a:rPr>
              <a:t>.</a:t>
            </a:r>
            <a:r>
              <a:rPr lang="fr-FR" sz="2800" dirty="0">
                <a:solidFill>
                  <a:schemeClr val="tx1"/>
                </a:solidFill>
                <a:latin typeface="Myriad Pro" panose="020B0503030403020204"/>
              </a:rPr>
              <a:t>			</a:t>
            </a:r>
          </a:p>
        </p:txBody>
      </p:sp>
      <p:sp>
        <p:nvSpPr>
          <p:cNvPr id="8" name="Rectangle: Rounded Corners 7">
            <a:extLst>
              <a:ext uri="{FF2B5EF4-FFF2-40B4-BE49-F238E27FC236}">
                <a16:creationId xmlns:a16="http://schemas.microsoft.com/office/drawing/2014/main" id="{5AA4CB73-4267-4227-A50A-441AE6479B16}"/>
              </a:ext>
            </a:extLst>
          </p:cNvPr>
          <p:cNvSpPr/>
          <p:nvPr/>
        </p:nvSpPr>
        <p:spPr>
          <a:xfrm>
            <a:off x="6508750" y="4137025"/>
            <a:ext cx="4768850" cy="2028825"/>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fr-FR" sz="2400" dirty="0">
              <a:solidFill>
                <a:schemeClr val="tx1"/>
              </a:solidFill>
              <a:latin typeface="Myriad Pro" panose="020B0503030403020204"/>
            </a:endParaRPr>
          </a:p>
          <a:p>
            <a:pPr>
              <a:defRPr/>
            </a:pPr>
            <a:r>
              <a:rPr lang="fr-FR" sz="2400" dirty="0">
                <a:solidFill>
                  <a:schemeClr val="tx1"/>
                </a:solidFill>
                <a:latin typeface="Myriad Pro" panose="020B0503030403020204"/>
              </a:rPr>
              <a:t>Les adjectifs de couleur composés de plusieurs éléments sont toujours </a:t>
            </a:r>
            <a:r>
              <a:rPr lang="fr-FR" sz="2400" b="1" dirty="0">
                <a:solidFill>
                  <a:schemeClr val="tx1"/>
                </a:solidFill>
                <a:latin typeface="Myriad Pro" panose="020B0503030403020204"/>
              </a:rPr>
              <a:t>invariables</a:t>
            </a:r>
            <a:r>
              <a:rPr lang="fr-FR" sz="2400" dirty="0">
                <a:solidFill>
                  <a:schemeClr val="tx1"/>
                </a:solidFill>
                <a:latin typeface="Myriad Pro" panose="020B0503030403020204"/>
              </a:rPr>
              <a:t>.</a:t>
            </a:r>
          </a:p>
          <a:p>
            <a:pPr>
              <a:defRPr/>
            </a:pPr>
            <a:r>
              <a:rPr lang="fr-FR" sz="2400" u="sng" dirty="0">
                <a:solidFill>
                  <a:schemeClr val="tx1"/>
                </a:solidFill>
                <a:latin typeface="Myriad Pro" panose="020B0503030403020204"/>
              </a:rPr>
              <a:t>Exemple</a:t>
            </a:r>
            <a:r>
              <a:rPr lang="fr-FR" sz="2400" dirty="0">
                <a:solidFill>
                  <a:schemeClr val="tx1"/>
                </a:solidFill>
                <a:latin typeface="Myriad Pro" panose="020B0503030403020204"/>
              </a:rPr>
              <a:t> : des yeux </a:t>
            </a:r>
            <a:r>
              <a:rPr lang="fr-FR" sz="2400" b="1" dirty="0">
                <a:solidFill>
                  <a:schemeClr val="tx1"/>
                </a:solidFill>
                <a:latin typeface="Myriad Pro" panose="020B0503030403020204"/>
              </a:rPr>
              <a:t>vert</a:t>
            </a:r>
            <a:r>
              <a:rPr lang="fr-FR" sz="2400" dirty="0">
                <a:solidFill>
                  <a:schemeClr val="tx1"/>
                </a:solidFill>
                <a:latin typeface="Myriad Pro" panose="020B0503030403020204"/>
              </a:rPr>
              <a:t> </a:t>
            </a:r>
            <a:r>
              <a:rPr lang="fr-FR" sz="2400" b="1" dirty="0">
                <a:solidFill>
                  <a:schemeClr val="tx1"/>
                </a:solidFill>
                <a:latin typeface="Myriad Pro" panose="020B0503030403020204"/>
              </a:rPr>
              <a:t>foncé</a:t>
            </a:r>
            <a:r>
              <a:rPr lang="fr-FR" sz="2400" dirty="0">
                <a:solidFill>
                  <a:schemeClr val="tx1"/>
                </a:solidFill>
                <a:latin typeface="Myriad Pro" panose="020B0503030403020204"/>
              </a:rPr>
              <a:t>.</a:t>
            </a:r>
          </a:p>
          <a:p>
            <a:pPr>
              <a:defRPr/>
            </a:pPr>
            <a:r>
              <a:rPr lang="fr-FR" sz="2400" dirty="0">
                <a:solidFill>
                  <a:schemeClr val="tx1"/>
                </a:solidFill>
                <a:latin typeface="Myriad Pro" panose="020B0503030403020204"/>
              </a:rPr>
              <a:t>                   Des cheveux </a:t>
            </a:r>
            <a:r>
              <a:rPr lang="fr-FR" sz="2400" b="1" dirty="0">
                <a:solidFill>
                  <a:schemeClr val="tx1"/>
                </a:solidFill>
                <a:latin typeface="Myriad Pro" panose="020B0503030403020204"/>
              </a:rPr>
              <a:t>brun</a:t>
            </a:r>
            <a:r>
              <a:rPr lang="fr-FR" sz="2400" dirty="0">
                <a:solidFill>
                  <a:schemeClr val="tx1"/>
                </a:solidFill>
                <a:latin typeface="Myriad Pro" panose="020B0503030403020204"/>
              </a:rPr>
              <a:t> </a:t>
            </a:r>
            <a:r>
              <a:rPr lang="fr-FR" sz="2400" b="1" dirty="0">
                <a:solidFill>
                  <a:schemeClr val="tx1"/>
                </a:solidFill>
                <a:latin typeface="Myriad Pro" panose="020B0503030403020204"/>
              </a:rPr>
              <a:t>clair</a:t>
            </a:r>
            <a:r>
              <a:rPr lang="fr-FR" sz="2400" dirty="0">
                <a:solidFill>
                  <a:schemeClr val="tx1"/>
                </a:solidFill>
                <a:latin typeface="Myriad Pro" panose="020B0503030403020204"/>
              </a:rPr>
              <a:t>.</a:t>
            </a:r>
            <a:br>
              <a:rPr lang="fr-FR" sz="2400" dirty="0">
                <a:solidFill>
                  <a:schemeClr val="tx1"/>
                </a:solidFill>
                <a:latin typeface="Myriad Pro" panose="020B0503030403020204"/>
              </a:rPr>
            </a:br>
            <a:r>
              <a:rPr lang="fr-FR" sz="2400" dirty="0">
                <a:solidFill>
                  <a:schemeClr val="tx1"/>
                </a:solidFill>
                <a:latin typeface="Myriad Pro" panose="020B0503030403020204"/>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1000"/>
                                        <p:tgtEl>
                                          <p:spTgt spid="3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1000"/>
                                        <p:tgtEl>
                                          <p:spTgt spid="48"/>
                                        </p:tgtEl>
                                      </p:cBhvr>
                                    </p:animEffect>
                                    <p:anim calcmode="lin" valueType="num">
                                      <p:cBhvr>
                                        <p:cTn id="17" dur="1000" fill="hold"/>
                                        <p:tgtEl>
                                          <p:spTgt spid="48"/>
                                        </p:tgtEl>
                                        <p:attrNameLst>
                                          <p:attrName>ppt_x</p:attrName>
                                        </p:attrNameLst>
                                      </p:cBhvr>
                                      <p:tavLst>
                                        <p:tav tm="0">
                                          <p:val>
                                            <p:strVal val="#ppt_x"/>
                                          </p:val>
                                        </p:tav>
                                        <p:tav tm="100000">
                                          <p:val>
                                            <p:strVal val="#ppt_x"/>
                                          </p:val>
                                        </p:tav>
                                      </p:tavLst>
                                    </p:anim>
                                    <p:anim calcmode="lin" valueType="num">
                                      <p:cBhvr>
                                        <p:cTn id="18" dur="1000" fill="hold"/>
                                        <p:tgtEl>
                                          <p:spTgt spid="48"/>
                                        </p:tgtEl>
                                        <p:attrNameLst>
                                          <p:attrName>ppt_y</p:attrName>
                                        </p:attrNameLst>
                                      </p:cBhvr>
                                      <p:tavLst>
                                        <p:tav tm="0">
                                          <p:val>
                                            <p:strVal val="#ppt_y-.1"/>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fltVal val="0"/>
                                          </p:val>
                                        </p:tav>
                                        <p:tav tm="100000">
                                          <p:val>
                                            <p:strVal val="#ppt_h"/>
                                          </p:val>
                                        </p:tav>
                                      </p:tavLst>
                                    </p:anim>
                                    <p:animEffect transition="in" filter="fade">
                                      <p:cBhvr>
                                        <p:cTn id="23" dur="500"/>
                                        <p:tgtEl>
                                          <p:spTgt spid="4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7" presetClass="entr" presetSubtype="0" fill="hold" grpId="0" nodeType="clickEffect">
                                  <p:stCondLst>
                                    <p:cond delay="100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1000"/>
                                        <p:tgtEl>
                                          <p:spTgt spid="49"/>
                                        </p:tgtEl>
                                      </p:cBhvr>
                                    </p:animEffect>
                                    <p:anim calcmode="lin" valueType="num">
                                      <p:cBhvr>
                                        <p:cTn id="29" dur="1000" fill="hold"/>
                                        <p:tgtEl>
                                          <p:spTgt spid="49"/>
                                        </p:tgtEl>
                                        <p:attrNameLst>
                                          <p:attrName>ppt_x</p:attrName>
                                        </p:attrNameLst>
                                      </p:cBhvr>
                                      <p:tavLst>
                                        <p:tav tm="0">
                                          <p:val>
                                            <p:strVal val="#ppt_x"/>
                                          </p:val>
                                        </p:tav>
                                        <p:tav tm="100000">
                                          <p:val>
                                            <p:strVal val="#ppt_x"/>
                                          </p:val>
                                        </p:tav>
                                      </p:tavLst>
                                    </p:anim>
                                    <p:anim calcmode="lin" valueType="num">
                                      <p:cBhvr>
                                        <p:cTn id="30" dur="1000" fill="hold"/>
                                        <p:tgtEl>
                                          <p:spTgt spid="49"/>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2000"/>
                            </p:stCondLst>
                            <p:childTnLst>
                              <p:par>
                                <p:cTn id="32" presetID="47"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8" grpId="0" animBg="1"/>
      <p:bldP spid="49"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9BA765-8083-40F6-BB47-71F270F82963}"/>
              </a:ext>
            </a:extLst>
          </p:cNvPr>
          <p:cNvSpPr txBox="1"/>
          <p:nvPr/>
        </p:nvSpPr>
        <p:spPr>
          <a:xfrm>
            <a:off x="833438" y="80977"/>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pitchFamily="34" charset="0"/>
                <a:cs typeface="Times New Roman" panose="02020603050405020304" pitchFamily="18" charset="0"/>
              </a:rPr>
              <a:t>ENTRAINEMENT</a:t>
            </a:r>
            <a:endParaRPr lang="fr-FR" sz="2800" b="1" dirty="0">
              <a:solidFill>
                <a:srgbClr val="0096D6"/>
              </a:solidFill>
              <a:latin typeface="Myriad Pro" panose="020B0503030403020204" pitchFamily="34" charset="0"/>
              <a:cs typeface="Times New Roman" panose="02020603050405020304" pitchFamily="18" charset="0"/>
            </a:endParaRPr>
          </a:p>
        </p:txBody>
      </p:sp>
      <p:sp>
        <p:nvSpPr>
          <p:cNvPr id="2" name="Rectangle 1">
            <a:extLst>
              <a:ext uri="{FF2B5EF4-FFF2-40B4-BE49-F238E27FC236}">
                <a16:creationId xmlns:a16="http://schemas.microsoft.com/office/drawing/2014/main" id="{72E350A2-A58C-490D-9183-BE5B5653368D}"/>
              </a:ext>
            </a:extLst>
          </p:cNvPr>
          <p:cNvSpPr/>
          <p:nvPr/>
        </p:nvSpPr>
        <p:spPr>
          <a:xfrm>
            <a:off x="6291263" y="1617779"/>
            <a:ext cx="5695950" cy="3354387"/>
          </a:xfrm>
          <a:prstGeom prst="rect">
            <a:avLst/>
          </a:prstGeom>
          <a:solidFill>
            <a:schemeClr val="accent1">
              <a:lumMod val="20000"/>
              <a:lumOff val="80000"/>
            </a:schemeClr>
          </a:solidFill>
        </p:spPr>
        <p:txBody>
          <a:bodyPr>
            <a:spAutoFit/>
          </a:bodyPr>
          <a:lstStyle/>
          <a:p>
            <a:pPr>
              <a:lnSpc>
                <a:spcPct val="150000"/>
              </a:lnSpc>
              <a:defRPr/>
            </a:pPr>
            <a:r>
              <a:rPr lang="fr-FR" sz="2400" dirty="0">
                <a:latin typeface="Myriad Pro" panose="020B0503030403020204" pitchFamily="34" charset="0"/>
              </a:rPr>
              <a:t>Tante Eponge était petite et ronde comme un ballon. Elle avait de petits yeux marron, une bouche en trou de serrure et une de ces grosses figures blanches et flasques qui ont l’air d’être bouillies. Elle ressemblait à un énorme chou blanc cuit à l’eau. </a:t>
            </a:r>
          </a:p>
        </p:txBody>
      </p:sp>
      <p:sp>
        <p:nvSpPr>
          <p:cNvPr id="6" name="Rectangle 5">
            <a:extLst>
              <a:ext uri="{FF2B5EF4-FFF2-40B4-BE49-F238E27FC236}">
                <a16:creationId xmlns:a16="http://schemas.microsoft.com/office/drawing/2014/main" id="{F8485A45-A0CE-471F-A993-3CFD03C792AE}"/>
              </a:ext>
            </a:extLst>
          </p:cNvPr>
          <p:cNvSpPr/>
          <p:nvPr/>
        </p:nvSpPr>
        <p:spPr>
          <a:xfrm>
            <a:off x="677863" y="923248"/>
            <a:ext cx="4308475" cy="138906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Lisez le passage puis  complétez le tableau avec des éléments de ce passage. </a:t>
            </a:r>
          </a:p>
        </p:txBody>
      </p:sp>
      <p:graphicFrame>
        <p:nvGraphicFramePr>
          <p:cNvPr id="3" name="Table 2">
            <a:extLst>
              <a:ext uri="{FF2B5EF4-FFF2-40B4-BE49-F238E27FC236}">
                <a16:creationId xmlns:a16="http://schemas.microsoft.com/office/drawing/2014/main" id="{4340A531-CBBC-479B-8960-0FBB4CBF227D}"/>
              </a:ext>
            </a:extLst>
          </p:cNvPr>
          <p:cNvGraphicFramePr>
            <a:graphicFrameLocks noGrp="1"/>
          </p:cNvGraphicFramePr>
          <p:nvPr>
            <p:extLst>
              <p:ext uri="{D42A27DB-BD31-4B8C-83A1-F6EECF244321}">
                <p14:modId xmlns:p14="http://schemas.microsoft.com/office/powerpoint/2010/main" val="3100571942"/>
              </p:ext>
            </p:extLst>
          </p:nvPr>
        </p:nvGraphicFramePr>
        <p:xfrm>
          <a:off x="204788" y="2508250"/>
          <a:ext cx="5695950" cy="3872092"/>
        </p:xfrm>
        <a:graphic>
          <a:graphicData uri="http://schemas.openxmlformats.org/drawingml/2006/table">
            <a:tbl>
              <a:tblPr firstRow="1" bandRow="1">
                <a:tableStyleId>{5940675A-B579-460E-94D1-54222C63F5DA}</a:tableStyleId>
              </a:tblPr>
              <a:tblGrid>
                <a:gridCol w="2468688">
                  <a:extLst>
                    <a:ext uri="{9D8B030D-6E8A-4147-A177-3AD203B41FA5}">
                      <a16:colId xmlns:a16="http://schemas.microsoft.com/office/drawing/2014/main" val="582446540"/>
                    </a:ext>
                  </a:extLst>
                </a:gridCol>
                <a:gridCol w="3227262">
                  <a:extLst>
                    <a:ext uri="{9D8B030D-6E8A-4147-A177-3AD203B41FA5}">
                      <a16:colId xmlns:a16="http://schemas.microsoft.com/office/drawing/2014/main" val="867809714"/>
                    </a:ext>
                  </a:extLst>
                </a:gridCol>
              </a:tblGrid>
              <a:tr h="457372">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2800" dirty="0">
                          <a:latin typeface="Myriad Pro" panose="020B0503030403020204" pitchFamily="34" charset="0"/>
                        </a:rPr>
                        <a:t>Noms qualifiés </a:t>
                      </a:r>
                    </a:p>
                  </a:txBody>
                  <a:tcPr marT="45737" marB="45737">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2800" dirty="0">
                          <a:latin typeface="Myriad Pro" panose="020B0503030403020204" pitchFamily="34" charset="0"/>
                        </a:rPr>
                        <a:t>Adjectifs qualificatifs</a:t>
                      </a:r>
                    </a:p>
                  </a:txBody>
                  <a:tcPr marT="45737" marB="45737">
                    <a:solidFill>
                      <a:schemeClr val="accent1">
                        <a:lumMod val="20000"/>
                        <a:lumOff val="80000"/>
                      </a:schemeClr>
                    </a:solidFill>
                  </a:tcPr>
                </a:tc>
                <a:extLst>
                  <a:ext uri="{0D108BD9-81ED-4DB2-BD59-A6C34878D82A}">
                    <a16:rowId xmlns:a16="http://schemas.microsoft.com/office/drawing/2014/main" val="1837958552"/>
                  </a:ext>
                </a:extLst>
              </a:tr>
              <a:tr h="518355">
                <a:tc>
                  <a:txBody>
                    <a:bodyPr/>
                    <a:lstStyle/>
                    <a:p>
                      <a:pPr algn="ctr"/>
                      <a:endParaRPr lang="fr-FR" sz="2800" dirty="0">
                        <a:solidFill>
                          <a:srgbClr val="FF0000"/>
                        </a:solidFill>
                        <a:latin typeface="Myriad Pro" panose="020B0503030403020204" pitchFamily="34" charset="0"/>
                      </a:endParaRPr>
                    </a:p>
                  </a:txBody>
                  <a:tcPr marT="45737" marB="45737"/>
                </a:tc>
                <a:tc>
                  <a:txBody>
                    <a:bodyPr/>
                    <a:lstStyle/>
                    <a:p>
                      <a:pPr algn="ctr"/>
                      <a:endParaRPr lang="fr-FR" sz="2800" dirty="0">
                        <a:solidFill>
                          <a:srgbClr val="FF0000"/>
                        </a:solidFill>
                        <a:latin typeface="Myriad Pro" panose="020B0503030403020204" pitchFamily="34" charset="0"/>
                      </a:endParaRPr>
                    </a:p>
                  </a:txBody>
                  <a:tcPr marT="45737" marB="45737"/>
                </a:tc>
                <a:extLst>
                  <a:ext uri="{0D108BD9-81ED-4DB2-BD59-A6C34878D82A}">
                    <a16:rowId xmlns:a16="http://schemas.microsoft.com/office/drawing/2014/main" val="1673321471"/>
                  </a:ext>
                </a:extLst>
              </a:tr>
              <a:tr h="518355">
                <a:tc>
                  <a:txBody>
                    <a:bodyPr/>
                    <a:lstStyle/>
                    <a:p>
                      <a:pPr algn="ctr"/>
                      <a:endParaRPr lang="fr-FR" sz="2800" dirty="0">
                        <a:solidFill>
                          <a:srgbClr val="FF0000"/>
                        </a:solidFill>
                        <a:latin typeface="Myriad Pro" panose="020B0503030403020204" pitchFamily="34" charset="0"/>
                      </a:endParaRPr>
                    </a:p>
                  </a:txBody>
                  <a:tcPr marT="45737" marB="45737"/>
                </a:tc>
                <a:tc>
                  <a:txBody>
                    <a:bodyPr/>
                    <a:lstStyle/>
                    <a:p>
                      <a:pPr algn="ctr"/>
                      <a:endParaRPr lang="fr-FR" sz="2800" dirty="0">
                        <a:solidFill>
                          <a:srgbClr val="FF0000"/>
                        </a:solidFill>
                        <a:latin typeface="Myriad Pro" panose="020B0503030403020204" pitchFamily="34" charset="0"/>
                      </a:endParaRPr>
                    </a:p>
                  </a:txBody>
                  <a:tcPr marT="45737" marB="45737"/>
                </a:tc>
                <a:extLst>
                  <a:ext uri="{0D108BD9-81ED-4DB2-BD59-A6C34878D82A}">
                    <a16:rowId xmlns:a16="http://schemas.microsoft.com/office/drawing/2014/main" val="4232537332"/>
                  </a:ext>
                </a:extLst>
              </a:tr>
              <a:tr h="945234">
                <a:tc>
                  <a:txBody>
                    <a:bodyPr/>
                    <a:lstStyle/>
                    <a:p>
                      <a:pPr algn="ctr"/>
                      <a:endParaRPr lang="fr-FR" sz="2800" dirty="0">
                        <a:solidFill>
                          <a:srgbClr val="FF0000"/>
                        </a:solidFill>
                        <a:latin typeface="Myriad Pro" panose="020B0503030403020204" pitchFamily="34" charset="0"/>
                      </a:endParaRPr>
                    </a:p>
                  </a:txBody>
                  <a:tcPr marT="45737" marB="45737"/>
                </a:tc>
                <a:tc>
                  <a:txBody>
                    <a:bodyPr/>
                    <a:lstStyle/>
                    <a:p>
                      <a:pPr algn="ctr"/>
                      <a:endParaRPr lang="fr-FR" sz="2800" dirty="0">
                        <a:solidFill>
                          <a:srgbClr val="FF0000"/>
                        </a:solidFill>
                        <a:latin typeface="Myriad Pro" panose="020B0503030403020204" pitchFamily="34" charset="0"/>
                      </a:endParaRPr>
                    </a:p>
                  </a:txBody>
                  <a:tcPr marT="45737" marB="45737"/>
                </a:tc>
                <a:extLst>
                  <a:ext uri="{0D108BD9-81ED-4DB2-BD59-A6C34878D82A}">
                    <a16:rowId xmlns:a16="http://schemas.microsoft.com/office/drawing/2014/main" val="612340084"/>
                  </a:ext>
                </a:extLst>
              </a:tr>
              <a:tr h="945234">
                <a:tc>
                  <a:txBody>
                    <a:bodyPr/>
                    <a:lstStyle/>
                    <a:p>
                      <a:pPr algn="ctr"/>
                      <a:endParaRPr lang="fr-FR" sz="2800" dirty="0">
                        <a:solidFill>
                          <a:srgbClr val="FF0000"/>
                        </a:solidFill>
                        <a:latin typeface="Myriad Pro" panose="020B0503030403020204" pitchFamily="34" charset="0"/>
                      </a:endParaRPr>
                    </a:p>
                  </a:txBody>
                  <a:tcPr marT="45737" marB="45737"/>
                </a:tc>
                <a:tc>
                  <a:txBody>
                    <a:bodyPr/>
                    <a:lstStyle/>
                    <a:p>
                      <a:pPr algn="ctr"/>
                      <a:endParaRPr lang="fr-FR" sz="2800" dirty="0">
                        <a:solidFill>
                          <a:srgbClr val="FF0000"/>
                        </a:solidFill>
                        <a:latin typeface="Myriad Pro" panose="020B0503030403020204" pitchFamily="34" charset="0"/>
                      </a:endParaRPr>
                    </a:p>
                  </a:txBody>
                  <a:tcPr marT="45737" marB="45737"/>
                </a:tc>
                <a:extLst>
                  <a:ext uri="{0D108BD9-81ED-4DB2-BD59-A6C34878D82A}">
                    <a16:rowId xmlns:a16="http://schemas.microsoft.com/office/drawing/2014/main" val="1006591569"/>
                  </a:ext>
                </a:extLst>
              </a:tr>
            </a:tbl>
          </a:graphicData>
        </a:graphic>
      </p:graphicFrame>
      <p:graphicFrame>
        <p:nvGraphicFramePr>
          <p:cNvPr id="7" name="Table 6">
            <a:extLst>
              <a:ext uri="{FF2B5EF4-FFF2-40B4-BE49-F238E27FC236}">
                <a16:creationId xmlns:a16="http://schemas.microsoft.com/office/drawing/2014/main" id="{DCA4CACD-FB20-4F15-ACCF-792958456BF9}"/>
              </a:ext>
            </a:extLst>
          </p:cNvPr>
          <p:cNvGraphicFramePr>
            <a:graphicFrameLocks noGrp="1"/>
          </p:cNvGraphicFramePr>
          <p:nvPr>
            <p:extLst>
              <p:ext uri="{D42A27DB-BD31-4B8C-83A1-F6EECF244321}">
                <p14:modId xmlns:p14="http://schemas.microsoft.com/office/powerpoint/2010/main" val="1859689526"/>
              </p:ext>
            </p:extLst>
          </p:nvPr>
        </p:nvGraphicFramePr>
        <p:xfrm>
          <a:off x="204788" y="2512451"/>
          <a:ext cx="5695950" cy="3872092"/>
        </p:xfrm>
        <a:graphic>
          <a:graphicData uri="http://schemas.openxmlformats.org/drawingml/2006/table">
            <a:tbl>
              <a:tblPr firstRow="1" bandRow="1">
                <a:tableStyleId>{5940675A-B579-460E-94D1-54222C63F5DA}</a:tableStyleId>
              </a:tblPr>
              <a:tblGrid>
                <a:gridCol w="2468688">
                  <a:extLst>
                    <a:ext uri="{9D8B030D-6E8A-4147-A177-3AD203B41FA5}">
                      <a16:colId xmlns:a16="http://schemas.microsoft.com/office/drawing/2014/main" val="582446540"/>
                    </a:ext>
                  </a:extLst>
                </a:gridCol>
                <a:gridCol w="3227262">
                  <a:extLst>
                    <a:ext uri="{9D8B030D-6E8A-4147-A177-3AD203B41FA5}">
                      <a16:colId xmlns:a16="http://schemas.microsoft.com/office/drawing/2014/main" val="867809714"/>
                    </a:ext>
                  </a:extLst>
                </a:gridCol>
              </a:tblGrid>
              <a:tr h="457372">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2800" dirty="0">
                          <a:latin typeface="Myriad Pro" panose="020B0503030403020204" pitchFamily="34" charset="0"/>
                        </a:rPr>
                        <a:t>Noms qualifiés </a:t>
                      </a:r>
                    </a:p>
                  </a:txBody>
                  <a:tcPr marT="45737" marB="45737">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2800" dirty="0">
                          <a:latin typeface="Myriad Pro" panose="020B0503030403020204" pitchFamily="34" charset="0"/>
                        </a:rPr>
                        <a:t>Adjectifs qualificatifs</a:t>
                      </a:r>
                    </a:p>
                  </a:txBody>
                  <a:tcPr marT="45737" marB="45737">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837958552"/>
                  </a:ext>
                </a:extLst>
              </a:tr>
              <a:tr h="518355">
                <a:tc>
                  <a:txBody>
                    <a:bodyPr/>
                    <a:lstStyle/>
                    <a:p>
                      <a:pPr algn="ctr"/>
                      <a:r>
                        <a:rPr lang="fr-FR" sz="2800" dirty="0">
                          <a:solidFill>
                            <a:srgbClr val="002060"/>
                          </a:solidFill>
                          <a:latin typeface="Myriad Pro" panose="020B0503030403020204" pitchFamily="34" charset="0"/>
                        </a:rPr>
                        <a:t>Tante Eponge </a:t>
                      </a:r>
                    </a:p>
                  </a:txBody>
                  <a:tcPr marT="45737" marB="457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2800" dirty="0">
                          <a:solidFill>
                            <a:srgbClr val="002060"/>
                          </a:solidFill>
                          <a:latin typeface="Myriad Pro" panose="020B0503030403020204" pitchFamily="34" charset="0"/>
                        </a:rPr>
                        <a:t>petite  -  ronde </a:t>
                      </a:r>
                    </a:p>
                  </a:txBody>
                  <a:tcPr marT="45737" marB="457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73321471"/>
                  </a:ext>
                </a:extLst>
              </a:tr>
              <a:tr h="518355">
                <a:tc>
                  <a:txBody>
                    <a:bodyPr/>
                    <a:lstStyle/>
                    <a:p>
                      <a:pPr algn="ctr"/>
                      <a:r>
                        <a:rPr lang="fr-FR" sz="2800" dirty="0">
                          <a:solidFill>
                            <a:srgbClr val="002060"/>
                          </a:solidFill>
                          <a:latin typeface="Myriad Pro" panose="020B0503030403020204" pitchFamily="34" charset="0"/>
                        </a:rPr>
                        <a:t>de yeux</a:t>
                      </a:r>
                    </a:p>
                  </a:txBody>
                  <a:tcPr marT="45737" marB="45737">
                    <a:lnT w="12700" cap="flat" cmpd="sng" algn="ctr">
                      <a:solidFill>
                        <a:schemeClr val="tx1"/>
                      </a:solidFill>
                      <a:prstDash val="solid"/>
                      <a:round/>
                      <a:headEnd type="none" w="med" len="med"/>
                      <a:tailEnd type="none" w="med" len="med"/>
                    </a:lnT>
                  </a:tcPr>
                </a:tc>
                <a:tc>
                  <a:txBody>
                    <a:bodyPr/>
                    <a:lstStyle/>
                    <a:p>
                      <a:pPr algn="ctr"/>
                      <a:r>
                        <a:rPr lang="fr-FR" sz="2800" dirty="0">
                          <a:solidFill>
                            <a:srgbClr val="002060"/>
                          </a:solidFill>
                          <a:latin typeface="Myriad Pro" panose="020B0503030403020204" pitchFamily="34" charset="0"/>
                        </a:rPr>
                        <a:t>petits - marron</a:t>
                      </a:r>
                    </a:p>
                  </a:txBody>
                  <a:tcPr marT="45737" marB="45737">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232537332"/>
                  </a:ext>
                </a:extLst>
              </a:tr>
              <a:tr h="945234">
                <a:tc>
                  <a:txBody>
                    <a:bodyPr/>
                    <a:lstStyle/>
                    <a:p>
                      <a:pPr algn="ctr"/>
                      <a:r>
                        <a:rPr lang="fr-FR" sz="2800" dirty="0">
                          <a:solidFill>
                            <a:srgbClr val="002060"/>
                          </a:solidFill>
                          <a:latin typeface="Myriad Pro" panose="020B0503030403020204" pitchFamily="34" charset="0"/>
                        </a:rPr>
                        <a:t>ces figures</a:t>
                      </a:r>
                    </a:p>
                  </a:txBody>
                  <a:tcPr marT="45737" marB="45737"/>
                </a:tc>
                <a:tc>
                  <a:txBody>
                    <a:bodyPr/>
                    <a:lstStyle/>
                    <a:p>
                      <a:pPr algn="ctr"/>
                      <a:r>
                        <a:rPr lang="fr-FR" sz="2800" dirty="0">
                          <a:solidFill>
                            <a:srgbClr val="002060"/>
                          </a:solidFill>
                          <a:latin typeface="Myriad Pro" panose="020B0503030403020204" pitchFamily="34" charset="0"/>
                        </a:rPr>
                        <a:t>grosses - blanches - flasques - bouillies</a:t>
                      </a:r>
                    </a:p>
                  </a:txBody>
                  <a:tcPr marT="45737" marB="45737"/>
                </a:tc>
                <a:extLst>
                  <a:ext uri="{0D108BD9-81ED-4DB2-BD59-A6C34878D82A}">
                    <a16:rowId xmlns:a16="http://schemas.microsoft.com/office/drawing/2014/main" val="612340084"/>
                  </a:ext>
                </a:extLst>
              </a:tr>
              <a:tr h="945234">
                <a:tc>
                  <a:txBody>
                    <a:bodyPr/>
                    <a:lstStyle/>
                    <a:p>
                      <a:pPr algn="ctr"/>
                      <a:r>
                        <a:rPr lang="fr-FR" sz="2800" dirty="0">
                          <a:solidFill>
                            <a:srgbClr val="002060"/>
                          </a:solidFill>
                          <a:latin typeface="Myriad Pro" panose="020B0503030403020204" pitchFamily="34" charset="0"/>
                        </a:rPr>
                        <a:t>Un chou</a:t>
                      </a:r>
                    </a:p>
                  </a:txBody>
                  <a:tcPr marT="45737" marB="45737"/>
                </a:tc>
                <a:tc>
                  <a:txBody>
                    <a:bodyPr/>
                    <a:lstStyle/>
                    <a:p>
                      <a:pPr algn="ctr"/>
                      <a:r>
                        <a:rPr lang="fr-FR" sz="2800" dirty="0">
                          <a:solidFill>
                            <a:srgbClr val="002060"/>
                          </a:solidFill>
                          <a:latin typeface="Myriad Pro" panose="020B0503030403020204" pitchFamily="34" charset="0"/>
                        </a:rPr>
                        <a:t>énorme - blanc  - cuit</a:t>
                      </a:r>
                    </a:p>
                  </a:txBody>
                  <a:tcPr marT="45737" marB="45737"/>
                </a:tc>
                <a:extLst>
                  <a:ext uri="{0D108BD9-81ED-4DB2-BD59-A6C34878D82A}">
                    <a16:rowId xmlns:a16="http://schemas.microsoft.com/office/drawing/2014/main" val="1006591569"/>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circle(in)">
                                      <p:cBhvr>
                                        <p:cTn id="11" dur="2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9BA765-8083-40F6-BB47-71F270F82963}"/>
              </a:ext>
            </a:extLst>
          </p:cNvPr>
          <p:cNvSpPr txBox="1"/>
          <p:nvPr/>
        </p:nvSpPr>
        <p:spPr>
          <a:xfrm>
            <a:off x="828675" y="45819"/>
            <a:ext cx="10915650" cy="646331"/>
          </a:xfrm>
          <a:prstGeom prst="rect">
            <a:avLst/>
          </a:prstGeom>
          <a:noFill/>
          <a:ln>
            <a:noFill/>
          </a:ln>
        </p:spPr>
        <p:txBody>
          <a:bodyPr>
            <a:spAutoFit/>
          </a:bodyPr>
          <a:lstStyle/>
          <a:p>
            <a:pPr>
              <a:defRPr/>
            </a:pPr>
            <a:r>
              <a:rPr lang="fr-FR" sz="3600" b="1" dirty="0">
                <a:solidFill>
                  <a:srgbClr val="0096D6"/>
                </a:solidFill>
                <a:latin typeface="Myriad Pro" panose="020B0503030403020204" pitchFamily="34" charset="0"/>
                <a:cs typeface="Times New Roman" panose="02020603050405020304" pitchFamily="18" charset="0"/>
              </a:rPr>
              <a:t>ENTRAINEMENT</a:t>
            </a:r>
          </a:p>
        </p:txBody>
      </p:sp>
      <p:sp>
        <p:nvSpPr>
          <p:cNvPr id="2" name="Rectangle 1">
            <a:extLst>
              <a:ext uri="{FF2B5EF4-FFF2-40B4-BE49-F238E27FC236}">
                <a16:creationId xmlns:a16="http://schemas.microsoft.com/office/drawing/2014/main" id="{72E350A2-A58C-490D-9183-BE5B5653368D}"/>
              </a:ext>
            </a:extLst>
          </p:cNvPr>
          <p:cNvSpPr/>
          <p:nvPr/>
        </p:nvSpPr>
        <p:spPr>
          <a:xfrm>
            <a:off x="5006975" y="841375"/>
            <a:ext cx="6980238" cy="1887538"/>
          </a:xfrm>
          <a:prstGeom prst="rect">
            <a:avLst/>
          </a:prstGeom>
          <a:solidFill>
            <a:schemeClr val="accent1">
              <a:lumMod val="20000"/>
              <a:lumOff val="80000"/>
            </a:schemeClr>
          </a:solidFill>
        </p:spPr>
        <p:txBody>
          <a:bodyPr>
            <a:spAutoFit/>
          </a:bodyPr>
          <a:lstStyle/>
          <a:p>
            <a:pPr>
              <a:lnSpc>
                <a:spcPct val="150000"/>
              </a:lnSpc>
              <a:defRPr/>
            </a:pPr>
            <a:r>
              <a:rPr lang="fr-FR" sz="2000" dirty="0">
                <a:latin typeface="Myriad Pro" panose="020B0503030403020204" pitchFamily="34" charset="0"/>
              </a:rPr>
              <a:t>Tante Eponge était petite et ronde comme un ballon. Elle avait de petits yeux marron, une bouche en trou de serrure et une de ces grosses figures blanches et flasques qui ont l’air d’être bouillies. Elle ressemblait à un énorme chou blanc cuit à l’eau. </a:t>
            </a:r>
          </a:p>
        </p:txBody>
      </p:sp>
      <p:sp>
        <p:nvSpPr>
          <p:cNvPr id="6" name="Rectangle 5">
            <a:extLst>
              <a:ext uri="{FF2B5EF4-FFF2-40B4-BE49-F238E27FC236}">
                <a16:creationId xmlns:a16="http://schemas.microsoft.com/office/drawing/2014/main" id="{F8485A45-A0CE-471F-A993-3CFD03C792AE}"/>
              </a:ext>
            </a:extLst>
          </p:cNvPr>
          <p:cNvSpPr/>
          <p:nvPr/>
        </p:nvSpPr>
        <p:spPr>
          <a:xfrm>
            <a:off x="828675" y="841375"/>
            <a:ext cx="4178300" cy="173831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Pour chaque adjectif qualificatif, indiquez s’il s’agit </a:t>
            </a:r>
            <a:r>
              <a:rPr lang="fr-FR" sz="2400" b="1" u="sng" dirty="0">
                <a:solidFill>
                  <a:schemeClr val="tx1"/>
                </a:solidFill>
                <a:latin typeface="Myriad Pro" panose="020B0503030403020204" pitchFamily="34" charset="0"/>
              </a:rPr>
              <a:t>d’un épithète </a:t>
            </a:r>
            <a:r>
              <a:rPr lang="fr-FR" sz="2400" b="1" dirty="0">
                <a:solidFill>
                  <a:schemeClr val="tx1"/>
                </a:solidFill>
                <a:latin typeface="Myriad Pro" panose="020B0503030403020204" pitchFamily="34" charset="0"/>
              </a:rPr>
              <a:t>ou </a:t>
            </a:r>
            <a:r>
              <a:rPr lang="fr-FR" sz="2400" b="1" u="sng" dirty="0">
                <a:solidFill>
                  <a:schemeClr val="tx1"/>
                </a:solidFill>
                <a:latin typeface="Myriad Pro" panose="020B0503030403020204" pitchFamily="34" charset="0"/>
              </a:rPr>
              <a:t>d’un attribut</a:t>
            </a:r>
            <a:r>
              <a:rPr lang="fr-FR" sz="2400" b="1" dirty="0">
                <a:solidFill>
                  <a:schemeClr val="tx1"/>
                </a:solidFill>
                <a:latin typeface="Myriad Pro" panose="020B0503030403020204" pitchFamily="34" charset="0"/>
              </a:rPr>
              <a:t>.</a:t>
            </a:r>
          </a:p>
          <a:p>
            <a:pPr>
              <a:defRPr/>
            </a:pPr>
            <a:r>
              <a:rPr lang="fr-FR" sz="2400" b="1" dirty="0">
                <a:solidFill>
                  <a:schemeClr val="tx1"/>
                </a:solidFill>
                <a:latin typeface="Myriad Pro" panose="020B0503030403020204" pitchFamily="34" charset="0"/>
              </a:rPr>
              <a:t>Entourez </a:t>
            </a:r>
            <a:r>
              <a:rPr lang="fr-FR" sz="2400" b="1" u="sng" dirty="0">
                <a:solidFill>
                  <a:schemeClr val="tx1"/>
                </a:solidFill>
                <a:latin typeface="Myriad Pro" panose="020B0503030403020204" pitchFamily="34" charset="0"/>
              </a:rPr>
              <a:t>les verbes d’état</a:t>
            </a:r>
            <a:r>
              <a:rPr lang="fr-FR" sz="2400" b="1" dirty="0">
                <a:solidFill>
                  <a:schemeClr val="tx1"/>
                </a:solidFill>
                <a:latin typeface="Myriad Pro" panose="020B0503030403020204" pitchFamily="34" charset="0"/>
              </a:rPr>
              <a:t>.  </a:t>
            </a:r>
          </a:p>
        </p:txBody>
      </p:sp>
      <p:graphicFrame>
        <p:nvGraphicFramePr>
          <p:cNvPr id="3" name="Table 2">
            <a:extLst>
              <a:ext uri="{FF2B5EF4-FFF2-40B4-BE49-F238E27FC236}">
                <a16:creationId xmlns:a16="http://schemas.microsoft.com/office/drawing/2014/main" id="{4340A531-CBBC-479B-8960-0FBB4CBF227D}"/>
              </a:ext>
            </a:extLst>
          </p:cNvPr>
          <p:cNvGraphicFramePr>
            <a:graphicFrameLocks noGrp="1"/>
          </p:cNvGraphicFramePr>
          <p:nvPr/>
        </p:nvGraphicFramePr>
        <p:xfrm>
          <a:off x="1139825" y="2797175"/>
          <a:ext cx="9767887" cy="3870326"/>
        </p:xfrm>
        <a:graphic>
          <a:graphicData uri="http://schemas.openxmlformats.org/drawingml/2006/table">
            <a:tbl>
              <a:tblPr firstRow="1" bandRow="1">
                <a:tableStyleId>{5940675A-B579-460E-94D1-54222C63F5DA}</a:tableStyleId>
              </a:tblPr>
              <a:tblGrid>
                <a:gridCol w="2702375">
                  <a:extLst>
                    <a:ext uri="{9D8B030D-6E8A-4147-A177-3AD203B41FA5}">
                      <a16:colId xmlns:a16="http://schemas.microsoft.com/office/drawing/2014/main" val="582446540"/>
                    </a:ext>
                  </a:extLst>
                </a:gridCol>
                <a:gridCol w="3532756">
                  <a:extLst>
                    <a:ext uri="{9D8B030D-6E8A-4147-A177-3AD203B41FA5}">
                      <a16:colId xmlns:a16="http://schemas.microsoft.com/office/drawing/2014/main" val="867809714"/>
                    </a:ext>
                  </a:extLst>
                </a:gridCol>
                <a:gridCol w="3532756">
                  <a:extLst>
                    <a:ext uri="{9D8B030D-6E8A-4147-A177-3AD203B41FA5}">
                      <a16:colId xmlns:a16="http://schemas.microsoft.com/office/drawing/2014/main" val="2827993659"/>
                    </a:ext>
                  </a:extLst>
                </a:gridCol>
              </a:tblGrid>
              <a:tr h="833609">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2400" dirty="0">
                          <a:latin typeface="Myriad Pro" panose="020B0503030403020204" pitchFamily="34" charset="0"/>
                        </a:rPr>
                        <a:t>Noms qualifiés </a:t>
                      </a:r>
                    </a:p>
                  </a:txBody>
                  <a:tcPr marL="91447" marR="91447" marT="45734" marB="45734">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2400" dirty="0">
                          <a:latin typeface="Myriad Pro" panose="020B0503030403020204" pitchFamily="34" charset="0"/>
                        </a:rPr>
                        <a:t>Adjectifs qualificatifs épithètes </a:t>
                      </a:r>
                    </a:p>
                  </a:txBody>
                  <a:tcPr marL="91447" marR="91447" marT="45734" marB="45734">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2400" dirty="0">
                          <a:latin typeface="Myriad Pro" panose="020B0503030403020204" pitchFamily="34" charset="0"/>
                        </a:rPr>
                        <a:t>Adjectifs qualificatifs attributs </a:t>
                      </a:r>
                    </a:p>
                  </a:txBody>
                  <a:tcPr marL="91447" marR="91447" marT="45734" marB="45734">
                    <a:solidFill>
                      <a:schemeClr val="accent1">
                        <a:lumMod val="20000"/>
                        <a:lumOff val="80000"/>
                      </a:schemeClr>
                    </a:solidFill>
                  </a:tcPr>
                </a:tc>
                <a:extLst>
                  <a:ext uri="{0D108BD9-81ED-4DB2-BD59-A6C34878D82A}">
                    <a16:rowId xmlns:a16="http://schemas.microsoft.com/office/drawing/2014/main" val="1837958552"/>
                  </a:ext>
                </a:extLst>
              </a:tr>
              <a:tr h="586034">
                <a:tc>
                  <a:txBody>
                    <a:bodyPr/>
                    <a:lstStyle/>
                    <a:p>
                      <a:pPr algn="ctr"/>
                      <a:endParaRPr lang="fr-FR" sz="2800" dirty="0">
                        <a:solidFill>
                          <a:srgbClr val="FF0000"/>
                        </a:solidFill>
                        <a:latin typeface="Myriad Pro" panose="020B0503030403020204" pitchFamily="34" charset="0"/>
                      </a:endParaRPr>
                    </a:p>
                  </a:txBody>
                  <a:tcPr marL="91447" marR="91447" marT="45734" marB="45734"/>
                </a:tc>
                <a:tc>
                  <a:txBody>
                    <a:bodyPr/>
                    <a:lstStyle/>
                    <a:p>
                      <a:pPr algn="ctr"/>
                      <a:endParaRPr lang="fr-FR" sz="2800" dirty="0">
                        <a:solidFill>
                          <a:srgbClr val="FF0000"/>
                        </a:solidFill>
                        <a:latin typeface="Myriad Pro" panose="020B0503030403020204" pitchFamily="34" charset="0"/>
                      </a:endParaRPr>
                    </a:p>
                  </a:txBody>
                  <a:tcPr marL="91447" marR="91447" marT="45734" marB="45734"/>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fr-FR" sz="2800" dirty="0">
                        <a:solidFill>
                          <a:srgbClr val="FF0000"/>
                        </a:solidFill>
                        <a:latin typeface="Myriad Pro" panose="020B0503030403020204" pitchFamily="34" charset="0"/>
                      </a:endParaRPr>
                    </a:p>
                  </a:txBody>
                  <a:tcPr marL="91447" marR="91447" marT="45734" marB="45734"/>
                </a:tc>
                <a:extLst>
                  <a:ext uri="{0D108BD9-81ED-4DB2-BD59-A6C34878D82A}">
                    <a16:rowId xmlns:a16="http://schemas.microsoft.com/office/drawing/2014/main" val="1673321471"/>
                  </a:ext>
                </a:extLst>
              </a:tr>
              <a:tr h="723511">
                <a:tc>
                  <a:txBody>
                    <a:bodyPr/>
                    <a:lstStyle/>
                    <a:p>
                      <a:pPr algn="ctr"/>
                      <a:endParaRPr lang="fr-FR" sz="2800" dirty="0">
                        <a:solidFill>
                          <a:srgbClr val="FF0000"/>
                        </a:solidFill>
                        <a:latin typeface="Myriad Pro" panose="020B0503030403020204" pitchFamily="34" charset="0"/>
                      </a:endParaRPr>
                    </a:p>
                  </a:txBody>
                  <a:tcPr marL="91447" marR="91447" marT="45734" marB="45734"/>
                </a:tc>
                <a:tc>
                  <a:txBody>
                    <a:bodyPr/>
                    <a:lstStyle/>
                    <a:p>
                      <a:pPr algn="ctr"/>
                      <a:endParaRPr lang="fr-FR" sz="2800" dirty="0">
                        <a:solidFill>
                          <a:srgbClr val="FF0000"/>
                        </a:solidFill>
                        <a:latin typeface="Myriad Pro" panose="020B0503030403020204" pitchFamily="34" charset="0"/>
                      </a:endParaRPr>
                    </a:p>
                  </a:txBody>
                  <a:tcPr marL="91447" marR="91447" marT="45734" marB="45734"/>
                </a:tc>
                <a:tc>
                  <a:txBody>
                    <a:bodyPr/>
                    <a:lstStyle/>
                    <a:p>
                      <a:pPr algn="ctr"/>
                      <a:endParaRPr lang="fr-FR" sz="2800" dirty="0">
                        <a:solidFill>
                          <a:srgbClr val="FF0000"/>
                        </a:solidFill>
                        <a:latin typeface="Myriad Pro" panose="020B0503030403020204" pitchFamily="34" charset="0"/>
                      </a:endParaRPr>
                    </a:p>
                  </a:txBody>
                  <a:tcPr marL="91447" marR="91447" marT="45734" marB="45734"/>
                </a:tc>
                <a:extLst>
                  <a:ext uri="{0D108BD9-81ED-4DB2-BD59-A6C34878D82A}">
                    <a16:rowId xmlns:a16="http://schemas.microsoft.com/office/drawing/2014/main" val="4232537332"/>
                  </a:ext>
                </a:extLst>
              </a:tr>
              <a:tr h="955880">
                <a:tc>
                  <a:txBody>
                    <a:bodyPr/>
                    <a:lstStyle/>
                    <a:p>
                      <a:pPr algn="ctr"/>
                      <a:endParaRPr lang="fr-FR" sz="2800" dirty="0">
                        <a:solidFill>
                          <a:srgbClr val="FF0000"/>
                        </a:solidFill>
                        <a:latin typeface="Myriad Pro" panose="020B0503030403020204" pitchFamily="34" charset="0"/>
                      </a:endParaRPr>
                    </a:p>
                  </a:txBody>
                  <a:tcPr marL="91447" marR="91447" marT="45734" marB="45734"/>
                </a:tc>
                <a:tc>
                  <a:txBody>
                    <a:bodyPr/>
                    <a:lstStyle/>
                    <a:p>
                      <a:pPr algn="ctr"/>
                      <a:endParaRPr lang="fr-FR" sz="2800" dirty="0">
                        <a:solidFill>
                          <a:srgbClr val="FF0000"/>
                        </a:solidFill>
                        <a:latin typeface="Myriad Pro" panose="020B0503030403020204" pitchFamily="34" charset="0"/>
                      </a:endParaRPr>
                    </a:p>
                  </a:txBody>
                  <a:tcPr marL="91447" marR="91447" marT="45734" marB="45734"/>
                </a:tc>
                <a:tc>
                  <a:txBody>
                    <a:bodyPr/>
                    <a:lstStyle/>
                    <a:p>
                      <a:pPr algn="ctr"/>
                      <a:endParaRPr lang="fr-FR" sz="2800" dirty="0">
                        <a:solidFill>
                          <a:srgbClr val="FF0000"/>
                        </a:solidFill>
                        <a:latin typeface="Myriad Pro" panose="020B0503030403020204" pitchFamily="34" charset="0"/>
                      </a:endParaRPr>
                    </a:p>
                  </a:txBody>
                  <a:tcPr marL="91447" marR="91447" marT="45734" marB="45734"/>
                </a:tc>
                <a:extLst>
                  <a:ext uri="{0D108BD9-81ED-4DB2-BD59-A6C34878D82A}">
                    <a16:rowId xmlns:a16="http://schemas.microsoft.com/office/drawing/2014/main" val="612340084"/>
                  </a:ext>
                </a:extLst>
              </a:tr>
              <a:tr h="771292">
                <a:tc>
                  <a:txBody>
                    <a:bodyPr/>
                    <a:lstStyle/>
                    <a:p>
                      <a:pPr algn="ctr"/>
                      <a:endParaRPr lang="fr-FR" sz="2800" dirty="0">
                        <a:solidFill>
                          <a:srgbClr val="FF0000"/>
                        </a:solidFill>
                        <a:latin typeface="Myriad Pro" panose="020B0503030403020204" pitchFamily="34" charset="0"/>
                      </a:endParaRPr>
                    </a:p>
                  </a:txBody>
                  <a:tcPr marL="91447" marR="91447" marT="45734" marB="45734"/>
                </a:tc>
                <a:tc>
                  <a:txBody>
                    <a:bodyPr/>
                    <a:lstStyle/>
                    <a:p>
                      <a:pPr algn="ctr"/>
                      <a:endParaRPr lang="fr-FR" sz="2800" dirty="0">
                        <a:solidFill>
                          <a:srgbClr val="FF0000"/>
                        </a:solidFill>
                        <a:latin typeface="Myriad Pro" panose="020B0503030403020204" pitchFamily="34" charset="0"/>
                      </a:endParaRPr>
                    </a:p>
                  </a:txBody>
                  <a:tcPr marL="91447" marR="91447" marT="45734" marB="45734"/>
                </a:tc>
                <a:tc>
                  <a:txBody>
                    <a:bodyPr/>
                    <a:lstStyle/>
                    <a:p>
                      <a:pPr algn="ctr"/>
                      <a:endParaRPr lang="fr-FR" sz="2800" dirty="0">
                        <a:solidFill>
                          <a:srgbClr val="FF0000"/>
                        </a:solidFill>
                        <a:latin typeface="Myriad Pro" panose="020B0503030403020204" pitchFamily="34" charset="0"/>
                      </a:endParaRPr>
                    </a:p>
                  </a:txBody>
                  <a:tcPr marL="91447" marR="91447" marT="45734" marB="45734"/>
                </a:tc>
                <a:extLst>
                  <a:ext uri="{0D108BD9-81ED-4DB2-BD59-A6C34878D82A}">
                    <a16:rowId xmlns:a16="http://schemas.microsoft.com/office/drawing/2014/main" val="1006591569"/>
                  </a:ext>
                </a:extLst>
              </a:tr>
            </a:tbl>
          </a:graphicData>
        </a:graphic>
      </p:graphicFrame>
      <p:sp>
        <p:nvSpPr>
          <p:cNvPr id="5" name="Oval 4">
            <a:extLst>
              <a:ext uri="{FF2B5EF4-FFF2-40B4-BE49-F238E27FC236}">
                <a16:creationId xmlns:a16="http://schemas.microsoft.com/office/drawing/2014/main" id="{AE299C52-F301-4BC0-9D38-7D2D0381C46E}"/>
              </a:ext>
            </a:extLst>
          </p:cNvPr>
          <p:cNvSpPr/>
          <p:nvPr/>
        </p:nvSpPr>
        <p:spPr>
          <a:xfrm>
            <a:off x="6553200" y="979488"/>
            <a:ext cx="544513" cy="36988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 name="Oval 6">
            <a:extLst>
              <a:ext uri="{FF2B5EF4-FFF2-40B4-BE49-F238E27FC236}">
                <a16:creationId xmlns:a16="http://schemas.microsoft.com/office/drawing/2014/main" id="{7B3BCF77-32A9-427F-8419-6916337D6B92}"/>
              </a:ext>
            </a:extLst>
          </p:cNvPr>
          <p:cNvSpPr/>
          <p:nvPr/>
        </p:nvSpPr>
        <p:spPr>
          <a:xfrm>
            <a:off x="9666288" y="1876425"/>
            <a:ext cx="856346" cy="3698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aphicFrame>
        <p:nvGraphicFramePr>
          <p:cNvPr id="8" name="Table 7">
            <a:extLst>
              <a:ext uri="{FF2B5EF4-FFF2-40B4-BE49-F238E27FC236}">
                <a16:creationId xmlns:a16="http://schemas.microsoft.com/office/drawing/2014/main" id="{085D1CB0-6297-425E-8AA7-E9A9ECEC7712}"/>
              </a:ext>
            </a:extLst>
          </p:cNvPr>
          <p:cNvGraphicFramePr>
            <a:graphicFrameLocks noGrp="1"/>
          </p:cNvGraphicFramePr>
          <p:nvPr>
            <p:extLst>
              <p:ext uri="{D42A27DB-BD31-4B8C-83A1-F6EECF244321}">
                <p14:modId xmlns:p14="http://schemas.microsoft.com/office/powerpoint/2010/main" val="215831846"/>
              </p:ext>
            </p:extLst>
          </p:nvPr>
        </p:nvGraphicFramePr>
        <p:xfrm>
          <a:off x="1139825" y="2797175"/>
          <a:ext cx="9767887" cy="3870326"/>
        </p:xfrm>
        <a:graphic>
          <a:graphicData uri="http://schemas.openxmlformats.org/drawingml/2006/table">
            <a:tbl>
              <a:tblPr firstRow="1" bandRow="1">
                <a:tableStyleId>{5940675A-B579-460E-94D1-54222C63F5DA}</a:tableStyleId>
              </a:tblPr>
              <a:tblGrid>
                <a:gridCol w="2702375">
                  <a:extLst>
                    <a:ext uri="{9D8B030D-6E8A-4147-A177-3AD203B41FA5}">
                      <a16:colId xmlns:a16="http://schemas.microsoft.com/office/drawing/2014/main" val="582446540"/>
                    </a:ext>
                  </a:extLst>
                </a:gridCol>
                <a:gridCol w="3532756">
                  <a:extLst>
                    <a:ext uri="{9D8B030D-6E8A-4147-A177-3AD203B41FA5}">
                      <a16:colId xmlns:a16="http://schemas.microsoft.com/office/drawing/2014/main" val="867809714"/>
                    </a:ext>
                  </a:extLst>
                </a:gridCol>
                <a:gridCol w="3532756">
                  <a:extLst>
                    <a:ext uri="{9D8B030D-6E8A-4147-A177-3AD203B41FA5}">
                      <a16:colId xmlns:a16="http://schemas.microsoft.com/office/drawing/2014/main" val="2827993659"/>
                    </a:ext>
                  </a:extLst>
                </a:gridCol>
              </a:tblGrid>
              <a:tr h="833346">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2400" dirty="0">
                          <a:latin typeface="Myriad Pro" panose="020B0503030403020204" pitchFamily="34" charset="0"/>
                        </a:rPr>
                        <a:t>Noms qualifiés </a:t>
                      </a:r>
                    </a:p>
                  </a:txBody>
                  <a:tcPr marL="91447" marR="91447" marT="45742" marB="45742">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2400" dirty="0">
                          <a:latin typeface="Myriad Pro" panose="020B0503030403020204" pitchFamily="34" charset="0"/>
                        </a:rPr>
                        <a:t>Adjectifs qualificatifs épithètes </a:t>
                      </a:r>
                    </a:p>
                  </a:txBody>
                  <a:tcPr marL="91447" marR="91447" marT="45742" marB="45742">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2400" dirty="0">
                          <a:latin typeface="Myriad Pro" panose="020B0503030403020204" pitchFamily="34" charset="0"/>
                        </a:rPr>
                        <a:t>Adjectifs qualificatifs attributs </a:t>
                      </a:r>
                    </a:p>
                  </a:txBody>
                  <a:tcPr marL="91447" marR="91447" marT="45742" marB="45742">
                    <a:solidFill>
                      <a:schemeClr val="accent1">
                        <a:lumMod val="20000"/>
                        <a:lumOff val="80000"/>
                      </a:schemeClr>
                    </a:solidFill>
                  </a:tcPr>
                </a:tc>
                <a:extLst>
                  <a:ext uri="{0D108BD9-81ED-4DB2-BD59-A6C34878D82A}">
                    <a16:rowId xmlns:a16="http://schemas.microsoft.com/office/drawing/2014/main" val="1837958552"/>
                  </a:ext>
                </a:extLst>
              </a:tr>
              <a:tr h="585849">
                <a:tc>
                  <a:txBody>
                    <a:bodyPr/>
                    <a:lstStyle/>
                    <a:p>
                      <a:pPr algn="ctr"/>
                      <a:r>
                        <a:rPr lang="fr-FR" sz="2800" dirty="0">
                          <a:solidFill>
                            <a:srgbClr val="002060"/>
                          </a:solidFill>
                          <a:latin typeface="Myriad Pro" panose="020B0503030403020204" pitchFamily="34" charset="0"/>
                        </a:rPr>
                        <a:t>Tante Eponge </a:t>
                      </a:r>
                    </a:p>
                  </a:txBody>
                  <a:tcPr marL="91447" marR="91447" marT="45742" marB="45742"/>
                </a:tc>
                <a:tc>
                  <a:txBody>
                    <a:bodyPr/>
                    <a:lstStyle/>
                    <a:p>
                      <a:pPr algn="ctr"/>
                      <a:endParaRPr lang="fr-FR" sz="2800" dirty="0">
                        <a:solidFill>
                          <a:srgbClr val="002060"/>
                        </a:solidFill>
                        <a:latin typeface="Myriad Pro" panose="020B0503030403020204" pitchFamily="34" charset="0"/>
                      </a:endParaRPr>
                    </a:p>
                  </a:txBody>
                  <a:tcPr marL="91447" marR="91447" marT="45742" marB="45742"/>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2800" dirty="0">
                          <a:solidFill>
                            <a:srgbClr val="002060"/>
                          </a:solidFill>
                          <a:latin typeface="Myriad Pro" panose="020B0503030403020204" pitchFamily="34" charset="0"/>
                        </a:rPr>
                        <a:t>petite  -  ronde </a:t>
                      </a:r>
                    </a:p>
                  </a:txBody>
                  <a:tcPr marL="91447" marR="91447" marT="45742" marB="45742"/>
                </a:tc>
                <a:extLst>
                  <a:ext uri="{0D108BD9-81ED-4DB2-BD59-A6C34878D82A}">
                    <a16:rowId xmlns:a16="http://schemas.microsoft.com/office/drawing/2014/main" val="1673321471"/>
                  </a:ext>
                </a:extLst>
              </a:tr>
              <a:tr h="723283">
                <a:tc>
                  <a:txBody>
                    <a:bodyPr/>
                    <a:lstStyle/>
                    <a:p>
                      <a:pPr algn="ctr"/>
                      <a:r>
                        <a:rPr lang="fr-FR" sz="2800" dirty="0">
                          <a:solidFill>
                            <a:srgbClr val="002060"/>
                          </a:solidFill>
                          <a:latin typeface="Myriad Pro" panose="020B0503030403020204" pitchFamily="34" charset="0"/>
                        </a:rPr>
                        <a:t>de yeux</a:t>
                      </a:r>
                    </a:p>
                  </a:txBody>
                  <a:tcPr marL="91447" marR="91447" marT="45742" marB="45742"/>
                </a:tc>
                <a:tc>
                  <a:txBody>
                    <a:bodyPr/>
                    <a:lstStyle/>
                    <a:p>
                      <a:pPr algn="ctr"/>
                      <a:r>
                        <a:rPr lang="fr-FR" sz="2800" dirty="0">
                          <a:solidFill>
                            <a:srgbClr val="002060"/>
                          </a:solidFill>
                          <a:latin typeface="Myriad Pro" panose="020B0503030403020204" pitchFamily="34" charset="0"/>
                        </a:rPr>
                        <a:t>petits - marron</a:t>
                      </a:r>
                    </a:p>
                  </a:txBody>
                  <a:tcPr marL="91447" marR="91447" marT="45742" marB="45742"/>
                </a:tc>
                <a:tc>
                  <a:txBody>
                    <a:bodyPr/>
                    <a:lstStyle/>
                    <a:p>
                      <a:pPr algn="ctr"/>
                      <a:endParaRPr lang="fr-FR" sz="2800" dirty="0">
                        <a:solidFill>
                          <a:srgbClr val="002060"/>
                        </a:solidFill>
                        <a:latin typeface="Myriad Pro" panose="020B0503030403020204" pitchFamily="34" charset="0"/>
                      </a:endParaRPr>
                    </a:p>
                  </a:txBody>
                  <a:tcPr marL="91447" marR="91447" marT="45742" marB="45742"/>
                </a:tc>
                <a:extLst>
                  <a:ext uri="{0D108BD9-81ED-4DB2-BD59-A6C34878D82A}">
                    <a16:rowId xmlns:a16="http://schemas.microsoft.com/office/drawing/2014/main" val="4232537332"/>
                  </a:ext>
                </a:extLst>
              </a:tr>
              <a:tr h="956800">
                <a:tc>
                  <a:txBody>
                    <a:bodyPr/>
                    <a:lstStyle/>
                    <a:p>
                      <a:pPr algn="ctr"/>
                      <a:r>
                        <a:rPr lang="fr-FR" sz="2800" dirty="0">
                          <a:solidFill>
                            <a:srgbClr val="002060"/>
                          </a:solidFill>
                          <a:latin typeface="Myriad Pro" panose="020B0503030403020204" pitchFamily="34" charset="0"/>
                        </a:rPr>
                        <a:t>ces figures</a:t>
                      </a:r>
                    </a:p>
                  </a:txBody>
                  <a:tcPr marL="91447" marR="91447" marT="45742" marB="45742"/>
                </a:tc>
                <a:tc>
                  <a:txBody>
                    <a:bodyPr/>
                    <a:lstStyle/>
                    <a:p>
                      <a:pPr algn="ctr"/>
                      <a:r>
                        <a:rPr lang="fr-FR" sz="2800" dirty="0">
                          <a:solidFill>
                            <a:srgbClr val="002060"/>
                          </a:solidFill>
                          <a:latin typeface="Myriad Pro" panose="020B0503030403020204" pitchFamily="34" charset="0"/>
                        </a:rPr>
                        <a:t>grosses - blanches - flasques</a:t>
                      </a:r>
                    </a:p>
                  </a:txBody>
                  <a:tcPr marL="91447" marR="91447" marT="45742" marB="45742"/>
                </a:tc>
                <a:tc>
                  <a:txBody>
                    <a:bodyPr/>
                    <a:lstStyle/>
                    <a:p>
                      <a:pPr algn="ctr"/>
                      <a:r>
                        <a:rPr lang="fr-FR" sz="2800" dirty="0">
                          <a:solidFill>
                            <a:srgbClr val="002060"/>
                          </a:solidFill>
                          <a:latin typeface="Myriad Pro" panose="020B0503030403020204" pitchFamily="34" charset="0"/>
                        </a:rPr>
                        <a:t> bouillies</a:t>
                      </a:r>
                    </a:p>
                  </a:txBody>
                  <a:tcPr marL="91447" marR="91447" marT="45742" marB="45742"/>
                </a:tc>
                <a:extLst>
                  <a:ext uri="{0D108BD9-81ED-4DB2-BD59-A6C34878D82A}">
                    <a16:rowId xmlns:a16="http://schemas.microsoft.com/office/drawing/2014/main" val="612340084"/>
                  </a:ext>
                </a:extLst>
              </a:tr>
              <a:tr h="771048">
                <a:tc>
                  <a:txBody>
                    <a:bodyPr/>
                    <a:lstStyle/>
                    <a:p>
                      <a:pPr algn="ctr"/>
                      <a:r>
                        <a:rPr lang="fr-FR" sz="2800" dirty="0">
                          <a:solidFill>
                            <a:srgbClr val="002060"/>
                          </a:solidFill>
                          <a:latin typeface="Myriad Pro" panose="020B0503030403020204" pitchFamily="34" charset="0"/>
                        </a:rPr>
                        <a:t>Un chou</a:t>
                      </a:r>
                    </a:p>
                  </a:txBody>
                  <a:tcPr marL="91447" marR="91447" marT="45742" marB="45742"/>
                </a:tc>
                <a:tc>
                  <a:txBody>
                    <a:bodyPr/>
                    <a:lstStyle/>
                    <a:p>
                      <a:pPr algn="ctr"/>
                      <a:r>
                        <a:rPr lang="fr-FR" sz="2800" dirty="0">
                          <a:solidFill>
                            <a:srgbClr val="002060"/>
                          </a:solidFill>
                          <a:latin typeface="Myriad Pro" panose="020B0503030403020204" pitchFamily="34" charset="0"/>
                        </a:rPr>
                        <a:t>énorme - blanc  - cuit</a:t>
                      </a:r>
                    </a:p>
                  </a:txBody>
                  <a:tcPr marL="91447" marR="91447" marT="45742" marB="45742"/>
                </a:tc>
                <a:tc>
                  <a:txBody>
                    <a:bodyPr/>
                    <a:lstStyle/>
                    <a:p>
                      <a:pPr algn="ctr"/>
                      <a:endParaRPr lang="fr-FR" sz="2800" dirty="0">
                        <a:solidFill>
                          <a:srgbClr val="002060"/>
                        </a:solidFill>
                        <a:latin typeface="Myriad Pro" panose="020B0503030403020204" pitchFamily="34" charset="0"/>
                      </a:endParaRPr>
                    </a:p>
                  </a:txBody>
                  <a:tcPr marL="91447" marR="91447" marT="45742" marB="45742"/>
                </a:tc>
                <a:extLst>
                  <a:ext uri="{0D108BD9-81ED-4DB2-BD59-A6C34878D82A}">
                    <a16:rowId xmlns:a16="http://schemas.microsoft.com/office/drawing/2014/main" val="1006591569"/>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42"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fade">
                                      <p:cBhvr>
                                        <p:cTn id="9" dur="1000"/>
                                        <p:tgtEl>
                                          <p:spTgt spid="3"/>
                                        </p:tgtEl>
                                      </p:cBhvr>
                                    </p:animEffect>
                                    <p:anim calcmode="lin" valueType="num">
                                      <p:cBhvr>
                                        <p:cTn id="10" dur="1000" fill="hold"/>
                                        <p:tgtEl>
                                          <p:spTgt spid="3"/>
                                        </p:tgtEl>
                                        <p:attrNameLst>
                                          <p:attrName>ppt_x</p:attrName>
                                        </p:attrNameLst>
                                      </p:cBhvr>
                                      <p:tavLst>
                                        <p:tav tm="0">
                                          <p:val>
                                            <p:strVal val="#ppt_x"/>
                                          </p:val>
                                        </p:tav>
                                        <p:tav tm="100000">
                                          <p:val>
                                            <p:strVal val="#ppt_x"/>
                                          </p:val>
                                        </p:tav>
                                      </p:tavLst>
                                    </p:anim>
                                    <p:anim calcmode="lin" valueType="num">
                                      <p:cBhvr>
                                        <p:cTn id="1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42"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heel(1)">
                                      <p:cBhvr>
                                        <p:cTn id="23" dur="2000"/>
                                        <p:tgtEl>
                                          <p:spTgt spid="5"/>
                                        </p:tgtEl>
                                      </p:cBhvr>
                                    </p:animEffect>
                                  </p:childTnLst>
                                </p:cTn>
                              </p:par>
                              <p:par>
                                <p:cTn id="24" presetID="21" presetClass="entr" presetSubtype="1"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Effect transition="in" filter="wheel(1)">
                                      <p:cBhvr>
                                        <p:cTn id="2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9BA765-8083-40F6-BB47-71F270F82963}"/>
              </a:ext>
            </a:extLst>
          </p:cNvPr>
          <p:cNvSpPr txBox="1"/>
          <p:nvPr/>
        </p:nvSpPr>
        <p:spPr>
          <a:xfrm>
            <a:off x="805962" y="64760"/>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pitchFamily="34" charset="0"/>
                <a:cs typeface="Times New Roman" panose="02020603050405020304" pitchFamily="18" charset="0"/>
              </a:rPr>
              <a:t>ENTRAINEMENT</a:t>
            </a:r>
          </a:p>
        </p:txBody>
      </p:sp>
      <p:sp>
        <p:nvSpPr>
          <p:cNvPr id="6" name="Rectangle 5">
            <a:extLst>
              <a:ext uri="{FF2B5EF4-FFF2-40B4-BE49-F238E27FC236}">
                <a16:creationId xmlns:a16="http://schemas.microsoft.com/office/drawing/2014/main" id="{F8485A45-A0CE-471F-A993-3CFD03C792AE}"/>
              </a:ext>
            </a:extLst>
          </p:cNvPr>
          <p:cNvSpPr/>
          <p:nvPr/>
        </p:nvSpPr>
        <p:spPr>
          <a:xfrm>
            <a:off x="530225" y="1001713"/>
            <a:ext cx="4306888" cy="201136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endParaRPr lang="fr-FR" sz="2400" b="1" dirty="0">
              <a:solidFill>
                <a:schemeClr val="tx1"/>
              </a:solidFill>
              <a:latin typeface="Myriad Pro" panose="020B0503030403020204" pitchFamily="34" charset="0"/>
            </a:endParaRPr>
          </a:p>
          <a:p>
            <a:pPr>
              <a:defRPr/>
            </a:pPr>
            <a:r>
              <a:rPr lang="fr-FR" sz="2400" b="1" dirty="0">
                <a:solidFill>
                  <a:schemeClr val="tx1"/>
                </a:solidFill>
                <a:latin typeface="Myriad Pro" panose="020B0503030403020204" pitchFamily="34" charset="0"/>
              </a:rPr>
              <a:t>Indiquez le genre et le nombre des adjectifs qualificatifs soulignés. </a:t>
            </a:r>
            <a:br>
              <a:rPr lang="fr-FR" sz="2400" b="1" dirty="0">
                <a:solidFill>
                  <a:schemeClr val="tx1"/>
                </a:solidFill>
                <a:latin typeface="Myriad Pro" panose="020B0503030403020204" pitchFamily="34" charset="0"/>
              </a:rPr>
            </a:br>
            <a:r>
              <a:rPr lang="fr-FR" sz="2400" b="1" dirty="0">
                <a:solidFill>
                  <a:schemeClr val="tx1"/>
                </a:solidFill>
                <a:latin typeface="Myriad Pro" panose="020B0503030403020204" pitchFamily="34" charset="0"/>
              </a:rPr>
              <a:t>Justifiez l’ orthographe de ces adjectifs.  </a:t>
            </a:r>
          </a:p>
          <a:p>
            <a:pPr>
              <a:defRPr/>
            </a:pPr>
            <a:endParaRPr lang="fr-FR" sz="2400" b="1" dirty="0">
              <a:solidFill>
                <a:schemeClr val="tx1"/>
              </a:solidFill>
              <a:latin typeface="Myriad Pro" panose="020B0503030403020204" pitchFamily="34" charset="0"/>
            </a:endParaRPr>
          </a:p>
        </p:txBody>
      </p:sp>
      <p:grpSp>
        <p:nvGrpSpPr>
          <p:cNvPr id="41988" name="Group 19">
            <a:extLst>
              <a:ext uri="{FF2B5EF4-FFF2-40B4-BE49-F238E27FC236}">
                <a16:creationId xmlns:a16="http://schemas.microsoft.com/office/drawing/2014/main" id="{59BE7EBE-C0C4-4BCF-8619-214C6CF3F4FA}"/>
              </a:ext>
            </a:extLst>
          </p:cNvPr>
          <p:cNvGrpSpPr>
            <a:grpSpLocks/>
          </p:cNvGrpSpPr>
          <p:nvPr/>
        </p:nvGrpSpPr>
        <p:grpSpPr bwMode="auto">
          <a:xfrm>
            <a:off x="5056188" y="827088"/>
            <a:ext cx="7000875" cy="2800350"/>
            <a:chOff x="5056850" y="827015"/>
            <a:chExt cx="7000875" cy="2800638"/>
          </a:xfrm>
        </p:grpSpPr>
        <p:sp>
          <p:nvSpPr>
            <p:cNvPr id="2" name="Rectangle 1">
              <a:extLst>
                <a:ext uri="{FF2B5EF4-FFF2-40B4-BE49-F238E27FC236}">
                  <a16:creationId xmlns:a16="http://schemas.microsoft.com/office/drawing/2014/main" id="{72E350A2-A58C-490D-9183-BE5B5653368D}"/>
                </a:ext>
              </a:extLst>
            </p:cNvPr>
            <p:cNvSpPr/>
            <p:nvPr/>
          </p:nvSpPr>
          <p:spPr>
            <a:xfrm>
              <a:off x="5056850" y="827015"/>
              <a:ext cx="7000875" cy="2800638"/>
            </a:xfrm>
            <a:prstGeom prst="rect">
              <a:avLst/>
            </a:prstGeom>
            <a:solidFill>
              <a:schemeClr val="accent1">
                <a:lumMod val="20000"/>
                <a:lumOff val="80000"/>
              </a:schemeClr>
            </a:solidFill>
          </p:spPr>
          <p:txBody>
            <a:bodyPr>
              <a:spAutoFit/>
            </a:bodyPr>
            <a:lstStyle/>
            <a:p>
              <a:pPr>
                <a:lnSpc>
                  <a:spcPct val="150000"/>
                </a:lnSpc>
                <a:defRPr/>
              </a:pPr>
              <a:r>
                <a:rPr lang="fr-FR" sz="2400" dirty="0">
                  <a:latin typeface="Myriad Pro" panose="020B0503030403020204" pitchFamily="34" charset="0"/>
                </a:rPr>
                <a:t>Tante Eponge était petite et ronde comme un ballon. Elle avait de petits yeux marron, une bouche en trou de serrure et une de ces grosses figures blanches et flasques qui ont l’air d’être bouillies. Elle ressemblait à un énorme chou blanc cuit à l’eau. </a:t>
              </a:r>
            </a:p>
          </p:txBody>
        </p:sp>
        <p:cxnSp>
          <p:nvCxnSpPr>
            <p:cNvPr id="10" name="Straight Connector 9">
              <a:extLst>
                <a:ext uri="{FF2B5EF4-FFF2-40B4-BE49-F238E27FC236}">
                  <a16:creationId xmlns:a16="http://schemas.microsoft.com/office/drawing/2014/main" id="{3CD20E37-42C8-4252-AFDC-CDFDFFB81FA7}"/>
                </a:ext>
              </a:extLst>
            </p:cNvPr>
            <p:cNvCxnSpPr/>
            <p:nvPr/>
          </p:nvCxnSpPr>
          <p:spPr>
            <a:xfrm>
              <a:off x="7650825" y="1354119"/>
              <a:ext cx="73183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AA328AA-1A92-4CE8-A37F-3447F8B02255}"/>
                </a:ext>
              </a:extLst>
            </p:cNvPr>
            <p:cNvCxnSpPr/>
            <p:nvPr/>
          </p:nvCxnSpPr>
          <p:spPr>
            <a:xfrm>
              <a:off x="6726900" y="1903451"/>
              <a:ext cx="73183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372F433-37A2-4396-93C5-ADF2A3ED9ABB}"/>
                </a:ext>
              </a:extLst>
            </p:cNvPr>
            <p:cNvCxnSpPr/>
            <p:nvPr/>
          </p:nvCxnSpPr>
          <p:spPr>
            <a:xfrm>
              <a:off x="8185812" y="1890749"/>
              <a:ext cx="914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431C21C4-65A1-415D-A575-2D17F30ED05A}"/>
              </a:ext>
            </a:extLst>
          </p:cNvPr>
          <p:cNvSpPr/>
          <p:nvPr/>
        </p:nvSpPr>
        <p:spPr>
          <a:xfrm>
            <a:off x="485775" y="3700463"/>
            <a:ext cx="1371600" cy="823912"/>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fr-FR" sz="2400" dirty="0">
                <a:solidFill>
                  <a:schemeClr val="tx1"/>
                </a:solidFill>
                <a:latin typeface="Myriad Pro" panose="020B0503030403020204" pitchFamily="34" charset="0"/>
              </a:rPr>
              <a:t>Petite</a:t>
            </a:r>
          </a:p>
        </p:txBody>
      </p:sp>
      <p:sp>
        <p:nvSpPr>
          <p:cNvPr id="15" name="Rectangle 14">
            <a:extLst>
              <a:ext uri="{FF2B5EF4-FFF2-40B4-BE49-F238E27FC236}">
                <a16:creationId xmlns:a16="http://schemas.microsoft.com/office/drawing/2014/main" id="{6C03B8DB-2B86-4122-BC15-DB5994DA7F85}"/>
              </a:ext>
            </a:extLst>
          </p:cNvPr>
          <p:cNvSpPr/>
          <p:nvPr/>
        </p:nvSpPr>
        <p:spPr>
          <a:xfrm>
            <a:off x="2016125" y="3700463"/>
            <a:ext cx="10040938" cy="823912"/>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defRPr/>
            </a:pPr>
            <a:r>
              <a:rPr lang="fr-FR" sz="2400" dirty="0">
                <a:solidFill>
                  <a:schemeClr val="tx1"/>
                </a:solidFill>
                <a:latin typeface="Myriad Pro" panose="020B0503030403020204" pitchFamily="34" charset="0"/>
              </a:rPr>
              <a:t>Féminin singulier : il s’accorde en genre et en nombre avec le nom qualifié « Tante Eponge »  (féminin singulier).</a:t>
            </a:r>
          </a:p>
        </p:txBody>
      </p:sp>
      <p:sp>
        <p:nvSpPr>
          <p:cNvPr id="17" name="Rectangle 16">
            <a:extLst>
              <a:ext uri="{FF2B5EF4-FFF2-40B4-BE49-F238E27FC236}">
                <a16:creationId xmlns:a16="http://schemas.microsoft.com/office/drawing/2014/main" id="{BC54FF1E-31ED-44F7-9DE6-37CB90E8F947}"/>
              </a:ext>
            </a:extLst>
          </p:cNvPr>
          <p:cNvSpPr/>
          <p:nvPr/>
        </p:nvSpPr>
        <p:spPr>
          <a:xfrm>
            <a:off x="511175" y="4725988"/>
            <a:ext cx="1371600" cy="825500"/>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fr-FR" sz="2400" dirty="0">
                <a:solidFill>
                  <a:schemeClr val="tx1"/>
                </a:solidFill>
                <a:latin typeface="Myriad Pro" panose="020B0503030403020204" pitchFamily="34" charset="0"/>
              </a:rPr>
              <a:t>Petits</a:t>
            </a:r>
          </a:p>
        </p:txBody>
      </p:sp>
      <p:sp>
        <p:nvSpPr>
          <p:cNvPr id="18" name="Rectangle 17">
            <a:extLst>
              <a:ext uri="{FF2B5EF4-FFF2-40B4-BE49-F238E27FC236}">
                <a16:creationId xmlns:a16="http://schemas.microsoft.com/office/drawing/2014/main" id="{BB2A469F-9A02-4707-A862-B3ED0326BF80}"/>
              </a:ext>
            </a:extLst>
          </p:cNvPr>
          <p:cNvSpPr/>
          <p:nvPr/>
        </p:nvSpPr>
        <p:spPr>
          <a:xfrm>
            <a:off x="2016125" y="4727575"/>
            <a:ext cx="10040938" cy="823913"/>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defRPr/>
            </a:pPr>
            <a:r>
              <a:rPr lang="fr-FR" sz="2400" dirty="0">
                <a:solidFill>
                  <a:schemeClr val="tx1"/>
                </a:solidFill>
                <a:latin typeface="Myriad Pro" panose="020B0503030403020204" pitchFamily="34" charset="0"/>
              </a:rPr>
              <a:t>Masculin pluriel :  il s’accorde en genre et en nombre avec le nom qualifié « yeux » ( masculin pluriel ).</a:t>
            </a:r>
          </a:p>
        </p:txBody>
      </p:sp>
      <p:sp>
        <p:nvSpPr>
          <p:cNvPr id="19" name="Rectangle 18">
            <a:extLst>
              <a:ext uri="{FF2B5EF4-FFF2-40B4-BE49-F238E27FC236}">
                <a16:creationId xmlns:a16="http://schemas.microsoft.com/office/drawing/2014/main" id="{274F57F2-CCA7-456B-B4D4-A3BC8ADA79B1}"/>
              </a:ext>
            </a:extLst>
          </p:cNvPr>
          <p:cNvSpPr/>
          <p:nvPr/>
        </p:nvSpPr>
        <p:spPr>
          <a:xfrm>
            <a:off x="525463" y="5738813"/>
            <a:ext cx="1371600" cy="823912"/>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fr-FR" sz="2400" dirty="0">
                <a:solidFill>
                  <a:schemeClr val="tx1"/>
                </a:solidFill>
                <a:latin typeface="Myriad Pro" panose="020B0503030403020204" pitchFamily="34" charset="0"/>
              </a:rPr>
              <a:t>marron</a:t>
            </a:r>
          </a:p>
        </p:txBody>
      </p:sp>
      <p:sp>
        <p:nvSpPr>
          <p:cNvPr id="21" name="Rectangle 20">
            <a:extLst>
              <a:ext uri="{FF2B5EF4-FFF2-40B4-BE49-F238E27FC236}">
                <a16:creationId xmlns:a16="http://schemas.microsoft.com/office/drawing/2014/main" id="{1AB4A5C4-CE0E-44D8-ACDC-86E374FCD7D6}"/>
              </a:ext>
            </a:extLst>
          </p:cNvPr>
          <p:cNvSpPr/>
          <p:nvPr/>
        </p:nvSpPr>
        <p:spPr>
          <a:xfrm>
            <a:off x="2016125" y="5738813"/>
            <a:ext cx="10040938" cy="823912"/>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defRPr/>
            </a:pPr>
            <a:r>
              <a:rPr lang="fr-FR" sz="2400" dirty="0">
                <a:solidFill>
                  <a:schemeClr val="tx1"/>
                </a:solidFill>
                <a:latin typeface="Myriad Pro" panose="020B0503030403020204" pitchFamily="34" charset="0"/>
              </a:rPr>
              <a:t>Masculin singulier :  c’est un nom utilisé comme adjectif de couleur, il ne s’accorde pas avec le nom qualifié « yeux » ( masculin pluriel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1000" fill="hold"/>
                                        <p:tgtEl>
                                          <p:spTgt spid="17"/>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500"/>
                                        <p:tgtEl>
                                          <p:spTgt spid="1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P spid="15" grpId="0" animBg="1"/>
      <p:bldP spid="17" grpId="0" animBg="1"/>
      <p:bldP spid="18" grpId="0" animBg="1"/>
      <p:bldP spid="19" grpId="0" animBg="1"/>
      <p:bldP spid="2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9BA765-8083-40F6-BB47-71F270F82963}"/>
              </a:ext>
            </a:extLst>
          </p:cNvPr>
          <p:cNvSpPr txBox="1"/>
          <p:nvPr/>
        </p:nvSpPr>
        <p:spPr>
          <a:xfrm>
            <a:off x="749691" y="53757"/>
            <a:ext cx="10915650" cy="646331"/>
          </a:xfrm>
          <a:prstGeom prst="rect">
            <a:avLst/>
          </a:prstGeom>
          <a:noFill/>
          <a:ln>
            <a:noFill/>
          </a:ln>
        </p:spPr>
        <p:txBody>
          <a:bodyPr>
            <a:spAutoFit/>
          </a:bodyPr>
          <a:lstStyle/>
          <a:p>
            <a:pPr>
              <a:defRPr/>
            </a:pPr>
            <a:r>
              <a:rPr lang="fr-FR" sz="3600" b="1" dirty="0">
                <a:solidFill>
                  <a:srgbClr val="0096D6"/>
                </a:solidFill>
                <a:latin typeface="Myriad Pro" panose="020B0503030403020204" pitchFamily="34" charset="0"/>
                <a:cs typeface="Times New Roman" panose="02020603050405020304" pitchFamily="18" charset="0"/>
              </a:rPr>
              <a:t>ENTRAINEMENT</a:t>
            </a:r>
            <a:endParaRPr lang="fr-FR" sz="2800" b="1" dirty="0">
              <a:solidFill>
                <a:srgbClr val="0096D6"/>
              </a:solidFill>
              <a:latin typeface="Myriad Pro" panose="020B050303040302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F8485A45-A0CE-471F-A993-3CFD03C792AE}"/>
              </a:ext>
            </a:extLst>
          </p:cNvPr>
          <p:cNvSpPr/>
          <p:nvPr/>
        </p:nvSpPr>
        <p:spPr>
          <a:xfrm>
            <a:off x="329061" y="1898275"/>
            <a:ext cx="3433763" cy="13938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endParaRPr lang="fr-FR" sz="2400" b="1" dirty="0">
              <a:solidFill>
                <a:schemeClr val="tx1"/>
              </a:solidFill>
              <a:latin typeface="Myriad Pro" panose="020B0503030403020204" pitchFamily="34" charset="0"/>
            </a:endParaRPr>
          </a:p>
          <a:p>
            <a:pPr>
              <a:defRPr/>
            </a:pPr>
            <a:r>
              <a:rPr lang="fr-FR" sz="2400" b="1" dirty="0">
                <a:solidFill>
                  <a:schemeClr val="tx1"/>
                </a:solidFill>
                <a:latin typeface="Myriad Pro" panose="020B0503030403020204" pitchFamily="34" charset="0"/>
              </a:rPr>
              <a:t>Accordez les adjectifs qualificatifs avec les noms qualifiés. </a:t>
            </a:r>
          </a:p>
          <a:p>
            <a:pPr>
              <a:defRPr/>
            </a:pPr>
            <a:endParaRPr lang="fr-FR" sz="2400" b="1" dirty="0">
              <a:solidFill>
                <a:schemeClr val="tx1"/>
              </a:solidFill>
              <a:latin typeface="Myriad Pro" panose="020B0503030403020204" pitchFamily="34" charset="0"/>
            </a:endParaRPr>
          </a:p>
        </p:txBody>
      </p:sp>
      <p:sp>
        <p:nvSpPr>
          <p:cNvPr id="7" name="Rectangle 6">
            <a:extLst>
              <a:ext uri="{FF2B5EF4-FFF2-40B4-BE49-F238E27FC236}">
                <a16:creationId xmlns:a16="http://schemas.microsoft.com/office/drawing/2014/main" id="{438B0983-CAD9-40DE-945E-FD7BBAD60B76}"/>
              </a:ext>
            </a:extLst>
          </p:cNvPr>
          <p:cNvSpPr/>
          <p:nvPr/>
        </p:nvSpPr>
        <p:spPr>
          <a:xfrm>
            <a:off x="4296229" y="1163212"/>
            <a:ext cx="7396093" cy="4093428"/>
          </a:xfrm>
          <a:prstGeom prst="rect">
            <a:avLst/>
          </a:prstGeom>
          <a:ln w="38100">
            <a:noFill/>
          </a:ln>
        </p:spPr>
        <p:txBody>
          <a:bodyPr wrap="square">
            <a:spAutoFit/>
          </a:bodyPr>
          <a:lstStyle/>
          <a:p>
            <a:pPr>
              <a:defRPr/>
            </a:pPr>
            <a:r>
              <a:rPr lang="fr-FR" sz="2600" b="1" dirty="0">
                <a:solidFill>
                  <a:srgbClr val="002060"/>
                </a:solidFill>
                <a:latin typeface="Myriad Pro" panose="020B0503030403020204" pitchFamily="34" charset="0"/>
              </a:rPr>
              <a:t>Michel était très (blond)                avec des cheveux très (court)                 . Ses lèvres(mince)                                              </a:t>
            </a:r>
          </a:p>
          <a:p>
            <a:pPr>
              <a:defRPr/>
            </a:pPr>
            <a:r>
              <a:rPr lang="fr-FR" sz="2600" b="1" dirty="0">
                <a:solidFill>
                  <a:srgbClr val="002060"/>
                </a:solidFill>
                <a:latin typeface="Myriad Pro" panose="020B0503030403020204" pitchFamily="34" charset="0"/>
              </a:rPr>
              <a:t>semblaient toujours (mouillé)                       .</a:t>
            </a:r>
            <a:br>
              <a:rPr lang="fr-FR" sz="2600" b="1" dirty="0">
                <a:solidFill>
                  <a:srgbClr val="002060"/>
                </a:solidFill>
                <a:latin typeface="Myriad Pro" panose="020B0503030403020204" pitchFamily="34" charset="0"/>
              </a:rPr>
            </a:br>
            <a:r>
              <a:rPr lang="fr-FR" sz="2600" b="1" dirty="0">
                <a:solidFill>
                  <a:srgbClr val="002060"/>
                </a:solidFill>
                <a:latin typeface="Myriad Pro" panose="020B0503030403020204" pitchFamily="34" charset="0"/>
              </a:rPr>
              <a:t>Son visage (pâle)               , aux yeux (bleu)                  , paraissait assez (dur)           .</a:t>
            </a:r>
          </a:p>
          <a:p>
            <a:pPr>
              <a:defRPr/>
            </a:pPr>
            <a:r>
              <a:rPr lang="fr-FR" sz="2600" b="1" dirty="0">
                <a:solidFill>
                  <a:srgbClr val="002060"/>
                </a:solidFill>
                <a:latin typeface="Myriad Pro" panose="020B0503030403020204" pitchFamily="34" charset="0"/>
              </a:rPr>
              <a:t>Karim était vêtu d’un pantalon en velours à côtes(marron)                   et d'un pull-over (original)                  : une manche (bleu foncé)                 </a:t>
            </a:r>
            <a:br>
              <a:rPr lang="fr-FR" sz="2600" b="1" dirty="0">
                <a:solidFill>
                  <a:srgbClr val="002060"/>
                </a:solidFill>
                <a:latin typeface="Myriad Pro" panose="020B0503030403020204" pitchFamily="34" charset="0"/>
              </a:rPr>
            </a:br>
            <a:r>
              <a:rPr lang="fr-FR" sz="2600" b="1" dirty="0">
                <a:solidFill>
                  <a:srgbClr val="002060"/>
                </a:solidFill>
                <a:latin typeface="Myriad Pro" panose="020B0503030403020204" pitchFamily="34" charset="0"/>
              </a:rPr>
              <a:t>                         et une manche (vert)             .</a:t>
            </a:r>
            <a:br>
              <a:rPr lang="fr-FR" sz="2600" b="1" dirty="0">
                <a:solidFill>
                  <a:srgbClr val="002060"/>
                </a:solidFill>
                <a:latin typeface="Myriad Pro" panose="020B0503030403020204" pitchFamily="34" charset="0"/>
              </a:rPr>
            </a:br>
            <a:endParaRPr lang="fr-FR" sz="2600" b="1" dirty="0">
              <a:solidFill>
                <a:srgbClr val="002060"/>
              </a:solidFill>
              <a:latin typeface="Myriad Pro" panose="020B0503030403020204" pitchFamily="34" charset="0"/>
            </a:endParaRPr>
          </a:p>
        </p:txBody>
      </p:sp>
      <p:sp>
        <p:nvSpPr>
          <p:cNvPr id="8" name="Rectangle 7">
            <a:extLst>
              <a:ext uri="{FF2B5EF4-FFF2-40B4-BE49-F238E27FC236}">
                <a16:creationId xmlns:a16="http://schemas.microsoft.com/office/drawing/2014/main" id="{0702E49E-A290-430B-99D2-1052CDACE28A}"/>
              </a:ext>
            </a:extLst>
          </p:cNvPr>
          <p:cNvSpPr>
            <a:spLocks noChangeArrowheads="1"/>
          </p:cNvSpPr>
          <p:nvPr/>
        </p:nvSpPr>
        <p:spPr bwMode="auto">
          <a:xfrm>
            <a:off x="7855599" y="1163212"/>
            <a:ext cx="10541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600" b="1" dirty="0">
                <a:solidFill>
                  <a:srgbClr val="FF0000"/>
                </a:solidFill>
                <a:latin typeface="Myriad Pro" panose="020B0503030403020204" pitchFamily="34" charset="0"/>
              </a:rPr>
              <a:t>blond</a:t>
            </a:r>
            <a:endParaRPr lang="fr-FR" altLang="en-US" sz="2600" dirty="0">
              <a:solidFill>
                <a:srgbClr val="FF0000"/>
              </a:solidFill>
            </a:endParaRPr>
          </a:p>
        </p:txBody>
      </p:sp>
      <p:sp>
        <p:nvSpPr>
          <p:cNvPr id="9" name="Rectangle 8">
            <a:extLst>
              <a:ext uri="{FF2B5EF4-FFF2-40B4-BE49-F238E27FC236}">
                <a16:creationId xmlns:a16="http://schemas.microsoft.com/office/drawing/2014/main" id="{5529A131-8A07-4C87-8C4A-DD37F55A4201}"/>
              </a:ext>
            </a:extLst>
          </p:cNvPr>
          <p:cNvSpPr>
            <a:spLocks noChangeArrowheads="1"/>
          </p:cNvSpPr>
          <p:nvPr/>
        </p:nvSpPr>
        <p:spPr bwMode="auto">
          <a:xfrm>
            <a:off x="6012605" y="1531795"/>
            <a:ext cx="111283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600" b="1" dirty="0">
                <a:solidFill>
                  <a:srgbClr val="FF0000"/>
                </a:solidFill>
                <a:latin typeface="Myriad Pro" panose="020B0503030403020204" pitchFamily="34" charset="0"/>
              </a:rPr>
              <a:t>courts</a:t>
            </a:r>
            <a:endParaRPr lang="fr-FR" altLang="en-US" sz="2600" dirty="0">
              <a:solidFill>
                <a:srgbClr val="FF0000"/>
              </a:solidFill>
            </a:endParaRPr>
          </a:p>
        </p:txBody>
      </p:sp>
      <p:sp>
        <p:nvSpPr>
          <p:cNvPr id="14" name="Rectangle 13">
            <a:extLst>
              <a:ext uri="{FF2B5EF4-FFF2-40B4-BE49-F238E27FC236}">
                <a16:creationId xmlns:a16="http://schemas.microsoft.com/office/drawing/2014/main" id="{6A70AA6A-B1FC-4441-B82F-5B59C3EB050B}"/>
              </a:ext>
            </a:extLst>
          </p:cNvPr>
          <p:cNvSpPr>
            <a:spLocks noChangeArrowheads="1"/>
          </p:cNvSpPr>
          <p:nvPr/>
        </p:nvSpPr>
        <p:spPr bwMode="auto">
          <a:xfrm>
            <a:off x="9891527" y="1531795"/>
            <a:ext cx="122713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600" b="1" dirty="0">
                <a:solidFill>
                  <a:srgbClr val="FF0000"/>
                </a:solidFill>
                <a:latin typeface="Myriad Pro" panose="020B0503030403020204" pitchFamily="34" charset="0"/>
              </a:rPr>
              <a:t>minces</a:t>
            </a:r>
            <a:endParaRPr lang="fr-FR" altLang="en-US" sz="2600" dirty="0">
              <a:solidFill>
                <a:srgbClr val="FF0000"/>
              </a:solidFill>
            </a:endParaRPr>
          </a:p>
        </p:txBody>
      </p:sp>
      <p:sp>
        <p:nvSpPr>
          <p:cNvPr id="15" name="Rectangle 14">
            <a:extLst>
              <a:ext uri="{FF2B5EF4-FFF2-40B4-BE49-F238E27FC236}">
                <a16:creationId xmlns:a16="http://schemas.microsoft.com/office/drawing/2014/main" id="{7083DA3D-4395-4206-B5C7-A510AB3B275F}"/>
              </a:ext>
            </a:extLst>
          </p:cNvPr>
          <p:cNvSpPr>
            <a:spLocks noChangeArrowheads="1"/>
          </p:cNvSpPr>
          <p:nvPr/>
        </p:nvSpPr>
        <p:spPr bwMode="auto">
          <a:xfrm>
            <a:off x="8737600" y="1939270"/>
            <a:ext cx="16129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600" b="1" dirty="0">
                <a:solidFill>
                  <a:srgbClr val="FF0000"/>
                </a:solidFill>
                <a:latin typeface="Myriad Pro" panose="020B0503030403020204" pitchFamily="34" charset="0"/>
              </a:rPr>
              <a:t>mouillées</a:t>
            </a:r>
            <a:endParaRPr lang="fr-FR" altLang="en-US" sz="2600" dirty="0">
              <a:solidFill>
                <a:srgbClr val="FF0000"/>
              </a:solidFill>
            </a:endParaRPr>
          </a:p>
        </p:txBody>
      </p:sp>
      <p:sp>
        <p:nvSpPr>
          <p:cNvPr id="16" name="Rectangle 15">
            <a:extLst>
              <a:ext uri="{FF2B5EF4-FFF2-40B4-BE49-F238E27FC236}">
                <a16:creationId xmlns:a16="http://schemas.microsoft.com/office/drawing/2014/main" id="{5286D9C6-CC78-4ADC-A961-018CD8259F8A}"/>
              </a:ext>
            </a:extLst>
          </p:cNvPr>
          <p:cNvSpPr>
            <a:spLocks noChangeArrowheads="1"/>
          </p:cNvSpPr>
          <p:nvPr/>
        </p:nvSpPr>
        <p:spPr bwMode="auto">
          <a:xfrm>
            <a:off x="6946541" y="2345161"/>
            <a:ext cx="82747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600" b="1" dirty="0">
                <a:solidFill>
                  <a:srgbClr val="FF0000"/>
                </a:solidFill>
                <a:latin typeface="Myriad Pro" panose="020B0503030403020204" pitchFamily="34" charset="0"/>
              </a:rPr>
              <a:t>pâle</a:t>
            </a:r>
            <a:endParaRPr lang="fr-FR" altLang="en-US" sz="2600" dirty="0">
              <a:solidFill>
                <a:srgbClr val="FF0000"/>
              </a:solidFill>
            </a:endParaRPr>
          </a:p>
        </p:txBody>
      </p:sp>
      <p:sp>
        <p:nvSpPr>
          <p:cNvPr id="17" name="Rectangle 16">
            <a:extLst>
              <a:ext uri="{FF2B5EF4-FFF2-40B4-BE49-F238E27FC236}">
                <a16:creationId xmlns:a16="http://schemas.microsoft.com/office/drawing/2014/main" id="{A4895B65-8CE9-41BF-B371-8B583C54F0D3}"/>
              </a:ext>
            </a:extLst>
          </p:cNvPr>
          <p:cNvSpPr>
            <a:spLocks noChangeArrowheads="1"/>
          </p:cNvSpPr>
          <p:nvPr/>
        </p:nvSpPr>
        <p:spPr bwMode="auto">
          <a:xfrm>
            <a:off x="10243343" y="2348331"/>
            <a:ext cx="981075"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600" b="1" dirty="0">
                <a:solidFill>
                  <a:srgbClr val="FF0000"/>
                </a:solidFill>
                <a:latin typeface="Myriad Pro" panose="020B0503030403020204" pitchFamily="34" charset="0"/>
              </a:rPr>
              <a:t>bleus</a:t>
            </a:r>
            <a:endParaRPr lang="fr-FR" altLang="en-US" sz="2600" dirty="0">
              <a:solidFill>
                <a:srgbClr val="FF0000"/>
              </a:solidFill>
            </a:endParaRPr>
          </a:p>
        </p:txBody>
      </p:sp>
      <p:sp>
        <p:nvSpPr>
          <p:cNvPr id="18" name="Rectangle 17">
            <a:extLst>
              <a:ext uri="{FF2B5EF4-FFF2-40B4-BE49-F238E27FC236}">
                <a16:creationId xmlns:a16="http://schemas.microsoft.com/office/drawing/2014/main" id="{5202B59D-31B8-413D-BDC0-E59383372F9A}"/>
              </a:ext>
            </a:extLst>
          </p:cNvPr>
          <p:cNvSpPr>
            <a:spLocks noChangeArrowheads="1"/>
          </p:cNvSpPr>
          <p:nvPr/>
        </p:nvSpPr>
        <p:spPr bwMode="auto">
          <a:xfrm>
            <a:off x="7427937" y="2773551"/>
            <a:ext cx="6921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600" b="1" dirty="0">
                <a:solidFill>
                  <a:srgbClr val="FF0000"/>
                </a:solidFill>
                <a:latin typeface="Myriad Pro" panose="020B0503030403020204" pitchFamily="34" charset="0"/>
              </a:rPr>
              <a:t>dur</a:t>
            </a:r>
            <a:endParaRPr lang="fr-FR" altLang="en-US" sz="2600" dirty="0">
              <a:solidFill>
                <a:srgbClr val="FF0000"/>
              </a:solidFill>
            </a:endParaRPr>
          </a:p>
        </p:txBody>
      </p:sp>
      <p:sp>
        <p:nvSpPr>
          <p:cNvPr id="19" name="Rectangle 18">
            <a:extLst>
              <a:ext uri="{FF2B5EF4-FFF2-40B4-BE49-F238E27FC236}">
                <a16:creationId xmlns:a16="http://schemas.microsoft.com/office/drawing/2014/main" id="{4CEE23FD-BB05-4463-B140-7082E9FF1FE0}"/>
              </a:ext>
            </a:extLst>
          </p:cNvPr>
          <p:cNvSpPr>
            <a:spLocks noChangeArrowheads="1"/>
          </p:cNvSpPr>
          <p:nvPr/>
        </p:nvSpPr>
        <p:spPr bwMode="auto">
          <a:xfrm>
            <a:off x="6507187" y="3539787"/>
            <a:ext cx="16129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600" b="1" dirty="0">
                <a:solidFill>
                  <a:srgbClr val="FF0000"/>
                </a:solidFill>
                <a:latin typeface="Myriad Pro" panose="020B0503030403020204" pitchFamily="34" charset="0"/>
              </a:rPr>
              <a:t>marron </a:t>
            </a:r>
            <a:endParaRPr lang="fr-FR" altLang="en-US" sz="2600" dirty="0">
              <a:solidFill>
                <a:srgbClr val="FF0000"/>
              </a:solidFill>
            </a:endParaRPr>
          </a:p>
        </p:txBody>
      </p:sp>
      <p:sp>
        <p:nvSpPr>
          <p:cNvPr id="20" name="Rectangle 19">
            <a:extLst>
              <a:ext uri="{FF2B5EF4-FFF2-40B4-BE49-F238E27FC236}">
                <a16:creationId xmlns:a16="http://schemas.microsoft.com/office/drawing/2014/main" id="{41BD0B1C-D5B8-40EB-96F8-AECBCD60DDA9}"/>
              </a:ext>
            </a:extLst>
          </p:cNvPr>
          <p:cNvSpPr>
            <a:spLocks noChangeArrowheads="1"/>
          </p:cNvSpPr>
          <p:nvPr/>
        </p:nvSpPr>
        <p:spPr bwMode="auto">
          <a:xfrm>
            <a:off x="5708649" y="3925009"/>
            <a:ext cx="13160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600" b="1" dirty="0">
                <a:solidFill>
                  <a:srgbClr val="FF0000"/>
                </a:solidFill>
                <a:latin typeface="Myriad Pro" panose="020B0503030403020204" pitchFamily="34" charset="0"/>
              </a:rPr>
              <a:t>original</a:t>
            </a:r>
            <a:endParaRPr lang="fr-FR" altLang="en-US" sz="2600" dirty="0">
              <a:solidFill>
                <a:srgbClr val="FF0000"/>
              </a:solidFill>
            </a:endParaRPr>
          </a:p>
        </p:txBody>
      </p:sp>
      <p:sp>
        <p:nvSpPr>
          <p:cNvPr id="21" name="Rectangle 20">
            <a:extLst>
              <a:ext uri="{FF2B5EF4-FFF2-40B4-BE49-F238E27FC236}">
                <a16:creationId xmlns:a16="http://schemas.microsoft.com/office/drawing/2014/main" id="{7A130378-CCF1-47BF-99D4-FB18157BBC6F}"/>
              </a:ext>
            </a:extLst>
          </p:cNvPr>
          <p:cNvSpPr>
            <a:spLocks noChangeArrowheads="1"/>
          </p:cNvSpPr>
          <p:nvPr/>
        </p:nvSpPr>
        <p:spPr bwMode="auto">
          <a:xfrm>
            <a:off x="4366827" y="4344761"/>
            <a:ext cx="17414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600" b="1" dirty="0">
                <a:solidFill>
                  <a:srgbClr val="FF0000"/>
                </a:solidFill>
                <a:latin typeface="Myriad Pro" panose="020B0503030403020204" pitchFamily="34" charset="0"/>
              </a:rPr>
              <a:t>bleu foncé</a:t>
            </a:r>
            <a:endParaRPr lang="fr-FR" altLang="en-US" sz="2600" dirty="0">
              <a:solidFill>
                <a:srgbClr val="FF0000"/>
              </a:solidFill>
            </a:endParaRPr>
          </a:p>
        </p:txBody>
      </p:sp>
      <p:sp>
        <p:nvSpPr>
          <p:cNvPr id="22" name="Rectangle 21">
            <a:extLst>
              <a:ext uri="{FF2B5EF4-FFF2-40B4-BE49-F238E27FC236}">
                <a16:creationId xmlns:a16="http://schemas.microsoft.com/office/drawing/2014/main" id="{039C00C2-07E1-4816-B868-A7422F0EED2B}"/>
              </a:ext>
            </a:extLst>
          </p:cNvPr>
          <p:cNvSpPr>
            <a:spLocks noChangeArrowheads="1"/>
          </p:cNvSpPr>
          <p:nvPr/>
        </p:nvSpPr>
        <p:spPr bwMode="auto">
          <a:xfrm>
            <a:off x="9062828" y="4333558"/>
            <a:ext cx="96244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600" b="1" dirty="0">
                <a:solidFill>
                  <a:srgbClr val="FF0000"/>
                </a:solidFill>
                <a:latin typeface="Myriad Pro" panose="020B0503030403020204" pitchFamily="34" charset="0"/>
              </a:rPr>
              <a:t>verte</a:t>
            </a:r>
            <a:endParaRPr lang="fr-FR" altLang="en-US" sz="26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nodeType="afterGroup">
                            <p:stCondLst>
                              <p:cond delay="500"/>
                            </p:stCondLst>
                            <p:childTnLst>
                              <p:par>
                                <p:cTn id="15" presetID="22" presetClass="entr" presetSubtype="8" fill="hold" grpId="0" nodeType="afterEffect">
                                  <p:stCondLst>
                                    <p:cond delay="50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nodeType="afterGroup">
                            <p:stCondLst>
                              <p:cond delay="1500"/>
                            </p:stCondLst>
                            <p:childTnLst>
                              <p:par>
                                <p:cTn id="19" presetID="22" presetClass="entr" presetSubtype="8" fill="hold" grpId="0" nodeType="afterEffect">
                                  <p:stCondLst>
                                    <p:cond delay="50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nodeType="afterGroup">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nodeType="afterGroup">
                            <p:stCondLst>
                              <p:cond delay="3000"/>
                            </p:stCondLst>
                            <p:childTnLst>
                              <p:par>
                                <p:cTn id="27" presetID="22" presetClass="entr" presetSubtype="8" fill="hold" grpId="0" nodeType="after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nodeType="afterGroup">
                            <p:stCondLst>
                              <p:cond delay="4000"/>
                            </p:stCondLst>
                            <p:childTnLst>
                              <p:par>
                                <p:cTn id="31" presetID="22" presetClass="entr" presetSubtype="8" fill="hold" grpId="0" nodeType="afterEffect">
                                  <p:stCondLst>
                                    <p:cond delay="50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nodeType="afterGroup">
                            <p:stCondLst>
                              <p:cond delay="5000"/>
                            </p:stCondLst>
                            <p:childTnLst>
                              <p:par>
                                <p:cTn id="35" presetID="22" presetClass="entr" presetSubtype="8" fill="hold" grpId="0" nodeType="afterEffect">
                                  <p:stCondLst>
                                    <p:cond delay="50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par>
                          <p:cTn id="38" fill="hold" nodeType="afterGroup">
                            <p:stCondLst>
                              <p:cond delay="6000"/>
                            </p:stCondLst>
                            <p:childTnLst>
                              <p:par>
                                <p:cTn id="39" presetID="22" presetClass="entr" presetSubtype="8" fill="hold" grpId="0" nodeType="afterEffect">
                                  <p:stCondLst>
                                    <p:cond delay="50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nodeType="afterGroup">
                            <p:stCondLst>
                              <p:cond delay="7000"/>
                            </p:stCondLst>
                            <p:childTnLst>
                              <p:par>
                                <p:cTn id="43" presetID="22" presetClass="entr" presetSubtype="8" fill="hold" grpId="0" nodeType="afterEffect">
                                  <p:stCondLst>
                                    <p:cond delay="50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nodeType="afterGroup">
                            <p:stCondLst>
                              <p:cond delay="8000"/>
                            </p:stCondLst>
                            <p:childTnLst>
                              <p:par>
                                <p:cTn id="47" presetID="22" presetClass="entr" presetSubtype="8" fill="hold" grpId="0" nodeType="afterEffect">
                                  <p:stCondLst>
                                    <p:cond delay="50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par>
                          <p:cTn id="50" fill="hold" nodeType="afterGroup">
                            <p:stCondLst>
                              <p:cond delay="9000"/>
                            </p:stCondLst>
                            <p:childTnLst>
                              <p:par>
                                <p:cTn id="51" presetID="22" presetClass="entr" presetSubtype="8" fill="hold" grpId="0" nodeType="afterEffect">
                                  <p:stCondLst>
                                    <p:cond delay="50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4" grpId="0"/>
      <p:bldP spid="15" grpId="0"/>
      <p:bldP spid="16" grpId="0"/>
      <p:bldP spid="17" grpId="0"/>
      <p:bldP spid="18" grpId="0"/>
      <p:bldP spid="19" grpId="0"/>
      <p:bldP spid="20"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9BA765-8083-40F6-BB47-71F270F82963}"/>
              </a:ext>
            </a:extLst>
          </p:cNvPr>
          <p:cNvSpPr txBox="1"/>
          <p:nvPr/>
        </p:nvSpPr>
        <p:spPr>
          <a:xfrm>
            <a:off x="876300" y="68044"/>
            <a:ext cx="10915650" cy="646331"/>
          </a:xfrm>
          <a:prstGeom prst="rect">
            <a:avLst/>
          </a:prstGeom>
          <a:noFill/>
          <a:ln>
            <a:noFill/>
          </a:ln>
        </p:spPr>
        <p:txBody>
          <a:bodyPr>
            <a:spAutoFit/>
          </a:bodyPr>
          <a:lstStyle/>
          <a:p>
            <a:pPr>
              <a:defRPr/>
            </a:pPr>
            <a:r>
              <a:rPr lang="fr-FR" sz="3600" b="1" dirty="0">
                <a:solidFill>
                  <a:srgbClr val="0096D6"/>
                </a:solidFill>
                <a:latin typeface="Myriad Pro" panose="020B0503030403020204" pitchFamily="34" charset="0"/>
                <a:cs typeface="Times New Roman" panose="02020603050405020304" pitchFamily="18" charset="0"/>
              </a:rPr>
              <a:t>ENTRAINEMENT</a:t>
            </a:r>
          </a:p>
        </p:txBody>
      </p:sp>
      <p:sp>
        <p:nvSpPr>
          <p:cNvPr id="6" name="Rectangle 5">
            <a:extLst>
              <a:ext uri="{FF2B5EF4-FFF2-40B4-BE49-F238E27FC236}">
                <a16:creationId xmlns:a16="http://schemas.microsoft.com/office/drawing/2014/main" id="{F8485A45-A0CE-471F-A993-3CFD03C792AE}"/>
              </a:ext>
            </a:extLst>
          </p:cNvPr>
          <p:cNvSpPr/>
          <p:nvPr/>
        </p:nvSpPr>
        <p:spPr>
          <a:xfrm>
            <a:off x="1506538" y="3908425"/>
            <a:ext cx="4827587" cy="119697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N’oubliez pas d’utiliser des adjectifs qualificatifs et de les accorder avec les noms qualifiés. </a:t>
            </a:r>
          </a:p>
        </p:txBody>
      </p:sp>
      <p:sp>
        <p:nvSpPr>
          <p:cNvPr id="7" name="Rectangle 6">
            <a:extLst>
              <a:ext uri="{FF2B5EF4-FFF2-40B4-BE49-F238E27FC236}">
                <a16:creationId xmlns:a16="http://schemas.microsoft.com/office/drawing/2014/main" id="{38FD7B61-2B16-4375-B3CA-DA2DC3DB02E0}"/>
              </a:ext>
            </a:extLst>
          </p:cNvPr>
          <p:cNvSpPr/>
          <p:nvPr/>
        </p:nvSpPr>
        <p:spPr>
          <a:xfrm>
            <a:off x="592138" y="1006476"/>
            <a:ext cx="4306888" cy="156686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Ecrivez un petit paragraphe </a:t>
            </a:r>
          </a:p>
          <a:p>
            <a:pPr>
              <a:defRPr/>
            </a:pPr>
            <a:r>
              <a:rPr lang="fr-FR" sz="2400" b="1" dirty="0">
                <a:solidFill>
                  <a:schemeClr val="tx1"/>
                </a:solidFill>
                <a:latin typeface="Myriad Pro" panose="020B0503030403020204" pitchFamily="34" charset="0"/>
              </a:rPr>
              <a:t>( de quelques phrases)  pour faire le portrait de ce joueur de basketball.</a:t>
            </a:r>
          </a:p>
        </p:txBody>
      </p:sp>
      <p:pic>
        <p:nvPicPr>
          <p:cNvPr id="9" name="Graphic 8" descr="Warning">
            <a:extLst>
              <a:ext uri="{FF2B5EF4-FFF2-40B4-BE49-F238E27FC236}">
                <a16:creationId xmlns:a16="http://schemas.microsoft.com/office/drawing/2014/main" id="{7962931E-118F-448B-8D64-CC0DAB6BDE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138" y="3908425"/>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9">
            <a:extLst>
              <a:ext uri="{FF2B5EF4-FFF2-40B4-BE49-F238E27FC236}">
                <a16:creationId xmlns:a16="http://schemas.microsoft.com/office/drawing/2014/main" id="{3DD90A94-1E8C-40A4-9505-63C73D9018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6413" y="714375"/>
            <a:ext cx="4756150" cy="528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3" presetClass="entr" presetSubtype="16" fill="hold" nodeType="clickEffect">
                                  <p:stCondLst>
                                    <p:cond delay="0"/>
                                  </p:stCondLst>
                                  <p:childTnLst>
                                    <p:set>
                                      <p:cBhvr>
                                        <p:cTn id="10" dur="1" fill="hold">
                                          <p:stCondLst>
                                            <p:cond delay="0"/>
                                          </p:stCondLst>
                                        </p:cTn>
                                        <p:tgtEl>
                                          <p:spTgt spid="46086"/>
                                        </p:tgtEl>
                                        <p:attrNameLst>
                                          <p:attrName>style.visibility</p:attrName>
                                        </p:attrNameLst>
                                      </p:cBhvr>
                                      <p:to>
                                        <p:strVal val="visible"/>
                                      </p:to>
                                    </p:set>
                                    <p:anim calcmode="lin" valueType="num">
                                      <p:cBhvr>
                                        <p:cTn id="11" dur="500" fill="hold"/>
                                        <p:tgtEl>
                                          <p:spTgt spid="46086"/>
                                        </p:tgtEl>
                                        <p:attrNameLst>
                                          <p:attrName>ppt_w</p:attrName>
                                        </p:attrNameLst>
                                      </p:cBhvr>
                                      <p:tavLst>
                                        <p:tav tm="0">
                                          <p:val>
                                            <p:fltVal val="0"/>
                                          </p:val>
                                        </p:tav>
                                        <p:tav tm="100000">
                                          <p:val>
                                            <p:strVal val="#ppt_w"/>
                                          </p:val>
                                        </p:tav>
                                      </p:tavLst>
                                    </p:anim>
                                    <p:anim calcmode="lin" valueType="num">
                                      <p:cBhvr>
                                        <p:cTn id="12" dur="500" fill="hold"/>
                                        <p:tgtEl>
                                          <p:spTgt spid="46086"/>
                                        </p:tgtEl>
                                        <p:attrNameLst>
                                          <p:attrName>ppt_h</p:attrName>
                                        </p:attrNameLst>
                                      </p:cBhvr>
                                      <p:tavLst>
                                        <p:tav tm="0">
                                          <p:val>
                                            <p:fltVal val="0"/>
                                          </p:val>
                                        </p:tav>
                                        <p:tav tm="100000">
                                          <p:val>
                                            <p:strVal val="#ppt_h"/>
                                          </p:val>
                                        </p:tav>
                                      </p:tavLst>
                                    </p:anim>
                                    <p:animEffect transition="in" filter="fade">
                                      <p:cBhvr>
                                        <p:cTn id="13" dur="500"/>
                                        <p:tgtEl>
                                          <p:spTgt spid="4608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262;p20">
            <a:extLst>
              <a:ext uri="{FF2B5EF4-FFF2-40B4-BE49-F238E27FC236}">
                <a16:creationId xmlns:a16="http://schemas.microsoft.com/office/drawing/2014/main" id="{995B6E3A-46C8-49B1-A727-C41263E24FD4}"/>
              </a:ext>
            </a:extLst>
          </p:cNvPr>
          <p:cNvSpPr txBox="1">
            <a:spLocks noChangeArrowheads="1"/>
          </p:cNvSpPr>
          <p:nvPr/>
        </p:nvSpPr>
        <p:spPr bwMode="auto">
          <a:xfrm>
            <a:off x="1874835" y="3705166"/>
            <a:ext cx="854868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Open Sans" panose="020B0606030504020204" pitchFamily="34" charset="0"/>
              <a:buNone/>
            </a:pPr>
            <a:r>
              <a:rPr lang="fr-FR" altLang="en-US" sz="2000" b="1" dirty="0">
                <a:latin typeface="Myriad Pro" panose="020B0503030403020204" pitchFamily="34" charset="0"/>
                <a:cs typeface="Times New Roman" panose="02020603050405020304" pitchFamily="18" charset="0"/>
                <a:sym typeface="Open Sans" panose="020B0606030504020204" pitchFamily="34" charset="0"/>
              </a:rPr>
              <a:t>L’apprenant sera capable d’</a:t>
            </a:r>
          </a:p>
        </p:txBody>
      </p:sp>
      <p:sp>
        <p:nvSpPr>
          <p:cNvPr id="11267" name="Google Shape;265;p20">
            <a:extLst>
              <a:ext uri="{FF2B5EF4-FFF2-40B4-BE49-F238E27FC236}">
                <a16:creationId xmlns:a16="http://schemas.microsoft.com/office/drawing/2014/main" id="{F349E569-4855-4B1B-80F9-ECA37688B4CB}"/>
              </a:ext>
            </a:extLst>
          </p:cNvPr>
          <p:cNvSpPr txBox="1">
            <a:spLocks noChangeArrowheads="1"/>
          </p:cNvSpPr>
          <p:nvPr/>
        </p:nvSpPr>
        <p:spPr bwMode="auto">
          <a:xfrm>
            <a:off x="1063625" y="3248025"/>
            <a:ext cx="3698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fr-FR" altLang="en-US" sz="2700" b="1">
                <a:solidFill>
                  <a:srgbClr val="FFFFFF"/>
                </a:solidFill>
                <a:latin typeface="Calibri" panose="020F0502020204030204" pitchFamily="34" charset="0"/>
                <a:sym typeface="Calibri" panose="020F0502020204030204" pitchFamily="34" charset="0"/>
              </a:rPr>
              <a:t>2</a:t>
            </a:r>
          </a:p>
        </p:txBody>
      </p:sp>
      <p:sp>
        <p:nvSpPr>
          <p:cNvPr id="11268" name="Google Shape;267;p20">
            <a:extLst>
              <a:ext uri="{FF2B5EF4-FFF2-40B4-BE49-F238E27FC236}">
                <a16:creationId xmlns:a16="http://schemas.microsoft.com/office/drawing/2014/main" id="{98F1B727-2986-4C9A-A966-2E9335961438}"/>
              </a:ext>
            </a:extLst>
          </p:cNvPr>
          <p:cNvSpPr>
            <a:spLocks noChangeArrowheads="1"/>
          </p:cNvSpPr>
          <p:nvPr/>
        </p:nvSpPr>
        <p:spPr bwMode="auto">
          <a:xfrm flipH="1">
            <a:off x="1876425" y="3019425"/>
            <a:ext cx="8686800" cy="704850"/>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fr-FR" altLang="en-US" sz="2000" dirty="0">
                <a:latin typeface="Myriad Pro" panose="020B0503030403020204" pitchFamily="34" charset="0"/>
                <a:cs typeface="Times New Roman" panose="02020603050405020304" pitchFamily="18" charset="0"/>
              </a:rPr>
              <a:t> Consolider les accords à l'intérieur des groupes nominaux et verbaux.</a:t>
            </a:r>
          </a:p>
        </p:txBody>
      </p:sp>
      <p:sp>
        <p:nvSpPr>
          <p:cNvPr id="11270" name="Google Shape;271;p20">
            <a:extLst>
              <a:ext uri="{FF2B5EF4-FFF2-40B4-BE49-F238E27FC236}">
                <a16:creationId xmlns:a16="http://schemas.microsoft.com/office/drawing/2014/main" id="{0B502C58-9D0A-486A-B100-9C0EA45CF5A3}"/>
              </a:ext>
            </a:extLst>
          </p:cNvPr>
          <p:cNvSpPr>
            <a:spLocks noChangeArrowheads="1"/>
          </p:cNvSpPr>
          <p:nvPr/>
        </p:nvSpPr>
        <p:spPr bwMode="auto">
          <a:xfrm flipH="1">
            <a:off x="1876425" y="1866900"/>
            <a:ext cx="8686800" cy="819150"/>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fr-FR" altLang="en-US" sz="2000" dirty="0">
                <a:latin typeface="Myriad Pro" panose="020B0503030403020204" pitchFamily="34" charset="0"/>
                <a:cs typeface="Times New Roman" panose="02020603050405020304" pitchFamily="18" charset="0"/>
              </a:rPr>
              <a:t>Construire un groupe nominal avec un ou plusieurs adjectifs qualificatifs. </a:t>
            </a:r>
          </a:p>
        </p:txBody>
      </p:sp>
      <p:grpSp>
        <p:nvGrpSpPr>
          <p:cNvPr id="11271" name="Group 2">
            <a:extLst>
              <a:ext uri="{FF2B5EF4-FFF2-40B4-BE49-F238E27FC236}">
                <a16:creationId xmlns:a16="http://schemas.microsoft.com/office/drawing/2014/main" id="{4DCBCC62-6793-4993-AFF0-9FFD8744AF88}"/>
              </a:ext>
            </a:extLst>
          </p:cNvPr>
          <p:cNvGrpSpPr>
            <a:grpSpLocks/>
          </p:cNvGrpSpPr>
          <p:nvPr/>
        </p:nvGrpSpPr>
        <p:grpSpPr bwMode="auto">
          <a:xfrm>
            <a:off x="996950" y="1793875"/>
            <a:ext cx="738188" cy="1038225"/>
            <a:chOff x="1062038" y="2051050"/>
            <a:chExt cx="738187" cy="1038225"/>
          </a:xfrm>
        </p:grpSpPr>
        <p:pic>
          <p:nvPicPr>
            <p:cNvPr id="11278" name="Google Shape;272;p20">
              <a:extLst>
                <a:ext uri="{FF2B5EF4-FFF2-40B4-BE49-F238E27FC236}">
                  <a16:creationId xmlns:a16="http://schemas.microsoft.com/office/drawing/2014/main" id="{9D9B6A82-A9CE-4FF5-8557-654E02DD4C7D}"/>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2038" y="2051050"/>
              <a:ext cx="738187"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9" name="Google Shape;273;p20">
              <a:extLst>
                <a:ext uri="{FF2B5EF4-FFF2-40B4-BE49-F238E27FC236}">
                  <a16:creationId xmlns:a16="http://schemas.microsoft.com/office/drawing/2014/main" id="{9EDBA482-56EC-47CA-B17D-A695EB94FF0D}"/>
                </a:ext>
              </a:extLst>
            </p:cNvPr>
            <p:cNvSpPr txBox="1">
              <a:spLocks noChangeArrowheads="1"/>
            </p:cNvSpPr>
            <p:nvPr/>
          </p:nvSpPr>
          <p:spPr bwMode="auto">
            <a:xfrm>
              <a:off x="1081088" y="2336800"/>
              <a:ext cx="3698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fr-FR" altLang="en-US" sz="2700" b="1">
                  <a:solidFill>
                    <a:srgbClr val="FFFFFF"/>
                  </a:solidFill>
                  <a:latin typeface="Calibri" panose="020F0502020204030204" pitchFamily="34" charset="0"/>
                  <a:sym typeface="Calibri" panose="020F0502020204030204" pitchFamily="34" charset="0"/>
                </a:rPr>
                <a:t>1</a:t>
              </a:r>
            </a:p>
          </p:txBody>
        </p:sp>
      </p:grpSp>
      <p:grpSp>
        <p:nvGrpSpPr>
          <p:cNvPr id="11272" name="Group 3">
            <a:extLst>
              <a:ext uri="{FF2B5EF4-FFF2-40B4-BE49-F238E27FC236}">
                <a16:creationId xmlns:a16="http://schemas.microsoft.com/office/drawing/2014/main" id="{0168D29E-0DD0-438C-8857-4F83C8198443}"/>
              </a:ext>
            </a:extLst>
          </p:cNvPr>
          <p:cNvGrpSpPr>
            <a:grpSpLocks/>
          </p:cNvGrpSpPr>
          <p:nvPr/>
        </p:nvGrpSpPr>
        <p:grpSpPr bwMode="auto">
          <a:xfrm>
            <a:off x="928688" y="2878138"/>
            <a:ext cx="806450" cy="1038225"/>
            <a:chOff x="796131" y="3133158"/>
            <a:chExt cx="805656" cy="1038225"/>
          </a:xfrm>
        </p:grpSpPr>
        <p:pic>
          <p:nvPicPr>
            <p:cNvPr id="11276" name="Google Shape;272;p20">
              <a:extLst>
                <a:ext uri="{FF2B5EF4-FFF2-40B4-BE49-F238E27FC236}">
                  <a16:creationId xmlns:a16="http://schemas.microsoft.com/office/drawing/2014/main" id="{366FD834-B3FB-4E2C-ADC0-560ADFA2A16F}"/>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600" y="3133158"/>
              <a:ext cx="738187"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7" name="Google Shape;273;p20">
              <a:extLst>
                <a:ext uri="{FF2B5EF4-FFF2-40B4-BE49-F238E27FC236}">
                  <a16:creationId xmlns:a16="http://schemas.microsoft.com/office/drawing/2014/main" id="{59E80B24-112D-4B45-997D-F93014C90209}"/>
                </a:ext>
              </a:extLst>
            </p:cNvPr>
            <p:cNvSpPr txBox="1">
              <a:spLocks noChangeArrowheads="1"/>
            </p:cNvSpPr>
            <p:nvPr/>
          </p:nvSpPr>
          <p:spPr bwMode="auto">
            <a:xfrm>
              <a:off x="796131" y="3362892"/>
              <a:ext cx="569913"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fr-FR" altLang="en-US" sz="2700" b="1">
                  <a:solidFill>
                    <a:srgbClr val="FFFFFF"/>
                  </a:solidFill>
                  <a:latin typeface="Calibri" panose="020F0502020204030204" pitchFamily="34" charset="0"/>
                  <a:sym typeface="Calibri" panose="020F0502020204030204" pitchFamily="34" charset="0"/>
                </a:rPr>
                <a:t>2</a:t>
              </a:r>
            </a:p>
          </p:txBody>
        </p:sp>
      </p:grpSp>
      <p:sp>
        <p:nvSpPr>
          <p:cNvPr id="2" name="Rectangle 1">
            <a:extLst>
              <a:ext uri="{FF2B5EF4-FFF2-40B4-BE49-F238E27FC236}">
                <a16:creationId xmlns:a16="http://schemas.microsoft.com/office/drawing/2014/main" id="{8244C1AE-73CE-421F-935F-79FD7E1C3586}"/>
              </a:ext>
            </a:extLst>
          </p:cNvPr>
          <p:cNvSpPr/>
          <p:nvPr/>
        </p:nvSpPr>
        <p:spPr>
          <a:xfrm>
            <a:off x="1874835" y="4276317"/>
            <a:ext cx="8688389" cy="400110"/>
          </a:xfrm>
          <a:prstGeom prst="rect">
            <a:avLst/>
          </a:prstGeom>
          <a:solidFill>
            <a:srgbClr val="DDEAF6"/>
          </a:solidFill>
        </p:spPr>
        <p:txBody>
          <a:bodyPr wrap="square">
            <a:spAutoFit/>
          </a:bodyPr>
          <a:lstStyle/>
          <a:p>
            <a:pPr marL="171450" indent="-171450" eaLnBrk="1" fontAlgn="auto" hangingPunct="1">
              <a:spcBef>
                <a:spcPts val="0"/>
              </a:spcBef>
              <a:spcAft>
                <a:spcPts val="0"/>
              </a:spcAft>
              <a:buClr>
                <a:srgbClr val="000000"/>
              </a:buClr>
              <a:buFontTx/>
              <a:buChar char="-"/>
              <a:defRPr/>
            </a:pPr>
            <a:r>
              <a:rPr lang="fr-FR" sz="2000" kern="0" dirty="0">
                <a:solidFill>
                  <a:schemeClr val="tx1"/>
                </a:solidFill>
                <a:latin typeface="Myriad pro" panose="020B0503030403020204" pitchFamily="34" charset="0"/>
                <a:ea typeface="Tahoma" panose="020B0604030504040204" pitchFamily="34" charset="0"/>
                <a:cs typeface="Tahoma" panose="020B0604030504040204" pitchFamily="34" charset="0"/>
                <a:sym typeface="Calibri"/>
              </a:rPr>
              <a:t>identifier la place et le sens de l’adjectif qualificatif.</a:t>
            </a:r>
          </a:p>
        </p:txBody>
      </p:sp>
      <p:sp>
        <p:nvSpPr>
          <p:cNvPr id="22" name="Rectangle 21">
            <a:extLst>
              <a:ext uri="{FF2B5EF4-FFF2-40B4-BE49-F238E27FC236}">
                <a16:creationId xmlns:a16="http://schemas.microsoft.com/office/drawing/2014/main" id="{1FE86F1D-BEBA-4B2A-BC90-5FCC80F2F4E1}"/>
              </a:ext>
            </a:extLst>
          </p:cNvPr>
          <p:cNvSpPr/>
          <p:nvPr/>
        </p:nvSpPr>
        <p:spPr>
          <a:xfrm>
            <a:off x="1874835" y="5558784"/>
            <a:ext cx="8688390" cy="707886"/>
          </a:xfrm>
          <a:prstGeom prst="rect">
            <a:avLst/>
          </a:prstGeom>
          <a:solidFill>
            <a:srgbClr val="DDEAF6"/>
          </a:solidFill>
        </p:spPr>
        <p:txBody>
          <a:bodyPr wrap="square">
            <a:spAutoFit/>
          </a:bodyPr>
          <a:lstStyle/>
          <a:p>
            <a:pPr marL="171450" indent="-171450" eaLnBrk="1" fontAlgn="auto" hangingPunct="1">
              <a:spcBef>
                <a:spcPts val="0"/>
              </a:spcBef>
              <a:spcAft>
                <a:spcPts val="0"/>
              </a:spcAft>
              <a:buClr>
                <a:srgbClr val="000000"/>
              </a:buClr>
              <a:buFontTx/>
              <a:buChar char="-"/>
              <a:defRPr/>
            </a:pPr>
            <a:r>
              <a:rPr lang="fr-FR" sz="2000" kern="0" dirty="0">
                <a:solidFill>
                  <a:schemeClr val="tx1"/>
                </a:solidFill>
                <a:latin typeface="Myriad Pro" panose="020B0503030403020204" pitchFamily="34" charset="0"/>
                <a:ea typeface="Tahoma" panose="020B0604030504040204" pitchFamily="34" charset="0"/>
                <a:cs typeface="Tahoma" panose="020B0604030504040204" pitchFamily="34" charset="0"/>
                <a:sym typeface="Calibri"/>
              </a:rPr>
              <a:t>accorder correctement l’adjectif qualificatif avec le nom qualifié (accord en genre et en nombre).</a:t>
            </a:r>
          </a:p>
        </p:txBody>
      </p:sp>
      <p:sp>
        <p:nvSpPr>
          <p:cNvPr id="11275" name="Google Shape;262;p20">
            <a:extLst>
              <a:ext uri="{FF2B5EF4-FFF2-40B4-BE49-F238E27FC236}">
                <a16:creationId xmlns:a16="http://schemas.microsoft.com/office/drawing/2014/main" id="{981F0ACD-B886-4321-9817-9818C312334C}"/>
              </a:ext>
            </a:extLst>
          </p:cNvPr>
          <p:cNvSpPr txBox="1">
            <a:spLocks noChangeArrowheads="1"/>
          </p:cNvSpPr>
          <p:nvPr/>
        </p:nvSpPr>
        <p:spPr bwMode="auto">
          <a:xfrm>
            <a:off x="1231900" y="1243013"/>
            <a:ext cx="854868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Open Sans" panose="020B0606030504020204" pitchFamily="34" charset="0"/>
              <a:buNone/>
            </a:pPr>
            <a:r>
              <a:rPr lang="fr-FR" altLang="en-US" sz="2400" dirty="0">
                <a:latin typeface="Myriad Pro" panose="020B0503030403020204" pitchFamily="34" charset="0"/>
                <a:cs typeface="Times New Roman" panose="02020603050405020304" pitchFamily="18" charset="0"/>
                <a:sym typeface="Open Sans" panose="020B0606030504020204" pitchFamily="34" charset="0"/>
              </a:rPr>
              <a:t>Objectifs</a:t>
            </a:r>
            <a:endParaRPr lang="fr-FR" altLang="en-US" sz="3200" dirty="0">
              <a:latin typeface="Myriad Pro" panose="020B0503030403020204" pitchFamily="34" charset="0"/>
              <a:cs typeface="Times New Roman" panose="02020603050405020304" pitchFamily="18" charset="0"/>
              <a:sym typeface="Open Sans" panose="020B0606030504020204" pitchFamily="34" charset="0"/>
            </a:endParaRPr>
          </a:p>
        </p:txBody>
      </p:sp>
      <p:sp>
        <p:nvSpPr>
          <p:cNvPr id="3" name="TextBox 2"/>
          <p:cNvSpPr txBox="1"/>
          <p:nvPr/>
        </p:nvSpPr>
        <p:spPr>
          <a:xfrm>
            <a:off x="1874835" y="4759261"/>
            <a:ext cx="8688390" cy="707886"/>
          </a:xfrm>
          <a:prstGeom prst="rect">
            <a:avLst/>
          </a:prstGeom>
          <a:solidFill>
            <a:srgbClr val="DDEAF6"/>
          </a:solidFill>
        </p:spPr>
        <p:txBody>
          <a:bodyPr wrap="square" rtlCol="0">
            <a:spAutoFit/>
          </a:bodyPr>
          <a:lstStyle/>
          <a:p>
            <a:pPr marL="171450" indent="-171450"/>
            <a:r>
              <a:rPr lang="fr-FR" sz="2000" kern="0" dirty="0">
                <a:solidFill>
                  <a:schemeClr val="tx1"/>
                </a:solidFill>
                <a:latin typeface="Myriad pro" panose="020B0503030403020204" pitchFamily="34" charset="0"/>
                <a:ea typeface="Tahoma" panose="020B0604030504040204" pitchFamily="34" charset="0"/>
                <a:cs typeface="Tahoma" panose="020B0604030504040204" pitchFamily="34" charset="0"/>
                <a:sym typeface="Calibri"/>
              </a:rPr>
              <a:t>- identifier la fonction de l’adjectif qualificatif : épithète du nom – attribut du sujet.</a:t>
            </a:r>
          </a:p>
        </p:txBody>
      </p:sp>
      <p:sp>
        <p:nvSpPr>
          <p:cNvPr id="4" name="TextBox 3"/>
          <p:cNvSpPr txBox="1"/>
          <p:nvPr/>
        </p:nvSpPr>
        <p:spPr>
          <a:xfrm>
            <a:off x="1874835" y="6358307"/>
            <a:ext cx="5383205" cy="400110"/>
          </a:xfrm>
          <a:prstGeom prst="rect">
            <a:avLst/>
          </a:prstGeom>
          <a:solidFill>
            <a:srgbClr val="DDEAF6"/>
          </a:solidFill>
        </p:spPr>
        <p:txBody>
          <a:bodyPr wrap="none" rtlCol="0">
            <a:spAutoFit/>
          </a:bodyPr>
          <a:lstStyle/>
          <a:p>
            <a:r>
              <a:rPr lang="fr-FR" sz="2000" kern="0" dirty="0">
                <a:solidFill>
                  <a:schemeClr val="tx1"/>
                </a:solidFill>
                <a:latin typeface="Myriad Pro" panose="020B0503030403020204" pitchFamily="34" charset="0"/>
                <a:ea typeface="Tahoma" panose="020B0604030504040204" pitchFamily="34" charset="0"/>
                <a:cs typeface="Tahoma" panose="020B0604030504040204" pitchFamily="34" charset="0"/>
                <a:sym typeface="Calibri"/>
              </a:rPr>
              <a:t>- Accorder correctement  les adjectifs de couleur.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Google Shape;461;p31">
            <a:extLst>
              <a:ext uri="{FF2B5EF4-FFF2-40B4-BE49-F238E27FC236}">
                <a16:creationId xmlns:a16="http://schemas.microsoft.com/office/drawing/2014/main" id="{ACF78F54-44B9-4C3A-A259-1966ECB881EE}"/>
              </a:ext>
            </a:extLst>
          </p:cNvPr>
          <p:cNvSpPr txBox="1">
            <a:spLocks noChangeArrowheads="1"/>
          </p:cNvSpPr>
          <p:nvPr/>
        </p:nvSpPr>
        <p:spPr bwMode="auto">
          <a:xfrm>
            <a:off x="1104900" y="1979613"/>
            <a:ext cx="8853488"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panose="020B0606030504020204" pitchFamily="34" charset="0"/>
              <a:buNone/>
            </a:pPr>
            <a:r>
              <a:rPr lang="en-US" altLang="en-US" sz="2400">
                <a:solidFill>
                  <a:srgbClr val="3A3838"/>
                </a:solidFill>
                <a:latin typeface="Times New Roman" panose="02020603050405020304" pitchFamily="18" charset="0"/>
                <a:cs typeface="Times New Roman" panose="02020603050405020304" pitchFamily="18" charset="0"/>
                <a:sym typeface="Open Sans" panose="020B0606030504020204" pitchFamily="34" charset="0"/>
                <a:hlinkClick r:id="rId3"/>
              </a:rPr>
              <a:t>https://www.francaisfacile.com/exercices/exercice-francais-2/exercice-francais-111681.php</a:t>
            </a:r>
            <a:endParaRPr lang="en-US" altLang="en-US" sz="2400">
              <a:solidFill>
                <a:srgbClr val="3A3838"/>
              </a:solidFill>
              <a:latin typeface="Times New Roman" panose="02020603050405020304" pitchFamily="18" charset="0"/>
              <a:cs typeface="Times New Roman" panose="02020603050405020304" pitchFamily="18" charset="0"/>
              <a:sym typeface="Open Sans" panose="020B0606030504020204" pitchFamily="34" charset="0"/>
            </a:endParaRPr>
          </a:p>
          <a:p>
            <a:pPr rtl="1" eaLnBrk="1" hangingPunct="1">
              <a:lnSpc>
                <a:spcPct val="90000"/>
              </a:lnSpc>
              <a:buClr>
                <a:srgbClr val="3A3838"/>
              </a:buClr>
              <a:buSzPts val="2000"/>
              <a:buFont typeface="Open Sans" panose="020B0606030504020204" pitchFamily="34" charset="0"/>
              <a:buNone/>
            </a:pPr>
            <a:endParaRPr lang="en-US" altLang="en-US"/>
          </a:p>
        </p:txBody>
      </p:sp>
      <p:sp>
        <p:nvSpPr>
          <p:cNvPr id="48131" name="Google Shape;465;p31">
            <a:extLst>
              <a:ext uri="{FF2B5EF4-FFF2-40B4-BE49-F238E27FC236}">
                <a16:creationId xmlns:a16="http://schemas.microsoft.com/office/drawing/2014/main" id="{FA6534CF-AD16-4235-A75A-D66C09CCB6B8}"/>
              </a:ext>
            </a:extLst>
          </p:cNvPr>
          <p:cNvSpPr txBox="1">
            <a:spLocks noChangeArrowheads="1"/>
          </p:cNvSpPr>
          <p:nvPr/>
        </p:nvSpPr>
        <p:spPr bwMode="auto">
          <a:xfrm>
            <a:off x="1198563" y="2936875"/>
            <a:ext cx="80168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panose="020B0606030504020204" pitchFamily="34" charset="0"/>
              <a:buNone/>
            </a:pPr>
            <a:r>
              <a:rPr lang="en-US" altLang="en-US" sz="2400">
                <a:solidFill>
                  <a:srgbClr val="3A3838"/>
                </a:solidFill>
                <a:latin typeface="Times New Roman" panose="02020603050405020304" pitchFamily="18" charset="0"/>
                <a:cs typeface="Times New Roman" panose="02020603050405020304" pitchFamily="18" charset="0"/>
                <a:sym typeface="Open Sans" panose="020B0606030504020204" pitchFamily="34" charset="0"/>
                <a:hlinkClick r:id="rId4"/>
              </a:rPr>
              <a:t>https://www.salle34.net/epithete-ou-attribut-exercice-n2/</a:t>
            </a:r>
            <a:endParaRPr lang="en-US" altLang="en-US" sz="2400">
              <a:solidFill>
                <a:srgbClr val="3A3838"/>
              </a:solidFill>
              <a:latin typeface="Times New Roman" panose="02020603050405020304" pitchFamily="18" charset="0"/>
              <a:cs typeface="Times New Roman" panose="02020603050405020304" pitchFamily="18" charset="0"/>
              <a:sym typeface="Open Sans" panose="020B0606030504020204" pitchFamily="34" charset="0"/>
            </a:endParaRPr>
          </a:p>
          <a:p>
            <a:pPr rtl="1" eaLnBrk="1" hangingPunct="1">
              <a:lnSpc>
                <a:spcPct val="90000"/>
              </a:lnSpc>
              <a:buClr>
                <a:srgbClr val="3A3838"/>
              </a:buClr>
              <a:buSzPts val="2000"/>
              <a:buFont typeface="Open Sans" panose="020B0606030504020204" pitchFamily="34" charset="0"/>
              <a:buNone/>
            </a:pPr>
            <a:endParaRPr lang="en-US" altLang="en-US">
              <a:latin typeface="Times New Roman" panose="02020603050405020304" pitchFamily="18" charset="0"/>
              <a:cs typeface="Times New Roman" panose="02020603050405020304" pitchFamily="18" charset="0"/>
            </a:endParaRPr>
          </a:p>
        </p:txBody>
      </p:sp>
      <p:sp>
        <p:nvSpPr>
          <p:cNvPr id="48132" name="Google Shape;465;p31">
            <a:extLst>
              <a:ext uri="{FF2B5EF4-FFF2-40B4-BE49-F238E27FC236}">
                <a16:creationId xmlns:a16="http://schemas.microsoft.com/office/drawing/2014/main" id="{A15B7B79-1B1F-4B6F-B068-CAECF1BC7EA4}"/>
              </a:ext>
            </a:extLst>
          </p:cNvPr>
          <p:cNvSpPr txBox="1">
            <a:spLocks noChangeArrowheads="1"/>
          </p:cNvSpPr>
          <p:nvPr/>
        </p:nvSpPr>
        <p:spPr bwMode="auto">
          <a:xfrm>
            <a:off x="1198563" y="3819525"/>
            <a:ext cx="80168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panose="020B0606030504020204" pitchFamily="34" charset="0"/>
              <a:buNone/>
            </a:pPr>
            <a:r>
              <a:rPr lang="en-US" altLang="en-US" sz="2400">
                <a:solidFill>
                  <a:srgbClr val="3A3838"/>
                </a:solidFill>
                <a:latin typeface="Times New Roman" panose="02020603050405020304" pitchFamily="18" charset="0"/>
                <a:cs typeface="Times New Roman" panose="02020603050405020304" pitchFamily="18" charset="0"/>
                <a:sym typeface="Open Sans" panose="020B0606030504020204" pitchFamily="34" charset="0"/>
                <a:hlinkClick r:id="rId5"/>
              </a:rPr>
              <a:t>https://dictionnaire.lerobert.com/</a:t>
            </a:r>
            <a:endParaRPr lang="en-US" altLang="en-US" sz="2400">
              <a:solidFill>
                <a:srgbClr val="3A3838"/>
              </a:solidFill>
              <a:latin typeface="Times New Roman" panose="02020603050405020304" pitchFamily="18" charset="0"/>
              <a:cs typeface="Times New Roman" panose="02020603050405020304" pitchFamily="18" charset="0"/>
              <a:sym typeface="Open Sans" panose="020B0606030504020204" pitchFamily="34" charset="0"/>
            </a:endParaRPr>
          </a:p>
          <a:p>
            <a:pPr rtl="1" eaLnBrk="1" hangingPunct="1">
              <a:lnSpc>
                <a:spcPct val="90000"/>
              </a:lnSpc>
              <a:buClr>
                <a:srgbClr val="3A3838"/>
              </a:buClr>
              <a:buSzPts val="2000"/>
              <a:buFont typeface="Open Sans" panose="020B0606030504020204" pitchFamily="34" charset="0"/>
              <a:buNone/>
            </a:pPr>
            <a:endParaRPr lang="en-US" altLang="en-US">
              <a:latin typeface="Times New Roman" panose="02020603050405020304" pitchFamily="18" charset="0"/>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Google Shape;487;p33">
            <a:extLst>
              <a:ext uri="{FF2B5EF4-FFF2-40B4-BE49-F238E27FC236}">
                <a16:creationId xmlns:a16="http://schemas.microsoft.com/office/drawing/2014/main" id="{EB78C571-E6CC-4998-9561-DA11F94DA1C4}"/>
              </a:ext>
            </a:extLst>
          </p:cNvPr>
          <p:cNvSpPr txBox="1">
            <a:spLocks noChangeArrowheads="1"/>
          </p:cNvSpPr>
          <p:nvPr/>
        </p:nvSpPr>
        <p:spPr bwMode="auto">
          <a:xfrm>
            <a:off x="1047750" y="2054225"/>
            <a:ext cx="9926638"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marL="457200" indent="-4572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SzPts val="2400"/>
              <a:buFont typeface="Arial" panose="020B0604020202020204" pitchFamily="34" charset="0"/>
              <a:buChar char="•"/>
            </a:pPr>
            <a:r>
              <a:rPr lang="fr-FR" altLang="en-US" sz="2400" dirty="0">
                <a:latin typeface="Myriad Pro" panose="020B0503030403020204" pitchFamily="34" charset="0"/>
                <a:cs typeface="Open Sans" panose="020B0606030504020204" pitchFamily="34" charset="0"/>
                <a:sym typeface="Open Sans" panose="020B0606030504020204" pitchFamily="34" charset="0"/>
              </a:rPr>
              <a:t>Auteure : Dr. Nathalie </a:t>
            </a:r>
            <a:r>
              <a:rPr lang="fr-FR" altLang="en-US" sz="2400" dirty="0" err="1">
                <a:latin typeface="Myriad Pro" panose="020B0503030403020204" pitchFamily="34" charset="0"/>
                <a:cs typeface="Open Sans" panose="020B0606030504020204" pitchFamily="34" charset="0"/>
                <a:sym typeface="Open Sans" panose="020B0606030504020204" pitchFamily="34" charset="0"/>
              </a:rPr>
              <a:t>Rouphael</a:t>
            </a:r>
            <a:endParaRPr lang="fr-FR" altLang="en-US" sz="2400" dirty="0">
              <a:latin typeface="Myriad Pro" panose="020B0503030403020204" pitchFamily="34" charset="0"/>
              <a:cs typeface="Open Sans" panose="020B0606030504020204" pitchFamily="34" charset="0"/>
              <a:sym typeface="Open Sans" panose="020B0606030504020204" pitchFamily="34" charset="0"/>
            </a:endParaRPr>
          </a:p>
          <a:p>
            <a:pPr eaLnBrk="1" hangingPunct="1">
              <a:lnSpc>
                <a:spcPct val="150000"/>
              </a:lnSpc>
              <a:buClr>
                <a:srgbClr val="000000"/>
              </a:buClr>
              <a:buSzPts val="2400"/>
              <a:buFont typeface="Arial" panose="020B0604020202020204" pitchFamily="34" charset="0"/>
              <a:buChar char="•"/>
            </a:pPr>
            <a:r>
              <a:rPr lang="fr-FR" altLang="en-US" sz="2400" dirty="0">
                <a:latin typeface="Myriad Pro" panose="020B0503030403020204" pitchFamily="34" charset="0"/>
                <a:cs typeface="Open Sans" panose="020B0606030504020204" pitchFamily="34" charset="0"/>
                <a:sym typeface="Open Sans" panose="020B0606030504020204" pitchFamily="34" charset="0"/>
              </a:rPr>
              <a:t>Coordinatrices</a:t>
            </a:r>
            <a:r>
              <a:rPr lang="en-US" altLang="en-US" sz="2400" dirty="0">
                <a:latin typeface="Myriad Pro" panose="020B0503030403020204" pitchFamily="34" charset="0"/>
                <a:cs typeface="Open Sans" panose="020B0606030504020204" pitchFamily="34" charset="0"/>
                <a:sym typeface="Open Sans" panose="020B0606030504020204" pitchFamily="34" charset="0"/>
              </a:rPr>
              <a:t> : Marina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Chammas</a:t>
            </a:r>
            <a:br>
              <a:rPr lang="en-US" altLang="en-US" sz="2400" dirty="0">
                <a:latin typeface="Myriad Pro" panose="020B0503030403020204" pitchFamily="34" charset="0"/>
                <a:cs typeface="Open Sans" panose="020B0606030504020204" pitchFamily="34" charset="0"/>
                <a:sym typeface="Open Sans" panose="020B0606030504020204" pitchFamily="34" charset="0"/>
              </a:rPr>
            </a:b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Safa</a:t>
            </a: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Mawlawi</a:t>
            </a:r>
            <a:endParaRPr lang="en-US" altLang="en-US" sz="2400" dirty="0">
              <a:latin typeface="Myriad Pro" panose="020B0503030403020204" pitchFamily="34" charset="0"/>
            </a:endParaRPr>
          </a:p>
          <a:p>
            <a:pPr eaLnBrk="1" hangingPunct="1">
              <a:lnSpc>
                <a:spcPct val="150000"/>
              </a:lnSpc>
              <a:spcBef>
                <a:spcPts val="1000"/>
              </a:spcBef>
              <a:buClr>
                <a:srgbClr val="000000"/>
              </a:buClr>
              <a:buSzPts val="2400"/>
              <a:buFont typeface="Arial" panose="020B0604020202020204" pitchFamily="34" charset="0"/>
              <a:buChar char="•"/>
            </a:pPr>
            <a:r>
              <a:rPr lang="en-US" altLang="en-US" sz="2400" dirty="0" err="1">
                <a:latin typeface="Myriad Pro" panose="020B0503030403020204" pitchFamily="34" charset="0"/>
                <a:cs typeface="Open Sans" panose="020B0606030504020204" pitchFamily="34" charset="0"/>
                <a:sym typeface="Open Sans" panose="020B0606030504020204" pitchFamily="34" charset="0"/>
              </a:rPr>
              <a:t>Lectrice</a:t>
            </a: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fr-FR" altLang="en-US" sz="2400" dirty="0">
                <a:latin typeface="Myriad Pro" panose="020B0503030403020204" pitchFamily="34" charset="0"/>
                <a:cs typeface="Open Sans" panose="020B0606030504020204" pitchFamily="34" charset="0"/>
                <a:sym typeface="Open Sans" panose="020B0606030504020204" pitchFamily="34" charset="0"/>
              </a:rPr>
              <a:t>linguistique</a:t>
            </a: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Hala</a:t>
            </a:r>
            <a:r>
              <a:rPr lang="en-US" altLang="en-US" sz="2400" dirty="0">
                <a:latin typeface="Myriad Pro" panose="020B0503030403020204" pitchFamily="34" charset="0"/>
                <a:cs typeface="Open Sans" panose="020B0606030504020204" pitchFamily="34" charset="0"/>
                <a:sym typeface="Open Sans" panose="020B0606030504020204" pitchFamily="34" charset="0"/>
              </a:rPr>
              <a:t> Fayyad</a:t>
            </a:r>
            <a:endParaRPr lang="en-US" altLang="en-US" sz="2400" dirty="0">
              <a:latin typeface="Myriad Pro" panose="020B0503030403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3EA6F3-714B-4021-A618-A9064A4C0B99}"/>
              </a:ext>
            </a:extLst>
          </p:cNvPr>
          <p:cNvSpPr txBox="1"/>
          <p:nvPr/>
        </p:nvSpPr>
        <p:spPr>
          <a:xfrm>
            <a:off x="876300" y="47626"/>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a:cs typeface="Times New Roman" panose="02020603050405020304" pitchFamily="18" charset="0"/>
              </a:rPr>
              <a:t>DÉCOUVERTE </a:t>
            </a:r>
            <a:endParaRPr lang="fr-FR" sz="2800" b="1" dirty="0">
              <a:solidFill>
                <a:srgbClr val="0096D6"/>
              </a:solidFill>
              <a:latin typeface="Myriad Pro" panose="020B0503030403020204"/>
              <a:cs typeface="Times New Roman" panose="02020603050405020304" pitchFamily="18" charset="0"/>
            </a:endParaRPr>
          </a:p>
        </p:txBody>
      </p:sp>
      <p:sp>
        <p:nvSpPr>
          <p:cNvPr id="23" name="Rectangle 22">
            <a:extLst>
              <a:ext uri="{FF2B5EF4-FFF2-40B4-BE49-F238E27FC236}">
                <a16:creationId xmlns:a16="http://schemas.microsoft.com/office/drawing/2014/main" id="{C188911B-6FE6-4082-BE72-33D269788C7C}"/>
              </a:ext>
            </a:extLst>
          </p:cNvPr>
          <p:cNvSpPr/>
          <p:nvPr/>
        </p:nvSpPr>
        <p:spPr>
          <a:xfrm>
            <a:off x="493713" y="1119188"/>
            <a:ext cx="3983037" cy="490061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Lisez le texte pour répondre à la question suivante : Quel est le personnage décrit?</a:t>
            </a:r>
          </a:p>
          <a:p>
            <a:pPr>
              <a:defRPr/>
            </a:pPr>
            <a:r>
              <a:rPr lang="fr-FR" sz="2000" b="1" u="sng" dirty="0">
                <a:solidFill>
                  <a:srgbClr val="0070C0"/>
                </a:solidFill>
                <a:latin typeface="Myriad Pro" panose="020B0503030403020204" pitchFamily="34" charset="0"/>
              </a:rPr>
              <a:t> </a:t>
            </a:r>
          </a:p>
          <a:p>
            <a:pPr marL="342900" indent="-342900">
              <a:defRPr/>
            </a:pPr>
            <a:r>
              <a:rPr lang="fr-FR" sz="2000" b="1" dirty="0">
                <a:solidFill>
                  <a:schemeClr val="tx1"/>
                </a:solidFill>
                <a:latin typeface="Myriad Pro" panose="020B0503030403020204" pitchFamily="34" charset="0"/>
              </a:rPr>
              <a:t>a- son nom: </a:t>
            </a:r>
          </a:p>
          <a:p>
            <a:pPr marL="342900" indent="-342900">
              <a:defRPr/>
            </a:pPr>
            <a:endParaRPr lang="fr-FR" sz="2000" b="1" dirty="0">
              <a:solidFill>
                <a:srgbClr val="0070C0"/>
              </a:solidFill>
              <a:latin typeface="Myriad Pro" panose="020B0503030403020204" pitchFamily="34" charset="0"/>
            </a:endParaRPr>
          </a:p>
          <a:p>
            <a:pPr marL="342900" indent="-342900">
              <a:defRPr/>
            </a:pPr>
            <a:endParaRPr lang="fr-FR" sz="2000" b="1" dirty="0">
              <a:solidFill>
                <a:srgbClr val="0070C0"/>
              </a:solidFill>
              <a:latin typeface="Myriad Pro" panose="020B0503030403020204" pitchFamily="34" charset="0"/>
            </a:endParaRPr>
          </a:p>
          <a:p>
            <a:pPr marL="342900" indent="-342900">
              <a:defRPr/>
            </a:pPr>
            <a:r>
              <a:rPr lang="fr-FR" sz="2000" b="1" dirty="0">
                <a:solidFill>
                  <a:schemeClr val="tx1"/>
                </a:solidFill>
                <a:latin typeface="Myriad Pro" panose="020B0503030403020204" pitchFamily="34" charset="0"/>
              </a:rPr>
              <a:t>b- son métier:</a:t>
            </a:r>
          </a:p>
          <a:p>
            <a:pPr marL="342900" indent="-342900">
              <a:defRPr/>
            </a:pPr>
            <a:endParaRPr lang="fr-FR" sz="2000" b="1" dirty="0">
              <a:solidFill>
                <a:srgbClr val="0070C0"/>
              </a:solidFill>
              <a:latin typeface="Myriad Pro" panose="020B0503030403020204" pitchFamily="34" charset="0"/>
            </a:endParaRPr>
          </a:p>
          <a:p>
            <a:pPr marL="342900" indent="-342900">
              <a:defRPr/>
            </a:pPr>
            <a:endParaRPr lang="fr-FR" sz="2000" b="1" dirty="0">
              <a:solidFill>
                <a:srgbClr val="0070C0"/>
              </a:solidFill>
              <a:latin typeface="Myriad Pro" panose="020B0503030403020204" pitchFamily="34" charset="0"/>
            </a:endParaRPr>
          </a:p>
          <a:p>
            <a:pPr marL="342900" indent="-342900">
              <a:defRPr/>
            </a:pPr>
            <a:r>
              <a:rPr lang="fr-FR" sz="2000" b="1" dirty="0">
                <a:solidFill>
                  <a:schemeClr val="tx1"/>
                </a:solidFill>
                <a:latin typeface="Myriad Pro" panose="020B0503030403020204" pitchFamily="34" charset="0"/>
              </a:rPr>
              <a:t>c- les reprises nominales qui le désignent:</a:t>
            </a:r>
          </a:p>
          <a:p>
            <a:pPr marL="342900" indent="-342900">
              <a:defRPr/>
            </a:pPr>
            <a:endParaRPr lang="fr-FR" sz="2000" b="1" dirty="0">
              <a:solidFill>
                <a:srgbClr val="0070C0"/>
              </a:solidFill>
              <a:latin typeface="Myriad Pro" panose="020B0503030403020204" pitchFamily="34" charset="0"/>
            </a:endParaRPr>
          </a:p>
          <a:p>
            <a:pPr marL="342900" indent="-342900">
              <a:defRPr/>
            </a:pPr>
            <a:endParaRPr lang="fr-FR" sz="2000" b="1" dirty="0">
              <a:solidFill>
                <a:srgbClr val="0070C0"/>
              </a:solidFill>
              <a:latin typeface="Myriad Pro" panose="020B0503030403020204" pitchFamily="34" charset="0"/>
            </a:endParaRPr>
          </a:p>
          <a:p>
            <a:pPr marL="342900" indent="-342900">
              <a:defRPr/>
            </a:pPr>
            <a:r>
              <a:rPr lang="fr-FR" sz="2000" b="1" dirty="0">
                <a:solidFill>
                  <a:schemeClr val="tx1"/>
                </a:solidFill>
                <a:latin typeface="Myriad Pro" panose="020B0503030403020204" pitchFamily="34" charset="0"/>
              </a:rPr>
              <a:t>d- les pronoms personnels qui lui renvoient:</a:t>
            </a:r>
          </a:p>
        </p:txBody>
      </p:sp>
      <p:sp>
        <p:nvSpPr>
          <p:cNvPr id="26" name="TextBox 25">
            <a:extLst>
              <a:ext uri="{FF2B5EF4-FFF2-40B4-BE49-F238E27FC236}">
                <a16:creationId xmlns:a16="http://schemas.microsoft.com/office/drawing/2014/main" id="{8A769051-58F4-45D2-AEF4-CE2DBCA1A9A8}"/>
              </a:ext>
            </a:extLst>
          </p:cNvPr>
          <p:cNvSpPr txBox="1"/>
          <p:nvPr/>
        </p:nvSpPr>
        <p:spPr>
          <a:xfrm rot="10800000" flipH="1" flipV="1">
            <a:off x="4654550" y="1119188"/>
            <a:ext cx="7137400" cy="5078412"/>
          </a:xfrm>
          <a:prstGeom prst="rect">
            <a:avLst/>
          </a:prstGeom>
          <a:solidFill>
            <a:schemeClr val="accent1">
              <a:lumMod val="20000"/>
              <a:lumOff val="80000"/>
            </a:schemeClr>
          </a:solidFill>
        </p:spPr>
        <p:txBody>
          <a:bodyPr>
            <a:spAutoFit/>
          </a:bodyPr>
          <a:lstStyle/>
          <a:p>
            <a:pPr algn="just">
              <a:lnSpc>
                <a:spcPct val="150000"/>
              </a:lnSpc>
              <a:defRPr/>
            </a:pPr>
            <a:r>
              <a:rPr lang="fr-FR" sz="1800" dirty="0">
                <a:solidFill>
                  <a:schemeClr val="tx1"/>
                </a:solidFill>
                <a:latin typeface="Myriad Pro" panose="020B0503030403020204" pitchFamily="34" charset="0"/>
              </a:rPr>
              <a:t>Michel </a:t>
            </a:r>
            <a:r>
              <a:rPr lang="fr-FR" sz="1800" dirty="0" err="1">
                <a:solidFill>
                  <a:schemeClr val="tx1"/>
                </a:solidFill>
                <a:latin typeface="Myriad Pro" panose="020B0503030403020204" pitchFamily="34" charset="0"/>
              </a:rPr>
              <a:t>Strogoff</a:t>
            </a:r>
            <a:r>
              <a:rPr lang="fr-FR" sz="1800" dirty="0">
                <a:solidFill>
                  <a:schemeClr val="tx1"/>
                </a:solidFill>
                <a:latin typeface="Myriad Pro" panose="020B0503030403020204" pitchFamily="34" charset="0"/>
              </a:rPr>
              <a:t> était grand et vigoureux. Il avait les épaules larges et la poitrine vaste. Ce beau garçon est solide; il semblait bien planté lorsqu'il posait ses deux pieds sur le sol. Sur sa tête, se crêpelait une chevelure abondante, qui s'échappait en boucles, quand il la coiffait de la casquette moscovite. Ses yeux étaient d'un bleu foncé, avec un regard droit, franc, inaltérable. Ils témoignaient d'un courage élevé. Son nez puissant, large de narines, dominait une bouche symétrique avec les lèvres un peu saillantes de l'être généreux et bon. Michel </a:t>
            </a:r>
            <a:r>
              <a:rPr lang="fr-FR" sz="1800" dirty="0" err="1">
                <a:solidFill>
                  <a:schemeClr val="tx1"/>
                </a:solidFill>
                <a:latin typeface="Myriad Pro" panose="020B0503030403020204" pitchFamily="34" charset="0"/>
              </a:rPr>
              <a:t>Strogoff</a:t>
            </a:r>
            <a:r>
              <a:rPr lang="fr-FR" sz="1800" dirty="0">
                <a:solidFill>
                  <a:schemeClr val="tx1"/>
                </a:solidFill>
                <a:latin typeface="Myriad Pro" panose="020B0503030403020204" pitchFamily="34" charset="0"/>
              </a:rPr>
              <a:t> était vêtu d'un élégant uniforme militaire, qui se rapprochait de celui des officiers de chasseurs à cheval en campagne. </a:t>
            </a:r>
            <a:endParaRPr lang="fr-FR" sz="1800" dirty="0">
              <a:solidFill>
                <a:schemeClr val="tx1"/>
              </a:solidFill>
              <a:latin typeface="Myriad Pro" panose="020B0503030403020204" pitchFamily="34" charset="0"/>
              <a:cs typeface="Times New Roman" panose="02020603050405020304" pitchFamily="18" charset="0"/>
            </a:endParaRPr>
          </a:p>
          <a:p>
            <a:pPr algn="r">
              <a:lnSpc>
                <a:spcPct val="150000"/>
              </a:lnSpc>
              <a:defRPr/>
            </a:pPr>
            <a:r>
              <a:rPr lang="fr-FR" sz="1800" dirty="0">
                <a:latin typeface="Myriad Pro" panose="020B0503030403020204" pitchFamily="34" charset="0"/>
              </a:rPr>
              <a:t>Jules Verne, Michel </a:t>
            </a:r>
            <a:r>
              <a:rPr lang="fr-FR" sz="1800" dirty="0" err="1">
                <a:latin typeface="Myriad Pro" panose="020B0503030403020204" pitchFamily="34" charset="0"/>
              </a:rPr>
              <a:t>Strogoff</a:t>
            </a:r>
            <a:r>
              <a:rPr lang="fr-FR" sz="1800" dirty="0">
                <a:latin typeface="Myriad Pro" panose="020B0503030403020204" pitchFamily="34" charset="0"/>
              </a:rPr>
              <a:t> </a:t>
            </a:r>
          </a:p>
        </p:txBody>
      </p:sp>
      <p:sp>
        <p:nvSpPr>
          <p:cNvPr id="2" name="Rectangle 1">
            <a:extLst>
              <a:ext uri="{FF2B5EF4-FFF2-40B4-BE49-F238E27FC236}">
                <a16:creationId xmlns:a16="http://schemas.microsoft.com/office/drawing/2014/main" id="{B3979BEE-44AD-4D67-8306-7DBFCB87FE35}"/>
              </a:ext>
            </a:extLst>
          </p:cNvPr>
          <p:cNvSpPr>
            <a:spLocks noChangeArrowheads="1"/>
          </p:cNvSpPr>
          <p:nvPr/>
        </p:nvSpPr>
        <p:spPr bwMode="auto">
          <a:xfrm>
            <a:off x="2013963" y="2580530"/>
            <a:ext cx="2120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rgbClr val="CC0099"/>
                </a:solidFill>
                <a:latin typeface="Myriad Pro" panose="020B0503030403020204" pitchFamily="34" charset="0"/>
              </a:rPr>
              <a:t>« Michel </a:t>
            </a:r>
            <a:r>
              <a:rPr lang="fr-FR" altLang="en-US" sz="1800" b="1" dirty="0" err="1">
                <a:solidFill>
                  <a:srgbClr val="CC0099"/>
                </a:solidFill>
                <a:latin typeface="Myriad Pro" panose="020B0503030403020204" pitchFamily="34" charset="0"/>
              </a:rPr>
              <a:t>Strogoff</a:t>
            </a:r>
            <a:r>
              <a:rPr lang="fr-FR" altLang="en-US" sz="1800" b="1" dirty="0">
                <a:solidFill>
                  <a:srgbClr val="CC0099"/>
                </a:solidFill>
                <a:latin typeface="Myriad Pro" panose="020B0503030403020204" pitchFamily="34" charset="0"/>
              </a:rPr>
              <a:t> » </a:t>
            </a:r>
            <a:endParaRPr lang="fr-FR" altLang="en-US" sz="1800" dirty="0">
              <a:solidFill>
                <a:srgbClr val="CC0099"/>
              </a:solidFill>
            </a:endParaRPr>
          </a:p>
        </p:txBody>
      </p:sp>
      <p:sp>
        <p:nvSpPr>
          <p:cNvPr id="10" name="Rectangle 9">
            <a:extLst>
              <a:ext uri="{FF2B5EF4-FFF2-40B4-BE49-F238E27FC236}">
                <a16:creationId xmlns:a16="http://schemas.microsoft.com/office/drawing/2014/main" id="{F11E7CB1-0D56-46BD-A213-77E35084EBE2}"/>
              </a:ext>
            </a:extLst>
          </p:cNvPr>
          <p:cNvSpPr>
            <a:spLocks noChangeArrowheads="1"/>
          </p:cNvSpPr>
          <p:nvPr/>
        </p:nvSpPr>
        <p:spPr bwMode="auto">
          <a:xfrm>
            <a:off x="2214917" y="3473450"/>
            <a:ext cx="145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rgbClr val="CC0099"/>
                </a:solidFill>
                <a:latin typeface="Myriad Pro" panose="020B0503030403020204" pitchFamily="34" charset="0"/>
              </a:rPr>
              <a:t>Il est soldat. </a:t>
            </a:r>
            <a:endParaRPr lang="fr-FR" altLang="en-US" sz="1800" dirty="0">
              <a:solidFill>
                <a:srgbClr val="CC0099"/>
              </a:solidFill>
            </a:endParaRPr>
          </a:p>
        </p:txBody>
      </p:sp>
      <p:sp>
        <p:nvSpPr>
          <p:cNvPr id="11" name="Rectangle 10">
            <a:extLst>
              <a:ext uri="{FF2B5EF4-FFF2-40B4-BE49-F238E27FC236}">
                <a16:creationId xmlns:a16="http://schemas.microsoft.com/office/drawing/2014/main" id="{4B9F5832-5DB1-4F40-87EE-9689D0782C62}"/>
              </a:ext>
            </a:extLst>
          </p:cNvPr>
          <p:cNvSpPr>
            <a:spLocks noChangeArrowheads="1"/>
          </p:cNvSpPr>
          <p:nvPr/>
        </p:nvSpPr>
        <p:spPr bwMode="auto">
          <a:xfrm>
            <a:off x="2168086" y="5914855"/>
            <a:ext cx="774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rgbClr val="CC0099"/>
                </a:solidFill>
                <a:latin typeface="Myriad Pro" panose="020B0503030403020204" pitchFamily="34" charset="0"/>
              </a:rPr>
              <a:t>« Il » </a:t>
            </a:r>
            <a:endParaRPr lang="fr-FR" altLang="en-US" sz="1800" dirty="0">
              <a:solidFill>
                <a:srgbClr val="CC0099"/>
              </a:solidFill>
            </a:endParaRPr>
          </a:p>
        </p:txBody>
      </p:sp>
      <p:sp>
        <p:nvSpPr>
          <p:cNvPr id="12" name="Rectangle 11">
            <a:extLst>
              <a:ext uri="{FF2B5EF4-FFF2-40B4-BE49-F238E27FC236}">
                <a16:creationId xmlns:a16="http://schemas.microsoft.com/office/drawing/2014/main" id="{EAC1DE17-D4C4-4C4A-A28D-7D63F781E8E2}"/>
              </a:ext>
            </a:extLst>
          </p:cNvPr>
          <p:cNvSpPr>
            <a:spLocks noChangeArrowheads="1"/>
          </p:cNvSpPr>
          <p:nvPr/>
        </p:nvSpPr>
        <p:spPr bwMode="auto">
          <a:xfrm>
            <a:off x="2214917" y="4735317"/>
            <a:ext cx="2446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rgbClr val="CC0099"/>
                </a:solidFill>
                <a:latin typeface="Myriad Pro" panose="020B0503030403020204" pitchFamily="34" charset="0"/>
              </a:rPr>
              <a:t>« Ce garçon », « l’être »</a:t>
            </a:r>
            <a:endParaRPr lang="fr-FR" altLang="en-US" sz="1800" dirty="0">
              <a:solidFill>
                <a:srgbClr val="CC0099"/>
              </a:solidFill>
            </a:endParaRPr>
          </a:p>
        </p:txBody>
      </p:sp>
      <p:sp>
        <p:nvSpPr>
          <p:cNvPr id="13" name="TextBox 12">
            <a:extLst>
              <a:ext uri="{FF2B5EF4-FFF2-40B4-BE49-F238E27FC236}">
                <a16:creationId xmlns:a16="http://schemas.microsoft.com/office/drawing/2014/main" id="{F42718EC-2514-4150-A195-B6AF0D0FC432}"/>
              </a:ext>
            </a:extLst>
          </p:cNvPr>
          <p:cNvSpPr txBox="1"/>
          <p:nvPr/>
        </p:nvSpPr>
        <p:spPr>
          <a:xfrm rot="10800000" flipH="1" flipV="1">
            <a:off x="4654550" y="1101725"/>
            <a:ext cx="7137400" cy="5078413"/>
          </a:xfrm>
          <a:prstGeom prst="rect">
            <a:avLst/>
          </a:prstGeom>
          <a:solidFill>
            <a:schemeClr val="accent1">
              <a:lumMod val="20000"/>
              <a:lumOff val="80000"/>
            </a:schemeClr>
          </a:solidFill>
        </p:spPr>
        <p:txBody>
          <a:bodyPr>
            <a:spAutoFit/>
          </a:bodyPr>
          <a:lstStyle/>
          <a:p>
            <a:pPr algn="just">
              <a:lnSpc>
                <a:spcPct val="150000"/>
              </a:lnSpc>
              <a:defRPr/>
            </a:pPr>
            <a:r>
              <a:rPr lang="fr-FR" sz="1800" b="1" dirty="0">
                <a:solidFill>
                  <a:schemeClr val="tx1"/>
                </a:solidFill>
                <a:latin typeface="Myriad Pro" panose="020B0503030403020204" pitchFamily="34" charset="0"/>
              </a:rPr>
              <a:t>Michel Strogoff </a:t>
            </a:r>
            <a:r>
              <a:rPr lang="fr-FR" sz="1800" dirty="0">
                <a:solidFill>
                  <a:schemeClr val="tx1"/>
                </a:solidFill>
                <a:latin typeface="Myriad Pro" panose="020B0503030403020204" pitchFamily="34" charset="0"/>
              </a:rPr>
              <a:t>était grand et vigoureux. </a:t>
            </a:r>
            <a:r>
              <a:rPr lang="fr-FR" sz="1800" b="1" dirty="0">
                <a:solidFill>
                  <a:schemeClr val="tx1"/>
                </a:solidFill>
                <a:latin typeface="Myriad Pro" panose="020B0503030403020204" pitchFamily="34" charset="0"/>
              </a:rPr>
              <a:t>Il </a:t>
            </a:r>
            <a:r>
              <a:rPr lang="fr-FR" sz="1800" dirty="0">
                <a:solidFill>
                  <a:schemeClr val="tx1"/>
                </a:solidFill>
                <a:latin typeface="Myriad Pro" panose="020B0503030403020204" pitchFamily="34" charset="0"/>
              </a:rPr>
              <a:t>avait les épaules larges et la poitrine vaste. </a:t>
            </a:r>
            <a:r>
              <a:rPr lang="fr-FR" sz="1800" b="1" dirty="0">
                <a:solidFill>
                  <a:schemeClr val="tx1"/>
                </a:solidFill>
                <a:latin typeface="Myriad Pro" panose="020B0503030403020204" pitchFamily="34" charset="0"/>
              </a:rPr>
              <a:t>Ce </a:t>
            </a:r>
            <a:r>
              <a:rPr lang="fr-FR" sz="1800" dirty="0">
                <a:solidFill>
                  <a:schemeClr val="tx1"/>
                </a:solidFill>
                <a:latin typeface="Myriad Pro" panose="020B0503030403020204" pitchFamily="34" charset="0"/>
              </a:rPr>
              <a:t>beau </a:t>
            </a:r>
            <a:r>
              <a:rPr lang="fr-FR" sz="1800" b="1" dirty="0">
                <a:solidFill>
                  <a:schemeClr val="tx1"/>
                </a:solidFill>
                <a:latin typeface="Myriad Pro" panose="020B0503030403020204" pitchFamily="34" charset="0"/>
              </a:rPr>
              <a:t>garçon</a:t>
            </a:r>
            <a:r>
              <a:rPr lang="fr-FR" sz="1800" dirty="0">
                <a:solidFill>
                  <a:schemeClr val="tx1"/>
                </a:solidFill>
                <a:latin typeface="Myriad Pro" panose="020B0503030403020204" pitchFamily="34" charset="0"/>
              </a:rPr>
              <a:t> est solide; </a:t>
            </a:r>
            <a:r>
              <a:rPr lang="fr-FR" sz="1800" b="1" dirty="0">
                <a:solidFill>
                  <a:schemeClr val="tx1"/>
                </a:solidFill>
                <a:latin typeface="Myriad Pro" panose="020B0503030403020204" pitchFamily="34" charset="0"/>
              </a:rPr>
              <a:t>il </a:t>
            </a:r>
            <a:r>
              <a:rPr lang="fr-FR" sz="1800" dirty="0">
                <a:solidFill>
                  <a:schemeClr val="tx1"/>
                </a:solidFill>
                <a:latin typeface="Myriad Pro" panose="020B0503030403020204" pitchFamily="34" charset="0"/>
              </a:rPr>
              <a:t>semblait bien planté lorsqu'</a:t>
            </a:r>
            <a:r>
              <a:rPr lang="fr-FR" sz="1800" b="1" dirty="0">
                <a:solidFill>
                  <a:schemeClr val="tx1"/>
                </a:solidFill>
                <a:latin typeface="Myriad Pro" panose="020B0503030403020204" pitchFamily="34" charset="0"/>
              </a:rPr>
              <a:t>il </a:t>
            </a:r>
            <a:r>
              <a:rPr lang="fr-FR" sz="1800" dirty="0">
                <a:solidFill>
                  <a:schemeClr val="tx1"/>
                </a:solidFill>
                <a:latin typeface="Myriad Pro" panose="020B0503030403020204" pitchFamily="34" charset="0"/>
              </a:rPr>
              <a:t>posait ses deux pieds sur le sol. Sur sa tête, se crêpelait une chevelure abondante, qui s'échappait en boucles, quand </a:t>
            </a:r>
            <a:r>
              <a:rPr lang="fr-FR" sz="1800" b="1" dirty="0">
                <a:solidFill>
                  <a:schemeClr val="tx1"/>
                </a:solidFill>
                <a:latin typeface="Myriad Pro" panose="020B0503030403020204" pitchFamily="34" charset="0"/>
              </a:rPr>
              <a:t>il</a:t>
            </a:r>
            <a:r>
              <a:rPr lang="fr-FR" sz="1800" dirty="0">
                <a:solidFill>
                  <a:schemeClr val="tx1"/>
                </a:solidFill>
                <a:latin typeface="Myriad Pro" panose="020B0503030403020204" pitchFamily="34" charset="0"/>
              </a:rPr>
              <a:t> la coiffait de la casquette moscovite. Ses yeux étaient d'un bleu foncé, avec un regard droit, franc, inaltérable. Ils témoignaient d'un courage élevé. Son nez puissant, large de narines, dominait une bouche symétrique avec les lèvres un peu saillantes de </a:t>
            </a:r>
            <a:r>
              <a:rPr lang="fr-FR" sz="1800" b="1" dirty="0">
                <a:solidFill>
                  <a:schemeClr val="tx1"/>
                </a:solidFill>
                <a:latin typeface="Myriad Pro" panose="020B0503030403020204" pitchFamily="34" charset="0"/>
              </a:rPr>
              <a:t>l'être </a:t>
            </a:r>
            <a:r>
              <a:rPr lang="fr-FR" sz="1800" dirty="0">
                <a:solidFill>
                  <a:schemeClr val="tx1"/>
                </a:solidFill>
                <a:latin typeface="Myriad Pro" panose="020B0503030403020204" pitchFamily="34" charset="0"/>
              </a:rPr>
              <a:t>généreux et bon. </a:t>
            </a:r>
            <a:r>
              <a:rPr lang="fr-FR" sz="1800" b="1" dirty="0">
                <a:solidFill>
                  <a:schemeClr val="tx1"/>
                </a:solidFill>
                <a:latin typeface="Myriad Pro" panose="020B0503030403020204" pitchFamily="34" charset="0"/>
              </a:rPr>
              <a:t>Michel Strogoff </a:t>
            </a:r>
            <a:r>
              <a:rPr lang="fr-FR" sz="1800" dirty="0">
                <a:solidFill>
                  <a:schemeClr val="tx1"/>
                </a:solidFill>
                <a:latin typeface="Myriad Pro" panose="020B0503030403020204" pitchFamily="34" charset="0"/>
              </a:rPr>
              <a:t>était vêtu d'un élégant uniforme militaire, qui se rapprochait de celui des officiers de chasseurs à cheval en campagne. </a:t>
            </a:r>
            <a:endParaRPr lang="fr-FR" sz="1800" dirty="0">
              <a:solidFill>
                <a:schemeClr val="tx1"/>
              </a:solidFill>
              <a:latin typeface="Myriad Pro" panose="020B0503030403020204" pitchFamily="34" charset="0"/>
              <a:cs typeface="Times New Roman" panose="02020603050405020304" pitchFamily="18" charset="0"/>
            </a:endParaRPr>
          </a:p>
          <a:p>
            <a:pPr algn="r">
              <a:lnSpc>
                <a:spcPct val="150000"/>
              </a:lnSpc>
              <a:defRPr/>
            </a:pPr>
            <a:r>
              <a:rPr lang="fr-FR" sz="1800" b="1" dirty="0">
                <a:latin typeface="Myriad Pro" panose="020B0503030403020204" pitchFamily="34" charset="0"/>
              </a:rPr>
              <a:t>Jules Verne, Michel Strogoff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p:bldP spid="12" grpId="0"/>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1FED0710-A441-4A4B-A4C2-BCA6314DE0B5}"/>
              </a:ext>
            </a:extLst>
          </p:cNvPr>
          <p:cNvSpPr txBox="1"/>
          <p:nvPr/>
        </p:nvSpPr>
        <p:spPr>
          <a:xfrm rot="10800000" flipH="1" flipV="1">
            <a:off x="5499894" y="1213694"/>
            <a:ext cx="6339682" cy="5078313"/>
          </a:xfrm>
          <a:prstGeom prst="rect">
            <a:avLst/>
          </a:prstGeom>
          <a:solidFill>
            <a:schemeClr val="accent1">
              <a:lumMod val="20000"/>
              <a:lumOff val="80000"/>
            </a:schemeClr>
          </a:solidFill>
        </p:spPr>
        <p:txBody>
          <a:bodyPr wrap="square">
            <a:spAutoFit/>
          </a:bodyPr>
          <a:lstStyle/>
          <a:p>
            <a:pPr algn="just">
              <a:lnSpc>
                <a:spcPct val="150000"/>
              </a:lnSpc>
              <a:defRPr/>
            </a:pPr>
            <a:r>
              <a:rPr lang="fr-FR" sz="1800" b="1" dirty="0">
                <a:solidFill>
                  <a:schemeClr val="tx1"/>
                </a:solidFill>
                <a:latin typeface="Myriad Pro" panose="020B0503030403020204" pitchFamily="34" charset="0"/>
              </a:rPr>
              <a:t>Michel </a:t>
            </a:r>
            <a:r>
              <a:rPr lang="fr-FR" sz="1800" b="1" dirty="0" err="1">
                <a:solidFill>
                  <a:schemeClr val="tx1"/>
                </a:solidFill>
                <a:latin typeface="Myriad Pro" panose="020B0503030403020204" pitchFamily="34" charset="0"/>
              </a:rPr>
              <a:t>Strogoff</a:t>
            </a:r>
            <a:r>
              <a:rPr lang="fr-FR" sz="1800" b="1" dirty="0">
                <a:solidFill>
                  <a:schemeClr val="tx1"/>
                </a:solidFill>
                <a:latin typeface="Myriad Pro" panose="020B0503030403020204" pitchFamily="34" charset="0"/>
              </a:rPr>
              <a:t> </a:t>
            </a:r>
            <a:r>
              <a:rPr lang="fr-FR" sz="1800" dirty="0">
                <a:solidFill>
                  <a:schemeClr val="tx1"/>
                </a:solidFill>
                <a:latin typeface="Myriad Pro" panose="020B0503030403020204" pitchFamily="34" charset="0"/>
              </a:rPr>
              <a:t>était grand et vigoureux. </a:t>
            </a:r>
            <a:r>
              <a:rPr lang="fr-FR" sz="1800" b="1" dirty="0">
                <a:solidFill>
                  <a:schemeClr val="tx1"/>
                </a:solidFill>
                <a:latin typeface="Myriad Pro" panose="020B0503030403020204" pitchFamily="34" charset="0"/>
              </a:rPr>
              <a:t>Il </a:t>
            </a:r>
            <a:r>
              <a:rPr lang="fr-FR" sz="1800" dirty="0">
                <a:solidFill>
                  <a:schemeClr val="tx1"/>
                </a:solidFill>
                <a:latin typeface="Myriad Pro" panose="020B0503030403020204" pitchFamily="34" charset="0"/>
              </a:rPr>
              <a:t>avait les épaules larges et la poitrine vaste. </a:t>
            </a:r>
            <a:r>
              <a:rPr lang="fr-FR" sz="1800" b="1" dirty="0">
                <a:solidFill>
                  <a:schemeClr val="tx1"/>
                </a:solidFill>
                <a:latin typeface="Myriad Pro" panose="020B0503030403020204" pitchFamily="34" charset="0"/>
              </a:rPr>
              <a:t>Ce </a:t>
            </a:r>
            <a:r>
              <a:rPr lang="fr-FR" sz="1800" dirty="0">
                <a:solidFill>
                  <a:schemeClr val="tx1"/>
                </a:solidFill>
                <a:latin typeface="Myriad Pro" panose="020B0503030403020204" pitchFamily="34" charset="0"/>
              </a:rPr>
              <a:t>beau </a:t>
            </a:r>
            <a:r>
              <a:rPr lang="fr-FR" sz="1800" b="1" dirty="0">
                <a:solidFill>
                  <a:schemeClr val="tx1"/>
                </a:solidFill>
                <a:latin typeface="Myriad Pro" panose="020B0503030403020204" pitchFamily="34" charset="0"/>
              </a:rPr>
              <a:t>garçon</a:t>
            </a:r>
            <a:r>
              <a:rPr lang="fr-FR" sz="1800" dirty="0">
                <a:solidFill>
                  <a:schemeClr val="tx1"/>
                </a:solidFill>
                <a:latin typeface="Myriad Pro" panose="020B0503030403020204" pitchFamily="34" charset="0"/>
              </a:rPr>
              <a:t> est solide; </a:t>
            </a:r>
            <a:r>
              <a:rPr lang="fr-FR" sz="1800" b="1" dirty="0">
                <a:solidFill>
                  <a:schemeClr val="tx1"/>
                </a:solidFill>
                <a:latin typeface="Myriad Pro" panose="020B0503030403020204" pitchFamily="34" charset="0"/>
              </a:rPr>
              <a:t>il </a:t>
            </a:r>
            <a:r>
              <a:rPr lang="fr-FR" sz="1800" dirty="0">
                <a:solidFill>
                  <a:schemeClr val="tx1"/>
                </a:solidFill>
                <a:latin typeface="Myriad Pro" panose="020B0503030403020204" pitchFamily="34" charset="0"/>
              </a:rPr>
              <a:t>semblait bien planté lorsqu'</a:t>
            </a:r>
            <a:r>
              <a:rPr lang="fr-FR" sz="1800" b="1" dirty="0">
                <a:solidFill>
                  <a:schemeClr val="tx1"/>
                </a:solidFill>
                <a:latin typeface="Myriad Pro" panose="020B0503030403020204" pitchFamily="34" charset="0"/>
              </a:rPr>
              <a:t>il </a:t>
            </a:r>
            <a:r>
              <a:rPr lang="fr-FR" sz="1800" dirty="0">
                <a:solidFill>
                  <a:schemeClr val="tx1"/>
                </a:solidFill>
                <a:latin typeface="Myriad Pro" panose="020B0503030403020204" pitchFamily="34" charset="0"/>
              </a:rPr>
              <a:t>posait ses deux pieds sur le sol. Sur sa tête, se crêpelait une chevelure abondante, qui s'échappait en boucles, quand </a:t>
            </a:r>
            <a:r>
              <a:rPr lang="fr-FR" sz="1800" b="1" dirty="0">
                <a:solidFill>
                  <a:schemeClr val="tx1"/>
                </a:solidFill>
                <a:latin typeface="Myriad Pro" panose="020B0503030403020204" pitchFamily="34" charset="0"/>
              </a:rPr>
              <a:t>il</a:t>
            </a:r>
            <a:r>
              <a:rPr lang="fr-FR" sz="1800" dirty="0">
                <a:solidFill>
                  <a:schemeClr val="tx1"/>
                </a:solidFill>
                <a:latin typeface="Myriad Pro" panose="020B0503030403020204" pitchFamily="34" charset="0"/>
              </a:rPr>
              <a:t> la coiffait de la casquette moscovite. Ses yeux étaient d'un bleu foncé, avec un regard droit, franc, inaltérable. Ils témoignaient d'un courage élevé. Son nez puissant, large de narines, dominait une bouche symétrique avec les lèvres un peu saillantes de </a:t>
            </a:r>
            <a:r>
              <a:rPr lang="fr-FR" sz="1800" b="1" dirty="0">
                <a:solidFill>
                  <a:schemeClr val="tx1"/>
                </a:solidFill>
                <a:latin typeface="Myriad Pro" panose="020B0503030403020204" pitchFamily="34" charset="0"/>
              </a:rPr>
              <a:t>l'être </a:t>
            </a:r>
            <a:r>
              <a:rPr lang="fr-FR" sz="1800" dirty="0">
                <a:solidFill>
                  <a:schemeClr val="tx1"/>
                </a:solidFill>
                <a:latin typeface="Myriad Pro" panose="020B0503030403020204" pitchFamily="34" charset="0"/>
              </a:rPr>
              <a:t>généreux et bon. </a:t>
            </a:r>
            <a:r>
              <a:rPr lang="fr-FR" sz="1800" b="1" dirty="0">
                <a:solidFill>
                  <a:schemeClr val="tx1"/>
                </a:solidFill>
                <a:latin typeface="Myriad Pro" panose="020B0503030403020204" pitchFamily="34" charset="0"/>
              </a:rPr>
              <a:t>Michel </a:t>
            </a:r>
            <a:r>
              <a:rPr lang="fr-FR" sz="1800" b="1" dirty="0" err="1">
                <a:solidFill>
                  <a:schemeClr val="tx1"/>
                </a:solidFill>
                <a:latin typeface="Myriad Pro" panose="020B0503030403020204" pitchFamily="34" charset="0"/>
              </a:rPr>
              <a:t>Strogoff</a:t>
            </a:r>
            <a:r>
              <a:rPr lang="fr-FR" sz="1800" b="1" dirty="0">
                <a:solidFill>
                  <a:schemeClr val="tx1"/>
                </a:solidFill>
                <a:latin typeface="Myriad Pro" panose="020B0503030403020204" pitchFamily="34" charset="0"/>
              </a:rPr>
              <a:t> </a:t>
            </a:r>
            <a:r>
              <a:rPr lang="fr-FR" sz="1800" dirty="0">
                <a:solidFill>
                  <a:schemeClr val="tx1"/>
                </a:solidFill>
                <a:latin typeface="Myriad Pro" panose="020B0503030403020204" pitchFamily="34" charset="0"/>
              </a:rPr>
              <a:t>était vêtu d'un élégant uniforme militaire, qui se rapprochait de celui des officiers de chasseurs à cheval en campagne. </a:t>
            </a:r>
            <a:endParaRPr lang="fr-FR" sz="1800" dirty="0">
              <a:solidFill>
                <a:schemeClr val="tx1"/>
              </a:solidFill>
              <a:latin typeface="Myriad Pro" panose="020B0503030403020204" pitchFamily="34" charset="0"/>
              <a:cs typeface="Times New Roman" panose="02020603050405020304" pitchFamily="18" charset="0"/>
            </a:endParaRPr>
          </a:p>
          <a:p>
            <a:pPr algn="r">
              <a:lnSpc>
                <a:spcPct val="150000"/>
              </a:lnSpc>
              <a:defRPr/>
            </a:pPr>
            <a:r>
              <a:rPr lang="fr-FR" sz="1800" b="1" dirty="0">
                <a:latin typeface="Myriad Pro" panose="020B0503030403020204" pitchFamily="34" charset="0"/>
              </a:rPr>
              <a:t>Jules Verne, Michel </a:t>
            </a:r>
            <a:r>
              <a:rPr lang="fr-FR" sz="1800" b="1" dirty="0" err="1">
                <a:latin typeface="Myriad Pro" panose="020B0503030403020204" pitchFamily="34" charset="0"/>
              </a:rPr>
              <a:t>Strogoff</a:t>
            </a:r>
            <a:r>
              <a:rPr lang="fr-FR" sz="1800" b="1" dirty="0">
                <a:latin typeface="Myriad Pro" panose="020B0503030403020204" pitchFamily="34" charset="0"/>
              </a:rPr>
              <a:t> </a:t>
            </a:r>
          </a:p>
        </p:txBody>
      </p:sp>
      <p:sp>
        <p:nvSpPr>
          <p:cNvPr id="3" name="TextBox 2">
            <a:extLst>
              <a:ext uri="{FF2B5EF4-FFF2-40B4-BE49-F238E27FC236}">
                <a16:creationId xmlns:a16="http://schemas.microsoft.com/office/drawing/2014/main" id="{E6396C6E-9A2C-42B8-81E1-F6B171797678}"/>
              </a:ext>
            </a:extLst>
          </p:cNvPr>
          <p:cNvSpPr txBox="1"/>
          <p:nvPr/>
        </p:nvSpPr>
        <p:spPr>
          <a:xfrm>
            <a:off x="707488" y="55344"/>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a:cs typeface="Times New Roman" panose="02020603050405020304" pitchFamily="18" charset="0"/>
              </a:rPr>
              <a:t>REPÉRAGE </a:t>
            </a:r>
            <a:endParaRPr lang="fr-FR" sz="2800" b="1" dirty="0">
              <a:solidFill>
                <a:srgbClr val="0096D6"/>
              </a:solidFill>
              <a:latin typeface="Myriad Pro" panose="020B0503030403020204"/>
              <a:cs typeface="Times New Roman" panose="02020603050405020304" pitchFamily="18" charset="0"/>
            </a:endParaRPr>
          </a:p>
        </p:txBody>
      </p:sp>
      <p:sp>
        <p:nvSpPr>
          <p:cNvPr id="23" name="Rectangle 22">
            <a:extLst>
              <a:ext uri="{FF2B5EF4-FFF2-40B4-BE49-F238E27FC236}">
                <a16:creationId xmlns:a16="http://schemas.microsoft.com/office/drawing/2014/main" id="{3073E42F-6E38-4021-B76E-923FEB3EB086}"/>
              </a:ext>
            </a:extLst>
          </p:cNvPr>
          <p:cNvSpPr/>
          <p:nvPr/>
        </p:nvSpPr>
        <p:spPr>
          <a:xfrm>
            <a:off x="550863" y="1189087"/>
            <a:ext cx="4573587" cy="78581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Relevez les adjectifs utilisés par le descripteur pour qualifier Michel. </a:t>
            </a:r>
          </a:p>
          <a:p>
            <a:pPr>
              <a:defRPr/>
            </a:pPr>
            <a:endParaRPr lang="fr-FR" sz="2400" b="1" dirty="0">
              <a:solidFill>
                <a:srgbClr val="0070C0"/>
              </a:solidFill>
              <a:latin typeface="Myriad Pro" panose="020B0503030403020204" pitchFamily="34" charset="0"/>
            </a:endParaRPr>
          </a:p>
        </p:txBody>
      </p:sp>
      <p:sp>
        <p:nvSpPr>
          <p:cNvPr id="14" name="Rectangle 13">
            <a:extLst>
              <a:ext uri="{FF2B5EF4-FFF2-40B4-BE49-F238E27FC236}">
                <a16:creationId xmlns:a16="http://schemas.microsoft.com/office/drawing/2014/main" id="{725BC422-9B7A-409D-A6E5-8F8F7526B4AB}"/>
              </a:ext>
            </a:extLst>
          </p:cNvPr>
          <p:cNvSpPr/>
          <p:nvPr/>
        </p:nvSpPr>
        <p:spPr>
          <a:xfrm>
            <a:off x="493713" y="2194744"/>
            <a:ext cx="4630737" cy="4762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Relisez le texte pour compléter le tableau. </a:t>
            </a:r>
          </a:p>
        </p:txBody>
      </p:sp>
      <p:graphicFrame>
        <p:nvGraphicFramePr>
          <p:cNvPr id="4" name="Table 3">
            <a:extLst>
              <a:ext uri="{FF2B5EF4-FFF2-40B4-BE49-F238E27FC236}">
                <a16:creationId xmlns:a16="http://schemas.microsoft.com/office/drawing/2014/main" id="{C89EA55C-D3EB-4E29-9BC2-694A8621898A}"/>
              </a:ext>
            </a:extLst>
          </p:cNvPr>
          <p:cNvGraphicFramePr>
            <a:graphicFrameLocks noGrp="1"/>
          </p:cNvGraphicFramePr>
          <p:nvPr>
            <p:extLst>
              <p:ext uri="{D42A27DB-BD31-4B8C-83A1-F6EECF244321}">
                <p14:modId xmlns:p14="http://schemas.microsoft.com/office/powerpoint/2010/main" val="2757242392"/>
              </p:ext>
            </p:extLst>
          </p:nvPr>
        </p:nvGraphicFramePr>
        <p:xfrm>
          <a:off x="493713" y="2890838"/>
          <a:ext cx="4573587" cy="3708400"/>
        </p:xfrm>
        <a:graphic>
          <a:graphicData uri="http://schemas.openxmlformats.org/drawingml/2006/table">
            <a:tbl>
              <a:tblPr firstRow="1" bandRow="1">
                <a:tableStyleId>{5C22544A-7EE6-4342-B048-85BDC9FD1C3A}</a:tableStyleId>
              </a:tblPr>
              <a:tblGrid>
                <a:gridCol w="2031834">
                  <a:extLst>
                    <a:ext uri="{9D8B030D-6E8A-4147-A177-3AD203B41FA5}">
                      <a16:colId xmlns:a16="http://schemas.microsoft.com/office/drawing/2014/main" val="2055966091"/>
                    </a:ext>
                  </a:extLst>
                </a:gridCol>
                <a:gridCol w="2541753">
                  <a:extLst>
                    <a:ext uri="{9D8B030D-6E8A-4147-A177-3AD203B41FA5}">
                      <a16:colId xmlns:a16="http://schemas.microsoft.com/office/drawing/2014/main" val="1271108811"/>
                    </a:ext>
                  </a:extLst>
                </a:gridCol>
              </a:tblGrid>
              <a:tr h="370840">
                <a:tc>
                  <a:txBody>
                    <a:bodyPr/>
                    <a:lstStyle/>
                    <a:p>
                      <a:r>
                        <a:rPr lang="fr-FR" sz="1600" dirty="0">
                          <a:solidFill>
                            <a:srgbClr val="00B050"/>
                          </a:solidFill>
                        </a:rPr>
                        <a:t>Éléments décrits </a:t>
                      </a:r>
                    </a:p>
                  </a:txBody>
                  <a:tcPr>
                    <a:solidFill>
                      <a:schemeClr val="bg1"/>
                    </a:solidFill>
                  </a:tcPr>
                </a:tc>
                <a:tc>
                  <a:txBody>
                    <a:bodyPr/>
                    <a:lstStyle/>
                    <a:p>
                      <a:r>
                        <a:rPr lang="fr-FR" sz="1600" u="sng" dirty="0">
                          <a:solidFill>
                            <a:srgbClr val="00B050"/>
                          </a:solidFill>
                        </a:rPr>
                        <a:t>Adjectifs qualificatifs </a:t>
                      </a:r>
                    </a:p>
                  </a:txBody>
                  <a:tcPr>
                    <a:solidFill>
                      <a:schemeClr val="bg1"/>
                    </a:solidFill>
                  </a:tcPr>
                </a:tc>
                <a:extLst>
                  <a:ext uri="{0D108BD9-81ED-4DB2-BD59-A6C34878D82A}">
                    <a16:rowId xmlns:a16="http://schemas.microsoft.com/office/drawing/2014/main" val="1097556442"/>
                  </a:ext>
                </a:extLst>
              </a:tr>
              <a:tr h="370840">
                <a:tc>
                  <a:txBody>
                    <a:bodyPr/>
                    <a:lstStyle/>
                    <a:p>
                      <a:endParaRPr lang="fr-FR" sz="1600" dirty="0"/>
                    </a:p>
                  </a:txBody>
                  <a:tcPr/>
                </a:tc>
                <a:tc>
                  <a:txBody>
                    <a:bodyPr/>
                    <a:lstStyle/>
                    <a:p>
                      <a:endParaRPr lang="fr-FR" sz="1600" dirty="0"/>
                    </a:p>
                  </a:txBody>
                  <a:tcPr/>
                </a:tc>
                <a:extLst>
                  <a:ext uri="{0D108BD9-81ED-4DB2-BD59-A6C34878D82A}">
                    <a16:rowId xmlns:a16="http://schemas.microsoft.com/office/drawing/2014/main" val="3386590191"/>
                  </a:ext>
                </a:extLst>
              </a:tr>
              <a:tr h="370840">
                <a:tc>
                  <a:txBody>
                    <a:bodyPr/>
                    <a:lstStyle/>
                    <a:p>
                      <a:endParaRPr lang="fr-FR" sz="1600" dirty="0"/>
                    </a:p>
                  </a:txBody>
                  <a:tcPr/>
                </a:tc>
                <a:tc>
                  <a:txBody>
                    <a:bodyPr/>
                    <a:lstStyle/>
                    <a:p>
                      <a:endParaRPr lang="fr-FR" sz="1600" dirty="0"/>
                    </a:p>
                  </a:txBody>
                  <a:tcPr/>
                </a:tc>
                <a:extLst>
                  <a:ext uri="{0D108BD9-81ED-4DB2-BD59-A6C34878D82A}">
                    <a16:rowId xmlns:a16="http://schemas.microsoft.com/office/drawing/2014/main" val="4111947304"/>
                  </a:ext>
                </a:extLst>
              </a:tr>
              <a:tr h="370840">
                <a:tc>
                  <a:txBody>
                    <a:bodyPr/>
                    <a:lstStyle/>
                    <a:p>
                      <a:endParaRPr lang="fr-FR" sz="1600" dirty="0"/>
                    </a:p>
                  </a:txBody>
                  <a:tcPr/>
                </a:tc>
                <a:tc>
                  <a:txBody>
                    <a:bodyPr/>
                    <a:lstStyle/>
                    <a:p>
                      <a:endParaRPr lang="fr-FR" sz="1600" dirty="0"/>
                    </a:p>
                  </a:txBody>
                  <a:tcPr/>
                </a:tc>
                <a:extLst>
                  <a:ext uri="{0D108BD9-81ED-4DB2-BD59-A6C34878D82A}">
                    <a16:rowId xmlns:a16="http://schemas.microsoft.com/office/drawing/2014/main" val="2804063623"/>
                  </a:ext>
                </a:extLst>
              </a:tr>
              <a:tr h="370840">
                <a:tc>
                  <a:txBody>
                    <a:bodyPr/>
                    <a:lstStyle/>
                    <a:p>
                      <a:endParaRPr lang="fr-FR" sz="1600" dirty="0"/>
                    </a:p>
                  </a:txBody>
                  <a:tcPr/>
                </a:tc>
                <a:tc>
                  <a:txBody>
                    <a:bodyPr/>
                    <a:lstStyle/>
                    <a:p>
                      <a:endParaRPr lang="fr-FR" sz="1600" dirty="0"/>
                    </a:p>
                  </a:txBody>
                  <a:tcPr/>
                </a:tc>
                <a:extLst>
                  <a:ext uri="{0D108BD9-81ED-4DB2-BD59-A6C34878D82A}">
                    <a16:rowId xmlns:a16="http://schemas.microsoft.com/office/drawing/2014/main" val="4264951139"/>
                  </a:ext>
                </a:extLst>
              </a:tr>
              <a:tr h="370840">
                <a:tc>
                  <a:txBody>
                    <a:bodyPr/>
                    <a:lstStyle/>
                    <a:p>
                      <a:endParaRPr lang="fr-FR" sz="1600" dirty="0"/>
                    </a:p>
                  </a:txBody>
                  <a:tcPr/>
                </a:tc>
                <a:tc>
                  <a:txBody>
                    <a:bodyPr/>
                    <a:lstStyle/>
                    <a:p>
                      <a:endParaRPr lang="fr-FR" sz="1600" dirty="0"/>
                    </a:p>
                  </a:txBody>
                  <a:tcPr/>
                </a:tc>
                <a:extLst>
                  <a:ext uri="{0D108BD9-81ED-4DB2-BD59-A6C34878D82A}">
                    <a16:rowId xmlns:a16="http://schemas.microsoft.com/office/drawing/2014/main" val="2832293426"/>
                  </a:ext>
                </a:extLst>
              </a:tr>
              <a:tr h="370840">
                <a:tc>
                  <a:txBody>
                    <a:bodyPr/>
                    <a:lstStyle/>
                    <a:p>
                      <a:endParaRPr lang="fr-FR" sz="1600" dirty="0"/>
                    </a:p>
                  </a:txBody>
                  <a:tcPr/>
                </a:tc>
                <a:tc>
                  <a:txBody>
                    <a:bodyPr/>
                    <a:lstStyle/>
                    <a:p>
                      <a:endParaRPr lang="fr-FR" sz="1600" dirty="0"/>
                    </a:p>
                  </a:txBody>
                  <a:tcPr/>
                </a:tc>
                <a:extLst>
                  <a:ext uri="{0D108BD9-81ED-4DB2-BD59-A6C34878D82A}">
                    <a16:rowId xmlns:a16="http://schemas.microsoft.com/office/drawing/2014/main" val="2262510510"/>
                  </a:ext>
                </a:extLst>
              </a:tr>
              <a:tr h="370840">
                <a:tc>
                  <a:txBody>
                    <a:bodyPr/>
                    <a:lstStyle/>
                    <a:p>
                      <a:endParaRPr lang="fr-FR" sz="1600" dirty="0"/>
                    </a:p>
                  </a:txBody>
                  <a:tcPr/>
                </a:tc>
                <a:tc>
                  <a:txBody>
                    <a:bodyPr/>
                    <a:lstStyle/>
                    <a:p>
                      <a:endParaRPr lang="fr-FR" sz="1600" dirty="0"/>
                    </a:p>
                  </a:txBody>
                  <a:tcPr/>
                </a:tc>
                <a:extLst>
                  <a:ext uri="{0D108BD9-81ED-4DB2-BD59-A6C34878D82A}">
                    <a16:rowId xmlns:a16="http://schemas.microsoft.com/office/drawing/2014/main" val="3995157989"/>
                  </a:ext>
                </a:extLst>
              </a:tr>
              <a:tr h="370840">
                <a:tc>
                  <a:txBody>
                    <a:bodyPr/>
                    <a:lstStyle/>
                    <a:p>
                      <a:endParaRPr lang="fr-FR" sz="1600" dirty="0"/>
                    </a:p>
                  </a:txBody>
                  <a:tcPr/>
                </a:tc>
                <a:tc>
                  <a:txBody>
                    <a:bodyPr/>
                    <a:lstStyle/>
                    <a:p>
                      <a:endParaRPr lang="fr-FR" sz="1600" dirty="0"/>
                    </a:p>
                  </a:txBody>
                  <a:tcPr/>
                </a:tc>
                <a:extLst>
                  <a:ext uri="{0D108BD9-81ED-4DB2-BD59-A6C34878D82A}">
                    <a16:rowId xmlns:a16="http://schemas.microsoft.com/office/drawing/2014/main" val="116294689"/>
                  </a:ext>
                </a:extLst>
              </a:tr>
              <a:tr h="370840">
                <a:tc>
                  <a:txBody>
                    <a:bodyPr/>
                    <a:lstStyle/>
                    <a:p>
                      <a:endParaRPr lang="fr-FR" sz="1600" dirty="0"/>
                    </a:p>
                  </a:txBody>
                  <a:tcPr/>
                </a:tc>
                <a:tc>
                  <a:txBody>
                    <a:bodyPr/>
                    <a:lstStyle/>
                    <a:p>
                      <a:endParaRPr lang="fr-FR" sz="1600" dirty="0"/>
                    </a:p>
                  </a:txBody>
                  <a:tcPr/>
                </a:tc>
                <a:extLst>
                  <a:ext uri="{0D108BD9-81ED-4DB2-BD59-A6C34878D82A}">
                    <a16:rowId xmlns:a16="http://schemas.microsoft.com/office/drawing/2014/main" val="3170894448"/>
                  </a:ext>
                </a:extLst>
              </a:tr>
            </a:tbl>
          </a:graphicData>
        </a:graphic>
      </p:graphicFrame>
      <p:graphicFrame>
        <p:nvGraphicFramePr>
          <p:cNvPr id="15" name="Table 14">
            <a:extLst>
              <a:ext uri="{FF2B5EF4-FFF2-40B4-BE49-F238E27FC236}">
                <a16:creationId xmlns:a16="http://schemas.microsoft.com/office/drawing/2014/main" id="{E584C02E-06B0-4309-959F-A52B38A080F3}"/>
              </a:ext>
            </a:extLst>
          </p:cNvPr>
          <p:cNvGraphicFramePr>
            <a:graphicFrameLocks noGrp="1"/>
          </p:cNvGraphicFramePr>
          <p:nvPr>
            <p:extLst>
              <p:ext uri="{D42A27DB-BD31-4B8C-83A1-F6EECF244321}">
                <p14:modId xmlns:p14="http://schemas.microsoft.com/office/powerpoint/2010/main" val="1297325086"/>
              </p:ext>
            </p:extLst>
          </p:nvPr>
        </p:nvGraphicFramePr>
        <p:xfrm>
          <a:off x="2539195" y="2927400"/>
          <a:ext cx="2541587" cy="3708400"/>
        </p:xfrm>
        <a:graphic>
          <a:graphicData uri="http://schemas.openxmlformats.org/drawingml/2006/table">
            <a:tbl>
              <a:tblPr firstRow="1" bandRow="1">
                <a:tableStyleId>{5C22544A-7EE6-4342-B048-85BDC9FD1C3A}</a:tableStyleId>
              </a:tblPr>
              <a:tblGrid>
                <a:gridCol w="2541587">
                  <a:extLst>
                    <a:ext uri="{9D8B030D-6E8A-4147-A177-3AD203B41FA5}">
                      <a16:colId xmlns:a16="http://schemas.microsoft.com/office/drawing/2014/main" val="1271108811"/>
                    </a:ext>
                  </a:extLst>
                </a:gridCol>
              </a:tblGrid>
              <a:tr h="370840">
                <a:tc>
                  <a:txBody>
                    <a:bodyPr/>
                    <a:lstStyle/>
                    <a:p>
                      <a:r>
                        <a:rPr lang="fr-FR" sz="1600" u="sng" dirty="0">
                          <a:solidFill>
                            <a:srgbClr val="002060"/>
                          </a:solidFill>
                          <a:latin typeface="Myriad Pro" panose="020B0503030403020204" pitchFamily="34" charset="0"/>
                        </a:rPr>
                        <a:t>Adjectifs qualificatifs </a:t>
                      </a:r>
                    </a:p>
                  </a:txBody>
                  <a:tcPr marL="91434" marR="91434">
                    <a:solidFill>
                      <a:schemeClr val="bg1"/>
                    </a:solidFill>
                  </a:tcPr>
                </a:tc>
                <a:extLst>
                  <a:ext uri="{0D108BD9-81ED-4DB2-BD59-A6C34878D82A}">
                    <a16:rowId xmlns:a16="http://schemas.microsoft.com/office/drawing/2014/main" val="1097556442"/>
                  </a:ext>
                </a:extLst>
              </a:tr>
              <a:tr h="370840">
                <a:tc>
                  <a:txBody>
                    <a:bodyPr/>
                    <a:lstStyle/>
                    <a:p>
                      <a:r>
                        <a:rPr lang="fr-FR" sz="1600" dirty="0">
                          <a:solidFill>
                            <a:schemeClr val="tx1"/>
                          </a:solidFill>
                          <a:latin typeface="Myriad Pro" panose="020B0503030403020204" pitchFamily="34" charset="0"/>
                        </a:rPr>
                        <a:t>Larges </a:t>
                      </a:r>
                    </a:p>
                  </a:txBody>
                  <a:tcPr marL="91434" marR="91434"/>
                </a:tc>
                <a:extLst>
                  <a:ext uri="{0D108BD9-81ED-4DB2-BD59-A6C34878D82A}">
                    <a16:rowId xmlns:a16="http://schemas.microsoft.com/office/drawing/2014/main" val="3386590191"/>
                  </a:ext>
                </a:extLst>
              </a:tr>
              <a:tr h="370840">
                <a:tc>
                  <a:txBody>
                    <a:bodyPr/>
                    <a:lstStyle/>
                    <a:p>
                      <a:r>
                        <a:rPr lang="fr-FR" sz="1600" dirty="0">
                          <a:solidFill>
                            <a:schemeClr val="tx1"/>
                          </a:solidFill>
                          <a:latin typeface="Myriad Pro" panose="020B0503030403020204" pitchFamily="34" charset="0"/>
                        </a:rPr>
                        <a:t>Vaste </a:t>
                      </a:r>
                    </a:p>
                  </a:txBody>
                  <a:tcPr marL="91434" marR="91434"/>
                </a:tc>
                <a:extLst>
                  <a:ext uri="{0D108BD9-81ED-4DB2-BD59-A6C34878D82A}">
                    <a16:rowId xmlns:a16="http://schemas.microsoft.com/office/drawing/2014/main" val="4111947304"/>
                  </a:ext>
                </a:extLst>
              </a:tr>
              <a:tr h="370840">
                <a:tc>
                  <a:txBody>
                    <a:bodyPr/>
                    <a:lstStyle/>
                    <a:p>
                      <a:r>
                        <a:rPr lang="fr-FR" sz="1600" dirty="0">
                          <a:solidFill>
                            <a:schemeClr val="tx1"/>
                          </a:solidFill>
                          <a:latin typeface="Myriad Pro" panose="020B0503030403020204" pitchFamily="34" charset="0"/>
                        </a:rPr>
                        <a:t>Abondante </a:t>
                      </a:r>
                    </a:p>
                  </a:txBody>
                  <a:tcPr marL="91434" marR="91434"/>
                </a:tc>
                <a:extLst>
                  <a:ext uri="{0D108BD9-81ED-4DB2-BD59-A6C34878D82A}">
                    <a16:rowId xmlns:a16="http://schemas.microsoft.com/office/drawing/2014/main" val="2804063623"/>
                  </a:ext>
                </a:extLst>
              </a:tr>
              <a:tr h="370840">
                <a:tc>
                  <a:txBody>
                    <a:bodyPr/>
                    <a:lstStyle/>
                    <a:p>
                      <a:r>
                        <a:rPr lang="fr-FR" sz="1600" dirty="0">
                          <a:solidFill>
                            <a:schemeClr val="tx1"/>
                          </a:solidFill>
                          <a:latin typeface="Myriad Pro" panose="020B0503030403020204" pitchFamily="34" charset="0"/>
                        </a:rPr>
                        <a:t>Moscovite</a:t>
                      </a:r>
                      <a:r>
                        <a:rPr lang="fr-FR" sz="1600" baseline="0" dirty="0">
                          <a:solidFill>
                            <a:schemeClr val="tx1"/>
                          </a:solidFill>
                          <a:latin typeface="Myriad Pro" panose="020B0503030403020204" pitchFamily="34" charset="0"/>
                        </a:rPr>
                        <a:t> </a:t>
                      </a:r>
                      <a:endParaRPr lang="fr-FR" sz="1600" dirty="0">
                        <a:solidFill>
                          <a:schemeClr val="tx1"/>
                        </a:solidFill>
                        <a:latin typeface="Myriad Pro" panose="020B0503030403020204" pitchFamily="34" charset="0"/>
                      </a:endParaRPr>
                    </a:p>
                  </a:txBody>
                  <a:tcPr marL="91434" marR="91434"/>
                </a:tc>
                <a:extLst>
                  <a:ext uri="{0D108BD9-81ED-4DB2-BD59-A6C34878D82A}">
                    <a16:rowId xmlns:a16="http://schemas.microsoft.com/office/drawing/2014/main" val="4264951139"/>
                  </a:ext>
                </a:extLst>
              </a:tr>
              <a:tr h="370840">
                <a:tc>
                  <a:txBody>
                    <a:bodyPr/>
                    <a:lstStyle/>
                    <a:p>
                      <a:r>
                        <a:rPr lang="fr-FR" sz="1600" dirty="0">
                          <a:solidFill>
                            <a:schemeClr val="tx1"/>
                          </a:solidFill>
                          <a:latin typeface="Myriad Pro" panose="020B0503030403020204" pitchFamily="34" charset="0"/>
                        </a:rPr>
                        <a:t>Droit,</a:t>
                      </a:r>
                      <a:r>
                        <a:rPr lang="fr-FR" sz="1600" baseline="0" dirty="0">
                          <a:solidFill>
                            <a:schemeClr val="tx1"/>
                          </a:solidFill>
                          <a:latin typeface="Myriad Pro" panose="020B0503030403020204" pitchFamily="34" charset="0"/>
                        </a:rPr>
                        <a:t> franc, inaltérable</a:t>
                      </a:r>
                      <a:endParaRPr lang="fr-FR" sz="1600" dirty="0">
                        <a:solidFill>
                          <a:schemeClr val="tx1"/>
                        </a:solidFill>
                        <a:latin typeface="Myriad Pro" panose="020B0503030403020204" pitchFamily="34" charset="0"/>
                      </a:endParaRPr>
                    </a:p>
                  </a:txBody>
                  <a:tcPr marL="91434" marR="91434"/>
                </a:tc>
                <a:extLst>
                  <a:ext uri="{0D108BD9-81ED-4DB2-BD59-A6C34878D82A}">
                    <a16:rowId xmlns:a16="http://schemas.microsoft.com/office/drawing/2014/main" val="2832293426"/>
                  </a:ext>
                </a:extLst>
              </a:tr>
              <a:tr h="370840">
                <a:tc>
                  <a:txBody>
                    <a:bodyPr/>
                    <a:lstStyle/>
                    <a:p>
                      <a:r>
                        <a:rPr lang="fr-FR" sz="1600" dirty="0">
                          <a:solidFill>
                            <a:schemeClr val="tx1"/>
                          </a:solidFill>
                          <a:latin typeface="Myriad Pro" panose="020B0503030403020204" pitchFamily="34" charset="0"/>
                        </a:rPr>
                        <a:t>Puissant, large de narines</a:t>
                      </a:r>
                    </a:p>
                  </a:txBody>
                  <a:tcPr marL="91434" marR="91434"/>
                </a:tc>
                <a:extLst>
                  <a:ext uri="{0D108BD9-81ED-4DB2-BD59-A6C34878D82A}">
                    <a16:rowId xmlns:a16="http://schemas.microsoft.com/office/drawing/2014/main" val="2262510510"/>
                  </a:ext>
                </a:extLst>
              </a:tr>
              <a:tr h="370840">
                <a:tc>
                  <a:txBody>
                    <a:bodyPr/>
                    <a:lstStyle/>
                    <a:p>
                      <a:r>
                        <a:rPr lang="fr-FR" sz="1600" dirty="0">
                          <a:solidFill>
                            <a:schemeClr val="tx1"/>
                          </a:solidFill>
                          <a:latin typeface="Myriad Pro" panose="020B0503030403020204" pitchFamily="34" charset="0"/>
                        </a:rPr>
                        <a:t>Symétrique</a:t>
                      </a:r>
                    </a:p>
                  </a:txBody>
                  <a:tcPr marL="91434" marR="91434"/>
                </a:tc>
                <a:extLst>
                  <a:ext uri="{0D108BD9-81ED-4DB2-BD59-A6C34878D82A}">
                    <a16:rowId xmlns:a16="http://schemas.microsoft.com/office/drawing/2014/main" val="3995157989"/>
                  </a:ext>
                </a:extLst>
              </a:tr>
              <a:tr h="370840">
                <a:tc>
                  <a:txBody>
                    <a:bodyPr/>
                    <a:lstStyle/>
                    <a:p>
                      <a:r>
                        <a:rPr lang="fr-FR" sz="1600" dirty="0">
                          <a:solidFill>
                            <a:schemeClr val="tx1"/>
                          </a:solidFill>
                          <a:latin typeface="Myriad Pro" panose="020B0503030403020204" pitchFamily="34" charset="0"/>
                        </a:rPr>
                        <a:t>Un peu saillantes</a:t>
                      </a:r>
                    </a:p>
                  </a:txBody>
                  <a:tcPr marL="91434" marR="91434"/>
                </a:tc>
                <a:extLst>
                  <a:ext uri="{0D108BD9-81ED-4DB2-BD59-A6C34878D82A}">
                    <a16:rowId xmlns:a16="http://schemas.microsoft.com/office/drawing/2014/main" val="116294689"/>
                  </a:ext>
                </a:extLst>
              </a:tr>
              <a:tr h="370840">
                <a:tc>
                  <a:txBody>
                    <a:bodyPr/>
                    <a:lstStyle/>
                    <a:p>
                      <a:r>
                        <a:rPr lang="fr-FR" sz="1600" dirty="0">
                          <a:solidFill>
                            <a:schemeClr val="tx1"/>
                          </a:solidFill>
                          <a:latin typeface="Myriad Pro" panose="020B0503030403020204" pitchFamily="34" charset="0"/>
                        </a:rPr>
                        <a:t>Élégant,</a:t>
                      </a:r>
                      <a:r>
                        <a:rPr lang="fr-FR" sz="1600" baseline="0" dirty="0">
                          <a:solidFill>
                            <a:schemeClr val="tx1"/>
                          </a:solidFill>
                          <a:latin typeface="Myriad Pro" panose="020B0503030403020204" pitchFamily="34" charset="0"/>
                        </a:rPr>
                        <a:t> militaire</a:t>
                      </a:r>
                      <a:endParaRPr lang="fr-FR" sz="1600" dirty="0">
                        <a:solidFill>
                          <a:schemeClr val="tx1"/>
                        </a:solidFill>
                        <a:latin typeface="Myriad Pro" panose="020B0503030403020204" pitchFamily="34" charset="0"/>
                      </a:endParaRPr>
                    </a:p>
                  </a:txBody>
                  <a:tcPr marL="91434" marR="91434"/>
                </a:tc>
                <a:extLst>
                  <a:ext uri="{0D108BD9-81ED-4DB2-BD59-A6C34878D82A}">
                    <a16:rowId xmlns:a16="http://schemas.microsoft.com/office/drawing/2014/main" val="3170894448"/>
                  </a:ext>
                </a:extLst>
              </a:tr>
            </a:tbl>
          </a:graphicData>
        </a:graphic>
      </p:graphicFrame>
      <p:graphicFrame>
        <p:nvGraphicFramePr>
          <p:cNvPr id="16" name="Table 15">
            <a:extLst>
              <a:ext uri="{FF2B5EF4-FFF2-40B4-BE49-F238E27FC236}">
                <a16:creationId xmlns:a16="http://schemas.microsoft.com/office/drawing/2014/main" id="{00D9A3D2-20DA-41A8-8C89-75356D141BFA}"/>
              </a:ext>
            </a:extLst>
          </p:cNvPr>
          <p:cNvGraphicFramePr>
            <a:graphicFrameLocks noGrp="1"/>
          </p:cNvGraphicFramePr>
          <p:nvPr>
            <p:extLst>
              <p:ext uri="{D42A27DB-BD31-4B8C-83A1-F6EECF244321}">
                <p14:modId xmlns:p14="http://schemas.microsoft.com/office/powerpoint/2010/main" val="2466990330"/>
              </p:ext>
            </p:extLst>
          </p:nvPr>
        </p:nvGraphicFramePr>
        <p:xfrm>
          <a:off x="493713" y="2927400"/>
          <a:ext cx="2032000" cy="370840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55966091"/>
                    </a:ext>
                  </a:extLst>
                </a:gridCol>
              </a:tblGrid>
              <a:tr h="370840">
                <a:tc>
                  <a:txBody>
                    <a:bodyPr/>
                    <a:lstStyle/>
                    <a:p>
                      <a:r>
                        <a:rPr lang="fr-FR" sz="1600" dirty="0">
                          <a:solidFill>
                            <a:srgbClr val="002060"/>
                          </a:solidFill>
                          <a:latin typeface="Myriad Pro" panose="020B0503030403020204" pitchFamily="34" charset="0"/>
                        </a:rPr>
                        <a:t>Éléments décrits </a:t>
                      </a:r>
                    </a:p>
                  </a:txBody>
                  <a:tcPr marL="91447" marR="91447">
                    <a:solidFill>
                      <a:schemeClr val="bg1"/>
                    </a:solidFill>
                  </a:tcPr>
                </a:tc>
                <a:extLst>
                  <a:ext uri="{0D108BD9-81ED-4DB2-BD59-A6C34878D82A}">
                    <a16:rowId xmlns:a16="http://schemas.microsoft.com/office/drawing/2014/main" val="1097556442"/>
                  </a:ext>
                </a:extLst>
              </a:tr>
              <a:tr h="370840">
                <a:tc>
                  <a:txBody>
                    <a:bodyPr/>
                    <a:lstStyle/>
                    <a:p>
                      <a:r>
                        <a:rPr lang="fr-FR" sz="1600" dirty="0">
                          <a:solidFill>
                            <a:schemeClr val="tx1"/>
                          </a:solidFill>
                          <a:latin typeface="Myriad Pro" panose="020B0503030403020204" pitchFamily="34" charset="0"/>
                        </a:rPr>
                        <a:t>Les épaules</a:t>
                      </a:r>
                    </a:p>
                  </a:txBody>
                  <a:tcPr marL="91447" marR="91447"/>
                </a:tc>
                <a:extLst>
                  <a:ext uri="{0D108BD9-81ED-4DB2-BD59-A6C34878D82A}">
                    <a16:rowId xmlns:a16="http://schemas.microsoft.com/office/drawing/2014/main" val="3386590191"/>
                  </a:ext>
                </a:extLst>
              </a:tr>
              <a:tr h="370840">
                <a:tc>
                  <a:txBody>
                    <a:bodyPr/>
                    <a:lstStyle/>
                    <a:p>
                      <a:r>
                        <a:rPr lang="fr-FR" sz="1600" dirty="0">
                          <a:solidFill>
                            <a:schemeClr val="tx1"/>
                          </a:solidFill>
                          <a:latin typeface="Myriad Pro" panose="020B0503030403020204" pitchFamily="34" charset="0"/>
                        </a:rPr>
                        <a:t>La poitrine </a:t>
                      </a:r>
                    </a:p>
                  </a:txBody>
                  <a:tcPr marL="91447" marR="91447"/>
                </a:tc>
                <a:extLst>
                  <a:ext uri="{0D108BD9-81ED-4DB2-BD59-A6C34878D82A}">
                    <a16:rowId xmlns:a16="http://schemas.microsoft.com/office/drawing/2014/main" val="4111947304"/>
                  </a:ext>
                </a:extLst>
              </a:tr>
              <a:tr h="370840">
                <a:tc>
                  <a:txBody>
                    <a:bodyPr/>
                    <a:lstStyle/>
                    <a:p>
                      <a:r>
                        <a:rPr lang="fr-FR" sz="1600" dirty="0">
                          <a:solidFill>
                            <a:schemeClr val="tx1"/>
                          </a:solidFill>
                          <a:latin typeface="Myriad Pro" panose="020B0503030403020204" pitchFamily="34" charset="0"/>
                        </a:rPr>
                        <a:t>Une chevelure</a:t>
                      </a:r>
                    </a:p>
                  </a:txBody>
                  <a:tcPr marL="91447" marR="91447"/>
                </a:tc>
                <a:extLst>
                  <a:ext uri="{0D108BD9-81ED-4DB2-BD59-A6C34878D82A}">
                    <a16:rowId xmlns:a16="http://schemas.microsoft.com/office/drawing/2014/main" val="2804063623"/>
                  </a:ext>
                </a:extLst>
              </a:tr>
              <a:tr h="370840">
                <a:tc>
                  <a:txBody>
                    <a:bodyPr/>
                    <a:lstStyle/>
                    <a:p>
                      <a:r>
                        <a:rPr lang="fr-FR" sz="1600" dirty="0">
                          <a:solidFill>
                            <a:schemeClr val="tx1"/>
                          </a:solidFill>
                          <a:latin typeface="Myriad Pro" panose="020B0503030403020204" pitchFamily="34" charset="0"/>
                        </a:rPr>
                        <a:t>La casquette </a:t>
                      </a:r>
                    </a:p>
                  </a:txBody>
                  <a:tcPr marL="91447" marR="91447"/>
                </a:tc>
                <a:extLst>
                  <a:ext uri="{0D108BD9-81ED-4DB2-BD59-A6C34878D82A}">
                    <a16:rowId xmlns:a16="http://schemas.microsoft.com/office/drawing/2014/main" val="4264951139"/>
                  </a:ext>
                </a:extLst>
              </a:tr>
              <a:tr h="370840">
                <a:tc>
                  <a:txBody>
                    <a:bodyPr/>
                    <a:lstStyle/>
                    <a:p>
                      <a:r>
                        <a:rPr lang="fr-FR" sz="1600" dirty="0">
                          <a:solidFill>
                            <a:schemeClr val="tx1"/>
                          </a:solidFill>
                          <a:latin typeface="Myriad Pro" panose="020B0503030403020204" pitchFamily="34" charset="0"/>
                        </a:rPr>
                        <a:t>Un</a:t>
                      </a:r>
                      <a:r>
                        <a:rPr lang="fr-FR" sz="1600" baseline="0" dirty="0">
                          <a:solidFill>
                            <a:schemeClr val="tx1"/>
                          </a:solidFill>
                          <a:latin typeface="Myriad Pro" panose="020B0503030403020204" pitchFamily="34" charset="0"/>
                        </a:rPr>
                        <a:t> regard </a:t>
                      </a:r>
                      <a:endParaRPr lang="fr-FR" sz="1600" dirty="0">
                        <a:solidFill>
                          <a:schemeClr val="tx1"/>
                        </a:solidFill>
                        <a:latin typeface="Myriad Pro" panose="020B0503030403020204" pitchFamily="34" charset="0"/>
                      </a:endParaRPr>
                    </a:p>
                  </a:txBody>
                  <a:tcPr marL="91447" marR="91447"/>
                </a:tc>
                <a:extLst>
                  <a:ext uri="{0D108BD9-81ED-4DB2-BD59-A6C34878D82A}">
                    <a16:rowId xmlns:a16="http://schemas.microsoft.com/office/drawing/2014/main" val="2832293426"/>
                  </a:ext>
                </a:extLst>
              </a:tr>
              <a:tr h="370840">
                <a:tc>
                  <a:txBody>
                    <a:bodyPr/>
                    <a:lstStyle/>
                    <a:p>
                      <a:r>
                        <a:rPr lang="fr-FR" sz="1600" dirty="0">
                          <a:solidFill>
                            <a:schemeClr val="tx1"/>
                          </a:solidFill>
                          <a:latin typeface="Myriad Pro" panose="020B0503030403020204" pitchFamily="34" charset="0"/>
                        </a:rPr>
                        <a:t>Son nez </a:t>
                      </a:r>
                    </a:p>
                  </a:txBody>
                  <a:tcPr marL="91447" marR="91447"/>
                </a:tc>
                <a:extLst>
                  <a:ext uri="{0D108BD9-81ED-4DB2-BD59-A6C34878D82A}">
                    <a16:rowId xmlns:a16="http://schemas.microsoft.com/office/drawing/2014/main" val="2262510510"/>
                  </a:ext>
                </a:extLst>
              </a:tr>
              <a:tr h="370840">
                <a:tc>
                  <a:txBody>
                    <a:bodyPr/>
                    <a:lstStyle/>
                    <a:p>
                      <a:r>
                        <a:rPr lang="fr-FR" sz="1600" dirty="0">
                          <a:solidFill>
                            <a:schemeClr val="tx1"/>
                          </a:solidFill>
                          <a:latin typeface="Myriad Pro" panose="020B0503030403020204" pitchFamily="34" charset="0"/>
                        </a:rPr>
                        <a:t>Une bouche </a:t>
                      </a:r>
                    </a:p>
                  </a:txBody>
                  <a:tcPr marL="91447" marR="91447"/>
                </a:tc>
                <a:extLst>
                  <a:ext uri="{0D108BD9-81ED-4DB2-BD59-A6C34878D82A}">
                    <a16:rowId xmlns:a16="http://schemas.microsoft.com/office/drawing/2014/main" val="3995157989"/>
                  </a:ext>
                </a:extLst>
              </a:tr>
              <a:tr h="370840">
                <a:tc>
                  <a:txBody>
                    <a:bodyPr/>
                    <a:lstStyle/>
                    <a:p>
                      <a:r>
                        <a:rPr lang="fr-FR" sz="1600" dirty="0">
                          <a:solidFill>
                            <a:schemeClr val="tx1"/>
                          </a:solidFill>
                          <a:latin typeface="Myriad Pro" panose="020B0503030403020204" pitchFamily="34" charset="0"/>
                        </a:rPr>
                        <a:t>Les lèvres </a:t>
                      </a:r>
                    </a:p>
                  </a:txBody>
                  <a:tcPr marL="91447" marR="91447"/>
                </a:tc>
                <a:extLst>
                  <a:ext uri="{0D108BD9-81ED-4DB2-BD59-A6C34878D82A}">
                    <a16:rowId xmlns:a16="http://schemas.microsoft.com/office/drawing/2014/main" val="116294689"/>
                  </a:ext>
                </a:extLst>
              </a:tr>
              <a:tr h="370840">
                <a:tc>
                  <a:txBody>
                    <a:bodyPr/>
                    <a:lstStyle/>
                    <a:p>
                      <a:r>
                        <a:rPr lang="fr-FR" sz="1600" dirty="0">
                          <a:solidFill>
                            <a:schemeClr val="tx1"/>
                          </a:solidFill>
                          <a:latin typeface="Myriad Pro" panose="020B0503030403020204" pitchFamily="34" charset="0"/>
                        </a:rPr>
                        <a:t>Un uniforme </a:t>
                      </a:r>
                    </a:p>
                  </a:txBody>
                  <a:tcPr marL="91447" marR="91447"/>
                </a:tc>
                <a:extLst>
                  <a:ext uri="{0D108BD9-81ED-4DB2-BD59-A6C34878D82A}">
                    <a16:rowId xmlns:a16="http://schemas.microsoft.com/office/drawing/2014/main" val="3170894448"/>
                  </a:ext>
                </a:extLst>
              </a:tr>
            </a:tbl>
          </a:graphicData>
        </a:graphic>
      </p:graphicFrame>
      <p:sp>
        <p:nvSpPr>
          <p:cNvPr id="13" name="TextBox 12">
            <a:extLst>
              <a:ext uri="{FF2B5EF4-FFF2-40B4-BE49-F238E27FC236}">
                <a16:creationId xmlns:a16="http://schemas.microsoft.com/office/drawing/2014/main" id="{759673ED-CAD3-4455-B860-2B1297C1956A}"/>
              </a:ext>
            </a:extLst>
          </p:cNvPr>
          <p:cNvSpPr txBox="1"/>
          <p:nvPr/>
        </p:nvSpPr>
        <p:spPr>
          <a:xfrm rot="10800000" flipH="1" flipV="1">
            <a:off x="5555468" y="798513"/>
            <a:ext cx="6248400" cy="5493812"/>
          </a:xfrm>
          <a:prstGeom prst="rect">
            <a:avLst/>
          </a:prstGeom>
          <a:solidFill>
            <a:schemeClr val="accent1">
              <a:lumMod val="20000"/>
              <a:lumOff val="80000"/>
            </a:schemeClr>
          </a:solidFill>
        </p:spPr>
        <p:txBody>
          <a:bodyPr>
            <a:spAutoFit/>
          </a:bodyPr>
          <a:lstStyle/>
          <a:p>
            <a:pPr algn="just">
              <a:lnSpc>
                <a:spcPct val="150000"/>
              </a:lnSpc>
              <a:defRPr/>
            </a:pPr>
            <a:r>
              <a:rPr lang="fr-FR" sz="1800" b="1" dirty="0">
                <a:solidFill>
                  <a:srgbClr val="002060"/>
                </a:solidFill>
                <a:latin typeface="Myriad Pro" panose="020B0503030403020204" pitchFamily="34" charset="0"/>
              </a:rPr>
              <a:t>Michel </a:t>
            </a:r>
            <a:r>
              <a:rPr lang="fr-FR" sz="1800" b="1" dirty="0" err="1">
                <a:solidFill>
                  <a:srgbClr val="002060"/>
                </a:solidFill>
                <a:latin typeface="Myriad Pro" panose="020B0503030403020204" pitchFamily="34" charset="0"/>
              </a:rPr>
              <a:t>Strogoff</a:t>
            </a:r>
            <a:r>
              <a:rPr lang="fr-FR" sz="1800" b="1" dirty="0">
                <a:solidFill>
                  <a:srgbClr val="002060"/>
                </a:solidFill>
                <a:latin typeface="Myriad Pro" panose="020B0503030403020204" pitchFamily="34" charset="0"/>
              </a:rPr>
              <a:t> </a:t>
            </a:r>
            <a:r>
              <a:rPr lang="fr-FR" sz="1800" dirty="0">
                <a:solidFill>
                  <a:schemeClr val="tx1"/>
                </a:solidFill>
                <a:latin typeface="Myriad Pro" panose="020B0503030403020204" pitchFamily="34" charset="0"/>
              </a:rPr>
              <a:t>était </a:t>
            </a:r>
            <a:r>
              <a:rPr lang="fr-FR" sz="1800" b="1" u="sng" dirty="0">
                <a:solidFill>
                  <a:srgbClr val="002060"/>
                </a:solidFill>
                <a:latin typeface="Myriad Pro" panose="020B0503030403020204" pitchFamily="34" charset="0"/>
              </a:rPr>
              <a:t>grand</a:t>
            </a:r>
            <a:r>
              <a:rPr lang="fr-FR" sz="1800"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et </a:t>
            </a:r>
            <a:r>
              <a:rPr lang="fr-FR" sz="1800" b="1" u="sng" dirty="0">
                <a:solidFill>
                  <a:srgbClr val="002060"/>
                </a:solidFill>
                <a:latin typeface="Myriad Pro" panose="020B0503030403020204" pitchFamily="34" charset="0"/>
              </a:rPr>
              <a:t>vigoureux</a:t>
            </a:r>
            <a:r>
              <a:rPr lang="fr-FR" sz="1800" dirty="0">
                <a:solidFill>
                  <a:srgbClr val="002060"/>
                </a:solidFill>
                <a:latin typeface="Myriad Pro" panose="020B0503030403020204" pitchFamily="34" charset="0"/>
              </a:rPr>
              <a:t>.</a:t>
            </a:r>
            <a:r>
              <a:rPr lang="fr-FR" sz="1800" dirty="0">
                <a:solidFill>
                  <a:schemeClr val="tx1"/>
                </a:solidFill>
                <a:latin typeface="Myriad Pro" panose="020B0503030403020204" pitchFamily="34" charset="0"/>
              </a:rPr>
              <a:t> </a:t>
            </a:r>
            <a:r>
              <a:rPr lang="fr-FR" sz="1800" b="1" dirty="0">
                <a:solidFill>
                  <a:srgbClr val="002060"/>
                </a:solidFill>
                <a:latin typeface="Myriad Pro" panose="020B0503030403020204" pitchFamily="34" charset="0"/>
              </a:rPr>
              <a:t>Il</a:t>
            </a:r>
            <a:r>
              <a:rPr lang="fr-FR" sz="1800" b="1" dirty="0">
                <a:solidFill>
                  <a:schemeClr val="tx1"/>
                </a:solidFill>
                <a:latin typeface="Myriad Pro" panose="020B0503030403020204" pitchFamily="34" charset="0"/>
              </a:rPr>
              <a:t> </a:t>
            </a:r>
            <a:r>
              <a:rPr lang="fr-FR" sz="1800" dirty="0">
                <a:solidFill>
                  <a:schemeClr val="tx1"/>
                </a:solidFill>
                <a:latin typeface="Myriad Pro" panose="020B0503030403020204" pitchFamily="34" charset="0"/>
              </a:rPr>
              <a:t>avait les épaules larges et la poitrine vaste. </a:t>
            </a:r>
            <a:r>
              <a:rPr lang="fr-FR" sz="1800" b="1" dirty="0">
                <a:solidFill>
                  <a:srgbClr val="002060"/>
                </a:solidFill>
                <a:latin typeface="Myriad Pro" panose="020B0503030403020204" pitchFamily="34" charset="0"/>
              </a:rPr>
              <a:t>Ce </a:t>
            </a:r>
            <a:r>
              <a:rPr lang="fr-FR" sz="1800" b="1" u="sng" dirty="0">
                <a:solidFill>
                  <a:srgbClr val="002060"/>
                </a:solidFill>
                <a:latin typeface="Myriad Pro" panose="020B0503030403020204" pitchFamily="34" charset="0"/>
              </a:rPr>
              <a:t>beau</a:t>
            </a:r>
            <a:r>
              <a:rPr lang="fr-FR" sz="1800" b="1" dirty="0">
                <a:solidFill>
                  <a:srgbClr val="002060"/>
                </a:solidFill>
                <a:latin typeface="Myriad Pro" panose="020B0503030403020204" pitchFamily="34" charset="0"/>
              </a:rPr>
              <a:t> garçon </a:t>
            </a:r>
            <a:r>
              <a:rPr lang="fr-FR" sz="1800" dirty="0">
                <a:solidFill>
                  <a:schemeClr val="tx1"/>
                </a:solidFill>
                <a:latin typeface="Myriad Pro" panose="020B0503030403020204" pitchFamily="34" charset="0"/>
              </a:rPr>
              <a:t>est </a:t>
            </a:r>
            <a:r>
              <a:rPr lang="fr-FR" sz="1800" b="1" u="sng" dirty="0">
                <a:solidFill>
                  <a:srgbClr val="002060"/>
                </a:solidFill>
                <a:latin typeface="Myriad Pro" panose="020B0503030403020204" pitchFamily="34" charset="0"/>
              </a:rPr>
              <a:t>solide</a:t>
            </a:r>
            <a:r>
              <a:rPr lang="fr-FR" sz="1800" dirty="0">
                <a:solidFill>
                  <a:schemeClr val="tx1"/>
                </a:solidFill>
                <a:latin typeface="Myriad Pro" panose="020B0503030403020204" pitchFamily="34" charset="0"/>
              </a:rPr>
              <a:t>; </a:t>
            </a:r>
            <a:r>
              <a:rPr lang="fr-FR" sz="1800" b="1" dirty="0">
                <a:solidFill>
                  <a:srgbClr val="002060"/>
                </a:solidFill>
                <a:latin typeface="Myriad Pro" panose="020B0503030403020204" pitchFamily="34" charset="0"/>
              </a:rPr>
              <a:t>il</a:t>
            </a:r>
            <a:r>
              <a:rPr lang="fr-FR" sz="1800" b="1"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semblait bien </a:t>
            </a:r>
            <a:r>
              <a:rPr lang="fr-FR" sz="1800" b="1" u="sng" dirty="0">
                <a:solidFill>
                  <a:srgbClr val="002060"/>
                </a:solidFill>
                <a:latin typeface="Myriad Pro" panose="020B0503030403020204" pitchFamily="34" charset="0"/>
              </a:rPr>
              <a:t>planté</a:t>
            </a:r>
            <a:r>
              <a:rPr lang="fr-FR" sz="1800" b="1"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lorsqu</a:t>
            </a:r>
            <a:r>
              <a:rPr lang="fr-FR" sz="1800" dirty="0">
                <a:solidFill>
                  <a:srgbClr val="002060"/>
                </a:solidFill>
                <a:latin typeface="Myriad Pro" panose="020B0503030403020204" pitchFamily="34" charset="0"/>
              </a:rPr>
              <a:t>'</a:t>
            </a:r>
            <a:r>
              <a:rPr lang="fr-FR" sz="1800" b="1" dirty="0">
                <a:solidFill>
                  <a:srgbClr val="002060"/>
                </a:solidFill>
                <a:latin typeface="Myriad Pro" panose="020B0503030403020204" pitchFamily="34" charset="0"/>
              </a:rPr>
              <a:t>il</a:t>
            </a:r>
            <a:r>
              <a:rPr lang="fr-FR" sz="1800" b="1" dirty="0">
                <a:solidFill>
                  <a:schemeClr val="tx1"/>
                </a:solidFill>
                <a:latin typeface="Myriad Pro" panose="020B0503030403020204" pitchFamily="34" charset="0"/>
              </a:rPr>
              <a:t> </a:t>
            </a:r>
            <a:r>
              <a:rPr lang="fr-FR" sz="1800" dirty="0">
                <a:solidFill>
                  <a:schemeClr val="tx1"/>
                </a:solidFill>
                <a:latin typeface="Myriad Pro" panose="020B0503030403020204" pitchFamily="34" charset="0"/>
              </a:rPr>
              <a:t>posait ses deux pieds sur le sol. Sur sa tête, se crêpelait une chevelure abondante, qui s'échappait en boucles, quand </a:t>
            </a:r>
            <a:r>
              <a:rPr lang="fr-FR" sz="1800" b="1" dirty="0">
                <a:solidFill>
                  <a:srgbClr val="002060"/>
                </a:solidFill>
                <a:latin typeface="Myriad Pro" panose="020B0503030403020204" pitchFamily="34" charset="0"/>
              </a:rPr>
              <a:t>il</a:t>
            </a:r>
            <a:r>
              <a:rPr lang="fr-FR" sz="1800"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la coiffait de la casquette moscovite. Ses yeux étaient d'un bleu foncé, avec un regard droit, franc, inaltérable. Ils témoignaient d'un courage élevé. Son nez puissant, large de narines, dominait une bouche symétrique avec les lèvres un peu saillantes de </a:t>
            </a:r>
            <a:r>
              <a:rPr lang="fr-FR" sz="1800" b="1" dirty="0">
                <a:solidFill>
                  <a:srgbClr val="002060"/>
                </a:solidFill>
                <a:latin typeface="Myriad Pro" panose="020B0503030403020204" pitchFamily="34" charset="0"/>
              </a:rPr>
              <a:t>l'être </a:t>
            </a:r>
            <a:r>
              <a:rPr lang="fr-FR" sz="1800" b="1" u="sng" dirty="0">
                <a:solidFill>
                  <a:srgbClr val="002060"/>
                </a:solidFill>
                <a:latin typeface="Myriad Pro" panose="020B0503030403020204" pitchFamily="34" charset="0"/>
              </a:rPr>
              <a:t>généreux</a:t>
            </a:r>
            <a:r>
              <a:rPr lang="fr-FR" sz="1800" dirty="0">
                <a:solidFill>
                  <a:srgbClr val="002060"/>
                </a:solidFill>
                <a:latin typeface="Myriad Pro" panose="020B0503030403020204" pitchFamily="34" charset="0"/>
              </a:rPr>
              <a:t> </a:t>
            </a:r>
            <a:r>
              <a:rPr lang="fr-FR" sz="1800" dirty="0">
                <a:solidFill>
                  <a:schemeClr val="tx1"/>
                </a:solidFill>
                <a:latin typeface="Myriad Pro" panose="020B0503030403020204" pitchFamily="34" charset="0"/>
              </a:rPr>
              <a:t>et </a:t>
            </a:r>
            <a:r>
              <a:rPr lang="fr-FR" sz="1800" b="1" u="sng" dirty="0">
                <a:solidFill>
                  <a:srgbClr val="002060"/>
                </a:solidFill>
                <a:latin typeface="Myriad Pro" panose="020B0503030403020204" pitchFamily="34" charset="0"/>
              </a:rPr>
              <a:t>bon</a:t>
            </a:r>
            <a:r>
              <a:rPr lang="fr-FR" sz="1800" dirty="0">
                <a:solidFill>
                  <a:schemeClr val="tx1"/>
                </a:solidFill>
                <a:latin typeface="Myriad Pro" panose="020B0503030403020204" pitchFamily="34" charset="0"/>
              </a:rPr>
              <a:t>. </a:t>
            </a:r>
            <a:r>
              <a:rPr lang="fr-FR" sz="1800" b="1" dirty="0">
                <a:solidFill>
                  <a:srgbClr val="002060"/>
                </a:solidFill>
                <a:latin typeface="Myriad Pro" panose="020B0503030403020204" pitchFamily="34" charset="0"/>
              </a:rPr>
              <a:t>Michel </a:t>
            </a:r>
            <a:r>
              <a:rPr lang="fr-FR" sz="1800" b="1" dirty="0" err="1">
                <a:solidFill>
                  <a:srgbClr val="002060"/>
                </a:solidFill>
                <a:latin typeface="Myriad Pro" panose="020B0503030403020204" pitchFamily="34" charset="0"/>
              </a:rPr>
              <a:t>Strogoff</a:t>
            </a:r>
            <a:r>
              <a:rPr lang="fr-FR" sz="1800" b="1" dirty="0">
                <a:solidFill>
                  <a:srgbClr val="002060"/>
                </a:solidFill>
                <a:latin typeface="Myriad Pro" panose="020B0503030403020204" pitchFamily="34" charset="0"/>
              </a:rPr>
              <a:t> </a:t>
            </a:r>
            <a:r>
              <a:rPr lang="fr-FR" sz="1800" dirty="0">
                <a:solidFill>
                  <a:schemeClr val="tx1"/>
                </a:solidFill>
                <a:latin typeface="Myriad Pro" panose="020B0503030403020204" pitchFamily="34" charset="0"/>
              </a:rPr>
              <a:t>était </a:t>
            </a:r>
            <a:r>
              <a:rPr lang="fr-FR" sz="1800" b="1" u="sng" dirty="0">
                <a:solidFill>
                  <a:srgbClr val="002060"/>
                </a:solidFill>
                <a:latin typeface="Myriad Pro" panose="020B0503030403020204" pitchFamily="34" charset="0"/>
              </a:rPr>
              <a:t>vêtu</a:t>
            </a:r>
            <a:r>
              <a:rPr lang="fr-FR" sz="1800" dirty="0">
                <a:solidFill>
                  <a:schemeClr val="tx1"/>
                </a:solidFill>
                <a:latin typeface="Myriad Pro" panose="020B0503030403020204" pitchFamily="34" charset="0"/>
              </a:rPr>
              <a:t> d'un élégant uniforme militaire, qui se rapprochait de celui des officiers de chasseurs à cheval en campagne. </a:t>
            </a:r>
            <a:endParaRPr lang="fr-FR" sz="1800" dirty="0">
              <a:solidFill>
                <a:schemeClr val="tx1"/>
              </a:solidFill>
              <a:latin typeface="Myriad Pro" panose="020B0503030403020204" pitchFamily="34" charset="0"/>
              <a:cs typeface="Times New Roman" panose="02020603050405020304" pitchFamily="18" charset="0"/>
            </a:endParaRPr>
          </a:p>
          <a:p>
            <a:pPr algn="r">
              <a:lnSpc>
                <a:spcPct val="150000"/>
              </a:lnSpc>
              <a:defRPr/>
            </a:pPr>
            <a:r>
              <a:rPr lang="fr-FR" sz="1800" b="1" dirty="0">
                <a:latin typeface="Myriad Pro" panose="020B0503030403020204" pitchFamily="34" charset="0"/>
              </a:rPr>
              <a:t>Jules Verne, Michel </a:t>
            </a:r>
            <a:r>
              <a:rPr lang="fr-FR" sz="1800" b="1" dirty="0" err="1">
                <a:latin typeface="Myriad Pro" panose="020B0503030403020204" pitchFamily="34" charset="0"/>
              </a:rPr>
              <a:t>Strogoff</a:t>
            </a:r>
            <a:r>
              <a:rPr lang="fr-FR" sz="1800" b="1" dirty="0">
                <a:latin typeface="Myriad Pro" panose="020B0503030403020204" pitchFamily="34" charset="0"/>
              </a:rPr>
              <a:t> </a:t>
            </a:r>
          </a:p>
        </p:txBody>
      </p:sp>
      <p:sp>
        <p:nvSpPr>
          <p:cNvPr id="18" name="TextBox 17">
            <a:extLst>
              <a:ext uri="{FF2B5EF4-FFF2-40B4-BE49-F238E27FC236}">
                <a16:creationId xmlns:a16="http://schemas.microsoft.com/office/drawing/2014/main" id="{0F42576D-DD58-4B63-97D3-F2D16D8004D7}"/>
              </a:ext>
            </a:extLst>
          </p:cNvPr>
          <p:cNvSpPr txBox="1"/>
          <p:nvPr/>
        </p:nvSpPr>
        <p:spPr>
          <a:xfrm rot="10800000" flipH="1" flipV="1">
            <a:off x="5499893" y="803222"/>
            <a:ext cx="6208713" cy="5448300"/>
          </a:xfrm>
          <a:prstGeom prst="rect">
            <a:avLst/>
          </a:prstGeom>
          <a:solidFill>
            <a:schemeClr val="accent1">
              <a:lumMod val="20000"/>
              <a:lumOff val="80000"/>
            </a:schemeClr>
          </a:solidFill>
        </p:spPr>
        <p:txBody>
          <a:bodyPr>
            <a:spAutoFit/>
          </a:bodyPr>
          <a:lstStyle/>
          <a:p>
            <a:pPr algn="just">
              <a:lnSpc>
                <a:spcPct val="150000"/>
              </a:lnSpc>
              <a:defRPr/>
            </a:pPr>
            <a:r>
              <a:rPr lang="fr-FR" sz="1800" b="1" dirty="0">
                <a:solidFill>
                  <a:srgbClr val="002060"/>
                </a:solidFill>
                <a:latin typeface="Myriad Pro" panose="020B0503030403020204" pitchFamily="34" charset="0"/>
              </a:rPr>
              <a:t>Michel</a:t>
            </a:r>
            <a:r>
              <a:rPr lang="fr-FR" sz="1800" b="1" dirty="0">
                <a:solidFill>
                  <a:srgbClr val="FF0000"/>
                </a:solidFill>
                <a:latin typeface="Myriad Pro" panose="020B0503030403020204" pitchFamily="34" charset="0"/>
              </a:rPr>
              <a:t> </a:t>
            </a:r>
            <a:r>
              <a:rPr lang="fr-FR" sz="1800" b="1" dirty="0" err="1">
                <a:solidFill>
                  <a:srgbClr val="002060"/>
                </a:solidFill>
                <a:latin typeface="Myriad Pro" panose="020B0503030403020204" pitchFamily="34" charset="0"/>
              </a:rPr>
              <a:t>Strogoff</a:t>
            </a:r>
            <a:r>
              <a:rPr lang="fr-FR" sz="1800" b="1"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était </a:t>
            </a:r>
            <a:r>
              <a:rPr lang="fr-FR" sz="1800" b="1" u="sng" dirty="0">
                <a:solidFill>
                  <a:srgbClr val="002060"/>
                </a:solidFill>
                <a:latin typeface="Myriad Pro" panose="020B0503030403020204" pitchFamily="34" charset="0"/>
              </a:rPr>
              <a:t>grand</a:t>
            </a:r>
            <a:r>
              <a:rPr lang="fr-FR" sz="1800"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et </a:t>
            </a:r>
            <a:r>
              <a:rPr lang="fr-FR" sz="1800" b="1" u="sng" dirty="0">
                <a:solidFill>
                  <a:srgbClr val="002060"/>
                </a:solidFill>
                <a:latin typeface="Myriad Pro" panose="020B0503030403020204" pitchFamily="34" charset="0"/>
              </a:rPr>
              <a:t>vigoureux</a:t>
            </a:r>
            <a:r>
              <a:rPr lang="fr-FR" sz="1800" dirty="0">
                <a:solidFill>
                  <a:schemeClr val="tx1"/>
                </a:solidFill>
                <a:latin typeface="Myriad Pro" panose="020B0503030403020204" pitchFamily="34" charset="0"/>
              </a:rPr>
              <a:t>. </a:t>
            </a:r>
            <a:r>
              <a:rPr lang="fr-FR" sz="1800" b="1" dirty="0">
                <a:solidFill>
                  <a:srgbClr val="002060"/>
                </a:solidFill>
                <a:latin typeface="Myriad Pro" panose="020B0503030403020204" pitchFamily="34" charset="0"/>
              </a:rPr>
              <a:t>Il</a:t>
            </a:r>
            <a:r>
              <a:rPr lang="fr-FR" sz="1800" b="1" dirty="0">
                <a:solidFill>
                  <a:schemeClr val="tx1"/>
                </a:solidFill>
                <a:latin typeface="Myriad Pro" panose="020B0503030403020204" pitchFamily="34" charset="0"/>
              </a:rPr>
              <a:t> </a:t>
            </a:r>
            <a:r>
              <a:rPr lang="fr-FR" sz="1800" dirty="0">
                <a:solidFill>
                  <a:schemeClr val="tx1"/>
                </a:solidFill>
                <a:latin typeface="Myriad Pro" panose="020B0503030403020204" pitchFamily="34" charset="0"/>
              </a:rPr>
              <a:t>avait </a:t>
            </a:r>
            <a:r>
              <a:rPr lang="fr-FR" sz="1800" b="1" dirty="0">
                <a:solidFill>
                  <a:srgbClr val="00B050"/>
                </a:solidFill>
                <a:latin typeface="Myriad Pro" panose="020B0503030403020204" pitchFamily="34" charset="0"/>
              </a:rPr>
              <a:t>les épaules </a:t>
            </a:r>
            <a:r>
              <a:rPr lang="fr-FR" sz="1800" dirty="0">
                <a:solidFill>
                  <a:schemeClr val="tx1"/>
                </a:solidFill>
                <a:latin typeface="Myriad Pro" panose="020B0503030403020204" pitchFamily="34" charset="0"/>
              </a:rPr>
              <a:t>larges et </a:t>
            </a:r>
            <a:r>
              <a:rPr lang="fr-FR" sz="1800" b="1" dirty="0">
                <a:solidFill>
                  <a:srgbClr val="00B050"/>
                </a:solidFill>
                <a:latin typeface="Myriad Pro" panose="020B0503030403020204" pitchFamily="34" charset="0"/>
              </a:rPr>
              <a:t>la poitrine </a:t>
            </a:r>
            <a:r>
              <a:rPr lang="fr-FR" sz="1800" dirty="0">
                <a:solidFill>
                  <a:schemeClr val="tx1"/>
                </a:solidFill>
                <a:latin typeface="Myriad Pro" panose="020B0503030403020204" pitchFamily="34" charset="0"/>
              </a:rPr>
              <a:t>vaste. </a:t>
            </a:r>
            <a:r>
              <a:rPr lang="fr-FR" sz="1800" b="1" dirty="0">
                <a:solidFill>
                  <a:srgbClr val="002060"/>
                </a:solidFill>
                <a:latin typeface="Myriad Pro" panose="020B0503030403020204" pitchFamily="34" charset="0"/>
              </a:rPr>
              <a:t>Ce </a:t>
            </a:r>
            <a:r>
              <a:rPr lang="fr-FR" sz="1800" b="1" u="sng" dirty="0">
                <a:solidFill>
                  <a:srgbClr val="002060"/>
                </a:solidFill>
                <a:latin typeface="Myriad Pro" panose="020B0503030403020204" pitchFamily="34" charset="0"/>
              </a:rPr>
              <a:t>beau </a:t>
            </a:r>
            <a:r>
              <a:rPr lang="fr-FR" sz="1800" b="1" dirty="0">
                <a:solidFill>
                  <a:srgbClr val="002060"/>
                </a:solidFill>
                <a:latin typeface="Myriad Pro" panose="020B0503030403020204" pitchFamily="34" charset="0"/>
              </a:rPr>
              <a:t>garçon </a:t>
            </a:r>
            <a:r>
              <a:rPr lang="fr-FR" sz="1800" dirty="0">
                <a:solidFill>
                  <a:schemeClr val="tx1"/>
                </a:solidFill>
                <a:latin typeface="Myriad Pro" panose="020B0503030403020204" pitchFamily="34" charset="0"/>
              </a:rPr>
              <a:t>est </a:t>
            </a:r>
            <a:r>
              <a:rPr lang="fr-FR" sz="1800" b="1" u="sng" dirty="0">
                <a:solidFill>
                  <a:srgbClr val="002060"/>
                </a:solidFill>
                <a:latin typeface="Myriad Pro" panose="020B0503030403020204" pitchFamily="34" charset="0"/>
              </a:rPr>
              <a:t>solide</a:t>
            </a:r>
            <a:r>
              <a:rPr lang="fr-FR" sz="1800" dirty="0">
                <a:solidFill>
                  <a:schemeClr val="tx1"/>
                </a:solidFill>
                <a:latin typeface="Myriad Pro" panose="020B0503030403020204" pitchFamily="34" charset="0"/>
              </a:rPr>
              <a:t>; </a:t>
            </a:r>
            <a:r>
              <a:rPr lang="fr-FR" sz="1800" b="1" dirty="0">
                <a:solidFill>
                  <a:srgbClr val="002060"/>
                </a:solidFill>
                <a:latin typeface="Myriad Pro" panose="020B0503030403020204" pitchFamily="34" charset="0"/>
              </a:rPr>
              <a:t>il</a:t>
            </a:r>
            <a:r>
              <a:rPr lang="fr-FR" sz="1800" b="1"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semblait bien </a:t>
            </a:r>
            <a:r>
              <a:rPr lang="fr-FR" sz="1800" b="1" u="sng" dirty="0">
                <a:solidFill>
                  <a:srgbClr val="002060"/>
                </a:solidFill>
                <a:latin typeface="Myriad Pro" panose="020B0503030403020204" pitchFamily="34" charset="0"/>
              </a:rPr>
              <a:t>planté</a:t>
            </a:r>
            <a:r>
              <a:rPr lang="fr-FR" sz="1800" b="1" dirty="0">
                <a:solidFill>
                  <a:srgbClr val="FF0000"/>
                </a:solidFill>
                <a:latin typeface="Myriad Pro" panose="020B0503030403020204" pitchFamily="34" charset="0"/>
              </a:rPr>
              <a:t> </a:t>
            </a:r>
            <a:r>
              <a:rPr lang="fr-FR" sz="1800" dirty="0">
                <a:solidFill>
                  <a:srgbClr val="002060"/>
                </a:solidFill>
                <a:latin typeface="Myriad Pro" panose="020B0503030403020204" pitchFamily="34" charset="0"/>
              </a:rPr>
              <a:t>lorsqu'</a:t>
            </a:r>
            <a:r>
              <a:rPr lang="fr-FR" sz="1800" b="1" dirty="0">
                <a:solidFill>
                  <a:srgbClr val="002060"/>
                </a:solidFill>
                <a:latin typeface="Myriad Pro" panose="020B0503030403020204" pitchFamily="34" charset="0"/>
              </a:rPr>
              <a:t>il</a:t>
            </a:r>
            <a:r>
              <a:rPr lang="fr-FR" sz="1800" b="1" dirty="0">
                <a:solidFill>
                  <a:schemeClr val="tx1"/>
                </a:solidFill>
                <a:latin typeface="Myriad Pro" panose="020B0503030403020204" pitchFamily="34" charset="0"/>
              </a:rPr>
              <a:t> </a:t>
            </a:r>
            <a:r>
              <a:rPr lang="fr-FR" sz="1800" dirty="0">
                <a:solidFill>
                  <a:schemeClr val="tx1"/>
                </a:solidFill>
                <a:latin typeface="Myriad Pro" panose="020B0503030403020204" pitchFamily="34" charset="0"/>
              </a:rPr>
              <a:t>posait ses deux pieds sur le sol. Sur sa tête, se crêpelait </a:t>
            </a:r>
            <a:r>
              <a:rPr lang="fr-FR" sz="1800" b="1" dirty="0">
                <a:solidFill>
                  <a:srgbClr val="00B050"/>
                </a:solidFill>
                <a:latin typeface="Myriad Pro" panose="020B0503030403020204" pitchFamily="34" charset="0"/>
              </a:rPr>
              <a:t>une chevelure </a:t>
            </a:r>
            <a:r>
              <a:rPr lang="fr-FR" sz="1800" dirty="0">
                <a:solidFill>
                  <a:schemeClr val="tx1"/>
                </a:solidFill>
                <a:latin typeface="Myriad Pro" panose="020B0503030403020204" pitchFamily="34" charset="0"/>
              </a:rPr>
              <a:t>abondante, qui s'échappait en boucles, quand </a:t>
            </a:r>
            <a:r>
              <a:rPr lang="fr-FR" sz="1800" b="1" dirty="0">
                <a:solidFill>
                  <a:srgbClr val="002060"/>
                </a:solidFill>
                <a:latin typeface="Myriad Pro" panose="020B0503030403020204" pitchFamily="34" charset="0"/>
              </a:rPr>
              <a:t>il</a:t>
            </a:r>
            <a:r>
              <a:rPr lang="fr-FR" sz="1800"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la coiffait de </a:t>
            </a:r>
            <a:r>
              <a:rPr lang="fr-FR" sz="1800" b="1" dirty="0">
                <a:solidFill>
                  <a:srgbClr val="00B050"/>
                </a:solidFill>
                <a:latin typeface="Myriad Pro" panose="020B0503030403020204" pitchFamily="34" charset="0"/>
              </a:rPr>
              <a:t>la casquette </a:t>
            </a:r>
            <a:r>
              <a:rPr lang="fr-FR" sz="1800" dirty="0">
                <a:solidFill>
                  <a:schemeClr val="tx1"/>
                </a:solidFill>
                <a:latin typeface="Myriad Pro" panose="020B0503030403020204" pitchFamily="34" charset="0"/>
              </a:rPr>
              <a:t>moscovite. Ses yeux étaient d'un bleu foncé, avec </a:t>
            </a:r>
            <a:r>
              <a:rPr lang="fr-FR" sz="1800" b="1" dirty="0">
                <a:solidFill>
                  <a:srgbClr val="00B050"/>
                </a:solidFill>
                <a:latin typeface="Myriad Pro" panose="020B0503030403020204" pitchFamily="34" charset="0"/>
              </a:rPr>
              <a:t>un regard </a:t>
            </a:r>
            <a:r>
              <a:rPr lang="fr-FR" sz="1800" dirty="0">
                <a:solidFill>
                  <a:schemeClr val="tx1"/>
                </a:solidFill>
                <a:latin typeface="Myriad Pro" panose="020B0503030403020204" pitchFamily="34" charset="0"/>
              </a:rPr>
              <a:t>droit, franc, inaltérable. Ils témoignaient d'un courage élevé. </a:t>
            </a:r>
            <a:r>
              <a:rPr lang="fr-FR" sz="1800" b="1" dirty="0">
                <a:solidFill>
                  <a:srgbClr val="00B050"/>
                </a:solidFill>
                <a:latin typeface="Myriad Pro" panose="020B0503030403020204" pitchFamily="34" charset="0"/>
              </a:rPr>
              <a:t>Son nez </a:t>
            </a:r>
            <a:r>
              <a:rPr lang="fr-FR" sz="1800" dirty="0">
                <a:solidFill>
                  <a:schemeClr val="tx1"/>
                </a:solidFill>
                <a:latin typeface="Myriad Pro" panose="020B0503030403020204" pitchFamily="34" charset="0"/>
              </a:rPr>
              <a:t>puissant, large de narines, dominait </a:t>
            </a:r>
            <a:r>
              <a:rPr lang="fr-FR" sz="1800" b="1" dirty="0">
                <a:solidFill>
                  <a:srgbClr val="00B050"/>
                </a:solidFill>
                <a:latin typeface="Myriad Pro" panose="020B0503030403020204" pitchFamily="34" charset="0"/>
              </a:rPr>
              <a:t>une bouche </a:t>
            </a:r>
            <a:r>
              <a:rPr lang="fr-FR" sz="1800" dirty="0">
                <a:solidFill>
                  <a:schemeClr val="tx1"/>
                </a:solidFill>
                <a:latin typeface="Myriad Pro" panose="020B0503030403020204" pitchFamily="34" charset="0"/>
              </a:rPr>
              <a:t>symétrique avec les lèvres un peu saillantes de </a:t>
            </a:r>
            <a:r>
              <a:rPr lang="fr-FR" sz="1800" b="1" dirty="0">
                <a:solidFill>
                  <a:srgbClr val="002060"/>
                </a:solidFill>
                <a:latin typeface="Myriad Pro" panose="020B0503030403020204" pitchFamily="34" charset="0"/>
              </a:rPr>
              <a:t>l'être</a:t>
            </a:r>
            <a:r>
              <a:rPr lang="fr-FR" sz="1800" b="1" dirty="0">
                <a:solidFill>
                  <a:schemeClr val="tx1"/>
                </a:solidFill>
                <a:latin typeface="Myriad Pro" panose="020B0503030403020204" pitchFamily="34" charset="0"/>
              </a:rPr>
              <a:t> </a:t>
            </a:r>
            <a:r>
              <a:rPr lang="fr-FR" sz="1800" b="1" u="sng" dirty="0">
                <a:solidFill>
                  <a:srgbClr val="002060"/>
                </a:solidFill>
                <a:latin typeface="Myriad Pro" panose="020B0503030403020204" pitchFamily="34" charset="0"/>
              </a:rPr>
              <a:t>généreux</a:t>
            </a:r>
            <a:r>
              <a:rPr lang="fr-FR" sz="1800" dirty="0">
                <a:solidFill>
                  <a:schemeClr val="tx1"/>
                </a:solidFill>
                <a:latin typeface="Myriad Pro" panose="020B0503030403020204" pitchFamily="34" charset="0"/>
              </a:rPr>
              <a:t> et </a:t>
            </a:r>
            <a:r>
              <a:rPr lang="fr-FR" sz="1800" b="1" u="sng" dirty="0">
                <a:solidFill>
                  <a:srgbClr val="002060"/>
                </a:solidFill>
                <a:latin typeface="Myriad Pro" panose="020B0503030403020204" pitchFamily="34" charset="0"/>
              </a:rPr>
              <a:t>bon</a:t>
            </a:r>
            <a:r>
              <a:rPr lang="fr-FR" sz="1800" dirty="0">
                <a:solidFill>
                  <a:schemeClr val="tx1"/>
                </a:solidFill>
                <a:latin typeface="Myriad Pro" panose="020B0503030403020204" pitchFamily="34" charset="0"/>
              </a:rPr>
              <a:t>. </a:t>
            </a:r>
            <a:r>
              <a:rPr lang="fr-FR" sz="1800" b="1" dirty="0">
                <a:solidFill>
                  <a:srgbClr val="002060"/>
                </a:solidFill>
                <a:latin typeface="Myriad Pro" panose="020B0503030403020204" pitchFamily="34" charset="0"/>
              </a:rPr>
              <a:t>Michel</a:t>
            </a:r>
            <a:r>
              <a:rPr lang="fr-FR" sz="1800" b="1" dirty="0">
                <a:solidFill>
                  <a:srgbClr val="FF0000"/>
                </a:solidFill>
                <a:latin typeface="Myriad Pro" panose="020B0503030403020204" pitchFamily="34" charset="0"/>
              </a:rPr>
              <a:t> </a:t>
            </a:r>
            <a:r>
              <a:rPr lang="fr-FR" sz="1800" b="1" dirty="0" err="1">
                <a:solidFill>
                  <a:srgbClr val="002060"/>
                </a:solidFill>
                <a:latin typeface="Myriad Pro" panose="020B0503030403020204" pitchFamily="34" charset="0"/>
              </a:rPr>
              <a:t>Strogoff</a:t>
            </a:r>
            <a:r>
              <a:rPr lang="fr-FR" sz="1800" b="1"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était </a:t>
            </a:r>
            <a:r>
              <a:rPr lang="fr-FR" sz="1800" b="1" u="sng" dirty="0">
                <a:solidFill>
                  <a:srgbClr val="002060"/>
                </a:solidFill>
                <a:latin typeface="Myriad Pro" panose="020B0503030403020204" pitchFamily="34" charset="0"/>
              </a:rPr>
              <a:t>vêtu</a:t>
            </a:r>
            <a:r>
              <a:rPr lang="fr-FR" sz="1800" dirty="0">
                <a:solidFill>
                  <a:schemeClr val="tx1"/>
                </a:solidFill>
                <a:latin typeface="Myriad Pro" panose="020B0503030403020204" pitchFamily="34" charset="0"/>
              </a:rPr>
              <a:t> d'</a:t>
            </a:r>
            <a:r>
              <a:rPr lang="fr-FR" sz="1800" b="1" dirty="0">
                <a:solidFill>
                  <a:srgbClr val="00B050"/>
                </a:solidFill>
                <a:latin typeface="Myriad Pro" panose="020B0503030403020204" pitchFamily="34" charset="0"/>
              </a:rPr>
              <a:t>un</a:t>
            </a:r>
            <a:r>
              <a:rPr lang="fr-FR" sz="1800" dirty="0">
                <a:solidFill>
                  <a:schemeClr val="tx1"/>
                </a:solidFill>
                <a:latin typeface="Myriad Pro" panose="020B0503030403020204" pitchFamily="34" charset="0"/>
              </a:rPr>
              <a:t> élégant </a:t>
            </a:r>
            <a:r>
              <a:rPr lang="fr-FR" sz="1800" b="1" dirty="0">
                <a:solidFill>
                  <a:srgbClr val="00B050"/>
                </a:solidFill>
                <a:latin typeface="Myriad Pro" panose="020B0503030403020204" pitchFamily="34" charset="0"/>
              </a:rPr>
              <a:t>uniforme</a:t>
            </a:r>
            <a:r>
              <a:rPr lang="fr-FR" sz="1800" dirty="0">
                <a:solidFill>
                  <a:schemeClr val="tx1"/>
                </a:solidFill>
                <a:latin typeface="Myriad Pro" panose="020B0503030403020204" pitchFamily="34" charset="0"/>
              </a:rPr>
              <a:t> militaire, qui se rapprochait de celui des officiers de chasseurs à cheval en campagne. </a:t>
            </a:r>
            <a:endParaRPr lang="fr-FR" sz="1800" dirty="0">
              <a:solidFill>
                <a:schemeClr val="tx1"/>
              </a:solidFill>
              <a:latin typeface="Myriad Pro" panose="020B0503030403020204" pitchFamily="34" charset="0"/>
              <a:cs typeface="Times New Roman" panose="02020603050405020304" pitchFamily="18" charset="0"/>
            </a:endParaRPr>
          </a:p>
          <a:p>
            <a:pPr algn="r">
              <a:lnSpc>
                <a:spcPct val="150000"/>
              </a:lnSpc>
              <a:defRPr/>
            </a:pPr>
            <a:r>
              <a:rPr lang="fr-FR" sz="1800" b="1" dirty="0">
                <a:latin typeface="Myriad Pro" panose="020B0503030403020204" pitchFamily="34" charset="0"/>
              </a:rPr>
              <a:t>Jules Verne, Michel </a:t>
            </a:r>
            <a:r>
              <a:rPr lang="fr-FR" sz="1800" b="1" dirty="0" err="1">
                <a:latin typeface="Myriad Pro" panose="020B0503030403020204" pitchFamily="34" charset="0"/>
              </a:rPr>
              <a:t>Strogoff</a:t>
            </a:r>
            <a:r>
              <a:rPr lang="fr-FR" sz="1800" b="1" dirty="0">
                <a:latin typeface="Myriad Pro" panose="020B0503030403020204" pitchFamily="34" charset="0"/>
              </a:rPr>
              <a:t> </a:t>
            </a:r>
          </a:p>
        </p:txBody>
      </p:sp>
      <p:sp>
        <p:nvSpPr>
          <p:cNvPr id="19" name="TextBox 18">
            <a:extLst>
              <a:ext uri="{FF2B5EF4-FFF2-40B4-BE49-F238E27FC236}">
                <a16:creationId xmlns:a16="http://schemas.microsoft.com/office/drawing/2014/main" id="{6C9712CF-69BD-4F90-AEDA-EA3E14F5EF29}"/>
              </a:ext>
            </a:extLst>
          </p:cNvPr>
          <p:cNvSpPr txBox="1"/>
          <p:nvPr/>
        </p:nvSpPr>
        <p:spPr>
          <a:xfrm rot="10800000" flipH="1" flipV="1">
            <a:off x="5543561" y="895351"/>
            <a:ext cx="6272213" cy="5493812"/>
          </a:xfrm>
          <a:prstGeom prst="rect">
            <a:avLst/>
          </a:prstGeom>
          <a:solidFill>
            <a:schemeClr val="accent1">
              <a:lumMod val="20000"/>
              <a:lumOff val="80000"/>
            </a:schemeClr>
          </a:solidFill>
        </p:spPr>
        <p:txBody>
          <a:bodyPr>
            <a:spAutoFit/>
          </a:bodyPr>
          <a:lstStyle/>
          <a:p>
            <a:pPr algn="just">
              <a:lnSpc>
                <a:spcPct val="150000"/>
              </a:lnSpc>
              <a:defRPr/>
            </a:pPr>
            <a:r>
              <a:rPr lang="fr-FR" sz="1800" b="1" dirty="0">
                <a:solidFill>
                  <a:srgbClr val="002060"/>
                </a:solidFill>
                <a:latin typeface="Myriad Pro" panose="020B0503030403020204" pitchFamily="34" charset="0"/>
              </a:rPr>
              <a:t>Michel </a:t>
            </a:r>
            <a:r>
              <a:rPr lang="fr-FR" sz="1800" b="1" dirty="0" err="1">
                <a:solidFill>
                  <a:srgbClr val="002060"/>
                </a:solidFill>
                <a:latin typeface="Myriad Pro" panose="020B0503030403020204" pitchFamily="34" charset="0"/>
              </a:rPr>
              <a:t>Strogoff</a:t>
            </a:r>
            <a:r>
              <a:rPr lang="fr-FR" sz="1800" b="1" dirty="0">
                <a:solidFill>
                  <a:srgbClr val="002060"/>
                </a:solidFill>
                <a:latin typeface="Myriad Pro" panose="020B0503030403020204" pitchFamily="34" charset="0"/>
              </a:rPr>
              <a:t> </a:t>
            </a:r>
            <a:r>
              <a:rPr lang="fr-FR" sz="1800" dirty="0">
                <a:solidFill>
                  <a:schemeClr val="tx1"/>
                </a:solidFill>
                <a:latin typeface="Myriad Pro" panose="020B0503030403020204" pitchFamily="34" charset="0"/>
              </a:rPr>
              <a:t>était </a:t>
            </a:r>
            <a:r>
              <a:rPr lang="fr-FR" sz="1800" b="1" u="sng" dirty="0">
                <a:solidFill>
                  <a:srgbClr val="002060"/>
                </a:solidFill>
                <a:latin typeface="Myriad Pro" panose="020B0503030403020204" pitchFamily="34" charset="0"/>
              </a:rPr>
              <a:t>grand</a:t>
            </a:r>
            <a:r>
              <a:rPr lang="fr-FR" sz="1800" dirty="0">
                <a:solidFill>
                  <a:srgbClr val="002060"/>
                </a:solidFill>
                <a:latin typeface="Myriad Pro" panose="020B0503030403020204" pitchFamily="34" charset="0"/>
              </a:rPr>
              <a:t> </a:t>
            </a:r>
            <a:r>
              <a:rPr lang="fr-FR" sz="1800" dirty="0">
                <a:solidFill>
                  <a:schemeClr val="tx1"/>
                </a:solidFill>
                <a:latin typeface="Myriad Pro" panose="020B0503030403020204" pitchFamily="34" charset="0"/>
              </a:rPr>
              <a:t>et </a:t>
            </a:r>
            <a:r>
              <a:rPr lang="fr-FR" sz="1800" b="1" u="sng" dirty="0">
                <a:solidFill>
                  <a:srgbClr val="002060"/>
                </a:solidFill>
                <a:latin typeface="Myriad Pro" panose="020B0503030403020204" pitchFamily="34" charset="0"/>
              </a:rPr>
              <a:t>vigoureux</a:t>
            </a:r>
            <a:r>
              <a:rPr lang="fr-FR" sz="1800" dirty="0">
                <a:solidFill>
                  <a:schemeClr val="tx1"/>
                </a:solidFill>
                <a:latin typeface="Myriad Pro" panose="020B0503030403020204" pitchFamily="34" charset="0"/>
              </a:rPr>
              <a:t>. </a:t>
            </a:r>
            <a:r>
              <a:rPr lang="fr-FR" sz="1800" b="1" dirty="0">
                <a:solidFill>
                  <a:srgbClr val="002060"/>
                </a:solidFill>
                <a:latin typeface="Myriad Pro" panose="020B0503030403020204" pitchFamily="34" charset="0"/>
              </a:rPr>
              <a:t>Il</a:t>
            </a:r>
            <a:r>
              <a:rPr lang="fr-FR" sz="1800" b="1" dirty="0">
                <a:solidFill>
                  <a:schemeClr val="tx1"/>
                </a:solidFill>
                <a:latin typeface="Myriad Pro" panose="020B0503030403020204" pitchFamily="34" charset="0"/>
              </a:rPr>
              <a:t> </a:t>
            </a:r>
            <a:r>
              <a:rPr lang="fr-FR" sz="1800" dirty="0">
                <a:solidFill>
                  <a:schemeClr val="tx1"/>
                </a:solidFill>
                <a:latin typeface="Myriad Pro" panose="020B0503030403020204" pitchFamily="34" charset="0"/>
              </a:rPr>
              <a:t>avait </a:t>
            </a:r>
            <a:r>
              <a:rPr lang="fr-FR" sz="1800" b="1" dirty="0">
                <a:solidFill>
                  <a:srgbClr val="00B050"/>
                </a:solidFill>
                <a:latin typeface="Myriad Pro" panose="020B0503030403020204" pitchFamily="34" charset="0"/>
              </a:rPr>
              <a:t>les épaules </a:t>
            </a:r>
            <a:r>
              <a:rPr lang="fr-FR" sz="1800" b="1" u="sng" dirty="0">
                <a:solidFill>
                  <a:srgbClr val="00B050"/>
                </a:solidFill>
                <a:latin typeface="Myriad Pro" panose="020B0503030403020204" pitchFamily="34" charset="0"/>
              </a:rPr>
              <a:t>larges</a:t>
            </a:r>
            <a:r>
              <a:rPr lang="fr-FR" sz="1800" dirty="0">
                <a:solidFill>
                  <a:srgbClr val="00B050"/>
                </a:solidFill>
                <a:latin typeface="Myriad Pro" panose="020B0503030403020204" pitchFamily="34" charset="0"/>
              </a:rPr>
              <a:t> </a:t>
            </a:r>
            <a:r>
              <a:rPr lang="fr-FR" sz="1800" dirty="0">
                <a:solidFill>
                  <a:schemeClr val="tx1"/>
                </a:solidFill>
                <a:latin typeface="Myriad Pro" panose="020B0503030403020204" pitchFamily="34" charset="0"/>
              </a:rPr>
              <a:t>et </a:t>
            </a:r>
            <a:r>
              <a:rPr lang="fr-FR" sz="1800" b="1" dirty="0">
                <a:solidFill>
                  <a:srgbClr val="00B050"/>
                </a:solidFill>
                <a:latin typeface="Myriad Pro" panose="020B0503030403020204" pitchFamily="34" charset="0"/>
              </a:rPr>
              <a:t>la poitrine </a:t>
            </a:r>
            <a:r>
              <a:rPr lang="fr-FR" sz="1800" b="1" u="sng" dirty="0">
                <a:solidFill>
                  <a:srgbClr val="00B050"/>
                </a:solidFill>
                <a:latin typeface="Myriad Pro" panose="020B0503030403020204" pitchFamily="34" charset="0"/>
              </a:rPr>
              <a:t>vaste</a:t>
            </a:r>
            <a:r>
              <a:rPr lang="fr-FR" sz="1800" dirty="0">
                <a:solidFill>
                  <a:schemeClr val="tx1"/>
                </a:solidFill>
                <a:latin typeface="Myriad Pro" panose="020B0503030403020204" pitchFamily="34" charset="0"/>
              </a:rPr>
              <a:t>. </a:t>
            </a:r>
            <a:r>
              <a:rPr lang="fr-FR" sz="1800" b="1" dirty="0">
                <a:solidFill>
                  <a:srgbClr val="002060"/>
                </a:solidFill>
                <a:latin typeface="Myriad Pro" panose="020B0503030403020204" pitchFamily="34" charset="0"/>
              </a:rPr>
              <a:t>Ce </a:t>
            </a:r>
            <a:r>
              <a:rPr lang="fr-FR" sz="1800" b="1" u="sng" dirty="0">
                <a:solidFill>
                  <a:srgbClr val="002060"/>
                </a:solidFill>
                <a:latin typeface="Myriad Pro" panose="020B0503030403020204" pitchFamily="34" charset="0"/>
              </a:rPr>
              <a:t>beau</a:t>
            </a:r>
            <a:r>
              <a:rPr lang="fr-FR" sz="1800" b="1" dirty="0">
                <a:solidFill>
                  <a:srgbClr val="002060"/>
                </a:solidFill>
                <a:latin typeface="Myriad Pro" panose="020B0503030403020204" pitchFamily="34" charset="0"/>
              </a:rPr>
              <a:t> garçon </a:t>
            </a:r>
            <a:r>
              <a:rPr lang="fr-FR" sz="1800" dirty="0">
                <a:solidFill>
                  <a:schemeClr val="tx1"/>
                </a:solidFill>
                <a:latin typeface="Myriad Pro" panose="020B0503030403020204" pitchFamily="34" charset="0"/>
              </a:rPr>
              <a:t>est </a:t>
            </a:r>
            <a:r>
              <a:rPr lang="fr-FR" sz="1800" b="1" u="sng" dirty="0">
                <a:solidFill>
                  <a:srgbClr val="002060"/>
                </a:solidFill>
                <a:latin typeface="Myriad Pro" panose="020B0503030403020204" pitchFamily="34" charset="0"/>
              </a:rPr>
              <a:t>solide</a:t>
            </a:r>
            <a:r>
              <a:rPr lang="fr-FR" sz="1800" dirty="0">
                <a:solidFill>
                  <a:schemeClr val="tx1"/>
                </a:solidFill>
                <a:latin typeface="Myriad Pro" panose="020B0503030403020204" pitchFamily="34" charset="0"/>
              </a:rPr>
              <a:t>; </a:t>
            </a:r>
            <a:r>
              <a:rPr lang="fr-FR" sz="1800" b="1" dirty="0">
                <a:solidFill>
                  <a:srgbClr val="002060"/>
                </a:solidFill>
                <a:latin typeface="Myriad Pro" panose="020B0503030403020204" pitchFamily="34" charset="0"/>
              </a:rPr>
              <a:t>il</a:t>
            </a:r>
            <a:r>
              <a:rPr lang="fr-FR" sz="1800" b="1"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semblait bien </a:t>
            </a:r>
            <a:r>
              <a:rPr lang="fr-FR" sz="1800" b="1" dirty="0">
                <a:solidFill>
                  <a:srgbClr val="002060"/>
                </a:solidFill>
                <a:latin typeface="Myriad Pro" panose="020B0503030403020204" pitchFamily="34" charset="0"/>
              </a:rPr>
              <a:t>planté</a:t>
            </a:r>
            <a:r>
              <a:rPr lang="fr-FR" sz="1800" b="1"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lorsqu'</a:t>
            </a:r>
            <a:r>
              <a:rPr lang="fr-FR" sz="1800" b="1" dirty="0">
                <a:solidFill>
                  <a:srgbClr val="002060"/>
                </a:solidFill>
                <a:latin typeface="Myriad Pro" panose="020B0503030403020204" pitchFamily="34" charset="0"/>
              </a:rPr>
              <a:t>il</a:t>
            </a:r>
            <a:r>
              <a:rPr lang="fr-FR" sz="1800" b="1" dirty="0">
                <a:solidFill>
                  <a:schemeClr val="tx1"/>
                </a:solidFill>
                <a:latin typeface="Myriad Pro" panose="020B0503030403020204" pitchFamily="34" charset="0"/>
              </a:rPr>
              <a:t> </a:t>
            </a:r>
            <a:r>
              <a:rPr lang="fr-FR" sz="1800" dirty="0">
                <a:solidFill>
                  <a:schemeClr val="tx1"/>
                </a:solidFill>
                <a:latin typeface="Myriad Pro" panose="020B0503030403020204" pitchFamily="34" charset="0"/>
              </a:rPr>
              <a:t>posait ses deux pieds sur le sol. Sur sa tête, se crêpelait </a:t>
            </a:r>
            <a:r>
              <a:rPr lang="fr-FR" sz="1800" b="1" dirty="0">
                <a:solidFill>
                  <a:srgbClr val="00B050"/>
                </a:solidFill>
                <a:latin typeface="Myriad Pro" panose="020B0503030403020204" pitchFamily="34" charset="0"/>
              </a:rPr>
              <a:t>une chevelure </a:t>
            </a:r>
            <a:r>
              <a:rPr lang="fr-FR" sz="1800" b="1" u="sng" dirty="0">
                <a:solidFill>
                  <a:srgbClr val="00B050"/>
                </a:solidFill>
                <a:latin typeface="Myriad Pro" panose="020B0503030403020204" pitchFamily="34" charset="0"/>
              </a:rPr>
              <a:t>abondante</a:t>
            </a:r>
            <a:r>
              <a:rPr lang="fr-FR" sz="1800" dirty="0">
                <a:solidFill>
                  <a:schemeClr val="tx1"/>
                </a:solidFill>
                <a:latin typeface="Myriad Pro" panose="020B0503030403020204" pitchFamily="34" charset="0"/>
              </a:rPr>
              <a:t>, qui s'échappait en boucles, quand </a:t>
            </a:r>
            <a:r>
              <a:rPr lang="fr-FR" sz="1800" b="1" dirty="0">
                <a:solidFill>
                  <a:srgbClr val="002060"/>
                </a:solidFill>
                <a:latin typeface="Myriad Pro" panose="020B0503030403020204" pitchFamily="34" charset="0"/>
              </a:rPr>
              <a:t>il</a:t>
            </a:r>
            <a:r>
              <a:rPr lang="fr-FR" sz="1800"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la coiffait de </a:t>
            </a:r>
            <a:r>
              <a:rPr lang="fr-FR" sz="1800" b="1" dirty="0">
                <a:solidFill>
                  <a:srgbClr val="00B050"/>
                </a:solidFill>
                <a:latin typeface="Myriad Pro" panose="020B0503030403020204" pitchFamily="34" charset="0"/>
              </a:rPr>
              <a:t>la casquette </a:t>
            </a:r>
            <a:r>
              <a:rPr lang="fr-FR" sz="1800" b="1" u="sng" dirty="0">
                <a:solidFill>
                  <a:srgbClr val="00B050"/>
                </a:solidFill>
                <a:latin typeface="Myriad Pro" panose="020B0503030403020204" pitchFamily="34" charset="0"/>
              </a:rPr>
              <a:t>moscovite</a:t>
            </a:r>
            <a:r>
              <a:rPr lang="fr-FR" sz="1800" dirty="0">
                <a:solidFill>
                  <a:schemeClr val="tx1"/>
                </a:solidFill>
                <a:latin typeface="Myriad Pro" panose="020B0503030403020204" pitchFamily="34" charset="0"/>
              </a:rPr>
              <a:t>. Ses yeux étaient d'un bleu foncé, avec </a:t>
            </a:r>
            <a:r>
              <a:rPr lang="fr-FR" sz="1800" b="1" dirty="0">
                <a:solidFill>
                  <a:srgbClr val="00B050"/>
                </a:solidFill>
                <a:latin typeface="Myriad Pro" panose="020B0503030403020204" pitchFamily="34" charset="0"/>
              </a:rPr>
              <a:t>un regard </a:t>
            </a:r>
            <a:r>
              <a:rPr lang="fr-FR" sz="1800" b="1" u="sng" dirty="0">
                <a:solidFill>
                  <a:srgbClr val="00B050"/>
                </a:solidFill>
                <a:latin typeface="Myriad Pro" panose="020B0503030403020204" pitchFamily="34" charset="0"/>
              </a:rPr>
              <a:t>droit, franc, inaltérable</a:t>
            </a:r>
            <a:r>
              <a:rPr lang="fr-FR" sz="1800" dirty="0">
                <a:solidFill>
                  <a:schemeClr val="tx1"/>
                </a:solidFill>
                <a:latin typeface="Myriad Pro" panose="020B0503030403020204" pitchFamily="34" charset="0"/>
              </a:rPr>
              <a:t>. Ils témoignaient d'un courage élevé. </a:t>
            </a:r>
            <a:r>
              <a:rPr lang="fr-FR" sz="1800" b="1" dirty="0">
                <a:solidFill>
                  <a:srgbClr val="00B050"/>
                </a:solidFill>
                <a:latin typeface="Myriad Pro" panose="020B0503030403020204" pitchFamily="34" charset="0"/>
              </a:rPr>
              <a:t>Son nez </a:t>
            </a:r>
            <a:r>
              <a:rPr lang="fr-FR" sz="1800" b="1" u="sng" dirty="0">
                <a:solidFill>
                  <a:srgbClr val="00B050"/>
                </a:solidFill>
                <a:latin typeface="Myriad Pro" panose="020B0503030403020204" pitchFamily="34" charset="0"/>
              </a:rPr>
              <a:t>puissant</a:t>
            </a:r>
            <a:r>
              <a:rPr lang="fr-FR" sz="1800" dirty="0">
                <a:solidFill>
                  <a:schemeClr val="tx1"/>
                </a:solidFill>
                <a:latin typeface="Myriad Pro" panose="020B0503030403020204" pitchFamily="34" charset="0"/>
              </a:rPr>
              <a:t>, </a:t>
            </a:r>
            <a:r>
              <a:rPr lang="fr-FR" sz="1800" b="1" u="sng" dirty="0">
                <a:solidFill>
                  <a:srgbClr val="00B050"/>
                </a:solidFill>
                <a:latin typeface="Myriad Pro" panose="020B0503030403020204" pitchFamily="34" charset="0"/>
              </a:rPr>
              <a:t>large de narines</a:t>
            </a:r>
            <a:r>
              <a:rPr lang="fr-FR" sz="1800" dirty="0">
                <a:solidFill>
                  <a:schemeClr val="tx1"/>
                </a:solidFill>
                <a:latin typeface="Myriad Pro" panose="020B0503030403020204" pitchFamily="34" charset="0"/>
              </a:rPr>
              <a:t>, dominait </a:t>
            </a:r>
            <a:r>
              <a:rPr lang="fr-FR" sz="1800" b="1" dirty="0">
                <a:solidFill>
                  <a:srgbClr val="00B050"/>
                </a:solidFill>
                <a:latin typeface="Myriad Pro" panose="020B0503030403020204" pitchFamily="34" charset="0"/>
              </a:rPr>
              <a:t>une bouche </a:t>
            </a:r>
            <a:r>
              <a:rPr lang="fr-FR" sz="1800" b="1" u="sng" dirty="0">
                <a:solidFill>
                  <a:srgbClr val="00B050"/>
                </a:solidFill>
                <a:latin typeface="Myriad Pro" panose="020B0503030403020204" pitchFamily="34" charset="0"/>
              </a:rPr>
              <a:t>symétrique</a:t>
            </a:r>
            <a:r>
              <a:rPr lang="fr-FR" sz="1800" dirty="0">
                <a:solidFill>
                  <a:schemeClr val="tx1"/>
                </a:solidFill>
                <a:latin typeface="Myriad Pro" panose="020B0503030403020204" pitchFamily="34" charset="0"/>
              </a:rPr>
              <a:t> avec </a:t>
            </a:r>
            <a:r>
              <a:rPr lang="fr-FR" sz="1800" b="1" dirty="0">
                <a:solidFill>
                  <a:srgbClr val="00B050"/>
                </a:solidFill>
                <a:latin typeface="Myriad Pro" panose="020B0503030403020204" pitchFamily="34" charset="0"/>
              </a:rPr>
              <a:t>les lèvres </a:t>
            </a:r>
            <a:r>
              <a:rPr lang="fr-FR" sz="1800" b="1" u="sng" dirty="0">
                <a:solidFill>
                  <a:srgbClr val="00B050"/>
                </a:solidFill>
                <a:latin typeface="Myriad Pro" panose="020B0503030403020204" pitchFamily="34" charset="0"/>
              </a:rPr>
              <a:t>un peu saillantes</a:t>
            </a:r>
            <a:r>
              <a:rPr lang="fr-FR" sz="1800" dirty="0">
                <a:solidFill>
                  <a:schemeClr val="tx1"/>
                </a:solidFill>
                <a:latin typeface="Myriad Pro" panose="020B0503030403020204" pitchFamily="34" charset="0"/>
              </a:rPr>
              <a:t> de </a:t>
            </a:r>
            <a:r>
              <a:rPr lang="fr-FR" sz="1800" b="1" dirty="0">
                <a:solidFill>
                  <a:srgbClr val="002060"/>
                </a:solidFill>
                <a:latin typeface="Myriad Pro" panose="020B0503030403020204" pitchFamily="34" charset="0"/>
              </a:rPr>
              <a:t>l'être</a:t>
            </a:r>
            <a:r>
              <a:rPr lang="fr-FR" sz="1800" b="1" dirty="0">
                <a:solidFill>
                  <a:schemeClr val="tx1"/>
                </a:solidFill>
                <a:latin typeface="Myriad Pro" panose="020B0503030403020204" pitchFamily="34" charset="0"/>
              </a:rPr>
              <a:t> </a:t>
            </a:r>
            <a:r>
              <a:rPr lang="fr-FR" sz="1800" b="1" u="sng" dirty="0">
                <a:solidFill>
                  <a:srgbClr val="002060"/>
                </a:solidFill>
                <a:latin typeface="Myriad Pro" panose="020B0503030403020204" pitchFamily="34" charset="0"/>
              </a:rPr>
              <a:t>généreux</a:t>
            </a:r>
            <a:r>
              <a:rPr lang="fr-FR" sz="1800" dirty="0">
                <a:solidFill>
                  <a:schemeClr val="tx1"/>
                </a:solidFill>
                <a:latin typeface="Myriad Pro" panose="020B0503030403020204" pitchFamily="34" charset="0"/>
              </a:rPr>
              <a:t> et </a:t>
            </a:r>
            <a:r>
              <a:rPr lang="fr-FR" sz="1800" b="1" u="sng" dirty="0">
                <a:solidFill>
                  <a:srgbClr val="002060"/>
                </a:solidFill>
                <a:latin typeface="Myriad Pro" panose="020B0503030403020204" pitchFamily="34" charset="0"/>
              </a:rPr>
              <a:t>bon</a:t>
            </a:r>
            <a:r>
              <a:rPr lang="fr-FR" sz="1800" dirty="0">
                <a:solidFill>
                  <a:schemeClr val="tx1"/>
                </a:solidFill>
                <a:latin typeface="Myriad Pro" panose="020B0503030403020204" pitchFamily="34" charset="0"/>
              </a:rPr>
              <a:t>. </a:t>
            </a:r>
            <a:r>
              <a:rPr lang="fr-FR" sz="1800" b="1" dirty="0">
                <a:solidFill>
                  <a:srgbClr val="002060"/>
                </a:solidFill>
                <a:latin typeface="Myriad Pro" panose="020B0503030403020204" pitchFamily="34" charset="0"/>
              </a:rPr>
              <a:t>Michel</a:t>
            </a:r>
            <a:r>
              <a:rPr lang="fr-FR" sz="1800" b="1" dirty="0">
                <a:solidFill>
                  <a:srgbClr val="FF0000"/>
                </a:solidFill>
                <a:latin typeface="Myriad Pro" panose="020B0503030403020204" pitchFamily="34" charset="0"/>
              </a:rPr>
              <a:t> </a:t>
            </a:r>
            <a:r>
              <a:rPr lang="fr-FR" sz="1800" b="1" dirty="0" err="1">
                <a:solidFill>
                  <a:srgbClr val="002060"/>
                </a:solidFill>
                <a:latin typeface="Myriad Pro" panose="020B0503030403020204" pitchFamily="34" charset="0"/>
              </a:rPr>
              <a:t>Strogoff</a:t>
            </a:r>
            <a:r>
              <a:rPr lang="fr-FR" sz="1800" b="1" dirty="0">
                <a:solidFill>
                  <a:srgbClr val="FF0000"/>
                </a:solidFill>
                <a:latin typeface="Myriad Pro" panose="020B0503030403020204" pitchFamily="34" charset="0"/>
              </a:rPr>
              <a:t> </a:t>
            </a:r>
            <a:r>
              <a:rPr lang="fr-FR" sz="1800" dirty="0">
                <a:solidFill>
                  <a:schemeClr val="tx1"/>
                </a:solidFill>
                <a:latin typeface="Myriad Pro" panose="020B0503030403020204" pitchFamily="34" charset="0"/>
              </a:rPr>
              <a:t>était </a:t>
            </a:r>
            <a:r>
              <a:rPr lang="fr-FR" sz="1800" b="1" u="sng" dirty="0">
                <a:solidFill>
                  <a:srgbClr val="002060"/>
                </a:solidFill>
                <a:latin typeface="Myriad Pro" panose="020B0503030403020204" pitchFamily="34" charset="0"/>
              </a:rPr>
              <a:t>vêtu</a:t>
            </a:r>
            <a:r>
              <a:rPr lang="fr-FR" sz="1800" dirty="0">
                <a:solidFill>
                  <a:schemeClr val="tx1"/>
                </a:solidFill>
                <a:latin typeface="Myriad Pro" panose="020B0503030403020204" pitchFamily="34" charset="0"/>
              </a:rPr>
              <a:t> d'</a:t>
            </a:r>
            <a:r>
              <a:rPr lang="fr-FR" sz="1800" b="1" dirty="0">
                <a:solidFill>
                  <a:srgbClr val="00B050"/>
                </a:solidFill>
                <a:latin typeface="Myriad Pro" panose="020B0503030403020204" pitchFamily="34" charset="0"/>
              </a:rPr>
              <a:t>un</a:t>
            </a:r>
            <a:r>
              <a:rPr lang="fr-FR" sz="1800" dirty="0">
                <a:solidFill>
                  <a:schemeClr val="tx1"/>
                </a:solidFill>
                <a:latin typeface="Myriad Pro" panose="020B0503030403020204" pitchFamily="34" charset="0"/>
              </a:rPr>
              <a:t> </a:t>
            </a:r>
            <a:r>
              <a:rPr lang="fr-FR" sz="1800" b="1" u="sng" dirty="0">
                <a:solidFill>
                  <a:srgbClr val="00B050"/>
                </a:solidFill>
                <a:latin typeface="Myriad Pro" panose="020B0503030403020204" pitchFamily="34" charset="0"/>
              </a:rPr>
              <a:t>élégant</a:t>
            </a:r>
            <a:r>
              <a:rPr lang="fr-FR" sz="1800" dirty="0">
                <a:solidFill>
                  <a:schemeClr val="tx1"/>
                </a:solidFill>
                <a:latin typeface="Myriad Pro" panose="020B0503030403020204" pitchFamily="34" charset="0"/>
              </a:rPr>
              <a:t> </a:t>
            </a:r>
            <a:r>
              <a:rPr lang="fr-FR" sz="1800" b="1" dirty="0">
                <a:solidFill>
                  <a:srgbClr val="00B050"/>
                </a:solidFill>
                <a:latin typeface="Myriad Pro" panose="020B0503030403020204" pitchFamily="34" charset="0"/>
              </a:rPr>
              <a:t>uniforme</a:t>
            </a:r>
            <a:r>
              <a:rPr lang="fr-FR" sz="1800" dirty="0">
                <a:solidFill>
                  <a:schemeClr val="tx1"/>
                </a:solidFill>
                <a:latin typeface="Myriad Pro" panose="020B0503030403020204" pitchFamily="34" charset="0"/>
              </a:rPr>
              <a:t> </a:t>
            </a:r>
            <a:r>
              <a:rPr lang="fr-FR" sz="1800" b="1" u="sng" dirty="0">
                <a:solidFill>
                  <a:srgbClr val="00B050"/>
                </a:solidFill>
                <a:latin typeface="Myriad Pro" panose="020B0503030403020204" pitchFamily="34" charset="0"/>
              </a:rPr>
              <a:t>militaire</a:t>
            </a:r>
            <a:r>
              <a:rPr lang="fr-FR" sz="1800" dirty="0">
                <a:solidFill>
                  <a:schemeClr val="tx1"/>
                </a:solidFill>
                <a:latin typeface="Myriad Pro" panose="020B0503030403020204" pitchFamily="34" charset="0"/>
              </a:rPr>
              <a:t>, qui se rapprochait de celui des officiers de chasseurs à cheval en campagne. </a:t>
            </a:r>
            <a:endParaRPr lang="fr-FR" sz="1800" dirty="0">
              <a:solidFill>
                <a:schemeClr val="tx1"/>
              </a:solidFill>
              <a:latin typeface="Myriad Pro" panose="020B0503030403020204" pitchFamily="34" charset="0"/>
              <a:cs typeface="Times New Roman" panose="02020603050405020304" pitchFamily="18" charset="0"/>
            </a:endParaRPr>
          </a:p>
          <a:p>
            <a:pPr algn="r">
              <a:lnSpc>
                <a:spcPct val="150000"/>
              </a:lnSpc>
              <a:defRPr/>
            </a:pPr>
            <a:r>
              <a:rPr lang="fr-FR" sz="1800" b="1" dirty="0">
                <a:latin typeface="Myriad Pro" panose="020B0503030403020204" pitchFamily="34" charset="0"/>
              </a:rPr>
              <a:t>Jules Verne, Michel </a:t>
            </a:r>
            <a:r>
              <a:rPr lang="fr-FR" sz="1800" b="1" dirty="0" err="1">
                <a:latin typeface="Myriad Pro" panose="020B0503030403020204" pitchFamily="34" charset="0"/>
              </a:rPr>
              <a:t>Strogoff</a:t>
            </a:r>
            <a:r>
              <a:rPr lang="fr-FR" sz="1800" b="1" dirty="0">
                <a:latin typeface="Myriad Pro" panose="020B0503030403020204"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14" grpId="0" animBg="1"/>
      <p:bldP spid="13" grpId="0" animBg="1"/>
      <p:bldP spid="18"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955F7BA-0F91-42D5-86FC-25B75E206B7E}"/>
              </a:ext>
            </a:extLst>
          </p:cNvPr>
          <p:cNvSpPr txBox="1"/>
          <p:nvPr/>
        </p:nvSpPr>
        <p:spPr>
          <a:xfrm>
            <a:off x="777826" y="80638"/>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a:cs typeface="Times New Roman" panose="02020603050405020304" pitchFamily="18" charset="0"/>
              </a:rPr>
              <a:t>ANALYSE : </a:t>
            </a:r>
            <a:r>
              <a:rPr lang="fr-FR" sz="3600" dirty="0">
                <a:solidFill>
                  <a:srgbClr val="0096D6"/>
                </a:solidFill>
                <a:latin typeface="Myriad Pro" panose="020B0503030403020204"/>
                <a:cs typeface="Times New Roman" panose="02020603050405020304" pitchFamily="18" charset="0"/>
              </a:rPr>
              <a:t>l’accord de l’adjectif qualificatif </a:t>
            </a:r>
          </a:p>
        </p:txBody>
      </p:sp>
      <p:sp>
        <p:nvSpPr>
          <p:cNvPr id="14" name="Rectangle 13">
            <a:extLst>
              <a:ext uri="{FF2B5EF4-FFF2-40B4-BE49-F238E27FC236}">
                <a16:creationId xmlns:a16="http://schemas.microsoft.com/office/drawing/2014/main" id="{AC0AF881-0031-4C22-8C23-EA4172C1C420}"/>
              </a:ext>
            </a:extLst>
          </p:cNvPr>
          <p:cNvSpPr/>
          <p:nvPr/>
        </p:nvSpPr>
        <p:spPr>
          <a:xfrm>
            <a:off x="165100" y="1019175"/>
            <a:ext cx="6723063" cy="95408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Lisez le tableau pour précisez : </a:t>
            </a:r>
          </a:p>
          <a:p>
            <a:pPr marL="342900" indent="-342900">
              <a:buFont typeface="Arial" panose="020B0604020202020204" pitchFamily="34" charset="0"/>
              <a:buChar char="•"/>
              <a:defRPr/>
            </a:pPr>
            <a:r>
              <a:rPr lang="fr-FR" sz="2400" b="1" dirty="0">
                <a:solidFill>
                  <a:schemeClr val="tx1"/>
                </a:solidFill>
                <a:latin typeface="Myriad Pro" panose="020B0503030403020204" pitchFamily="34" charset="0"/>
              </a:rPr>
              <a:t>le genre et le nombre du nom qualifié</a:t>
            </a:r>
          </a:p>
          <a:p>
            <a:pPr marL="342900" indent="-342900">
              <a:buFont typeface="Arial" panose="020B0604020202020204" pitchFamily="34" charset="0"/>
              <a:buChar char="•"/>
              <a:defRPr/>
            </a:pPr>
            <a:r>
              <a:rPr lang="fr-FR" sz="2400" b="1" dirty="0">
                <a:solidFill>
                  <a:schemeClr val="tx1"/>
                </a:solidFill>
                <a:latin typeface="Myriad Pro" panose="020B0503030403020204" pitchFamily="34" charset="0"/>
              </a:rPr>
              <a:t>le genre et le nombre de l’adjectif qualificatif.</a:t>
            </a:r>
          </a:p>
        </p:txBody>
      </p:sp>
      <p:graphicFrame>
        <p:nvGraphicFramePr>
          <p:cNvPr id="15" name="Table 14">
            <a:extLst>
              <a:ext uri="{FF2B5EF4-FFF2-40B4-BE49-F238E27FC236}">
                <a16:creationId xmlns:a16="http://schemas.microsoft.com/office/drawing/2014/main" id="{A75B80D4-955A-4E85-8761-B81ABDCE7B77}"/>
              </a:ext>
            </a:extLst>
          </p:cNvPr>
          <p:cNvGraphicFramePr>
            <a:graphicFrameLocks noGrp="1"/>
          </p:cNvGraphicFramePr>
          <p:nvPr>
            <p:extLst>
              <p:ext uri="{D42A27DB-BD31-4B8C-83A1-F6EECF244321}">
                <p14:modId xmlns:p14="http://schemas.microsoft.com/office/powerpoint/2010/main" val="1050483394"/>
              </p:ext>
            </p:extLst>
          </p:nvPr>
        </p:nvGraphicFramePr>
        <p:xfrm>
          <a:off x="9170988" y="1128713"/>
          <a:ext cx="2836862" cy="4267200"/>
        </p:xfrm>
        <a:graphic>
          <a:graphicData uri="http://schemas.openxmlformats.org/drawingml/2006/table">
            <a:tbl>
              <a:tblPr firstRow="1" bandRow="1">
                <a:tableStyleId>{5C22544A-7EE6-4342-B048-85BDC9FD1C3A}</a:tableStyleId>
              </a:tblPr>
              <a:tblGrid>
                <a:gridCol w="2836862">
                  <a:extLst>
                    <a:ext uri="{9D8B030D-6E8A-4147-A177-3AD203B41FA5}">
                      <a16:colId xmlns:a16="http://schemas.microsoft.com/office/drawing/2014/main" val="1271108811"/>
                    </a:ext>
                  </a:extLst>
                </a:gridCol>
              </a:tblGrid>
              <a:tr h="370840">
                <a:tc>
                  <a:txBody>
                    <a:bodyPr/>
                    <a:lstStyle/>
                    <a:p>
                      <a:r>
                        <a:rPr lang="fr-FR" sz="2000" dirty="0"/>
                        <a:t>Adjectifs qualificatifs </a:t>
                      </a:r>
                    </a:p>
                  </a:txBody>
                  <a:tcPr marL="91421" marR="91421">
                    <a:solidFill>
                      <a:schemeClr val="tx1">
                        <a:lumMod val="50000"/>
                        <a:lumOff val="50000"/>
                      </a:schemeClr>
                    </a:solidFill>
                  </a:tcPr>
                </a:tc>
                <a:extLst>
                  <a:ext uri="{0D108BD9-81ED-4DB2-BD59-A6C34878D82A}">
                    <a16:rowId xmlns:a16="http://schemas.microsoft.com/office/drawing/2014/main" val="1097556442"/>
                  </a:ext>
                </a:extLst>
              </a:tr>
              <a:tr h="370840">
                <a:tc>
                  <a:txBody>
                    <a:bodyPr/>
                    <a:lstStyle/>
                    <a:p>
                      <a:r>
                        <a:rPr lang="fr-FR" sz="2000" dirty="0"/>
                        <a:t>Larges </a:t>
                      </a:r>
                    </a:p>
                  </a:txBody>
                  <a:tcPr marL="91421" marR="91421">
                    <a:solidFill>
                      <a:schemeClr val="bg1">
                        <a:lumMod val="85000"/>
                      </a:schemeClr>
                    </a:solidFill>
                  </a:tcPr>
                </a:tc>
                <a:extLst>
                  <a:ext uri="{0D108BD9-81ED-4DB2-BD59-A6C34878D82A}">
                    <a16:rowId xmlns:a16="http://schemas.microsoft.com/office/drawing/2014/main" val="3386590191"/>
                  </a:ext>
                </a:extLst>
              </a:tr>
              <a:tr h="370840">
                <a:tc>
                  <a:txBody>
                    <a:bodyPr/>
                    <a:lstStyle/>
                    <a:p>
                      <a:r>
                        <a:rPr lang="fr-FR" sz="2000" dirty="0"/>
                        <a:t>Vaste </a:t>
                      </a:r>
                    </a:p>
                  </a:txBody>
                  <a:tcPr marL="91421" marR="91421"/>
                </a:tc>
                <a:extLst>
                  <a:ext uri="{0D108BD9-81ED-4DB2-BD59-A6C34878D82A}">
                    <a16:rowId xmlns:a16="http://schemas.microsoft.com/office/drawing/2014/main" val="4111947304"/>
                  </a:ext>
                </a:extLst>
              </a:tr>
              <a:tr h="370840">
                <a:tc>
                  <a:txBody>
                    <a:bodyPr/>
                    <a:lstStyle/>
                    <a:p>
                      <a:r>
                        <a:rPr lang="fr-FR" sz="2000" dirty="0"/>
                        <a:t>Abondante </a:t>
                      </a:r>
                    </a:p>
                  </a:txBody>
                  <a:tcPr marL="91421" marR="91421">
                    <a:solidFill>
                      <a:schemeClr val="bg1">
                        <a:lumMod val="85000"/>
                      </a:schemeClr>
                    </a:solidFill>
                  </a:tcPr>
                </a:tc>
                <a:extLst>
                  <a:ext uri="{0D108BD9-81ED-4DB2-BD59-A6C34878D82A}">
                    <a16:rowId xmlns:a16="http://schemas.microsoft.com/office/drawing/2014/main" val="2804063623"/>
                  </a:ext>
                </a:extLst>
              </a:tr>
              <a:tr h="370840">
                <a:tc>
                  <a:txBody>
                    <a:bodyPr/>
                    <a:lstStyle/>
                    <a:p>
                      <a:r>
                        <a:rPr lang="fr-FR" sz="2000" dirty="0"/>
                        <a:t>Moscovite</a:t>
                      </a:r>
                      <a:r>
                        <a:rPr lang="fr-FR" sz="2000" baseline="0" dirty="0"/>
                        <a:t> </a:t>
                      </a:r>
                      <a:endParaRPr lang="fr-FR" sz="2000" dirty="0"/>
                    </a:p>
                  </a:txBody>
                  <a:tcPr marL="91421" marR="91421"/>
                </a:tc>
                <a:extLst>
                  <a:ext uri="{0D108BD9-81ED-4DB2-BD59-A6C34878D82A}">
                    <a16:rowId xmlns:a16="http://schemas.microsoft.com/office/drawing/2014/main" val="4264951139"/>
                  </a:ext>
                </a:extLst>
              </a:tr>
              <a:tr h="370840">
                <a:tc>
                  <a:txBody>
                    <a:bodyPr/>
                    <a:lstStyle/>
                    <a:p>
                      <a:r>
                        <a:rPr lang="fr-FR" sz="2000" dirty="0"/>
                        <a:t>Droit,</a:t>
                      </a:r>
                      <a:r>
                        <a:rPr lang="fr-FR" sz="2000" baseline="0" dirty="0"/>
                        <a:t> franc, inaltérable</a:t>
                      </a:r>
                      <a:endParaRPr lang="fr-FR" sz="2000" dirty="0"/>
                    </a:p>
                  </a:txBody>
                  <a:tcPr marL="91421" marR="91421">
                    <a:solidFill>
                      <a:schemeClr val="bg1">
                        <a:lumMod val="85000"/>
                      </a:schemeClr>
                    </a:solidFill>
                  </a:tcPr>
                </a:tc>
                <a:extLst>
                  <a:ext uri="{0D108BD9-81ED-4DB2-BD59-A6C34878D82A}">
                    <a16:rowId xmlns:a16="http://schemas.microsoft.com/office/drawing/2014/main" val="2832293426"/>
                  </a:ext>
                </a:extLst>
              </a:tr>
              <a:tr h="370840">
                <a:tc>
                  <a:txBody>
                    <a:bodyPr/>
                    <a:lstStyle/>
                    <a:p>
                      <a:r>
                        <a:rPr lang="fr-FR" sz="2000" dirty="0"/>
                        <a:t>Puissant, large de narines</a:t>
                      </a:r>
                    </a:p>
                  </a:txBody>
                  <a:tcPr marL="91421" marR="91421"/>
                </a:tc>
                <a:extLst>
                  <a:ext uri="{0D108BD9-81ED-4DB2-BD59-A6C34878D82A}">
                    <a16:rowId xmlns:a16="http://schemas.microsoft.com/office/drawing/2014/main" val="2262510510"/>
                  </a:ext>
                </a:extLst>
              </a:tr>
              <a:tr h="370840">
                <a:tc>
                  <a:txBody>
                    <a:bodyPr/>
                    <a:lstStyle/>
                    <a:p>
                      <a:r>
                        <a:rPr lang="fr-FR" sz="2000" dirty="0"/>
                        <a:t>Symétrique</a:t>
                      </a:r>
                    </a:p>
                  </a:txBody>
                  <a:tcPr marL="91421" marR="91421">
                    <a:solidFill>
                      <a:schemeClr val="bg1">
                        <a:lumMod val="85000"/>
                      </a:schemeClr>
                    </a:solidFill>
                  </a:tcPr>
                </a:tc>
                <a:extLst>
                  <a:ext uri="{0D108BD9-81ED-4DB2-BD59-A6C34878D82A}">
                    <a16:rowId xmlns:a16="http://schemas.microsoft.com/office/drawing/2014/main" val="3995157989"/>
                  </a:ext>
                </a:extLst>
              </a:tr>
              <a:tr h="370840">
                <a:tc>
                  <a:txBody>
                    <a:bodyPr/>
                    <a:lstStyle/>
                    <a:p>
                      <a:r>
                        <a:rPr lang="fr-FR" sz="2000" dirty="0"/>
                        <a:t>Un peu saillantes</a:t>
                      </a:r>
                    </a:p>
                  </a:txBody>
                  <a:tcPr marL="91421" marR="91421"/>
                </a:tc>
                <a:extLst>
                  <a:ext uri="{0D108BD9-81ED-4DB2-BD59-A6C34878D82A}">
                    <a16:rowId xmlns:a16="http://schemas.microsoft.com/office/drawing/2014/main" val="116294689"/>
                  </a:ext>
                </a:extLst>
              </a:tr>
              <a:tr h="370840">
                <a:tc>
                  <a:txBody>
                    <a:bodyPr/>
                    <a:lstStyle/>
                    <a:p>
                      <a:r>
                        <a:rPr lang="fr-FR" sz="2000" dirty="0"/>
                        <a:t>Élégant,</a:t>
                      </a:r>
                      <a:r>
                        <a:rPr lang="fr-FR" sz="2000" baseline="0" dirty="0"/>
                        <a:t> militaire</a:t>
                      </a:r>
                      <a:endParaRPr lang="fr-FR" sz="2000" dirty="0"/>
                    </a:p>
                  </a:txBody>
                  <a:tcPr marL="91421" marR="91421">
                    <a:solidFill>
                      <a:schemeClr val="bg1">
                        <a:lumMod val="85000"/>
                      </a:schemeClr>
                    </a:solidFill>
                  </a:tcPr>
                </a:tc>
                <a:extLst>
                  <a:ext uri="{0D108BD9-81ED-4DB2-BD59-A6C34878D82A}">
                    <a16:rowId xmlns:a16="http://schemas.microsoft.com/office/drawing/2014/main" val="3170894448"/>
                  </a:ext>
                </a:extLst>
              </a:tr>
            </a:tbl>
          </a:graphicData>
        </a:graphic>
      </p:graphicFrame>
      <p:graphicFrame>
        <p:nvGraphicFramePr>
          <p:cNvPr id="16" name="Table 15">
            <a:extLst>
              <a:ext uri="{FF2B5EF4-FFF2-40B4-BE49-F238E27FC236}">
                <a16:creationId xmlns:a16="http://schemas.microsoft.com/office/drawing/2014/main" id="{5491A3BD-9256-4486-A1A5-3ED23608CBB1}"/>
              </a:ext>
            </a:extLst>
          </p:cNvPr>
          <p:cNvGraphicFramePr>
            <a:graphicFrameLocks noGrp="1"/>
          </p:cNvGraphicFramePr>
          <p:nvPr>
            <p:extLst>
              <p:ext uri="{D42A27DB-BD31-4B8C-83A1-F6EECF244321}">
                <p14:modId xmlns:p14="http://schemas.microsoft.com/office/powerpoint/2010/main" val="4166699195"/>
              </p:ext>
            </p:extLst>
          </p:nvPr>
        </p:nvGraphicFramePr>
        <p:xfrm>
          <a:off x="6819900" y="1128713"/>
          <a:ext cx="2324100" cy="4251328"/>
        </p:xfrm>
        <a:graphic>
          <a:graphicData uri="http://schemas.openxmlformats.org/drawingml/2006/table">
            <a:tbl>
              <a:tblPr firstRow="1" bandRow="1">
                <a:tableStyleId>{5C22544A-7EE6-4342-B048-85BDC9FD1C3A}</a:tableStyleId>
              </a:tblPr>
              <a:tblGrid>
                <a:gridCol w="2324100">
                  <a:extLst>
                    <a:ext uri="{9D8B030D-6E8A-4147-A177-3AD203B41FA5}">
                      <a16:colId xmlns:a16="http://schemas.microsoft.com/office/drawing/2014/main" val="2055966091"/>
                    </a:ext>
                  </a:extLst>
                </a:gridCol>
              </a:tblGrid>
              <a:tr h="396344">
                <a:tc>
                  <a:txBody>
                    <a:bodyPr/>
                    <a:lstStyle/>
                    <a:p>
                      <a:r>
                        <a:rPr lang="fr-FR" sz="2000" dirty="0"/>
                        <a:t>Éléments décrits </a:t>
                      </a:r>
                    </a:p>
                  </a:txBody>
                  <a:tcPr marL="91400" marR="91400" marT="45732" marB="45732">
                    <a:solidFill>
                      <a:schemeClr val="tx1">
                        <a:lumMod val="50000"/>
                        <a:lumOff val="50000"/>
                      </a:schemeClr>
                    </a:solidFill>
                  </a:tcPr>
                </a:tc>
                <a:extLst>
                  <a:ext uri="{0D108BD9-81ED-4DB2-BD59-A6C34878D82A}">
                    <a16:rowId xmlns:a16="http://schemas.microsoft.com/office/drawing/2014/main" val="1097556442"/>
                  </a:ext>
                </a:extLst>
              </a:tr>
              <a:tr h="396344">
                <a:tc>
                  <a:txBody>
                    <a:bodyPr/>
                    <a:lstStyle/>
                    <a:p>
                      <a:r>
                        <a:rPr lang="fr-FR" sz="2000" dirty="0"/>
                        <a:t>Les épaules</a:t>
                      </a:r>
                    </a:p>
                  </a:txBody>
                  <a:tcPr marL="91400" marR="91400" marT="45732" marB="45732">
                    <a:solidFill>
                      <a:schemeClr val="bg1">
                        <a:lumMod val="85000"/>
                      </a:schemeClr>
                    </a:solidFill>
                  </a:tcPr>
                </a:tc>
                <a:extLst>
                  <a:ext uri="{0D108BD9-81ED-4DB2-BD59-A6C34878D82A}">
                    <a16:rowId xmlns:a16="http://schemas.microsoft.com/office/drawing/2014/main" val="3386590191"/>
                  </a:ext>
                </a:extLst>
              </a:tr>
              <a:tr h="396344">
                <a:tc>
                  <a:txBody>
                    <a:bodyPr/>
                    <a:lstStyle/>
                    <a:p>
                      <a:r>
                        <a:rPr lang="fr-FR" sz="2000" dirty="0"/>
                        <a:t>La poitrine </a:t>
                      </a:r>
                    </a:p>
                  </a:txBody>
                  <a:tcPr marL="91400" marR="91400" marT="45732" marB="45732">
                    <a:lnB w="12700" cmpd="sng">
                      <a:noFill/>
                    </a:lnB>
                  </a:tcPr>
                </a:tc>
                <a:extLst>
                  <a:ext uri="{0D108BD9-81ED-4DB2-BD59-A6C34878D82A}">
                    <a16:rowId xmlns:a16="http://schemas.microsoft.com/office/drawing/2014/main" val="4111947304"/>
                  </a:ext>
                </a:extLst>
              </a:tr>
              <a:tr h="396344">
                <a:tc>
                  <a:txBody>
                    <a:bodyPr/>
                    <a:lstStyle/>
                    <a:p>
                      <a:r>
                        <a:rPr lang="fr-FR" sz="2000" dirty="0"/>
                        <a:t>Une chevelure</a:t>
                      </a:r>
                    </a:p>
                  </a:txBody>
                  <a:tcPr marL="91400" marR="91400" marT="45732" marB="45732">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804063623"/>
                  </a:ext>
                </a:extLst>
              </a:tr>
              <a:tr h="396344">
                <a:tc>
                  <a:txBody>
                    <a:bodyPr/>
                    <a:lstStyle/>
                    <a:p>
                      <a:r>
                        <a:rPr lang="fr-FR" sz="2000" dirty="0"/>
                        <a:t>La casquette </a:t>
                      </a:r>
                    </a:p>
                  </a:txBody>
                  <a:tcPr marL="91400" marR="91400" marT="45732" marB="45732">
                    <a:lnT w="12700" cmpd="sng">
                      <a:noFill/>
                    </a:lnT>
                  </a:tcPr>
                </a:tc>
                <a:extLst>
                  <a:ext uri="{0D108BD9-81ED-4DB2-BD59-A6C34878D82A}">
                    <a16:rowId xmlns:a16="http://schemas.microsoft.com/office/drawing/2014/main" val="4264951139"/>
                  </a:ext>
                </a:extLst>
              </a:tr>
              <a:tr h="396344">
                <a:tc>
                  <a:txBody>
                    <a:bodyPr/>
                    <a:lstStyle/>
                    <a:p>
                      <a:r>
                        <a:rPr lang="fr-FR" sz="2000" dirty="0"/>
                        <a:t>Un</a:t>
                      </a:r>
                      <a:r>
                        <a:rPr lang="fr-FR" sz="2000" baseline="0" dirty="0"/>
                        <a:t> regard </a:t>
                      </a:r>
                      <a:endParaRPr lang="fr-FR" sz="2000" dirty="0"/>
                    </a:p>
                  </a:txBody>
                  <a:tcPr marL="91400" marR="91400" marT="45732" marB="45732">
                    <a:solidFill>
                      <a:schemeClr val="bg1">
                        <a:lumMod val="85000"/>
                      </a:schemeClr>
                    </a:solidFill>
                  </a:tcPr>
                </a:tc>
                <a:extLst>
                  <a:ext uri="{0D108BD9-81ED-4DB2-BD59-A6C34878D82A}">
                    <a16:rowId xmlns:a16="http://schemas.microsoft.com/office/drawing/2014/main" val="2832293426"/>
                  </a:ext>
                </a:extLst>
              </a:tr>
              <a:tr h="684232">
                <a:tc>
                  <a:txBody>
                    <a:bodyPr/>
                    <a:lstStyle/>
                    <a:p>
                      <a:r>
                        <a:rPr lang="fr-FR" sz="2000" dirty="0"/>
                        <a:t>Son nez </a:t>
                      </a:r>
                    </a:p>
                  </a:txBody>
                  <a:tcPr marL="91400" marR="91400" marT="45732" marB="45732"/>
                </a:tc>
                <a:extLst>
                  <a:ext uri="{0D108BD9-81ED-4DB2-BD59-A6C34878D82A}">
                    <a16:rowId xmlns:a16="http://schemas.microsoft.com/office/drawing/2014/main" val="2262510510"/>
                  </a:ext>
                </a:extLst>
              </a:tr>
              <a:tr h="396344">
                <a:tc>
                  <a:txBody>
                    <a:bodyPr/>
                    <a:lstStyle/>
                    <a:p>
                      <a:r>
                        <a:rPr lang="fr-FR" sz="2000" dirty="0"/>
                        <a:t>Une bouche </a:t>
                      </a:r>
                    </a:p>
                  </a:txBody>
                  <a:tcPr marL="91400" marR="91400" marT="45732" marB="45732">
                    <a:solidFill>
                      <a:schemeClr val="bg1">
                        <a:lumMod val="85000"/>
                      </a:schemeClr>
                    </a:solidFill>
                  </a:tcPr>
                </a:tc>
                <a:extLst>
                  <a:ext uri="{0D108BD9-81ED-4DB2-BD59-A6C34878D82A}">
                    <a16:rowId xmlns:a16="http://schemas.microsoft.com/office/drawing/2014/main" val="3995157989"/>
                  </a:ext>
                </a:extLst>
              </a:tr>
              <a:tr h="396344">
                <a:tc>
                  <a:txBody>
                    <a:bodyPr/>
                    <a:lstStyle/>
                    <a:p>
                      <a:r>
                        <a:rPr lang="fr-FR" sz="2000" dirty="0"/>
                        <a:t>Les lèvres </a:t>
                      </a:r>
                    </a:p>
                  </a:txBody>
                  <a:tcPr marL="91400" marR="91400" marT="45732" marB="45732"/>
                </a:tc>
                <a:extLst>
                  <a:ext uri="{0D108BD9-81ED-4DB2-BD59-A6C34878D82A}">
                    <a16:rowId xmlns:a16="http://schemas.microsoft.com/office/drawing/2014/main" val="116294689"/>
                  </a:ext>
                </a:extLst>
              </a:tr>
              <a:tr h="396344">
                <a:tc>
                  <a:txBody>
                    <a:bodyPr/>
                    <a:lstStyle/>
                    <a:p>
                      <a:r>
                        <a:rPr lang="fr-FR" sz="2000" dirty="0"/>
                        <a:t>Un uniforme </a:t>
                      </a:r>
                    </a:p>
                  </a:txBody>
                  <a:tcPr marL="91400" marR="91400" marT="45732" marB="45732">
                    <a:solidFill>
                      <a:schemeClr val="bg1">
                        <a:lumMod val="85000"/>
                      </a:schemeClr>
                    </a:solidFill>
                  </a:tcPr>
                </a:tc>
                <a:extLst>
                  <a:ext uri="{0D108BD9-81ED-4DB2-BD59-A6C34878D82A}">
                    <a16:rowId xmlns:a16="http://schemas.microsoft.com/office/drawing/2014/main" val="3170894448"/>
                  </a:ext>
                </a:extLst>
              </a:tr>
            </a:tbl>
          </a:graphicData>
        </a:graphic>
      </p:graphicFrame>
      <p:graphicFrame>
        <p:nvGraphicFramePr>
          <p:cNvPr id="5" name="Table 4">
            <a:extLst>
              <a:ext uri="{FF2B5EF4-FFF2-40B4-BE49-F238E27FC236}">
                <a16:creationId xmlns:a16="http://schemas.microsoft.com/office/drawing/2014/main" id="{DA6F3E67-E0E5-401F-9690-84EEF0456902}"/>
              </a:ext>
            </a:extLst>
          </p:cNvPr>
          <p:cNvGraphicFramePr>
            <a:graphicFrameLocks noGrp="1"/>
          </p:cNvGraphicFramePr>
          <p:nvPr>
            <p:extLst>
              <p:ext uri="{D42A27DB-BD31-4B8C-83A1-F6EECF244321}">
                <p14:modId xmlns:p14="http://schemas.microsoft.com/office/powerpoint/2010/main" val="2452546111"/>
              </p:ext>
            </p:extLst>
          </p:nvPr>
        </p:nvGraphicFramePr>
        <p:xfrm>
          <a:off x="1543050" y="2166938"/>
          <a:ext cx="3333750" cy="2133600"/>
        </p:xfrm>
        <a:graphic>
          <a:graphicData uri="http://schemas.openxmlformats.org/drawingml/2006/table">
            <a:tbl>
              <a:tblPr firstRow="1" bandRow="1">
                <a:tableStyleId>{5C22544A-7EE6-4342-B048-85BDC9FD1C3A}</a:tableStyleId>
              </a:tblPr>
              <a:tblGrid>
                <a:gridCol w="3333750">
                  <a:extLst>
                    <a:ext uri="{9D8B030D-6E8A-4147-A177-3AD203B41FA5}">
                      <a16:colId xmlns:a16="http://schemas.microsoft.com/office/drawing/2014/main" val="2642556384"/>
                    </a:ext>
                  </a:extLst>
                </a:gridCol>
              </a:tblGrid>
              <a:tr h="370840">
                <a:tc>
                  <a:txBody>
                    <a:bodyPr/>
                    <a:lstStyle/>
                    <a:p>
                      <a:r>
                        <a:rPr lang="fr-FR" sz="2200" dirty="0">
                          <a:latin typeface="Myriad Pro" panose="020B0503030403020204"/>
                        </a:rPr>
                        <a:t>Genre et nombre</a:t>
                      </a:r>
                    </a:p>
                  </a:txBody>
                  <a:tcPr marL="91435" marR="91435">
                    <a:solidFill>
                      <a:schemeClr val="accent3">
                        <a:lumMod val="75000"/>
                      </a:schemeClr>
                    </a:solidFill>
                  </a:tcPr>
                </a:tc>
                <a:extLst>
                  <a:ext uri="{0D108BD9-81ED-4DB2-BD59-A6C34878D82A}">
                    <a16:rowId xmlns:a16="http://schemas.microsoft.com/office/drawing/2014/main" val="788698579"/>
                  </a:ext>
                </a:extLst>
              </a:tr>
              <a:tr h="370840">
                <a:tc>
                  <a:txBody>
                    <a:bodyPr/>
                    <a:lstStyle/>
                    <a:p>
                      <a:r>
                        <a:rPr lang="fr-FR" sz="2200" b="1" dirty="0">
                          <a:solidFill>
                            <a:srgbClr val="FF0000"/>
                          </a:solidFill>
                          <a:latin typeface="Myriad Pro" panose="020B0503030403020204"/>
                        </a:rPr>
                        <a:t>Masculin – singulier </a:t>
                      </a:r>
                    </a:p>
                  </a:txBody>
                  <a:tcPr marL="91435" marR="91435">
                    <a:solidFill>
                      <a:schemeClr val="bg1">
                        <a:lumMod val="85000"/>
                      </a:schemeClr>
                    </a:solidFill>
                  </a:tcPr>
                </a:tc>
                <a:extLst>
                  <a:ext uri="{0D108BD9-81ED-4DB2-BD59-A6C34878D82A}">
                    <a16:rowId xmlns:a16="http://schemas.microsoft.com/office/drawing/2014/main" val="1805646649"/>
                  </a:ext>
                </a:extLst>
              </a:tr>
              <a:tr h="370840">
                <a:tc>
                  <a:txBody>
                    <a:bodyPr/>
                    <a:lstStyle/>
                    <a:p>
                      <a:r>
                        <a:rPr lang="fr-FR" sz="2200" b="1" dirty="0">
                          <a:solidFill>
                            <a:srgbClr val="00B050"/>
                          </a:solidFill>
                          <a:latin typeface="Myriad Pro" panose="020B0503030403020204"/>
                        </a:rPr>
                        <a:t>Féminin – singulier  </a:t>
                      </a:r>
                    </a:p>
                  </a:txBody>
                  <a:tcPr marL="91435" marR="91435">
                    <a:solidFill>
                      <a:schemeClr val="bg1">
                        <a:lumMod val="95000"/>
                      </a:schemeClr>
                    </a:solidFill>
                  </a:tcPr>
                </a:tc>
                <a:extLst>
                  <a:ext uri="{0D108BD9-81ED-4DB2-BD59-A6C34878D82A}">
                    <a16:rowId xmlns:a16="http://schemas.microsoft.com/office/drawing/2014/main" val="1998106108"/>
                  </a:ext>
                </a:extLst>
              </a:tr>
              <a:tr h="370840">
                <a:tc>
                  <a:txBody>
                    <a:bodyPr/>
                    <a:lstStyle/>
                    <a:p>
                      <a:r>
                        <a:rPr lang="fr-FR" sz="2200" b="1" dirty="0">
                          <a:solidFill>
                            <a:schemeClr val="accent2">
                              <a:lumMod val="75000"/>
                            </a:schemeClr>
                          </a:solidFill>
                          <a:latin typeface="Myriad Pro" panose="020B0503030403020204"/>
                        </a:rPr>
                        <a:t>Masculin – pluriel </a:t>
                      </a:r>
                    </a:p>
                  </a:txBody>
                  <a:tcPr marL="91435" marR="91435">
                    <a:solidFill>
                      <a:schemeClr val="bg1">
                        <a:lumMod val="85000"/>
                      </a:schemeClr>
                    </a:solidFill>
                  </a:tcPr>
                </a:tc>
                <a:extLst>
                  <a:ext uri="{0D108BD9-81ED-4DB2-BD59-A6C34878D82A}">
                    <a16:rowId xmlns:a16="http://schemas.microsoft.com/office/drawing/2014/main" val="2353324895"/>
                  </a:ext>
                </a:extLst>
              </a:tr>
              <a:tr h="370840">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200" b="1" dirty="0">
                          <a:solidFill>
                            <a:srgbClr val="00B0F0"/>
                          </a:solidFill>
                          <a:latin typeface="Myriad Pro" panose="020B0503030403020204"/>
                        </a:rPr>
                        <a:t>Féminin</a:t>
                      </a:r>
                      <a:r>
                        <a:rPr lang="fr-FR" sz="2200" b="1" baseline="0" dirty="0">
                          <a:solidFill>
                            <a:srgbClr val="00B0F0"/>
                          </a:solidFill>
                          <a:latin typeface="Myriad Pro" panose="020B0503030403020204"/>
                        </a:rPr>
                        <a:t> – pluriel </a:t>
                      </a:r>
                      <a:endParaRPr lang="fr-FR" sz="2200" b="1" dirty="0">
                        <a:solidFill>
                          <a:srgbClr val="00B0F0"/>
                        </a:solidFill>
                        <a:latin typeface="Myriad Pro" panose="020B0503030403020204"/>
                      </a:endParaRPr>
                    </a:p>
                  </a:txBody>
                  <a:tcPr marL="91435" marR="91435">
                    <a:solidFill>
                      <a:schemeClr val="bg1">
                        <a:lumMod val="95000"/>
                      </a:schemeClr>
                    </a:solidFill>
                  </a:tcPr>
                </a:tc>
                <a:extLst>
                  <a:ext uri="{0D108BD9-81ED-4DB2-BD59-A6C34878D82A}">
                    <a16:rowId xmlns:a16="http://schemas.microsoft.com/office/drawing/2014/main" val="3821540932"/>
                  </a:ext>
                </a:extLst>
              </a:tr>
            </a:tbl>
          </a:graphicData>
        </a:graphic>
      </p:graphicFrame>
      <p:graphicFrame>
        <p:nvGraphicFramePr>
          <p:cNvPr id="17" name="Table 16">
            <a:extLst>
              <a:ext uri="{FF2B5EF4-FFF2-40B4-BE49-F238E27FC236}">
                <a16:creationId xmlns:a16="http://schemas.microsoft.com/office/drawing/2014/main" id="{63FE6090-27A3-4CA4-8F54-F90B644AD836}"/>
              </a:ext>
            </a:extLst>
          </p:cNvPr>
          <p:cNvGraphicFramePr>
            <a:graphicFrameLocks noGrp="1"/>
          </p:cNvGraphicFramePr>
          <p:nvPr>
            <p:extLst>
              <p:ext uri="{D42A27DB-BD31-4B8C-83A1-F6EECF244321}">
                <p14:modId xmlns:p14="http://schemas.microsoft.com/office/powerpoint/2010/main" val="237663902"/>
              </p:ext>
            </p:extLst>
          </p:nvPr>
        </p:nvGraphicFramePr>
        <p:xfrm>
          <a:off x="6848475" y="1133004"/>
          <a:ext cx="2266950" cy="4214810"/>
        </p:xfrm>
        <a:graphic>
          <a:graphicData uri="http://schemas.openxmlformats.org/drawingml/2006/table">
            <a:tbl>
              <a:tblPr firstRow="1" bandRow="1">
                <a:tableStyleId>{5C22544A-7EE6-4342-B048-85BDC9FD1C3A}</a:tableStyleId>
              </a:tblPr>
              <a:tblGrid>
                <a:gridCol w="2266950">
                  <a:extLst>
                    <a:ext uri="{9D8B030D-6E8A-4147-A177-3AD203B41FA5}">
                      <a16:colId xmlns:a16="http://schemas.microsoft.com/office/drawing/2014/main" val="2055966091"/>
                    </a:ext>
                  </a:extLst>
                </a:gridCol>
              </a:tblGrid>
              <a:tr h="421481">
                <a:tc>
                  <a:txBody>
                    <a:bodyPr/>
                    <a:lstStyle/>
                    <a:p>
                      <a:r>
                        <a:rPr lang="fr-FR" sz="2000" dirty="0">
                          <a:latin typeface="Myriad Pro" panose="020B0503030403020204" pitchFamily="34" charset="0"/>
                        </a:rPr>
                        <a:t>Éléments décrits </a:t>
                      </a:r>
                    </a:p>
                  </a:txBody>
                  <a:tcPr marL="91415" marR="91415" marT="45723" marB="45723">
                    <a:solidFill>
                      <a:schemeClr val="tx1">
                        <a:lumMod val="50000"/>
                        <a:lumOff val="50000"/>
                      </a:schemeClr>
                    </a:solidFill>
                  </a:tcPr>
                </a:tc>
                <a:extLst>
                  <a:ext uri="{0D108BD9-81ED-4DB2-BD59-A6C34878D82A}">
                    <a16:rowId xmlns:a16="http://schemas.microsoft.com/office/drawing/2014/main" val="1097556442"/>
                  </a:ext>
                </a:extLst>
              </a:tr>
              <a:tr h="421481">
                <a:tc>
                  <a:txBody>
                    <a:bodyPr/>
                    <a:lstStyle/>
                    <a:p>
                      <a:r>
                        <a:rPr lang="fr-FR" sz="2000" b="1" dirty="0">
                          <a:solidFill>
                            <a:srgbClr val="00B0F0"/>
                          </a:solidFill>
                          <a:latin typeface="Myriad Pro" panose="020B0503030403020204" pitchFamily="34" charset="0"/>
                        </a:rPr>
                        <a:t>Les épaules</a:t>
                      </a:r>
                    </a:p>
                  </a:txBody>
                  <a:tcPr marL="91415" marR="91415" marT="45723" marB="45723">
                    <a:solidFill>
                      <a:schemeClr val="bg1">
                        <a:lumMod val="85000"/>
                      </a:schemeClr>
                    </a:solidFill>
                  </a:tcPr>
                </a:tc>
                <a:extLst>
                  <a:ext uri="{0D108BD9-81ED-4DB2-BD59-A6C34878D82A}">
                    <a16:rowId xmlns:a16="http://schemas.microsoft.com/office/drawing/2014/main" val="3386590191"/>
                  </a:ext>
                </a:extLst>
              </a:tr>
              <a:tr h="421481">
                <a:tc>
                  <a:txBody>
                    <a:bodyPr/>
                    <a:lstStyle/>
                    <a:p>
                      <a:r>
                        <a:rPr lang="fr-FR" sz="2000" b="1" dirty="0">
                          <a:solidFill>
                            <a:srgbClr val="00B050"/>
                          </a:solidFill>
                          <a:latin typeface="Myriad Pro" panose="020B0503030403020204" pitchFamily="34" charset="0"/>
                        </a:rPr>
                        <a:t>La poitrine </a:t>
                      </a:r>
                    </a:p>
                  </a:txBody>
                  <a:tcPr marL="91415" marR="91415" marT="45723" marB="45723"/>
                </a:tc>
                <a:extLst>
                  <a:ext uri="{0D108BD9-81ED-4DB2-BD59-A6C34878D82A}">
                    <a16:rowId xmlns:a16="http://schemas.microsoft.com/office/drawing/2014/main" val="4111947304"/>
                  </a:ext>
                </a:extLst>
              </a:tr>
              <a:tr h="421481">
                <a:tc>
                  <a:txBody>
                    <a:bodyPr/>
                    <a:lstStyle/>
                    <a:p>
                      <a:r>
                        <a:rPr lang="fr-FR" sz="2000" b="1" dirty="0">
                          <a:solidFill>
                            <a:srgbClr val="00B050"/>
                          </a:solidFill>
                          <a:latin typeface="Myriad Pro" panose="020B0503030403020204" pitchFamily="34" charset="0"/>
                        </a:rPr>
                        <a:t>Une chevelure</a:t>
                      </a:r>
                    </a:p>
                  </a:txBody>
                  <a:tcPr marL="91415" marR="91415" marT="45723" marB="45723">
                    <a:solidFill>
                      <a:schemeClr val="bg1">
                        <a:lumMod val="85000"/>
                      </a:schemeClr>
                    </a:solidFill>
                  </a:tcPr>
                </a:tc>
                <a:extLst>
                  <a:ext uri="{0D108BD9-81ED-4DB2-BD59-A6C34878D82A}">
                    <a16:rowId xmlns:a16="http://schemas.microsoft.com/office/drawing/2014/main" val="2804063623"/>
                  </a:ext>
                </a:extLst>
              </a:tr>
              <a:tr h="421481">
                <a:tc>
                  <a:txBody>
                    <a:bodyPr/>
                    <a:lstStyle/>
                    <a:p>
                      <a:r>
                        <a:rPr lang="fr-FR" sz="2000" b="1" dirty="0">
                          <a:solidFill>
                            <a:srgbClr val="00B050"/>
                          </a:solidFill>
                          <a:latin typeface="Myriad Pro" panose="020B0503030403020204" pitchFamily="34" charset="0"/>
                        </a:rPr>
                        <a:t>La casquette </a:t>
                      </a:r>
                    </a:p>
                  </a:txBody>
                  <a:tcPr marL="91415" marR="91415" marT="45723" marB="45723"/>
                </a:tc>
                <a:extLst>
                  <a:ext uri="{0D108BD9-81ED-4DB2-BD59-A6C34878D82A}">
                    <a16:rowId xmlns:a16="http://schemas.microsoft.com/office/drawing/2014/main" val="4264951139"/>
                  </a:ext>
                </a:extLst>
              </a:tr>
              <a:tr h="421481">
                <a:tc>
                  <a:txBody>
                    <a:bodyPr/>
                    <a:lstStyle/>
                    <a:p>
                      <a:r>
                        <a:rPr lang="fr-FR" sz="2000" b="1" dirty="0">
                          <a:solidFill>
                            <a:srgbClr val="FF0000"/>
                          </a:solidFill>
                          <a:latin typeface="Myriad Pro" panose="020B0503030403020204" pitchFamily="34" charset="0"/>
                        </a:rPr>
                        <a:t>Un</a:t>
                      </a:r>
                      <a:r>
                        <a:rPr lang="fr-FR" sz="2000" b="1" baseline="0" dirty="0">
                          <a:solidFill>
                            <a:srgbClr val="FF0000"/>
                          </a:solidFill>
                          <a:latin typeface="Myriad Pro" panose="020B0503030403020204" pitchFamily="34" charset="0"/>
                        </a:rPr>
                        <a:t> regard </a:t>
                      </a:r>
                      <a:endParaRPr lang="fr-FR" sz="2000" b="1" dirty="0">
                        <a:solidFill>
                          <a:srgbClr val="FF0000"/>
                        </a:solidFill>
                        <a:latin typeface="Myriad Pro" panose="020B0503030403020204" pitchFamily="34" charset="0"/>
                      </a:endParaRPr>
                    </a:p>
                  </a:txBody>
                  <a:tcPr marL="91415" marR="91415" marT="45723" marB="45723">
                    <a:solidFill>
                      <a:schemeClr val="bg1">
                        <a:lumMod val="85000"/>
                      </a:schemeClr>
                    </a:solidFill>
                  </a:tcPr>
                </a:tc>
                <a:extLst>
                  <a:ext uri="{0D108BD9-81ED-4DB2-BD59-A6C34878D82A}">
                    <a16:rowId xmlns:a16="http://schemas.microsoft.com/office/drawing/2014/main" val="2832293426"/>
                  </a:ext>
                </a:extLst>
              </a:tr>
              <a:tr h="421481">
                <a:tc>
                  <a:txBody>
                    <a:bodyPr/>
                    <a:lstStyle/>
                    <a:p>
                      <a:r>
                        <a:rPr lang="fr-FR" sz="2000" b="1" dirty="0">
                          <a:solidFill>
                            <a:srgbClr val="FF0000"/>
                          </a:solidFill>
                          <a:latin typeface="Myriad Pro" panose="020B0503030403020204" pitchFamily="34" charset="0"/>
                        </a:rPr>
                        <a:t>Son nez </a:t>
                      </a:r>
                    </a:p>
                  </a:txBody>
                  <a:tcPr marL="91415" marR="91415" marT="45723" marB="45723"/>
                </a:tc>
                <a:extLst>
                  <a:ext uri="{0D108BD9-81ED-4DB2-BD59-A6C34878D82A}">
                    <a16:rowId xmlns:a16="http://schemas.microsoft.com/office/drawing/2014/main" val="2262510510"/>
                  </a:ext>
                </a:extLst>
              </a:tr>
              <a:tr h="421481">
                <a:tc>
                  <a:txBody>
                    <a:bodyPr/>
                    <a:lstStyle/>
                    <a:p>
                      <a:r>
                        <a:rPr lang="fr-FR" sz="2000" b="1" dirty="0">
                          <a:solidFill>
                            <a:srgbClr val="00B050"/>
                          </a:solidFill>
                          <a:latin typeface="Myriad Pro" panose="020B0503030403020204" pitchFamily="34" charset="0"/>
                        </a:rPr>
                        <a:t>Une bouche </a:t>
                      </a:r>
                    </a:p>
                  </a:txBody>
                  <a:tcPr marL="91415" marR="91415" marT="45723" marB="45723">
                    <a:solidFill>
                      <a:schemeClr val="bg1">
                        <a:lumMod val="85000"/>
                      </a:schemeClr>
                    </a:solidFill>
                  </a:tcPr>
                </a:tc>
                <a:extLst>
                  <a:ext uri="{0D108BD9-81ED-4DB2-BD59-A6C34878D82A}">
                    <a16:rowId xmlns:a16="http://schemas.microsoft.com/office/drawing/2014/main" val="3995157989"/>
                  </a:ext>
                </a:extLst>
              </a:tr>
              <a:tr h="421481">
                <a:tc>
                  <a:txBody>
                    <a:bodyPr/>
                    <a:lstStyle/>
                    <a:p>
                      <a:r>
                        <a:rPr lang="fr-FR" sz="2000" b="1" dirty="0">
                          <a:solidFill>
                            <a:srgbClr val="00B0F0"/>
                          </a:solidFill>
                          <a:latin typeface="Myriad Pro" panose="020B0503030403020204" pitchFamily="34" charset="0"/>
                        </a:rPr>
                        <a:t>Les lèvres </a:t>
                      </a:r>
                    </a:p>
                  </a:txBody>
                  <a:tcPr marL="91415" marR="91415" marT="45723" marB="45723"/>
                </a:tc>
                <a:extLst>
                  <a:ext uri="{0D108BD9-81ED-4DB2-BD59-A6C34878D82A}">
                    <a16:rowId xmlns:a16="http://schemas.microsoft.com/office/drawing/2014/main" val="116294689"/>
                  </a:ext>
                </a:extLst>
              </a:tr>
              <a:tr h="421481">
                <a:tc>
                  <a:txBody>
                    <a:bodyPr/>
                    <a:lstStyle/>
                    <a:p>
                      <a:r>
                        <a:rPr lang="fr-FR" sz="2000" b="1" dirty="0">
                          <a:solidFill>
                            <a:srgbClr val="FF0000"/>
                          </a:solidFill>
                          <a:latin typeface="Myriad Pro" panose="020B0503030403020204" pitchFamily="34" charset="0"/>
                        </a:rPr>
                        <a:t>Un uniforme </a:t>
                      </a:r>
                    </a:p>
                  </a:txBody>
                  <a:tcPr marL="91415" marR="91415" marT="45723" marB="45723">
                    <a:solidFill>
                      <a:schemeClr val="bg1">
                        <a:lumMod val="85000"/>
                      </a:schemeClr>
                    </a:solidFill>
                  </a:tcPr>
                </a:tc>
                <a:extLst>
                  <a:ext uri="{0D108BD9-81ED-4DB2-BD59-A6C34878D82A}">
                    <a16:rowId xmlns:a16="http://schemas.microsoft.com/office/drawing/2014/main" val="3170894448"/>
                  </a:ext>
                </a:extLst>
              </a:tr>
            </a:tbl>
          </a:graphicData>
        </a:graphic>
      </p:graphicFrame>
      <p:graphicFrame>
        <p:nvGraphicFramePr>
          <p:cNvPr id="22" name="Table 21">
            <a:extLst>
              <a:ext uri="{FF2B5EF4-FFF2-40B4-BE49-F238E27FC236}">
                <a16:creationId xmlns:a16="http://schemas.microsoft.com/office/drawing/2014/main" id="{11EAE3C7-0F55-4ADB-A169-99215F01A3EA}"/>
              </a:ext>
            </a:extLst>
          </p:cNvPr>
          <p:cNvGraphicFramePr>
            <a:graphicFrameLocks noGrp="1"/>
          </p:cNvGraphicFramePr>
          <p:nvPr>
            <p:extLst>
              <p:ext uri="{D42A27DB-BD31-4B8C-83A1-F6EECF244321}">
                <p14:modId xmlns:p14="http://schemas.microsoft.com/office/powerpoint/2010/main" val="1729013401"/>
              </p:ext>
            </p:extLst>
          </p:nvPr>
        </p:nvGraphicFramePr>
        <p:xfrm>
          <a:off x="9153013" y="1146972"/>
          <a:ext cx="3094038" cy="4214810"/>
        </p:xfrm>
        <a:graphic>
          <a:graphicData uri="http://schemas.openxmlformats.org/drawingml/2006/table">
            <a:tbl>
              <a:tblPr firstRow="1" bandRow="1">
                <a:tableStyleId>{5C22544A-7EE6-4342-B048-85BDC9FD1C3A}</a:tableStyleId>
              </a:tblPr>
              <a:tblGrid>
                <a:gridCol w="3094038">
                  <a:extLst>
                    <a:ext uri="{9D8B030D-6E8A-4147-A177-3AD203B41FA5}">
                      <a16:colId xmlns:a16="http://schemas.microsoft.com/office/drawing/2014/main" val="1271108811"/>
                    </a:ext>
                  </a:extLst>
                </a:gridCol>
              </a:tblGrid>
              <a:tr h="421481">
                <a:tc>
                  <a:txBody>
                    <a:bodyPr/>
                    <a:lstStyle/>
                    <a:p>
                      <a:r>
                        <a:rPr lang="fr-FR" sz="2000" b="1" dirty="0">
                          <a:latin typeface="Myriad Pro" panose="020B0503030403020204" pitchFamily="34" charset="0"/>
                        </a:rPr>
                        <a:t>Adjectifs qualificatifs </a:t>
                      </a:r>
                    </a:p>
                  </a:txBody>
                  <a:tcPr marL="91435" marR="91435" marT="45723" marB="45723">
                    <a:solidFill>
                      <a:schemeClr val="tx1">
                        <a:lumMod val="50000"/>
                        <a:lumOff val="50000"/>
                      </a:schemeClr>
                    </a:solidFill>
                  </a:tcPr>
                </a:tc>
                <a:extLst>
                  <a:ext uri="{0D108BD9-81ED-4DB2-BD59-A6C34878D82A}">
                    <a16:rowId xmlns:a16="http://schemas.microsoft.com/office/drawing/2014/main" val="1097556442"/>
                  </a:ext>
                </a:extLst>
              </a:tr>
              <a:tr h="421481">
                <a:tc>
                  <a:txBody>
                    <a:bodyPr/>
                    <a:lstStyle/>
                    <a:p>
                      <a:r>
                        <a:rPr lang="fr-FR" sz="2000" b="1" dirty="0">
                          <a:solidFill>
                            <a:srgbClr val="00B0F0"/>
                          </a:solidFill>
                          <a:latin typeface="Myriad Pro" panose="020B0503030403020204" pitchFamily="34" charset="0"/>
                        </a:rPr>
                        <a:t>Larges </a:t>
                      </a:r>
                    </a:p>
                  </a:txBody>
                  <a:tcPr marL="91435" marR="91435" marT="45723" marB="45723">
                    <a:solidFill>
                      <a:schemeClr val="bg1">
                        <a:lumMod val="85000"/>
                      </a:schemeClr>
                    </a:solidFill>
                  </a:tcPr>
                </a:tc>
                <a:extLst>
                  <a:ext uri="{0D108BD9-81ED-4DB2-BD59-A6C34878D82A}">
                    <a16:rowId xmlns:a16="http://schemas.microsoft.com/office/drawing/2014/main" val="3386590191"/>
                  </a:ext>
                </a:extLst>
              </a:tr>
              <a:tr h="421481">
                <a:tc>
                  <a:txBody>
                    <a:bodyPr/>
                    <a:lstStyle/>
                    <a:p>
                      <a:r>
                        <a:rPr lang="fr-FR" sz="2000" b="1" dirty="0">
                          <a:solidFill>
                            <a:srgbClr val="00B050"/>
                          </a:solidFill>
                          <a:latin typeface="Myriad Pro" panose="020B0503030403020204" pitchFamily="34" charset="0"/>
                        </a:rPr>
                        <a:t>Vaste </a:t>
                      </a:r>
                    </a:p>
                  </a:txBody>
                  <a:tcPr marL="91435" marR="91435" marT="45723" marB="45723"/>
                </a:tc>
                <a:extLst>
                  <a:ext uri="{0D108BD9-81ED-4DB2-BD59-A6C34878D82A}">
                    <a16:rowId xmlns:a16="http://schemas.microsoft.com/office/drawing/2014/main" val="4111947304"/>
                  </a:ext>
                </a:extLst>
              </a:tr>
              <a:tr h="421481">
                <a:tc>
                  <a:txBody>
                    <a:bodyPr/>
                    <a:lstStyle/>
                    <a:p>
                      <a:r>
                        <a:rPr lang="fr-FR" sz="2000" b="1" dirty="0">
                          <a:solidFill>
                            <a:srgbClr val="00B050"/>
                          </a:solidFill>
                          <a:latin typeface="Myriad Pro" panose="020B0503030403020204" pitchFamily="34" charset="0"/>
                        </a:rPr>
                        <a:t>Abondante </a:t>
                      </a:r>
                    </a:p>
                  </a:txBody>
                  <a:tcPr marL="91435" marR="91435" marT="45723" marB="45723">
                    <a:solidFill>
                      <a:schemeClr val="bg1">
                        <a:lumMod val="85000"/>
                      </a:schemeClr>
                    </a:solidFill>
                  </a:tcPr>
                </a:tc>
                <a:extLst>
                  <a:ext uri="{0D108BD9-81ED-4DB2-BD59-A6C34878D82A}">
                    <a16:rowId xmlns:a16="http://schemas.microsoft.com/office/drawing/2014/main" val="2804063623"/>
                  </a:ext>
                </a:extLst>
              </a:tr>
              <a:tr h="421481">
                <a:tc>
                  <a:txBody>
                    <a:bodyPr/>
                    <a:lstStyle/>
                    <a:p>
                      <a:r>
                        <a:rPr lang="fr-FR" sz="2000" b="1" dirty="0">
                          <a:solidFill>
                            <a:srgbClr val="00B050"/>
                          </a:solidFill>
                          <a:latin typeface="Myriad Pro" panose="020B0503030403020204" pitchFamily="34" charset="0"/>
                        </a:rPr>
                        <a:t>Moscovite</a:t>
                      </a:r>
                      <a:r>
                        <a:rPr lang="fr-FR" sz="2000" b="1" baseline="0" dirty="0">
                          <a:solidFill>
                            <a:srgbClr val="00B050"/>
                          </a:solidFill>
                          <a:latin typeface="Myriad Pro" panose="020B0503030403020204" pitchFamily="34" charset="0"/>
                        </a:rPr>
                        <a:t> </a:t>
                      </a:r>
                      <a:endParaRPr lang="fr-FR" sz="2000" b="1" dirty="0">
                        <a:solidFill>
                          <a:srgbClr val="00B050"/>
                        </a:solidFill>
                        <a:latin typeface="Myriad Pro" panose="020B0503030403020204" pitchFamily="34" charset="0"/>
                      </a:endParaRPr>
                    </a:p>
                  </a:txBody>
                  <a:tcPr marL="91435" marR="91435" marT="45723" marB="45723"/>
                </a:tc>
                <a:extLst>
                  <a:ext uri="{0D108BD9-81ED-4DB2-BD59-A6C34878D82A}">
                    <a16:rowId xmlns:a16="http://schemas.microsoft.com/office/drawing/2014/main" val="4264951139"/>
                  </a:ext>
                </a:extLst>
              </a:tr>
              <a:tr h="421481">
                <a:tc>
                  <a:txBody>
                    <a:bodyPr/>
                    <a:lstStyle/>
                    <a:p>
                      <a:r>
                        <a:rPr lang="fr-FR" sz="2000" b="1" dirty="0">
                          <a:solidFill>
                            <a:srgbClr val="FF0000"/>
                          </a:solidFill>
                          <a:latin typeface="Myriad Pro" panose="020B0503030403020204" pitchFamily="34" charset="0"/>
                        </a:rPr>
                        <a:t>Droit,</a:t>
                      </a:r>
                      <a:r>
                        <a:rPr lang="fr-FR" sz="2000" b="1" baseline="0" dirty="0">
                          <a:solidFill>
                            <a:srgbClr val="FF0000"/>
                          </a:solidFill>
                          <a:latin typeface="Myriad Pro" panose="020B0503030403020204" pitchFamily="34" charset="0"/>
                        </a:rPr>
                        <a:t> franc, inaltérable</a:t>
                      </a:r>
                      <a:endParaRPr lang="fr-FR" sz="2000" b="1" dirty="0">
                        <a:solidFill>
                          <a:srgbClr val="FF0000"/>
                        </a:solidFill>
                        <a:latin typeface="Myriad Pro" panose="020B0503030403020204" pitchFamily="34" charset="0"/>
                      </a:endParaRPr>
                    </a:p>
                  </a:txBody>
                  <a:tcPr marL="91435" marR="91435" marT="45723" marB="45723">
                    <a:solidFill>
                      <a:schemeClr val="bg1">
                        <a:lumMod val="85000"/>
                      </a:schemeClr>
                    </a:solidFill>
                  </a:tcPr>
                </a:tc>
                <a:extLst>
                  <a:ext uri="{0D108BD9-81ED-4DB2-BD59-A6C34878D82A}">
                    <a16:rowId xmlns:a16="http://schemas.microsoft.com/office/drawing/2014/main" val="2832293426"/>
                  </a:ext>
                </a:extLst>
              </a:tr>
              <a:tr h="421481">
                <a:tc>
                  <a:txBody>
                    <a:bodyPr/>
                    <a:lstStyle/>
                    <a:p>
                      <a:r>
                        <a:rPr lang="fr-FR" sz="2000" b="1" dirty="0">
                          <a:solidFill>
                            <a:srgbClr val="FF0000"/>
                          </a:solidFill>
                          <a:latin typeface="Myriad Pro" panose="020B0503030403020204" pitchFamily="34" charset="0"/>
                        </a:rPr>
                        <a:t>Puissant, large </a:t>
                      </a:r>
                      <a:r>
                        <a:rPr lang="fr-FR" sz="2000" b="1" dirty="0">
                          <a:latin typeface="Myriad Pro" panose="020B0503030403020204" pitchFamily="34" charset="0"/>
                        </a:rPr>
                        <a:t>de narines</a:t>
                      </a:r>
                    </a:p>
                  </a:txBody>
                  <a:tcPr marL="91435" marR="91435" marT="45723" marB="45723"/>
                </a:tc>
                <a:extLst>
                  <a:ext uri="{0D108BD9-81ED-4DB2-BD59-A6C34878D82A}">
                    <a16:rowId xmlns:a16="http://schemas.microsoft.com/office/drawing/2014/main" val="2262510510"/>
                  </a:ext>
                </a:extLst>
              </a:tr>
              <a:tr h="421481">
                <a:tc>
                  <a:txBody>
                    <a:bodyPr/>
                    <a:lstStyle/>
                    <a:p>
                      <a:r>
                        <a:rPr lang="fr-FR" sz="2000" b="1" dirty="0">
                          <a:solidFill>
                            <a:srgbClr val="00B050"/>
                          </a:solidFill>
                          <a:latin typeface="Myriad Pro" panose="020B0503030403020204" pitchFamily="34" charset="0"/>
                        </a:rPr>
                        <a:t>Symétrique</a:t>
                      </a:r>
                    </a:p>
                  </a:txBody>
                  <a:tcPr marL="91435" marR="91435" marT="45723" marB="45723">
                    <a:solidFill>
                      <a:schemeClr val="bg1">
                        <a:lumMod val="85000"/>
                      </a:schemeClr>
                    </a:solidFill>
                  </a:tcPr>
                </a:tc>
                <a:extLst>
                  <a:ext uri="{0D108BD9-81ED-4DB2-BD59-A6C34878D82A}">
                    <a16:rowId xmlns:a16="http://schemas.microsoft.com/office/drawing/2014/main" val="3995157989"/>
                  </a:ext>
                </a:extLst>
              </a:tr>
              <a:tr h="421481">
                <a:tc>
                  <a:txBody>
                    <a:bodyPr/>
                    <a:lstStyle/>
                    <a:p>
                      <a:r>
                        <a:rPr lang="fr-FR" sz="2000" b="1" dirty="0">
                          <a:latin typeface="Myriad Pro" panose="020B0503030403020204" pitchFamily="34" charset="0"/>
                        </a:rPr>
                        <a:t>Un peu </a:t>
                      </a:r>
                      <a:r>
                        <a:rPr lang="fr-FR" sz="2000" b="1" dirty="0">
                          <a:solidFill>
                            <a:srgbClr val="00B0F0"/>
                          </a:solidFill>
                          <a:latin typeface="Myriad Pro" panose="020B0503030403020204" pitchFamily="34" charset="0"/>
                        </a:rPr>
                        <a:t>saillantes</a:t>
                      </a:r>
                    </a:p>
                  </a:txBody>
                  <a:tcPr marL="91435" marR="91435" marT="45723" marB="45723"/>
                </a:tc>
                <a:extLst>
                  <a:ext uri="{0D108BD9-81ED-4DB2-BD59-A6C34878D82A}">
                    <a16:rowId xmlns:a16="http://schemas.microsoft.com/office/drawing/2014/main" val="116294689"/>
                  </a:ext>
                </a:extLst>
              </a:tr>
              <a:tr h="421481">
                <a:tc>
                  <a:txBody>
                    <a:bodyPr/>
                    <a:lstStyle/>
                    <a:p>
                      <a:r>
                        <a:rPr lang="fr-FR" sz="2000" b="1" dirty="0">
                          <a:solidFill>
                            <a:srgbClr val="FF0000"/>
                          </a:solidFill>
                          <a:latin typeface="Myriad Pro" panose="020B0503030403020204" pitchFamily="34" charset="0"/>
                        </a:rPr>
                        <a:t>Élégant,</a:t>
                      </a:r>
                      <a:r>
                        <a:rPr lang="fr-FR" sz="2000" b="1" baseline="0" dirty="0">
                          <a:solidFill>
                            <a:srgbClr val="FF0000"/>
                          </a:solidFill>
                          <a:latin typeface="Myriad Pro" panose="020B0503030403020204" pitchFamily="34" charset="0"/>
                        </a:rPr>
                        <a:t> militaire</a:t>
                      </a:r>
                      <a:endParaRPr lang="fr-FR" sz="2000" b="1" dirty="0">
                        <a:solidFill>
                          <a:srgbClr val="FF0000"/>
                        </a:solidFill>
                        <a:latin typeface="Myriad Pro" panose="020B0503030403020204" pitchFamily="34" charset="0"/>
                      </a:endParaRPr>
                    </a:p>
                  </a:txBody>
                  <a:tcPr marL="91435" marR="91435" marT="45723" marB="45723">
                    <a:solidFill>
                      <a:schemeClr val="bg1">
                        <a:lumMod val="85000"/>
                      </a:schemeClr>
                    </a:solidFill>
                  </a:tcPr>
                </a:tc>
                <a:extLst>
                  <a:ext uri="{0D108BD9-81ED-4DB2-BD59-A6C34878D82A}">
                    <a16:rowId xmlns:a16="http://schemas.microsoft.com/office/drawing/2014/main" val="3170894448"/>
                  </a:ext>
                </a:extLst>
              </a:tr>
            </a:tbl>
          </a:graphicData>
        </a:graphic>
      </p:graphicFrame>
      <p:sp>
        <p:nvSpPr>
          <p:cNvPr id="24" name="Rectangle 23">
            <a:extLst>
              <a:ext uri="{FF2B5EF4-FFF2-40B4-BE49-F238E27FC236}">
                <a16:creationId xmlns:a16="http://schemas.microsoft.com/office/drawing/2014/main" id="{68F2F85E-E59B-4833-B481-DB0A67F8B88A}"/>
              </a:ext>
            </a:extLst>
          </p:cNvPr>
          <p:cNvSpPr/>
          <p:nvPr/>
        </p:nvSpPr>
        <p:spPr>
          <a:xfrm>
            <a:off x="468313" y="4702175"/>
            <a:ext cx="5483225" cy="73501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Relisez les réponses et complétez le paragraphe suivant. </a:t>
            </a:r>
          </a:p>
        </p:txBody>
      </p:sp>
      <p:sp>
        <p:nvSpPr>
          <p:cNvPr id="25" name="Rectangle 24">
            <a:extLst>
              <a:ext uri="{FF2B5EF4-FFF2-40B4-BE49-F238E27FC236}">
                <a16:creationId xmlns:a16="http://schemas.microsoft.com/office/drawing/2014/main" id="{CAF022EB-CCA3-4052-8EF9-A8015D3C0103}"/>
              </a:ext>
            </a:extLst>
          </p:cNvPr>
          <p:cNvSpPr/>
          <p:nvPr/>
        </p:nvSpPr>
        <p:spPr>
          <a:xfrm>
            <a:off x="468313" y="5414963"/>
            <a:ext cx="9217025" cy="136207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nSpc>
                <a:spcPct val="150000"/>
              </a:lnSpc>
              <a:defRPr/>
            </a:pPr>
            <a:r>
              <a:rPr lang="fr-FR" sz="2000" dirty="0">
                <a:solidFill>
                  <a:schemeClr val="tx1"/>
                </a:solidFill>
                <a:latin typeface="Myriad Pro" panose="020B0503030403020204" pitchFamily="34" charset="0"/>
              </a:rPr>
              <a:t>L’adjectif qualificatif s’accorde en ………….. (masculin-……………) et en …………… (…………-………….) avec …………….. . </a:t>
            </a:r>
          </a:p>
        </p:txBody>
      </p:sp>
      <p:sp>
        <p:nvSpPr>
          <p:cNvPr id="26" name="Rectangle 25">
            <a:extLst>
              <a:ext uri="{FF2B5EF4-FFF2-40B4-BE49-F238E27FC236}">
                <a16:creationId xmlns:a16="http://schemas.microsoft.com/office/drawing/2014/main" id="{F49D752B-40D7-493F-A7B6-FE2BF07C49C0}"/>
              </a:ext>
            </a:extLst>
          </p:cNvPr>
          <p:cNvSpPr/>
          <p:nvPr/>
        </p:nvSpPr>
        <p:spPr>
          <a:xfrm>
            <a:off x="468313" y="5527044"/>
            <a:ext cx="9582150" cy="10604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a:lnSpc>
                <a:spcPct val="150000"/>
              </a:lnSpc>
              <a:defRPr/>
            </a:pPr>
            <a:r>
              <a:rPr lang="fr-FR" sz="2000" dirty="0">
                <a:solidFill>
                  <a:schemeClr val="tx1"/>
                </a:solidFill>
                <a:latin typeface="Myriad Pro" panose="020B0503030403020204" pitchFamily="34" charset="0"/>
              </a:rPr>
              <a:t>L’adjectif qualificatif s’accorde en </a:t>
            </a:r>
            <a:r>
              <a:rPr lang="fr-FR" sz="2000" u="sng" dirty="0">
                <a:solidFill>
                  <a:srgbClr val="0070C0"/>
                </a:solidFill>
                <a:latin typeface="Myriad Pro" panose="020B0503030403020204" pitchFamily="34" charset="0"/>
              </a:rPr>
              <a:t>genre</a:t>
            </a:r>
            <a:r>
              <a:rPr lang="fr-FR" sz="2000" dirty="0">
                <a:solidFill>
                  <a:schemeClr val="tx1"/>
                </a:solidFill>
                <a:latin typeface="Myriad Pro" panose="020B0503030403020204" pitchFamily="34" charset="0"/>
              </a:rPr>
              <a:t> (masculin-</a:t>
            </a:r>
            <a:r>
              <a:rPr lang="fr-FR" sz="2000" u="sng" dirty="0">
                <a:solidFill>
                  <a:srgbClr val="0070C0"/>
                </a:solidFill>
                <a:latin typeface="Myriad Pro" panose="020B0503030403020204" pitchFamily="34" charset="0"/>
              </a:rPr>
              <a:t>féminin</a:t>
            </a:r>
            <a:r>
              <a:rPr lang="fr-FR" sz="2000" dirty="0">
                <a:solidFill>
                  <a:schemeClr val="tx1"/>
                </a:solidFill>
                <a:latin typeface="Myriad Pro" panose="020B0503030403020204" pitchFamily="34" charset="0"/>
              </a:rPr>
              <a:t>) et en </a:t>
            </a:r>
            <a:r>
              <a:rPr lang="fr-FR" sz="2000" u="sng" dirty="0">
                <a:solidFill>
                  <a:srgbClr val="0070C0"/>
                </a:solidFill>
                <a:latin typeface="Myriad Pro" panose="020B0503030403020204" pitchFamily="34" charset="0"/>
              </a:rPr>
              <a:t>nombre</a:t>
            </a:r>
            <a:r>
              <a:rPr lang="fr-FR" sz="2000" dirty="0">
                <a:solidFill>
                  <a:schemeClr val="tx1"/>
                </a:solidFill>
                <a:latin typeface="Myriad Pro" panose="020B0503030403020204" pitchFamily="34" charset="0"/>
              </a:rPr>
              <a:t> (</a:t>
            </a:r>
            <a:r>
              <a:rPr lang="fr-FR" sz="2000" u="sng" dirty="0">
                <a:solidFill>
                  <a:srgbClr val="0070C0"/>
                </a:solidFill>
                <a:latin typeface="Myriad Pro" panose="020B0503030403020204" pitchFamily="34" charset="0"/>
              </a:rPr>
              <a:t>singulier-pluriel</a:t>
            </a:r>
            <a:r>
              <a:rPr lang="fr-FR" sz="2000" dirty="0">
                <a:solidFill>
                  <a:schemeClr val="tx1"/>
                </a:solidFill>
                <a:latin typeface="Myriad Pro" panose="020B0503030403020204" pitchFamily="34" charset="0"/>
              </a:rPr>
              <a:t>) avec </a:t>
            </a:r>
            <a:r>
              <a:rPr lang="fr-FR" sz="2000" u="sng" dirty="0">
                <a:solidFill>
                  <a:srgbClr val="0070C0"/>
                </a:solidFill>
                <a:latin typeface="Myriad Pro" panose="020B0503030403020204" pitchFamily="34" charset="0"/>
              </a:rPr>
              <a:t>le nom qualifié</a:t>
            </a:r>
            <a:r>
              <a:rPr lang="fr-FR" sz="2000" dirty="0">
                <a:solidFill>
                  <a:schemeClr val="tx1"/>
                </a:solidFill>
                <a:latin typeface="Myriad Pro" panose="020B0503030403020204"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2"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2" presetClass="entr" presetSubtype="0"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000"/>
                                        <p:tgtEl>
                                          <p:spTgt spid="22"/>
                                        </p:tgtEl>
                                      </p:cBhvr>
                                    </p:animEffect>
                                    <p:anim calcmode="lin" valueType="num">
                                      <p:cBhvr>
                                        <p:cTn id="19" dur="1000" fill="hold"/>
                                        <p:tgtEl>
                                          <p:spTgt spid="22"/>
                                        </p:tgtEl>
                                        <p:attrNameLst>
                                          <p:attrName>ppt_x</p:attrName>
                                        </p:attrNameLst>
                                      </p:cBhvr>
                                      <p:tavLst>
                                        <p:tav tm="0">
                                          <p:val>
                                            <p:strVal val="#ppt_x"/>
                                          </p:val>
                                        </p:tav>
                                        <p:tav tm="100000">
                                          <p:val>
                                            <p:strVal val="#ppt_x"/>
                                          </p:val>
                                        </p:tav>
                                      </p:tavLst>
                                    </p:anim>
                                    <p:anim calcmode="lin" valueType="num">
                                      <p:cBhvr>
                                        <p:cTn id="2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anim calcmode="lin" valueType="num">
                                      <p:cBhvr>
                                        <p:cTn id="32" dur="1000" fill="hold"/>
                                        <p:tgtEl>
                                          <p:spTgt spid="26"/>
                                        </p:tgtEl>
                                        <p:attrNameLst>
                                          <p:attrName>ppt_x</p:attrName>
                                        </p:attrNameLst>
                                      </p:cBhvr>
                                      <p:tavLst>
                                        <p:tav tm="0">
                                          <p:val>
                                            <p:strVal val="#ppt_x"/>
                                          </p:val>
                                        </p:tav>
                                        <p:tav tm="100000">
                                          <p:val>
                                            <p:strVal val="#ppt_x"/>
                                          </p:val>
                                        </p:tav>
                                      </p:tavLst>
                                    </p:anim>
                                    <p:anim calcmode="lin" valueType="num">
                                      <p:cBhvr>
                                        <p:cTn id="3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4F9F384D-F0E4-4800-B499-EE3CC2351E0D}"/>
              </a:ext>
            </a:extLst>
          </p:cNvPr>
          <p:cNvSpPr/>
          <p:nvPr/>
        </p:nvSpPr>
        <p:spPr>
          <a:xfrm>
            <a:off x="692150" y="5237163"/>
            <a:ext cx="4891088" cy="131127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Relisez les réponses et complétez le paragraphe suivant.</a:t>
            </a:r>
            <a:endParaRPr lang="fr-FR" sz="2400" b="1" dirty="0">
              <a:solidFill>
                <a:srgbClr val="0070C0"/>
              </a:solidFill>
              <a:latin typeface="Myriad Pro" panose="020B0503030403020204" pitchFamily="34" charset="0"/>
            </a:endParaRPr>
          </a:p>
        </p:txBody>
      </p:sp>
      <p:sp>
        <p:nvSpPr>
          <p:cNvPr id="3" name="TextBox 2">
            <a:extLst>
              <a:ext uri="{FF2B5EF4-FFF2-40B4-BE49-F238E27FC236}">
                <a16:creationId xmlns:a16="http://schemas.microsoft.com/office/drawing/2014/main" id="{BB56A64E-756B-4ABC-9542-FF7711D1D20B}"/>
              </a:ext>
            </a:extLst>
          </p:cNvPr>
          <p:cNvSpPr txBox="1"/>
          <p:nvPr/>
        </p:nvSpPr>
        <p:spPr>
          <a:xfrm>
            <a:off x="827088" y="104775"/>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a:cs typeface="Times New Roman" panose="02020603050405020304" pitchFamily="18" charset="0"/>
              </a:rPr>
              <a:t>ANALYSE : </a:t>
            </a:r>
            <a:r>
              <a:rPr lang="fr-FR" sz="3600" dirty="0">
                <a:solidFill>
                  <a:srgbClr val="0096D6"/>
                </a:solidFill>
                <a:latin typeface="Myriad Pro" panose="020B0503030403020204"/>
                <a:cs typeface="Times New Roman" panose="02020603050405020304" pitchFamily="18" charset="0"/>
              </a:rPr>
              <a:t>le sens de l’adjectif</a:t>
            </a:r>
          </a:p>
        </p:txBody>
      </p:sp>
      <p:sp>
        <p:nvSpPr>
          <p:cNvPr id="14" name="Rectangle 13">
            <a:extLst>
              <a:ext uri="{FF2B5EF4-FFF2-40B4-BE49-F238E27FC236}">
                <a16:creationId xmlns:a16="http://schemas.microsoft.com/office/drawing/2014/main" id="{0C9167BD-85FE-45B4-B577-6348F0DE3CE7}"/>
              </a:ext>
            </a:extLst>
          </p:cNvPr>
          <p:cNvSpPr/>
          <p:nvPr/>
        </p:nvSpPr>
        <p:spPr>
          <a:xfrm>
            <a:off x="666647" y="1279524"/>
            <a:ext cx="5583237" cy="80327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Lisez la liste des adjectifs et classe les dans le tableau selon le sens qu’ils expriment.</a:t>
            </a:r>
          </a:p>
          <a:p>
            <a:pPr>
              <a:defRPr/>
            </a:pPr>
            <a:r>
              <a:rPr lang="fr-FR" sz="2400" b="1" dirty="0">
                <a:solidFill>
                  <a:schemeClr val="tx1"/>
                </a:solidFill>
                <a:latin typeface="Myriad Pro" panose="020B0503030403020204" pitchFamily="34" charset="0"/>
              </a:rPr>
              <a:t>  </a:t>
            </a:r>
            <a:endParaRPr lang="fr-FR" sz="1800" b="1" dirty="0">
              <a:solidFill>
                <a:srgbClr val="0070C0"/>
              </a:solidFill>
              <a:latin typeface="Myriad Pro" panose="020B0503030403020204" pitchFamily="34" charset="0"/>
            </a:endParaRPr>
          </a:p>
        </p:txBody>
      </p:sp>
      <p:graphicFrame>
        <p:nvGraphicFramePr>
          <p:cNvPr id="15" name="Table 14">
            <a:extLst>
              <a:ext uri="{FF2B5EF4-FFF2-40B4-BE49-F238E27FC236}">
                <a16:creationId xmlns:a16="http://schemas.microsoft.com/office/drawing/2014/main" id="{16BC36BD-4290-49F5-A093-C0357C013797}"/>
              </a:ext>
            </a:extLst>
          </p:cNvPr>
          <p:cNvGraphicFramePr>
            <a:graphicFrameLocks noGrp="1"/>
          </p:cNvGraphicFramePr>
          <p:nvPr>
            <p:extLst>
              <p:ext uri="{D42A27DB-BD31-4B8C-83A1-F6EECF244321}">
                <p14:modId xmlns:p14="http://schemas.microsoft.com/office/powerpoint/2010/main" val="2882898963"/>
              </p:ext>
            </p:extLst>
          </p:nvPr>
        </p:nvGraphicFramePr>
        <p:xfrm>
          <a:off x="8627338" y="1049338"/>
          <a:ext cx="3094038" cy="3962400"/>
        </p:xfrm>
        <a:graphic>
          <a:graphicData uri="http://schemas.openxmlformats.org/drawingml/2006/table">
            <a:tbl>
              <a:tblPr firstRow="1" bandRow="1">
                <a:tableStyleId>{5C22544A-7EE6-4342-B048-85BDC9FD1C3A}</a:tableStyleId>
              </a:tblPr>
              <a:tblGrid>
                <a:gridCol w="3094038">
                  <a:extLst>
                    <a:ext uri="{9D8B030D-6E8A-4147-A177-3AD203B41FA5}">
                      <a16:colId xmlns:a16="http://schemas.microsoft.com/office/drawing/2014/main" val="1271108811"/>
                    </a:ext>
                  </a:extLst>
                </a:gridCol>
              </a:tblGrid>
              <a:tr h="370840">
                <a:tc>
                  <a:txBody>
                    <a:bodyPr/>
                    <a:lstStyle/>
                    <a:p>
                      <a:r>
                        <a:rPr lang="fr-FR" sz="2000" b="1" dirty="0">
                          <a:latin typeface="Myriad Pro" panose="020B0503030403020204"/>
                        </a:rPr>
                        <a:t>Adjectifs qualificatifs </a:t>
                      </a:r>
                    </a:p>
                  </a:txBody>
                  <a:tcPr marL="91435" marR="91435">
                    <a:solidFill>
                      <a:schemeClr val="tx1">
                        <a:lumMod val="50000"/>
                        <a:lumOff val="50000"/>
                      </a:schemeClr>
                    </a:solidFill>
                  </a:tcPr>
                </a:tc>
                <a:extLst>
                  <a:ext uri="{0D108BD9-81ED-4DB2-BD59-A6C34878D82A}">
                    <a16:rowId xmlns:a16="http://schemas.microsoft.com/office/drawing/2014/main" val="1097556442"/>
                  </a:ext>
                </a:extLst>
              </a:tr>
              <a:tr h="370840">
                <a:tc>
                  <a:txBody>
                    <a:bodyPr/>
                    <a:lstStyle/>
                    <a:p>
                      <a:r>
                        <a:rPr lang="fr-FR" sz="2000" b="1" dirty="0">
                          <a:solidFill>
                            <a:schemeClr val="tx1"/>
                          </a:solidFill>
                          <a:latin typeface="Myriad Pro" panose="020B0503030403020204"/>
                        </a:rPr>
                        <a:t>Larges </a:t>
                      </a:r>
                    </a:p>
                  </a:txBody>
                  <a:tcPr marL="91435" marR="91435">
                    <a:solidFill>
                      <a:schemeClr val="bg1">
                        <a:lumMod val="85000"/>
                      </a:schemeClr>
                    </a:solidFill>
                  </a:tcPr>
                </a:tc>
                <a:extLst>
                  <a:ext uri="{0D108BD9-81ED-4DB2-BD59-A6C34878D82A}">
                    <a16:rowId xmlns:a16="http://schemas.microsoft.com/office/drawing/2014/main" val="3386590191"/>
                  </a:ext>
                </a:extLst>
              </a:tr>
              <a:tr h="370840">
                <a:tc>
                  <a:txBody>
                    <a:bodyPr/>
                    <a:lstStyle/>
                    <a:p>
                      <a:r>
                        <a:rPr lang="fr-FR" sz="2000" b="1" dirty="0">
                          <a:solidFill>
                            <a:schemeClr val="tx1"/>
                          </a:solidFill>
                          <a:latin typeface="Myriad Pro" panose="020B0503030403020204"/>
                        </a:rPr>
                        <a:t>Vaste </a:t>
                      </a:r>
                    </a:p>
                  </a:txBody>
                  <a:tcPr marL="91435" marR="91435"/>
                </a:tc>
                <a:extLst>
                  <a:ext uri="{0D108BD9-81ED-4DB2-BD59-A6C34878D82A}">
                    <a16:rowId xmlns:a16="http://schemas.microsoft.com/office/drawing/2014/main" val="4111947304"/>
                  </a:ext>
                </a:extLst>
              </a:tr>
              <a:tr h="370840">
                <a:tc>
                  <a:txBody>
                    <a:bodyPr/>
                    <a:lstStyle/>
                    <a:p>
                      <a:r>
                        <a:rPr lang="fr-FR" sz="2000" b="1" dirty="0">
                          <a:solidFill>
                            <a:schemeClr val="tx1"/>
                          </a:solidFill>
                          <a:latin typeface="Myriad Pro" panose="020B0503030403020204"/>
                        </a:rPr>
                        <a:t>Abondante </a:t>
                      </a:r>
                    </a:p>
                  </a:txBody>
                  <a:tcPr marL="91435" marR="91435">
                    <a:solidFill>
                      <a:schemeClr val="bg1">
                        <a:lumMod val="85000"/>
                      </a:schemeClr>
                    </a:solidFill>
                  </a:tcPr>
                </a:tc>
                <a:extLst>
                  <a:ext uri="{0D108BD9-81ED-4DB2-BD59-A6C34878D82A}">
                    <a16:rowId xmlns:a16="http://schemas.microsoft.com/office/drawing/2014/main" val="2804063623"/>
                  </a:ext>
                </a:extLst>
              </a:tr>
              <a:tr h="370840">
                <a:tc>
                  <a:txBody>
                    <a:bodyPr/>
                    <a:lstStyle/>
                    <a:p>
                      <a:r>
                        <a:rPr lang="fr-FR" sz="2000" b="1" dirty="0">
                          <a:solidFill>
                            <a:schemeClr val="tx1"/>
                          </a:solidFill>
                          <a:latin typeface="Myriad Pro" panose="020B0503030403020204"/>
                        </a:rPr>
                        <a:t>Moscovite</a:t>
                      </a:r>
                      <a:r>
                        <a:rPr lang="fr-FR" sz="2000" b="1" baseline="0" dirty="0">
                          <a:solidFill>
                            <a:schemeClr val="tx1"/>
                          </a:solidFill>
                          <a:latin typeface="Myriad Pro" panose="020B0503030403020204"/>
                        </a:rPr>
                        <a:t> </a:t>
                      </a:r>
                      <a:endParaRPr lang="fr-FR" sz="2000" b="1" dirty="0">
                        <a:solidFill>
                          <a:schemeClr val="tx1"/>
                        </a:solidFill>
                        <a:latin typeface="Myriad Pro" panose="020B0503030403020204"/>
                      </a:endParaRPr>
                    </a:p>
                  </a:txBody>
                  <a:tcPr marL="91435" marR="91435"/>
                </a:tc>
                <a:extLst>
                  <a:ext uri="{0D108BD9-81ED-4DB2-BD59-A6C34878D82A}">
                    <a16:rowId xmlns:a16="http://schemas.microsoft.com/office/drawing/2014/main" val="4264951139"/>
                  </a:ext>
                </a:extLst>
              </a:tr>
              <a:tr h="370840">
                <a:tc>
                  <a:txBody>
                    <a:bodyPr/>
                    <a:lstStyle/>
                    <a:p>
                      <a:r>
                        <a:rPr lang="fr-FR" sz="2000" b="1" dirty="0">
                          <a:solidFill>
                            <a:schemeClr val="tx1"/>
                          </a:solidFill>
                          <a:latin typeface="Myriad Pro" panose="020B0503030403020204"/>
                        </a:rPr>
                        <a:t>Droit,</a:t>
                      </a:r>
                      <a:r>
                        <a:rPr lang="fr-FR" sz="2000" b="1" baseline="0" dirty="0">
                          <a:solidFill>
                            <a:schemeClr val="tx1"/>
                          </a:solidFill>
                          <a:latin typeface="Myriad Pro" panose="020B0503030403020204"/>
                        </a:rPr>
                        <a:t> franc, inaltérable</a:t>
                      </a:r>
                      <a:endParaRPr lang="fr-FR" sz="2000" b="1" dirty="0">
                        <a:solidFill>
                          <a:schemeClr val="tx1"/>
                        </a:solidFill>
                        <a:latin typeface="Myriad Pro" panose="020B0503030403020204"/>
                      </a:endParaRPr>
                    </a:p>
                  </a:txBody>
                  <a:tcPr marL="91435" marR="91435">
                    <a:solidFill>
                      <a:schemeClr val="bg1">
                        <a:lumMod val="85000"/>
                      </a:schemeClr>
                    </a:solidFill>
                  </a:tcPr>
                </a:tc>
                <a:extLst>
                  <a:ext uri="{0D108BD9-81ED-4DB2-BD59-A6C34878D82A}">
                    <a16:rowId xmlns:a16="http://schemas.microsoft.com/office/drawing/2014/main" val="2832293426"/>
                  </a:ext>
                </a:extLst>
              </a:tr>
              <a:tr h="370840">
                <a:tc>
                  <a:txBody>
                    <a:bodyPr/>
                    <a:lstStyle/>
                    <a:p>
                      <a:r>
                        <a:rPr lang="fr-FR" sz="2000" b="1" dirty="0">
                          <a:solidFill>
                            <a:schemeClr val="tx1"/>
                          </a:solidFill>
                          <a:latin typeface="Myriad Pro" panose="020B0503030403020204"/>
                        </a:rPr>
                        <a:t>Puissant, large de narines</a:t>
                      </a:r>
                    </a:p>
                  </a:txBody>
                  <a:tcPr marL="91435" marR="91435"/>
                </a:tc>
                <a:extLst>
                  <a:ext uri="{0D108BD9-81ED-4DB2-BD59-A6C34878D82A}">
                    <a16:rowId xmlns:a16="http://schemas.microsoft.com/office/drawing/2014/main" val="2262510510"/>
                  </a:ext>
                </a:extLst>
              </a:tr>
              <a:tr h="370840">
                <a:tc>
                  <a:txBody>
                    <a:bodyPr/>
                    <a:lstStyle/>
                    <a:p>
                      <a:r>
                        <a:rPr lang="fr-FR" sz="2000" b="1" dirty="0">
                          <a:solidFill>
                            <a:schemeClr val="tx1"/>
                          </a:solidFill>
                          <a:latin typeface="Myriad Pro" panose="020B0503030403020204"/>
                        </a:rPr>
                        <a:t>Symétrique</a:t>
                      </a:r>
                    </a:p>
                  </a:txBody>
                  <a:tcPr marL="91435" marR="91435">
                    <a:solidFill>
                      <a:schemeClr val="bg1">
                        <a:lumMod val="85000"/>
                      </a:schemeClr>
                    </a:solidFill>
                  </a:tcPr>
                </a:tc>
                <a:extLst>
                  <a:ext uri="{0D108BD9-81ED-4DB2-BD59-A6C34878D82A}">
                    <a16:rowId xmlns:a16="http://schemas.microsoft.com/office/drawing/2014/main" val="3995157989"/>
                  </a:ext>
                </a:extLst>
              </a:tr>
              <a:tr h="370840">
                <a:tc>
                  <a:txBody>
                    <a:bodyPr/>
                    <a:lstStyle/>
                    <a:p>
                      <a:r>
                        <a:rPr lang="fr-FR" sz="2000" b="1" dirty="0">
                          <a:solidFill>
                            <a:schemeClr val="tx1"/>
                          </a:solidFill>
                          <a:latin typeface="Myriad Pro" panose="020B0503030403020204"/>
                        </a:rPr>
                        <a:t>Un peu saillantes</a:t>
                      </a:r>
                    </a:p>
                  </a:txBody>
                  <a:tcPr marL="91435" marR="91435"/>
                </a:tc>
                <a:extLst>
                  <a:ext uri="{0D108BD9-81ED-4DB2-BD59-A6C34878D82A}">
                    <a16:rowId xmlns:a16="http://schemas.microsoft.com/office/drawing/2014/main" val="116294689"/>
                  </a:ext>
                </a:extLst>
              </a:tr>
              <a:tr h="370840">
                <a:tc>
                  <a:txBody>
                    <a:bodyPr/>
                    <a:lstStyle/>
                    <a:p>
                      <a:r>
                        <a:rPr lang="fr-FR" sz="2000" b="1" dirty="0">
                          <a:solidFill>
                            <a:schemeClr val="tx1"/>
                          </a:solidFill>
                          <a:latin typeface="Myriad Pro" panose="020B0503030403020204"/>
                        </a:rPr>
                        <a:t>Élégant,</a:t>
                      </a:r>
                      <a:r>
                        <a:rPr lang="fr-FR" sz="2000" b="1" baseline="0" dirty="0">
                          <a:solidFill>
                            <a:schemeClr val="tx1"/>
                          </a:solidFill>
                          <a:latin typeface="Myriad Pro" panose="020B0503030403020204"/>
                        </a:rPr>
                        <a:t> militaire</a:t>
                      </a:r>
                      <a:endParaRPr lang="fr-FR" sz="2000" b="1" dirty="0">
                        <a:solidFill>
                          <a:schemeClr val="tx1"/>
                        </a:solidFill>
                        <a:latin typeface="Myriad Pro" panose="020B0503030403020204"/>
                      </a:endParaRPr>
                    </a:p>
                  </a:txBody>
                  <a:tcPr marL="91435" marR="91435">
                    <a:solidFill>
                      <a:schemeClr val="bg1">
                        <a:lumMod val="85000"/>
                      </a:schemeClr>
                    </a:solidFill>
                  </a:tcPr>
                </a:tc>
                <a:extLst>
                  <a:ext uri="{0D108BD9-81ED-4DB2-BD59-A6C34878D82A}">
                    <a16:rowId xmlns:a16="http://schemas.microsoft.com/office/drawing/2014/main" val="3170894448"/>
                  </a:ext>
                </a:extLst>
              </a:tr>
            </a:tbl>
          </a:graphicData>
        </a:graphic>
      </p:graphicFrame>
      <p:graphicFrame>
        <p:nvGraphicFramePr>
          <p:cNvPr id="16" name="Table 15">
            <a:extLst>
              <a:ext uri="{FF2B5EF4-FFF2-40B4-BE49-F238E27FC236}">
                <a16:creationId xmlns:a16="http://schemas.microsoft.com/office/drawing/2014/main" id="{0FA2A218-CBB6-4C54-9F9A-8EACA9DEEEBA}"/>
              </a:ext>
            </a:extLst>
          </p:cNvPr>
          <p:cNvGraphicFramePr>
            <a:graphicFrameLocks noGrp="1"/>
          </p:cNvGraphicFramePr>
          <p:nvPr>
            <p:extLst>
              <p:ext uri="{D42A27DB-BD31-4B8C-83A1-F6EECF244321}">
                <p14:modId xmlns:p14="http://schemas.microsoft.com/office/powerpoint/2010/main" val="3198131086"/>
              </p:ext>
            </p:extLst>
          </p:nvPr>
        </p:nvGraphicFramePr>
        <p:xfrm>
          <a:off x="6096863" y="1038970"/>
          <a:ext cx="2530475" cy="3962400"/>
        </p:xfrm>
        <a:graphic>
          <a:graphicData uri="http://schemas.openxmlformats.org/drawingml/2006/table">
            <a:tbl>
              <a:tblPr firstRow="1" bandRow="1">
                <a:tableStyleId>{5C22544A-7EE6-4342-B048-85BDC9FD1C3A}</a:tableStyleId>
              </a:tblPr>
              <a:tblGrid>
                <a:gridCol w="2530475">
                  <a:extLst>
                    <a:ext uri="{9D8B030D-6E8A-4147-A177-3AD203B41FA5}">
                      <a16:colId xmlns:a16="http://schemas.microsoft.com/office/drawing/2014/main" val="2055966091"/>
                    </a:ext>
                  </a:extLst>
                </a:gridCol>
              </a:tblGrid>
              <a:tr h="370840">
                <a:tc>
                  <a:txBody>
                    <a:bodyPr/>
                    <a:lstStyle/>
                    <a:p>
                      <a:r>
                        <a:rPr lang="fr-FR" sz="2000" dirty="0">
                          <a:latin typeface="Myriad Pro" panose="020B0503030403020204"/>
                        </a:rPr>
                        <a:t>Éléments décrits </a:t>
                      </a:r>
                    </a:p>
                  </a:txBody>
                  <a:tcPr marL="91418" marR="91418">
                    <a:solidFill>
                      <a:schemeClr val="tx1">
                        <a:lumMod val="50000"/>
                        <a:lumOff val="50000"/>
                      </a:schemeClr>
                    </a:solidFill>
                  </a:tcPr>
                </a:tc>
                <a:extLst>
                  <a:ext uri="{0D108BD9-81ED-4DB2-BD59-A6C34878D82A}">
                    <a16:rowId xmlns:a16="http://schemas.microsoft.com/office/drawing/2014/main" val="1097556442"/>
                  </a:ext>
                </a:extLst>
              </a:tr>
              <a:tr h="370840">
                <a:tc>
                  <a:txBody>
                    <a:bodyPr/>
                    <a:lstStyle/>
                    <a:p>
                      <a:r>
                        <a:rPr lang="fr-FR" sz="2000" dirty="0">
                          <a:latin typeface="Myriad Pro" panose="020B0503030403020204"/>
                        </a:rPr>
                        <a:t>Les épaules</a:t>
                      </a:r>
                    </a:p>
                  </a:txBody>
                  <a:tcPr marL="91418" marR="91418">
                    <a:solidFill>
                      <a:schemeClr val="bg1">
                        <a:lumMod val="85000"/>
                      </a:schemeClr>
                    </a:solidFill>
                  </a:tcPr>
                </a:tc>
                <a:extLst>
                  <a:ext uri="{0D108BD9-81ED-4DB2-BD59-A6C34878D82A}">
                    <a16:rowId xmlns:a16="http://schemas.microsoft.com/office/drawing/2014/main" val="3386590191"/>
                  </a:ext>
                </a:extLst>
              </a:tr>
              <a:tr h="370840">
                <a:tc>
                  <a:txBody>
                    <a:bodyPr/>
                    <a:lstStyle/>
                    <a:p>
                      <a:r>
                        <a:rPr lang="fr-FR" sz="2000" dirty="0">
                          <a:latin typeface="Myriad Pro" panose="020B0503030403020204"/>
                        </a:rPr>
                        <a:t>La poitrine </a:t>
                      </a:r>
                    </a:p>
                  </a:txBody>
                  <a:tcPr marL="91418" marR="91418"/>
                </a:tc>
                <a:extLst>
                  <a:ext uri="{0D108BD9-81ED-4DB2-BD59-A6C34878D82A}">
                    <a16:rowId xmlns:a16="http://schemas.microsoft.com/office/drawing/2014/main" val="4111947304"/>
                  </a:ext>
                </a:extLst>
              </a:tr>
              <a:tr h="370840">
                <a:tc>
                  <a:txBody>
                    <a:bodyPr/>
                    <a:lstStyle/>
                    <a:p>
                      <a:r>
                        <a:rPr lang="fr-FR" sz="2000" dirty="0">
                          <a:latin typeface="Myriad Pro" panose="020B0503030403020204"/>
                        </a:rPr>
                        <a:t>Une chevelure</a:t>
                      </a:r>
                    </a:p>
                  </a:txBody>
                  <a:tcPr marL="91418" marR="91418">
                    <a:solidFill>
                      <a:schemeClr val="bg1">
                        <a:lumMod val="85000"/>
                      </a:schemeClr>
                    </a:solidFill>
                  </a:tcPr>
                </a:tc>
                <a:extLst>
                  <a:ext uri="{0D108BD9-81ED-4DB2-BD59-A6C34878D82A}">
                    <a16:rowId xmlns:a16="http://schemas.microsoft.com/office/drawing/2014/main" val="2804063623"/>
                  </a:ext>
                </a:extLst>
              </a:tr>
              <a:tr h="370840">
                <a:tc>
                  <a:txBody>
                    <a:bodyPr/>
                    <a:lstStyle/>
                    <a:p>
                      <a:r>
                        <a:rPr lang="fr-FR" sz="2000" dirty="0">
                          <a:latin typeface="Myriad Pro" panose="020B0503030403020204"/>
                        </a:rPr>
                        <a:t>La casquette </a:t>
                      </a:r>
                    </a:p>
                  </a:txBody>
                  <a:tcPr marL="91418" marR="91418"/>
                </a:tc>
                <a:extLst>
                  <a:ext uri="{0D108BD9-81ED-4DB2-BD59-A6C34878D82A}">
                    <a16:rowId xmlns:a16="http://schemas.microsoft.com/office/drawing/2014/main" val="4264951139"/>
                  </a:ext>
                </a:extLst>
              </a:tr>
              <a:tr h="370840">
                <a:tc>
                  <a:txBody>
                    <a:bodyPr/>
                    <a:lstStyle/>
                    <a:p>
                      <a:r>
                        <a:rPr lang="fr-FR" sz="2000" dirty="0">
                          <a:latin typeface="Myriad Pro" panose="020B0503030403020204"/>
                        </a:rPr>
                        <a:t>Un</a:t>
                      </a:r>
                      <a:r>
                        <a:rPr lang="fr-FR" sz="2000" baseline="0" dirty="0">
                          <a:latin typeface="Myriad Pro" panose="020B0503030403020204"/>
                        </a:rPr>
                        <a:t> regard </a:t>
                      </a:r>
                      <a:endParaRPr lang="fr-FR" sz="2000" dirty="0">
                        <a:latin typeface="Myriad Pro" panose="020B0503030403020204"/>
                      </a:endParaRPr>
                    </a:p>
                  </a:txBody>
                  <a:tcPr marL="91418" marR="91418">
                    <a:solidFill>
                      <a:schemeClr val="bg1">
                        <a:lumMod val="85000"/>
                      </a:schemeClr>
                    </a:solidFill>
                  </a:tcPr>
                </a:tc>
                <a:extLst>
                  <a:ext uri="{0D108BD9-81ED-4DB2-BD59-A6C34878D82A}">
                    <a16:rowId xmlns:a16="http://schemas.microsoft.com/office/drawing/2014/main" val="2832293426"/>
                  </a:ext>
                </a:extLst>
              </a:tr>
              <a:tr h="370840">
                <a:tc>
                  <a:txBody>
                    <a:bodyPr/>
                    <a:lstStyle/>
                    <a:p>
                      <a:r>
                        <a:rPr lang="fr-FR" sz="2000" dirty="0">
                          <a:latin typeface="Myriad Pro" panose="020B0503030403020204"/>
                        </a:rPr>
                        <a:t>Son nez </a:t>
                      </a:r>
                    </a:p>
                  </a:txBody>
                  <a:tcPr marL="91418" marR="91418"/>
                </a:tc>
                <a:extLst>
                  <a:ext uri="{0D108BD9-81ED-4DB2-BD59-A6C34878D82A}">
                    <a16:rowId xmlns:a16="http://schemas.microsoft.com/office/drawing/2014/main" val="2262510510"/>
                  </a:ext>
                </a:extLst>
              </a:tr>
              <a:tr h="370840">
                <a:tc>
                  <a:txBody>
                    <a:bodyPr/>
                    <a:lstStyle/>
                    <a:p>
                      <a:r>
                        <a:rPr lang="fr-FR" sz="2000" dirty="0">
                          <a:latin typeface="Myriad Pro" panose="020B0503030403020204"/>
                        </a:rPr>
                        <a:t>Une bouche </a:t>
                      </a:r>
                    </a:p>
                  </a:txBody>
                  <a:tcPr marL="91418" marR="91418">
                    <a:solidFill>
                      <a:schemeClr val="bg1">
                        <a:lumMod val="85000"/>
                      </a:schemeClr>
                    </a:solidFill>
                  </a:tcPr>
                </a:tc>
                <a:extLst>
                  <a:ext uri="{0D108BD9-81ED-4DB2-BD59-A6C34878D82A}">
                    <a16:rowId xmlns:a16="http://schemas.microsoft.com/office/drawing/2014/main" val="3995157989"/>
                  </a:ext>
                </a:extLst>
              </a:tr>
              <a:tr h="370840">
                <a:tc>
                  <a:txBody>
                    <a:bodyPr/>
                    <a:lstStyle/>
                    <a:p>
                      <a:r>
                        <a:rPr lang="fr-FR" sz="2000" dirty="0">
                          <a:latin typeface="Myriad Pro" panose="020B0503030403020204"/>
                        </a:rPr>
                        <a:t>Les lèvres </a:t>
                      </a:r>
                    </a:p>
                  </a:txBody>
                  <a:tcPr marL="91418" marR="91418"/>
                </a:tc>
                <a:extLst>
                  <a:ext uri="{0D108BD9-81ED-4DB2-BD59-A6C34878D82A}">
                    <a16:rowId xmlns:a16="http://schemas.microsoft.com/office/drawing/2014/main" val="116294689"/>
                  </a:ext>
                </a:extLst>
              </a:tr>
              <a:tr h="370840">
                <a:tc>
                  <a:txBody>
                    <a:bodyPr/>
                    <a:lstStyle/>
                    <a:p>
                      <a:r>
                        <a:rPr lang="fr-FR" sz="2000" dirty="0">
                          <a:latin typeface="Myriad Pro" panose="020B0503030403020204"/>
                        </a:rPr>
                        <a:t>Un uniforme </a:t>
                      </a:r>
                    </a:p>
                  </a:txBody>
                  <a:tcPr marL="91418" marR="91418">
                    <a:solidFill>
                      <a:schemeClr val="bg1">
                        <a:lumMod val="85000"/>
                      </a:schemeClr>
                    </a:solidFill>
                  </a:tcPr>
                </a:tc>
                <a:extLst>
                  <a:ext uri="{0D108BD9-81ED-4DB2-BD59-A6C34878D82A}">
                    <a16:rowId xmlns:a16="http://schemas.microsoft.com/office/drawing/2014/main" val="3170894448"/>
                  </a:ext>
                </a:extLst>
              </a:tr>
            </a:tbl>
          </a:graphicData>
        </a:graphic>
      </p:graphicFrame>
      <p:graphicFrame>
        <p:nvGraphicFramePr>
          <p:cNvPr id="5" name="Table 4">
            <a:extLst>
              <a:ext uri="{FF2B5EF4-FFF2-40B4-BE49-F238E27FC236}">
                <a16:creationId xmlns:a16="http://schemas.microsoft.com/office/drawing/2014/main" id="{472ED0ED-AA33-42EA-8008-153E22AD4A02}"/>
              </a:ext>
            </a:extLst>
          </p:cNvPr>
          <p:cNvGraphicFramePr>
            <a:graphicFrameLocks noGrp="1"/>
          </p:cNvGraphicFramePr>
          <p:nvPr>
            <p:extLst>
              <p:ext uri="{D42A27DB-BD31-4B8C-83A1-F6EECF244321}">
                <p14:modId xmlns:p14="http://schemas.microsoft.com/office/powerpoint/2010/main" val="3758257696"/>
              </p:ext>
            </p:extLst>
          </p:nvPr>
        </p:nvGraphicFramePr>
        <p:xfrm>
          <a:off x="692150" y="2195512"/>
          <a:ext cx="4891088" cy="3013076"/>
        </p:xfrm>
        <a:graphic>
          <a:graphicData uri="http://schemas.openxmlformats.org/drawingml/2006/table">
            <a:tbl>
              <a:tblPr firstRow="1" bandRow="1">
                <a:tableStyleId>{5C22544A-7EE6-4342-B048-85BDC9FD1C3A}</a:tableStyleId>
              </a:tblPr>
              <a:tblGrid>
                <a:gridCol w="4891088">
                  <a:extLst>
                    <a:ext uri="{9D8B030D-6E8A-4147-A177-3AD203B41FA5}">
                      <a16:colId xmlns:a16="http://schemas.microsoft.com/office/drawing/2014/main" val="2642556384"/>
                    </a:ext>
                  </a:extLst>
                </a:gridCol>
              </a:tblGrid>
              <a:tr h="445117">
                <a:tc>
                  <a:txBody>
                    <a:bodyPr/>
                    <a:lstStyle/>
                    <a:p>
                      <a:r>
                        <a:rPr lang="fr-FR" sz="2000" dirty="0">
                          <a:latin typeface="Myriad Pro" panose="020B0503030403020204"/>
                        </a:rPr>
                        <a:t>Le sens de l’adjectif </a:t>
                      </a:r>
                    </a:p>
                  </a:txBody>
                  <a:tcPr marL="91448" marR="91448" marT="45750" marB="45750">
                    <a:solidFill>
                      <a:schemeClr val="tx1">
                        <a:lumMod val="50000"/>
                        <a:lumOff val="50000"/>
                      </a:schemeClr>
                    </a:solidFill>
                  </a:tcPr>
                </a:tc>
                <a:extLst>
                  <a:ext uri="{0D108BD9-81ED-4DB2-BD59-A6C34878D82A}">
                    <a16:rowId xmlns:a16="http://schemas.microsoft.com/office/drawing/2014/main" val="788698579"/>
                  </a:ext>
                </a:extLst>
              </a:tr>
              <a:tr h="445117">
                <a:tc>
                  <a:txBody>
                    <a:bodyPr/>
                    <a:lstStyle/>
                    <a:p>
                      <a:r>
                        <a:rPr lang="fr-FR" sz="2000" b="1" dirty="0">
                          <a:solidFill>
                            <a:srgbClr val="FF0000"/>
                          </a:solidFill>
                          <a:latin typeface="Myriad Pro" panose="020B0503030403020204"/>
                        </a:rPr>
                        <a:t>La</a:t>
                      </a:r>
                      <a:r>
                        <a:rPr lang="fr-FR" sz="2000" b="1" baseline="0" dirty="0">
                          <a:solidFill>
                            <a:srgbClr val="FF0000"/>
                          </a:solidFill>
                          <a:latin typeface="Myriad Pro" panose="020B0503030403020204"/>
                        </a:rPr>
                        <a:t> taille </a:t>
                      </a:r>
                      <a:endParaRPr lang="fr-FR" sz="2000" b="1" dirty="0">
                        <a:solidFill>
                          <a:srgbClr val="FF0000"/>
                        </a:solidFill>
                        <a:latin typeface="Myriad Pro" panose="020B0503030403020204"/>
                      </a:endParaRPr>
                    </a:p>
                  </a:txBody>
                  <a:tcPr marL="91448" marR="91448" marT="45750" marB="45750">
                    <a:solidFill>
                      <a:schemeClr val="bg1">
                        <a:lumMod val="85000"/>
                      </a:schemeClr>
                    </a:solidFill>
                  </a:tcPr>
                </a:tc>
                <a:extLst>
                  <a:ext uri="{0D108BD9-81ED-4DB2-BD59-A6C34878D82A}">
                    <a16:rowId xmlns:a16="http://schemas.microsoft.com/office/drawing/2014/main" val="1805646649"/>
                  </a:ext>
                </a:extLst>
              </a:tr>
              <a:tr h="445117">
                <a:tc>
                  <a:txBody>
                    <a:bodyPr/>
                    <a:lstStyle/>
                    <a:p>
                      <a:r>
                        <a:rPr lang="fr-FR" sz="2000" b="1" dirty="0">
                          <a:solidFill>
                            <a:srgbClr val="00B050"/>
                          </a:solidFill>
                          <a:latin typeface="Myriad Pro" panose="020B0503030403020204"/>
                        </a:rPr>
                        <a:t>La forme </a:t>
                      </a:r>
                    </a:p>
                  </a:txBody>
                  <a:tcPr marL="91448" marR="91448" marT="45750" marB="45750"/>
                </a:tc>
                <a:extLst>
                  <a:ext uri="{0D108BD9-81ED-4DB2-BD59-A6C34878D82A}">
                    <a16:rowId xmlns:a16="http://schemas.microsoft.com/office/drawing/2014/main" val="1998106108"/>
                  </a:ext>
                </a:extLst>
              </a:tr>
              <a:tr h="445117">
                <a:tc>
                  <a:txBody>
                    <a:bodyPr/>
                    <a:lstStyle/>
                    <a:p>
                      <a:r>
                        <a:rPr lang="fr-FR" sz="2000" b="1" dirty="0">
                          <a:solidFill>
                            <a:schemeClr val="accent2">
                              <a:lumMod val="75000"/>
                            </a:schemeClr>
                          </a:solidFill>
                          <a:latin typeface="Myriad Pro" panose="020B0503030403020204"/>
                        </a:rPr>
                        <a:t>La couleur </a:t>
                      </a:r>
                    </a:p>
                  </a:txBody>
                  <a:tcPr marL="91448" marR="91448" marT="45750" marB="45750">
                    <a:solidFill>
                      <a:schemeClr val="bg1">
                        <a:lumMod val="85000"/>
                      </a:schemeClr>
                    </a:solidFill>
                  </a:tcPr>
                </a:tc>
                <a:extLst>
                  <a:ext uri="{0D108BD9-81ED-4DB2-BD59-A6C34878D82A}">
                    <a16:rowId xmlns:a16="http://schemas.microsoft.com/office/drawing/2014/main" val="2353324895"/>
                  </a:ext>
                </a:extLst>
              </a:tr>
              <a:tr h="44511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1" dirty="0">
                          <a:solidFill>
                            <a:srgbClr val="00B0F0"/>
                          </a:solidFill>
                          <a:latin typeface="Myriad Pro" panose="020B0503030403020204"/>
                        </a:rPr>
                        <a:t>La quantité</a:t>
                      </a:r>
                    </a:p>
                  </a:txBody>
                  <a:tcPr marL="91448" marR="91448" marT="45750" marB="45750"/>
                </a:tc>
                <a:extLst>
                  <a:ext uri="{0D108BD9-81ED-4DB2-BD59-A6C34878D82A}">
                    <a16:rowId xmlns:a16="http://schemas.microsoft.com/office/drawing/2014/main" val="3821540932"/>
                  </a:ext>
                </a:extLst>
              </a:tr>
              <a:tr h="787491">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1" dirty="0">
                          <a:solidFill>
                            <a:srgbClr val="7030A0"/>
                          </a:solidFill>
                          <a:latin typeface="Myriad Pro" panose="020B0503030403020204"/>
                        </a:rPr>
                        <a:t>Une valeur </a:t>
                      </a:r>
                      <a:br>
                        <a:rPr lang="fr-FR" sz="2000" b="1" dirty="0">
                          <a:solidFill>
                            <a:srgbClr val="7030A0"/>
                          </a:solidFill>
                          <a:latin typeface="Myriad Pro" panose="020B0503030403020204"/>
                        </a:rPr>
                      </a:br>
                      <a:r>
                        <a:rPr lang="fr-FR" sz="2000" b="1" dirty="0">
                          <a:solidFill>
                            <a:srgbClr val="7030A0"/>
                          </a:solidFill>
                          <a:latin typeface="Myriad Pro" panose="020B0503030403020204"/>
                        </a:rPr>
                        <a:t>(qualité, défaut)</a:t>
                      </a:r>
                    </a:p>
                  </a:txBody>
                  <a:tcPr marL="91448" marR="91448" marT="45750" marB="45750">
                    <a:solidFill>
                      <a:schemeClr val="bg1">
                        <a:lumMod val="85000"/>
                      </a:schemeClr>
                    </a:solidFill>
                  </a:tcPr>
                </a:tc>
                <a:extLst>
                  <a:ext uri="{0D108BD9-81ED-4DB2-BD59-A6C34878D82A}">
                    <a16:rowId xmlns:a16="http://schemas.microsoft.com/office/drawing/2014/main" val="3812089879"/>
                  </a:ext>
                </a:extLst>
              </a:tr>
            </a:tbl>
          </a:graphicData>
        </a:graphic>
      </p:graphicFrame>
      <p:sp>
        <p:nvSpPr>
          <p:cNvPr id="26" name="Rectangle 25">
            <a:extLst>
              <a:ext uri="{FF2B5EF4-FFF2-40B4-BE49-F238E27FC236}">
                <a16:creationId xmlns:a16="http://schemas.microsoft.com/office/drawing/2014/main" id="{EFFF5790-7E5E-4652-91C4-AC28CF4071E7}"/>
              </a:ext>
            </a:extLst>
          </p:cNvPr>
          <p:cNvSpPr/>
          <p:nvPr/>
        </p:nvSpPr>
        <p:spPr>
          <a:xfrm>
            <a:off x="5712618" y="5237163"/>
            <a:ext cx="6479381" cy="131127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nSpc>
                <a:spcPct val="150000"/>
              </a:lnSpc>
              <a:defRPr/>
            </a:pPr>
            <a:r>
              <a:rPr lang="fr-FR" sz="2000" dirty="0">
                <a:solidFill>
                  <a:schemeClr val="tx1"/>
                </a:solidFill>
                <a:latin typeface="Myriad Pro" panose="020B0503030403020204" pitchFamily="34" charset="0"/>
              </a:rPr>
              <a:t>L’adjectif qualificatif donne des renseignements sur : la couleur, la ………. , la taille, la ………. , une ……….. ou un défaut, une nationalité, etc. </a:t>
            </a:r>
          </a:p>
        </p:txBody>
      </p:sp>
      <p:sp>
        <p:nvSpPr>
          <p:cNvPr id="13" name="Rectangle 12">
            <a:extLst>
              <a:ext uri="{FF2B5EF4-FFF2-40B4-BE49-F238E27FC236}">
                <a16:creationId xmlns:a16="http://schemas.microsoft.com/office/drawing/2014/main" id="{26A13F5D-1DA1-4B6A-A4FE-48162B93E9BF}"/>
              </a:ext>
            </a:extLst>
          </p:cNvPr>
          <p:cNvSpPr/>
          <p:nvPr/>
        </p:nvSpPr>
        <p:spPr>
          <a:xfrm>
            <a:off x="5712618" y="5282602"/>
            <a:ext cx="6307931" cy="13049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nSpc>
                <a:spcPct val="150000"/>
              </a:lnSpc>
              <a:defRPr/>
            </a:pPr>
            <a:endParaRPr lang="fr-FR" sz="2000" b="1" dirty="0">
              <a:solidFill>
                <a:schemeClr val="tx1"/>
              </a:solidFill>
              <a:latin typeface="Myriad Pro" panose="020B0503030403020204" pitchFamily="34" charset="0"/>
            </a:endParaRPr>
          </a:p>
          <a:p>
            <a:pPr>
              <a:lnSpc>
                <a:spcPct val="150000"/>
              </a:lnSpc>
              <a:defRPr/>
            </a:pPr>
            <a:r>
              <a:rPr lang="fr-FR" sz="2000" dirty="0">
                <a:solidFill>
                  <a:schemeClr val="tx1"/>
                </a:solidFill>
                <a:latin typeface="Myriad Pro" panose="020B0503030403020204" pitchFamily="34" charset="0"/>
              </a:rPr>
              <a:t>L’adjectif qualificatif donne des renseignements sur : la couleur, la </a:t>
            </a:r>
            <a:r>
              <a:rPr lang="fr-FR" sz="2000" dirty="0">
                <a:solidFill>
                  <a:srgbClr val="0070C0"/>
                </a:solidFill>
                <a:latin typeface="Myriad Pro" panose="020B0503030403020204" pitchFamily="34" charset="0"/>
              </a:rPr>
              <a:t>forme</a:t>
            </a:r>
            <a:r>
              <a:rPr lang="fr-FR" sz="2000" dirty="0">
                <a:solidFill>
                  <a:schemeClr val="tx1"/>
                </a:solidFill>
                <a:latin typeface="Myriad Pro" panose="020B0503030403020204" pitchFamily="34" charset="0"/>
              </a:rPr>
              <a:t>, la taille, la </a:t>
            </a:r>
            <a:r>
              <a:rPr lang="fr-FR" sz="2000" dirty="0">
                <a:solidFill>
                  <a:srgbClr val="0070C0"/>
                </a:solidFill>
                <a:latin typeface="Myriad Pro" panose="020B0503030403020204" pitchFamily="34" charset="0"/>
              </a:rPr>
              <a:t>quantité</a:t>
            </a:r>
            <a:r>
              <a:rPr lang="fr-FR" sz="2000" dirty="0">
                <a:solidFill>
                  <a:schemeClr val="tx1"/>
                </a:solidFill>
                <a:latin typeface="Myriad Pro" panose="020B0503030403020204" pitchFamily="34" charset="0"/>
              </a:rPr>
              <a:t>, une </a:t>
            </a:r>
            <a:r>
              <a:rPr lang="fr-FR" sz="2000" dirty="0">
                <a:solidFill>
                  <a:srgbClr val="0070C0"/>
                </a:solidFill>
                <a:latin typeface="Myriad Pro" panose="020B0503030403020204" pitchFamily="34" charset="0"/>
              </a:rPr>
              <a:t>qualité</a:t>
            </a:r>
            <a:r>
              <a:rPr lang="fr-FR" sz="2000" dirty="0">
                <a:solidFill>
                  <a:schemeClr val="tx1"/>
                </a:solidFill>
                <a:latin typeface="Myriad Pro" panose="020B0503030403020204" pitchFamily="34" charset="0"/>
              </a:rPr>
              <a:t> ou un défaut, une nationalité, etc. </a:t>
            </a:r>
          </a:p>
          <a:p>
            <a:pPr>
              <a:lnSpc>
                <a:spcPct val="150000"/>
              </a:lnSpc>
              <a:defRPr/>
            </a:pPr>
            <a:endParaRPr lang="fr-FR" sz="2000" b="1" dirty="0">
              <a:solidFill>
                <a:schemeClr val="tx1"/>
              </a:solidFill>
              <a:latin typeface="Myriad Pro" panose="020B0503030403020204" pitchFamily="34" charset="0"/>
            </a:endParaRPr>
          </a:p>
        </p:txBody>
      </p:sp>
      <p:graphicFrame>
        <p:nvGraphicFramePr>
          <p:cNvPr id="18" name="Table 17">
            <a:extLst>
              <a:ext uri="{FF2B5EF4-FFF2-40B4-BE49-F238E27FC236}">
                <a16:creationId xmlns:a16="http://schemas.microsoft.com/office/drawing/2014/main" id="{91696794-97D9-4E84-A17E-C74B669E258F}"/>
              </a:ext>
            </a:extLst>
          </p:cNvPr>
          <p:cNvGraphicFramePr>
            <a:graphicFrameLocks noGrp="1"/>
          </p:cNvGraphicFramePr>
          <p:nvPr>
            <p:extLst>
              <p:ext uri="{D42A27DB-BD31-4B8C-83A1-F6EECF244321}">
                <p14:modId xmlns:p14="http://schemas.microsoft.com/office/powerpoint/2010/main" val="4050828332"/>
              </p:ext>
            </p:extLst>
          </p:nvPr>
        </p:nvGraphicFramePr>
        <p:xfrm>
          <a:off x="8648701" y="1049338"/>
          <a:ext cx="3094037" cy="3962400"/>
        </p:xfrm>
        <a:graphic>
          <a:graphicData uri="http://schemas.openxmlformats.org/drawingml/2006/table">
            <a:tbl>
              <a:tblPr firstRow="1" bandRow="1">
                <a:tableStyleId>{5C22544A-7EE6-4342-B048-85BDC9FD1C3A}</a:tableStyleId>
              </a:tblPr>
              <a:tblGrid>
                <a:gridCol w="3094037">
                  <a:extLst>
                    <a:ext uri="{9D8B030D-6E8A-4147-A177-3AD203B41FA5}">
                      <a16:colId xmlns:a16="http://schemas.microsoft.com/office/drawing/2014/main" val="1271108811"/>
                    </a:ext>
                  </a:extLst>
                </a:gridCol>
              </a:tblGrid>
              <a:tr h="370840">
                <a:tc>
                  <a:txBody>
                    <a:bodyPr/>
                    <a:lstStyle/>
                    <a:p>
                      <a:r>
                        <a:rPr lang="fr-FR" sz="2000" b="1" dirty="0">
                          <a:latin typeface="Myriad Pro" panose="020B0503030403020204"/>
                        </a:rPr>
                        <a:t>Adjectifs qualificatifs </a:t>
                      </a:r>
                    </a:p>
                  </a:txBody>
                  <a:tcPr marL="91435" marR="91435">
                    <a:solidFill>
                      <a:schemeClr val="tx1">
                        <a:lumMod val="50000"/>
                        <a:lumOff val="50000"/>
                      </a:schemeClr>
                    </a:solidFill>
                  </a:tcPr>
                </a:tc>
                <a:extLst>
                  <a:ext uri="{0D108BD9-81ED-4DB2-BD59-A6C34878D82A}">
                    <a16:rowId xmlns:a16="http://schemas.microsoft.com/office/drawing/2014/main" val="1097556442"/>
                  </a:ext>
                </a:extLst>
              </a:tr>
              <a:tr h="370840">
                <a:tc>
                  <a:txBody>
                    <a:bodyPr/>
                    <a:lstStyle/>
                    <a:p>
                      <a:r>
                        <a:rPr lang="fr-FR" sz="2000" b="1" dirty="0">
                          <a:solidFill>
                            <a:srgbClr val="FF0000"/>
                          </a:solidFill>
                          <a:latin typeface="Myriad Pro" panose="020B0503030403020204"/>
                        </a:rPr>
                        <a:t>Larges </a:t>
                      </a:r>
                    </a:p>
                  </a:txBody>
                  <a:tcPr marL="91435" marR="91435">
                    <a:solidFill>
                      <a:schemeClr val="bg1">
                        <a:lumMod val="85000"/>
                      </a:schemeClr>
                    </a:solidFill>
                  </a:tcPr>
                </a:tc>
                <a:extLst>
                  <a:ext uri="{0D108BD9-81ED-4DB2-BD59-A6C34878D82A}">
                    <a16:rowId xmlns:a16="http://schemas.microsoft.com/office/drawing/2014/main" val="3386590191"/>
                  </a:ext>
                </a:extLst>
              </a:tr>
              <a:tr h="370840">
                <a:tc>
                  <a:txBody>
                    <a:bodyPr/>
                    <a:lstStyle/>
                    <a:p>
                      <a:r>
                        <a:rPr lang="fr-FR" sz="2000" b="1" dirty="0">
                          <a:solidFill>
                            <a:srgbClr val="FF0000"/>
                          </a:solidFill>
                          <a:latin typeface="Myriad Pro" panose="020B0503030403020204"/>
                        </a:rPr>
                        <a:t>Vaste </a:t>
                      </a:r>
                    </a:p>
                  </a:txBody>
                  <a:tcPr marL="91435" marR="91435"/>
                </a:tc>
                <a:extLst>
                  <a:ext uri="{0D108BD9-81ED-4DB2-BD59-A6C34878D82A}">
                    <a16:rowId xmlns:a16="http://schemas.microsoft.com/office/drawing/2014/main" val="4111947304"/>
                  </a:ext>
                </a:extLst>
              </a:tr>
              <a:tr h="370840">
                <a:tc>
                  <a:txBody>
                    <a:bodyPr/>
                    <a:lstStyle/>
                    <a:p>
                      <a:r>
                        <a:rPr lang="fr-FR" sz="2000" b="1" dirty="0">
                          <a:solidFill>
                            <a:srgbClr val="00B0F0"/>
                          </a:solidFill>
                          <a:latin typeface="Myriad Pro" panose="020B0503030403020204"/>
                        </a:rPr>
                        <a:t>Abondante </a:t>
                      </a:r>
                    </a:p>
                  </a:txBody>
                  <a:tcPr marL="91435" marR="91435">
                    <a:solidFill>
                      <a:schemeClr val="bg1">
                        <a:lumMod val="85000"/>
                      </a:schemeClr>
                    </a:solidFill>
                  </a:tcPr>
                </a:tc>
                <a:extLst>
                  <a:ext uri="{0D108BD9-81ED-4DB2-BD59-A6C34878D82A}">
                    <a16:rowId xmlns:a16="http://schemas.microsoft.com/office/drawing/2014/main" val="2804063623"/>
                  </a:ext>
                </a:extLst>
              </a:tr>
              <a:tr h="370840">
                <a:tc>
                  <a:txBody>
                    <a:bodyPr/>
                    <a:lstStyle/>
                    <a:p>
                      <a:r>
                        <a:rPr lang="fr-FR" sz="2000" b="1" dirty="0">
                          <a:latin typeface="Myriad Pro" panose="020B0503030403020204"/>
                        </a:rPr>
                        <a:t>Moscovite</a:t>
                      </a:r>
                      <a:r>
                        <a:rPr lang="fr-FR" sz="2000" b="1" baseline="0" dirty="0">
                          <a:latin typeface="Myriad Pro" panose="020B0503030403020204"/>
                        </a:rPr>
                        <a:t> </a:t>
                      </a:r>
                      <a:endParaRPr lang="fr-FR" sz="2000" b="1" dirty="0">
                        <a:latin typeface="Myriad Pro" panose="020B0503030403020204"/>
                      </a:endParaRPr>
                    </a:p>
                  </a:txBody>
                  <a:tcPr marL="91435" marR="91435"/>
                </a:tc>
                <a:extLst>
                  <a:ext uri="{0D108BD9-81ED-4DB2-BD59-A6C34878D82A}">
                    <a16:rowId xmlns:a16="http://schemas.microsoft.com/office/drawing/2014/main" val="4264951139"/>
                  </a:ext>
                </a:extLst>
              </a:tr>
              <a:tr h="370840">
                <a:tc>
                  <a:txBody>
                    <a:bodyPr/>
                    <a:lstStyle/>
                    <a:p>
                      <a:r>
                        <a:rPr lang="fr-FR" sz="2000" b="1" dirty="0">
                          <a:solidFill>
                            <a:srgbClr val="7030A0"/>
                          </a:solidFill>
                          <a:latin typeface="Myriad Pro" panose="020B0503030403020204"/>
                        </a:rPr>
                        <a:t>Droit,</a:t>
                      </a:r>
                      <a:r>
                        <a:rPr lang="fr-FR" sz="2000" b="1" baseline="0" dirty="0">
                          <a:solidFill>
                            <a:srgbClr val="7030A0"/>
                          </a:solidFill>
                          <a:latin typeface="Myriad Pro" panose="020B0503030403020204"/>
                        </a:rPr>
                        <a:t> franc, inaltérable</a:t>
                      </a:r>
                      <a:endParaRPr lang="fr-FR" sz="2000" b="1" dirty="0">
                        <a:solidFill>
                          <a:srgbClr val="7030A0"/>
                        </a:solidFill>
                        <a:latin typeface="Myriad Pro" panose="020B0503030403020204"/>
                      </a:endParaRPr>
                    </a:p>
                  </a:txBody>
                  <a:tcPr marL="91435" marR="91435">
                    <a:solidFill>
                      <a:schemeClr val="bg1">
                        <a:lumMod val="85000"/>
                      </a:schemeClr>
                    </a:solidFill>
                  </a:tcPr>
                </a:tc>
                <a:extLst>
                  <a:ext uri="{0D108BD9-81ED-4DB2-BD59-A6C34878D82A}">
                    <a16:rowId xmlns:a16="http://schemas.microsoft.com/office/drawing/2014/main" val="2832293426"/>
                  </a:ext>
                </a:extLst>
              </a:tr>
              <a:tr h="370840">
                <a:tc>
                  <a:txBody>
                    <a:bodyPr/>
                    <a:lstStyle/>
                    <a:p>
                      <a:r>
                        <a:rPr lang="fr-FR" sz="2000" b="1" dirty="0">
                          <a:solidFill>
                            <a:srgbClr val="FF0000"/>
                          </a:solidFill>
                          <a:latin typeface="Myriad Pro" panose="020B0503030403020204"/>
                        </a:rPr>
                        <a:t>Puissant</a:t>
                      </a:r>
                      <a:r>
                        <a:rPr lang="fr-FR" sz="2000" b="1" dirty="0">
                          <a:latin typeface="Myriad Pro" panose="020B0503030403020204"/>
                        </a:rPr>
                        <a:t>, </a:t>
                      </a:r>
                      <a:r>
                        <a:rPr lang="fr-FR" sz="2000" b="1" dirty="0">
                          <a:solidFill>
                            <a:srgbClr val="FF0000"/>
                          </a:solidFill>
                          <a:latin typeface="Myriad Pro" panose="020B0503030403020204"/>
                        </a:rPr>
                        <a:t>large</a:t>
                      </a:r>
                      <a:r>
                        <a:rPr lang="fr-FR" sz="2000" b="1" dirty="0">
                          <a:latin typeface="Myriad Pro" panose="020B0503030403020204"/>
                        </a:rPr>
                        <a:t> de narines</a:t>
                      </a:r>
                    </a:p>
                  </a:txBody>
                  <a:tcPr marL="91435" marR="91435"/>
                </a:tc>
                <a:extLst>
                  <a:ext uri="{0D108BD9-81ED-4DB2-BD59-A6C34878D82A}">
                    <a16:rowId xmlns:a16="http://schemas.microsoft.com/office/drawing/2014/main" val="2262510510"/>
                  </a:ext>
                </a:extLst>
              </a:tr>
              <a:tr h="370840">
                <a:tc>
                  <a:txBody>
                    <a:bodyPr/>
                    <a:lstStyle/>
                    <a:p>
                      <a:r>
                        <a:rPr lang="fr-FR" sz="2000" b="1" dirty="0">
                          <a:solidFill>
                            <a:srgbClr val="00B050"/>
                          </a:solidFill>
                          <a:latin typeface="Myriad Pro" panose="020B0503030403020204"/>
                        </a:rPr>
                        <a:t>Symétrique</a:t>
                      </a:r>
                    </a:p>
                  </a:txBody>
                  <a:tcPr marL="91435" marR="91435">
                    <a:solidFill>
                      <a:schemeClr val="bg1">
                        <a:lumMod val="85000"/>
                      </a:schemeClr>
                    </a:solidFill>
                  </a:tcPr>
                </a:tc>
                <a:extLst>
                  <a:ext uri="{0D108BD9-81ED-4DB2-BD59-A6C34878D82A}">
                    <a16:rowId xmlns:a16="http://schemas.microsoft.com/office/drawing/2014/main" val="3995157989"/>
                  </a:ext>
                </a:extLst>
              </a:tr>
              <a:tr h="370840">
                <a:tc>
                  <a:txBody>
                    <a:bodyPr/>
                    <a:lstStyle/>
                    <a:p>
                      <a:r>
                        <a:rPr lang="fr-FR" sz="2000" b="1" dirty="0">
                          <a:latin typeface="Myriad Pro" panose="020B0503030403020204"/>
                        </a:rPr>
                        <a:t>Un peu </a:t>
                      </a:r>
                      <a:r>
                        <a:rPr lang="fr-FR" sz="2000" b="1" dirty="0">
                          <a:solidFill>
                            <a:srgbClr val="00B050"/>
                          </a:solidFill>
                          <a:latin typeface="Myriad Pro" panose="020B0503030403020204"/>
                        </a:rPr>
                        <a:t>saillantes</a:t>
                      </a:r>
                    </a:p>
                  </a:txBody>
                  <a:tcPr marL="91435" marR="91435"/>
                </a:tc>
                <a:extLst>
                  <a:ext uri="{0D108BD9-81ED-4DB2-BD59-A6C34878D82A}">
                    <a16:rowId xmlns:a16="http://schemas.microsoft.com/office/drawing/2014/main" val="116294689"/>
                  </a:ext>
                </a:extLst>
              </a:tr>
              <a:tr h="370840">
                <a:tc>
                  <a:txBody>
                    <a:bodyPr/>
                    <a:lstStyle/>
                    <a:p>
                      <a:r>
                        <a:rPr lang="fr-FR" sz="2000" b="1" dirty="0">
                          <a:solidFill>
                            <a:srgbClr val="7030A0"/>
                          </a:solidFill>
                          <a:latin typeface="Myriad Pro" panose="020B0503030403020204"/>
                        </a:rPr>
                        <a:t>Élégant,</a:t>
                      </a:r>
                      <a:r>
                        <a:rPr lang="fr-FR" sz="2000" b="1" baseline="0" dirty="0">
                          <a:solidFill>
                            <a:srgbClr val="7030A0"/>
                          </a:solidFill>
                          <a:latin typeface="Myriad Pro" panose="020B0503030403020204"/>
                        </a:rPr>
                        <a:t> militaire</a:t>
                      </a:r>
                      <a:endParaRPr lang="fr-FR" sz="2000" b="1" dirty="0">
                        <a:solidFill>
                          <a:srgbClr val="7030A0"/>
                        </a:solidFill>
                        <a:latin typeface="Myriad Pro" panose="020B0503030403020204"/>
                      </a:endParaRPr>
                    </a:p>
                  </a:txBody>
                  <a:tcPr marL="91435" marR="91435">
                    <a:solidFill>
                      <a:schemeClr val="bg1">
                        <a:lumMod val="85000"/>
                      </a:schemeClr>
                    </a:solidFill>
                  </a:tcPr>
                </a:tc>
                <a:extLst>
                  <a:ext uri="{0D108BD9-81ED-4DB2-BD59-A6C34878D82A}">
                    <a16:rowId xmlns:a16="http://schemas.microsoft.com/office/drawing/2014/main" val="3170894448"/>
                  </a:ext>
                </a:extLst>
              </a:tr>
            </a:tbl>
          </a:graphicData>
        </a:graphic>
      </p:graphicFrame>
      <p:sp>
        <p:nvSpPr>
          <p:cNvPr id="4" name="Rectangle 3">
            <a:extLst>
              <a:ext uri="{FF2B5EF4-FFF2-40B4-BE49-F238E27FC236}">
                <a16:creationId xmlns:a16="http://schemas.microsoft.com/office/drawing/2014/main" id="{63D61623-2B95-42E3-9F74-66CDAFA4387E}"/>
              </a:ext>
            </a:extLst>
          </p:cNvPr>
          <p:cNvSpPr>
            <a:spLocks noChangeArrowheads="1"/>
          </p:cNvSpPr>
          <p:nvPr/>
        </p:nvSpPr>
        <p:spPr bwMode="auto">
          <a:xfrm>
            <a:off x="2560445" y="2618533"/>
            <a:ext cx="3027362"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rgbClr val="FF0000"/>
                </a:solidFill>
                <a:latin typeface="Myriad Pro" panose="020B0503030403020204" pitchFamily="34" charset="0"/>
              </a:rPr>
              <a:t>Larges – vaste – puissant  </a:t>
            </a:r>
          </a:p>
        </p:txBody>
      </p:sp>
      <p:sp>
        <p:nvSpPr>
          <p:cNvPr id="17" name="Rectangle 16">
            <a:extLst>
              <a:ext uri="{FF2B5EF4-FFF2-40B4-BE49-F238E27FC236}">
                <a16:creationId xmlns:a16="http://schemas.microsoft.com/office/drawing/2014/main" id="{C0E87718-62F2-4C4F-B1E7-FB9BA97AF552}"/>
              </a:ext>
            </a:extLst>
          </p:cNvPr>
          <p:cNvSpPr>
            <a:spLocks noChangeArrowheads="1"/>
          </p:cNvSpPr>
          <p:nvPr/>
        </p:nvSpPr>
        <p:spPr bwMode="auto">
          <a:xfrm>
            <a:off x="2554288" y="3100143"/>
            <a:ext cx="3028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rgbClr val="00B050"/>
                </a:solidFill>
                <a:latin typeface="Myriad Pro" panose="020B0503030403020204" pitchFamily="34" charset="0"/>
              </a:rPr>
              <a:t>Symétrique - saillantes</a:t>
            </a:r>
          </a:p>
        </p:txBody>
      </p:sp>
      <p:sp>
        <p:nvSpPr>
          <p:cNvPr id="19" name="Rectangle 18">
            <a:extLst>
              <a:ext uri="{FF2B5EF4-FFF2-40B4-BE49-F238E27FC236}">
                <a16:creationId xmlns:a16="http://schemas.microsoft.com/office/drawing/2014/main" id="{91A61A50-A7DB-4E44-8B5D-700427D9CEF8}"/>
              </a:ext>
            </a:extLst>
          </p:cNvPr>
          <p:cNvSpPr>
            <a:spLocks noChangeArrowheads="1"/>
          </p:cNvSpPr>
          <p:nvPr/>
        </p:nvSpPr>
        <p:spPr bwMode="auto">
          <a:xfrm>
            <a:off x="3659311" y="3984161"/>
            <a:ext cx="1898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rgbClr val="00B0F0"/>
                </a:solidFill>
                <a:latin typeface="Myriad Pro" panose="020B0503030403020204" pitchFamily="34" charset="0"/>
              </a:rPr>
              <a:t>Abondante</a:t>
            </a:r>
            <a:endParaRPr lang="fr-FR" altLang="en-US" sz="2000" b="1" dirty="0">
              <a:solidFill>
                <a:srgbClr val="00B050"/>
              </a:solidFill>
              <a:latin typeface="Myriad Pro" panose="020B0503030403020204" pitchFamily="34" charset="0"/>
            </a:endParaRPr>
          </a:p>
        </p:txBody>
      </p:sp>
      <p:sp>
        <p:nvSpPr>
          <p:cNvPr id="20" name="Rectangle 19">
            <a:extLst>
              <a:ext uri="{FF2B5EF4-FFF2-40B4-BE49-F238E27FC236}">
                <a16:creationId xmlns:a16="http://schemas.microsoft.com/office/drawing/2014/main" id="{37D0FDA4-5867-46A3-9478-DE678C9295F3}"/>
              </a:ext>
            </a:extLst>
          </p:cNvPr>
          <p:cNvSpPr>
            <a:spLocks noChangeArrowheads="1"/>
          </p:cNvSpPr>
          <p:nvPr/>
        </p:nvSpPr>
        <p:spPr bwMode="auto">
          <a:xfrm>
            <a:off x="2877344" y="4433888"/>
            <a:ext cx="28352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rgbClr val="7030A0"/>
                </a:solidFill>
                <a:latin typeface="Myriad Pro" panose="020B0503030403020204" pitchFamily="34" charset="0"/>
              </a:rPr>
              <a:t>Droit – franc – militaire</a:t>
            </a:r>
          </a:p>
          <a:p>
            <a:r>
              <a:rPr lang="fr-FR" altLang="en-US" sz="2000" b="1" dirty="0">
                <a:solidFill>
                  <a:srgbClr val="7030A0"/>
                </a:solidFill>
                <a:latin typeface="Myriad Pro" panose="020B0503030403020204" pitchFamily="34" charset="0"/>
              </a:rPr>
              <a:t>inaltérable- Élégant,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75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1750"/>
                            </p:stCondLst>
                            <p:childTnLst>
                              <p:par>
                                <p:cTn id="30" presetID="22" presetClass="entr" presetSubtype="8" fill="hold" grpId="0" nodeType="afterEffect">
                                  <p:stCondLst>
                                    <p:cond delay="25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par>
                          <p:cTn id="33" fill="hold">
                            <p:stCondLst>
                              <p:cond delay="2500"/>
                            </p:stCondLst>
                            <p:childTnLst>
                              <p:par>
                                <p:cTn id="34" presetID="22" presetClass="entr" presetSubtype="8" fill="hold" grpId="0" nodeType="afterEffect">
                                  <p:stCondLst>
                                    <p:cond delay="250"/>
                                  </p:stCondLst>
                                  <p:childTnLst>
                                    <p:set>
                                      <p:cBhvr>
                                        <p:cTn id="35" dur="1" fill="hold">
                                          <p:stCondLst>
                                            <p:cond delay="0"/>
                                          </p:stCondLst>
                                        </p:cTn>
                                        <p:tgtEl>
                                          <p:spTgt spid="19"/>
                                        </p:tgtEl>
                                        <p:attrNameLst>
                                          <p:attrName>style.visibility</p:attrName>
                                        </p:attrNameLst>
                                      </p:cBhvr>
                                      <p:to>
                                        <p:strVal val="visible"/>
                                      </p:to>
                                    </p:set>
                                    <p:animEffect transition="in" filter="wipe(left)">
                                      <p:cBhvr>
                                        <p:cTn id="36" dur="500"/>
                                        <p:tgtEl>
                                          <p:spTgt spid="19"/>
                                        </p:tgtEl>
                                      </p:cBhvr>
                                    </p:animEffect>
                                  </p:childTnLst>
                                </p:cTn>
                              </p:par>
                            </p:childTnLst>
                          </p:cTn>
                        </p:par>
                        <p:par>
                          <p:cTn id="37" fill="hold">
                            <p:stCondLst>
                              <p:cond delay="3250"/>
                            </p:stCondLst>
                            <p:childTnLst>
                              <p:par>
                                <p:cTn id="38" presetID="22" presetClass="entr" presetSubtype="8" fill="hold" grpId="0" nodeType="afterEffect">
                                  <p:stCondLst>
                                    <p:cond delay="25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5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1000"/>
                                        <p:tgtEl>
                                          <p:spTgt spid="26"/>
                                        </p:tgtEl>
                                      </p:cBhvr>
                                    </p:animEffect>
                                    <p:anim calcmode="lin" valueType="num">
                                      <p:cBhvr>
                                        <p:cTn id="50" dur="1000" fill="hold"/>
                                        <p:tgtEl>
                                          <p:spTgt spid="26"/>
                                        </p:tgtEl>
                                        <p:attrNameLst>
                                          <p:attrName>ppt_x</p:attrName>
                                        </p:attrNameLst>
                                      </p:cBhvr>
                                      <p:tavLst>
                                        <p:tav tm="0">
                                          <p:val>
                                            <p:strVal val="#ppt_x"/>
                                          </p:val>
                                        </p:tav>
                                        <p:tav tm="100000">
                                          <p:val>
                                            <p:strVal val="#ppt_x"/>
                                          </p:val>
                                        </p:tav>
                                      </p:tavLst>
                                    </p:anim>
                                    <p:anim calcmode="lin" valueType="num">
                                      <p:cBhvr>
                                        <p:cTn id="51"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1000"/>
                                        <p:tgtEl>
                                          <p:spTgt spid="13"/>
                                        </p:tgtEl>
                                      </p:cBhvr>
                                    </p:animEffect>
                                    <p:anim calcmode="lin" valueType="num">
                                      <p:cBhvr>
                                        <p:cTn id="57" dur="1000" fill="hold"/>
                                        <p:tgtEl>
                                          <p:spTgt spid="13"/>
                                        </p:tgtEl>
                                        <p:attrNameLst>
                                          <p:attrName>ppt_x</p:attrName>
                                        </p:attrNameLst>
                                      </p:cBhvr>
                                      <p:tavLst>
                                        <p:tav tm="0">
                                          <p:val>
                                            <p:strVal val="#ppt_x"/>
                                          </p:val>
                                        </p:tav>
                                        <p:tav tm="100000">
                                          <p:val>
                                            <p:strVal val="#ppt_x"/>
                                          </p:val>
                                        </p:tav>
                                      </p:tavLst>
                                    </p:anim>
                                    <p:anim calcmode="lin" valueType="num">
                                      <p:cBhvr>
                                        <p:cTn id="5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4" grpId="0" animBg="1"/>
      <p:bldP spid="26" grpId="0" animBg="1"/>
      <p:bldP spid="13" grpId="0" animBg="1"/>
      <p:bldP spid="4" grpId="0"/>
      <p:bldP spid="17"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46A06C-606F-4984-AD4E-4F787ED81DA1}"/>
              </a:ext>
            </a:extLst>
          </p:cNvPr>
          <p:cNvSpPr txBox="1"/>
          <p:nvPr/>
        </p:nvSpPr>
        <p:spPr>
          <a:xfrm>
            <a:off x="723900" y="36294"/>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a:cs typeface="Times New Roman" panose="02020603050405020304" pitchFamily="18" charset="0"/>
              </a:rPr>
              <a:t>ANALYSE : </a:t>
            </a:r>
            <a:r>
              <a:rPr lang="fr-FR" sz="3600" dirty="0">
                <a:solidFill>
                  <a:srgbClr val="0096D6"/>
                </a:solidFill>
                <a:latin typeface="Myriad Pro" panose="020B0503030403020204"/>
                <a:cs typeface="Times New Roman" panose="02020603050405020304" pitchFamily="18" charset="0"/>
              </a:rPr>
              <a:t>la place de l’adjectif (1)</a:t>
            </a:r>
          </a:p>
        </p:txBody>
      </p:sp>
      <p:sp>
        <p:nvSpPr>
          <p:cNvPr id="14" name="Rectangle 13">
            <a:extLst>
              <a:ext uri="{FF2B5EF4-FFF2-40B4-BE49-F238E27FC236}">
                <a16:creationId xmlns:a16="http://schemas.microsoft.com/office/drawing/2014/main" id="{9CF31201-228E-4A94-977D-D6634929C3F7}"/>
              </a:ext>
            </a:extLst>
          </p:cNvPr>
          <p:cNvSpPr/>
          <p:nvPr/>
        </p:nvSpPr>
        <p:spPr>
          <a:xfrm>
            <a:off x="479425" y="822325"/>
            <a:ext cx="5543550" cy="64611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Observez les adjectifs soulignés en vert pour compléter le tableau. </a:t>
            </a:r>
          </a:p>
        </p:txBody>
      </p:sp>
      <p:graphicFrame>
        <p:nvGraphicFramePr>
          <p:cNvPr id="21" name="Table 20">
            <a:extLst>
              <a:ext uri="{FF2B5EF4-FFF2-40B4-BE49-F238E27FC236}">
                <a16:creationId xmlns:a16="http://schemas.microsoft.com/office/drawing/2014/main" id="{A7BE0F6A-9052-4FBB-BA05-E56EF6337AE7}"/>
              </a:ext>
            </a:extLst>
          </p:cNvPr>
          <p:cNvGraphicFramePr>
            <a:graphicFrameLocks noGrp="1"/>
          </p:cNvGraphicFramePr>
          <p:nvPr>
            <p:extLst>
              <p:ext uri="{D42A27DB-BD31-4B8C-83A1-F6EECF244321}">
                <p14:modId xmlns:p14="http://schemas.microsoft.com/office/powerpoint/2010/main" val="2340083795"/>
              </p:ext>
            </p:extLst>
          </p:nvPr>
        </p:nvGraphicFramePr>
        <p:xfrm>
          <a:off x="723900" y="1608138"/>
          <a:ext cx="4876800" cy="2711448"/>
        </p:xfrm>
        <a:graphic>
          <a:graphicData uri="http://schemas.openxmlformats.org/drawingml/2006/table">
            <a:tbl>
              <a:tblPr firstRow="1" bandRow="1">
                <a:tableStyleId>{5C22544A-7EE6-4342-B048-85BDC9FD1C3A}</a:tableStyleId>
              </a:tblPr>
              <a:tblGrid>
                <a:gridCol w="1409157">
                  <a:extLst>
                    <a:ext uri="{9D8B030D-6E8A-4147-A177-3AD203B41FA5}">
                      <a16:colId xmlns:a16="http://schemas.microsoft.com/office/drawing/2014/main" val="3335920264"/>
                    </a:ext>
                  </a:extLst>
                </a:gridCol>
                <a:gridCol w="1181285">
                  <a:extLst>
                    <a:ext uri="{9D8B030D-6E8A-4147-A177-3AD203B41FA5}">
                      <a16:colId xmlns:a16="http://schemas.microsoft.com/office/drawing/2014/main" val="906172723"/>
                    </a:ext>
                  </a:extLst>
                </a:gridCol>
                <a:gridCol w="1143179">
                  <a:extLst>
                    <a:ext uri="{9D8B030D-6E8A-4147-A177-3AD203B41FA5}">
                      <a16:colId xmlns:a16="http://schemas.microsoft.com/office/drawing/2014/main" val="2055966091"/>
                    </a:ext>
                  </a:extLst>
                </a:gridCol>
                <a:gridCol w="1143179">
                  <a:extLst>
                    <a:ext uri="{9D8B030D-6E8A-4147-A177-3AD203B41FA5}">
                      <a16:colId xmlns:a16="http://schemas.microsoft.com/office/drawing/2014/main" val="1271108811"/>
                    </a:ext>
                  </a:extLst>
                </a:gridCol>
              </a:tblGrid>
              <a:tr h="579176">
                <a:tc>
                  <a:txBody>
                    <a:bodyPr/>
                    <a:lstStyle/>
                    <a:p>
                      <a:r>
                        <a:rPr lang="fr-FR" sz="1600" dirty="0"/>
                        <a:t>L’adjectif qualificatif</a:t>
                      </a:r>
                    </a:p>
                  </a:txBody>
                  <a:tcPr marL="91454" marR="91454" marT="45724" marB="45724">
                    <a:solidFill>
                      <a:schemeClr val="tx1">
                        <a:lumMod val="50000"/>
                        <a:lumOff val="50000"/>
                      </a:schemeClr>
                    </a:solidFill>
                  </a:tcPr>
                </a:tc>
                <a:tc>
                  <a:txBody>
                    <a:bodyPr/>
                    <a:lstStyle/>
                    <a:p>
                      <a:r>
                        <a:rPr lang="fr-FR" sz="1600" dirty="0"/>
                        <a:t>Sens de l’adjectif </a:t>
                      </a:r>
                    </a:p>
                  </a:txBody>
                  <a:tcPr marL="91454" marR="91454" marT="45724" marB="45724">
                    <a:solidFill>
                      <a:schemeClr val="tx1">
                        <a:lumMod val="50000"/>
                        <a:lumOff val="50000"/>
                      </a:schemeClr>
                    </a:solidFill>
                  </a:tcPr>
                </a:tc>
                <a:tc>
                  <a:txBody>
                    <a:bodyPr/>
                    <a:lstStyle/>
                    <a:p>
                      <a:r>
                        <a:rPr lang="fr-FR" sz="1600" dirty="0"/>
                        <a:t>Avant le nom</a:t>
                      </a:r>
                    </a:p>
                  </a:txBody>
                  <a:tcPr marL="91454" marR="91454" marT="45724" marB="45724">
                    <a:solidFill>
                      <a:schemeClr val="tx1">
                        <a:lumMod val="50000"/>
                        <a:lumOff val="50000"/>
                      </a:schemeClr>
                    </a:solidFill>
                  </a:tcPr>
                </a:tc>
                <a:tc>
                  <a:txBody>
                    <a:bodyPr/>
                    <a:lstStyle/>
                    <a:p>
                      <a:r>
                        <a:rPr lang="fr-FR" sz="1600" dirty="0"/>
                        <a:t>Après le nom</a:t>
                      </a:r>
                    </a:p>
                  </a:txBody>
                  <a:tcPr marL="91454" marR="91454" marT="45724" marB="45724">
                    <a:solidFill>
                      <a:schemeClr val="tx1">
                        <a:lumMod val="50000"/>
                        <a:lumOff val="50000"/>
                      </a:schemeClr>
                    </a:solidFill>
                  </a:tcPr>
                </a:tc>
                <a:extLst>
                  <a:ext uri="{0D108BD9-81ED-4DB2-BD59-A6C34878D82A}">
                    <a16:rowId xmlns:a16="http://schemas.microsoft.com/office/drawing/2014/main" val="1097556442"/>
                  </a:ext>
                </a:extLst>
              </a:tr>
              <a:tr h="359392">
                <a:tc>
                  <a:txBody>
                    <a:bodyPr/>
                    <a:lstStyle/>
                    <a:p>
                      <a:r>
                        <a:rPr lang="fr-FR" sz="1600" b="1" dirty="0">
                          <a:solidFill>
                            <a:schemeClr val="tx1"/>
                          </a:solidFill>
                          <a:latin typeface="Myriad Pro" panose="020B0503030403020204"/>
                        </a:rPr>
                        <a:t>Larges </a:t>
                      </a:r>
                    </a:p>
                  </a:txBody>
                  <a:tcPr marL="91454" marR="91454" marT="45724" marB="45724">
                    <a:solidFill>
                      <a:schemeClr val="bg1">
                        <a:lumMod val="85000"/>
                      </a:schemeClr>
                    </a:solidFill>
                  </a:tcPr>
                </a:tc>
                <a:tc>
                  <a:txBody>
                    <a:bodyPr/>
                    <a:lstStyle/>
                    <a:p>
                      <a:r>
                        <a:rPr lang="fr-FR" sz="1600" b="1" dirty="0">
                          <a:solidFill>
                            <a:schemeClr val="tx1"/>
                          </a:solidFill>
                          <a:latin typeface="Myriad Pro" panose="020B0503030403020204"/>
                        </a:rPr>
                        <a:t>Taille </a:t>
                      </a:r>
                    </a:p>
                  </a:txBody>
                  <a:tcPr marL="91454" marR="91454" marT="45724" marB="45724">
                    <a:solidFill>
                      <a:schemeClr val="bg1">
                        <a:lumMod val="85000"/>
                      </a:schemeClr>
                    </a:solidFill>
                  </a:tcPr>
                </a:tc>
                <a:tc>
                  <a:txBody>
                    <a:bodyPr/>
                    <a:lstStyle/>
                    <a:p>
                      <a:endParaRPr lang="fr-FR" sz="1600" dirty="0"/>
                    </a:p>
                  </a:txBody>
                  <a:tcPr marL="91454" marR="91454" marT="45724" marB="45724">
                    <a:solidFill>
                      <a:schemeClr val="bg1">
                        <a:lumMod val="85000"/>
                      </a:schemeClr>
                    </a:solidFill>
                  </a:tcPr>
                </a:tc>
                <a:tc>
                  <a:txBody>
                    <a:bodyPr/>
                    <a:lstStyle/>
                    <a:p>
                      <a:r>
                        <a:rPr lang="fr-FR" sz="1600" dirty="0"/>
                        <a:t>X </a:t>
                      </a:r>
                    </a:p>
                  </a:txBody>
                  <a:tcPr marL="91454" marR="91454" marT="45724" marB="45724">
                    <a:solidFill>
                      <a:schemeClr val="bg1">
                        <a:lumMod val="85000"/>
                      </a:schemeClr>
                    </a:solidFill>
                  </a:tcPr>
                </a:tc>
                <a:extLst>
                  <a:ext uri="{0D108BD9-81ED-4DB2-BD59-A6C34878D82A}">
                    <a16:rowId xmlns:a16="http://schemas.microsoft.com/office/drawing/2014/main" val="2792292621"/>
                  </a:ext>
                </a:extLst>
              </a:tr>
              <a:tr h="359392">
                <a:tc>
                  <a:txBody>
                    <a:bodyPr/>
                    <a:lstStyle/>
                    <a:p>
                      <a:r>
                        <a:rPr lang="fr-FR" sz="1600" b="1" dirty="0">
                          <a:solidFill>
                            <a:schemeClr val="tx1"/>
                          </a:solidFill>
                          <a:latin typeface="Myriad Pro" panose="020B0503030403020204"/>
                        </a:rPr>
                        <a:t>Vaste </a:t>
                      </a:r>
                    </a:p>
                  </a:txBody>
                  <a:tcPr marL="91454" marR="91454" marT="45724" marB="45724"/>
                </a:tc>
                <a:tc>
                  <a:txBody>
                    <a:bodyPr/>
                    <a:lstStyle/>
                    <a:p>
                      <a:r>
                        <a:rPr lang="fr-FR" sz="1600" b="1" dirty="0">
                          <a:solidFill>
                            <a:schemeClr val="tx1"/>
                          </a:solidFill>
                          <a:latin typeface="Myriad Pro" panose="020B0503030403020204"/>
                        </a:rPr>
                        <a:t>Taille </a:t>
                      </a:r>
                    </a:p>
                  </a:txBody>
                  <a:tcPr marL="91454" marR="91454" marT="45724" marB="45724"/>
                </a:tc>
                <a:tc>
                  <a:txBody>
                    <a:bodyPr/>
                    <a:lstStyle/>
                    <a:p>
                      <a:endParaRPr lang="fr-FR" sz="1600" dirty="0"/>
                    </a:p>
                  </a:txBody>
                  <a:tcPr marL="91454" marR="91454" marT="45724" marB="45724"/>
                </a:tc>
                <a:tc>
                  <a:txBody>
                    <a:bodyPr/>
                    <a:lstStyle/>
                    <a:p>
                      <a:endParaRPr lang="fr-FR" sz="1600" dirty="0"/>
                    </a:p>
                  </a:txBody>
                  <a:tcPr marL="91454" marR="91454" marT="45724" marB="45724"/>
                </a:tc>
                <a:extLst>
                  <a:ext uri="{0D108BD9-81ED-4DB2-BD59-A6C34878D82A}">
                    <a16:rowId xmlns:a16="http://schemas.microsoft.com/office/drawing/2014/main" val="3386590191"/>
                  </a:ext>
                </a:extLst>
              </a:tr>
              <a:tr h="359392">
                <a:tc>
                  <a:txBody>
                    <a:bodyPr/>
                    <a:lstStyle/>
                    <a:p>
                      <a:r>
                        <a:rPr lang="fr-FR" sz="1600" dirty="0">
                          <a:solidFill>
                            <a:schemeClr val="tx1"/>
                          </a:solidFill>
                          <a:latin typeface="Myriad Pro" panose="020B0503030403020204"/>
                        </a:rPr>
                        <a:t>Beau </a:t>
                      </a:r>
                    </a:p>
                  </a:txBody>
                  <a:tcPr marL="91454" marR="91454" marT="45724" marB="45724">
                    <a:solidFill>
                      <a:schemeClr val="bg1">
                        <a:lumMod val="85000"/>
                      </a:schemeClr>
                    </a:solidFill>
                  </a:tcPr>
                </a:tc>
                <a:tc>
                  <a:txBody>
                    <a:bodyPr/>
                    <a:lstStyle/>
                    <a:p>
                      <a:r>
                        <a:rPr lang="fr-FR" sz="1600" b="1" dirty="0">
                          <a:solidFill>
                            <a:schemeClr val="tx1"/>
                          </a:solidFill>
                          <a:latin typeface="Myriad Pro" panose="020B0503030403020204"/>
                        </a:rPr>
                        <a:t>Qualité</a:t>
                      </a:r>
                    </a:p>
                  </a:txBody>
                  <a:tcPr marL="91454" marR="91454" marT="45724" marB="45724">
                    <a:solidFill>
                      <a:schemeClr val="bg1">
                        <a:lumMod val="85000"/>
                      </a:schemeClr>
                    </a:solidFill>
                  </a:tcPr>
                </a:tc>
                <a:tc>
                  <a:txBody>
                    <a:bodyPr/>
                    <a:lstStyle/>
                    <a:p>
                      <a:r>
                        <a:rPr lang="fr-FR" sz="1600" dirty="0"/>
                        <a:t>X </a:t>
                      </a:r>
                    </a:p>
                  </a:txBody>
                  <a:tcPr marL="91454" marR="91454" marT="45724" marB="45724">
                    <a:solidFill>
                      <a:schemeClr val="bg1">
                        <a:lumMod val="85000"/>
                      </a:schemeClr>
                    </a:solidFill>
                  </a:tcPr>
                </a:tc>
                <a:tc>
                  <a:txBody>
                    <a:bodyPr/>
                    <a:lstStyle/>
                    <a:p>
                      <a:endParaRPr lang="fr-FR" sz="1600" dirty="0"/>
                    </a:p>
                  </a:txBody>
                  <a:tcPr marL="91454" marR="91454" marT="45724" marB="45724">
                    <a:solidFill>
                      <a:schemeClr val="bg1">
                        <a:lumMod val="85000"/>
                      </a:schemeClr>
                    </a:solidFill>
                  </a:tcPr>
                </a:tc>
                <a:extLst>
                  <a:ext uri="{0D108BD9-81ED-4DB2-BD59-A6C34878D82A}">
                    <a16:rowId xmlns:a16="http://schemas.microsoft.com/office/drawing/2014/main" val="4111947304"/>
                  </a:ext>
                </a:extLst>
              </a:tr>
              <a:tr h="359392">
                <a:tc>
                  <a:txBody>
                    <a:bodyPr/>
                    <a:lstStyle/>
                    <a:p>
                      <a:r>
                        <a:rPr lang="fr-FR" sz="1600" b="1" dirty="0">
                          <a:solidFill>
                            <a:schemeClr val="tx1"/>
                          </a:solidFill>
                          <a:latin typeface="Myriad Pro" panose="020B0503030403020204"/>
                        </a:rPr>
                        <a:t>Abondante </a:t>
                      </a:r>
                    </a:p>
                  </a:txBody>
                  <a:tcPr marL="91454" marR="91454" marT="45724" marB="45724"/>
                </a:tc>
                <a:tc>
                  <a:txBody>
                    <a:bodyPr/>
                    <a:lstStyle/>
                    <a:p>
                      <a:r>
                        <a:rPr lang="fr-FR" sz="1600" b="1" dirty="0">
                          <a:solidFill>
                            <a:schemeClr val="tx1"/>
                          </a:solidFill>
                          <a:latin typeface="Myriad Pro" panose="020B0503030403020204"/>
                        </a:rPr>
                        <a:t>Quantité </a:t>
                      </a:r>
                    </a:p>
                  </a:txBody>
                  <a:tcPr marL="91454" marR="91454" marT="45724" marB="45724"/>
                </a:tc>
                <a:tc>
                  <a:txBody>
                    <a:bodyPr/>
                    <a:lstStyle/>
                    <a:p>
                      <a:endParaRPr lang="fr-FR" sz="1600" dirty="0"/>
                    </a:p>
                  </a:txBody>
                  <a:tcPr marL="91454" marR="91454" marT="45724" marB="45724"/>
                </a:tc>
                <a:tc>
                  <a:txBody>
                    <a:bodyPr/>
                    <a:lstStyle/>
                    <a:p>
                      <a:endParaRPr lang="fr-FR" sz="1600" dirty="0"/>
                    </a:p>
                  </a:txBody>
                  <a:tcPr marL="91454" marR="91454" marT="45724" marB="45724"/>
                </a:tc>
                <a:extLst>
                  <a:ext uri="{0D108BD9-81ED-4DB2-BD59-A6C34878D82A}">
                    <a16:rowId xmlns:a16="http://schemas.microsoft.com/office/drawing/2014/main" val="2804063623"/>
                  </a:ext>
                </a:extLst>
              </a:tr>
              <a:tr h="335312">
                <a:tc>
                  <a:txBody>
                    <a:bodyPr/>
                    <a:lstStyle/>
                    <a:p>
                      <a:r>
                        <a:rPr lang="fr-FR" sz="1600" b="1" dirty="0">
                          <a:solidFill>
                            <a:schemeClr val="tx1"/>
                          </a:solidFill>
                          <a:latin typeface="Myriad Pro" panose="020B0503030403020204"/>
                        </a:rPr>
                        <a:t>saillantes</a:t>
                      </a:r>
                    </a:p>
                  </a:txBody>
                  <a:tcPr marL="91454" marR="91454" marT="45724" marB="45724">
                    <a:solidFill>
                      <a:schemeClr val="bg1">
                        <a:lumMod val="85000"/>
                      </a:schemeClr>
                    </a:solidFill>
                  </a:tcPr>
                </a:tc>
                <a:tc>
                  <a:txBody>
                    <a:bodyPr/>
                    <a:lstStyle/>
                    <a:p>
                      <a:r>
                        <a:rPr lang="fr-FR" sz="1600" b="1" dirty="0">
                          <a:solidFill>
                            <a:schemeClr val="tx1"/>
                          </a:solidFill>
                          <a:latin typeface="Myriad Pro" panose="020B0503030403020204"/>
                        </a:rPr>
                        <a:t>Forme </a:t>
                      </a:r>
                    </a:p>
                  </a:txBody>
                  <a:tcPr marL="91454" marR="91454" marT="45724" marB="45724">
                    <a:solidFill>
                      <a:schemeClr val="bg1">
                        <a:lumMod val="85000"/>
                      </a:schemeClr>
                    </a:solidFill>
                  </a:tcPr>
                </a:tc>
                <a:tc>
                  <a:txBody>
                    <a:bodyPr/>
                    <a:lstStyle/>
                    <a:p>
                      <a:endParaRPr lang="fr-FR" sz="1600" dirty="0"/>
                    </a:p>
                  </a:txBody>
                  <a:tcPr marL="91454" marR="91454" marT="45724" marB="45724">
                    <a:solidFill>
                      <a:schemeClr val="bg1">
                        <a:lumMod val="85000"/>
                      </a:schemeClr>
                    </a:solidFill>
                  </a:tcPr>
                </a:tc>
                <a:tc>
                  <a:txBody>
                    <a:bodyPr/>
                    <a:lstStyle/>
                    <a:p>
                      <a:endParaRPr lang="fr-FR" sz="1600" dirty="0"/>
                    </a:p>
                  </a:txBody>
                  <a:tcPr marL="91454" marR="91454" marT="45724" marB="45724">
                    <a:solidFill>
                      <a:schemeClr val="bg1">
                        <a:lumMod val="85000"/>
                      </a:schemeClr>
                    </a:solidFill>
                  </a:tcPr>
                </a:tc>
                <a:extLst>
                  <a:ext uri="{0D108BD9-81ED-4DB2-BD59-A6C34878D82A}">
                    <a16:rowId xmlns:a16="http://schemas.microsoft.com/office/drawing/2014/main" val="116294689"/>
                  </a:ext>
                </a:extLst>
              </a:tr>
              <a:tr h="359392">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1" dirty="0">
                          <a:solidFill>
                            <a:schemeClr val="tx1"/>
                          </a:solidFill>
                          <a:latin typeface="Myriad Pro" panose="020B0503030403020204"/>
                        </a:rPr>
                        <a:t>Élégant</a:t>
                      </a:r>
                    </a:p>
                  </a:txBody>
                  <a:tcPr marL="91454" marR="91454" marT="45724" marB="45724"/>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1" dirty="0">
                          <a:solidFill>
                            <a:schemeClr val="tx1"/>
                          </a:solidFill>
                          <a:latin typeface="Myriad Pro" panose="020B0503030403020204"/>
                        </a:rPr>
                        <a:t>Qualité </a:t>
                      </a:r>
                    </a:p>
                  </a:txBody>
                  <a:tcPr marL="91454" marR="91454" marT="45724" marB="45724"/>
                </a:tc>
                <a:tc>
                  <a:txBody>
                    <a:bodyPr/>
                    <a:lstStyle/>
                    <a:p>
                      <a:endParaRPr lang="fr-FR" sz="1600" dirty="0"/>
                    </a:p>
                  </a:txBody>
                  <a:tcPr marL="91454" marR="91454" marT="45724" marB="45724"/>
                </a:tc>
                <a:tc>
                  <a:txBody>
                    <a:bodyPr/>
                    <a:lstStyle/>
                    <a:p>
                      <a:endParaRPr lang="fr-FR" sz="1600" dirty="0"/>
                    </a:p>
                  </a:txBody>
                  <a:tcPr marL="91454" marR="91454" marT="45724" marB="45724"/>
                </a:tc>
                <a:extLst>
                  <a:ext uri="{0D108BD9-81ED-4DB2-BD59-A6C34878D82A}">
                    <a16:rowId xmlns:a16="http://schemas.microsoft.com/office/drawing/2014/main" val="3041932996"/>
                  </a:ext>
                </a:extLst>
              </a:tr>
            </a:tbl>
          </a:graphicData>
        </a:graphic>
      </p:graphicFrame>
      <p:graphicFrame>
        <p:nvGraphicFramePr>
          <p:cNvPr id="22" name="Table 21">
            <a:extLst>
              <a:ext uri="{FF2B5EF4-FFF2-40B4-BE49-F238E27FC236}">
                <a16:creationId xmlns:a16="http://schemas.microsoft.com/office/drawing/2014/main" id="{4B78CCD0-5FBC-495E-A8A4-CD557109C285}"/>
              </a:ext>
            </a:extLst>
          </p:cNvPr>
          <p:cNvGraphicFramePr>
            <a:graphicFrameLocks noGrp="1"/>
          </p:cNvGraphicFramePr>
          <p:nvPr>
            <p:extLst>
              <p:ext uri="{D42A27DB-BD31-4B8C-83A1-F6EECF244321}">
                <p14:modId xmlns:p14="http://schemas.microsoft.com/office/powerpoint/2010/main" val="3832488153"/>
              </p:ext>
            </p:extLst>
          </p:nvPr>
        </p:nvGraphicFramePr>
        <p:xfrm>
          <a:off x="723900" y="1608138"/>
          <a:ext cx="4876800" cy="2711448"/>
        </p:xfrm>
        <a:graphic>
          <a:graphicData uri="http://schemas.openxmlformats.org/drawingml/2006/table">
            <a:tbl>
              <a:tblPr firstRow="1" bandRow="1">
                <a:tableStyleId>{5C22544A-7EE6-4342-B048-85BDC9FD1C3A}</a:tableStyleId>
              </a:tblPr>
              <a:tblGrid>
                <a:gridCol w="1409157">
                  <a:extLst>
                    <a:ext uri="{9D8B030D-6E8A-4147-A177-3AD203B41FA5}">
                      <a16:colId xmlns:a16="http://schemas.microsoft.com/office/drawing/2014/main" val="3335920264"/>
                    </a:ext>
                  </a:extLst>
                </a:gridCol>
                <a:gridCol w="1181285">
                  <a:extLst>
                    <a:ext uri="{9D8B030D-6E8A-4147-A177-3AD203B41FA5}">
                      <a16:colId xmlns:a16="http://schemas.microsoft.com/office/drawing/2014/main" val="906172723"/>
                    </a:ext>
                  </a:extLst>
                </a:gridCol>
                <a:gridCol w="1143179">
                  <a:extLst>
                    <a:ext uri="{9D8B030D-6E8A-4147-A177-3AD203B41FA5}">
                      <a16:colId xmlns:a16="http://schemas.microsoft.com/office/drawing/2014/main" val="2055966091"/>
                    </a:ext>
                  </a:extLst>
                </a:gridCol>
                <a:gridCol w="1143179">
                  <a:extLst>
                    <a:ext uri="{9D8B030D-6E8A-4147-A177-3AD203B41FA5}">
                      <a16:colId xmlns:a16="http://schemas.microsoft.com/office/drawing/2014/main" val="1271108811"/>
                    </a:ext>
                  </a:extLst>
                </a:gridCol>
              </a:tblGrid>
              <a:tr h="579176">
                <a:tc>
                  <a:txBody>
                    <a:bodyPr/>
                    <a:lstStyle/>
                    <a:p>
                      <a:r>
                        <a:rPr lang="fr-FR" sz="1600" dirty="0"/>
                        <a:t>L’adjectif qualificatif</a:t>
                      </a:r>
                    </a:p>
                  </a:txBody>
                  <a:tcPr marL="91454" marR="91454" marT="45724" marB="45724">
                    <a:solidFill>
                      <a:schemeClr val="tx1">
                        <a:lumMod val="50000"/>
                        <a:lumOff val="50000"/>
                      </a:schemeClr>
                    </a:solidFill>
                  </a:tcPr>
                </a:tc>
                <a:tc>
                  <a:txBody>
                    <a:bodyPr/>
                    <a:lstStyle/>
                    <a:p>
                      <a:r>
                        <a:rPr lang="fr-FR" sz="1600" dirty="0"/>
                        <a:t>Sens de l’adjectif </a:t>
                      </a:r>
                    </a:p>
                  </a:txBody>
                  <a:tcPr marL="91454" marR="91454" marT="45724" marB="45724">
                    <a:solidFill>
                      <a:schemeClr val="tx1">
                        <a:lumMod val="50000"/>
                        <a:lumOff val="50000"/>
                      </a:schemeClr>
                    </a:solidFill>
                  </a:tcPr>
                </a:tc>
                <a:tc>
                  <a:txBody>
                    <a:bodyPr/>
                    <a:lstStyle/>
                    <a:p>
                      <a:r>
                        <a:rPr lang="fr-FR" sz="1600" dirty="0"/>
                        <a:t>Avant le nom</a:t>
                      </a:r>
                    </a:p>
                  </a:txBody>
                  <a:tcPr marL="91454" marR="91454" marT="45724" marB="45724">
                    <a:solidFill>
                      <a:schemeClr val="tx1">
                        <a:lumMod val="50000"/>
                        <a:lumOff val="50000"/>
                      </a:schemeClr>
                    </a:solidFill>
                  </a:tcPr>
                </a:tc>
                <a:tc>
                  <a:txBody>
                    <a:bodyPr/>
                    <a:lstStyle/>
                    <a:p>
                      <a:r>
                        <a:rPr lang="fr-FR" sz="1600" dirty="0"/>
                        <a:t>Après le nom</a:t>
                      </a:r>
                    </a:p>
                  </a:txBody>
                  <a:tcPr marL="91454" marR="91454" marT="45724" marB="45724">
                    <a:solidFill>
                      <a:schemeClr val="tx1">
                        <a:lumMod val="50000"/>
                        <a:lumOff val="50000"/>
                      </a:schemeClr>
                    </a:solidFill>
                  </a:tcPr>
                </a:tc>
                <a:extLst>
                  <a:ext uri="{0D108BD9-81ED-4DB2-BD59-A6C34878D82A}">
                    <a16:rowId xmlns:a16="http://schemas.microsoft.com/office/drawing/2014/main" val="1097556442"/>
                  </a:ext>
                </a:extLst>
              </a:tr>
              <a:tr h="359392">
                <a:tc>
                  <a:txBody>
                    <a:bodyPr/>
                    <a:lstStyle/>
                    <a:p>
                      <a:r>
                        <a:rPr lang="fr-FR" sz="1600" b="1" dirty="0">
                          <a:solidFill>
                            <a:schemeClr val="tx1"/>
                          </a:solidFill>
                          <a:latin typeface="Myriad Pro" panose="020B0503030403020204"/>
                        </a:rPr>
                        <a:t>Larges </a:t>
                      </a:r>
                    </a:p>
                  </a:txBody>
                  <a:tcPr marL="91454" marR="91454" marT="45724" marB="45724">
                    <a:solidFill>
                      <a:schemeClr val="bg1">
                        <a:lumMod val="85000"/>
                      </a:schemeClr>
                    </a:solidFill>
                  </a:tcPr>
                </a:tc>
                <a:tc>
                  <a:txBody>
                    <a:bodyPr/>
                    <a:lstStyle/>
                    <a:p>
                      <a:r>
                        <a:rPr lang="fr-FR" sz="1600" b="1" dirty="0">
                          <a:solidFill>
                            <a:schemeClr val="tx1"/>
                          </a:solidFill>
                          <a:latin typeface="Myriad Pro" panose="020B0503030403020204"/>
                        </a:rPr>
                        <a:t>Taille </a:t>
                      </a:r>
                    </a:p>
                  </a:txBody>
                  <a:tcPr marL="91454" marR="91454" marT="45724" marB="45724">
                    <a:solidFill>
                      <a:schemeClr val="bg1">
                        <a:lumMod val="85000"/>
                      </a:schemeClr>
                    </a:solidFill>
                  </a:tcPr>
                </a:tc>
                <a:tc>
                  <a:txBody>
                    <a:bodyPr/>
                    <a:lstStyle/>
                    <a:p>
                      <a:endParaRPr lang="fr-FR" sz="1600" dirty="0"/>
                    </a:p>
                  </a:txBody>
                  <a:tcPr marL="91454" marR="91454" marT="45724" marB="45724">
                    <a:solidFill>
                      <a:schemeClr val="bg1">
                        <a:lumMod val="85000"/>
                      </a:schemeClr>
                    </a:solidFill>
                  </a:tcPr>
                </a:tc>
                <a:tc>
                  <a:txBody>
                    <a:bodyPr/>
                    <a:lstStyle/>
                    <a:p>
                      <a:r>
                        <a:rPr lang="fr-FR" sz="1600" dirty="0"/>
                        <a:t>X </a:t>
                      </a:r>
                    </a:p>
                  </a:txBody>
                  <a:tcPr marL="91454" marR="91454" marT="45724" marB="45724">
                    <a:solidFill>
                      <a:schemeClr val="bg1">
                        <a:lumMod val="85000"/>
                      </a:schemeClr>
                    </a:solidFill>
                  </a:tcPr>
                </a:tc>
                <a:extLst>
                  <a:ext uri="{0D108BD9-81ED-4DB2-BD59-A6C34878D82A}">
                    <a16:rowId xmlns:a16="http://schemas.microsoft.com/office/drawing/2014/main" val="2792292621"/>
                  </a:ext>
                </a:extLst>
              </a:tr>
              <a:tr h="359392">
                <a:tc>
                  <a:txBody>
                    <a:bodyPr/>
                    <a:lstStyle/>
                    <a:p>
                      <a:r>
                        <a:rPr lang="fr-FR" sz="1600" b="1" dirty="0">
                          <a:solidFill>
                            <a:schemeClr val="tx1"/>
                          </a:solidFill>
                          <a:latin typeface="Myriad Pro" panose="020B0503030403020204"/>
                        </a:rPr>
                        <a:t>Vaste </a:t>
                      </a:r>
                    </a:p>
                  </a:txBody>
                  <a:tcPr marL="91454" marR="91454" marT="45724" marB="45724"/>
                </a:tc>
                <a:tc>
                  <a:txBody>
                    <a:bodyPr/>
                    <a:lstStyle/>
                    <a:p>
                      <a:r>
                        <a:rPr lang="fr-FR" sz="1600" b="1" dirty="0">
                          <a:solidFill>
                            <a:schemeClr val="tx1"/>
                          </a:solidFill>
                          <a:latin typeface="Myriad Pro" panose="020B0503030403020204"/>
                        </a:rPr>
                        <a:t>Taille </a:t>
                      </a:r>
                    </a:p>
                  </a:txBody>
                  <a:tcPr marL="91454" marR="91454" marT="45724" marB="45724"/>
                </a:tc>
                <a:tc>
                  <a:txBody>
                    <a:bodyPr/>
                    <a:lstStyle/>
                    <a:p>
                      <a:endParaRPr lang="fr-FR" sz="1600" dirty="0"/>
                    </a:p>
                  </a:txBody>
                  <a:tcPr marL="91454" marR="91454" marT="45724" marB="45724"/>
                </a:tc>
                <a:tc>
                  <a:txBody>
                    <a:bodyPr/>
                    <a:lstStyle/>
                    <a:p>
                      <a:r>
                        <a:rPr lang="fr-FR" sz="1600" dirty="0"/>
                        <a:t>X</a:t>
                      </a:r>
                    </a:p>
                  </a:txBody>
                  <a:tcPr marL="91454" marR="91454" marT="45724" marB="45724"/>
                </a:tc>
                <a:extLst>
                  <a:ext uri="{0D108BD9-81ED-4DB2-BD59-A6C34878D82A}">
                    <a16:rowId xmlns:a16="http://schemas.microsoft.com/office/drawing/2014/main" val="3386590191"/>
                  </a:ext>
                </a:extLst>
              </a:tr>
              <a:tr h="359392">
                <a:tc>
                  <a:txBody>
                    <a:bodyPr/>
                    <a:lstStyle/>
                    <a:p>
                      <a:r>
                        <a:rPr lang="fr-FR" sz="1600" dirty="0">
                          <a:solidFill>
                            <a:schemeClr val="tx1"/>
                          </a:solidFill>
                          <a:latin typeface="Myriad Pro" panose="020B0503030403020204"/>
                        </a:rPr>
                        <a:t>Beau </a:t>
                      </a:r>
                    </a:p>
                  </a:txBody>
                  <a:tcPr marL="91454" marR="91454" marT="45724" marB="45724">
                    <a:solidFill>
                      <a:schemeClr val="bg1">
                        <a:lumMod val="85000"/>
                      </a:schemeClr>
                    </a:solidFill>
                  </a:tcPr>
                </a:tc>
                <a:tc>
                  <a:txBody>
                    <a:bodyPr/>
                    <a:lstStyle/>
                    <a:p>
                      <a:r>
                        <a:rPr lang="fr-FR" sz="1600" b="1" dirty="0">
                          <a:solidFill>
                            <a:schemeClr val="tx1"/>
                          </a:solidFill>
                          <a:latin typeface="Myriad Pro" panose="020B0503030403020204"/>
                        </a:rPr>
                        <a:t>Qualité</a:t>
                      </a:r>
                    </a:p>
                  </a:txBody>
                  <a:tcPr marL="91454" marR="91454" marT="45724" marB="45724">
                    <a:solidFill>
                      <a:schemeClr val="bg1">
                        <a:lumMod val="85000"/>
                      </a:schemeClr>
                    </a:solidFill>
                  </a:tcPr>
                </a:tc>
                <a:tc>
                  <a:txBody>
                    <a:bodyPr/>
                    <a:lstStyle/>
                    <a:p>
                      <a:r>
                        <a:rPr lang="fr-FR" sz="1600" dirty="0"/>
                        <a:t>X </a:t>
                      </a:r>
                    </a:p>
                  </a:txBody>
                  <a:tcPr marL="91454" marR="91454" marT="45724" marB="45724">
                    <a:solidFill>
                      <a:schemeClr val="bg1">
                        <a:lumMod val="85000"/>
                      </a:schemeClr>
                    </a:solidFill>
                  </a:tcPr>
                </a:tc>
                <a:tc>
                  <a:txBody>
                    <a:bodyPr/>
                    <a:lstStyle/>
                    <a:p>
                      <a:endParaRPr lang="fr-FR" sz="1600" dirty="0"/>
                    </a:p>
                  </a:txBody>
                  <a:tcPr marL="91454" marR="91454" marT="45724" marB="45724">
                    <a:solidFill>
                      <a:schemeClr val="bg1">
                        <a:lumMod val="85000"/>
                      </a:schemeClr>
                    </a:solidFill>
                  </a:tcPr>
                </a:tc>
                <a:extLst>
                  <a:ext uri="{0D108BD9-81ED-4DB2-BD59-A6C34878D82A}">
                    <a16:rowId xmlns:a16="http://schemas.microsoft.com/office/drawing/2014/main" val="4111947304"/>
                  </a:ext>
                </a:extLst>
              </a:tr>
              <a:tr h="359392">
                <a:tc>
                  <a:txBody>
                    <a:bodyPr/>
                    <a:lstStyle/>
                    <a:p>
                      <a:r>
                        <a:rPr lang="fr-FR" sz="1600" b="1" dirty="0">
                          <a:solidFill>
                            <a:schemeClr val="tx1"/>
                          </a:solidFill>
                          <a:latin typeface="Myriad Pro" panose="020B0503030403020204"/>
                        </a:rPr>
                        <a:t>Abondante </a:t>
                      </a:r>
                    </a:p>
                  </a:txBody>
                  <a:tcPr marL="91454" marR="91454" marT="45724" marB="45724"/>
                </a:tc>
                <a:tc>
                  <a:txBody>
                    <a:bodyPr/>
                    <a:lstStyle/>
                    <a:p>
                      <a:r>
                        <a:rPr lang="fr-FR" sz="1600" b="1" dirty="0">
                          <a:solidFill>
                            <a:schemeClr val="tx1"/>
                          </a:solidFill>
                          <a:latin typeface="Myriad Pro" panose="020B0503030403020204"/>
                        </a:rPr>
                        <a:t>Quantité </a:t>
                      </a:r>
                    </a:p>
                  </a:txBody>
                  <a:tcPr marL="91454" marR="91454" marT="45724" marB="45724"/>
                </a:tc>
                <a:tc>
                  <a:txBody>
                    <a:bodyPr/>
                    <a:lstStyle/>
                    <a:p>
                      <a:endParaRPr lang="fr-FR" sz="1600" dirty="0"/>
                    </a:p>
                  </a:txBody>
                  <a:tcPr marL="91454" marR="91454" marT="45724" marB="45724"/>
                </a:tc>
                <a:tc>
                  <a:txBody>
                    <a:bodyPr/>
                    <a:lstStyle/>
                    <a:p>
                      <a:r>
                        <a:rPr lang="fr-FR" sz="1600" dirty="0"/>
                        <a:t>X</a:t>
                      </a:r>
                    </a:p>
                  </a:txBody>
                  <a:tcPr marL="91454" marR="91454" marT="45724" marB="45724"/>
                </a:tc>
                <a:extLst>
                  <a:ext uri="{0D108BD9-81ED-4DB2-BD59-A6C34878D82A}">
                    <a16:rowId xmlns:a16="http://schemas.microsoft.com/office/drawing/2014/main" val="2804063623"/>
                  </a:ext>
                </a:extLst>
              </a:tr>
              <a:tr h="335312">
                <a:tc>
                  <a:txBody>
                    <a:bodyPr/>
                    <a:lstStyle/>
                    <a:p>
                      <a:r>
                        <a:rPr lang="fr-FR" sz="1600" b="1" dirty="0">
                          <a:solidFill>
                            <a:schemeClr val="tx1"/>
                          </a:solidFill>
                          <a:latin typeface="Myriad Pro" panose="020B0503030403020204"/>
                        </a:rPr>
                        <a:t>saillantes</a:t>
                      </a:r>
                    </a:p>
                  </a:txBody>
                  <a:tcPr marL="91454" marR="91454" marT="45724" marB="45724">
                    <a:solidFill>
                      <a:schemeClr val="bg1">
                        <a:lumMod val="85000"/>
                      </a:schemeClr>
                    </a:solidFill>
                  </a:tcPr>
                </a:tc>
                <a:tc>
                  <a:txBody>
                    <a:bodyPr/>
                    <a:lstStyle/>
                    <a:p>
                      <a:r>
                        <a:rPr lang="fr-FR" sz="1600" b="1" dirty="0">
                          <a:solidFill>
                            <a:schemeClr val="tx1"/>
                          </a:solidFill>
                          <a:latin typeface="Myriad Pro" panose="020B0503030403020204"/>
                        </a:rPr>
                        <a:t>Forme </a:t>
                      </a:r>
                    </a:p>
                  </a:txBody>
                  <a:tcPr marL="91454" marR="91454" marT="45724" marB="45724">
                    <a:solidFill>
                      <a:schemeClr val="bg1">
                        <a:lumMod val="85000"/>
                      </a:schemeClr>
                    </a:solidFill>
                  </a:tcPr>
                </a:tc>
                <a:tc>
                  <a:txBody>
                    <a:bodyPr/>
                    <a:lstStyle/>
                    <a:p>
                      <a:endParaRPr lang="fr-FR" sz="1600" dirty="0"/>
                    </a:p>
                  </a:txBody>
                  <a:tcPr marL="91454" marR="91454" marT="45724" marB="45724">
                    <a:solidFill>
                      <a:schemeClr val="bg1">
                        <a:lumMod val="85000"/>
                      </a:schemeClr>
                    </a:solidFill>
                  </a:tcPr>
                </a:tc>
                <a:tc>
                  <a:txBody>
                    <a:bodyPr/>
                    <a:lstStyle/>
                    <a:p>
                      <a:r>
                        <a:rPr lang="fr-FR" sz="1600" dirty="0"/>
                        <a:t>X </a:t>
                      </a:r>
                    </a:p>
                  </a:txBody>
                  <a:tcPr marL="91454" marR="91454" marT="45724" marB="45724">
                    <a:solidFill>
                      <a:schemeClr val="bg1">
                        <a:lumMod val="85000"/>
                      </a:schemeClr>
                    </a:solidFill>
                  </a:tcPr>
                </a:tc>
                <a:extLst>
                  <a:ext uri="{0D108BD9-81ED-4DB2-BD59-A6C34878D82A}">
                    <a16:rowId xmlns:a16="http://schemas.microsoft.com/office/drawing/2014/main" val="116294689"/>
                  </a:ext>
                </a:extLst>
              </a:tr>
              <a:tr h="359392">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1" dirty="0">
                          <a:solidFill>
                            <a:schemeClr val="tx1"/>
                          </a:solidFill>
                          <a:latin typeface="Myriad Pro" panose="020B0503030403020204"/>
                        </a:rPr>
                        <a:t>Élégant</a:t>
                      </a:r>
                    </a:p>
                  </a:txBody>
                  <a:tcPr marL="91454" marR="91454" marT="45724" marB="45724"/>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1" dirty="0">
                          <a:solidFill>
                            <a:schemeClr val="tx1"/>
                          </a:solidFill>
                          <a:latin typeface="Myriad Pro" panose="020B0503030403020204"/>
                        </a:rPr>
                        <a:t>Qualité </a:t>
                      </a:r>
                    </a:p>
                  </a:txBody>
                  <a:tcPr marL="91454" marR="91454" marT="45724" marB="45724"/>
                </a:tc>
                <a:tc>
                  <a:txBody>
                    <a:bodyPr/>
                    <a:lstStyle/>
                    <a:p>
                      <a:r>
                        <a:rPr lang="fr-FR" sz="1600" dirty="0"/>
                        <a:t>X </a:t>
                      </a:r>
                    </a:p>
                  </a:txBody>
                  <a:tcPr marL="91454" marR="91454" marT="45724" marB="45724"/>
                </a:tc>
                <a:tc>
                  <a:txBody>
                    <a:bodyPr/>
                    <a:lstStyle/>
                    <a:p>
                      <a:endParaRPr lang="fr-FR" sz="1600" dirty="0"/>
                    </a:p>
                  </a:txBody>
                  <a:tcPr marL="91454" marR="91454" marT="45724" marB="45724"/>
                </a:tc>
                <a:extLst>
                  <a:ext uri="{0D108BD9-81ED-4DB2-BD59-A6C34878D82A}">
                    <a16:rowId xmlns:a16="http://schemas.microsoft.com/office/drawing/2014/main" val="3041932996"/>
                  </a:ext>
                </a:extLst>
              </a:tr>
            </a:tbl>
          </a:graphicData>
        </a:graphic>
      </p:graphicFrame>
      <p:sp>
        <p:nvSpPr>
          <p:cNvPr id="24" name="Rectangle 23">
            <a:extLst>
              <a:ext uri="{FF2B5EF4-FFF2-40B4-BE49-F238E27FC236}">
                <a16:creationId xmlns:a16="http://schemas.microsoft.com/office/drawing/2014/main" id="{D3DEC3D1-8068-4E23-88AA-AD93B1DC4169}"/>
              </a:ext>
            </a:extLst>
          </p:cNvPr>
          <p:cNvSpPr/>
          <p:nvPr/>
        </p:nvSpPr>
        <p:spPr>
          <a:xfrm>
            <a:off x="668338" y="4784725"/>
            <a:ext cx="4876800" cy="47783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Relisez les réponses et complétez le paragraphe suivant. </a:t>
            </a:r>
          </a:p>
        </p:txBody>
      </p:sp>
      <p:sp>
        <p:nvSpPr>
          <p:cNvPr id="25" name="Rectangle 24">
            <a:extLst>
              <a:ext uri="{FF2B5EF4-FFF2-40B4-BE49-F238E27FC236}">
                <a16:creationId xmlns:a16="http://schemas.microsoft.com/office/drawing/2014/main" id="{1A7D0848-633A-49BD-80D5-6AAEA66F3973}"/>
              </a:ext>
            </a:extLst>
          </p:cNvPr>
          <p:cNvSpPr/>
          <p:nvPr/>
        </p:nvSpPr>
        <p:spPr>
          <a:xfrm>
            <a:off x="668338" y="5595938"/>
            <a:ext cx="5065712" cy="87947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000" dirty="0">
                <a:solidFill>
                  <a:schemeClr val="tx1"/>
                </a:solidFill>
                <a:latin typeface="Myriad Pro" panose="020B0503030403020204" pitchFamily="34" charset="0"/>
              </a:rPr>
              <a:t>Les adjectifs qualificatifs de ………. , de ………… et de couleur se place généralement ………… le nom qualifié. </a:t>
            </a:r>
          </a:p>
        </p:txBody>
      </p:sp>
      <p:sp>
        <p:nvSpPr>
          <p:cNvPr id="27" name="Rectangle 26">
            <a:extLst>
              <a:ext uri="{FF2B5EF4-FFF2-40B4-BE49-F238E27FC236}">
                <a16:creationId xmlns:a16="http://schemas.microsoft.com/office/drawing/2014/main" id="{AB762095-DB4E-4EBB-B232-E79FE6018992}"/>
              </a:ext>
            </a:extLst>
          </p:cNvPr>
          <p:cNvSpPr/>
          <p:nvPr/>
        </p:nvSpPr>
        <p:spPr>
          <a:xfrm>
            <a:off x="723900" y="5651135"/>
            <a:ext cx="5065712" cy="88106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000" dirty="0">
                <a:solidFill>
                  <a:schemeClr val="tx1"/>
                </a:solidFill>
                <a:latin typeface="Myriad Pro" panose="020B0503030403020204" pitchFamily="34" charset="0"/>
              </a:rPr>
              <a:t>Les adjectifs qualificatifs de </a:t>
            </a:r>
            <a:r>
              <a:rPr lang="fr-FR" sz="2000" u="sng" dirty="0">
                <a:solidFill>
                  <a:srgbClr val="0070C0"/>
                </a:solidFill>
                <a:latin typeface="Myriad Pro" panose="020B0503030403020204" pitchFamily="34" charset="0"/>
              </a:rPr>
              <a:t>taille</a:t>
            </a:r>
            <a:r>
              <a:rPr lang="fr-FR" sz="2000" dirty="0">
                <a:solidFill>
                  <a:schemeClr val="tx1"/>
                </a:solidFill>
                <a:latin typeface="Myriad Pro" panose="020B0503030403020204" pitchFamily="34" charset="0"/>
              </a:rPr>
              <a:t>, de</a:t>
            </a:r>
            <a:r>
              <a:rPr lang="fr-FR" sz="2000" u="sng" dirty="0">
                <a:solidFill>
                  <a:srgbClr val="0070C0"/>
                </a:solidFill>
                <a:latin typeface="Myriad Pro" panose="020B0503030403020204" pitchFamily="34" charset="0"/>
              </a:rPr>
              <a:t> forme </a:t>
            </a:r>
            <a:r>
              <a:rPr lang="fr-FR" sz="2000" dirty="0">
                <a:solidFill>
                  <a:schemeClr val="tx1"/>
                </a:solidFill>
                <a:latin typeface="Myriad Pro" panose="020B0503030403020204" pitchFamily="34" charset="0"/>
              </a:rPr>
              <a:t>et de </a:t>
            </a:r>
            <a:r>
              <a:rPr lang="fr-FR" sz="2000" u="sng" dirty="0">
                <a:solidFill>
                  <a:srgbClr val="0070C0"/>
                </a:solidFill>
                <a:latin typeface="Myriad Pro" panose="020B0503030403020204" pitchFamily="34" charset="0"/>
              </a:rPr>
              <a:t>couleur</a:t>
            </a:r>
            <a:r>
              <a:rPr lang="fr-FR" sz="2000" dirty="0">
                <a:solidFill>
                  <a:schemeClr val="tx1"/>
                </a:solidFill>
                <a:latin typeface="Myriad Pro" panose="020B0503030403020204" pitchFamily="34" charset="0"/>
              </a:rPr>
              <a:t> se place généralement </a:t>
            </a:r>
            <a:r>
              <a:rPr lang="fr-FR" sz="2000" u="sng" dirty="0">
                <a:solidFill>
                  <a:schemeClr val="accent1">
                    <a:lumMod val="75000"/>
                  </a:schemeClr>
                </a:solidFill>
                <a:latin typeface="Myriad Pro" panose="020B0503030403020204" pitchFamily="34" charset="0"/>
              </a:rPr>
              <a:t>après</a:t>
            </a:r>
            <a:r>
              <a:rPr lang="fr-FR" sz="2000" dirty="0">
                <a:solidFill>
                  <a:schemeClr val="tx1"/>
                </a:solidFill>
                <a:latin typeface="Myriad Pro" panose="020B0503030403020204" pitchFamily="34" charset="0"/>
              </a:rPr>
              <a:t> le nom qualifié. </a:t>
            </a:r>
          </a:p>
        </p:txBody>
      </p:sp>
      <p:sp>
        <p:nvSpPr>
          <p:cNvPr id="28" name="TextBox 27">
            <a:extLst>
              <a:ext uri="{FF2B5EF4-FFF2-40B4-BE49-F238E27FC236}">
                <a16:creationId xmlns:a16="http://schemas.microsoft.com/office/drawing/2014/main" id="{918428D2-6773-4830-9DF6-B193D4F1B207}"/>
              </a:ext>
            </a:extLst>
          </p:cNvPr>
          <p:cNvSpPr txBox="1"/>
          <p:nvPr/>
        </p:nvSpPr>
        <p:spPr>
          <a:xfrm rot="10800000" flipH="1" flipV="1">
            <a:off x="6181725" y="1141234"/>
            <a:ext cx="5686425" cy="4893647"/>
          </a:xfrm>
          <a:prstGeom prst="rect">
            <a:avLst/>
          </a:prstGeom>
          <a:solidFill>
            <a:schemeClr val="accent1">
              <a:lumMod val="20000"/>
              <a:lumOff val="80000"/>
            </a:schemeClr>
          </a:solidFill>
        </p:spPr>
        <p:txBody>
          <a:bodyPr>
            <a:spAutoFit/>
          </a:bodyPr>
          <a:lstStyle/>
          <a:p>
            <a:pPr algn="just">
              <a:lnSpc>
                <a:spcPct val="150000"/>
              </a:lnSpc>
              <a:defRPr/>
            </a:pPr>
            <a:r>
              <a:rPr lang="fr-FR" sz="1600" b="1" dirty="0">
                <a:solidFill>
                  <a:srgbClr val="002060"/>
                </a:solidFill>
                <a:latin typeface="Myriad Pro" panose="020B0503030403020204" pitchFamily="34" charset="0"/>
              </a:rPr>
              <a:t>Michel </a:t>
            </a:r>
            <a:r>
              <a:rPr lang="fr-FR" sz="1600" b="1" dirty="0" err="1">
                <a:solidFill>
                  <a:srgbClr val="002060"/>
                </a:solidFill>
                <a:latin typeface="Myriad Pro" panose="020B0503030403020204" pitchFamily="34" charset="0"/>
              </a:rPr>
              <a:t>Strogoff</a:t>
            </a:r>
            <a:r>
              <a:rPr lang="fr-FR" sz="1600" b="1" dirty="0">
                <a:solidFill>
                  <a:srgbClr val="002060"/>
                </a:solidFill>
                <a:latin typeface="Myriad Pro" panose="020B0503030403020204" pitchFamily="34" charset="0"/>
              </a:rPr>
              <a:t> </a:t>
            </a:r>
            <a:r>
              <a:rPr lang="fr-FR" sz="1600" dirty="0">
                <a:solidFill>
                  <a:schemeClr val="tx1"/>
                </a:solidFill>
                <a:latin typeface="Myriad Pro" panose="020B0503030403020204" pitchFamily="34" charset="0"/>
              </a:rPr>
              <a:t>était </a:t>
            </a:r>
            <a:r>
              <a:rPr lang="fr-FR" sz="1600" b="1" u="sng" dirty="0">
                <a:solidFill>
                  <a:srgbClr val="002060"/>
                </a:solidFill>
                <a:latin typeface="Myriad Pro" panose="020B0503030403020204" pitchFamily="34" charset="0"/>
              </a:rPr>
              <a:t>grand</a:t>
            </a:r>
            <a:r>
              <a:rPr lang="fr-FR" sz="1600" dirty="0">
                <a:solidFill>
                  <a:srgbClr val="002060"/>
                </a:solidFill>
                <a:latin typeface="Myriad Pro" panose="020B0503030403020204" pitchFamily="34" charset="0"/>
              </a:rPr>
              <a:t> </a:t>
            </a:r>
            <a:r>
              <a:rPr lang="fr-FR" sz="1600" dirty="0">
                <a:solidFill>
                  <a:schemeClr val="tx1"/>
                </a:solidFill>
                <a:latin typeface="Myriad Pro" panose="020B0503030403020204" pitchFamily="34" charset="0"/>
              </a:rPr>
              <a:t>et </a:t>
            </a:r>
            <a:r>
              <a:rPr lang="fr-FR" sz="1600" b="1" u="sng" dirty="0">
                <a:solidFill>
                  <a:srgbClr val="002060"/>
                </a:solidFill>
                <a:latin typeface="Myriad Pro" panose="020B0503030403020204" pitchFamily="34" charset="0"/>
              </a:rPr>
              <a:t>vigoureux</a:t>
            </a:r>
            <a:r>
              <a:rPr lang="fr-FR" sz="1600" dirty="0">
                <a:solidFill>
                  <a:schemeClr val="tx1"/>
                </a:solidFill>
                <a:latin typeface="Myriad Pro" panose="020B0503030403020204" pitchFamily="34" charset="0"/>
              </a:rPr>
              <a:t>. </a:t>
            </a:r>
            <a:r>
              <a:rPr lang="fr-FR" sz="1600" b="1" dirty="0">
                <a:solidFill>
                  <a:srgbClr val="002060"/>
                </a:solidFill>
                <a:latin typeface="Myriad Pro" panose="020B0503030403020204" pitchFamily="34" charset="0"/>
              </a:rPr>
              <a:t>Il</a:t>
            </a:r>
            <a:r>
              <a:rPr lang="fr-FR" sz="1600" b="1" dirty="0">
                <a:solidFill>
                  <a:schemeClr val="tx1"/>
                </a:solidFill>
                <a:latin typeface="Myriad Pro" panose="020B0503030403020204" pitchFamily="34" charset="0"/>
              </a:rPr>
              <a:t> </a:t>
            </a:r>
            <a:r>
              <a:rPr lang="fr-FR" sz="1600" dirty="0">
                <a:solidFill>
                  <a:schemeClr val="tx1"/>
                </a:solidFill>
                <a:latin typeface="Myriad Pro" panose="020B0503030403020204" pitchFamily="34" charset="0"/>
              </a:rPr>
              <a:t>avait </a:t>
            </a:r>
            <a:r>
              <a:rPr lang="fr-FR" sz="1600" b="1" dirty="0">
                <a:solidFill>
                  <a:srgbClr val="00B050"/>
                </a:solidFill>
                <a:latin typeface="Myriad Pro" panose="020B0503030403020204" pitchFamily="34" charset="0"/>
              </a:rPr>
              <a:t>les épaules </a:t>
            </a:r>
            <a:r>
              <a:rPr lang="fr-FR" sz="1600" b="1" u="sng" dirty="0">
                <a:solidFill>
                  <a:srgbClr val="00B050"/>
                </a:solidFill>
                <a:latin typeface="Myriad Pro" panose="020B0503030403020204" pitchFamily="34" charset="0"/>
              </a:rPr>
              <a:t>larges</a:t>
            </a:r>
            <a:r>
              <a:rPr lang="fr-FR" sz="1600" dirty="0">
                <a:solidFill>
                  <a:schemeClr val="tx1"/>
                </a:solidFill>
                <a:latin typeface="Myriad Pro" panose="020B0503030403020204" pitchFamily="34" charset="0"/>
              </a:rPr>
              <a:t> et </a:t>
            </a:r>
            <a:r>
              <a:rPr lang="fr-FR" sz="1600" b="1" dirty="0">
                <a:solidFill>
                  <a:srgbClr val="00B050"/>
                </a:solidFill>
                <a:latin typeface="Myriad Pro" panose="020B0503030403020204" pitchFamily="34" charset="0"/>
              </a:rPr>
              <a:t>la poitrine </a:t>
            </a:r>
            <a:r>
              <a:rPr lang="fr-FR" sz="1600" b="1" u="sng" dirty="0">
                <a:solidFill>
                  <a:srgbClr val="00B050"/>
                </a:solidFill>
                <a:latin typeface="Myriad Pro" panose="020B0503030403020204" pitchFamily="34" charset="0"/>
              </a:rPr>
              <a:t>vaste</a:t>
            </a:r>
            <a:r>
              <a:rPr lang="fr-FR" sz="1600" dirty="0">
                <a:solidFill>
                  <a:schemeClr val="tx1"/>
                </a:solidFill>
                <a:latin typeface="Myriad Pro" panose="020B0503030403020204" pitchFamily="34" charset="0"/>
              </a:rPr>
              <a:t>. </a:t>
            </a:r>
            <a:r>
              <a:rPr lang="fr-FR" sz="1600" b="1" dirty="0">
                <a:solidFill>
                  <a:srgbClr val="002060"/>
                </a:solidFill>
                <a:latin typeface="Myriad Pro" panose="020B0503030403020204" pitchFamily="34" charset="0"/>
              </a:rPr>
              <a:t>Ce </a:t>
            </a:r>
            <a:r>
              <a:rPr lang="fr-FR" sz="1600" b="1" u="sng" dirty="0">
                <a:solidFill>
                  <a:srgbClr val="002060"/>
                </a:solidFill>
                <a:latin typeface="Myriad Pro" panose="020B0503030403020204" pitchFamily="34" charset="0"/>
              </a:rPr>
              <a:t>beau</a:t>
            </a:r>
            <a:r>
              <a:rPr lang="fr-FR" sz="1600" b="1" dirty="0">
                <a:solidFill>
                  <a:srgbClr val="002060"/>
                </a:solidFill>
                <a:latin typeface="Myriad Pro" panose="020B0503030403020204" pitchFamily="34" charset="0"/>
              </a:rPr>
              <a:t> garçon </a:t>
            </a:r>
            <a:r>
              <a:rPr lang="fr-FR" sz="1600" dirty="0">
                <a:solidFill>
                  <a:schemeClr val="tx1"/>
                </a:solidFill>
                <a:latin typeface="Myriad Pro" panose="020B0503030403020204" pitchFamily="34" charset="0"/>
              </a:rPr>
              <a:t>est </a:t>
            </a:r>
            <a:r>
              <a:rPr lang="fr-FR" sz="1600" b="1" u="sng" dirty="0">
                <a:solidFill>
                  <a:srgbClr val="002060"/>
                </a:solidFill>
                <a:latin typeface="Myriad Pro" panose="020B0503030403020204" pitchFamily="34" charset="0"/>
              </a:rPr>
              <a:t>solide</a:t>
            </a:r>
            <a:r>
              <a:rPr lang="fr-FR" sz="1600" dirty="0">
                <a:solidFill>
                  <a:schemeClr val="tx1"/>
                </a:solidFill>
                <a:latin typeface="Myriad Pro" panose="020B0503030403020204" pitchFamily="34" charset="0"/>
              </a:rPr>
              <a:t>; </a:t>
            </a:r>
            <a:r>
              <a:rPr lang="fr-FR" sz="1600" b="1" dirty="0">
                <a:solidFill>
                  <a:srgbClr val="002060"/>
                </a:solidFill>
                <a:latin typeface="Myriad Pro" panose="020B0503030403020204" pitchFamily="34" charset="0"/>
              </a:rPr>
              <a:t>il</a:t>
            </a:r>
            <a:r>
              <a:rPr lang="fr-FR" sz="1600" b="1" dirty="0">
                <a:solidFill>
                  <a:srgbClr val="FF0000"/>
                </a:solidFill>
                <a:latin typeface="Myriad Pro" panose="020B0503030403020204" pitchFamily="34" charset="0"/>
              </a:rPr>
              <a:t> </a:t>
            </a:r>
            <a:r>
              <a:rPr lang="fr-FR" sz="1600" dirty="0">
                <a:solidFill>
                  <a:schemeClr val="tx1"/>
                </a:solidFill>
                <a:latin typeface="Myriad Pro" panose="020B0503030403020204" pitchFamily="34" charset="0"/>
              </a:rPr>
              <a:t>semblait bien </a:t>
            </a:r>
            <a:r>
              <a:rPr lang="fr-FR" sz="1600" b="1" dirty="0">
                <a:solidFill>
                  <a:srgbClr val="002060"/>
                </a:solidFill>
                <a:latin typeface="Myriad Pro" panose="020B0503030403020204" pitchFamily="34" charset="0"/>
              </a:rPr>
              <a:t>planté</a:t>
            </a:r>
            <a:r>
              <a:rPr lang="fr-FR" sz="1600" b="1" dirty="0">
                <a:solidFill>
                  <a:srgbClr val="FF0000"/>
                </a:solidFill>
                <a:latin typeface="Myriad Pro" panose="020B0503030403020204" pitchFamily="34" charset="0"/>
              </a:rPr>
              <a:t> </a:t>
            </a:r>
            <a:r>
              <a:rPr lang="fr-FR" sz="1600" dirty="0">
                <a:solidFill>
                  <a:srgbClr val="002060"/>
                </a:solidFill>
                <a:latin typeface="Myriad Pro" panose="020B0503030403020204" pitchFamily="34" charset="0"/>
              </a:rPr>
              <a:t>lorsqu'</a:t>
            </a:r>
            <a:r>
              <a:rPr lang="fr-FR" sz="1600" b="1" dirty="0">
                <a:solidFill>
                  <a:srgbClr val="002060"/>
                </a:solidFill>
                <a:latin typeface="Myriad Pro" panose="020B0503030403020204" pitchFamily="34" charset="0"/>
              </a:rPr>
              <a:t>il</a:t>
            </a:r>
            <a:r>
              <a:rPr lang="fr-FR" sz="1600" b="1" dirty="0">
                <a:solidFill>
                  <a:schemeClr val="tx1"/>
                </a:solidFill>
                <a:latin typeface="Myriad Pro" panose="020B0503030403020204" pitchFamily="34" charset="0"/>
              </a:rPr>
              <a:t> </a:t>
            </a:r>
            <a:r>
              <a:rPr lang="fr-FR" sz="1600" dirty="0">
                <a:solidFill>
                  <a:schemeClr val="tx1"/>
                </a:solidFill>
                <a:latin typeface="Myriad Pro" panose="020B0503030403020204" pitchFamily="34" charset="0"/>
              </a:rPr>
              <a:t>posait ses deux pieds sur le sol. Sur sa tête, se crêpelait </a:t>
            </a:r>
            <a:r>
              <a:rPr lang="fr-FR" sz="1600" b="1" dirty="0">
                <a:solidFill>
                  <a:srgbClr val="00B050"/>
                </a:solidFill>
                <a:latin typeface="Myriad Pro" panose="020B0503030403020204" pitchFamily="34" charset="0"/>
              </a:rPr>
              <a:t>une chevelure </a:t>
            </a:r>
            <a:r>
              <a:rPr lang="fr-FR" sz="1600" b="1" u="sng" dirty="0">
                <a:solidFill>
                  <a:srgbClr val="00B050"/>
                </a:solidFill>
                <a:latin typeface="Myriad Pro" panose="020B0503030403020204" pitchFamily="34" charset="0"/>
              </a:rPr>
              <a:t>abondante</a:t>
            </a:r>
            <a:r>
              <a:rPr lang="fr-FR" sz="1600" dirty="0">
                <a:solidFill>
                  <a:schemeClr val="tx1"/>
                </a:solidFill>
                <a:latin typeface="Myriad Pro" panose="020B0503030403020204" pitchFamily="34" charset="0"/>
              </a:rPr>
              <a:t>, qui s'échappait en boucles, quand </a:t>
            </a:r>
            <a:r>
              <a:rPr lang="fr-FR" sz="1600" b="1" dirty="0">
                <a:solidFill>
                  <a:srgbClr val="002060"/>
                </a:solidFill>
                <a:latin typeface="Myriad Pro" panose="020B0503030403020204" pitchFamily="34" charset="0"/>
              </a:rPr>
              <a:t>il</a:t>
            </a:r>
            <a:r>
              <a:rPr lang="fr-FR" sz="1600" dirty="0">
                <a:solidFill>
                  <a:srgbClr val="FF0000"/>
                </a:solidFill>
                <a:latin typeface="Myriad Pro" panose="020B0503030403020204" pitchFamily="34" charset="0"/>
              </a:rPr>
              <a:t> </a:t>
            </a:r>
            <a:r>
              <a:rPr lang="fr-FR" sz="1600" dirty="0">
                <a:solidFill>
                  <a:schemeClr val="tx1"/>
                </a:solidFill>
                <a:latin typeface="Myriad Pro" panose="020B0503030403020204" pitchFamily="34" charset="0"/>
              </a:rPr>
              <a:t>la coiffait de </a:t>
            </a:r>
            <a:r>
              <a:rPr lang="fr-FR" sz="1600" b="1" dirty="0">
                <a:solidFill>
                  <a:srgbClr val="00B050"/>
                </a:solidFill>
                <a:latin typeface="Myriad Pro" panose="020B0503030403020204" pitchFamily="34" charset="0"/>
              </a:rPr>
              <a:t>la casquette </a:t>
            </a:r>
            <a:r>
              <a:rPr lang="fr-FR" sz="1600" b="1" u="sng" dirty="0">
                <a:solidFill>
                  <a:srgbClr val="00B050"/>
                </a:solidFill>
                <a:latin typeface="Myriad Pro" panose="020B0503030403020204" pitchFamily="34" charset="0"/>
              </a:rPr>
              <a:t>moscovite</a:t>
            </a:r>
            <a:r>
              <a:rPr lang="fr-FR" sz="1600" dirty="0">
                <a:solidFill>
                  <a:schemeClr val="tx1"/>
                </a:solidFill>
                <a:latin typeface="Myriad Pro" panose="020B0503030403020204" pitchFamily="34" charset="0"/>
              </a:rPr>
              <a:t>. Ses yeux étaient d'un bleu foncé, avec </a:t>
            </a:r>
            <a:r>
              <a:rPr lang="fr-FR" sz="1600" b="1" dirty="0">
                <a:solidFill>
                  <a:srgbClr val="00B050"/>
                </a:solidFill>
                <a:latin typeface="Myriad Pro" panose="020B0503030403020204" pitchFamily="34" charset="0"/>
              </a:rPr>
              <a:t>un regard </a:t>
            </a:r>
            <a:r>
              <a:rPr lang="fr-FR" sz="1600" b="1" u="sng" dirty="0">
                <a:solidFill>
                  <a:srgbClr val="00B050"/>
                </a:solidFill>
                <a:latin typeface="Myriad Pro" panose="020B0503030403020204" pitchFamily="34" charset="0"/>
              </a:rPr>
              <a:t>droit, franc, inaltérable</a:t>
            </a:r>
            <a:r>
              <a:rPr lang="fr-FR" sz="1600" dirty="0">
                <a:solidFill>
                  <a:schemeClr val="tx1"/>
                </a:solidFill>
                <a:latin typeface="Myriad Pro" panose="020B0503030403020204" pitchFamily="34" charset="0"/>
              </a:rPr>
              <a:t>. Ils témoignaient d'un courage élevé. </a:t>
            </a:r>
            <a:r>
              <a:rPr lang="fr-FR" sz="1600" b="1" dirty="0">
                <a:solidFill>
                  <a:srgbClr val="00B050"/>
                </a:solidFill>
                <a:latin typeface="Myriad Pro" panose="020B0503030403020204" pitchFamily="34" charset="0"/>
              </a:rPr>
              <a:t>Son nez </a:t>
            </a:r>
            <a:r>
              <a:rPr lang="fr-FR" sz="1600" b="1" u="sng" dirty="0">
                <a:solidFill>
                  <a:srgbClr val="00B050"/>
                </a:solidFill>
                <a:latin typeface="Myriad Pro" panose="020B0503030403020204" pitchFamily="34" charset="0"/>
              </a:rPr>
              <a:t>puissant</a:t>
            </a:r>
            <a:r>
              <a:rPr lang="fr-FR" sz="1600" dirty="0">
                <a:solidFill>
                  <a:schemeClr val="tx1"/>
                </a:solidFill>
                <a:latin typeface="Myriad Pro" panose="020B0503030403020204" pitchFamily="34" charset="0"/>
              </a:rPr>
              <a:t>, </a:t>
            </a:r>
            <a:r>
              <a:rPr lang="fr-FR" sz="1600" b="1" u="sng" dirty="0">
                <a:solidFill>
                  <a:srgbClr val="00B050"/>
                </a:solidFill>
                <a:latin typeface="Myriad Pro" panose="020B0503030403020204" pitchFamily="34" charset="0"/>
              </a:rPr>
              <a:t>large de narines</a:t>
            </a:r>
            <a:r>
              <a:rPr lang="fr-FR" sz="1600" dirty="0">
                <a:solidFill>
                  <a:schemeClr val="tx1"/>
                </a:solidFill>
                <a:latin typeface="Myriad Pro" panose="020B0503030403020204" pitchFamily="34" charset="0"/>
              </a:rPr>
              <a:t>, dominait </a:t>
            </a:r>
            <a:r>
              <a:rPr lang="fr-FR" sz="1600" b="1" dirty="0">
                <a:solidFill>
                  <a:srgbClr val="00B050"/>
                </a:solidFill>
                <a:latin typeface="Myriad Pro" panose="020B0503030403020204" pitchFamily="34" charset="0"/>
              </a:rPr>
              <a:t>une bouche </a:t>
            </a:r>
            <a:r>
              <a:rPr lang="fr-FR" sz="1600" b="1" u="sng" dirty="0">
                <a:solidFill>
                  <a:srgbClr val="00B050"/>
                </a:solidFill>
                <a:latin typeface="Myriad Pro" panose="020B0503030403020204" pitchFamily="34" charset="0"/>
              </a:rPr>
              <a:t>symétrique</a:t>
            </a:r>
            <a:r>
              <a:rPr lang="fr-FR" sz="1600" dirty="0">
                <a:solidFill>
                  <a:schemeClr val="tx1"/>
                </a:solidFill>
                <a:latin typeface="Myriad Pro" panose="020B0503030403020204" pitchFamily="34" charset="0"/>
              </a:rPr>
              <a:t> avec </a:t>
            </a:r>
            <a:r>
              <a:rPr lang="fr-FR" sz="1600" b="1" dirty="0">
                <a:solidFill>
                  <a:srgbClr val="00B050"/>
                </a:solidFill>
                <a:latin typeface="Myriad Pro" panose="020B0503030403020204" pitchFamily="34" charset="0"/>
              </a:rPr>
              <a:t>les lèvres </a:t>
            </a:r>
            <a:r>
              <a:rPr lang="fr-FR" sz="1600" b="1" u="sng" dirty="0">
                <a:solidFill>
                  <a:srgbClr val="00B050"/>
                </a:solidFill>
                <a:latin typeface="Myriad Pro" panose="020B0503030403020204" pitchFamily="34" charset="0"/>
              </a:rPr>
              <a:t>un peu saillantes</a:t>
            </a:r>
            <a:r>
              <a:rPr lang="fr-FR" sz="1600" dirty="0">
                <a:solidFill>
                  <a:schemeClr val="tx1"/>
                </a:solidFill>
                <a:latin typeface="Myriad Pro" panose="020B0503030403020204" pitchFamily="34" charset="0"/>
              </a:rPr>
              <a:t> de </a:t>
            </a:r>
            <a:r>
              <a:rPr lang="fr-FR" sz="1600" b="1" dirty="0">
                <a:solidFill>
                  <a:srgbClr val="002060"/>
                </a:solidFill>
                <a:latin typeface="Myriad Pro" panose="020B0503030403020204" pitchFamily="34" charset="0"/>
              </a:rPr>
              <a:t>l'être </a:t>
            </a:r>
            <a:r>
              <a:rPr lang="fr-FR" sz="1600" b="1" u="sng" dirty="0">
                <a:solidFill>
                  <a:srgbClr val="002060"/>
                </a:solidFill>
                <a:latin typeface="Myriad Pro" panose="020B0503030403020204" pitchFamily="34" charset="0"/>
              </a:rPr>
              <a:t>généreux</a:t>
            </a:r>
            <a:r>
              <a:rPr lang="fr-FR" sz="1600" dirty="0">
                <a:solidFill>
                  <a:srgbClr val="002060"/>
                </a:solidFill>
                <a:latin typeface="Myriad Pro" panose="020B0503030403020204" pitchFamily="34" charset="0"/>
              </a:rPr>
              <a:t> </a:t>
            </a:r>
            <a:r>
              <a:rPr lang="fr-FR" sz="1600" dirty="0">
                <a:solidFill>
                  <a:schemeClr val="tx1"/>
                </a:solidFill>
                <a:latin typeface="Myriad Pro" panose="020B0503030403020204" pitchFamily="34" charset="0"/>
              </a:rPr>
              <a:t>et </a:t>
            </a:r>
            <a:r>
              <a:rPr lang="fr-FR" sz="1600" b="1" u="sng" dirty="0">
                <a:solidFill>
                  <a:srgbClr val="002060"/>
                </a:solidFill>
                <a:latin typeface="Myriad Pro" panose="020B0503030403020204" pitchFamily="34" charset="0"/>
              </a:rPr>
              <a:t>bon</a:t>
            </a:r>
            <a:r>
              <a:rPr lang="fr-FR" sz="1600" dirty="0">
                <a:solidFill>
                  <a:schemeClr val="tx1"/>
                </a:solidFill>
                <a:latin typeface="Myriad Pro" panose="020B0503030403020204" pitchFamily="34" charset="0"/>
              </a:rPr>
              <a:t>. </a:t>
            </a:r>
            <a:r>
              <a:rPr lang="fr-FR" sz="1600" b="1" dirty="0">
                <a:solidFill>
                  <a:srgbClr val="002060"/>
                </a:solidFill>
                <a:latin typeface="Myriad Pro" panose="020B0503030403020204" pitchFamily="34" charset="0"/>
              </a:rPr>
              <a:t>Michel </a:t>
            </a:r>
            <a:r>
              <a:rPr lang="fr-FR" sz="1600" b="1" dirty="0" err="1">
                <a:solidFill>
                  <a:srgbClr val="002060"/>
                </a:solidFill>
                <a:latin typeface="Myriad Pro" panose="020B0503030403020204" pitchFamily="34" charset="0"/>
              </a:rPr>
              <a:t>Strogoff</a:t>
            </a:r>
            <a:r>
              <a:rPr lang="fr-FR" sz="1600" b="1" dirty="0">
                <a:solidFill>
                  <a:srgbClr val="002060"/>
                </a:solidFill>
                <a:latin typeface="Myriad Pro" panose="020B0503030403020204" pitchFamily="34" charset="0"/>
              </a:rPr>
              <a:t> </a:t>
            </a:r>
            <a:r>
              <a:rPr lang="fr-FR" sz="1600" dirty="0">
                <a:solidFill>
                  <a:schemeClr val="tx1"/>
                </a:solidFill>
                <a:latin typeface="Myriad Pro" panose="020B0503030403020204" pitchFamily="34" charset="0"/>
              </a:rPr>
              <a:t>était </a:t>
            </a:r>
            <a:r>
              <a:rPr lang="fr-FR" sz="1600" b="1" u="sng" dirty="0">
                <a:solidFill>
                  <a:srgbClr val="002060"/>
                </a:solidFill>
                <a:latin typeface="Myriad Pro" panose="020B0503030403020204" pitchFamily="34" charset="0"/>
              </a:rPr>
              <a:t>vêtu</a:t>
            </a:r>
            <a:r>
              <a:rPr lang="fr-FR" sz="1600" dirty="0">
                <a:solidFill>
                  <a:schemeClr val="tx1"/>
                </a:solidFill>
                <a:latin typeface="Myriad Pro" panose="020B0503030403020204" pitchFamily="34" charset="0"/>
              </a:rPr>
              <a:t> d'</a:t>
            </a:r>
            <a:r>
              <a:rPr lang="fr-FR" sz="1600" b="1" dirty="0">
                <a:solidFill>
                  <a:srgbClr val="00B050"/>
                </a:solidFill>
                <a:latin typeface="Myriad Pro" panose="020B0503030403020204" pitchFamily="34" charset="0"/>
              </a:rPr>
              <a:t>un</a:t>
            </a:r>
            <a:r>
              <a:rPr lang="fr-FR" sz="1600" dirty="0">
                <a:solidFill>
                  <a:schemeClr val="tx1"/>
                </a:solidFill>
                <a:latin typeface="Myriad Pro" panose="020B0503030403020204" pitchFamily="34" charset="0"/>
              </a:rPr>
              <a:t> </a:t>
            </a:r>
            <a:r>
              <a:rPr lang="fr-FR" sz="1600" b="1" u="sng" dirty="0">
                <a:solidFill>
                  <a:srgbClr val="00B050"/>
                </a:solidFill>
                <a:latin typeface="Myriad Pro" panose="020B0503030403020204" pitchFamily="34" charset="0"/>
              </a:rPr>
              <a:t>élégant</a:t>
            </a:r>
            <a:r>
              <a:rPr lang="fr-FR" sz="1600" dirty="0">
                <a:solidFill>
                  <a:schemeClr val="tx1"/>
                </a:solidFill>
                <a:latin typeface="Myriad Pro" panose="020B0503030403020204" pitchFamily="34" charset="0"/>
              </a:rPr>
              <a:t> </a:t>
            </a:r>
            <a:r>
              <a:rPr lang="fr-FR" sz="1600" b="1" dirty="0">
                <a:solidFill>
                  <a:srgbClr val="00B050"/>
                </a:solidFill>
                <a:latin typeface="Myriad Pro" panose="020B0503030403020204" pitchFamily="34" charset="0"/>
              </a:rPr>
              <a:t>uniforme</a:t>
            </a:r>
            <a:r>
              <a:rPr lang="fr-FR" sz="1600" dirty="0">
                <a:solidFill>
                  <a:schemeClr val="tx1"/>
                </a:solidFill>
                <a:latin typeface="Myriad Pro" panose="020B0503030403020204" pitchFamily="34" charset="0"/>
              </a:rPr>
              <a:t> </a:t>
            </a:r>
            <a:r>
              <a:rPr lang="fr-FR" sz="1600" b="1" u="sng" dirty="0">
                <a:solidFill>
                  <a:srgbClr val="00B050"/>
                </a:solidFill>
                <a:latin typeface="Myriad Pro" panose="020B0503030403020204" pitchFamily="34" charset="0"/>
              </a:rPr>
              <a:t>militaire</a:t>
            </a:r>
            <a:r>
              <a:rPr lang="fr-FR" sz="1600" dirty="0">
                <a:solidFill>
                  <a:schemeClr val="tx1"/>
                </a:solidFill>
                <a:latin typeface="Myriad Pro" panose="020B0503030403020204" pitchFamily="34" charset="0"/>
              </a:rPr>
              <a:t>, qui se rapprochait de celui des officiers de chasseurs à cheval en campagne. </a:t>
            </a:r>
            <a:endParaRPr lang="fr-FR" sz="1600" dirty="0">
              <a:solidFill>
                <a:schemeClr val="tx1"/>
              </a:solidFill>
              <a:latin typeface="Myriad Pro" panose="020B0503030403020204" pitchFamily="34" charset="0"/>
              <a:cs typeface="Times New Roman" panose="02020603050405020304" pitchFamily="18" charset="0"/>
            </a:endParaRPr>
          </a:p>
          <a:p>
            <a:pPr algn="r">
              <a:lnSpc>
                <a:spcPct val="150000"/>
              </a:lnSpc>
              <a:defRPr/>
            </a:pPr>
            <a:r>
              <a:rPr lang="fr-FR" sz="1600" b="1" dirty="0">
                <a:latin typeface="Myriad Pro" panose="020B0503030403020204" pitchFamily="34" charset="0"/>
              </a:rPr>
              <a:t>Jules Verne, Michel </a:t>
            </a:r>
            <a:r>
              <a:rPr lang="fr-FR" sz="1600" b="1" dirty="0" err="1">
                <a:latin typeface="Myriad Pro" panose="020B0503030403020204" pitchFamily="34" charset="0"/>
              </a:rPr>
              <a:t>Strogoff</a:t>
            </a:r>
            <a:r>
              <a:rPr lang="fr-FR" sz="1600" b="1" dirty="0">
                <a:latin typeface="Myriad Pro" panose="020B0503030403020204"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2"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1000"/>
                                        <p:tgtEl>
                                          <p:spTgt spid="22"/>
                                        </p:tgtEl>
                                      </p:cBhvr>
                                    </p:animEffect>
                                    <p:anim calcmode="lin" valueType="num">
                                      <p:cBhvr>
                                        <p:cTn id="21" dur="1000" fill="hold"/>
                                        <p:tgtEl>
                                          <p:spTgt spid="22"/>
                                        </p:tgtEl>
                                        <p:attrNameLst>
                                          <p:attrName>ppt_x</p:attrName>
                                        </p:attrNameLst>
                                      </p:cBhvr>
                                      <p:tavLst>
                                        <p:tav tm="0">
                                          <p:val>
                                            <p:strVal val="#ppt_x"/>
                                          </p:val>
                                        </p:tav>
                                        <p:tav tm="100000">
                                          <p:val>
                                            <p:strVal val="#ppt_x"/>
                                          </p:val>
                                        </p:tav>
                                      </p:tavLst>
                                    </p:anim>
                                    <p:anim calcmode="lin" valueType="num">
                                      <p:cBhvr>
                                        <p:cTn id="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1000"/>
                                        <p:tgtEl>
                                          <p:spTgt spid="25"/>
                                        </p:tgtEl>
                                      </p:cBhvr>
                                    </p:animEffect>
                                    <p:anim calcmode="lin" valueType="num">
                                      <p:cBhvr>
                                        <p:cTn id="32" dur="1000" fill="hold"/>
                                        <p:tgtEl>
                                          <p:spTgt spid="25"/>
                                        </p:tgtEl>
                                        <p:attrNameLst>
                                          <p:attrName>ppt_x</p:attrName>
                                        </p:attrNameLst>
                                      </p:cBhvr>
                                      <p:tavLst>
                                        <p:tav tm="0">
                                          <p:val>
                                            <p:strVal val="#ppt_x"/>
                                          </p:val>
                                        </p:tav>
                                        <p:tav tm="100000">
                                          <p:val>
                                            <p:strVal val="#ppt_x"/>
                                          </p:val>
                                        </p:tav>
                                      </p:tavLst>
                                    </p:anim>
                                    <p:anim calcmode="lin" valueType="num">
                                      <p:cBhvr>
                                        <p:cTn id="3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anim calcmode="lin" valueType="num">
                                      <p:cBhvr>
                                        <p:cTn id="39" dur="1000" fill="hold"/>
                                        <p:tgtEl>
                                          <p:spTgt spid="27"/>
                                        </p:tgtEl>
                                        <p:attrNameLst>
                                          <p:attrName>ppt_x</p:attrName>
                                        </p:attrNameLst>
                                      </p:cBhvr>
                                      <p:tavLst>
                                        <p:tav tm="0">
                                          <p:val>
                                            <p:strVal val="#ppt_x"/>
                                          </p:val>
                                        </p:tav>
                                        <p:tav tm="100000">
                                          <p:val>
                                            <p:strVal val="#ppt_x"/>
                                          </p:val>
                                        </p:tav>
                                      </p:tavLst>
                                    </p:anim>
                                    <p:anim calcmode="lin" valueType="num">
                                      <p:cBhvr>
                                        <p:cTn id="4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7"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49FB7F7-C7F8-475B-90B1-F0968A6BAA63}"/>
              </a:ext>
            </a:extLst>
          </p:cNvPr>
          <p:cNvSpPr txBox="1"/>
          <p:nvPr/>
        </p:nvSpPr>
        <p:spPr>
          <a:xfrm>
            <a:off x="723900" y="87888"/>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a:cs typeface="Times New Roman" panose="02020603050405020304" pitchFamily="18" charset="0"/>
              </a:rPr>
              <a:t>ANALYSE : </a:t>
            </a:r>
            <a:r>
              <a:rPr lang="fr-FR" sz="3600" dirty="0">
                <a:solidFill>
                  <a:srgbClr val="0096D6"/>
                </a:solidFill>
                <a:latin typeface="Myriad Pro" panose="020B0503030403020204"/>
                <a:cs typeface="Times New Roman" panose="02020603050405020304" pitchFamily="18" charset="0"/>
              </a:rPr>
              <a:t>la place de l’adjectif (2)</a:t>
            </a:r>
          </a:p>
        </p:txBody>
      </p:sp>
      <p:sp>
        <p:nvSpPr>
          <p:cNvPr id="14" name="Rectangle 13">
            <a:extLst>
              <a:ext uri="{FF2B5EF4-FFF2-40B4-BE49-F238E27FC236}">
                <a16:creationId xmlns:a16="http://schemas.microsoft.com/office/drawing/2014/main" id="{A7B3EEE4-BA26-47F0-8A3F-0F2B26B61CAF}"/>
              </a:ext>
            </a:extLst>
          </p:cNvPr>
          <p:cNvSpPr/>
          <p:nvPr/>
        </p:nvSpPr>
        <p:spPr>
          <a:xfrm>
            <a:off x="479425" y="993775"/>
            <a:ext cx="5287963" cy="47783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Observez les groupes nominaux pour compléter l’encadré. </a:t>
            </a:r>
          </a:p>
          <a:p>
            <a:pPr>
              <a:defRPr/>
            </a:pPr>
            <a:endParaRPr lang="fr-FR" sz="2400" b="1" dirty="0">
              <a:solidFill>
                <a:schemeClr val="tx1"/>
              </a:solidFill>
              <a:latin typeface="Myriad Pro" panose="020B0503030403020204" pitchFamily="34" charset="0"/>
            </a:endParaRPr>
          </a:p>
        </p:txBody>
      </p:sp>
      <p:sp>
        <p:nvSpPr>
          <p:cNvPr id="23556" name="Rectangle 1">
            <a:extLst>
              <a:ext uri="{FF2B5EF4-FFF2-40B4-BE49-F238E27FC236}">
                <a16:creationId xmlns:a16="http://schemas.microsoft.com/office/drawing/2014/main" id="{41E9551E-B0A4-4063-9757-328BC49FDC79}"/>
              </a:ext>
            </a:extLst>
          </p:cNvPr>
          <p:cNvSpPr>
            <a:spLocks noChangeArrowheads="1"/>
          </p:cNvSpPr>
          <p:nvPr/>
        </p:nvSpPr>
        <p:spPr bwMode="auto">
          <a:xfrm>
            <a:off x="636588" y="3921125"/>
            <a:ext cx="5287962" cy="13239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r>
              <a:rPr lang="fr-FR" altLang="en-US" sz="2000" b="1">
                <a:latin typeface="Myriad Pro" panose="020B0503030403020204" pitchFamily="34" charset="0"/>
              </a:rPr>
              <a:t>Les adjectifs ………. (et souvent employés) sont généralement placés …………. le nom qu’ils qualifient.</a:t>
            </a:r>
          </a:p>
          <a:p>
            <a:pPr algn="just"/>
            <a:endParaRPr lang="fr-FR" altLang="en-US" sz="2000" b="1">
              <a:latin typeface="Myriad Pro" panose="020B0503030403020204" pitchFamily="34" charset="0"/>
            </a:endParaRPr>
          </a:p>
        </p:txBody>
      </p:sp>
      <p:sp>
        <p:nvSpPr>
          <p:cNvPr id="23557" name="Rectangle 3">
            <a:extLst>
              <a:ext uri="{FF2B5EF4-FFF2-40B4-BE49-F238E27FC236}">
                <a16:creationId xmlns:a16="http://schemas.microsoft.com/office/drawing/2014/main" id="{A571C8CF-8171-47CA-87FF-551DB61ED059}"/>
              </a:ext>
            </a:extLst>
          </p:cNvPr>
          <p:cNvSpPr>
            <a:spLocks noChangeArrowheads="1"/>
          </p:cNvSpPr>
          <p:nvPr/>
        </p:nvSpPr>
        <p:spPr bwMode="auto">
          <a:xfrm>
            <a:off x="723900" y="1454150"/>
            <a:ext cx="2125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rgbClr val="FF0000"/>
                </a:solidFill>
                <a:latin typeface="Myriad Pro" panose="020B0503030403020204" pitchFamily="34" charset="0"/>
              </a:rPr>
              <a:t>Ce </a:t>
            </a:r>
            <a:r>
              <a:rPr lang="fr-FR" altLang="en-US" sz="2000" b="1" u="sng" dirty="0">
                <a:solidFill>
                  <a:srgbClr val="FF0000"/>
                </a:solidFill>
                <a:latin typeface="Myriad Pro" panose="020B0503030403020204" pitchFamily="34" charset="0"/>
              </a:rPr>
              <a:t>beau </a:t>
            </a:r>
            <a:r>
              <a:rPr lang="fr-FR" altLang="en-US" sz="2000" b="1" dirty="0">
                <a:solidFill>
                  <a:srgbClr val="FF0000"/>
                </a:solidFill>
                <a:latin typeface="Myriad Pro" panose="020B0503030403020204" pitchFamily="34" charset="0"/>
              </a:rPr>
              <a:t>garçon.  </a:t>
            </a:r>
            <a:endParaRPr lang="fr-FR" altLang="en-US" sz="2000" dirty="0"/>
          </a:p>
        </p:txBody>
      </p:sp>
      <p:sp>
        <p:nvSpPr>
          <p:cNvPr id="23558" name="Rectangle 12">
            <a:extLst>
              <a:ext uri="{FF2B5EF4-FFF2-40B4-BE49-F238E27FC236}">
                <a16:creationId xmlns:a16="http://schemas.microsoft.com/office/drawing/2014/main" id="{4773E91F-78FF-49E2-8C5F-A47B64210C06}"/>
              </a:ext>
            </a:extLst>
          </p:cNvPr>
          <p:cNvSpPr>
            <a:spLocks noChangeArrowheads="1"/>
          </p:cNvSpPr>
          <p:nvPr/>
        </p:nvSpPr>
        <p:spPr bwMode="auto">
          <a:xfrm>
            <a:off x="3300413" y="1471613"/>
            <a:ext cx="2505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a:solidFill>
                  <a:srgbClr val="FF0000"/>
                </a:solidFill>
                <a:latin typeface="Myriad Pro" panose="020B0503030403020204" pitchFamily="34" charset="0"/>
              </a:rPr>
              <a:t>Ce garçon </a:t>
            </a:r>
            <a:r>
              <a:rPr lang="fr-FR" altLang="en-US" sz="2000" b="1" u="sng">
                <a:solidFill>
                  <a:srgbClr val="FF0000"/>
                </a:solidFill>
                <a:latin typeface="Myriad Pro" panose="020B0503030403020204" pitchFamily="34" charset="0"/>
              </a:rPr>
              <a:t>généreux.</a:t>
            </a:r>
            <a:endParaRPr lang="fr-FR" altLang="en-US" sz="2000" u="sng"/>
          </a:p>
        </p:txBody>
      </p:sp>
      <p:sp>
        <p:nvSpPr>
          <p:cNvPr id="16" name="Rectangle 15">
            <a:extLst>
              <a:ext uri="{FF2B5EF4-FFF2-40B4-BE49-F238E27FC236}">
                <a16:creationId xmlns:a16="http://schemas.microsoft.com/office/drawing/2014/main" id="{BED7BE78-F8AF-4B25-B5E8-1A51D101E30C}"/>
              </a:ext>
            </a:extLst>
          </p:cNvPr>
          <p:cNvSpPr>
            <a:spLocks noChangeArrowheads="1"/>
          </p:cNvSpPr>
          <p:nvPr/>
        </p:nvSpPr>
        <p:spPr bwMode="auto">
          <a:xfrm>
            <a:off x="3605213" y="2239963"/>
            <a:ext cx="17668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u="sng">
                <a:solidFill>
                  <a:schemeClr val="tx1"/>
                </a:solidFill>
                <a:latin typeface="Myriad Pro" panose="020B0503030403020204" pitchFamily="34" charset="0"/>
              </a:rPr>
              <a:t>Gé / né / reux</a:t>
            </a:r>
            <a:r>
              <a:rPr lang="fr-FR" altLang="en-US" sz="2000" b="1">
                <a:solidFill>
                  <a:schemeClr val="tx1"/>
                </a:solidFill>
                <a:latin typeface="Myriad Pro" panose="020B0503030403020204" pitchFamily="34" charset="0"/>
              </a:rPr>
              <a:t> </a:t>
            </a:r>
            <a:endParaRPr lang="fr-FR" altLang="en-US" sz="2000">
              <a:solidFill>
                <a:schemeClr val="tx1"/>
              </a:solidFill>
            </a:endParaRPr>
          </a:p>
        </p:txBody>
      </p:sp>
      <p:sp>
        <p:nvSpPr>
          <p:cNvPr id="17" name="Rectangle 16">
            <a:extLst>
              <a:ext uri="{FF2B5EF4-FFF2-40B4-BE49-F238E27FC236}">
                <a16:creationId xmlns:a16="http://schemas.microsoft.com/office/drawing/2014/main" id="{11A8442D-ABA0-48D9-936F-EE690D086457}"/>
              </a:ext>
            </a:extLst>
          </p:cNvPr>
          <p:cNvSpPr>
            <a:spLocks noChangeArrowheads="1"/>
          </p:cNvSpPr>
          <p:nvPr/>
        </p:nvSpPr>
        <p:spPr bwMode="auto">
          <a:xfrm>
            <a:off x="3295650" y="2752725"/>
            <a:ext cx="2054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r>
              <a:rPr lang="fr-FR" altLang="en-US" sz="2000" b="1">
                <a:solidFill>
                  <a:schemeClr val="tx1"/>
                </a:solidFill>
                <a:latin typeface="Myriad Pro" panose="020B0503030403020204" pitchFamily="34" charset="0"/>
              </a:rPr>
              <a:t>Un adjectif long </a:t>
            </a:r>
          </a:p>
          <a:p>
            <a:pPr algn="ctr"/>
            <a:r>
              <a:rPr lang="fr-FR" altLang="en-US" sz="2000" b="1">
                <a:solidFill>
                  <a:schemeClr val="tx1"/>
                </a:solidFill>
                <a:latin typeface="Myriad Pro" panose="020B0503030403020204" pitchFamily="34" charset="0"/>
              </a:rPr>
              <a:t>(3 syllabes)</a:t>
            </a:r>
            <a:endParaRPr lang="fr-FR" altLang="en-US" sz="2000">
              <a:solidFill>
                <a:schemeClr val="tx1"/>
              </a:solidFill>
            </a:endParaRPr>
          </a:p>
        </p:txBody>
      </p:sp>
      <p:sp>
        <p:nvSpPr>
          <p:cNvPr id="18" name="Rectangle 17">
            <a:extLst>
              <a:ext uri="{FF2B5EF4-FFF2-40B4-BE49-F238E27FC236}">
                <a16:creationId xmlns:a16="http://schemas.microsoft.com/office/drawing/2014/main" id="{4EC61F1F-151C-4986-9DF8-6C505F07B153}"/>
              </a:ext>
            </a:extLst>
          </p:cNvPr>
          <p:cNvSpPr>
            <a:spLocks noChangeArrowheads="1"/>
          </p:cNvSpPr>
          <p:nvPr/>
        </p:nvSpPr>
        <p:spPr bwMode="auto">
          <a:xfrm>
            <a:off x="1325563" y="2130425"/>
            <a:ext cx="787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u="sng" dirty="0">
                <a:solidFill>
                  <a:schemeClr val="tx1"/>
                </a:solidFill>
                <a:latin typeface="Myriad Pro" panose="020B0503030403020204" pitchFamily="34" charset="0"/>
              </a:rPr>
              <a:t>beau</a:t>
            </a:r>
            <a:r>
              <a:rPr lang="fr-FR" altLang="en-US" sz="1800" b="1" dirty="0">
                <a:solidFill>
                  <a:schemeClr val="tx1"/>
                </a:solidFill>
                <a:latin typeface="Myriad Pro" panose="020B0503030403020204" pitchFamily="34" charset="0"/>
              </a:rPr>
              <a:t> </a:t>
            </a:r>
            <a:endParaRPr lang="fr-FR" altLang="en-US" sz="1800" dirty="0">
              <a:solidFill>
                <a:schemeClr val="tx1"/>
              </a:solidFill>
            </a:endParaRPr>
          </a:p>
        </p:txBody>
      </p:sp>
      <p:sp>
        <p:nvSpPr>
          <p:cNvPr id="20" name="Rectangle 19">
            <a:extLst>
              <a:ext uri="{FF2B5EF4-FFF2-40B4-BE49-F238E27FC236}">
                <a16:creationId xmlns:a16="http://schemas.microsoft.com/office/drawing/2014/main" id="{705D619D-9A9A-4EFB-A64C-E89720EB0ACD}"/>
              </a:ext>
            </a:extLst>
          </p:cNvPr>
          <p:cNvSpPr>
            <a:spLocks noChangeArrowheads="1"/>
          </p:cNvSpPr>
          <p:nvPr/>
        </p:nvSpPr>
        <p:spPr bwMode="auto">
          <a:xfrm>
            <a:off x="649288" y="2824163"/>
            <a:ext cx="20843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r>
              <a:rPr lang="fr-FR" altLang="en-US" sz="2000" b="1" dirty="0">
                <a:solidFill>
                  <a:schemeClr val="tx1"/>
                </a:solidFill>
                <a:latin typeface="Myriad Pro" panose="020B0503030403020204" pitchFamily="34" charset="0"/>
              </a:rPr>
              <a:t>Un adjectif court</a:t>
            </a:r>
          </a:p>
          <a:p>
            <a:pPr algn="ctr"/>
            <a:r>
              <a:rPr lang="fr-FR" altLang="en-US" sz="2000" b="1" dirty="0">
                <a:solidFill>
                  <a:schemeClr val="tx1"/>
                </a:solidFill>
                <a:latin typeface="Myriad Pro" panose="020B0503030403020204" pitchFamily="34" charset="0"/>
              </a:rPr>
              <a:t>(1 syllabe)</a:t>
            </a:r>
            <a:endParaRPr lang="fr-FR" altLang="en-US" sz="2000" dirty="0">
              <a:solidFill>
                <a:schemeClr val="tx1"/>
              </a:solidFill>
            </a:endParaRPr>
          </a:p>
        </p:txBody>
      </p:sp>
      <p:sp>
        <p:nvSpPr>
          <p:cNvPr id="6" name="Rectangle 5">
            <a:extLst>
              <a:ext uri="{FF2B5EF4-FFF2-40B4-BE49-F238E27FC236}">
                <a16:creationId xmlns:a16="http://schemas.microsoft.com/office/drawing/2014/main" id="{3F05390C-AAC9-4AFE-8651-21D480786A7F}"/>
              </a:ext>
            </a:extLst>
          </p:cNvPr>
          <p:cNvSpPr>
            <a:spLocks noChangeArrowheads="1"/>
          </p:cNvSpPr>
          <p:nvPr/>
        </p:nvSpPr>
        <p:spPr bwMode="auto">
          <a:xfrm>
            <a:off x="558800" y="3654425"/>
            <a:ext cx="5443538" cy="2462213"/>
          </a:xfrm>
          <a:prstGeom prst="rect">
            <a:avLst/>
          </a:prstGeom>
          <a:solidFill>
            <a:schemeClr val="bg1"/>
          </a:solidFill>
          <a:ln w="12700">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r>
              <a:rPr lang="fr-FR" altLang="en-US" sz="2200" b="1" dirty="0">
                <a:latin typeface="Myriad Pro" panose="020B0503030403020204" pitchFamily="34" charset="0"/>
              </a:rPr>
              <a:t>Les adjectifs </a:t>
            </a:r>
            <a:r>
              <a:rPr lang="fr-FR" altLang="en-US" sz="2200" b="1" u="sng" dirty="0">
                <a:solidFill>
                  <a:srgbClr val="0070C0"/>
                </a:solidFill>
                <a:latin typeface="Myriad Pro" panose="020B0503030403020204" pitchFamily="34" charset="0"/>
              </a:rPr>
              <a:t>courts</a:t>
            </a:r>
            <a:r>
              <a:rPr lang="fr-FR" altLang="en-US" sz="2200" b="1" dirty="0">
                <a:latin typeface="Myriad Pro" panose="020B0503030403020204" pitchFamily="34" charset="0"/>
              </a:rPr>
              <a:t> (et souvent employés) sont généralement placés </a:t>
            </a:r>
            <a:r>
              <a:rPr lang="fr-FR" altLang="en-US" sz="2200" b="1" u="sng" dirty="0">
                <a:solidFill>
                  <a:srgbClr val="0070C0"/>
                </a:solidFill>
                <a:latin typeface="Myriad Pro" panose="020B0503030403020204" pitchFamily="34" charset="0"/>
              </a:rPr>
              <a:t>avant</a:t>
            </a:r>
            <a:r>
              <a:rPr lang="fr-FR" altLang="en-US" sz="2200" b="1" dirty="0">
                <a:latin typeface="Myriad Pro" panose="020B0503030403020204" pitchFamily="34" charset="0"/>
              </a:rPr>
              <a:t> le nom qu’ils qualifient.</a:t>
            </a:r>
          </a:p>
          <a:p>
            <a:pPr algn="just"/>
            <a:endParaRPr lang="fr-FR" altLang="en-US" sz="2200" b="1" dirty="0">
              <a:latin typeface="Myriad Pro" panose="020B0503030403020204" pitchFamily="34" charset="0"/>
            </a:endParaRPr>
          </a:p>
          <a:p>
            <a:pPr algn="just"/>
            <a:r>
              <a:rPr lang="fr-FR" altLang="en-US" sz="2200" b="1" dirty="0">
                <a:latin typeface="Myriad Pro" panose="020B0503030403020204" pitchFamily="34" charset="0"/>
              </a:rPr>
              <a:t>Exemple: </a:t>
            </a:r>
            <a:r>
              <a:rPr lang="fr-FR" altLang="en-US" sz="2200" b="1" i="1" dirty="0">
                <a:latin typeface="Myriad Pro" panose="020B0503030403020204" pitchFamily="34" charset="0"/>
              </a:rPr>
              <a:t>beau, bon, bref, grand, gros, faux, haut, jeune, joli, mauvais, meilleur, nouveau, petit, vieux</a:t>
            </a:r>
            <a:r>
              <a:rPr lang="fr-FR" altLang="en-US" sz="2200" b="1" dirty="0">
                <a:latin typeface="Myriad Pro" panose="020B0503030403020204" pitchFamily="34" charset="0"/>
              </a:rPr>
              <a:t>.</a:t>
            </a:r>
            <a:endParaRPr lang="fr-FR" altLang="en-US" sz="2200" b="1" dirty="0">
              <a:solidFill>
                <a:schemeClr val="tx1"/>
              </a:solidFill>
              <a:latin typeface="Myriad Pro" panose="020B0503030403020204" pitchFamily="34" charset="0"/>
            </a:endParaRPr>
          </a:p>
        </p:txBody>
      </p:sp>
      <p:sp>
        <p:nvSpPr>
          <p:cNvPr id="21" name="TextBox 20">
            <a:extLst>
              <a:ext uri="{FF2B5EF4-FFF2-40B4-BE49-F238E27FC236}">
                <a16:creationId xmlns:a16="http://schemas.microsoft.com/office/drawing/2014/main" id="{7AD8D0BC-56DF-4629-A5FB-027EE7081787}"/>
              </a:ext>
            </a:extLst>
          </p:cNvPr>
          <p:cNvSpPr txBox="1"/>
          <p:nvPr/>
        </p:nvSpPr>
        <p:spPr>
          <a:xfrm rot="10800000" flipH="1" flipV="1">
            <a:off x="6497638" y="973138"/>
            <a:ext cx="5430837" cy="4851400"/>
          </a:xfrm>
          <a:prstGeom prst="rect">
            <a:avLst/>
          </a:prstGeom>
          <a:solidFill>
            <a:schemeClr val="accent1">
              <a:lumMod val="20000"/>
              <a:lumOff val="80000"/>
            </a:schemeClr>
          </a:solidFill>
        </p:spPr>
        <p:txBody>
          <a:bodyPr>
            <a:spAutoFit/>
          </a:bodyPr>
          <a:lstStyle/>
          <a:p>
            <a:pPr algn="just">
              <a:lnSpc>
                <a:spcPct val="150000"/>
              </a:lnSpc>
              <a:defRPr/>
            </a:pPr>
            <a:r>
              <a:rPr lang="fr-FR" sz="1600" b="1" dirty="0">
                <a:solidFill>
                  <a:srgbClr val="002060"/>
                </a:solidFill>
                <a:latin typeface="Myriad Pro" panose="020B0503030403020204" pitchFamily="34" charset="0"/>
              </a:rPr>
              <a:t>Michel </a:t>
            </a:r>
            <a:r>
              <a:rPr lang="fr-FR" sz="1600" b="1" dirty="0" err="1">
                <a:solidFill>
                  <a:srgbClr val="002060"/>
                </a:solidFill>
                <a:latin typeface="Myriad Pro" panose="020B0503030403020204" pitchFamily="34" charset="0"/>
              </a:rPr>
              <a:t>Strogoff</a:t>
            </a:r>
            <a:r>
              <a:rPr lang="fr-FR" sz="1600" b="1" dirty="0">
                <a:solidFill>
                  <a:srgbClr val="002060"/>
                </a:solidFill>
                <a:latin typeface="Myriad Pro" panose="020B0503030403020204" pitchFamily="34" charset="0"/>
              </a:rPr>
              <a:t> </a:t>
            </a:r>
            <a:r>
              <a:rPr lang="fr-FR" sz="1600" dirty="0">
                <a:solidFill>
                  <a:schemeClr val="tx1"/>
                </a:solidFill>
                <a:latin typeface="Myriad Pro" panose="020B0503030403020204" pitchFamily="34" charset="0"/>
              </a:rPr>
              <a:t>était </a:t>
            </a:r>
            <a:r>
              <a:rPr lang="fr-FR" sz="1600" b="1" u="sng" dirty="0">
                <a:solidFill>
                  <a:srgbClr val="002060"/>
                </a:solidFill>
                <a:latin typeface="Myriad Pro" panose="020B0503030403020204" pitchFamily="34" charset="0"/>
              </a:rPr>
              <a:t>grand</a:t>
            </a:r>
            <a:r>
              <a:rPr lang="fr-FR" sz="1600" dirty="0">
                <a:solidFill>
                  <a:srgbClr val="FF0000"/>
                </a:solidFill>
                <a:latin typeface="Myriad Pro" panose="020B0503030403020204" pitchFamily="34" charset="0"/>
              </a:rPr>
              <a:t> </a:t>
            </a:r>
            <a:r>
              <a:rPr lang="fr-FR" sz="1600" dirty="0">
                <a:solidFill>
                  <a:schemeClr val="tx1"/>
                </a:solidFill>
                <a:latin typeface="Myriad Pro" panose="020B0503030403020204" pitchFamily="34" charset="0"/>
              </a:rPr>
              <a:t>et </a:t>
            </a:r>
            <a:r>
              <a:rPr lang="fr-FR" sz="1600" b="1" u="sng" dirty="0">
                <a:solidFill>
                  <a:srgbClr val="002060"/>
                </a:solidFill>
                <a:latin typeface="Myriad Pro" panose="020B0503030403020204" pitchFamily="34" charset="0"/>
              </a:rPr>
              <a:t>vigoureux</a:t>
            </a:r>
            <a:r>
              <a:rPr lang="fr-FR" sz="1600" dirty="0">
                <a:solidFill>
                  <a:schemeClr val="tx1"/>
                </a:solidFill>
                <a:latin typeface="Myriad Pro" panose="020B0503030403020204" pitchFamily="34" charset="0"/>
              </a:rPr>
              <a:t>. </a:t>
            </a:r>
            <a:r>
              <a:rPr lang="fr-FR" sz="1600" b="1" dirty="0">
                <a:solidFill>
                  <a:srgbClr val="002060"/>
                </a:solidFill>
                <a:latin typeface="Myriad Pro" panose="020B0503030403020204" pitchFamily="34" charset="0"/>
              </a:rPr>
              <a:t>Il</a:t>
            </a:r>
            <a:r>
              <a:rPr lang="fr-FR" sz="1600" b="1" dirty="0">
                <a:solidFill>
                  <a:schemeClr val="tx1"/>
                </a:solidFill>
                <a:latin typeface="Myriad Pro" panose="020B0503030403020204" pitchFamily="34" charset="0"/>
              </a:rPr>
              <a:t> </a:t>
            </a:r>
            <a:r>
              <a:rPr lang="fr-FR" sz="1600" dirty="0">
                <a:solidFill>
                  <a:schemeClr val="tx1"/>
                </a:solidFill>
                <a:latin typeface="Myriad Pro" panose="020B0503030403020204" pitchFamily="34" charset="0"/>
              </a:rPr>
              <a:t>avait </a:t>
            </a:r>
            <a:r>
              <a:rPr lang="fr-FR" sz="1600" b="1" dirty="0">
                <a:solidFill>
                  <a:srgbClr val="00B050"/>
                </a:solidFill>
                <a:latin typeface="Myriad Pro" panose="020B0503030403020204" pitchFamily="34" charset="0"/>
              </a:rPr>
              <a:t>les épaules </a:t>
            </a:r>
            <a:r>
              <a:rPr lang="fr-FR" sz="1600" b="1" u="sng" dirty="0">
                <a:solidFill>
                  <a:srgbClr val="00B050"/>
                </a:solidFill>
                <a:latin typeface="Myriad Pro" panose="020B0503030403020204" pitchFamily="34" charset="0"/>
              </a:rPr>
              <a:t>larges</a:t>
            </a:r>
            <a:r>
              <a:rPr lang="fr-FR" sz="1600" dirty="0">
                <a:solidFill>
                  <a:schemeClr val="tx1"/>
                </a:solidFill>
                <a:latin typeface="Myriad Pro" panose="020B0503030403020204" pitchFamily="34" charset="0"/>
              </a:rPr>
              <a:t> et </a:t>
            </a:r>
            <a:r>
              <a:rPr lang="fr-FR" sz="1600" b="1" dirty="0">
                <a:solidFill>
                  <a:srgbClr val="00B050"/>
                </a:solidFill>
                <a:latin typeface="Myriad Pro" panose="020B0503030403020204" pitchFamily="34" charset="0"/>
              </a:rPr>
              <a:t>la poitrine </a:t>
            </a:r>
            <a:r>
              <a:rPr lang="fr-FR" sz="1600" b="1" u="sng" dirty="0">
                <a:solidFill>
                  <a:srgbClr val="00B050"/>
                </a:solidFill>
                <a:latin typeface="Myriad Pro" panose="020B0503030403020204" pitchFamily="34" charset="0"/>
              </a:rPr>
              <a:t>vaste</a:t>
            </a:r>
            <a:r>
              <a:rPr lang="fr-FR" sz="1600" dirty="0">
                <a:solidFill>
                  <a:schemeClr val="tx1"/>
                </a:solidFill>
                <a:latin typeface="Myriad Pro" panose="020B0503030403020204" pitchFamily="34" charset="0"/>
              </a:rPr>
              <a:t>. </a:t>
            </a:r>
            <a:r>
              <a:rPr lang="fr-FR" sz="1600" b="1" dirty="0">
                <a:solidFill>
                  <a:srgbClr val="002060"/>
                </a:solidFill>
                <a:latin typeface="Myriad Pro" panose="020B0503030403020204" pitchFamily="34" charset="0"/>
              </a:rPr>
              <a:t>Ce</a:t>
            </a:r>
            <a:r>
              <a:rPr lang="fr-FR" sz="1600" b="1" dirty="0">
                <a:solidFill>
                  <a:srgbClr val="FF0000"/>
                </a:solidFill>
                <a:latin typeface="Myriad Pro" panose="020B0503030403020204" pitchFamily="34" charset="0"/>
              </a:rPr>
              <a:t> </a:t>
            </a:r>
            <a:r>
              <a:rPr lang="fr-FR" sz="1600" b="1" u="sng" dirty="0">
                <a:solidFill>
                  <a:srgbClr val="002060"/>
                </a:solidFill>
                <a:latin typeface="Myriad Pro" panose="020B0503030403020204" pitchFamily="34" charset="0"/>
              </a:rPr>
              <a:t>beau</a:t>
            </a:r>
            <a:r>
              <a:rPr lang="fr-FR" sz="1600" b="1" dirty="0">
                <a:solidFill>
                  <a:srgbClr val="FF0000"/>
                </a:solidFill>
                <a:latin typeface="Myriad Pro" panose="020B0503030403020204" pitchFamily="34" charset="0"/>
              </a:rPr>
              <a:t> </a:t>
            </a:r>
            <a:r>
              <a:rPr lang="fr-FR" sz="1600" b="1" dirty="0">
                <a:solidFill>
                  <a:srgbClr val="002060"/>
                </a:solidFill>
                <a:latin typeface="Myriad Pro" panose="020B0503030403020204" pitchFamily="34" charset="0"/>
              </a:rPr>
              <a:t>garçon</a:t>
            </a:r>
            <a:r>
              <a:rPr lang="fr-FR" sz="1600" b="1" dirty="0">
                <a:solidFill>
                  <a:srgbClr val="FF0000"/>
                </a:solidFill>
                <a:latin typeface="Myriad Pro" panose="020B0503030403020204" pitchFamily="34" charset="0"/>
              </a:rPr>
              <a:t> </a:t>
            </a:r>
            <a:r>
              <a:rPr lang="fr-FR" sz="1600" dirty="0">
                <a:solidFill>
                  <a:schemeClr val="tx1"/>
                </a:solidFill>
                <a:latin typeface="Myriad Pro" panose="020B0503030403020204" pitchFamily="34" charset="0"/>
              </a:rPr>
              <a:t>est </a:t>
            </a:r>
            <a:r>
              <a:rPr lang="fr-FR" sz="1600" b="1" u="sng" dirty="0">
                <a:solidFill>
                  <a:srgbClr val="002060"/>
                </a:solidFill>
                <a:latin typeface="Myriad Pro" panose="020B0503030403020204" pitchFamily="34" charset="0"/>
              </a:rPr>
              <a:t>solide</a:t>
            </a:r>
            <a:r>
              <a:rPr lang="fr-FR" sz="1600" dirty="0">
                <a:solidFill>
                  <a:schemeClr val="tx1"/>
                </a:solidFill>
                <a:latin typeface="Myriad Pro" panose="020B0503030403020204" pitchFamily="34" charset="0"/>
              </a:rPr>
              <a:t>; </a:t>
            </a:r>
            <a:r>
              <a:rPr lang="fr-FR" sz="1600" b="1" dirty="0">
                <a:solidFill>
                  <a:srgbClr val="002060"/>
                </a:solidFill>
                <a:latin typeface="Myriad Pro" panose="020B0503030403020204" pitchFamily="34" charset="0"/>
              </a:rPr>
              <a:t>il</a:t>
            </a:r>
            <a:r>
              <a:rPr lang="fr-FR" sz="1600" b="1" dirty="0">
                <a:solidFill>
                  <a:srgbClr val="FF0000"/>
                </a:solidFill>
                <a:latin typeface="Myriad Pro" panose="020B0503030403020204" pitchFamily="34" charset="0"/>
              </a:rPr>
              <a:t> </a:t>
            </a:r>
            <a:r>
              <a:rPr lang="fr-FR" sz="1600" dirty="0">
                <a:solidFill>
                  <a:schemeClr val="tx1"/>
                </a:solidFill>
                <a:latin typeface="Myriad Pro" panose="020B0503030403020204" pitchFamily="34" charset="0"/>
              </a:rPr>
              <a:t>semblait bien </a:t>
            </a:r>
            <a:r>
              <a:rPr lang="fr-FR" sz="1600" b="1" dirty="0">
                <a:solidFill>
                  <a:srgbClr val="002060"/>
                </a:solidFill>
                <a:latin typeface="Myriad Pro" panose="020B0503030403020204" pitchFamily="34" charset="0"/>
              </a:rPr>
              <a:t>planté</a:t>
            </a:r>
            <a:r>
              <a:rPr lang="fr-FR" sz="1600" b="1" dirty="0">
                <a:solidFill>
                  <a:srgbClr val="FF0000"/>
                </a:solidFill>
                <a:latin typeface="Myriad Pro" panose="020B0503030403020204" pitchFamily="34" charset="0"/>
              </a:rPr>
              <a:t> </a:t>
            </a:r>
            <a:r>
              <a:rPr lang="fr-FR" sz="1600" dirty="0">
                <a:solidFill>
                  <a:srgbClr val="002060"/>
                </a:solidFill>
                <a:latin typeface="Myriad Pro" panose="020B0503030403020204" pitchFamily="34" charset="0"/>
              </a:rPr>
              <a:t>lorsqu'</a:t>
            </a:r>
            <a:r>
              <a:rPr lang="fr-FR" sz="1600" b="1" dirty="0">
                <a:solidFill>
                  <a:srgbClr val="002060"/>
                </a:solidFill>
                <a:latin typeface="Myriad Pro" panose="020B0503030403020204" pitchFamily="34" charset="0"/>
              </a:rPr>
              <a:t>il</a:t>
            </a:r>
            <a:r>
              <a:rPr lang="fr-FR" sz="1600" b="1" dirty="0">
                <a:solidFill>
                  <a:schemeClr val="tx1"/>
                </a:solidFill>
                <a:latin typeface="Myriad Pro" panose="020B0503030403020204" pitchFamily="34" charset="0"/>
              </a:rPr>
              <a:t> </a:t>
            </a:r>
            <a:r>
              <a:rPr lang="fr-FR" sz="1600" dirty="0">
                <a:solidFill>
                  <a:schemeClr val="tx1"/>
                </a:solidFill>
                <a:latin typeface="Myriad Pro" panose="020B0503030403020204" pitchFamily="34" charset="0"/>
              </a:rPr>
              <a:t>posait ses deux pieds sur le sol. Sur sa tête, se crêpelait </a:t>
            </a:r>
            <a:r>
              <a:rPr lang="fr-FR" sz="1600" b="1" dirty="0">
                <a:solidFill>
                  <a:srgbClr val="00B050"/>
                </a:solidFill>
                <a:latin typeface="Myriad Pro" panose="020B0503030403020204" pitchFamily="34" charset="0"/>
              </a:rPr>
              <a:t>une chevelure </a:t>
            </a:r>
            <a:r>
              <a:rPr lang="fr-FR" sz="1600" b="1" u="sng" dirty="0">
                <a:solidFill>
                  <a:srgbClr val="00B050"/>
                </a:solidFill>
                <a:latin typeface="Myriad Pro" panose="020B0503030403020204" pitchFamily="34" charset="0"/>
              </a:rPr>
              <a:t>abondante</a:t>
            </a:r>
            <a:r>
              <a:rPr lang="fr-FR" sz="1600" dirty="0">
                <a:solidFill>
                  <a:schemeClr val="tx1"/>
                </a:solidFill>
                <a:latin typeface="Myriad Pro" panose="020B0503030403020204" pitchFamily="34" charset="0"/>
              </a:rPr>
              <a:t>, qui s'échappait en boucles, quand </a:t>
            </a:r>
            <a:r>
              <a:rPr lang="fr-FR" sz="1600" b="1" dirty="0">
                <a:solidFill>
                  <a:srgbClr val="002060"/>
                </a:solidFill>
                <a:latin typeface="Myriad Pro" panose="020B0503030403020204" pitchFamily="34" charset="0"/>
              </a:rPr>
              <a:t>il</a:t>
            </a:r>
            <a:r>
              <a:rPr lang="fr-FR" sz="1600" dirty="0">
                <a:solidFill>
                  <a:srgbClr val="FF0000"/>
                </a:solidFill>
                <a:latin typeface="Myriad Pro" panose="020B0503030403020204" pitchFamily="34" charset="0"/>
              </a:rPr>
              <a:t> </a:t>
            </a:r>
            <a:r>
              <a:rPr lang="fr-FR" sz="1600" dirty="0">
                <a:solidFill>
                  <a:schemeClr val="tx1"/>
                </a:solidFill>
                <a:latin typeface="Myriad Pro" panose="020B0503030403020204" pitchFamily="34" charset="0"/>
              </a:rPr>
              <a:t>la coiffait de </a:t>
            </a:r>
            <a:r>
              <a:rPr lang="fr-FR" sz="1600" b="1" dirty="0">
                <a:solidFill>
                  <a:srgbClr val="00B050"/>
                </a:solidFill>
                <a:latin typeface="Myriad Pro" panose="020B0503030403020204" pitchFamily="34" charset="0"/>
              </a:rPr>
              <a:t>la casquette </a:t>
            </a:r>
            <a:r>
              <a:rPr lang="fr-FR" sz="1600" b="1" u="sng" dirty="0">
                <a:solidFill>
                  <a:srgbClr val="00B050"/>
                </a:solidFill>
                <a:latin typeface="Myriad Pro" panose="020B0503030403020204" pitchFamily="34" charset="0"/>
              </a:rPr>
              <a:t>moscovite</a:t>
            </a:r>
            <a:r>
              <a:rPr lang="fr-FR" sz="1600" dirty="0">
                <a:solidFill>
                  <a:schemeClr val="tx1"/>
                </a:solidFill>
                <a:latin typeface="Myriad Pro" panose="020B0503030403020204" pitchFamily="34" charset="0"/>
              </a:rPr>
              <a:t>. Ses yeux étaient d'un bleu foncé, avec </a:t>
            </a:r>
            <a:r>
              <a:rPr lang="fr-FR" sz="1600" b="1" dirty="0">
                <a:solidFill>
                  <a:srgbClr val="00B050"/>
                </a:solidFill>
                <a:latin typeface="Myriad Pro" panose="020B0503030403020204" pitchFamily="34" charset="0"/>
              </a:rPr>
              <a:t>un regard </a:t>
            </a:r>
            <a:r>
              <a:rPr lang="fr-FR" sz="1600" b="1" u="sng" dirty="0">
                <a:solidFill>
                  <a:srgbClr val="00B050"/>
                </a:solidFill>
                <a:latin typeface="Myriad Pro" panose="020B0503030403020204" pitchFamily="34" charset="0"/>
              </a:rPr>
              <a:t>droit, franc, inaltérable</a:t>
            </a:r>
            <a:r>
              <a:rPr lang="fr-FR" sz="1600" dirty="0">
                <a:solidFill>
                  <a:schemeClr val="tx1"/>
                </a:solidFill>
                <a:latin typeface="Myriad Pro" panose="020B0503030403020204" pitchFamily="34" charset="0"/>
              </a:rPr>
              <a:t>. Ils témoignaient d'un courage élevé. </a:t>
            </a:r>
            <a:r>
              <a:rPr lang="fr-FR" sz="1600" b="1" dirty="0">
                <a:solidFill>
                  <a:srgbClr val="00B050"/>
                </a:solidFill>
                <a:latin typeface="Myriad Pro" panose="020B0503030403020204" pitchFamily="34" charset="0"/>
              </a:rPr>
              <a:t>Son nez </a:t>
            </a:r>
            <a:r>
              <a:rPr lang="fr-FR" sz="1600" b="1" u="sng" dirty="0">
                <a:solidFill>
                  <a:srgbClr val="00B050"/>
                </a:solidFill>
                <a:latin typeface="Myriad Pro" panose="020B0503030403020204" pitchFamily="34" charset="0"/>
              </a:rPr>
              <a:t>puissant</a:t>
            </a:r>
            <a:r>
              <a:rPr lang="fr-FR" sz="1600" dirty="0">
                <a:solidFill>
                  <a:schemeClr val="tx1"/>
                </a:solidFill>
                <a:latin typeface="Myriad Pro" panose="020B0503030403020204" pitchFamily="34" charset="0"/>
              </a:rPr>
              <a:t>, </a:t>
            </a:r>
            <a:r>
              <a:rPr lang="fr-FR" sz="1600" b="1" u="sng" dirty="0">
                <a:solidFill>
                  <a:srgbClr val="00B050"/>
                </a:solidFill>
                <a:latin typeface="Myriad Pro" panose="020B0503030403020204" pitchFamily="34" charset="0"/>
              </a:rPr>
              <a:t>large de narines</a:t>
            </a:r>
            <a:r>
              <a:rPr lang="fr-FR" sz="1600" dirty="0">
                <a:solidFill>
                  <a:schemeClr val="tx1"/>
                </a:solidFill>
                <a:latin typeface="Myriad Pro" panose="020B0503030403020204" pitchFamily="34" charset="0"/>
              </a:rPr>
              <a:t>, dominait </a:t>
            </a:r>
            <a:r>
              <a:rPr lang="fr-FR" sz="1600" b="1" dirty="0">
                <a:solidFill>
                  <a:srgbClr val="00B050"/>
                </a:solidFill>
                <a:latin typeface="Myriad Pro" panose="020B0503030403020204" pitchFamily="34" charset="0"/>
              </a:rPr>
              <a:t>une bouche </a:t>
            </a:r>
            <a:r>
              <a:rPr lang="fr-FR" sz="1600" b="1" u="sng" dirty="0">
                <a:solidFill>
                  <a:srgbClr val="00B050"/>
                </a:solidFill>
                <a:latin typeface="Myriad Pro" panose="020B0503030403020204" pitchFamily="34" charset="0"/>
              </a:rPr>
              <a:t>symétrique</a:t>
            </a:r>
            <a:r>
              <a:rPr lang="fr-FR" sz="1600" dirty="0">
                <a:solidFill>
                  <a:schemeClr val="tx1"/>
                </a:solidFill>
                <a:latin typeface="Myriad Pro" panose="020B0503030403020204" pitchFamily="34" charset="0"/>
              </a:rPr>
              <a:t> avec </a:t>
            </a:r>
            <a:r>
              <a:rPr lang="fr-FR" sz="1600" b="1" dirty="0">
                <a:solidFill>
                  <a:srgbClr val="00B050"/>
                </a:solidFill>
                <a:latin typeface="Myriad Pro" panose="020B0503030403020204" pitchFamily="34" charset="0"/>
              </a:rPr>
              <a:t>les lèvres </a:t>
            </a:r>
            <a:r>
              <a:rPr lang="fr-FR" sz="1600" b="1" u="sng" dirty="0">
                <a:solidFill>
                  <a:srgbClr val="00B050"/>
                </a:solidFill>
                <a:latin typeface="Myriad Pro" panose="020B0503030403020204" pitchFamily="34" charset="0"/>
              </a:rPr>
              <a:t>un peu saillantes</a:t>
            </a:r>
            <a:r>
              <a:rPr lang="fr-FR" sz="1600" dirty="0">
                <a:solidFill>
                  <a:schemeClr val="tx1"/>
                </a:solidFill>
                <a:latin typeface="Myriad Pro" panose="020B0503030403020204" pitchFamily="34" charset="0"/>
              </a:rPr>
              <a:t> de </a:t>
            </a:r>
            <a:r>
              <a:rPr lang="fr-FR" sz="1600" b="1" dirty="0">
                <a:solidFill>
                  <a:srgbClr val="002060"/>
                </a:solidFill>
                <a:latin typeface="Myriad Pro" panose="020B0503030403020204" pitchFamily="34" charset="0"/>
              </a:rPr>
              <a:t>l'être</a:t>
            </a:r>
            <a:r>
              <a:rPr lang="fr-FR" sz="1600" b="1" dirty="0">
                <a:solidFill>
                  <a:schemeClr val="tx1"/>
                </a:solidFill>
                <a:latin typeface="Myriad Pro" panose="020B0503030403020204" pitchFamily="34" charset="0"/>
              </a:rPr>
              <a:t> </a:t>
            </a:r>
            <a:r>
              <a:rPr lang="fr-FR" sz="1600" b="1" u="sng" dirty="0">
                <a:solidFill>
                  <a:srgbClr val="002060"/>
                </a:solidFill>
                <a:latin typeface="Myriad Pro" panose="020B0503030403020204" pitchFamily="34" charset="0"/>
              </a:rPr>
              <a:t>généreux</a:t>
            </a:r>
            <a:r>
              <a:rPr lang="fr-FR" sz="1600" dirty="0">
                <a:solidFill>
                  <a:schemeClr val="tx1"/>
                </a:solidFill>
                <a:latin typeface="Myriad Pro" panose="020B0503030403020204" pitchFamily="34" charset="0"/>
              </a:rPr>
              <a:t> et </a:t>
            </a:r>
            <a:r>
              <a:rPr lang="fr-FR" sz="1600" b="1" u="sng" dirty="0">
                <a:solidFill>
                  <a:srgbClr val="002060"/>
                </a:solidFill>
                <a:latin typeface="Myriad Pro" panose="020B0503030403020204" pitchFamily="34" charset="0"/>
              </a:rPr>
              <a:t>bon</a:t>
            </a:r>
            <a:r>
              <a:rPr lang="fr-FR" sz="1600" dirty="0">
                <a:solidFill>
                  <a:schemeClr val="tx1"/>
                </a:solidFill>
                <a:latin typeface="Myriad Pro" panose="020B0503030403020204" pitchFamily="34" charset="0"/>
              </a:rPr>
              <a:t>. </a:t>
            </a:r>
            <a:r>
              <a:rPr lang="fr-FR" sz="1600" b="1" dirty="0">
                <a:solidFill>
                  <a:srgbClr val="002060"/>
                </a:solidFill>
                <a:latin typeface="Myriad Pro" panose="020B0503030403020204" pitchFamily="34" charset="0"/>
              </a:rPr>
              <a:t>Michel</a:t>
            </a:r>
            <a:r>
              <a:rPr lang="fr-FR" sz="1600" b="1" dirty="0">
                <a:solidFill>
                  <a:srgbClr val="FF0000"/>
                </a:solidFill>
                <a:latin typeface="Myriad Pro" panose="020B0503030403020204" pitchFamily="34" charset="0"/>
              </a:rPr>
              <a:t> </a:t>
            </a:r>
            <a:r>
              <a:rPr lang="fr-FR" sz="1600" b="1" dirty="0" err="1">
                <a:solidFill>
                  <a:srgbClr val="002060"/>
                </a:solidFill>
                <a:latin typeface="Myriad Pro" panose="020B0503030403020204" pitchFamily="34" charset="0"/>
              </a:rPr>
              <a:t>Strogoff</a:t>
            </a:r>
            <a:r>
              <a:rPr lang="fr-FR" sz="1600" b="1" dirty="0">
                <a:solidFill>
                  <a:srgbClr val="FF0000"/>
                </a:solidFill>
                <a:latin typeface="Myriad Pro" panose="020B0503030403020204" pitchFamily="34" charset="0"/>
              </a:rPr>
              <a:t> </a:t>
            </a:r>
            <a:r>
              <a:rPr lang="fr-FR" sz="1600" dirty="0">
                <a:solidFill>
                  <a:schemeClr val="tx1"/>
                </a:solidFill>
                <a:latin typeface="Myriad Pro" panose="020B0503030403020204" pitchFamily="34" charset="0"/>
              </a:rPr>
              <a:t>était </a:t>
            </a:r>
            <a:r>
              <a:rPr lang="fr-FR" sz="1600" b="1" u="sng" dirty="0">
                <a:solidFill>
                  <a:srgbClr val="002060"/>
                </a:solidFill>
                <a:latin typeface="Myriad Pro" panose="020B0503030403020204" pitchFamily="34" charset="0"/>
              </a:rPr>
              <a:t>vêtu</a:t>
            </a:r>
            <a:r>
              <a:rPr lang="fr-FR" sz="1600" dirty="0">
                <a:solidFill>
                  <a:schemeClr val="tx1"/>
                </a:solidFill>
                <a:latin typeface="Myriad Pro" panose="020B0503030403020204" pitchFamily="34" charset="0"/>
              </a:rPr>
              <a:t> d'</a:t>
            </a:r>
            <a:r>
              <a:rPr lang="fr-FR" sz="1600" b="1" dirty="0">
                <a:solidFill>
                  <a:srgbClr val="00B050"/>
                </a:solidFill>
                <a:latin typeface="Myriad Pro" panose="020B0503030403020204" pitchFamily="34" charset="0"/>
              </a:rPr>
              <a:t>un</a:t>
            </a:r>
            <a:r>
              <a:rPr lang="fr-FR" sz="1600" dirty="0">
                <a:solidFill>
                  <a:schemeClr val="tx1"/>
                </a:solidFill>
                <a:latin typeface="Myriad Pro" panose="020B0503030403020204" pitchFamily="34" charset="0"/>
              </a:rPr>
              <a:t> </a:t>
            </a:r>
            <a:r>
              <a:rPr lang="fr-FR" sz="1600" b="1" u="sng" dirty="0">
                <a:solidFill>
                  <a:srgbClr val="00B050"/>
                </a:solidFill>
                <a:latin typeface="Myriad Pro" panose="020B0503030403020204" pitchFamily="34" charset="0"/>
              </a:rPr>
              <a:t>élégant</a:t>
            </a:r>
            <a:r>
              <a:rPr lang="fr-FR" sz="1600" dirty="0">
                <a:solidFill>
                  <a:schemeClr val="tx1"/>
                </a:solidFill>
                <a:latin typeface="Myriad Pro" panose="020B0503030403020204" pitchFamily="34" charset="0"/>
              </a:rPr>
              <a:t> </a:t>
            </a:r>
            <a:r>
              <a:rPr lang="fr-FR" sz="1600" b="1" dirty="0">
                <a:solidFill>
                  <a:srgbClr val="00B050"/>
                </a:solidFill>
                <a:latin typeface="Myriad Pro" panose="020B0503030403020204" pitchFamily="34" charset="0"/>
              </a:rPr>
              <a:t>uniforme</a:t>
            </a:r>
            <a:r>
              <a:rPr lang="fr-FR" sz="1600" dirty="0">
                <a:solidFill>
                  <a:schemeClr val="tx1"/>
                </a:solidFill>
                <a:latin typeface="Myriad Pro" panose="020B0503030403020204" pitchFamily="34" charset="0"/>
              </a:rPr>
              <a:t> </a:t>
            </a:r>
            <a:r>
              <a:rPr lang="fr-FR" sz="1600" b="1" u="sng" dirty="0">
                <a:solidFill>
                  <a:srgbClr val="00B050"/>
                </a:solidFill>
                <a:latin typeface="Myriad Pro" panose="020B0503030403020204" pitchFamily="34" charset="0"/>
              </a:rPr>
              <a:t>militaire</a:t>
            </a:r>
            <a:r>
              <a:rPr lang="fr-FR" sz="1600" dirty="0">
                <a:solidFill>
                  <a:schemeClr val="tx1"/>
                </a:solidFill>
                <a:latin typeface="Myriad Pro" panose="020B0503030403020204" pitchFamily="34" charset="0"/>
              </a:rPr>
              <a:t>, qui se rapprochait de celui des officiers de chasseurs à cheval en campagne. </a:t>
            </a:r>
            <a:endParaRPr lang="fr-FR" sz="1600" dirty="0">
              <a:solidFill>
                <a:schemeClr val="tx1"/>
              </a:solidFill>
              <a:latin typeface="Myriad Pro" panose="020B0503030403020204" pitchFamily="34" charset="0"/>
              <a:cs typeface="Times New Roman" panose="02020603050405020304" pitchFamily="18" charset="0"/>
            </a:endParaRPr>
          </a:p>
          <a:p>
            <a:pPr algn="r">
              <a:lnSpc>
                <a:spcPct val="150000"/>
              </a:lnSpc>
              <a:defRPr/>
            </a:pPr>
            <a:r>
              <a:rPr lang="fr-FR" sz="1600" b="1" dirty="0">
                <a:latin typeface="Myriad Pro" panose="020B0503030403020204" pitchFamily="34" charset="0"/>
              </a:rPr>
              <a:t>Jules Verne, Michel </a:t>
            </a:r>
            <a:r>
              <a:rPr lang="fr-FR" sz="1600" b="1" dirty="0" err="1">
                <a:latin typeface="Myriad Pro" panose="020B0503030403020204" pitchFamily="34" charset="0"/>
              </a:rPr>
              <a:t>Strogoff</a:t>
            </a:r>
            <a:r>
              <a:rPr lang="fr-FR" sz="1600" b="1" dirty="0">
                <a:latin typeface="Myriad Pro" panose="020B0503030403020204"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23557"/>
                                        </p:tgtEl>
                                        <p:attrNameLst>
                                          <p:attrName>style.visibility</p:attrName>
                                        </p:attrNameLst>
                                      </p:cBhvr>
                                      <p:to>
                                        <p:strVal val="visible"/>
                                      </p:to>
                                    </p:set>
                                    <p:animEffect transition="in" filter="wipe(down)">
                                      <p:cBhvr>
                                        <p:cTn id="11" dur="500"/>
                                        <p:tgtEl>
                                          <p:spTgt spid="23557"/>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23558"/>
                                        </p:tgtEl>
                                        <p:attrNameLst>
                                          <p:attrName>style.visibility</p:attrName>
                                        </p:attrNameLst>
                                      </p:cBhvr>
                                      <p:to>
                                        <p:strVal val="visible"/>
                                      </p:to>
                                    </p:set>
                                    <p:animEffect transition="in" filter="wipe(down)">
                                      <p:cBhvr>
                                        <p:cTn id="14" dur="500"/>
                                        <p:tgtEl>
                                          <p:spTgt spid="23558"/>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23556"/>
                                        </p:tgtEl>
                                        <p:attrNameLst>
                                          <p:attrName>style.visibility</p:attrName>
                                        </p:attrNameLst>
                                      </p:cBhvr>
                                      <p:to>
                                        <p:strVal val="visible"/>
                                      </p:to>
                                    </p:set>
                                    <p:animEffect transition="in" filter="fade">
                                      <p:cBhvr>
                                        <p:cTn id="17" dur="1000"/>
                                        <p:tgtEl>
                                          <p:spTgt spid="23556"/>
                                        </p:tgtEl>
                                      </p:cBhvr>
                                    </p:animEffect>
                                    <p:anim calcmode="lin" valueType="num">
                                      <p:cBhvr>
                                        <p:cTn id="18" dur="1000" fill="hold"/>
                                        <p:tgtEl>
                                          <p:spTgt spid="23556"/>
                                        </p:tgtEl>
                                        <p:attrNameLst>
                                          <p:attrName>ppt_x</p:attrName>
                                        </p:attrNameLst>
                                      </p:cBhvr>
                                      <p:tavLst>
                                        <p:tav tm="0">
                                          <p:val>
                                            <p:strVal val="#ppt_x"/>
                                          </p:val>
                                        </p:tav>
                                        <p:tav tm="100000">
                                          <p:val>
                                            <p:strVal val="#ppt_x"/>
                                          </p:val>
                                        </p:tav>
                                      </p:tavLst>
                                    </p:anim>
                                    <p:anim calcmode="lin" valueType="num">
                                      <p:cBhvr>
                                        <p:cTn id="19" dur="1000" fill="hold"/>
                                        <p:tgtEl>
                                          <p:spTgt spid="23556"/>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ppt_x"/>
                                          </p:val>
                                        </p:tav>
                                        <p:tav tm="100000">
                                          <p:val>
                                            <p:strVal val="#ppt_x"/>
                                          </p:val>
                                        </p:tav>
                                      </p:tavLst>
                                    </p:anim>
                                    <p:anim calcmode="lin" valueType="num">
                                      <p:cBhvr additive="base">
                                        <p:cTn id="3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additive="base">
                                        <p:cTn id="48" dur="500" fill="hold"/>
                                        <p:tgtEl>
                                          <p:spTgt spid="6"/>
                                        </p:tgtEl>
                                        <p:attrNameLst>
                                          <p:attrName>ppt_x</p:attrName>
                                        </p:attrNameLst>
                                      </p:cBhvr>
                                      <p:tavLst>
                                        <p:tav tm="0">
                                          <p:val>
                                            <p:strVal val="#ppt_x"/>
                                          </p:val>
                                        </p:tav>
                                        <p:tav tm="100000">
                                          <p:val>
                                            <p:strVal val="#ppt_x"/>
                                          </p:val>
                                        </p:tav>
                                      </p:tavLst>
                                    </p:anim>
                                    <p:anim calcmode="lin" valueType="num">
                                      <p:cBhvr additive="base">
                                        <p:cTn id="4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animBg="1"/>
      <p:bldP spid="23557" grpId="0"/>
      <p:bldP spid="23558" grpId="0"/>
      <p:bldP spid="16" grpId="0"/>
      <p:bldP spid="17" grpId="0"/>
      <p:bldP spid="18" grpId="0"/>
      <p:bldP spid="20" grpId="0"/>
      <p:bldP spid="6"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A2366E-3B83-404A-8388-0273102F8BC6}"/>
              </a:ext>
            </a:extLst>
          </p:cNvPr>
          <p:cNvSpPr txBox="1"/>
          <p:nvPr/>
        </p:nvSpPr>
        <p:spPr>
          <a:xfrm>
            <a:off x="876300" y="142875"/>
            <a:ext cx="10915650" cy="646331"/>
          </a:xfrm>
          <a:prstGeom prst="rect">
            <a:avLst/>
          </a:prstGeom>
          <a:solidFill>
            <a:schemeClr val="bg1"/>
          </a:solidFill>
          <a:ln>
            <a:noFill/>
          </a:ln>
        </p:spPr>
        <p:txBody>
          <a:bodyPr>
            <a:spAutoFit/>
          </a:bodyPr>
          <a:lstStyle/>
          <a:p>
            <a:pPr>
              <a:defRPr/>
            </a:pPr>
            <a:r>
              <a:rPr lang="fr-FR" sz="3600" b="1" dirty="0">
                <a:solidFill>
                  <a:srgbClr val="0096D6"/>
                </a:solidFill>
                <a:latin typeface="Myriad Pro" panose="020B0503030403020204"/>
                <a:cs typeface="Times New Roman" panose="02020603050405020304" pitchFamily="18" charset="0"/>
              </a:rPr>
              <a:t>ANALYSE : </a:t>
            </a:r>
            <a:r>
              <a:rPr lang="fr-FR" sz="3600" dirty="0">
                <a:solidFill>
                  <a:srgbClr val="0096D6"/>
                </a:solidFill>
                <a:latin typeface="Myriad Pro" panose="020B0503030403020204"/>
                <a:cs typeface="Times New Roman" panose="02020603050405020304" pitchFamily="18" charset="0"/>
              </a:rPr>
              <a:t>la fonction de l’adjectif</a:t>
            </a:r>
          </a:p>
        </p:txBody>
      </p:sp>
      <p:sp>
        <p:nvSpPr>
          <p:cNvPr id="14" name="Rectangle 13">
            <a:extLst>
              <a:ext uri="{FF2B5EF4-FFF2-40B4-BE49-F238E27FC236}">
                <a16:creationId xmlns:a16="http://schemas.microsoft.com/office/drawing/2014/main" id="{26F1AEC0-FBB4-4D70-A240-99425194A394}"/>
              </a:ext>
            </a:extLst>
          </p:cNvPr>
          <p:cNvSpPr/>
          <p:nvPr/>
        </p:nvSpPr>
        <p:spPr>
          <a:xfrm>
            <a:off x="700088" y="706438"/>
            <a:ext cx="5842000" cy="94297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Observez ces phrases tirées du texte pour répondre aux questions suivantes.  </a:t>
            </a:r>
          </a:p>
        </p:txBody>
      </p:sp>
      <p:sp>
        <p:nvSpPr>
          <p:cNvPr id="26" name="Rectangle 25">
            <a:extLst>
              <a:ext uri="{FF2B5EF4-FFF2-40B4-BE49-F238E27FC236}">
                <a16:creationId xmlns:a16="http://schemas.microsoft.com/office/drawing/2014/main" id="{8E5E3E58-F128-4CB9-A9D3-F48878CFD3BF}"/>
              </a:ext>
            </a:extLst>
          </p:cNvPr>
          <p:cNvSpPr/>
          <p:nvPr/>
        </p:nvSpPr>
        <p:spPr>
          <a:xfrm>
            <a:off x="650875" y="1800225"/>
            <a:ext cx="5445125" cy="47783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200" b="1" dirty="0">
                <a:solidFill>
                  <a:schemeClr val="tx1"/>
                </a:solidFill>
                <a:latin typeface="Myriad Pro" panose="020B0503030403020204" pitchFamily="34" charset="0"/>
              </a:rPr>
              <a:t>Où est placé l’adjectif « beau » ? </a:t>
            </a:r>
          </a:p>
        </p:txBody>
      </p:sp>
      <p:sp>
        <p:nvSpPr>
          <p:cNvPr id="27" name="Rectangle 26">
            <a:extLst>
              <a:ext uri="{FF2B5EF4-FFF2-40B4-BE49-F238E27FC236}">
                <a16:creationId xmlns:a16="http://schemas.microsoft.com/office/drawing/2014/main" id="{C894F3B3-1F64-4A6D-A9F5-7227D5CA6C0B}"/>
              </a:ext>
            </a:extLst>
          </p:cNvPr>
          <p:cNvSpPr/>
          <p:nvPr/>
        </p:nvSpPr>
        <p:spPr>
          <a:xfrm>
            <a:off x="630605" y="2677318"/>
            <a:ext cx="6078538" cy="62547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marL="285750" indent="-285750">
              <a:defRPr/>
            </a:pPr>
            <a:r>
              <a:rPr lang="fr-FR" sz="2200" b="1" dirty="0">
                <a:solidFill>
                  <a:schemeClr val="tx1"/>
                </a:solidFill>
                <a:latin typeface="Myriad Pro" panose="020B0503030403020204" pitchFamily="34" charset="0"/>
              </a:rPr>
              <a:t>Où sont placés les autres adjectifs ? </a:t>
            </a:r>
          </a:p>
          <a:p>
            <a:pPr marL="285750" indent="-285750">
              <a:defRPr/>
            </a:pPr>
            <a:r>
              <a:rPr lang="fr-FR" sz="2200" b="1" dirty="0">
                <a:solidFill>
                  <a:schemeClr val="tx1"/>
                </a:solidFill>
                <a:latin typeface="Myriad Pro" panose="020B0503030403020204" pitchFamily="34" charset="0"/>
              </a:rPr>
              <a:t>Que qualifient –ils ? </a:t>
            </a:r>
          </a:p>
        </p:txBody>
      </p:sp>
      <p:sp>
        <p:nvSpPr>
          <p:cNvPr id="28" name="Rectangle 27">
            <a:extLst>
              <a:ext uri="{FF2B5EF4-FFF2-40B4-BE49-F238E27FC236}">
                <a16:creationId xmlns:a16="http://schemas.microsoft.com/office/drawing/2014/main" id="{C4127C8E-0F14-4CE5-AECE-5FA3A18C44FE}"/>
              </a:ext>
            </a:extLst>
          </p:cNvPr>
          <p:cNvSpPr/>
          <p:nvPr/>
        </p:nvSpPr>
        <p:spPr>
          <a:xfrm>
            <a:off x="573088" y="3843338"/>
            <a:ext cx="5445125" cy="9398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200" b="1" dirty="0">
                <a:solidFill>
                  <a:schemeClr val="tx1"/>
                </a:solidFill>
                <a:latin typeface="Myriad Pro" panose="020B0503030403020204" pitchFamily="34" charset="0"/>
              </a:rPr>
              <a:t>Comment appelle-t-on les verbes « être » et « sembler » ? </a:t>
            </a:r>
          </a:p>
        </p:txBody>
      </p:sp>
      <p:sp>
        <p:nvSpPr>
          <p:cNvPr id="29" name="Rectangle 28">
            <a:extLst>
              <a:ext uri="{FF2B5EF4-FFF2-40B4-BE49-F238E27FC236}">
                <a16:creationId xmlns:a16="http://schemas.microsoft.com/office/drawing/2014/main" id="{4BD20904-FEE1-4678-BED1-1C0598022CD6}"/>
              </a:ext>
            </a:extLst>
          </p:cNvPr>
          <p:cNvSpPr/>
          <p:nvPr/>
        </p:nvSpPr>
        <p:spPr>
          <a:xfrm>
            <a:off x="347663" y="5140325"/>
            <a:ext cx="11606212" cy="1371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pitchFamily="34" charset="0"/>
              </a:rPr>
              <a:t>Complétez avec les adjectifs soulignés: </a:t>
            </a:r>
          </a:p>
          <a:p>
            <a:pPr marL="457200" indent="-171450">
              <a:buFontTx/>
              <a:buChar char="-"/>
              <a:defRPr/>
            </a:pPr>
            <a:r>
              <a:rPr lang="fr-FR" sz="2200" dirty="0">
                <a:solidFill>
                  <a:schemeClr val="tx1"/>
                </a:solidFill>
                <a:latin typeface="Myriad Pro" panose="020B0503030403020204" pitchFamily="34" charset="0"/>
              </a:rPr>
              <a:t>L’adjectif              est placé directement à côté du nom qualifié, c’est un épithète du nom. </a:t>
            </a:r>
          </a:p>
          <a:p>
            <a:pPr marL="457200" indent="-171450">
              <a:buFontTx/>
              <a:buChar char="-"/>
              <a:defRPr/>
            </a:pPr>
            <a:r>
              <a:rPr lang="fr-FR" sz="2200" dirty="0">
                <a:solidFill>
                  <a:schemeClr val="tx1"/>
                </a:solidFill>
                <a:latin typeface="Myriad Pro" panose="020B0503030403020204" pitchFamily="34" charset="0"/>
              </a:rPr>
              <a:t>Les adjectifs                                                                          sont séparés des noms qualifiés par des verbes d’état, ce sont des attributs des sujets. </a:t>
            </a:r>
          </a:p>
        </p:txBody>
      </p:sp>
      <p:sp>
        <p:nvSpPr>
          <p:cNvPr id="30" name="Rectangle 29">
            <a:extLst>
              <a:ext uri="{FF2B5EF4-FFF2-40B4-BE49-F238E27FC236}">
                <a16:creationId xmlns:a16="http://schemas.microsoft.com/office/drawing/2014/main" id="{2D1202DA-CE8F-45BB-955D-42DC5D6FE232}"/>
              </a:ext>
            </a:extLst>
          </p:cNvPr>
          <p:cNvSpPr>
            <a:spLocks noChangeArrowheads="1"/>
          </p:cNvSpPr>
          <p:nvPr/>
        </p:nvSpPr>
        <p:spPr bwMode="auto">
          <a:xfrm>
            <a:off x="1352550" y="2192338"/>
            <a:ext cx="43846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solidFill>
                  <a:srgbClr val="C00000"/>
                </a:solidFill>
                <a:latin typeface="Myriad Pro" panose="020B0503030403020204" pitchFamily="34" charset="0"/>
              </a:rPr>
              <a:t>Avant / à côté du  nom « garçon » </a:t>
            </a:r>
            <a:endParaRPr lang="fr-FR" altLang="en-US" sz="2200" dirty="0">
              <a:solidFill>
                <a:srgbClr val="C00000"/>
              </a:solidFill>
            </a:endParaRPr>
          </a:p>
        </p:txBody>
      </p:sp>
      <p:sp>
        <p:nvSpPr>
          <p:cNvPr id="31" name="Rectangle 30">
            <a:extLst>
              <a:ext uri="{FF2B5EF4-FFF2-40B4-BE49-F238E27FC236}">
                <a16:creationId xmlns:a16="http://schemas.microsoft.com/office/drawing/2014/main" id="{AD8B335B-06C3-438E-8189-A12B9C075CB3}"/>
              </a:ext>
            </a:extLst>
          </p:cNvPr>
          <p:cNvSpPr>
            <a:spLocks noChangeArrowheads="1"/>
          </p:cNvSpPr>
          <p:nvPr/>
        </p:nvSpPr>
        <p:spPr bwMode="auto">
          <a:xfrm>
            <a:off x="1352550" y="3279879"/>
            <a:ext cx="288607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solidFill>
                  <a:srgbClr val="C00000"/>
                </a:solidFill>
                <a:latin typeface="Myriad Pro" panose="020B0503030403020204" pitchFamily="34" charset="0"/>
              </a:rPr>
              <a:t>Après un verbe</a:t>
            </a:r>
            <a:br>
              <a:rPr lang="fr-FR" altLang="en-US" sz="2200" b="1" dirty="0">
                <a:solidFill>
                  <a:srgbClr val="C00000"/>
                </a:solidFill>
                <a:latin typeface="Myriad Pro" panose="020B0503030403020204" pitchFamily="34" charset="0"/>
              </a:rPr>
            </a:br>
            <a:r>
              <a:rPr lang="fr-FR" altLang="en-US" sz="2200" b="1" dirty="0">
                <a:solidFill>
                  <a:srgbClr val="C00000"/>
                </a:solidFill>
                <a:latin typeface="Myriad Pro" panose="020B0503030403020204" pitchFamily="34" charset="0"/>
              </a:rPr>
              <a:t>Ils qualifient le sujet. </a:t>
            </a:r>
            <a:endParaRPr lang="fr-FR" altLang="en-US" sz="2200" dirty="0">
              <a:solidFill>
                <a:srgbClr val="C00000"/>
              </a:solidFill>
            </a:endParaRPr>
          </a:p>
        </p:txBody>
      </p:sp>
      <p:sp>
        <p:nvSpPr>
          <p:cNvPr id="32" name="Rectangle 31">
            <a:extLst>
              <a:ext uri="{FF2B5EF4-FFF2-40B4-BE49-F238E27FC236}">
                <a16:creationId xmlns:a16="http://schemas.microsoft.com/office/drawing/2014/main" id="{CBF70E4A-2400-4177-8704-B8CA3B954CBE}"/>
              </a:ext>
            </a:extLst>
          </p:cNvPr>
          <p:cNvSpPr>
            <a:spLocks noChangeArrowheads="1"/>
          </p:cNvSpPr>
          <p:nvPr/>
        </p:nvSpPr>
        <p:spPr bwMode="auto">
          <a:xfrm>
            <a:off x="1858963" y="5461000"/>
            <a:ext cx="91005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chemeClr val="tx1"/>
                </a:solidFill>
                <a:latin typeface="Myriad Pro" panose="020B0503030403020204" pitchFamily="34" charset="0"/>
              </a:rPr>
              <a:t> </a:t>
            </a:r>
            <a:r>
              <a:rPr lang="fr-FR" altLang="en-US" sz="2200" b="1" dirty="0">
                <a:solidFill>
                  <a:srgbClr val="C00000"/>
                </a:solidFill>
                <a:latin typeface="Myriad Pro" panose="020B0503030403020204" pitchFamily="34" charset="0"/>
              </a:rPr>
              <a:t>beau</a:t>
            </a:r>
            <a:r>
              <a:rPr lang="fr-FR" altLang="en-US" sz="1800" b="1" dirty="0">
                <a:solidFill>
                  <a:schemeClr val="tx1"/>
                </a:solidFill>
                <a:latin typeface="Myriad Pro" panose="020B0503030403020204" pitchFamily="34" charset="0"/>
              </a:rPr>
              <a:t> </a:t>
            </a:r>
            <a:endParaRPr lang="fr-FR" altLang="en-US" sz="1800" dirty="0"/>
          </a:p>
        </p:txBody>
      </p:sp>
      <p:sp>
        <p:nvSpPr>
          <p:cNvPr id="33" name="Rectangle 32">
            <a:extLst>
              <a:ext uri="{FF2B5EF4-FFF2-40B4-BE49-F238E27FC236}">
                <a16:creationId xmlns:a16="http://schemas.microsoft.com/office/drawing/2014/main" id="{86E415C4-BF4F-46A9-BF0B-C922C83A7AC9}"/>
              </a:ext>
            </a:extLst>
          </p:cNvPr>
          <p:cNvSpPr>
            <a:spLocks noChangeArrowheads="1"/>
          </p:cNvSpPr>
          <p:nvPr/>
        </p:nvSpPr>
        <p:spPr bwMode="auto">
          <a:xfrm>
            <a:off x="2392363" y="5789613"/>
            <a:ext cx="42052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solidFill>
                  <a:srgbClr val="C00000"/>
                </a:solidFill>
                <a:latin typeface="Myriad Pro" panose="020B0503030403020204" pitchFamily="34" charset="0"/>
              </a:rPr>
              <a:t>grand, vigoureux, solide, planté </a:t>
            </a:r>
            <a:endParaRPr lang="fr-FR" altLang="en-US" sz="2200" dirty="0">
              <a:solidFill>
                <a:srgbClr val="C00000"/>
              </a:solidFill>
            </a:endParaRPr>
          </a:p>
        </p:txBody>
      </p:sp>
      <p:sp>
        <p:nvSpPr>
          <p:cNvPr id="34" name="Rectangle 33">
            <a:extLst>
              <a:ext uri="{FF2B5EF4-FFF2-40B4-BE49-F238E27FC236}">
                <a16:creationId xmlns:a16="http://schemas.microsoft.com/office/drawing/2014/main" id="{5FEFC531-5EDC-4CB2-A65A-08E97DA46D2F}"/>
              </a:ext>
            </a:extLst>
          </p:cNvPr>
          <p:cNvSpPr>
            <a:spLocks noChangeArrowheads="1"/>
          </p:cNvSpPr>
          <p:nvPr/>
        </p:nvSpPr>
        <p:spPr bwMode="auto">
          <a:xfrm>
            <a:off x="1354847" y="4637881"/>
            <a:ext cx="35623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solidFill>
                  <a:srgbClr val="C00000"/>
                </a:solidFill>
                <a:latin typeface="Myriad Pro" panose="020B0503030403020204" pitchFamily="34" charset="0"/>
              </a:rPr>
              <a:t>Ce sont des verbes d’état. </a:t>
            </a:r>
            <a:endParaRPr lang="fr-FR" altLang="en-US" sz="2200" dirty="0">
              <a:solidFill>
                <a:srgbClr val="C00000"/>
              </a:solidFill>
            </a:endParaRPr>
          </a:p>
        </p:txBody>
      </p:sp>
      <p:sp>
        <p:nvSpPr>
          <p:cNvPr id="35" name="TextBox 34">
            <a:extLst>
              <a:ext uri="{FF2B5EF4-FFF2-40B4-BE49-F238E27FC236}">
                <a16:creationId xmlns:a16="http://schemas.microsoft.com/office/drawing/2014/main" id="{ACB582EA-23F1-4B50-A385-882807C2A8AD}"/>
              </a:ext>
            </a:extLst>
          </p:cNvPr>
          <p:cNvSpPr txBox="1"/>
          <p:nvPr/>
        </p:nvSpPr>
        <p:spPr>
          <a:xfrm rot="10800000" flipH="1" flipV="1">
            <a:off x="6815138" y="1008063"/>
            <a:ext cx="4976812" cy="4257675"/>
          </a:xfrm>
          <a:prstGeom prst="rect">
            <a:avLst/>
          </a:prstGeom>
          <a:solidFill>
            <a:schemeClr val="accent1">
              <a:lumMod val="20000"/>
              <a:lumOff val="80000"/>
            </a:schemeClr>
          </a:solidFill>
        </p:spPr>
        <p:txBody>
          <a:bodyPr>
            <a:spAutoFit/>
          </a:bodyPr>
          <a:lstStyle/>
          <a:p>
            <a:pPr algn="just">
              <a:lnSpc>
                <a:spcPct val="150000"/>
              </a:lnSpc>
              <a:defRPr/>
            </a:pPr>
            <a:r>
              <a:rPr lang="fr-FR" b="1" dirty="0">
                <a:solidFill>
                  <a:srgbClr val="002060"/>
                </a:solidFill>
                <a:latin typeface="Myriad Pro" panose="020B0503030403020204" pitchFamily="34" charset="0"/>
              </a:rPr>
              <a:t>Michel</a:t>
            </a:r>
            <a:r>
              <a:rPr lang="fr-FR" b="1" dirty="0">
                <a:solidFill>
                  <a:srgbClr val="FF0000"/>
                </a:solidFill>
                <a:latin typeface="Myriad Pro" panose="020B0503030403020204" pitchFamily="34" charset="0"/>
              </a:rPr>
              <a:t> </a:t>
            </a:r>
            <a:r>
              <a:rPr lang="fr-FR" b="1" dirty="0" err="1">
                <a:solidFill>
                  <a:srgbClr val="002060"/>
                </a:solidFill>
                <a:latin typeface="Myriad Pro" panose="020B0503030403020204" pitchFamily="34" charset="0"/>
              </a:rPr>
              <a:t>Strogoff</a:t>
            </a:r>
            <a:r>
              <a:rPr lang="fr-FR" b="1" dirty="0">
                <a:solidFill>
                  <a:srgbClr val="002060"/>
                </a:solidFill>
                <a:latin typeface="Myriad Pro" panose="020B0503030403020204" pitchFamily="34" charset="0"/>
              </a:rPr>
              <a:t> </a:t>
            </a:r>
            <a:r>
              <a:rPr lang="fr-FR" dirty="0">
                <a:solidFill>
                  <a:schemeClr val="tx1"/>
                </a:solidFill>
                <a:latin typeface="Myriad Pro" panose="020B0503030403020204" pitchFamily="34" charset="0"/>
              </a:rPr>
              <a:t>était </a:t>
            </a:r>
            <a:r>
              <a:rPr lang="fr-FR" b="1" u="sng" dirty="0">
                <a:solidFill>
                  <a:srgbClr val="002060"/>
                </a:solidFill>
                <a:latin typeface="Myriad Pro" panose="020B0503030403020204" pitchFamily="34" charset="0"/>
              </a:rPr>
              <a:t>grand</a:t>
            </a:r>
            <a:r>
              <a:rPr lang="fr-FR" dirty="0">
                <a:solidFill>
                  <a:srgbClr val="002060"/>
                </a:solidFill>
                <a:latin typeface="Myriad Pro" panose="020B0503030403020204" pitchFamily="34" charset="0"/>
              </a:rPr>
              <a:t> </a:t>
            </a:r>
            <a:r>
              <a:rPr lang="fr-FR" dirty="0">
                <a:solidFill>
                  <a:schemeClr val="tx1"/>
                </a:solidFill>
                <a:latin typeface="Myriad Pro" panose="020B0503030403020204" pitchFamily="34" charset="0"/>
              </a:rPr>
              <a:t>et </a:t>
            </a:r>
            <a:r>
              <a:rPr lang="fr-FR" b="1" u="sng" dirty="0">
                <a:solidFill>
                  <a:srgbClr val="002060"/>
                </a:solidFill>
                <a:latin typeface="Myriad Pro" panose="020B0503030403020204" pitchFamily="34" charset="0"/>
              </a:rPr>
              <a:t>vigoureux</a:t>
            </a:r>
            <a:r>
              <a:rPr lang="fr-FR" dirty="0">
                <a:solidFill>
                  <a:schemeClr val="tx1"/>
                </a:solidFill>
                <a:latin typeface="Myriad Pro" panose="020B0503030403020204" pitchFamily="34" charset="0"/>
              </a:rPr>
              <a:t>. </a:t>
            </a:r>
            <a:r>
              <a:rPr lang="fr-FR" b="1" dirty="0">
                <a:solidFill>
                  <a:srgbClr val="002060"/>
                </a:solidFill>
                <a:latin typeface="Myriad Pro" panose="020B0503030403020204" pitchFamily="34" charset="0"/>
              </a:rPr>
              <a:t>Il </a:t>
            </a:r>
            <a:r>
              <a:rPr lang="fr-FR" dirty="0">
                <a:solidFill>
                  <a:schemeClr val="tx1"/>
                </a:solidFill>
                <a:latin typeface="Myriad Pro" panose="020B0503030403020204" pitchFamily="34" charset="0"/>
              </a:rPr>
              <a:t>avait </a:t>
            </a:r>
            <a:r>
              <a:rPr lang="fr-FR" b="1" dirty="0">
                <a:solidFill>
                  <a:srgbClr val="00B050"/>
                </a:solidFill>
                <a:latin typeface="Myriad Pro" panose="020B0503030403020204" pitchFamily="34" charset="0"/>
              </a:rPr>
              <a:t>les épaules </a:t>
            </a:r>
            <a:r>
              <a:rPr lang="fr-FR" b="1" u="sng" dirty="0">
                <a:solidFill>
                  <a:srgbClr val="00B050"/>
                </a:solidFill>
                <a:latin typeface="Myriad Pro" panose="020B0503030403020204" pitchFamily="34" charset="0"/>
              </a:rPr>
              <a:t>larges</a:t>
            </a:r>
            <a:r>
              <a:rPr lang="fr-FR" dirty="0">
                <a:solidFill>
                  <a:schemeClr val="tx1"/>
                </a:solidFill>
                <a:latin typeface="Myriad Pro" panose="020B0503030403020204" pitchFamily="34" charset="0"/>
              </a:rPr>
              <a:t> et </a:t>
            </a:r>
            <a:r>
              <a:rPr lang="fr-FR" b="1" dirty="0">
                <a:solidFill>
                  <a:srgbClr val="00B050"/>
                </a:solidFill>
                <a:latin typeface="Myriad Pro" panose="020B0503030403020204" pitchFamily="34" charset="0"/>
              </a:rPr>
              <a:t>la poitrine </a:t>
            </a:r>
            <a:r>
              <a:rPr lang="fr-FR" b="1" u="sng" dirty="0">
                <a:solidFill>
                  <a:srgbClr val="00B050"/>
                </a:solidFill>
                <a:latin typeface="Myriad Pro" panose="020B0503030403020204" pitchFamily="34" charset="0"/>
              </a:rPr>
              <a:t>vaste</a:t>
            </a:r>
            <a:r>
              <a:rPr lang="fr-FR" dirty="0">
                <a:solidFill>
                  <a:schemeClr val="tx1"/>
                </a:solidFill>
                <a:latin typeface="Myriad Pro" panose="020B0503030403020204" pitchFamily="34" charset="0"/>
              </a:rPr>
              <a:t>. </a:t>
            </a:r>
            <a:r>
              <a:rPr lang="fr-FR" b="1" dirty="0">
                <a:solidFill>
                  <a:srgbClr val="002060"/>
                </a:solidFill>
                <a:latin typeface="Myriad Pro" panose="020B0503030403020204" pitchFamily="34" charset="0"/>
              </a:rPr>
              <a:t>Ce </a:t>
            </a:r>
            <a:r>
              <a:rPr lang="fr-FR" b="1" u="sng" dirty="0">
                <a:solidFill>
                  <a:srgbClr val="002060"/>
                </a:solidFill>
                <a:latin typeface="Myriad Pro" panose="020B0503030403020204" pitchFamily="34" charset="0"/>
              </a:rPr>
              <a:t>beau</a:t>
            </a:r>
            <a:r>
              <a:rPr lang="fr-FR" b="1" dirty="0">
                <a:solidFill>
                  <a:srgbClr val="002060"/>
                </a:solidFill>
                <a:latin typeface="Myriad Pro" panose="020B0503030403020204" pitchFamily="34" charset="0"/>
              </a:rPr>
              <a:t> garçon </a:t>
            </a:r>
            <a:r>
              <a:rPr lang="fr-FR" dirty="0">
                <a:solidFill>
                  <a:schemeClr val="tx1"/>
                </a:solidFill>
                <a:latin typeface="Myriad Pro" panose="020B0503030403020204" pitchFamily="34" charset="0"/>
              </a:rPr>
              <a:t>est </a:t>
            </a:r>
            <a:r>
              <a:rPr lang="fr-FR" b="1" u="sng" dirty="0">
                <a:solidFill>
                  <a:srgbClr val="002060"/>
                </a:solidFill>
                <a:latin typeface="Myriad Pro" panose="020B0503030403020204" pitchFamily="34" charset="0"/>
              </a:rPr>
              <a:t>solide</a:t>
            </a:r>
            <a:r>
              <a:rPr lang="fr-FR" dirty="0">
                <a:solidFill>
                  <a:schemeClr val="tx1"/>
                </a:solidFill>
                <a:latin typeface="Myriad Pro" panose="020B0503030403020204" pitchFamily="34" charset="0"/>
              </a:rPr>
              <a:t>; </a:t>
            </a:r>
            <a:r>
              <a:rPr lang="fr-FR" b="1" dirty="0">
                <a:solidFill>
                  <a:srgbClr val="002060"/>
                </a:solidFill>
                <a:latin typeface="Myriad Pro" panose="020B0503030403020204" pitchFamily="34" charset="0"/>
              </a:rPr>
              <a:t>il</a:t>
            </a:r>
            <a:r>
              <a:rPr lang="fr-FR" b="1" dirty="0">
                <a:solidFill>
                  <a:srgbClr val="FF0000"/>
                </a:solidFill>
                <a:latin typeface="Myriad Pro" panose="020B0503030403020204" pitchFamily="34" charset="0"/>
              </a:rPr>
              <a:t> </a:t>
            </a:r>
            <a:r>
              <a:rPr lang="fr-FR" dirty="0">
                <a:solidFill>
                  <a:schemeClr val="tx1"/>
                </a:solidFill>
                <a:latin typeface="Myriad Pro" panose="020B0503030403020204" pitchFamily="34" charset="0"/>
              </a:rPr>
              <a:t>semblait bien </a:t>
            </a:r>
            <a:r>
              <a:rPr lang="fr-FR" b="1" dirty="0">
                <a:solidFill>
                  <a:srgbClr val="002060"/>
                </a:solidFill>
                <a:latin typeface="Myriad Pro" panose="020B0503030403020204" pitchFamily="34" charset="0"/>
              </a:rPr>
              <a:t>planté</a:t>
            </a:r>
            <a:r>
              <a:rPr lang="fr-FR" b="1" dirty="0">
                <a:solidFill>
                  <a:srgbClr val="FF0000"/>
                </a:solidFill>
                <a:latin typeface="Myriad Pro" panose="020B0503030403020204" pitchFamily="34" charset="0"/>
              </a:rPr>
              <a:t> </a:t>
            </a:r>
            <a:r>
              <a:rPr lang="fr-FR" dirty="0">
                <a:solidFill>
                  <a:srgbClr val="002060"/>
                </a:solidFill>
                <a:latin typeface="Myriad Pro" panose="020B0503030403020204" pitchFamily="34" charset="0"/>
              </a:rPr>
              <a:t>lorsqu'</a:t>
            </a:r>
            <a:r>
              <a:rPr lang="fr-FR" b="1" dirty="0">
                <a:solidFill>
                  <a:srgbClr val="002060"/>
                </a:solidFill>
                <a:latin typeface="Myriad Pro" panose="020B0503030403020204" pitchFamily="34" charset="0"/>
              </a:rPr>
              <a:t>il</a:t>
            </a:r>
            <a:r>
              <a:rPr lang="fr-FR" b="1" dirty="0">
                <a:solidFill>
                  <a:schemeClr val="tx1"/>
                </a:solidFill>
                <a:latin typeface="Myriad Pro" panose="020B0503030403020204" pitchFamily="34" charset="0"/>
              </a:rPr>
              <a:t> </a:t>
            </a:r>
            <a:r>
              <a:rPr lang="fr-FR" dirty="0">
                <a:solidFill>
                  <a:schemeClr val="tx1"/>
                </a:solidFill>
                <a:latin typeface="Myriad Pro" panose="020B0503030403020204" pitchFamily="34" charset="0"/>
              </a:rPr>
              <a:t>posait ses deux pieds sur le sol. Sur sa tête, se crêpelait </a:t>
            </a:r>
            <a:r>
              <a:rPr lang="fr-FR" b="1" dirty="0">
                <a:solidFill>
                  <a:srgbClr val="00B050"/>
                </a:solidFill>
                <a:latin typeface="Myriad Pro" panose="020B0503030403020204" pitchFamily="34" charset="0"/>
              </a:rPr>
              <a:t>une chevelure </a:t>
            </a:r>
            <a:r>
              <a:rPr lang="fr-FR" b="1" u="sng" dirty="0">
                <a:solidFill>
                  <a:srgbClr val="00B050"/>
                </a:solidFill>
                <a:latin typeface="Myriad Pro" panose="020B0503030403020204" pitchFamily="34" charset="0"/>
              </a:rPr>
              <a:t>abondante</a:t>
            </a:r>
            <a:r>
              <a:rPr lang="fr-FR" dirty="0">
                <a:solidFill>
                  <a:schemeClr val="tx1"/>
                </a:solidFill>
                <a:latin typeface="Myriad Pro" panose="020B0503030403020204" pitchFamily="34" charset="0"/>
              </a:rPr>
              <a:t>, qui s'échappait en boucles, quand </a:t>
            </a:r>
            <a:r>
              <a:rPr lang="fr-FR" b="1" dirty="0">
                <a:solidFill>
                  <a:srgbClr val="002060"/>
                </a:solidFill>
                <a:latin typeface="Myriad Pro" panose="020B0503030403020204" pitchFamily="34" charset="0"/>
              </a:rPr>
              <a:t>il</a:t>
            </a:r>
            <a:r>
              <a:rPr lang="fr-FR" dirty="0">
                <a:solidFill>
                  <a:srgbClr val="FF0000"/>
                </a:solidFill>
                <a:latin typeface="Myriad Pro" panose="020B0503030403020204" pitchFamily="34" charset="0"/>
              </a:rPr>
              <a:t> </a:t>
            </a:r>
            <a:r>
              <a:rPr lang="fr-FR" dirty="0">
                <a:solidFill>
                  <a:schemeClr val="tx1"/>
                </a:solidFill>
                <a:latin typeface="Myriad Pro" panose="020B0503030403020204" pitchFamily="34" charset="0"/>
              </a:rPr>
              <a:t>la coiffait de </a:t>
            </a:r>
            <a:r>
              <a:rPr lang="fr-FR" b="1" dirty="0">
                <a:solidFill>
                  <a:srgbClr val="00B050"/>
                </a:solidFill>
                <a:latin typeface="Myriad Pro" panose="020B0503030403020204" pitchFamily="34" charset="0"/>
              </a:rPr>
              <a:t>la casquette </a:t>
            </a:r>
            <a:r>
              <a:rPr lang="fr-FR" b="1" u="sng" dirty="0">
                <a:solidFill>
                  <a:srgbClr val="00B050"/>
                </a:solidFill>
                <a:latin typeface="Myriad Pro" panose="020B0503030403020204" pitchFamily="34" charset="0"/>
              </a:rPr>
              <a:t>moscovite</a:t>
            </a:r>
            <a:r>
              <a:rPr lang="fr-FR" dirty="0">
                <a:solidFill>
                  <a:schemeClr val="tx1"/>
                </a:solidFill>
                <a:latin typeface="Myriad Pro" panose="020B0503030403020204" pitchFamily="34" charset="0"/>
              </a:rPr>
              <a:t>. Ses yeux étaient d'un bleu foncé, avec </a:t>
            </a:r>
            <a:r>
              <a:rPr lang="fr-FR" b="1" dirty="0">
                <a:solidFill>
                  <a:srgbClr val="00B050"/>
                </a:solidFill>
                <a:latin typeface="Myriad Pro" panose="020B0503030403020204" pitchFamily="34" charset="0"/>
              </a:rPr>
              <a:t>un regard </a:t>
            </a:r>
            <a:r>
              <a:rPr lang="fr-FR" b="1" u="sng" dirty="0">
                <a:solidFill>
                  <a:srgbClr val="00B050"/>
                </a:solidFill>
                <a:latin typeface="Myriad Pro" panose="020B0503030403020204" pitchFamily="34" charset="0"/>
              </a:rPr>
              <a:t>droit, franc, inaltérable</a:t>
            </a:r>
            <a:r>
              <a:rPr lang="fr-FR" dirty="0">
                <a:solidFill>
                  <a:schemeClr val="tx1"/>
                </a:solidFill>
                <a:latin typeface="Myriad Pro" panose="020B0503030403020204" pitchFamily="34" charset="0"/>
              </a:rPr>
              <a:t>. Ils témoignaient d'un courage élevé. </a:t>
            </a:r>
            <a:r>
              <a:rPr lang="fr-FR" b="1" dirty="0">
                <a:solidFill>
                  <a:srgbClr val="00B050"/>
                </a:solidFill>
                <a:latin typeface="Myriad Pro" panose="020B0503030403020204" pitchFamily="34" charset="0"/>
              </a:rPr>
              <a:t>Son nez </a:t>
            </a:r>
            <a:r>
              <a:rPr lang="fr-FR" b="1" u="sng" dirty="0">
                <a:solidFill>
                  <a:srgbClr val="00B050"/>
                </a:solidFill>
                <a:latin typeface="Myriad Pro" panose="020B0503030403020204" pitchFamily="34" charset="0"/>
              </a:rPr>
              <a:t>puissant</a:t>
            </a:r>
            <a:r>
              <a:rPr lang="fr-FR" dirty="0">
                <a:solidFill>
                  <a:schemeClr val="tx1"/>
                </a:solidFill>
                <a:latin typeface="Myriad Pro" panose="020B0503030403020204" pitchFamily="34" charset="0"/>
              </a:rPr>
              <a:t>, </a:t>
            </a:r>
            <a:r>
              <a:rPr lang="fr-FR" b="1" u="sng" dirty="0">
                <a:solidFill>
                  <a:srgbClr val="00B050"/>
                </a:solidFill>
                <a:latin typeface="Myriad Pro" panose="020B0503030403020204" pitchFamily="34" charset="0"/>
              </a:rPr>
              <a:t>large de narines</a:t>
            </a:r>
            <a:r>
              <a:rPr lang="fr-FR" dirty="0">
                <a:solidFill>
                  <a:schemeClr val="tx1"/>
                </a:solidFill>
                <a:latin typeface="Myriad Pro" panose="020B0503030403020204" pitchFamily="34" charset="0"/>
              </a:rPr>
              <a:t>, dominait </a:t>
            </a:r>
            <a:r>
              <a:rPr lang="fr-FR" b="1" dirty="0">
                <a:solidFill>
                  <a:srgbClr val="00B050"/>
                </a:solidFill>
                <a:latin typeface="Myriad Pro" panose="020B0503030403020204" pitchFamily="34" charset="0"/>
              </a:rPr>
              <a:t>une bouche </a:t>
            </a:r>
            <a:r>
              <a:rPr lang="fr-FR" b="1" u="sng" dirty="0">
                <a:solidFill>
                  <a:srgbClr val="00B050"/>
                </a:solidFill>
                <a:latin typeface="Myriad Pro" panose="020B0503030403020204" pitchFamily="34" charset="0"/>
              </a:rPr>
              <a:t>symétrique</a:t>
            </a:r>
            <a:r>
              <a:rPr lang="fr-FR" dirty="0">
                <a:solidFill>
                  <a:schemeClr val="tx1"/>
                </a:solidFill>
                <a:latin typeface="Myriad Pro" panose="020B0503030403020204" pitchFamily="34" charset="0"/>
              </a:rPr>
              <a:t> avec </a:t>
            </a:r>
            <a:r>
              <a:rPr lang="fr-FR" b="1" dirty="0">
                <a:solidFill>
                  <a:srgbClr val="00B050"/>
                </a:solidFill>
                <a:latin typeface="Myriad Pro" panose="020B0503030403020204" pitchFamily="34" charset="0"/>
              </a:rPr>
              <a:t>les lèvres </a:t>
            </a:r>
            <a:r>
              <a:rPr lang="fr-FR" b="1" u="sng" dirty="0">
                <a:solidFill>
                  <a:srgbClr val="00B050"/>
                </a:solidFill>
                <a:latin typeface="Myriad Pro" panose="020B0503030403020204" pitchFamily="34" charset="0"/>
              </a:rPr>
              <a:t>un peu saillantes</a:t>
            </a:r>
            <a:r>
              <a:rPr lang="fr-FR" dirty="0">
                <a:solidFill>
                  <a:schemeClr val="tx1"/>
                </a:solidFill>
                <a:latin typeface="Myriad Pro" panose="020B0503030403020204" pitchFamily="34" charset="0"/>
              </a:rPr>
              <a:t> de </a:t>
            </a:r>
            <a:r>
              <a:rPr lang="fr-FR" b="1" dirty="0">
                <a:solidFill>
                  <a:srgbClr val="002060"/>
                </a:solidFill>
                <a:latin typeface="Myriad Pro" panose="020B0503030403020204" pitchFamily="34" charset="0"/>
              </a:rPr>
              <a:t>l'être</a:t>
            </a:r>
            <a:r>
              <a:rPr lang="fr-FR" b="1" dirty="0">
                <a:solidFill>
                  <a:schemeClr val="tx1"/>
                </a:solidFill>
                <a:latin typeface="Myriad Pro" panose="020B0503030403020204" pitchFamily="34" charset="0"/>
              </a:rPr>
              <a:t> </a:t>
            </a:r>
            <a:r>
              <a:rPr lang="fr-FR" b="1" u="sng" dirty="0">
                <a:solidFill>
                  <a:srgbClr val="002060"/>
                </a:solidFill>
                <a:latin typeface="Myriad Pro" panose="020B0503030403020204" pitchFamily="34" charset="0"/>
              </a:rPr>
              <a:t>généreux</a:t>
            </a:r>
            <a:r>
              <a:rPr lang="fr-FR" dirty="0">
                <a:solidFill>
                  <a:srgbClr val="002060"/>
                </a:solidFill>
                <a:latin typeface="Myriad Pro" panose="020B0503030403020204" pitchFamily="34" charset="0"/>
              </a:rPr>
              <a:t> </a:t>
            </a:r>
            <a:r>
              <a:rPr lang="fr-FR" dirty="0">
                <a:solidFill>
                  <a:schemeClr val="tx1"/>
                </a:solidFill>
                <a:latin typeface="Myriad Pro" panose="020B0503030403020204" pitchFamily="34" charset="0"/>
              </a:rPr>
              <a:t>et </a:t>
            </a:r>
            <a:r>
              <a:rPr lang="fr-FR" b="1" u="sng" dirty="0">
                <a:solidFill>
                  <a:srgbClr val="002060"/>
                </a:solidFill>
                <a:latin typeface="Myriad Pro" panose="020B0503030403020204" pitchFamily="34" charset="0"/>
              </a:rPr>
              <a:t>bon</a:t>
            </a:r>
            <a:r>
              <a:rPr lang="fr-FR" dirty="0">
                <a:solidFill>
                  <a:schemeClr val="tx1"/>
                </a:solidFill>
                <a:latin typeface="Myriad Pro" panose="020B0503030403020204" pitchFamily="34" charset="0"/>
              </a:rPr>
              <a:t>. </a:t>
            </a:r>
            <a:r>
              <a:rPr lang="fr-FR" b="1" dirty="0">
                <a:solidFill>
                  <a:srgbClr val="002060"/>
                </a:solidFill>
                <a:latin typeface="Myriad Pro" panose="020B0503030403020204" pitchFamily="34" charset="0"/>
              </a:rPr>
              <a:t>Michel</a:t>
            </a:r>
            <a:r>
              <a:rPr lang="fr-FR" b="1" dirty="0">
                <a:solidFill>
                  <a:srgbClr val="FF0000"/>
                </a:solidFill>
                <a:latin typeface="Myriad Pro" panose="020B0503030403020204" pitchFamily="34" charset="0"/>
              </a:rPr>
              <a:t> </a:t>
            </a:r>
            <a:r>
              <a:rPr lang="fr-FR" b="1" dirty="0" err="1">
                <a:solidFill>
                  <a:srgbClr val="002060"/>
                </a:solidFill>
                <a:latin typeface="Myriad Pro" panose="020B0503030403020204" pitchFamily="34" charset="0"/>
              </a:rPr>
              <a:t>Strogoff</a:t>
            </a:r>
            <a:r>
              <a:rPr lang="fr-FR" b="1" dirty="0">
                <a:solidFill>
                  <a:srgbClr val="002060"/>
                </a:solidFill>
                <a:latin typeface="Myriad Pro" panose="020B0503030403020204" pitchFamily="34" charset="0"/>
              </a:rPr>
              <a:t> </a:t>
            </a:r>
            <a:r>
              <a:rPr lang="fr-FR" dirty="0">
                <a:solidFill>
                  <a:schemeClr val="tx1"/>
                </a:solidFill>
                <a:latin typeface="Myriad Pro" panose="020B0503030403020204" pitchFamily="34" charset="0"/>
              </a:rPr>
              <a:t>était </a:t>
            </a:r>
            <a:r>
              <a:rPr lang="fr-FR" b="1" u="sng" dirty="0">
                <a:solidFill>
                  <a:srgbClr val="002060"/>
                </a:solidFill>
                <a:latin typeface="Myriad Pro" panose="020B0503030403020204" pitchFamily="34" charset="0"/>
              </a:rPr>
              <a:t>vêtu</a:t>
            </a:r>
            <a:r>
              <a:rPr lang="fr-FR" dirty="0">
                <a:solidFill>
                  <a:srgbClr val="002060"/>
                </a:solidFill>
                <a:latin typeface="Myriad Pro" panose="020B0503030403020204" pitchFamily="34" charset="0"/>
              </a:rPr>
              <a:t> </a:t>
            </a:r>
            <a:r>
              <a:rPr lang="fr-FR" dirty="0">
                <a:solidFill>
                  <a:schemeClr val="tx1"/>
                </a:solidFill>
                <a:latin typeface="Myriad Pro" panose="020B0503030403020204" pitchFamily="34" charset="0"/>
              </a:rPr>
              <a:t>d'</a:t>
            </a:r>
            <a:r>
              <a:rPr lang="fr-FR" b="1" dirty="0">
                <a:solidFill>
                  <a:srgbClr val="00B050"/>
                </a:solidFill>
                <a:latin typeface="Myriad Pro" panose="020B0503030403020204" pitchFamily="34" charset="0"/>
              </a:rPr>
              <a:t>un</a:t>
            </a:r>
            <a:r>
              <a:rPr lang="fr-FR" dirty="0">
                <a:solidFill>
                  <a:schemeClr val="tx1"/>
                </a:solidFill>
                <a:latin typeface="Myriad Pro" panose="020B0503030403020204" pitchFamily="34" charset="0"/>
              </a:rPr>
              <a:t> </a:t>
            </a:r>
            <a:r>
              <a:rPr lang="fr-FR" b="1" u="sng" dirty="0">
                <a:solidFill>
                  <a:srgbClr val="00B050"/>
                </a:solidFill>
                <a:latin typeface="Myriad Pro" panose="020B0503030403020204" pitchFamily="34" charset="0"/>
              </a:rPr>
              <a:t>élégant</a:t>
            </a:r>
            <a:r>
              <a:rPr lang="fr-FR" dirty="0">
                <a:solidFill>
                  <a:schemeClr val="tx1"/>
                </a:solidFill>
                <a:latin typeface="Myriad Pro" panose="020B0503030403020204" pitchFamily="34" charset="0"/>
              </a:rPr>
              <a:t> </a:t>
            </a:r>
            <a:r>
              <a:rPr lang="fr-FR" b="1" dirty="0">
                <a:solidFill>
                  <a:srgbClr val="00B050"/>
                </a:solidFill>
                <a:latin typeface="Myriad Pro" panose="020B0503030403020204" pitchFamily="34" charset="0"/>
              </a:rPr>
              <a:t>uniforme</a:t>
            </a:r>
            <a:r>
              <a:rPr lang="fr-FR" dirty="0">
                <a:solidFill>
                  <a:schemeClr val="tx1"/>
                </a:solidFill>
                <a:latin typeface="Myriad Pro" panose="020B0503030403020204" pitchFamily="34" charset="0"/>
              </a:rPr>
              <a:t> </a:t>
            </a:r>
            <a:r>
              <a:rPr lang="fr-FR" b="1" u="sng" dirty="0">
                <a:solidFill>
                  <a:srgbClr val="00B050"/>
                </a:solidFill>
                <a:latin typeface="Myriad Pro" panose="020B0503030403020204" pitchFamily="34" charset="0"/>
              </a:rPr>
              <a:t>militaire</a:t>
            </a:r>
            <a:r>
              <a:rPr lang="fr-FR" dirty="0">
                <a:solidFill>
                  <a:schemeClr val="tx1"/>
                </a:solidFill>
                <a:latin typeface="Myriad Pro" panose="020B0503030403020204" pitchFamily="34" charset="0"/>
              </a:rPr>
              <a:t>, qui se rapprochait de celui des officiers de chasseurs à cheval en campagne. </a:t>
            </a:r>
            <a:endParaRPr lang="fr-FR" dirty="0">
              <a:solidFill>
                <a:schemeClr val="tx1"/>
              </a:solidFill>
              <a:latin typeface="Myriad Pro" panose="020B0503030403020204" pitchFamily="34" charset="0"/>
              <a:cs typeface="Times New Roman" panose="02020603050405020304" pitchFamily="18" charset="0"/>
            </a:endParaRPr>
          </a:p>
          <a:p>
            <a:pPr algn="r">
              <a:lnSpc>
                <a:spcPct val="150000"/>
              </a:lnSpc>
              <a:defRPr/>
            </a:pPr>
            <a:r>
              <a:rPr lang="fr-FR" b="1" dirty="0">
                <a:latin typeface="Myriad Pro" panose="020B0503030403020204" pitchFamily="34" charset="0"/>
              </a:rPr>
              <a:t>Jules Verne, Michel </a:t>
            </a:r>
            <a:r>
              <a:rPr lang="fr-FR" b="1" dirty="0" err="1">
                <a:latin typeface="Myriad Pro" panose="020B0503030403020204" pitchFamily="34" charset="0"/>
              </a:rPr>
              <a:t>Strogoff</a:t>
            </a:r>
            <a:r>
              <a:rPr lang="fr-FR" b="1" dirty="0">
                <a:latin typeface="Myriad Pro" panose="020B0503030403020204" pitchFamily="34" charset="0"/>
              </a:rPr>
              <a:t> </a:t>
            </a:r>
          </a:p>
        </p:txBody>
      </p:sp>
      <p:sp>
        <p:nvSpPr>
          <p:cNvPr id="25604" name="Rectangle 6">
            <a:extLst>
              <a:ext uri="{FF2B5EF4-FFF2-40B4-BE49-F238E27FC236}">
                <a16:creationId xmlns:a16="http://schemas.microsoft.com/office/drawing/2014/main" id="{C779B3CD-EA64-4E51-B634-227F15ECEA79}"/>
              </a:ext>
            </a:extLst>
          </p:cNvPr>
          <p:cNvSpPr>
            <a:spLocks noChangeArrowheads="1"/>
          </p:cNvSpPr>
          <p:nvPr/>
        </p:nvSpPr>
        <p:spPr bwMode="auto">
          <a:xfrm>
            <a:off x="6030913" y="2077244"/>
            <a:ext cx="6132128"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50000"/>
              </a:lnSpc>
            </a:pPr>
            <a:r>
              <a:rPr lang="fr-FR" altLang="en-US" sz="2600" b="1" dirty="0">
                <a:solidFill>
                  <a:srgbClr val="C00000"/>
                </a:solidFill>
                <a:latin typeface="Myriad Pro" panose="020B0503030403020204" pitchFamily="34" charset="0"/>
              </a:rPr>
              <a:t>Michel</a:t>
            </a:r>
            <a:r>
              <a:rPr lang="fr-FR" altLang="en-US" sz="2600" b="1" dirty="0">
                <a:solidFill>
                  <a:srgbClr val="FF0000"/>
                </a:solidFill>
                <a:latin typeface="Myriad Pro" panose="020B0503030403020204" pitchFamily="34" charset="0"/>
              </a:rPr>
              <a:t> </a:t>
            </a:r>
            <a:r>
              <a:rPr lang="fr-FR" altLang="en-US" sz="2600" b="1" dirty="0" err="1">
                <a:solidFill>
                  <a:srgbClr val="C00000"/>
                </a:solidFill>
                <a:latin typeface="Myriad Pro" panose="020B0503030403020204" pitchFamily="34" charset="0"/>
              </a:rPr>
              <a:t>Strogoff</a:t>
            </a:r>
            <a:r>
              <a:rPr lang="fr-FR" altLang="en-US" sz="2600" b="1" dirty="0">
                <a:solidFill>
                  <a:srgbClr val="FF0000"/>
                </a:solidFill>
                <a:latin typeface="Myriad Pro" panose="020B0503030403020204" pitchFamily="34" charset="0"/>
              </a:rPr>
              <a:t> </a:t>
            </a:r>
            <a:r>
              <a:rPr lang="fr-FR" altLang="en-US" sz="2600" dirty="0">
                <a:solidFill>
                  <a:schemeClr val="tx1"/>
                </a:solidFill>
                <a:latin typeface="Myriad Pro" panose="020B0503030403020204" pitchFamily="34" charset="0"/>
              </a:rPr>
              <a:t>était </a:t>
            </a:r>
            <a:r>
              <a:rPr lang="fr-FR" altLang="en-US" sz="2600" b="1" u="sng" dirty="0">
                <a:solidFill>
                  <a:srgbClr val="C00000"/>
                </a:solidFill>
                <a:latin typeface="Myriad Pro" panose="020B0503030403020204" pitchFamily="34" charset="0"/>
              </a:rPr>
              <a:t>grand</a:t>
            </a:r>
            <a:r>
              <a:rPr lang="fr-FR" altLang="en-US" sz="2600" dirty="0">
                <a:solidFill>
                  <a:srgbClr val="FF0000"/>
                </a:solidFill>
                <a:latin typeface="Myriad Pro" panose="020B0503030403020204" pitchFamily="34" charset="0"/>
              </a:rPr>
              <a:t> </a:t>
            </a:r>
            <a:r>
              <a:rPr lang="fr-FR" altLang="en-US" sz="2600" dirty="0">
                <a:solidFill>
                  <a:schemeClr val="tx1"/>
                </a:solidFill>
                <a:latin typeface="Myriad Pro" panose="020B0503030403020204" pitchFamily="34" charset="0"/>
              </a:rPr>
              <a:t>et </a:t>
            </a:r>
            <a:r>
              <a:rPr lang="fr-FR" altLang="en-US" sz="2600" b="1" u="sng" dirty="0">
                <a:solidFill>
                  <a:srgbClr val="C00000"/>
                </a:solidFill>
                <a:latin typeface="Myriad Pro" panose="020B0503030403020204" pitchFamily="34" charset="0"/>
              </a:rPr>
              <a:t>vigoureux</a:t>
            </a:r>
            <a:r>
              <a:rPr lang="fr-FR" altLang="en-US" sz="2600" dirty="0">
                <a:solidFill>
                  <a:schemeClr val="tx1"/>
                </a:solidFill>
                <a:latin typeface="Myriad Pro" panose="020B0503030403020204" pitchFamily="34" charset="0"/>
              </a:rPr>
              <a:t>.</a:t>
            </a:r>
          </a:p>
          <a:p>
            <a:pPr>
              <a:lnSpc>
                <a:spcPct val="150000"/>
              </a:lnSpc>
            </a:pPr>
            <a:r>
              <a:rPr lang="fr-FR" altLang="en-US" sz="2600" b="1" dirty="0">
                <a:solidFill>
                  <a:srgbClr val="C00000"/>
                </a:solidFill>
                <a:latin typeface="Myriad Pro" panose="020B0503030403020204" pitchFamily="34" charset="0"/>
              </a:rPr>
              <a:t>Ce</a:t>
            </a:r>
            <a:r>
              <a:rPr lang="fr-FR" altLang="en-US" sz="2600" b="1" dirty="0">
                <a:solidFill>
                  <a:srgbClr val="FF0000"/>
                </a:solidFill>
                <a:latin typeface="Myriad Pro" panose="020B0503030403020204" pitchFamily="34" charset="0"/>
              </a:rPr>
              <a:t> </a:t>
            </a:r>
            <a:r>
              <a:rPr lang="fr-FR" altLang="en-US" sz="2600" b="1" u="sng" dirty="0">
                <a:solidFill>
                  <a:srgbClr val="C00000"/>
                </a:solidFill>
                <a:latin typeface="Myriad Pro" panose="020B0503030403020204" pitchFamily="34" charset="0"/>
              </a:rPr>
              <a:t>beau</a:t>
            </a:r>
            <a:r>
              <a:rPr lang="fr-FR" altLang="en-US" sz="2600" b="1" dirty="0">
                <a:solidFill>
                  <a:srgbClr val="FF0000"/>
                </a:solidFill>
                <a:latin typeface="Myriad Pro" panose="020B0503030403020204" pitchFamily="34" charset="0"/>
              </a:rPr>
              <a:t> </a:t>
            </a:r>
            <a:r>
              <a:rPr lang="fr-FR" altLang="en-US" sz="2600" b="1" dirty="0">
                <a:solidFill>
                  <a:srgbClr val="C00000"/>
                </a:solidFill>
                <a:latin typeface="Myriad Pro" panose="020B0503030403020204" pitchFamily="34" charset="0"/>
              </a:rPr>
              <a:t>garçon</a:t>
            </a:r>
            <a:r>
              <a:rPr lang="fr-FR" altLang="en-US" sz="2600" b="1" dirty="0">
                <a:solidFill>
                  <a:srgbClr val="FF0000"/>
                </a:solidFill>
                <a:latin typeface="Myriad Pro" panose="020B0503030403020204" pitchFamily="34" charset="0"/>
              </a:rPr>
              <a:t> </a:t>
            </a:r>
            <a:r>
              <a:rPr lang="fr-FR" altLang="en-US" sz="2600" dirty="0">
                <a:solidFill>
                  <a:schemeClr val="tx1"/>
                </a:solidFill>
                <a:latin typeface="Myriad Pro" panose="020B0503030403020204" pitchFamily="34" charset="0"/>
              </a:rPr>
              <a:t>est </a:t>
            </a:r>
            <a:r>
              <a:rPr lang="fr-FR" altLang="en-US" sz="2600" b="1" u="sng" dirty="0">
                <a:solidFill>
                  <a:srgbClr val="C00000"/>
                </a:solidFill>
                <a:latin typeface="Myriad Pro" panose="020B0503030403020204" pitchFamily="34" charset="0"/>
              </a:rPr>
              <a:t>solide</a:t>
            </a:r>
            <a:r>
              <a:rPr lang="fr-FR" altLang="en-US" sz="2600" b="1" u="sng" dirty="0">
                <a:solidFill>
                  <a:srgbClr val="FF0000"/>
                </a:solidFill>
                <a:latin typeface="Myriad Pro" panose="020B0503030403020204" pitchFamily="34" charset="0"/>
              </a:rPr>
              <a:t>.</a:t>
            </a:r>
          </a:p>
          <a:p>
            <a:pPr>
              <a:lnSpc>
                <a:spcPct val="150000"/>
              </a:lnSpc>
            </a:pPr>
            <a:r>
              <a:rPr lang="fr-FR" altLang="en-US" sz="2600" b="1" dirty="0">
                <a:solidFill>
                  <a:srgbClr val="C00000"/>
                </a:solidFill>
                <a:latin typeface="Myriad Pro" panose="020B0503030403020204" pitchFamily="34" charset="0"/>
              </a:rPr>
              <a:t>Il</a:t>
            </a:r>
            <a:r>
              <a:rPr lang="fr-FR" altLang="en-US" sz="2600" b="1" dirty="0">
                <a:solidFill>
                  <a:srgbClr val="FF0000"/>
                </a:solidFill>
                <a:latin typeface="Myriad Pro" panose="020B0503030403020204" pitchFamily="34" charset="0"/>
              </a:rPr>
              <a:t> </a:t>
            </a:r>
            <a:r>
              <a:rPr lang="fr-FR" altLang="en-US" sz="2600" dirty="0">
                <a:solidFill>
                  <a:schemeClr val="tx1"/>
                </a:solidFill>
                <a:latin typeface="Myriad Pro" panose="020B0503030403020204" pitchFamily="34" charset="0"/>
              </a:rPr>
              <a:t>semblait bien </a:t>
            </a:r>
            <a:r>
              <a:rPr lang="fr-FR" altLang="en-US" sz="2600" b="1" u="sng" dirty="0">
                <a:solidFill>
                  <a:srgbClr val="C00000"/>
                </a:solidFill>
                <a:latin typeface="Myriad Pro" panose="020B0503030403020204" pitchFamily="34" charset="0"/>
              </a:rPr>
              <a:t>planté</a:t>
            </a:r>
            <a:r>
              <a:rPr lang="fr-FR" altLang="en-US" sz="2600" b="1" dirty="0">
                <a:solidFill>
                  <a:srgbClr val="FF0000"/>
                </a:solidFill>
                <a:latin typeface="Myriad Pro" panose="020B0503030403020204" pitchFamily="34" charset="0"/>
              </a:rPr>
              <a:t>. </a:t>
            </a:r>
            <a:r>
              <a:rPr lang="fr-FR" altLang="en-US" sz="2600" dirty="0">
                <a:solidFill>
                  <a:schemeClr val="tx1"/>
                </a:solidFill>
                <a:latin typeface="Myriad Pro" panose="020B0503030403020204" pitchFamily="34" charset="0"/>
              </a:rPr>
              <a:t> </a:t>
            </a:r>
            <a:endParaRPr lang="fr-FR" altLang="en-US" sz="2600" dirty="0"/>
          </a:p>
        </p:txBody>
      </p:sp>
      <p:cxnSp>
        <p:nvCxnSpPr>
          <p:cNvPr id="4" name="Straight Connector 3">
            <a:extLst>
              <a:ext uri="{FF2B5EF4-FFF2-40B4-BE49-F238E27FC236}">
                <a16:creationId xmlns:a16="http://schemas.microsoft.com/office/drawing/2014/main" id="{E1C958AD-9F68-4D08-8CF7-8ACE843BF7F0}"/>
              </a:ext>
            </a:extLst>
          </p:cNvPr>
          <p:cNvCxnSpPr/>
          <p:nvPr/>
        </p:nvCxnSpPr>
        <p:spPr>
          <a:xfrm>
            <a:off x="5311775" y="5789613"/>
            <a:ext cx="257016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7AF0E4A-EE7B-4269-AC35-AFB3A4E0DCE9}"/>
              </a:ext>
            </a:extLst>
          </p:cNvPr>
          <p:cNvCxnSpPr/>
          <p:nvPr/>
        </p:nvCxnSpPr>
        <p:spPr>
          <a:xfrm>
            <a:off x="8839200" y="5783263"/>
            <a:ext cx="210343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D81C5D5-57D6-4866-A2E6-67CFC8675FEB}"/>
              </a:ext>
            </a:extLst>
          </p:cNvPr>
          <p:cNvCxnSpPr/>
          <p:nvPr/>
        </p:nvCxnSpPr>
        <p:spPr>
          <a:xfrm>
            <a:off x="7250113" y="6199188"/>
            <a:ext cx="402272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DE89D4F-968F-4B39-A102-7CC857B9AAF5}"/>
              </a:ext>
            </a:extLst>
          </p:cNvPr>
          <p:cNvCxnSpPr/>
          <p:nvPr/>
        </p:nvCxnSpPr>
        <p:spPr>
          <a:xfrm>
            <a:off x="876300" y="6575425"/>
            <a:ext cx="146367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4027B99-BDF2-4F51-A07E-E4DDB20FF3EE}"/>
              </a:ext>
            </a:extLst>
          </p:cNvPr>
          <p:cNvCxnSpPr/>
          <p:nvPr/>
        </p:nvCxnSpPr>
        <p:spPr>
          <a:xfrm>
            <a:off x="3836988" y="6510338"/>
            <a:ext cx="219392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53" presetClass="entr" presetSubtype="16" fill="hold" grpId="0" nodeType="withEffect">
                                  <p:stCondLst>
                                    <p:cond delay="0"/>
                                  </p:stCondLst>
                                  <p:childTnLst>
                                    <p:set>
                                      <p:cBhvr>
                                        <p:cTn id="8" dur="1" fill="hold">
                                          <p:stCondLst>
                                            <p:cond delay="0"/>
                                          </p:stCondLst>
                                        </p:cTn>
                                        <p:tgtEl>
                                          <p:spTgt spid="25604"/>
                                        </p:tgtEl>
                                        <p:attrNameLst>
                                          <p:attrName>style.visibility</p:attrName>
                                        </p:attrNameLst>
                                      </p:cBhvr>
                                      <p:to>
                                        <p:strVal val="visible"/>
                                      </p:to>
                                    </p:set>
                                    <p:anim calcmode="lin" valueType="num">
                                      <p:cBhvr>
                                        <p:cTn id="9" dur="750" fill="hold"/>
                                        <p:tgtEl>
                                          <p:spTgt spid="25604"/>
                                        </p:tgtEl>
                                        <p:attrNameLst>
                                          <p:attrName>ppt_w</p:attrName>
                                        </p:attrNameLst>
                                      </p:cBhvr>
                                      <p:tavLst>
                                        <p:tav tm="0">
                                          <p:val>
                                            <p:fltVal val="0"/>
                                          </p:val>
                                        </p:tav>
                                        <p:tav tm="100000">
                                          <p:val>
                                            <p:strVal val="#ppt_w"/>
                                          </p:val>
                                        </p:tav>
                                      </p:tavLst>
                                    </p:anim>
                                    <p:anim calcmode="lin" valueType="num">
                                      <p:cBhvr>
                                        <p:cTn id="10" dur="750" fill="hold"/>
                                        <p:tgtEl>
                                          <p:spTgt spid="25604"/>
                                        </p:tgtEl>
                                        <p:attrNameLst>
                                          <p:attrName>ppt_h</p:attrName>
                                        </p:attrNameLst>
                                      </p:cBhvr>
                                      <p:tavLst>
                                        <p:tav tm="0">
                                          <p:val>
                                            <p:fltVal val="0"/>
                                          </p:val>
                                        </p:tav>
                                        <p:tav tm="100000">
                                          <p:val>
                                            <p:strVal val="#ppt_h"/>
                                          </p:val>
                                        </p:tav>
                                      </p:tavLst>
                                    </p:anim>
                                    <p:animEffect transition="in" filter="fade">
                                      <p:cBhvr>
                                        <p:cTn id="11" dur="750"/>
                                        <p:tgtEl>
                                          <p:spTgt spid="25604"/>
                                        </p:tgtEl>
                                      </p:cBhvr>
                                    </p:animEffect>
                                  </p:childTnLst>
                                </p:cTn>
                              </p:par>
                              <p:par>
                                <p:cTn id="12" presetID="53" presetClass="exit" presetSubtype="32" fill="hold" grpId="0" nodeType="withEffect">
                                  <p:stCondLst>
                                    <p:cond delay="0"/>
                                  </p:stCondLst>
                                  <p:childTnLst>
                                    <p:anim calcmode="lin" valueType="num">
                                      <p:cBhvr>
                                        <p:cTn id="13" dur="1000"/>
                                        <p:tgtEl>
                                          <p:spTgt spid="35"/>
                                        </p:tgtEl>
                                        <p:attrNameLst>
                                          <p:attrName>ppt_w</p:attrName>
                                        </p:attrNameLst>
                                      </p:cBhvr>
                                      <p:tavLst>
                                        <p:tav tm="0">
                                          <p:val>
                                            <p:strVal val="ppt_w"/>
                                          </p:val>
                                        </p:tav>
                                        <p:tav tm="100000">
                                          <p:val>
                                            <p:fltVal val="0"/>
                                          </p:val>
                                        </p:tav>
                                      </p:tavLst>
                                    </p:anim>
                                    <p:anim calcmode="lin" valueType="num">
                                      <p:cBhvr>
                                        <p:cTn id="14" dur="1000"/>
                                        <p:tgtEl>
                                          <p:spTgt spid="35"/>
                                        </p:tgtEl>
                                        <p:attrNameLst>
                                          <p:attrName>ppt_h</p:attrName>
                                        </p:attrNameLst>
                                      </p:cBhvr>
                                      <p:tavLst>
                                        <p:tav tm="0">
                                          <p:val>
                                            <p:strVal val="ppt_h"/>
                                          </p:val>
                                        </p:tav>
                                        <p:tav tm="100000">
                                          <p:val>
                                            <p:fltVal val="0"/>
                                          </p:val>
                                        </p:tav>
                                      </p:tavLst>
                                    </p:anim>
                                    <p:animEffect transition="out" filter="fade">
                                      <p:cBhvr>
                                        <p:cTn id="15" dur="1000"/>
                                        <p:tgtEl>
                                          <p:spTgt spid="35"/>
                                        </p:tgtEl>
                                      </p:cBhvr>
                                    </p:animEffect>
                                    <p:set>
                                      <p:cBhvr>
                                        <p:cTn id="16" dur="1" fill="hold">
                                          <p:stCondLst>
                                            <p:cond delay="999"/>
                                          </p:stCondLst>
                                        </p:cTn>
                                        <p:tgtEl>
                                          <p:spTgt spid="35"/>
                                        </p:tgtEl>
                                        <p:attrNameLst>
                                          <p:attrName>style.visibility</p:attrName>
                                        </p:attrNameLst>
                                      </p:cBhvr>
                                      <p:to>
                                        <p:strVal val="hidden"/>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par>
                                <p:cTn id="50" presetID="22" presetClass="entr" presetSubtype="8"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par>
                                <p:cTn id="53" presetID="22" presetClass="entr" presetSubtype="8"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wipe(left)">
                                      <p:cBhvr>
                                        <p:cTn id="55" dur="500"/>
                                        <p:tgtEl>
                                          <p:spTgt spid="4"/>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left)">
                                      <p:cBhvr>
                                        <p:cTn id="60" dur="500"/>
                                        <p:tgtEl>
                                          <p:spTgt spid="33"/>
                                        </p:tgtEl>
                                      </p:cBhvr>
                                    </p:animEffect>
                                  </p:childTnLst>
                                </p:cTn>
                              </p:par>
                              <p:par>
                                <p:cTn id="61" presetID="22" presetClass="entr" presetSubtype="8" fill="hold"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par>
                                <p:cTn id="64" presetID="22" presetClass="entr" presetSubtype="8" fill="hold"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22" presetClass="entr" presetSubtype="8" fill="hold" nodeType="with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left)">
                                      <p:cBhvr>
                                        <p:cTn id="6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6" grpId="0" animBg="1"/>
      <p:bldP spid="27" grpId="0" animBg="1"/>
      <p:bldP spid="28" grpId="0" animBg="1"/>
      <p:bldP spid="29" grpId="0" animBg="1"/>
      <p:bldP spid="30" grpId="0"/>
      <p:bldP spid="31" grpId="0"/>
      <p:bldP spid="32" grpId="0"/>
      <p:bldP spid="33" grpId="0"/>
      <p:bldP spid="34" grpId="0"/>
      <p:bldP spid="35" grpId="0" animBg="1"/>
      <p:bldP spid="25604" grpId="0"/>
    </p:bld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1567</TotalTime>
  <Words>3755</Words>
  <Application>Microsoft Office PowerPoint</Application>
  <PresentationFormat>Widescreen</PresentationFormat>
  <Paragraphs>457</Paragraphs>
  <Slides>22</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Times New Roman</vt:lpstr>
      <vt:lpstr>Arial</vt:lpstr>
      <vt:lpstr>Myriad Pro</vt:lpstr>
      <vt:lpstr>Calibri</vt:lpstr>
      <vt:lpstr>Open Sans Light</vt:lpstr>
      <vt:lpstr>Myriad Pro</vt:lpstr>
      <vt:lpstr>Open Sans</vt:lpstr>
      <vt:lpstr>Office Theme</vt:lpstr>
      <vt:lpstr>Les adjectifs qualificatifs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Learning Resource</dc:title>
  <dc:creator>Admin</dc:creator>
  <cp:lastModifiedBy>Acer</cp:lastModifiedBy>
  <cp:revision>159</cp:revision>
  <dcterms:modified xsi:type="dcterms:W3CDTF">2021-12-13T16:39:15Z</dcterms:modified>
</cp:coreProperties>
</file>