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25"/>
  </p:notesMasterIdLst>
  <p:sldIdLst>
    <p:sldId id="256" r:id="rId2"/>
    <p:sldId id="257" r:id="rId3"/>
    <p:sldId id="328" r:id="rId4"/>
    <p:sldId id="330" r:id="rId5"/>
    <p:sldId id="327" r:id="rId6"/>
    <p:sldId id="331" r:id="rId7"/>
    <p:sldId id="322" r:id="rId8"/>
    <p:sldId id="300" r:id="rId9"/>
    <p:sldId id="307" r:id="rId10"/>
    <p:sldId id="311" r:id="rId11"/>
    <p:sldId id="303" r:id="rId12"/>
    <p:sldId id="333" r:id="rId13"/>
    <p:sldId id="305" r:id="rId14"/>
    <p:sldId id="306" r:id="rId15"/>
    <p:sldId id="325" r:id="rId16"/>
    <p:sldId id="326" r:id="rId17"/>
    <p:sldId id="332" r:id="rId18"/>
    <p:sldId id="315" r:id="rId19"/>
    <p:sldId id="316" r:id="rId20"/>
    <p:sldId id="317" r:id="rId21"/>
    <p:sldId id="269" r:id="rId22"/>
    <p:sldId id="270" r:id="rId23"/>
    <p:sldId id="271" r:id="rId24"/>
  </p:sldIdLst>
  <p:sldSz cx="12192000" cy="6858000"/>
  <p:notesSz cx="6858000" cy="9144000"/>
  <p:embeddedFontLst>
    <p:embeddedFont>
      <p:font typeface="Calibri" panose="020F0502020204030204" pitchFamily="34" charset="0"/>
      <p:regular r:id="rId26"/>
      <p:bold r:id="rId27"/>
      <p:italic r:id="rId28"/>
      <p:boldItalic r:id="rId29"/>
    </p:embeddedFont>
    <p:embeddedFont>
      <p:font typeface="Myriad Pro" panose="020B0503030403020204" pitchFamily="34" charset="0"/>
      <p:regular r:id="rId30"/>
      <p:bold r:id="rId31"/>
      <p:italic r:id="rId32"/>
    </p:embeddedFont>
    <p:embeddedFont>
      <p:font typeface="Myriad Pro Light" panose="020B0403030403020204" pitchFamily="34" charset="0"/>
      <p:regular r:id="rId33"/>
      <p:bold r:id="rId34"/>
      <p:italic r:id="rId35"/>
      <p:boldItalic r:id="rId36"/>
    </p:embeddedFont>
    <p:embeddedFont>
      <p:font typeface="Open Sans" panose="020B0606030504020204" pitchFamily="34" charset="0"/>
      <p:regular r:id="rId37"/>
    </p:embeddedFont>
    <p:embeddedFont>
      <p:font typeface="Open Sans Light" panose="020B0306030504020204" pitchFamily="34" charset="0"/>
      <p:regular r:id="rId38"/>
      <p:bold r:id="rId39"/>
      <p:italic r:id="rId40"/>
      <p:boldItalic r:id="rId41"/>
    </p:embeddedFont>
  </p:embeddedFontLst>
  <p:defaultTextStyle>
    <a:defPPr>
      <a:defRPr lang="en-US"/>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QCUser" initials=""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096D6"/>
    <a:srgbClr val="FF66FF"/>
    <a:srgbClr val="FFC000"/>
    <a:srgbClr val="CC00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844" autoAdjust="0"/>
  </p:normalViewPr>
  <p:slideViewPr>
    <p:cSldViewPr snapToGrid="0">
      <p:cViewPr varScale="1">
        <p:scale>
          <a:sx n="75" d="100"/>
          <a:sy n="75" d="100"/>
        </p:scale>
        <p:origin x="874"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Google Shape;3;n">
            <a:extLst>
              <a:ext uri="{FF2B5EF4-FFF2-40B4-BE49-F238E27FC236}">
                <a16:creationId xmlns:a16="http://schemas.microsoft.com/office/drawing/2014/main" id="{17B569B3-9ED3-4E3F-9A73-F788697BC5F1}"/>
              </a:ext>
            </a:extLst>
          </p:cNvPr>
          <p:cNvSpPr txBox="1">
            <a:spLocks noGrp="1"/>
          </p:cNvSpPr>
          <p:nvPr>
            <p:ph type="hdr" idx="2"/>
          </p:nvPr>
        </p:nvSpPr>
        <p:spPr bwMode="auto">
          <a:xfrm>
            <a:off x="0" y="0"/>
            <a:ext cx="2971800" cy="458788"/>
          </a:xfrm>
          <a:prstGeom prst="rect">
            <a:avLst/>
          </a:prstGeom>
          <a:noFill/>
          <a:ln>
            <a:noFill/>
          </a:ln>
        </p:spPr>
        <p:txBody>
          <a:bodyPr vert="horz" wrap="square" lIns="91425" tIns="45700" rIns="91425" bIns="45700" numCol="1" anchor="t"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1" name="Google Shape;4;n">
            <a:extLst>
              <a:ext uri="{FF2B5EF4-FFF2-40B4-BE49-F238E27FC236}">
                <a16:creationId xmlns:a16="http://schemas.microsoft.com/office/drawing/2014/main" id="{54A71360-B9E9-42DF-9E06-7ED6C481D0F5}"/>
              </a:ext>
            </a:extLst>
          </p:cNvPr>
          <p:cNvSpPr txBox="1">
            <a:spLocks noGrp="1"/>
          </p:cNvSpPr>
          <p:nvPr>
            <p:ph type="dt" idx="10"/>
          </p:nvPr>
        </p:nvSpPr>
        <p:spPr bwMode="auto">
          <a:xfrm>
            <a:off x="3884613" y="0"/>
            <a:ext cx="2971800" cy="458788"/>
          </a:xfrm>
          <a:prstGeom prst="rect">
            <a:avLst/>
          </a:prstGeom>
          <a:noFill/>
          <a:ln>
            <a:noFill/>
          </a:ln>
        </p:spPr>
        <p:txBody>
          <a:bodyPr vert="horz" wrap="square" lIns="91425" tIns="45700" rIns="91425" bIns="45700" numCol="1" anchor="t" anchorCtr="0" compatLnSpc="1">
            <a:prstTxWarp prst="textNoShape">
              <a:avLst/>
            </a:prstTxWarp>
          </a:bodyPr>
          <a:lstStyle>
            <a:lvl1pPr algn="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7172" name="Google Shape;5;n"/>
          <p:cNvSpPr>
            <a:spLocks noGrp="1" noRot="1" noChangeAspect="1"/>
          </p:cNvSpPr>
          <p:nvPr>
            <p:ph type="sldImg" idx="3"/>
          </p:nvPr>
        </p:nvSpPr>
        <p:spPr bwMode="auto">
          <a:xfrm>
            <a:off x="685800" y="1143000"/>
            <a:ext cx="5486400" cy="3086100"/>
          </a:xfrm>
          <a:custGeom>
            <a:avLst/>
            <a:gdLst>
              <a:gd name="T0" fmla="*/ 0 w 120000"/>
              <a:gd name="T1" fmla="*/ 0 h 120000"/>
              <a:gd name="T2" fmla="*/ 2147483646 w 120000"/>
              <a:gd name="T3" fmla="*/ 0 h 120000"/>
              <a:gd name="T4" fmla="*/ 2147483646 w 120000"/>
              <a:gd name="T5" fmla="*/ 2147483646 h 120000"/>
              <a:gd name="T6" fmla="*/ 0 w 120000"/>
              <a:gd name="T7" fmla="*/ 2147483646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w="12700"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7173" name="Google Shape;6;n"/>
          <p:cNvSpPr txBox="1">
            <a:spLocks noGrp="1"/>
          </p:cNvSpPr>
          <p:nvPr>
            <p:ph type="body" idx="1"/>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p>
            <a:pPr lvl="0"/>
            <a:endParaRPr lang="en-US" altLang="en-US">
              <a:sym typeface="Arial" panose="020B0604020202020204" pitchFamily="34" charset="0"/>
            </a:endParaRPr>
          </a:p>
        </p:txBody>
      </p:sp>
      <p:sp>
        <p:nvSpPr>
          <p:cNvPr id="17414" name="Google Shape;7;n">
            <a:extLst>
              <a:ext uri="{FF2B5EF4-FFF2-40B4-BE49-F238E27FC236}">
                <a16:creationId xmlns:a16="http://schemas.microsoft.com/office/drawing/2014/main" id="{268538ED-20F8-4A7E-9B1E-B725A3393473}"/>
              </a:ext>
            </a:extLst>
          </p:cNvPr>
          <p:cNvSpPr txBox="1">
            <a:spLocks noGrp="1"/>
          </p:cNvSpPr>
          <p:nvPr>
            <p:ph type="ftr" idx="11"/>
          </p:nvPr>
        </p:nvSpPr>
        <p:spPr bwMode="auto">
          <a:xfrm>
            <a:off x="0" y="8685213"/>
            <a:ext cx="2971800" cy="458787"/>
          </a:xfrm>
          <a:prstGeom prst="rect">
            <a:avLst/>
          </a:prstGeom>
          <a:noFill/>
          <a:ln>
            <a:noFill/>
          </a:ln>
        </p:spPr>
        <p:txBody>
          <a:bodyPr vert="horz" wrap="square" lIns="91425" tIns="45700" rIns="91425" bIns="45700" numCol="1" anchor="b"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5" name="Google Shape;8;n">
            <a:extLst>
              <a:ext uri="{FF2B5EF4-FFF2-40B4-BE49-F238E27FC236}">
                <a16:creationId xmlns:a16="http://schemas.microsoft.com/office/drawing/2014/main" id="{CB2ED563-6613-49F8-9E82-C9E14C24FCAD}"/>
              </a:ext>
            </a:extLst>
          </p:cNvPr>
          <p:cNvSpPr txBox="1">
            <a:spLocks noGrp="1"/>
          </p:cNvSpPr>
          <p:nvPr>
            <p:ph type="sldNum" idx="12"/>
          </p:nvPr>
        </p:nvSpPr>
        <p:spPr bwMode="auto">
          <a:xfrm>
            <a:off x="3884613" y="8685213"/>
            <a:ext cx="2971800" cy="458787"/>
          </a:xfrm>
          <a:prstGeom prst="rect">
            <a:avLst/>
          </a:prstGeom>
          <a:noFill/>
          <a:ln>
            <a:noFill/>
          </a:ln>
        </p:spPr>
        <p:txBody>
          <a:bodyPr vert="horz" wrap="square" lIns="91425" tIns="45700" rIns="91425" bIns="45700" numCol="1" anchor="b" anchorCtr="0" compatLnSpc="1">
            <a:prstTxWarp prst="textNoShape">
              <a:avLst/>
            </a:prstTxWarp>
          </a:bodyPr>
          <a:lstStyle>
            <a:lvl1pPr algn="r" eaLnBrk="1" hangingPunct="1">
              <a:buClr>
                <a:srgbClr val="000000"/>
              </a:buClr>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fld id="{8F7B8842-F57D-4F79-BD04-116B9185CD78}" type="slidenum">
              <a:rPr lang="en-US" altLang="en-US"/>
              <a:pPr>
                <a:defRPr/>
              </a:pPr>
              <a:t>‹#›</a:t>
            </a:fld>
            <a:endParaRPr lang="en-US" altLang="en-US"/>
          </a:p>
        </p:txBody>
      </p:sp>
    </p:spTree>
    <p:extLst>
      <p:ext uri="{BB962C8B-B14F-4D97-AF65-F5344CB8AC3E}">
        <p14:creationId xmlns:p14="http://schemas.microsoft.com/office/powerpoint/2010/main" val="115690547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8" name="Google Shape;249;p1: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9219" name="Google Shape;250;p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753761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683307FD-1C38-479E-B309-9757847E66E5}"/>
              </a:ext>
            </a:extLst>
          </p:cNvPr>
          <p:cNvSpPr>
            <a:spLocks noGrp="1"/>
          </p:cNvSpPr>
          <p:nvPr>
            <p:ph type="body" idx="1"/>
          </p:nvPr>
        </p:nvSpPr>
        <p:spPr/>
        <p:txBody>
          <a:bodyPr/>
          <a:lstStyle/>
          <a:p>
            <a:pPr>
              <a:defRPr/>
            </a:pPr>
            <a:r>
              <a:rPr lang="fr-FR" altLang="en-US" b="1" dirty="0">
                <a:latin typeface="Myriad Pro" panose="020B0503030403020204" pitchFamily="34" charset="0"/>
                <a:cs typeface="Arial" panose="020B0604020202020204" pitchFamily="34" charset="0"/>
              </a:rPr>
              <a:t>Note à l’enseignant(e ): </a:t>
            </a:r>
          </a:p>
          <a:p>
            <a:pPr>
              <a:defRPr/>
            </a:pPr>
            <a:r>
              <a:rPr lang="fr-FR" altLang="en-US" b="1" dirty="0">
                <a:latin typeface="Myriad Pro" panose="020B0503030403020204" pitchFamily="34" charset="0"/>
                <a:cs typeface="Arial" panose="020B0604020202020204" pitchFamily="34" charset="0"/>
              </a:rPr>
              <a:t>4. </a:t>
            </a:r>
            <a:r>
              <a:rPr lang="fr-FR" altLang="en-US" b="1" u="sng" dirty="0">
                <a:latin typeface="Myriad Pro" panose="020B0503030403020204" pitchFamily="34" charset="0"/>
                <a:cs typeface="Arial" panose="020B0604020202020204" pitchFamily="34" charset="0"/>
              </a:rPr>
              <a:t>Analyse:  </a:t>
            </a:r>
          </a:p>
          <a:p>
            <a:pPr>
              <a:defRPr/>
            </a:pPr>
            <a:r>
              <a:rPr lang="fr-FR" altLang="en-US" dirty="0">
                <a:latin typeface="Myriad Pro" panose="020B0503030403020204" pitchFamily="34" charset="0"/>
                <a:cs typeface="Arial" panose="020B0604020202020204" pitchFamily="34" charset="0"/>
              </a:rPr>
              <a:t>Etape 1: analyse de la situation initiale</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l’enseignant (e) demande aux apprenants de lire le passage relatif à la situation initiale pour repérer des informations portant sur les personnages, le cadre spatiotemporel et la/ les  action(s) principale(s).</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Il/elle présente un tableau pour collecter les informations. </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L’enseignant demande aux apprenants de définir la situation initiale à partir des informations repérées: </a:t>
            </a:r>
          </a:p>
          <a:p>
            <a:pPr marL="228600" indent="0">
              <a:buFontTx/>
              <a:buNone/>
              <a:defRPr/>
            </a:pPr>
            <a:r>
              <a:rPr lang="fr-FR" altLang="en-US" b="1" dirty="0">
                <a:solidFill>
                  <a:schemeClr val="accent1">
                    <a:lumMod val="75000"/>
                  </a:schemeClr>
                </a:solidFill>
                <a:latin typeface="Myriad Pro" panose="020B0503030403020204" pitchFamily="34" charset="0"/>
                <a:cs typeface="Arial" panose="020B0604020202020204" pitchFamily="34" charset="0"/>
              </a:rPr>
              <a:t>A quoi nous renseigne la situation initiale dans un texte? </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 Elle présente une définition de la situation initiale  et demande aux apprenants de la comparer avec leurs propres définitions.</a:t>
            </a:r>
          </a:p>
          <a:p>
            <a:pPr>
              <a:defRPr/>
            </a:pPr>
            <a:endParaRPr lang="fr-FR" dirty="0"/>
          </a:p>
        </p:txBody>
      </p:sp>
      <p:sp>
        <p:nvSpPr>
          <p:cNvPr id="27652"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29441E67-70D3-4EA3-9CB4-3E3999C81629}" type="slidenum">
              <a:rPr lang="en-US" altLang="en-US" sz="1200" smtClean="0">
                <a:latin typeface="Calibri" panose="020F0502020204030204" pitchFamily="34" charset="0"/>
                <a:sym typeface="Calibri" panose="020F0502020204030204" pitchFamily="34" charset="0"/>
              </a:rPr>
              <a:pPr/>
              <a:t>10</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676369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D37ECC95-1427-4409-9AE1-1BA4ABB160BB}"/>
              </a:ext>
            </a:extLst>
          </p:cNvPr>
          <p:cNvSpPr>
            <a:spLocks noGrp="1"/>
          </p:cNvSpPr>
          <p:nvPr>
            <p:ph type="body" idx="1"/>
          </p:nvPr>
        </p:nvSpPr>
        <p:spPr/>
        <p:txBody>
          <a:bodyPr/>
          <a:lstStyle/>
          <a:p>
            <a:pPr>
              <a:defRPr/>
            </a:pPr>
            <a:r>
              <a:rPr lang="fr-FR" altLang="en-US" b="1" dirty="0">
                <a:latin typeface="Myriad Pro" panose="020B0503030403020204" pitchFamily="34" charset="0"/>
                <a:cs typeface="Arial" panose="020B0604020202020204" pitchFamily="34" charset="0"/>
              </a:rPr>
              <a:t>Note à l’enseignant(e ): </a:t>
            </a:r>
          </a:p>
          <a:p>
            <a:pPr>
              <a:defRPr/>
            </a:pPr>
            <a:r>
              <a:rPr lang="fr-FR" altLang="en-US" b="1" dirty="0">
                <a:latin typeface="Myriad Pro" panose="020B0503030403020204" pitchFamily="34" charset="0"/>
                <a:cs typeface="Arial" panose="020B0604020202020204" pitchFamily="34" charset="0"/>
              </a:rPr>
              <a:t>3. </a:t>
            </a:r>
            <a:r>
              <a:rPr lang="fr-FR" altLang="en-US" b="1" u="sng" dirty="0">
                <a:latin typeface="Myriad Pro" panose="020B0503030403020204" pitchFamily="34" charset="0"/>
                <a:cs typeface="Arial" panose="020B0604020202020204" pitchFamily="34" charset="0"/>
              </a:rPr>
              <a:t>Analyse:  </a:t>
            </a:r>
          </a:p>
          <a:p>
            <a:pPr>
              <a:defRPr/>
            </a:pPr>
            <a:r>
              <a:rPr lang="fr-FR" altLang="en-US" dirty="0">
                <a:latin typeface="Myriad Pro" panose="020B0503030403020204" pitchFamily="34" charset="0"/>
                <a:cs typeface="Arial" panose="020B0604020202020204" pitchFamily="34" charset="0"/>
              </a:rPr>
              <a:t>Etape 2: analyse de l’élément perturbateur</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l’enseignant (e) demande aux apprenants de lire le passage relatif à l’élément perturbateur pour faire identifier les caractéristiques de cette étape du schéma narratif. </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Il/elle pose des questions qui ciblent chacune des caractéristiques. </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L’enseignant demande aux apprenants de donner d’autres mots qui peuvent marquer un changement dans la situation initiale et introduire l’élément perturbateur.</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Il/Elle leur demande de se baser sur les questions et les réponses pour donner une définition de cette partie du schéma narratif.  </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 Elle présente une définition de l’élément perturbateur et demande aux apprenants de la comparer avec leurs propres formulations.</a:t>
            </a:r>
          </a:p>
          <a:p>
            <a:pPr>
              <a:defRPr/>
            </a:pPr>
            <a:endParaRPr lang="fr-FR" dirty="0"/>
          </a:p>
        </p:txBody>
      </p:sp>
      <p:sp>
        <p:nvSpPr>
          <p:cNvPr id="29700"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F2C1C030-E62F-460E-8DDC-139FDCD88285}" type="slidenum">
              <a:rPr lang="en-US" altLang="en-US" sz="1200" smtClean="0">
                <a:latin typeface="Calibri" panose="020F0502020204030204" pitchFamily="34" charset="0"/>
                <a:sym typeface="Calibri" panose="020F0502020204030204" pitchFamily="34" charset="0"/>
              </a:rPr>
              <a:pPr/>
              <a:t>11</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771648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a:headEnd/>
            <a:tailEnd/>
          </a:ln>
        </p:spPr>
      </p:sp>
      <p:sp>
        <p:nvSpPr>
          <p:cNvPr id="31747" name="Notes Placeholder 2">
            <a:extLst>
              <a:ext uri="{FF2B5EF4-FFF2-40B4-BE49-F238E27FC236}">
                <a16:creationId xmlns:a16="http://schemas.microsoft.com/office/drawing/2014/main" id="{D3A11511-12A0-48F0-B4E3-518C88301801}"/>
              </a:ext>
            </a:extLst>
          </p:cNvPr>
          <p:cNvSpPr txBox="1">
            <a:spLocks noGrp="1"/>
          </p:cNvSpPr>
          <p:nvPr>
            <p:ph type="body" idx="1"/>
          </p:nvPr>
        </p:nvSpPr>
        <p:spPr>
          <a:ln/>
        </p:spPr>
        <p:txBody>
          <a:bodyPr/>
          <a:lstStyle/>
          <a:p>
            <a:pPr>
              <a:defRPr/>
            </a:pPr>
            <a:r>
              <a:rPr lang="fr-FR" altLang="en-US" b="1" dirty="0">
                <a:latin typeface="Myriad Pro" pitchFamily="34" charset="0"/>
                <a:cs typeface="Arial" panose="020B0604020202020204" pitchFamily="34" charset="0"/>
              </a:rPr>
              <a:t>Note à l’enseignant(e ): </a:t>
            </a:r>
          </a:p>
          <a:p>
            <a:pPr>
              <a:defRPr/>
            </a:pPr>
            <a:r>
              <a:rPr lang="fr-FR" altLang="en-US" b="1" dirty="0">
                <a:latin typeface="Myriad Pro" pitchFamily="34" charset="0"/>
                <a:cs typeface="Arial" panose="020B0604020202020204" pitchFamily="34" charset="0"/>
              </a:rPr>
              <a:t>3. </a:t>
            </a:r>
            <a:r>
              <a:rPr lang="fr-FR" altLang="en-US" b="1" u="sng" dirty="0">
                <a:latin typeface="Myriad Pro" pitchFamily="34" charset="0"/>
                <a:cs typeface="Arial" panose="020B0604020202020204" pitchFamily="34" charset="0"/>
              </a:rPr>
              <a:t>Analyse:  </a:t>
            </a:r>
          </a:p>
          <a:p>
            <a:pPr>
              <a:defRPr/>
            </a:pPr>
            <a:r>
              <a:rPr lang="fr-FR" altLang="en-US" dirty="0">
                <a:latin typeface="Myriad Pro" pitchFamily="34" charset="0"/>
                <a:cs typeface="Arial" panose="020B0604020202020204" pitchFamily="34" charset="0"/>
              </a:rPr>
              <a:t>Etape 3: analyse des péripéties / des actions </a:t>
            </a:r>
          </a:p>
          <a:p>
            <a:pPr marL="514350" indent="-285750">
              <a:buFont typeface="Arial" panose="020B0604020202020204" pitchFamily="34" charset="0"/>
              <a:buChar char="•"/>
              <a:defRPr/>
            </a:pPr>
            <a:r>
              <a:rPr lang="fr-FR" altLang="en-US" dirty="0">
                <a:latin typeface="Myriad Pro" pitchFamily="34" charset="0"/>
                <a:cs typeface="Arial" panose="020B0604020202020204" pitchFamily="34" charset="0"/>
              </a:rPr>
              <a:t>L’enseignant (e) demande aux apprenants de lire le passage relatif aux péripéties pour répondre aux questions:</a:t>
            </a:r>
          </a:p>
          <a:p>
            <a:pPr marL="228600" indent="0">
              <a:defRPr/>
            </a:pPr>
            <a:r>
              <a:rPr lang="fr-FR" altLang="en-US" b="1" dirty="0">
                <a:solidFill>
                  <a:schemeClr val="accent1">
                    <a:lumMod val="75000"/>
                  </a:schemeClr>
                </a:solidFill>
                <a:latin typeface="Myriad Pro" panose="020B0503030403020204" pitchFamily="34" charset="0"/>
                <a:cs typeface="Times New Roman" panose="02020603050405020304" pitchFamily="18" charset="0"/>
              </a:rPr>
              <a:t>Retrouvez les différentes actions accomplies par les personnages avant que l’équilibre ne soit retrouvé. </a:t>
            </a:r>
          </a:p>
          <a:p>
            <a:pPr marL="228600" indent="0">
              <a:defRPr/>
            </a:pPr>
            <a:r>
              <a:rPr lang="fr-FR" altLang="en-US" b="1" dirty="0">
                <a:solidFill>
                  <a:schemeClr val="accent1">
                    <a:lumMod val="75000"/>
                  </a:schemeClr>
                </a:solidFill>
                <a:latin typeface="Myriad Pro" panose="020B0503030403020204" pitchFamily="34" charset="0"/>
                <a:cs typeface="Times New Roman" panose="02020603050405020304" pitchFamily="18" charset="0"/>
              </a:rPr>
              <a:t>Par quel mot de liaison est introduite chaque action ? Quel rôle ces mots de liaison jouent-ils </a:t>
            </a:r>
            <a:r>
              <a:rPr lang="fr-FR" altLang="en-US" sz="1100" dirty="0">
                <a:latin typeface="Times New Roman" panose="02020603050405020304" pitchFamily="18" charset="0"/>
                <a:cs typeface="Times New Roman" panose="02020603050405020304" pitchFamily="18" charset="0"/>
              </a:rPr>
              <a:t>?</a:t>
            </a:r>
            <a:endParaRPr lang="fr-FR" altLang="en-US" b="1" dirty="0">
              <a:solidFill>
                <a:schemeClr val="accent1">
                  <a:lumMod val="75000"/>
                </a:schemeClr>
              </a:solidFill>
              <a:latin typeface="Myriad Pro" panose="020B0503030403020204" pitchFamily="34" charset="0"/>
              <a:cs typeface="Times New Roman" panose="02020603050405020304" pitchFamily="18" charset="0"/>
            </a:endParaRPr>
          </a:p>
          <a:p>
            <a:pPr marL="514350" indent="-285750">
              <a:buFont typeface="Arial" panose="020B0604020202020204" pitchFamily="34" charset="0"/>
              <a:buChar char="•"/>
              <a:defRPr/>
            </a:pPr>
            <a:r>
              <a:rPr lang="en-US" altLang="en-US" dirty="0">
                <a:latin typeface="Myriad Pro" panose="020B0503030403020204" pitchFamily="34" charset="0"/>
                <a:cs typeface="Arial" panose="020B0604020202020204" pitchFamily="34" charset="0"/>
              </a:rPr>
              <a:t>Après</a:t>
            </a:r>
            <a:r>
              <a:rPr lang="fr-FR" altLang="en-US" b="1" dirty="0">
                <a:solidFill>
                  <a:schemeClr val="accent1">
                    <a:lumMod val="75000"/>
                  </a:schemeClr>
                </a:solidFill>
                <a:latin typeface="Myriad Pro" panose="020B0503030403020204" pitchFamily="34" charset="0"/>
                <a:cs typeface="Times New Roman" panose="02020603050405020304" pitchFamily="18" charset="0"/>
              </a:rPr>
              <a:t> </a:t>
            </a:r>
            <a:r>
              <a:rPr lang="fr-FR" altLang="en-US" dirty="0">
                <a:latin typeface="Myriad Pro" panose="020B0503030403020204" pitchFamily="34" charset="0"/>
                <a:cs typeface="Arial" panose="020B0604020202020204" pitchFamily="34" charset="0"/>
              </a:rPr>
              <a:t>avoir identifié les caractéristiques des péripéties, l’enseignant demande aux apprenants de formuler une synthèse sur les péripéties.  </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 Elle présente une définition des péripéties et demande aux apprenants de la comparer avec leurs propres formulations.</a:t>
            </a:r>
          </a:p>
          <a:p>
            <a:pPr>
              <a:defRPr/>
            </a:pPr>
            <a:endParaRPr lang="fr-FR" altLang="en-US" dirty="0">
              <a:latin typeface="Arial" panose="020B0604020202020204" pitchFamily="34" charset="0"/>
              <a:cs typeface="Arial" panose="020B0604020202020204" pitchFamily="34" charset="0"/>
            </a:endParaRPr>
          </a:p>
        </p:txBody>
      </p:sp>
      <p:sp>
        <p:nvSpPr>
          <p:cNvPr id="31748"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212C895F-055A-4FEE-A327-D2811A0AAAFC}" type="slidenum">
              <a:rPr lang="en-US" altLang="en-US" sz="1200" smtClean="0">
                <a:latin typeface="Calibri" panose="020F0502020204030204" pitchFamily="34" charset="0"/>
                <a:sym typeface="Calibri" panose="020F0502020204030204" pitchFamily="34" charset="0"/>
              </a:rPr>
              <a:pPr/>
              <a:t>12</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1302667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3BB29DC4-B4B5-4A77-B853-7BC02BCF1CB9}"/>
              </a:ext>
            </a:extLst>
          </p:cNvPr>
          <p:cNvSpPr>
            <a:spLocks noGrp="1"/>
          </p:cNvSpPr>
          <p:nvPr>
            <p:ph type="body" idx="1"/>
          </p:nvPr>
        </p:nvSpPr>
        <p:spPr/>
        <p:txBody>
          <a:bodyPr/>
          <a:lstStyle/>
          <a:p>
            <a:pPr>
              <a:defRPr/>
            </a:pPr>
            <a:r>
              <a:rPr lang="fr-FR" altLang="en-US" b="1" dirty="0">
                <a:latin typeface="Myriad Pro" panose="020B0503030403020204" pitchFamily="34" charset="0"/>
                <a:cs typeface="Arial" panose="020B0604020202020204" pitchFamily="34" charset="0"/>
              </a:rPr>
              <a:t>Note à l’enseignant(e ): </a:t>
            </a:r>
          </a:p>
          <a:p>
            <a:pPr>
              <a:defRPr/>
            </a:pPr>
            <a:r>
              <a:rPr lang="fr-FR" altLang="en-US" b="1" dirty="0">
                <a:latin typeface="Myriad Pro" panose="020B0503030403020204" pitchFamily="34" charset="0"/>
                <a:cs typeface="Arial" panose="020B0604020202020204" pitchFamily="34" charset="0"/>
              </a:rPr>
              <a:t>3. </a:t>
            </a:r>
            <a:r>
              <a:rPr lang="fr-FR" altLang="en-US" b="1" u="sng" dirty="0">
                <a:latin typeface="Myriad Pro" panose="020B0503030403020204" pitchFamily="34" charset="0"/>
                <a:cs typeface="Arial" panose="020B0604020202020204" pitchFamily="34" charset="0"/>
              </a:rPr>
              <a:t>Analyse </a:t>
            </a:r>
          </a:p>
          <a:p>
            <a:pPr>
              <a:defRPr/>
            </a:pPr>
            <a:r>
              <a:rPr lang="fr-FR" altLang="en-US" dirty="0">
                <a:latin typeface="Myriad Pro" panose="020B0503030403020204" pitchFamily="34" charset="0"/>
                <a:cs typeface="Arial" panose="020B0604020202020204" pitchFamily="34" charset="0"/>
              </a:rPr>
              <a:t>Etape 4 : analyse de l’élément de résolution </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L’enseignant (e) demande aux apprenants de lire le passage relatif à l’élément de résolution pour répondre aux questions:</a:t>
            </a:r>
          </a:p>
          <a:p>
            <a:pPr marL="685800" lvl="1" indent="0">
              <a:buFontTx/>
              <a:buNone/>
              <a:defRPr/>
            </a:pPr>
            <a:r>
              <a:rPr lang="fr-FR" b="1" dirty="0">
                <a:solidFill>
                  <a:schemeClr val="accent1">
                    <a:lumMod val="75000"/>
                  </a:schemeClr>
                </a:solidFill>
                <a:latin typeface="Myriad Pro" panose="020B0503030403020204" pitchFamily="34" charset="0"/>
                <a:ea typeface="Calibri" panose="020F0502020204030204" pitchFamily="34" charset="0"/>
                <a:cs typeface="Times New Roman" panose="02020603050405020304" pitchFamily="18" charset="0"/>
              </a:rPr>
              <a:t>S’agit-il d’un événement ou d’un personnage qui vient résoudre le problème de Maitre Cornille ?</a:t>
            </a:r>
          </a:p>
          <a:p>
            <a:pPr marL="685800" lvl="1" indent="0">
              <a:buFontTx/>
              <a:buNone/>
              <a:defRPr/>
            </a:pPr>
            <a:r>
              <a:rPr lang="fr-FR" altLang="en-US" b="1" dirty="0">
                <a:solidFill>
                  <a:schemeClr val="accent1">
                    <a:lumMod val="75000"/>
                  </a:schemeClr>
                </a:solidFill>
                <a:latin typeface="Myriad Pro" panose="020B0503030403020204" pitchFamily="34" charset="0"/>
                <a:ea typeface="Calibri" panose="020F0502020204030204" pitchFamily="34" charset="0"/>
                <a:cs typeface="Times New Roman" panose="02020603050405020304" pitchFamily="18" charset="0"/>
              </a:rPr>
              <a:t>Comment appelle-t-on les personnages qui apportent de l’aide au personnage principal ? </a:t>
            </a:r>
            <a:endParaRPr lang="en-US" altLang="en-US" b="1" dirty="0">
              <a:solidFill>
                <a:schemeClr val="accent1">
                  <a:lumMod val="75000"/>
                </a:schemeClr>
              </a:solidFill>
              <a:latin typeface="Myriad Pro" panose="020B0503030403020204" pitchFamily="34" charset="0"/>
              <a:ea typeface="Calibri" panose="020F0502020204030204" pitchFamily="34" charset="0"/>
              <a:cs typeface="Times New Roman" panose="02020603050405020304" pitchFamily="18" charset="0"/>
            </a:endParaRPr>
          </a:p>
          <a:p>
            <a:pPr marL="685800" lvl="1" indent="0">
              <a:buFontTx/>
              <a:buNone/>
              <a:defRPr/>
            </a:pPr>
            <a:r>
              <a:rPr lang="fr-FR" altLang="en-US" b="1" dirty="0">
                <a:latin typeface="Myriad Pro" panose="020B0503030403020204" pitchFamily="34" charset="0"/>
                <a:cs typeface="Arial" panose="020B0604020202020204" pitchFamily="34" charset="0"/>
              </a:rPr>
              <a:t>A quel temps verbal les verbes sont-ils conjugués? </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Après avoir identifié les caractéristiques de l’élément de résolution, l’enseignant demande aux apprenants de formuler une synthèse sur cette partie à partir des informations repérées. </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 Elle présente une définition de l’élément de résolution et demande aux apprenants de la comparer avec leurs propres formulations.</a:t>
            </a:r>
          </a:p>
          <a:p>
            <a:pPr>
              <a:defRPr/>
            </a:pPr>
            <a:endParaRPr lang="fr-FR" dirty="0"/>
          </a:p>
        </p:txBody>
      </p:sp>
      <p:sp>
        <p:nvSpPr>
          <p:cNvPr id="33796"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BAEE8149-143E-4451-BD05-8E9D7A797E1B}" type="slidenum">
              <a:rPr lang="en-US" altLang="en-US" sz="1200" smtClean="0">
                <a:latin typeface="Calibri" panose="020F0502020204030204" pitchFamily="34" charset="0"/>
                <a:sym typeface="Calibri" panose="020F0502020204030204" pitchFamily="34" charset="0"/>
              </a:rPr>
              <a:pPr/>
              <a:t>13</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41728930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a:headEnd/>
            <a:tailEnd/>
          </a:ln>
        </p:spPr>
      </p:sp>
      <p:sp>
        <p:nvSpPr>
          <p:cNvPr id="38915" name="Notes Placeholder 2">
            <a:extLst>
              <a:ext uri="{FF2B5EF4-FFF2-40B4-BE49-F238E27FC236}">
                <a16:creationId xmlns:a16="http://schemas.microsoft.com/office/drawing/2014/main" id="{A66915FE-E4CD-44BA-AF3D-AB695848BD89}"/>
              </a:ext>
            </a:extLst>
          </p:cNvPr>
          <p:cNvSpPr txBox="1">
            <a:spLocks noGrp="1"/>
          </p:cNvSpPr>
          <p:nvPr>
            <p:ph type="body" idx="1"/>
          </p:nvPr>
        </p:nvSpPr>
        <p:spPr>
          <a:ln/>
        </p:spPr>
        <p:txBody>
          <a:bodyPr/>
          <a:lstStyle/>
          <a:p>
            <a:pPr>
              <a:defRPr/>
            </a:pPr>
            <a:r>
              <a:rPr lang="fr-FR" altLang="en-US" b="1" dirty="0">
                <a:latin typeface="Myriad Pro" pitchFamily="34" charset="0"/>
                <a:cs typeface="Arial" panose="020B0604020202020204" pitchFamily="34" charset="0"/>
              </a:rPr>
              <a:t>Note à l’enseignant(e ): </a:t>
            </a:r>
          </a:p>
          <a:p>
            <a:pPr>
              <a:defRPr/>
            </a:pPr>
            <a:r>
              <a:rPr lang="fr-FR" altLang="en-US" b="1" dirty="0">
                <a:latin typeface="Myriad Pro" pitchFamily="34" charset="0"/>
                <a:cs typeface="Arial" panose="020B0604020202020204" pitchFamily="34" charset="0"/>
              </a:rPr>
              <a:t>3. </a:t>
            </a:r>
            <a:r>
              <a:rPr lang="fr-FR" altLang="en-US" b="1" u="sng" dirty="0">
                <a:latin typeface="Myriad Pro" pitchFamily="34" charset="0"/>
                <a:cs typeface="Arial" panose="020B0604020202020204" pitchFamily="34" charset="0"/>
              </a:rPr>
              <a:t>Analyse </a:t>
            </a:r>
          </a:p>
          <a:p>
            <a:pPr>
              <a:defRPr/>
            </a:pPr>
            <a:r>
              <a:rPr lang="fr-FR" altLang="en-US" dirty="0">
                <a:latin typeface="Myriad Pro" pitchFamily="34" charset="0"/>
                <a:cs typeface="Arial" panose="020B0604020202020204" pitchFamily="34" charset="0"/>
              </a:rPr>
              <a:t>Etape 5 : analyse de la situation finale</a:t>
            </a:r>
          </a:p>
          <a:p>
            <a:pPr marL="514350" indent="-285750">
              <a:buFont typeface="Arial" panose="020B0604020202020204" pitchFamily="34" charset="0"/>
              <a:buChar char="•"/>
              <a:defRPr/>
            </a:pPr>
            <a:r>
              <a:rPr lang="fr-FR" altLang="en-US" dirty="0">
                <a:latin typeface="Myriad Pro" pitchFamily="34" charset="0"/>
                <a:cs typeface="Arial" panose="020B0604020202020204" pitchFamily="34" charset="0"/>
              </a:rPr>
              <a:t>L’enseignant (e) demande aux apprenants de lire le passage relatif à la situation finale pour répondre aux questions:</a:t>
            </a:r>
          </a:p>
          <a:p>
            <a:pPr marL="514350" indent="-285750">
              <a:buFontTx/>
              <a:buChar char="-"/>
              <a:defRPr/>
            </a:pPr>
            <a:r>
              <a:rPr lang="fr-FR" altLang="en-US" b="1" dirty="0">
                <a:latin typeface="Myriad Pro" panose="020B0503030403020204" pitchFamily="34" charset="0"/>
                <a:cs typeface="Arial" panose="020B0604020202020204" pitchFamily="34" charset="0"/>
              </a:rPr>
              <a:t>Comment se termine l’aventure? Que s’est-il passé au personnage principal? </a:t>
            </a:r>
          </a:p>
          <a:p>
            <a:pPr marL="514350" indent="-285750">
              <a:buFontTx/>
              <a:buChar char="-"/>
              <a:defRPr/>
            </a:pPr>
            <a:r>
              <a:rPr lang="fr-FR" altLang="en-US" b="1" dirty="0">
                <a:latin typeface="Myriad Pro" panose="020B0503030403020204" pitchFamily="34" charset="0"/>
                <a:cs typeface="Arial" panose="020B0604020202020204" pitchFamily="34" charset="0"/>
              </a:rPr>
              <a:t>S’agit-il d’une fin heureuse ou triste? </a:t>
            </a:r>
          </a:p>
          <a:p>
            <a:pPr marL="514350" indent="-285750">
              <a:buFontTx/>
              <a:buChar char="-"/>
              <a:defRPr/>
            </a:pPr>
            <a:r>
              <a:rPr lang="fr-FR" altLang="en-US" b="1" dirty="0">
                <a:latin typeface="Myriad Pro" panose="020B0503030403020204" pitchFamily="34" charset="0"/>
                <a:cs typeface="Arial" panose="020B0604020202020204" pitchFamily="34" charset="0"/>
              </a:rPr>
              <a:t>Par quels mots la situation finale est-elle introduite? </a:t>
            </a:r>
          </a:p>
          <a:p>
            <a:pPr marL="514350" indent="-285750">
              <a:buFont typeface="Arial" panose="020B0604020202020204" pitchFamily="34" charset="0"/>
              <a:buChar char="•"/>
              <a:defRPr/>
            </a:pPr>
            <a:r>
              <a:rPr lang="en-US" altLang="en-US" dirty="0">
                <a:latin typeface="Myriad Pro" panose="020B0503030403020204" pitchFamily="34" charset="0"/>
                <a:cs typeface="Arial" panose="020B0604020202020204" pitchFamily="34" charset="0"/>
              </a:rPr>
              <a:t>Après </a:t>
            </a:r>
            <a:r>
              <a:rPr lang="fr-FR" altLang="en-US" dirty="0">
                <a:latin typeface="Myriad Pro" panose="020B0503030403020204" pitchFamily="34" charset="0"/>
                <a:cs typeface="Arial" panose="020B0604020202020204" pitchFamily="34" charset="0"/>
              </a:rPr>
              <a:t>avoir identifié les caractéristiques de la situation finale, l’enseignant demande aux apprenants de formuler une synthèse sur cette partie à partir des informations repérées. </a:t>
            </a:r>
          </a:p>
          <a:p>
            <a:pPr marL="514350" indent="-2857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 Elle présente une définition de la situation finale et demande aux apprenants de la comparer avec leurs propres formulations.</a:t>
            </a:r>
          </a:p>
          <a:p>
            <a:pPr marL="514350" indent="-285750">
              <a:buFont typeface="Arial" panose="020B0604020202020204" pitchFamily="34" charset="0"/>
              <a:buChar char="•"/>
              <a:defRPr/>
            </a:pPr>
            <a:endParaRPr lang="fr-FR" altLang="en-US" dirty="0">
              <a:latin typeface="Arial" panose="020B0604020202020204" pitchFamily="34" charset="0"/>
              <a:cs typeface="Arial" panose="020B0604020202020204" pitchFamily="34" charset="0"/>
            </a:endParaRPr>
          </a:p>
        </p:txBody>
      </p:sp>
      <p:sp>
        <p:nvSpPr>
          <p:cNvPr id="35844"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E9D556F6-6CDB-4F06-94FB-4CC0A3365B87}" type="slidenum">
              <a:rPr lang="en-US" altLang="en-US" sz="1200" smtClean="0">
                <a:latin typeface="Calibri" panose="020F0502020204030204" pitchFamily="34" charset="0"/>
                <a:sym typeface="Calibri" panose="020F0502020204030204" pitchFamily="34" charset="0"/>
              </a:rPr>
              <a:pPr/>
              <a:t>14</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042991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a:headEnd/>
            <a:tailEnd/>
          </a:ln>
        </p:spPr>
      </p:sp>
      <p:sp>
        <p:nvSpPr>
          <p:cNvPr id="37891" name="Notes Placeholder 2"/>
          <p:cNvSpPr txBox="1">
            <a:spLocks noGrp="1"/>
          </p:cNvSpPr>
          <p:nvPr>
            <p:ph type="body" idx="1"/>
          </p:nvPr>
        </p:nvSpPr>
        <p:spPr/>
        <p:txBody>
          <a:bodyPr/>
          <a:lstStyle/>
          <a:p>
            <a:r>
              <a:rPr lang="fr-FR" altLang="en-US" sz="1200" b="1">
                <a:latin typeface="Myriad Pro" panose="020B0503030403020204" pitchFamily="34" charset="0"/>
                <a:cs typeface="Arial" panose="020B0604020202020204" pitchFamily="34" charset="0"/>
              </a:rPr>
              <a:t>Note à l’enseignant(e ): </a:t>
            </a:r>
          </a:p>
          <a:p>
            <a:r>
              <a:rPr lang="fr-FR" altLang="en-US" sz="1200" b="1">
                <a:latin typeface="Myriad Pro" panose="020B0503030403020204" pitchFamily="34" charset="0"/>
                <a:cs typeface="Arial" panose="020B0604020202020204" pitchFamily="34" charset="0"/>
              </a:rPr>
              <a:t>4. </a:t>
            </a:r>
            <a:r>
              <a:rPr lang="fr-FR" altLang="en-US" sz="1200" b="1" u="sng">
                <a:latin typeface="Myriad Pro" panose="020B0503030403020204" pitchFamily="34" charset="0"/>
                <a:cs typeface="Arial" panose="020B0604020202020204" pitchFamily="34" charset="0"/>
              </a:rPr>
              <a:t>Synthèse  </a:t>
            </a:r>
          </a:p>
          <a:p>
            <a:r>
              <a:rPr lang="fr-FR" altLang="en-US" sz="1200">
                <a:latin typeface="Myriad Pro" panose="020B0503030403020204" pitchFamily="34" charset="0"/>
                <a:cs typeface="Arial" panose="020B0604020202020204" pitchFamily="34" charset="0"/>
              </a:rPr>
              <a:t>L’enseignant (e ) construit avec les apprenants un schéma </a:t>
            </a:r>
            <a:r>
              <a:rPr lang="fr-FR" altLang="en-US">
                <a:latin typeface="Myriad Pro" panose="020B0503030403020204" pitchFamily="34" charset="0"/>
                <a:cs typeface="Arial" panose="020B0604020202020204" pitchFamily="34" charset="0"/>
              </a:rPr>
              <a:t>récapitulatif de toutes les étapes du schéma narratif en y insérant les caractéristiques de chacune. </a:t>
            </a:r>
          </a:p>
        </p:txBody>
      </p:sp>
      <p:sp>
        <p:nvSpPr>
          <p:cNvPr id="37892"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731A15D5-2FAA-499B-A60B-5860D2AE5538}" type="slidenum">
              <a:rPr lang="en-US" altLang="en-US" sz="1200" smtClean="0">
                <a:latin typeface="Calibri" panose="020F0502020204030204" pitchFamily="34" charset="0"/>
                <a:sym typeface="Calibri" panose="020F0502020204030204" pitchFamily="34" charset="0"/>
              </a:rPr>
              <a:pPr/>
              <a:t>15</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405212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C03177C6-9DB6-4FED-B0C3-378758ED7DFB}"/>
              </a:ext>
            </a:extLst>
          </p:cNvPr>
          <p:cNvSpPr>
            <a:spLocks noGrp="1"/>
          </p:cNvSpPr>
          <p:nvPr>
            <p:ph type="body" idx="1"/>
          </p:nvPr>
        </p:nvSpPr>
        <p:spPr/>
        <p:txBody>
          <a:bodyPr/>
          <a:lstStyle/>
          <a:p>
            <a:pPr>
              <a:defRPr/>
            </a:pPr>
            <a:r>
              <a:rPr lang="fr-FR" altLang="en-US" sz="1200" b="1" dirty="0">
                <a:latin typeface="Myriad Pro" panose="020B0503030403020204" pitchFamily="34" charset="0"/>
                <a:cs typeface="Arial" panose="020B0604020202020204" pitchFamily="34" charset="0"/>
              </a:rPr>
              <a:t>Note à l’enseignant(e ): </a:t>
            </a:r>
          </a:p>
          <a:p>
            <a:pPr>
              <a:defRPr/>
            </a:pPr>
            <a:r>
              <a:rPr lang="fr-FR" altLang="en-US" sz="1200" b="1" dirty="0">
                <a:latin typeface="Myriad Pro" panose="020B0503030403020204" pitchFamily="34" charset="0"/>
                <a:cs typeface="Arial" panose="020B0604020202020204" pitchFamily="34" charset="0"/>
              </a:rPr>
              <a:t>5. </a:t>
            </a:r>
            <a:r>
              <a:rPr lang="fr-FR" altLang="en-US" sz="1200" b="1" u="sng" dirty="0">
                <a:latin typeface="Myriad Pro" panose="020B0503030403020204" pitchFamily="34" charset="0"/>
                <a:cs typeface="Arial" panose="020B0604020202020204" pitchFamily="34" charset="0"/>
              </a:rPr>
              <a:t>Application </a:t>
            </a:r>
          </a:p>
          <a:p>
            <a:pPr marL="400050" indent="-171450">
              <a:buFont typeface="Arial" panose="020B0604020202020204" pitchFamily="34" charset="0"/>
              <a:buChar char="•"/>
              <a:defRPr/>
            </a:pPr>
            <a:r>
              <a:rPr lang="fr-FR" altLang="en-US" sz="1200" dirty="0">
                <a:latin typeface="Myriad Pro" panose="020B0503030403020204" pitchFamily="34" charset="0"/>
                <a:cs typeface="Arial" panose="020B0604020202020204" pitchFamily="34" charset="0"/>
              </a:rPr>
              <a:t>l’enseignant (e) propose aux apprenants une activité dont chaque étape vise une partie du schéma narratif . </a:t>
            </a:r>
          </a:p>
          <a:p>
            <a:pPr marL="400050" indent="-171450">
              <a:buFont typeface="Arial" panose="020B0604020202020204" pitchFamily="34" charset="0"/>
              <a:buChar char="•"/>
              <a:defRPr/>
            </a:pPr>
            <a:r>
              <a:rPr lang="fr-FR" altLang="en-US" sz="1200" dirty="0">
                <a:latin typeface="Myriad Pro" panose="020B0503030403020204" pitchFamily="34" charset="0"/>
                <a:cs typeface="Arial" panose="020B0604020202020204" pitchFamily="34" charset="0"/>
              </a:rPr>
              <a:t>Pour chaque partie de l’activité, il/ elle présente le texte puis la consigne [pause 20 secondes].</a:t>
            </a:r>
          </a:p>
          <a:p>
            <a:pPr marL="400050" indent="-171450">
              <a:buFont typeface="Arial" panose="020B0604020202020204" pitchFamily="34" charset="0"/>
              <a:buChar char="•"/>
              <a:defRPr/>
            </a:pPr>
            <a:r>
              <a:rPr lang="fr-FR" altLang="en-US" sz="1200" dirty="0">
                <a:latin typeface="Myriad Pro" panose="020B0503030403020204" pitchFamily="34" charset="0"/>
                <a:cs typeface="Arial" panose="020B0604020202020204" pitchFamily="34" charset="0"/>
              </a:rPr>
              <a:t>Il/Elle collecte les réponses, discute avec les apprenants puis dévoile les bonnes réponses. </a:t>
            </a:r>
          </a:p>
          <a:p>
            <a:pPr>
              <a:defRPr/>
            </a:pPr>
            <a:r>
              <a:rPr lang="fr-FR" altLang="en-US" sz="1200" b="1" u="sng" dirty="0">
                <a:latin typeface="Myriad Pro" panose="020B0503030403020204" pitchFamily="34" charset="0"/>
                <a:cs typeface="Arial" panose="020B0604020202020204" pitchFamily="34" charset="0"/>
              </a:rPr>
              <a:t>Etape 1: la situation initiale</a:t>
            </a:r>
            <a:endParaRPr lang="fr-FR" dirty="0"/>
          </a:p>
        </p:txBody>
      </p:sp>
      <p:sp>
        <p:nvSpPr>
          <p:cNvPr id="39940"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0E9B6CB1-C549-4CF7-90C8-C2B8ECC24BD2}" type="slidenum">
              <a:rPr lang="en-US" altLang="en-US" sz="1200" smtClean="0">
                <a:latin typeface="Calibri" panose="020F0502020204030204" pitchFamily="34" charset="0"/>
                <a:sym typeface="Calibri" panose="020F0502020204030204" pitchFamily="34" charset="0"/>
              </a:rPr>
              <a:pPr/>
              <a:t>16</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7595353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CE46A9C4-E673-4FC6-9B94-570F7B922F11}"/>
              </a:ext>
            </a:extLst>
          </p:cNvPr>
          <p:cNvSpPr>
            <a:spLocks noGrp="1"/>
          </p:cNvSpPr>
          <p:nvPr>
            <p:ph type="body" idx="1"/>
          </p:nvPr>
        </p:nvSpPr>
        <p:spPr/>
        <p:txBody>
          <a:bodyPr/>
          <a:lstStyle/>
          <a:p>
            <a:pPr>
              <a:defRPr/>
            </a:pPr>
            <a:r>
              <a:rPr lang="fr-FR" altLang="en-US" sz="1200" b="1" dirty="0">
                <a:latin typeface="Myriad Pro" panose="020B0503030403020204" pitchFamily="34" charset="0"/>
                <a:cs typeface="Arial" panose="020B0604020202020204" pitchFamily="34" charset="0"/>
              </a:rPr>
              <a:t>Note à l’enseignant(e ): </a:t>
            </a:r>
          </a:p>
          <a:p>
            <a:pPr>
              <a:defRPr/>
            </a:pPr>
            <a:r>
              <a:rPr lang="fr-FR" altLang="en-US" sz="1200" b="1" dirty="0">
                <a:latin typeface="Myriad Pro" panose="020B0503030403020204" pitchFamily="34" charset="0"/>
                <a:cs typeface="Arial" panose="020B0604020202020204" pitchFamily="34" charset="0"/>
              </a:rPr>
              <a:t>5. </a:t>
            </a:r>
            <a:r>
              <a:rPr lang="fr-FR" altLang="en-US" sz="1200" b="1" u="sng" dirty="0">
                <a:latin typeface="Myriad Pro" panose="020B0503030403020204" pitchFamily="34" charset="0"/>
                <a:cs typeface="Arial" panose="020B0604020202020204" pitchFamily="34" charset="0"/>
              </a:rPr>
              <a:t>Application </a:t>
            </a:r>
          </a:p>
          <a:p>
            <a:pPr marL="400050" indent="-171450">
              <a:buFont typeface="Arial" panose="020B0604020202020204" pitchFamily="34" charset="0"/>
              <a:buChar char="•"/>
              <a:defRPr/>
            </a:pPr>
            <a:r>
              <a:rPr lang="fr-FR" altLang="en-US" sz="1200" dirty="0">
                <a:latin typeface="Myriad Pro" panose="020B0503030403020204" pitchFamily="34" charset="0"/>
                <a:cs typeface="Arial" panose="020B0604020202020204" pitchFamily="34" charset="0"/>
              </a:rPr>
              <a:t>l’enseignant (e) propose aux apprenants une activité dont chaque étape vise une partie du schéma narratif . </a:t>
            </a:r>
          </a:p>
          <a:p>
            <a:pPr marL="400050" indent="-171450">
              <a:buFont typeface="Arial" panose="020B0604020202020204" pitchFamily="34" charset="0"/>
              <a:buChar char="•"/>
              <a:defRPr/>
            </a:pPr>
            <a:r>
              <a:rPr lang="fr-FR" altLang="en-US" sz="1200" dirty="0">
                <a:latin typeface="Myriad Pro" panose="020B0503030403020204" pitchFamily="34" charset="0"/>
                <a:cs typeface="Arial" panose="020B0604020202020204" pitchFamily="34" charset="0"/>
              </a:rPr>
              <a:t>Pour chaque partie de l’activité, il/ elle présente le texte puis la consigne [pause 20 secondes].</a:t>
            </a:r>
          </a:p>
          <a:p>
            <a:pPr marL="400050" indent="-171450">
              <a:buFont typeface="Arial" panose="020B0604020202020204" pitchFamily="34" charset="0"/>
              <a:buChar char="•"/>
              <a:defRPr/>
            </a:pPr>
            <a:r>
              <a:rPr lang="fr-FR" altLang="en-US" sz="1200" dirty="0">
                <a:latin typeface="Myriad Pro" panose="020B0503030403020204" pitchFamily="34" charset="0"/>
                <a:cs typeface="Arial" panose="020B0604020202020204" pitchFamily="34" charset="0"/>
              </a:rPr>
              <a:t>Il/Elle collecte les réponses, discute avec les apprenants puis dévoile les bonnes réponses. </a:t>
            </a:r>
          </a:p>
          <a:p>
            <a:pPr>
              <a:defRPr/>
            </a:pPr>
            <a:r>
              <a:rPr lang="fr-FR" altLang="en-US" sz="1200" b="1" u="sng" dirty="0">
                <a:latin typeface="Myriad Pro" panose="020B0503030403020204" pitchFamily="34" charset="0"/>
                <a:cs typeface="Arial" panose="020B0604020202020204" pitchFamily="34" charset="0"/>
              </a:rPr>
              <a:t>Etape 2: l’</a:t>
            </a:r>
            <a:r>
              <a:rPr lang="fr-FR" altLang="en-US" sz="1200" b="1" u="sng" dirty="0" err="1">
                <a:latin typeface="Myriad Pro" panose="020B0503030403020204" pitchFamily="34" charset="0"/>
                <a:cs typeface="Arial" panose="020B0604020202020204" pitchFamily="34" charset="0"/>
              </a:rPr>
              <a:t>él</a:t>
            </a:r>
            <a:r>
              <a:rPr lang="ar-LB" altLang="en-US" sz="1200" b="1" u="sng" dirty="0">
                <a:latin typeface="Myriad Pro" panose="020B0503030403020204" pitchFamily="34" charset="0"/>
                <a:cs typeface="Arial" panose="020B0604020202020204" pitchFamily="34" charset="0"/>
              </a:rPr>
              <a:t>é</a:t>
            </a:r>
            <a:r>
              <a:rPr lang="fr-FR" altLang="en-US" sz="1200" b="1" u="sng" dirty="0">
                <a:latin typeface="Myriad Pro" panose="020B0503030403020204" pitchFamily="34" charset="0"/>
                <a:cs typeface="Arial" panose="020B0604020202020204" pitchFamily="34" charset="0"/>
              </a:rPr>
              <a:t>ment</a:t>
            </a:r>
            <a:r>
              <a:rPr lang="en-US" altLang="en-US" sz="1200" b="1" u="sng" dirty="0">
                <a:latin typeface="Myriad Pro" panose="020B0503030403020204" pitchFamily="34" charset="0"/>
                <a:cs typeface="Arial" panose="020B0604020202020204" pitchFamily="34" charset="0"/>
              </a:rPr>
              <a:t> </a:t>
            </a:r>
            <a:r>
              <a:rPr lang="fr-FR" altLang="en-US" sz="1200" b="1" u="sng" dirty="0">
                <a:latin typeface="Myriad Pro" panose="020B0503030403020204" pitchFamily="34" charset="0"/>
                <a:cs typeface="Arial" panose="020B0604020202020204" pitchFamily="34" charset="0"/>
              </a:rPr>
              <a:t>perturbateur</a:t>
            </a:r>
          </a:p>
          <a:p>
            <a:pPr>
              <a:defRPr/>
            </a:pPr>
            <a:endParaRPr lang="fr-FR" dirty="0"/>
          </a:p>
        </p:txBody>
      </p:sp>
      <p:sp>
        <p:nvSpPr>
          <p:cNvPr id="41988"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65351863-9A53-4ED5-A88D-8FD9D0D4879B}" type="slidenum">
              <a:rPr lang="en-US" altLang="en-US" sz="1200" smtClean="0">
                <a:latin typeface="Calibri" panose="020F0502020204030204" pitchFamily="34" charset="0"/>
                <a:sym typeface="Calibri" panose="020F0502020204030204" pitchFamily="34" charset="0"/>
              </a:rPr>
              <a:pPr/>
              <a:t>17</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906357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a:headEnd/>
            <a:tailEnd/>
          </a:ln>
        </p:spPr>
      </p:sp>
      <p:sp>
        <p:nvSpPr>
          <p:cNvPr id="44035" name="Notes Placeholder 2">
            <a:extLst>
              <a:ext uri="{FF2B5EF4-FFF2-40B4-BE49-F238E27FC236}">
                <a16:creationId xmlns:a16="http://schemas.microsoft.com/office/drawing/2014/main" id="{73256D34-B267-4DFC-BBC7-377FFD6ECC01}"/>
              </a:ext>
            </a:extLst>
          </p:cNvPr>
          <p:cNvSpPr txBox="1">
            <a:spLocks noGrp="1"/>
          </p:cNvSpPr>
          <p:nvPr>
            <p:ph type="body" idx="1"/>
          </p:nvPr>
        </p:nvSpPr>
        <p:spPr>
          <a:ln/>
        </p:spPr>
        <p:txBody>
          <a:bodyPr/>
          <a:lstStyle/>
          <a:p>
            <a:pPr>
              <a:defRPr/>
            </a:pPr>
            <a:r>
              <a:rPr lang="fr-FR" altLang="en-US" b="1" dirty="0">
                <a:latin typeface="Myriad Pro" pitchFamily="34" charset="0"/>
                <a:cs typeface="Arial" panose="020B0604020202020204" pitchFamily="34" charset="0"/>
              </a:rPr>
              <a:t>Note à l’enseignant(e ): </a:t>
            </a:r>
          </a:p>
          <a:p>
            <a:pPr>
              <a:defRPr/>
            </a:pPr>
            <a:r>
              <a:rPr lang="fr-FR" altLang="en-US" b="1" dirty="0">
                <a:latin typeface="Myriad Pro" pitchFamily="34" charset="0"/>
                <a:cs typeface="Arial" panose="020B0604020202020204" pitchFamily="34" charset="0"/>
              </a:rPr>
              <a:t>5. </a:t>
            </a:r>
            <a:r>
              <a:rPr lang="fr-FR" altLang="en-US" b="1" u="sng" dirty="0">
                <a:latin typeface="Myriad Pro" pitchFamily="34" charset="0"/>
                <a:cs typeface="Arial" panose="020B0604020202020204" pitchFamily="34" charset="0"/>
              </a:rPr>
              <a:t>Application </a:t>
            </a:r>
          </a:p>
          <a:p>
            <a:pPr marL="400050" indent="-1714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l’enseignant (e) propose aux apprenants une activité dont chaque étape vise une partie du schéma narratif . </a:t>
            </a:r>
          </a:p>
          <a:p>
            <a:pPr marL="400050" indent="-1714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Pour chaque partie de l’activité, il/ elle présente le texte puis la consigne [pause 20 secondes].</a:t>
            </a:r>
          </a:p>
          <a:p>
            <a:pPr marL="400050" indent="-1714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Il/Elle collecte les réponses, discute avec les apprenants puis dévoile les bonnes réponses. </a:t>
            </a:r>
          </a:p>
          <a:p>
            <a:pPr>
              <a:defRPr/>
            </a:pPr>
            <a:r>
              <a:rPr lang="fr-FR" altLang="en-US" b="1" u="sng" dirty="0">
                <a:latin typeface="Myriad Pro" panose="020B0503030403020204" pitchFamily="34" charset="0"/>
                <a:cs typeface="Arial" panose="020B0604020202020204" pitchFamily="34" charset="0"/>
              </a:rPr>
              <a:t>Etape 3: les péripéties</a:t>
            </a:r>
            <a:endParaRPr lang="fr-FR" altLang="fr-FR" dirty="0">
              <a:latin typeface="Arial" panose="020B0604020202020204" pitchFamily="34" charset="0"/>
              <a:cs typeface="Arial" panose="020B0604020202020204" pitchFamily="34" charset="0"/>
            </a:endParaRPr>
          </a:p>
        </p:txBody>
      </p:sp>
      <p:sp>
        <p:nvSpPr>
          <p:cNvPr id="44036"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37C8CEB3-EB03-402B-80B8-DAAAE0110F2F}" type="slidenum">
              <a:rPr lang="en-US" altLang="en-US" sz="1200" smtClean="0">
                <a:latin typeface="Calibri" panose="020F0502020204030204" pitchFamily="34" charset="0"/>
                <a:sym typeface="Calibri" panose="020F0502020204030204" pitchFamily="34" charset="0"/>
              </a:rPr>
              <a:pPr/>
              <a:t>18</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42915879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a:headEnd/>
            <a:tailEnd/>
          </a:ln>
        </p:spPr>
      </p:sp>
      <p:sp>
        <p:nvSpPr>
          <p:cNvPr id="46083" name="Notes Placeholder 2">
            <a:extLst>
              <a:ext uri="{FF2B5EF4-FFF2-40B4-BE49-F238E27FC236}">
                <a16:creationId xmlns:a16="http://schemas.microsoft.com/office/drawing/2014/main" id="{2FE4AECB-27F4-4463-AE1C-E7390851A8BE}"/>
              </a:ext>
            </a:extLst>
          </p:cNvPr>
          <p:cNvSpPr txBox="1">
            <a:spLocks noGrp="1"/>
          </p:cNvSpPr>
          <p:nvPr>
            <p:ph type="body" idx="1"/>
          </p:nvPr>
        </p:nvSpPr>
        <p:spPr>
          <a:ln/>
        </p:spPr>
        <p:txBody>
          <a:bodyPr/>
          <a:lstStyle/>
          <a:p>
            <a:pPr>
              <a:defRPr/>
            </a:pPr>
            <a:r>
              <a:rPr lang="fr-FR" altLang="en-US" b="1" dirty="0">
                <a:latin typeface="Myriad Pro" pitchFamily="34" charset="0"/>
                <a:cs typeface="Arial" panose="020B0604020202020204" pitchFamily="34" charset="0"/>
              </a:rPr>
              <a:t>Note à l’enseignant(e ): </a:t>
            </a:r>
          </a:p>
          <a:p>
            <a:pPr>
              <a:defRPr/>
            </a:pPr>
            <a:r>
              <a:rPr lang="fr-FR" altLang="en-US" b="1" dirty="0">
                <a:latin typeface="Myriad Pro" pitchFamily="34" charset="0"/>
                <a:cs typeface="Arial" panose="020B0604020202020204" pitchFamily="34" charset="0"/>
              </a:rPr>
              <a:t>5. </a:t>
            </a:r>
            <a:r>
              <a:rPr lang="fr-FR" altLang="en-US" b="1" u="sng" dirty="0">
                <a:latin typeface="Myriad Pro" pitchFamily="34" charset="0"/>
                <a:cs typeface="Arial" panose="020B0604020202020204" pitchFamily="34" charset="0"/>
              </a:rPr>
              <a:t>Application </a:t>
            </a:r>
          </a:p>
          <a:p>
            <a:pPr marL="400050" indent="-1714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l’enseignant (e) propose aux apprenants une activité dont chaque étape vise une partie du schéma narratif . </a:t>
            </a:r>
          </a:p>
          <a:p>
            <a:pPr marL="400050" indent="-1714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Pour chaque partie de l’activité, il/ elle présente le texte puis la consigne [pause 20 secondes].</a:t>
            </a:r>
          </a:p>
          <a:p>
            <a:pPr marL="400050" indent="-1714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Il/Elle collecte les réponses, discute avec les apprenants puis dévoile les bonnes réponses. </a:t>
            </a:r>
          </a:p>
          <a:p>
            <a:pPr>
              <a:defRPr/>
            </a:pPr>
            <a:r>
              <a:rPr lang="fr-FR" altLang="en-US" b="1" u="sng" dirty="0">
                <a:latin typeface="Myriad Pro" panose="020B0503030403020204" pitchFamily="34" charset="0"/>
                <a:cs typeface="Arial" panose="020B0604020202020204" pitchFamily="34" charset="0"/>
              </a:rPr>
              <a:t>Etape 4: l’</a:t>
            </a:r>
            <a:r>
              <a:rPr lang="ar-LB" altLang="en-US" b="1" u="sng" dirty="0">
                <a:latin typeface="Myriad Pro" panose="020B0503030403020204" pitchFamily="34" charset="0"/>
                <a:cs typeface="Arial" panose="020B0604020202020204" pitchFamily="34" charset="0"/>
              </a:rPr>
              <a:t>é</a:t>
            </a:r>
            <a:r>
              <a:rPr lang="fr-FR" altLang="en-US" b="1" u="sng" dirty="0" err="1">
                <a:latin typeface="Myriad Pro" panose="020B0503030403020204" pitchFamily="34" charset="0"/>
                <a:cs typeface="Arial" panose="020B0604020202020204" pitchFamily="34" charset="0"/>
              </a:rPr>
              <a:t>lément</a:t>
            </a:r>
            <a:r>
              <a:rPr lang="en-US" altLang="en-US" b="1" u="sng" dirty="0">
                <a:latin typeface="Myriad Pro" panose="020B0503030403020204" pitchFamily="34" charset="0"/>
                <a:cs typeface="Arial" panose="020B0604020202020204" pitchFamily="34" charset="0"/>
              </a:rPr>
              <a:t> de </a:t>
            </a:r>
            <a:r>
              <a:rPr lang="fr-FR" altLang="en-US" b="1" u="sng" dirty="0">
                <a:latin typeface="Myriad Pro" panose="020B0503030403020204" pitchFamily="34" charset="0"/>
                <a:cs typeface="Arial" panose="020B0604020202020204" pitchFamily="34" charset="0"/>
              </a:rPr>
              <a:t>résolution</a:t>
            </a:r>
            <a:endParaRPr lang="fr-FR" altLang="fr-FR" dirty="0">
              <a:latin typeface="Arial" panose="020B0604020202020204" pitchFamily="34" charset="0"/>
              <a:cs typeface="Arial" panose="020B0604020202020204" pitchFamily="34" charset="0"/>
            </a:endParaRPr>
          </a:p>
        </p:txBody>
      </p:sp>
      <p:sp>
        <p:nvSpPr>
          <p:cNvPr id="46084"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B91AAD0F-3D8B-422F-8EF1-FBA3087C6C16}" type="slidenum">
              <a:rPr lang="en-US" altLang="en-US" sz="1200" smtClean="0">
                <a:latin typeface="Calibri" panose="020F0502020204030204" pitchFamily="34" charset="0"/>
                <a:sym typeface="Calibri" panose="020F0502020204030204" pitchFamily="34" charset="0"/>
              </a:rPr>
              <a:pPr/>
              <a:t>19</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598041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266" name="Google Shape;259;p2: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11267" name="Google Shape;260;p2: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149824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a:headEnd/>
            <a:tailEnd/>
          </a:ln>
        </p:spPr>
      </p:sp>
      <p:sp>
        <p:nvSpPr>
          <p:cNvPr id="48131" name="Notes Placeholder 2">
            <a:extLst>
              <a:ext uri="{FF2B5EF4-FFF2-40B4-BE49-F238E27FC236}">
                <a16:creationId xmlns:a16="http://schemas.microsoft.com/office/drawing/2014/main" id="{083E5864-A999-4E92-9D8A-9F09F1BC6402}"/>
              </a:ext>
            </a:extLst>
          </p:cNvPr>
          <p:cNvSpPr txBox="1">
            <a:spLocks noGrp="1"/>
          </p:cNvSpPr>
          <p:nvPr>
            <p:ph type="body" idx="1"/>
          </p:nvPr>
        </p:nvSpPr>
        <p:spPr>
          <a:ln/>
        </p:spPr>
        <p:txBody>
          <a:bodyPr/>
          <a:lstStyle/>
          <a:p>
            <a:pPr>
              <a:defRPr/>
            </a:pPr>
            <a:r>
              <a:rPr lang="fr-FR" altLang="en-US" b="1" dirty="0">
                <a:latin typeface="Myriad Pro" pitchFamily="34" charset="0"/>
                <a:cs typeface="Arial" panose="020B0604020202020204" pitchFamily="34" charset="0"/>
              </a:rPr>
              <a:t>Note à l’enseignant(e ): </a:t>
            </a:r>
          </a:p>
          <a:p>
            <a:pPr>
              <a:defRPr/>
            </a:pPr>
            <a:r>
              <a:rPr lang="fr-FR" altLang="en-US" b="1" dirty="0">
                <a:latin typeface="Myriad Pro" pitchFamily="34" charset="0"/>
                <a:cs typeface="Arial" panose="020B0604020202020204" pitchFamily="34" charset="0"/>
              </a:rPr>
              <a:t>5. </a:t>
            </a:r>
            <a:r>
              <a:rPr lang="fr-FR" altLang="en-US" b="1" u="sng" dirty="0">
                <a:latin typeface="Myriad Pro" pitchFamily="34" charset="0"/>
                <a:cs typeface="Arial" panose="020B0604020202020204" pitchFamily="34" charset="0"/>
              </a:rPr>
              <a:t>Application </a:t>
            </a:r>
          </a:p>
          <a:p>
            <a:pPr marL="400050" indent="-1714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l’enseignant (e) propose aux apprenants une activité dont chaque étape vise une partie du schéma narratif . </a:t>
            </a:r>
          </a:p>
          <a:p>
            <a:pPr marL="400050" indent="-1714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Pour chaque partie de l’activité, il/ elle présente le texte puis la consigne [pause 20 secondes].</a:t>
            </a:r>
          </a:p>
          <a:p>
            <a:pPr marL="400050" indent="-171450">
              <a:buFont typeface="Arial" panose="020B0604020202020204" pitchFamily="34" charset="0"/>
              <a:buChar char="•"/>
              <a:defRPr/>
            </a:pPr>
            <a:r>
              <a:rPr lang="fr-FR" altLang="en-US" dirty="0">
                <a:latin typeface="Myriad Pro" panose="020B0503030403020204" pitchFamily="34" charset="0"/>
                <a:cs typeface="Arial" panose="020B0604020202020204" pitchFamily="34" charset="0"/>
              </a:rPr>
              <a:t>Il/Elle collecte les réponses, discute avec les apprenants puis dévoile les bonnes réponses. </a:t>
            </a:r>
          </a:p>
          <a:p>
            <a:pPr>
              <a:defRPr/>
            </a:pPr>
            <a:r>
              <a:rPr lang="fr-FR" altLang="en-US" b="1" u="sng" dirty="0">
                <a:latin typeface="Myriad Pro" panose="020B0503030403020204" pitchFamily="34" charset="0"/>
                <a:cs typeface="Arial" panose="020B0604020202020204" pitchFamily="34" charset="0"/>
              </a:rPr>
              <a:t>Etape 5: la situation finale</a:t>
            </a:r>
            <a:endParaRPr lang="fr-FR" altLang="fr-FR" dirty="0">
              <a:latin typeface="Arial" panose="020B0604020202020204" pitchFamily="34" charset="0"/>
              <a:cs typeface="Arial" panose="020B0604020202020204" pitchFamily="34" charset="0"/>
            </a:endParaRPr>
          </a:p>
        </p:txBody>
      </p:sp>
      <p:sp>
        <p:nvSpPr>
          <p:cNvPr id="48132"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0DA71619-41D7-4A74-B50B-6EA59923D908}" type="slidenum">
              <a:rPr lang="en-US" altLang="en-US" sz="1200" smtClean="0">
                <a:latin typeface="Calibri" panose="020F0502020204030204" pitchFamily="34" charset="0"/>
                <a:sym typeface="Calibri" panose="020F0502020204030204" pitchFamily="34" charset="0"/>
              </a:rPr>
              <a:pPr/>
              <a:t>20</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8214999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0178" name="Google Shape;479;p14: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0179" name="Google Shape;480;p14: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1907110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2226" name="Google Shape;484;p15: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2227" name="Google Shape;485;p15: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237792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50" name="Google Shape;489;p16: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3251" name="Google Shape;490;p16: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641097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a:headEnd/>
            <a:tailEnd/>
          </a:ln>
        </p:spPr>
      </p:sp>
      <p:sp>
        <p:nvSpPr>
          <p:cNvPr id="13315" name="Notes Placeholder 2">
            <a:extLst>
              <a:ext uri="{FF2B5EF4-FFF2-40B4-BE49-F238E27FC236}">
                <a16:creationId xmlns:a16="http://schemas.microsoft.com/office/drawing/2014/main" id="{687FA9BE-56D6-4036-8B8A-2CEAB38861E2}"/>
              </a:ext>
            </a:extLst>
          </p:cNvPr>
          <p:cNvSpPr txBox="1">
            <a:spLocks noGrp="1"/>
          </p:cNvSpPr>
          <p:nvPr>
            <p:ph type="body" idx="1"/>
          </p:nvPr>
        </p:nvSpPr>
        <p:spPr/>
        <p:txBody>
          <a:bodyPr/>
          <a:lstStyle/>
          <a:p>
            <a:pPr>
              <a:defRPr/>
            </a:pPr>
            <a:r>
              <a:rPr lang="fr-FR" altLang="en-US" b="1" dirty="0">
                <a:latin typeface="Myriad Pro" pitchFamily="34" charset="0"/>
                <a:cs typeface="Arial" panose="020B0604020202020204" pitchFamily="34" charset="0"/>
              </a:rPr>
              <a:t>Note à l’enseignant(e): </a:t>
            </a:r>
          </a:p>
          <a:p>
            <a:pPr>
              <a:defRPr/>
            </a:pPr>
            <a:r>
              <a:rPr lang="fr-FR" altLang="en-US" b="1" dirty="0">
                <a:latin typeface="Myriad Pro" pitchFamily="34" charset="0"/>
                <a:cs typeface="Arial" panose="020B0604020202020204" pitchFamily="34" charset="0"/>
              </a:rPr>
              <a:t>1. </a:t>
            </a:r>
            <a:r>
              <a:rPr lang="fr-FR" altLang="en-US" b="1" u="sng" dirty="0">
                <a:latin typeface="Myriad Pro" pitchFamily="34" charset="0"/>
                <a:cs typeface="Arial" panose="020B0604020202020204" pitchFamily="34" charset="0"/>
              </a:rPr>
              <a:t>Sensibilisation: Le bon ordre dans une histoire</a:t>
            </a:r>
            <a:endParaRPr lang="fr-FR" altLang="en-US" u="sng" dirty="0">
              <a:latin typeface="Myriad Pro" pitchFamily="34" charset="0"/>
              <a:cs typeface="Arial" panose="020B0604020202020204" pitchFamily="34" charset="0"/>
            </a:endParaRPr>
          </a:p>
          <a:p>
            <a:pPr>
              <a:defRPr/>
            </a:pPr>
            <a:r>
              <a:rPr lang="fr-FR" altLang="en-US" sz="1200" u="sng" dirty="0">
                <a:latin typeface="Myriad Pro" pitchFamily="34" charset="0"/>
                <a:cs typeface="Arial" panose="020B0604020202020204" pitchFamily="34" charset="0"/>
              </a:rPr>
              <a:t>Etape 1</a:t>
            </a:r>
          </a:p>
          <a:p>
            <a:pPr>
              <a:buFont typeface="Arial" panose="020B0604020202020204" pitchFamily="34" charset="0"/>
              <a:buChar char="•"/>
              <a:defRPr/>
            </a:pPr>
            <a:r>
              <a:rPr lang="fr-FR" altLang="fr-FR" sz="1200" dirty="0">
                <a:latin typeface="Myriad Pro" pitchFamily="34" charset="0"/>
                <a:cs typeface="Arial" panose="020B0604020202020204" pitchFamily="34" charset="0"/>
              </a:rPr>
              <a:t>L’enseignant</a:t>
            </a:r>
            <a:r>
              <a:rPr lang="en-US" altLang="fr-FR" sz="1200" dirty="0">
                <a:latin typeface="Myriad Pro" pitchFamily="34" charset="0"/>
                <a:cs typeface="Arial" panose="020B0604020202020204" pitchFamily="34" charset="0"/>
              </a:rPr>
              <a:t>(e) </a:t>
            </a:r>
            <a:r>
              <a:rPr lang="fr-FR" altLang="fr-FR" sz="1200" dirty="0">
                <a:latin typeface="Myriad Pro" pitchFamily="34" charset="0"/>
                <a:cs typeface="Arial" panose="020B0604020202020204" pitchFamily="34" charset="0"/>
              </a:rPr>
              <a:t>montre</a:t>
            </a:r>
            <a:r>
              <a:rPr lang="en-US" altLang="fr-FR" sz="1200" dirty="0">
                <a:latin typeface="Myriad Pro" pitchFamily="34" charset="0"/>
                <a:cs typeface="Arial" panose="020B0604020202020204" pitchFamily="34" charset="0"/>
              </a:rPr>
              <a:t> les parties de </a:t>
            </a:r>
            <a:r>
              <a:rPr lang="fr-FR" altLang="fr-FR" sz="1200" dirty="0">
                <a:latin typeface="Myriad Pro" pitchFamily="34" charset="0"/>
                <a:cs typeface="Arial" panose="020B0604020202020204" pitchFamily="34" charset="0"/>
              </a:rPr>
              <a:t>l’histoire</a:t>
            </a:r>
            <a:r>
              <a:rPr lang="en-US" altLang="fr-FR" sz="1200" dirty="0">
                <a:latin typeface="Myriad Pro" pitchFamily="34" charset="0"/>
                <a:cs typeface="Arial" panose="020B0604020202020204" pitchFamily="34" charset="0"/>
              </a:rPr>
              <a:t>.  </a:t>
            </a:r>
          </a:p>
          <a:p>
            <a:pPr>
              <a:buFont typeface="Arial" panose="020B0604020202020204" pitchFamily="34" charset="0"/>
              <a:buChar char="•"/>
              <a:defRPr/>
            </a:pPr>
            <a:r>
              <a:rPr lang="en-US" altLang="en-US" sz="1200" dirty="0">
                <a:latin typeface="Myriad Pro" pitchFamily="34" charset="0"/>
                <a:cs typeface="Arial" panose="020B0604020202020204" pitchFamily="34" charset="0"/>
              </a:rPr>
              <a:t>Il/Elle lance la </a:t>
            </a:r>
            <a:r>
              <a:rPr lang="fr-FR" altLang="en-US" sz="1200" dirty="0">
                <a:latin typeface="Myriad Pro" pitchFamily="34" charset="0"/>
                <a:cs typeface="Arial" panose="020B0604020202020204" pitchFamily="34" charset="0"/>
              </a:rPr>
              <a:t>consigne </a:t>
            </a:r>
            <a:r>
              <a:rPr lang="en-US" altLang="en-US" sz="1200" dirty="0">
                <a:latin typeface="Myriad Pro" pitchFamily="34" charset="0"/>
                <a:cs typeface="Arial" panose="020B0604020202020204" pitchFamily="34" charset="0"/>
              </a:rPr>
              <a:t>: </a:t>
            </a:r>
            <a:r>
              <a:rPr lang="fr-FR" altLang="fr-FR" sz="1200" b="1" dirty="0">
                <a:latin typeface="Myriad Pro" pitchFamily="34" charset="0"/>
                <a:cs typeface="Arial" panose="020B0604020202020204" pitchFamily="34" charset="0"/>
              </a:rPr>
              <a:t>Voici une très courte histoire mais les différentes parties se sont mélangées. Retrouvez le bon ordre du récit.</a:t>
            </a:r>
            <a:r>
              <a:rPr lang="fr-FR" altLang="fr-FR" sz="1200" dirty="0">
                <a:latin typeface="Myriad Pro" pitchFamily="34" charset="0"/>
                <a:cs typeface="Arial" panose="020B0604020202020204" pitchFamily="34" charset="0"/>
              </a:rPr>
              <a:t> </a:t>
            </a:r>
          </a:p>
          <a:p>
            <a:pPr marL="228600" indent="0">
              <a:defRPr/>
            </a:pPr>
            <a:r>
              <a:rPr lang="en-US" altLang="fr-FR" sz="1200" dirty="0">
                <a:latin typeface="Myriad Pro" pitchFamily="34" charset="0"/>
                <a:cs typeface="Arial" panose="020B0604020202020204" pitchFamily="34" charset="0"/>
              </a:rPr>
              <a:t>[Pause 30 seconds]</a:t>
            </a:r>
          </a:p>
          <a:p>
            <a:pPr>
              <a:buFont typeface="Arial" panose="020B0604020202020204" pitchFamily="34" charset="0"/>
              <a:buChar char="•"/>
              <a:defRPr/>
            </a:pPr>
            <a:r>
              <a:rPr lang="fr-FR" altLang="fr-FR" sz="1200" dirty="0">
                <a:latin typeface="Myriad Pro" pitchFamily="34" charset="0"/>
                <a:cs typeface="Arial" panose="020B0604020202020204" pitchFamily="34" charset="0"/>
              </a:rPr>
              <a:t>L’enseignant(e) collecte les réponses et discutent avec les apprenants avant de dévoiler les bonnes réponses</a:t>
            </a:r>
            <a:r>
              <a:rPr lang="en-US" altLang="fr-FR" sz="1200" dirty="0">
                <a:latin typeface="Myriad Pro" pitchFamily="34" charset="0"/>
                <a:cs typeface="Arial" panose="020B0604020202020204" pitchFamily="34" charset="0"/>
              </a:rPr>
              <a:t>. </a:t>
            </a:r>
            <a:endParaRPr lang="fr-FR" altLang="fr-FR" sz="1200" dirty="0">
              <a:latin typeface="Myriad Pro" pitchFamily="34" charset="0"/>
              <a:cs typeface="Arial" panose="020B0604020202020204" pitchFamily="34" charset="0"/>
            </a:endParaRPr>
          </a:p>
          <a:p>
            <a:pPr>
              <a:defRPr/>
            </a:pPr>
            <a:endParaRPr lang="fr-FR" altLang="fr-FR" dirty="0">
              <a:latin typeface="Arial" panose="020B0604020202020204" pitchFamily="34" charset="0"/>
              <a:cs typeface="Arial" panose="020B0604020202020204" pitchFamily="34" charset="0"/>
            </a:endParaRPr>
          </a:p>
        </p:txBody>
      </p:sp>
      <p:sp>
        <p:nvSpPr>
          <p:cNvPr id="13316"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AFA31CD2-B012-411D-A43B-6CE09B7D2A31}" type="slidenum">
              <a:rPr lang="en-US" altLang="en-US" sz="1200" smtClean="0">
                <a:latin typeface="Calibri" panose="020F0502020204030204" pitchFamily="34" charset="0"/>
                <a:sym typeface="Calibri" panose="020F0502020204030204" pitchFamily="34" charset="0"/>
              </a:rPr>
              <a:pPr/>
              <a:t>3</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857731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a:headEnd/>
            <a:tailEnd/>
          </a:ln>
        </p:spPr>
      </p:sp>
      <p:sp>
        <p:nvSpPr>
          <p:cNvPr id="15363" name="Notes Placeholder 2"/>
          <p:cNvSpPr txBox="1">
            <a:spLocks noGrp="1"/>
          </p:cNvSpPr>
          <p:nvPr>
            <p:ph type="body" idx="1"/>
          </p:nvPr>
        </p:nvSpPr>
        <p:spPr/>
        <p:txBody>
          <a:bodyPr/>
          <a:lstStyle/>
          <a:p>
            <a:r>
              <a:rPr lang="fr-FR" altLang="en-US" sz="1200" b="1">
                <a:latin typeface="Myriad Pro" panose="020B0503030403020204" pitchFamily="34" charset="0"/>
                <a:cs typeface="Arial" panose="020B0604020202020204" pitchFamily="34" charset="0"/>
              </a:rPr>
              <a:t>Note à l’enseignant(e ): </a:t>
            </a:r>
          </a:p>
          <a:p>
            <a:r>
              <a:rPr lang="fr-FR" altLang="en-US" sz="1200" b="1">
                <a:latin typeface="Myriad Pro" panose="020B0503030403020204" pitchFamily="34" charset="0"/>
                <a:cs typeface="Arial" panose="020B0604020202020204" pitchFamily="34" charset="0"/>
              </a:rPr>
              <a:t>1- </a:t>
            </a:r>
            <a:r>
              <a:rPr lang="fr-FR" altLang="en-US" sz="1200" b="1" u="sng">
                <a:latin typeface="Myriad Pro" panose="020B0503030403020204" pitchFamily="34" charset="0"/>
                <a:cs typeface="Arial" panose="020B0604020202020204" pitchFamily="34" charset="0"/>
              </a:rPr>
              <a:t>Sensibilisation: le schéma narratif </a:t>
            </a:r>
          </a:p>
          <a:p>
            <a:r>
              <a:rPr lang="fr-FR" altLang="en-US" sz="1200" u="sng">
                <a:latin typeface="Myriad Pro" panose="020B0503030403020204" pitchFamily="34" charset="0"/>
                <a:cs typeface="Arial" panose="020B0604020202020204" pitchFamily="34" charset="0"/>
              </a:rPr>
              <a:t>Etape 2</a:t>
            </a:r>
          </a:p>
          <a:p>
            <a:pPr>
              <a:buFont typeface="Arial" panose="020B0604020202020204" pitchFamily="34" charset="0"/>
              <a:buChar char="•"/>
            </a:pPr>
            <a:r>
              <a:rPr lang="fr-FR" altLang="fr-FR" sz="1200">
                <a:latin typeface="Myriad Pro" panose="020B0503030403020204" pitchFamily="34" charset="0"/>
                <a:cs typeface="Arial" panose="020B0604020202020204" pitchFamily="34" charset="0"/>
              </a:rPr>
              <a:t>L’enseignant(e) montre les étapes du schéma narratif. </a:t>
            </a:r>
          </a:p>
          <a:p>
            <a:pPr>
              <a:buFont typeface="Arial" panose="020B0604020202020204" pitchFamily="34" charset="0"/>
              <a:buChar char="•"/>
            </a:pPr>
            <a:r>
              <a:rPr lang="fr-FR" altLang="en-US" sz="1200">
                <a:latin typeface="Myriad Pro" panose="020B0503030403020204" pitchFamily="34" charset="0"/>
                <a:cs typeface="Arial" panose="020B0604020202020204" pitchFamily="34" charset="0"/>
              </a:rPr>
              <a:t>L’enseignant</a:t>
            </a:r>
            <a:r>
              <a:rPr lang="fr-FR" altLang="fr-FR" sz="1200">
                <a:latin typeface="Myriad Pro" panose="020B0503030403020204" pitchFamily="34" charset="0"/>
                <a:cs typeface="Arial" panose="020B0604020202020204" pitchFamily="34" charset="0"/>
              </a:rPr>
              <a:t>(e</a:t>
            </a:r>
            <a:r>
              <a:rPr lang="en-US" altLang="fr-FR" sz="1200">
                <a:latin typeface="Myriad Pro" panose="020B0503030403020204" pitchFamily="34" charset="0"/>
                <a:cs typeface="Arial" panose="020B0604020202020204" pitchFamily="34" charset="0"/>
              </a:rPr>
              <a:t>)</a:t>
            </a:r>
            <a:r>
              <a:rPr lang="en-US" altLang="en-US" sz="1200">
                <a:latin typeface="Myriad Pro" panose="020B0503030403020204" pitchFamily="34" charset="0"/>
                <a:cs typeface="Arial" panose="020B0604020202020204" pitchFamily="34" charset="0"/>
              </a:rPr>
              <a:t> lance la </a:t>
            </a:r>
            <a:r>
              <a:rPr lang="fr-FR" altLang="en-US" sz="1200">
                <a:latin typeface="Myriad Pro" panose="020B0503030403020204" pitchFamily="34" charset="0"/>
                <a:cs typeface="Arial" panose="020B0604020202020204" pitchFamily="34" charset="0"/>
              </a:rPr>
              <a:t>consigne</a:t>
            </a:r>
            <a:r>
              <a:rPr lang="en-US" altLang="en-US" sz="1200">
                <a:latin typeface="Myriad Pro" panose="020B0503030403020204" pitchFamily="34" charset="0"/>
                <a:cs typeface="Arial" panose="020B0604020202020204" pitchFamily="34" charset="0"/>
              </a:rPr>
              <a:t>:  </a:t>
            </a:r>
            <a:r>
              <a:rPr lang="fr-FR" altLang="fr-FR" sz="1200" b="1">
                <a:latin typeface="Myriad Pro" panose="020B0503030403020204" pitchFamily="34" charset="0"/>
                <a:cs typeface="Arial" panose="020B0604020202020204" pitchFamily="34" charset="0"/>
              </a:rPr>
              <a:t>Après avoir lu et compris l’histoire de Don Gan, associez les différentes parties de l’histoire aux étapes du schéma narratif. </a:t>
            </a:r>
          </a:p>
          <a:p>
            <a:r>
              <a:rPr lang="en-US" altLang="fr-FR" sz="1200">
                <a:latin typeface="Myriad Pro" panose="020B0503030403020204" pitchFamily="34" charset="0"/>
                <a:cs typeface="Arial" panose="020B0604020202020204" pitchFamily="34" charset="0"/>
              </a:rPr>
              <a:t>Pause (15 </a:t>
            </a:r>
            <a:r>
              <a:rPr lang="fr-FR" altLang="fr-FR" sz="1200">
                <a:latin typeface="Myriad Pro" panose="020B0503030403020204" pitchFamily="34" charset="0"/>
                <a:cs typeface="Arial" panose="020B0604020202020204" pitchFamily="34" charset="0"/>
              </a:rPr>
              <a:t>secondes</a:t>
            </a:r>
            <a:r>
              <a:rPr lang="en-US" altLang="fr-FR" sz="1200">
                <a:latin typeface="Myriad Pro" panose="020B0503030403020204" pitchFamily="34" charset="0"/>
                <a:cs typeface="Arial" panose="020B0604020202020204" pitchFamily="34" charset="0"/>
              </a:rPr>
              <a:t>)</a:t>
            </a:r>
          </a:p>
          <a:p>
            <a:pPr>
              <a:buFont typeface="Arial" panose="020B0604020202020204" pitchFamily="34" charset="0"/>
              <a:buChar char="•"/>
            </a:pPr>
            <a:r>
              <a:rPr lang="fr-FR" altLang="fr-FR" sz="1200">
                <a:latin typeface="Myriad Pro" panose="020B0503030403020204" pitchFamily="34" charset="0"/>
                <a:cs typeface="Arial" panose="020B0604020202020204" pitchFamily="34" charset="0"/>
              </a:rPr>
              <a:t>L’enseignant(e) collecte </a:t>
            </a:r>
            <a:r>
              <a:rPr lang="en-US" altLang="fr-FR" sz="1200">
                <a:latin typeface="Myriad Pro" panose="020B0503030403020204" pitchFamily="34" charset="0"/>
                <a:cs typeface="Arial" panose="020B0604020202020204" pitchFamily="34" charset="0"/>
              </a:rPr>
              <a:t>les </a:t>
            </a:r>
            <a:r>
              <a:rPr lang="fr-FR" altLang="fr-FR" sz="1200">
                <a:latin typeface="Myriad Pro" panose="020B0503030403020204" pitchFamily="34" charset="0"/>
                <a:cs typeface="Arial" panose="020B0604020202020204" pitchFamily="34" charset="0"/>
              </a:rPr>
              <a:t>réponses</a:t>
            </a:r>
            <a:r>
              <a:rPr lang="en-US" altLang="fr-FR" sz="1200">
                <a:latin typeface="Myriad Pro" panose="020B0503030403020204" pitchFamily="34" charset="0"/>
                <a:cs typeface="Arial" panose="020B0604020202020204" pitchFamily="34" charset="0"/>
              </a:rPr>
              <a:t> et </a:t>
            </a:r>
            <a:r>
              <a:rPr lang="fr-FR" altLang="fr-FR" sz="1200">
                <a:latin typeface="Myriad Pro" panose="020B0503030403020204" pitchFamily="34" charset="0"/>
                <a:cs typeface="Arial" panose="020B0604020202020204" pitchFamily="34" charset="0"/>
              </a:rPr>
              <a:t>discutent</a:t>
            </a:r>
            <a:r>
              <a:rPr lang="en-US" altLang="fr-FR" sz="1200">
                <a:latin typeface="Myriad Pro" panose="020B0503030403020204" pitchFamily="34" charset="0"/>
                <a:cs typeface="Arial" panose="020B0604020202020204" pitchFamily="34" charset="0"/>
              </a:rPr>
              <a:t> avec les </a:t>
            </a:r>
            <a:r>
              <a:rPr lang="fr-FR" altLang="fr-FR" sz="1200">
                <a:latin typeface="Myriad Pro" panose="020B0503030403020204" pitchFamily="34" charset="0"/>
                <a:cs typeface="Arial" panose="020B0604020202020204" pitchFamily="34" charset="0"/>
              </a:rPr>
              <a:t>apprenants avant de dévoiler </a:t>
            </a:r>
            <a:r>
              <a:rPr lang="en-US" altLang="fr-FR" sz="1200">
                <a:latin typeface="Myriad Pro" panose="020B0503030403020204" pitchFamily="34" charset="0"/>
                <a:cs typeface="Arial" panose="020B0604020202020204" pitchFamily="34" charset="0"/>
              </a:rPr>
              <a:t>les </a:t>
            </a:r>
            <a:r>
              <a:rPr lang="fr-FR" altLang="fr-FR" sz="1200">
                <a:latin typeface="Myriad Pro" panose="020B0503030403020204" pitchFamily="34" charset="0"/>
                <a:cs typeface="Arial" panose="020B0604020202020204" pitchFamily="34" charset="0"/>
              </a:rPr>
              <a:t>bonnes réponses</a:t>
            </a:r>
            <a:r>
              <a:rPr lang="en-US" altLang="fr-FR" sz="1200">
                <a:latin typeface="Myriad Pro" panose="020B0503030403020204" pitchFamily="34" charset="0"/>
                <a:cs typeface="Arial" panose="020B0604020202020204" pitchFamily="34" charset="0"/>
              </a:rPr>
              <a:t>. </a:t>
            </a:r>
            <a:endParaRPr lang="fr-FR" altLang="fr-FR" sz="1200">
              <a:latin typeface="Myriad Pro" panose="020B0503030403020204" pitchFamily="34" charset="0"/>
              <a:cs typeface="Arial" panose="020B0604020202020204" pitchFamily="34" charset="0"/>
            </a:endParaRPr>
          </a:p>
          <a:p>
            <a:endParaRPr lang="en-US" altLang="fr-FR" sz="1200">
              <a:latin typeface="Myriad Pro" panose="020B0503030403020204" pitchFamily="34" charset="0"/>
              <a:cs typeface="Arial" panose="020B0604020202020204" pitchFamily="34" charset="0"/>
            </a:endParaRPr>
          </a:p>
          <a:p>
            <a:endParaRPr lang="fr-FR" altLang="fr-FR" sz="1200">
              <a:latin typeface="Myriad Pro" panose="020B0503030403020204" pitchFamily="34" charset="0"/>
              <a:cs typeface="Arial" panose="020B0604020202020204" pitchFamily="34" charset="0"/>
            </a:endParaRPr>
          </a:p>
          <a:p>
            <a:endParaRPr lang="fr-FR" altLang="en-US" sz="1200">
              <a:latin typeface="Myriad Pro" panose="020B0503030403020204" pitchFamily="34" charset="0"/>
              <a:cs typeface="Arial" panose="020B0604020202020204" pitchFamily="34" charset="0"/>
            </a:endParaRPr>
          </a:p>
          <a:p>
            <a:endParaRPr lang="fr-FR" altLang="fr-FR">
              <a:latin typeface="Arial" panose="020B0604020202020204" pitchFamily="34" charset="0"/>
              <a:cs typeface="Arial" panose="020B0604020202020204" pitchFamily="34" charset="0"/>
            </a:endParaRPr>
          </a:p>
        </p:txBody>
      </p:sp>
      <p:sp>
        <p:nvSpPr>
          <p:cNvPr id="15364"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35712D36-D0BD-4433-BB7E-E6C37CA3E10C}" type="slidenum">
              <a:rPr lang="en-US" altLang="en-US" sz="1200" smtClean="0">
                <a:latin typeface="Calibri" panose="020F0502020204030204" pitchFamily="34" charset="0"/>
                <a:sym typeface="Calibri" panose="020F0502020204030204" pitchFamily="34" charset="0"/>
              </a:rPr>
              <a:pPr/>
              <a:t>4</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498996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314" name="Google Shape;430;p11:notes">
            <a:extLst>
              <a:ext uri="{FF2B5EF4-FFF2-40B4-BE49-F238E27FC236}">
                <a16:creationId xmlns:a16="http://schemas.microsoft.com/office/drawing/2014/main" id="{A246FE61-F53E-4764-9C5A-BDF9B20163AF}"/>
              </a:ext>
            </a:extLst>
          </p:cNvPr>
          <p:cNvSpPr txBox="1">
            <a:spLocks noGrp="1"/>
          </p:cNvSpPr>
          <p:nvPr>
            <p:ph type="body" idx="1"/>
          </p:nvPr>
        </p:nvSpPr>
        <p:spPr/>
        <p:txBody>
          <a:bodyPr/>
          <a:lstStyle/>
          <a:p>
            <a:pPr marL="0" indent="0">
              <a:defRPr/>
            </a:pPr>
            <a:r>
              <a:rPr lang="fr-FR" altLang="en-US" sz="1200" b="1" dirty="0">
                <a:latin typeface="Myriad Pro" pitchFamily="34" charset="0"/>
                <a:cs typeface="Arial" panose="020B0604020202020204" pitchFamily="34" charset="0"/>
              </a:rPr>
              <a:t>Note à l’enseignant(e ):</a:t>
            </a:r>
          </a:p>
          <a:p>
            <a:pPr marL="0" indent="0">
              <a:defRPr/>
            </a:pPr>
            <a:r>
              <a:rPr lang="fr-FR" altLang="en-US" sz="1200" b="1" u="sng" dirty="0">
                <a:latin typeface="Myriad Pro" pitchFamily="34" charset="0"/>
                <a:cs typeface="Arial" panose="020B0604020202020204" pitchFamily="34" charset="0"/>
              </a:rPr>
              <a:t>2- Découverte: </a:t>
            </a:r>
          </a:p>
          <a:p>
            <a:pPr marL="171450" indent="-171450">
              <a:buFont typeface="Arial" panose="020B0604020202020204" pitchFamily="34" charset="0"/>
              <a:buChar char="•"/>
              <a:defRPr/>
            </a:pPr>
            <a:r>
              <a:rPr lang="fr-FR" altLang="en-US" sz="1200" dirty="0">
                <a:latin typeface="Myriad Pro" pitchFamily="34" charset="0"/>
                <a:cs typeface="Arial" panose="020B0604020202020204" pitchFamily="34" charset="0"/>
              </a:rPr>
              <a:t>L’enseignant(e) explique le déroulement de l’activité: </a:t>
            </a:r>
            <a:endParaRPr lang="fr-FR" sz="1200" dirty="0">
              <a:latin typeface="Myriad Pro" panose="020B0503030403020204"/>
            </a:endParaRPr>
          </a:p>
          <a:p>
            <a:pPr marL="0" indent="0">
              <a:defRPr/>
            </a:pPr>
            <a:r>
              <a:rPr lang="fr-FR" sz="1200" b="1" dirty="0">
                <a:latin typeface="Myriad Pro" panose="020B0503030403020204"/>
              </a:rPr>
              <a:t>Voici un texte narratif qui répond aux étapes du schéma narratif.</a:t>
            </a:r>
          </a:p>
          <a:p>
            <a:pPr>
              <a:defRPr/>
            </a:pPr>
            <a:r>
              <a:rPr lang="fr-FR" sz="1200" b="1" dirty="0">
                <a:latin typeface="Myriad Pro" panose="020B0503030403020204"/>
              </a:rPr>
              <a:t>1- Nous allons le lire pour comprendre l’histoire. </a:t>
            </a:r>
          </a:p>
          <a:p>
            <a:pPr>
              <a:defRPr/>
            </a:pPr>
            <a:r>
              <a:rPr lang="fr-FR" sz="1200" b="1" dirty="0">
                <a:latin typeface="Myriad Pro" panose="020B0503030403020204"/>
              </a:rPr>
              <a:t>2- Nous allons délimiter les différentes étapes du schéma narratif.</a:t>
            </a:r>
          </a:p>
          <a:p>
            <a:pPr>
              <a:defRPr/>
            </a:pPr>
            <a:r>
              <a:rPr lang="fr-FR" sz="1200" b="1" dirty="0">
                <a:latin typeface="Myriad Pro" panose="020B0503030403020204"/>
              </a:rPr>
              <a:t>3- Nous allons analyser chaque étape du schéma narratif afin d’identifier ses caractéristiques</a:t>
            </a:r>
            <a:endParaRPr lang="fr-FR" altLang="en-US" sz="1200" dirty="0">
              <a:latin typeface="Myriad Pro" pitchFamily="34" charset="0"/>
              <a:cs typeface="Arial" panose="020B0604020202020204" pitchFamily="34" charset="0"/>
            </a:endParaRPr>
          </a:p>
          <a:p>
            <a:pPr marL="0" indent="0">
              <a:defRPr/>
            </a:pPr>
            <a:r>
              <a:rPr lang="fr-FR" altLang="en-US" sz="1200" b="1" dirty="0">
                <a:latin typeface="Myriad Pro" pitchFamily="34" charset="0"/>
                <a:cs typeface="Arial" panose="020B0604020202020204" pitchFamily="34" charset="0"/>
              </a:rPr>
              <a:t> </a:t>
            </a:r>
          </a:p>
        </p:txBody>
      </p:sp>
      <p:sp>
        <p:nvSpPr>
          <p:cNvPr id="17411"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623985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314" name="Google Shape;430;p11:notes">
            <a:extLst>
              <a:ext uri="{FF2B5EF4-FFF2-40B4-BE49-F238E27FC236}">
                <a16:creationId xmlns:a16="http://schemas.microsoft.com/office/drawing/2014/main" id="{53889B3C-D141-4406-84B9-3D4EF32CF978}"/>
              </a:ext>
            </a:extLst>
          </p:cNvPr>
          <p:cNvSpPr txBox="1">
            <a:spLocks noGrp="1"/>
          </p:cNvSpPr>
          <p:nvPr>
            <p:ph type="body" idx="1"/>
          </p:nvPr>
        </p:nvSpPr>
        <p:spPr/>
        <p:txBody>
          <a:bodyPr/>
          <a:lstStyle/>
          <a:p>
            <a:pPr marL="0" indent="0">
              <a:defRPr/>
            </a:pPr>
            <a:r>
              <a:rPr lang="fr-FR" altLang="en-US" sz="1200" b="1" dirty="0">
                <a:latin typeface="Myriad Pro" pitchFamily="34" charset="0"/>
                <a:cs typeface="Arial" panose="020B0604020202020204" pitchFamily="34" charset="0"/>
              </a:rPr>
              <a:t>Note à l’enseignant(e ): </a:t>
            </a:r>
          </a:p>
          <a:p>
            <a:pPr marL="0" indent="0">
              <a:defRPr/>
            </a:pPr>
            <a:r>
              <a:rPr lang="fr-FR" altLang="en-US" sz="1200" b="1" dirty="0">
                <a:latin typeface="Myriad Pro" pitchFamily="34" charset="0"/>
                <a:cs typeface="Arial" panose="020B0604020202020204" pitchFamily="34" charset="0"/>
              </a:rPr>
              <a:t>2- </a:t>
            </a:r>
            <a:r>
              <a:rPr lang="fr-FR" altLang="en-US" sz="1200" b="1" u="sng" dirty="0">
                <a:latin typeface="Myriad Pro" pitchFamily="34" charset="0"/>
                <a:cs typeface="Arial" panose="020B0604020202020204" pitchFamily="34" charset="0"/>
              </a:rPr>
              <a:t>Découverte: C</a:t>
            </a:r>
            <a:r>
              <a:rPr lang="fr-FR" sz="1200" b="1" u="sng" dirty="0">
                <a:latin typeface="Myriad Pro" panose="020B0503030403020204"/>
              </a:rPr>
              <a:t>omprendre l’histoire. </a:t>
            </a:r>
          </a:p>
          <a:p>
            <a:pPr marL="171450" indent="-171450">
              <a:buFont typeface="Arial" panose="020B0604020202020204" pitchFamily="34" charset="0"/>
              <a:buChar char="•"/>
              <a:defRPr/>
            </a:pPr>
            <a:r>
              <a:rPr lang="fr-FR" sz="1200" dirty="0">
                <a:latin typeface="Myriad Pro" panose="020B0503030403020204"/>
              </a:rPr>
              <a:t>L’enseignant(e) lance la consigne</a:t>
            </a:r>
            <a:r>
              <a:rPr lang="en-US" sz="1200" dirty="0">
                <a:latin typeface="Myriad Pro" panose="020B0503030403020204"/>
              </a:rPr>
              <a:t>: </a:t>
            </a:r>
            <a:endParaRPr lang="fr-FR" sz="1200" dirty="0">
              <a:latin typeface="Myriad Pro" panose="020B0503030403020204"/>
            </a:endParaRPr>
          </a:p>
          <a:p>
            <a:pPr marL="0" indent="0">
              <a:defRPr/>
            </a:pPr>
            <a:r>
              <a:rPr lang="fr-FR" altLang="en-US" sz="1200" b="1" dirty="0">
                <a:latin typeface="Myriad Pro" pitchFamily="34" charset="0"/>
                <a:cs typeface="Arial" panose="020B0604020202020204" pitchFamily="34" charset="0"/>
              </a:rPr>
              <a:t>Lisez le texte pour retrouver: </a:t>
            </a:r>
          </a:p>
          <a:p>
            <a:pPr marL="171450" indent="-171450">
              <a:buFontTx/>
              <a:buChar char="-"/>
              <a:defRPr/>
            </a:pPr>
            <a:r>
              <a:rPr lang="fr-FR" altLang="en-US" sz="1200" b="1" dirty="0">
                <a:latin typeface="Myriad Pro" pitchFamily="34" charset="0"/>
                <a:cs typeface="Arial" panose="020B0604020202020204" pitchFamily="34" charset="0"/>
              </a:rPr>
              <a:t>les personnages (Qui?) </a:t>
            </a:r>
          </a:p>
          <a:p>
            <a:pPr marL="171450" indent="-171450">
              <a:buFontTx/>
              <a:buChar char="-"/>
              <a:defRPr/>
            </a:pPr>
            <a:r>
              <a:rPr lang="fr-FR" altLang="en-US" sz="1200" b="1" dirty="0">
                <a:latin typeface="Myriad Pro" pitchFamily="34" charset="0"/>
                <a:cs typeface="Arial" panose="020B0604020202020204" pitchFamily="34" charset="0"/>
              </a:rPr>
              <a:t>le lieu où se passe l’action (Où?) </a:t>
            </a:r>
          </a:p>
          <a:p>
            <a:pPr marL="171450" indent="-171450">
              <a:buFontTx/>
              <a:buChar char="-"/>
              <a:defRPr/>
            </a:pPr>
            <a:r>
              <a:rPr lang="fr-FR" altLang="en-US" sz="1200" b="1" dirty="0">
                <a:latin typeface="Myriad Pro" pitchFamily="34" charset="0"/>
                <a:cs typeface="Arial" panose="020B0604020202020204" pitchFamily="34" charset="0"/>
              </a:rPr>
              <a:t>le cadre temporel de l’action (Quand?)</a:t>
            </a:r>
          </a:p>
          <a:p>
            <a:pPr marL="171450" indent="-171450">
              <a:buFontTx/>
              <a:buChar char="-"/>
              <a:defRPr/>
            </a:pPr>
            <a:r>
              <a:rPr lang="fr-FR" altLang="en-US" sz="1200" b="1" dirty="0">
                <a:latin typeface="Myriad Pro" pitchFamily="34" charset="0"/>
                <a:cs typeface="Arial" panose="020B0604020202020204" pitchFamily="34" charset="0"/>
              </a:rPr>
              <a:t>les actions principales </a:t>
            </a:r>
            <a:r>
              <a:rPr lang="en-US" altLang="en-US" sz="1200" b="1" dirty="0">
                <a:latin typeface="Myriad Pro" pitchFamily="34" charset="0"/>
                <a:cs typeface="Arial" panose="020B0604020202020204" pitchFamily="34" charset="0"/>
              </a:rPr>
              <a:t>(Quoi?)</a:t>
            </a:r>
            <a:endParaRPr lang="fr-FR" altLang="en-US" sz="1200" b="1" dirty="0">
              <a:latin typeface="Myriad Pro" pitchFamily="34" charset="0"/>
              <a:cs typeface="Arial" panose="020B0604020202020204" pitchFamily="34" charset="0"/>
            </a:endParaRPr>
          </a:p>
        </p:txBody>
      </p:sp>
      <p:sp>
        <p:nvSpPr>
          <p:cNvPr id="19459"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872857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5362" name="Google Shape;430;p11:notes">
            <a:extLst>
              <a:ext uri="{FF2B5EF4-FFF2-40B4-BE49-F238E27FC236}">
                <a16:creationId xmlns:a16="http://schemas.microsoft.com/office/drawing/2014/main" id="{3A260F6C-DDAB-4AB5-BC43-A8F85735FC46}"/>
              </a:ext>
            </a:extLst>
          </p:cNvPr>
          <p:cNvSpPr txBox="1">
            <a:spLocks noGrp="1"/>
          </p:cNvSpPr>
          <p:nvPr>
            <p:ph type="body" idx="1"/>
          </p:nvPr>
        </p:nvSpPr>
        <p:spPr/>
        <p:txBody>
          <a:bodyPr/>
          <a:lstStyle/>
          <a:p>
            <a:pPr marL="0" indent="0">
              <a:defRPr/>
            </a:pPr>
            <a:r>
              <a:rPr lang="fr-FR" altLang="en-US" sz="1200" b="1" dirty="0">
                <a:latin typeface="Myriad Pro" pitchFamily="34" charset="0"/>
                <a:cs typeface="Arial" panose="020B0604020202020204" pitchFamily="34" charset="0"/>
              </a:rPr>
              <a:t>Note à l’enseignant(e ): </a:t>
            </a:r>
          </a:p>
          <a:p>
            <a:pPr marL="0" indent="0">
              <a:defRPr/>
            </a:pPr>
            <a:r>
              <a:rPr lang="fr-FR" altLang="en-US" sz="1200" b="1" u="sng" dirty="0">
                <a:latin typeface="Myriad Pro" pitchFamily="34" charset="0"/>
                <a:cs typeface="Arial" panose="020B0604020202020204" pitchFamily="34" charset="0"/>
              </a:rPr>
              <a:t>2- Découverte: C</a:t>
            </a:r>
            <a:r>
              <a:rPr lang="fr-FR" sz="1200" b="1" u="sng" dirty="0">
                <a:latin typeface="Myriad Pro" panose="020B0503030403020204"/>
              </a:rPr>
              <a:t>omprendre l’histoire. </a:t>
            </a:r>
          </a:p>
          <a:p>
            <a:pPr marL="0" indent="0">
              <a:defRPr/>
            </a:pPr>
            <a:r>
              <a:rPr lang="en-US" sz="1200" dirty="0">
                <a:latin typeface="Myriad Pro" panose="020B0503030403020204"/>
              </a:rPr>
              <a:t>Après </a:t>
            </a:r>
            <a:r>
              <a:rPr lang="fr-FR" sz="1200" dirty="0">
                <a:latin typeface="Myriad Pro" panose="020B0503030403020204"/>
              </a:rPr>
              <a:t>avoir collecté les réponses des apprenants portant sur le Qui? Où? Quand? Quoi?, l’enseignant(e) leur montre le texte annoté et leur demande: </a:t>
            </a:r>
          </a:p>
          <a:p>
            <a:pPr marL="171450" indent="-171450">
              <a:buFontTx/>
              <a:buChar char="-"/>
              <a:defRPr/>
            </a:pPr>
            <a:r>
              <a:rPr lang="fr-FR" sz="1200" dirty="0">
                <a:latin typeface="Myriad Pro" panose="020B0503030403020204"/>
              </a:rPr>
              <a:t>À quoi la couleur orange correspond-elle? (R= le nom du personnage principal et ses référents)</a:t>
            </a:r>
          </a:p>
          <a:p>
            <a:pPr marL="171450" indent="-171450">
              <a:buFontTx/>
              <a:buChar char="-"/>
              <a:defRPr/>
            </a:pPr>
            <a:r>
              <a:rPr lang="fr-FR" sz="1200" dirty="0">
                <a:latin typeface="Myriad Pro" panose="020B0503030403020204"/>
              </a:rPr>
              <a:t>À quoi les couleurs: bleu, vert, jaune et rouge correspondent-elles? (Les autres personnages et leurs référents)</a:t>
            </a:r>
          </a:p>
          <a:p>
            <a:pPr marL="171450" indent="-171450">
              <a:buFontTx/>
              <a:buChar char="-"/>
              <a:defRPr/>
            </a:pPr>
            <a:r>
              <a:rPr lang="en-US" sz="1200" dirty="0">
                <a:latin typeface="Myriad Pro" panose="020B0503030403020204"/>
              </a:rPr>
              <a:t>À </a:t>
            </a:r>
            <a:r>
              <a:rPr lang="fr-FR" sz="1200" dirty="0">
                <a:latin typeface="Myriad Pro" panose="020B0503030403020204"/>
              </a:rPr>
              <a:t>quoi l’encadré rouge correspond-il? (R = le cadre temporal = il y a longtemps, autrefois, il était une fois, depuis longtemps)</a:t>
            </a:r>
          </a:p>
          <a:p>
            <a:pPr marL="171450" indent="-171450">
              <a:buFontTx/>
              <a:buChar char="-"/>
              <a:defRPr/>
            </a:pPr>
            <a:r>
              <a:rPr lang="fr-FR" sz="1200" dirty="0">
                <a:latin typeface="Myriad Pro" panose="020B0503030403020204"/>
              </a:rPr>
              <a:t>À quoi l’encadré violet correspond-il? (R= le cadre spatial (où se passe l’action?) </a:t>
            </a:r>
          </a:p>
          <a:p>
            <a:pPr marL="171450" indent="-171450">
              <a:buFontTx/>
              <a:buChar char="-"/>
              <a:defRPr/>
            </a:pPr>
            <a:r>
              <a:rPr lang="fr-FR" sz="1200" dirty="0">
                <a:latin typeface="Myriad Pro" panose="020B0503030403020204"/>
              </a:rPr>
              <a:t>Sur quoi les mots en gras et soulignés renseignent-ils? (R= le thème du texte – le commerce du blé</a:t>
            </a:r>
            <a:r>
              <a:rPr lang="en-US" sz="1200" dirty="0">
                <a:latin typeface="Myriad Pro" panose="020B0503030403020204"/>
              </a:rPr>
              <a:t>)</a:t>
            </a:r>
            <a:endParaRPr lang="fr-FR" sz="1200" dirty="0">
              <a:latin typeface="Myriad Pro" panose="020B0503030403020204"/>
            </a:endParaRPr>
          </a:p>
        </p:txBody>
      </p:sp>
      <p:sp>
        <p:nvSpPr>
          <p:cNvPr id="21507" name="Google Shape;431;p11:notes"/>
          <p:cNvSpPr>
            <a:spLocks noGrp="1" noRot="1" noChangeAspect="1" noTextEdit="1"/>
          </p:cNvSpPr>
          <p:nvPr>
            <p:ph type="sldImg" idx="2"/>
          </p:nvPr>
        </p:nvSpPr>
        <p:spPr>
          <a:ln>
            <a:headEnd/>
            <a:tailEnd/>
          </a:ln>
        </p:spPr>
      </p:sp>
    </p:spTree>
    <p:extLst>
      <p:ext uri="{BB962C8B-B14F-4D97-AF65-F5344CB8AC3E}">
        <p14:creationId xmlns:p14="http://schemas.microsoft.com/office/powerpoint/2010/main" val="3833810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a:headEnd/>
            <a:tailEnd/>
          </a:ln>
        </p:spPr>
      </p:sp>
      <p:sp>
        <p:nvSpPr>
          <p:cNvPr id="17411" name="Notes Placeholder 2">
            <a:extLst>
              <a:ext uri="{FF2B5EF4-FFF2-40B4-BE49-F238E27FC236}">
                <a16:creationId xmlns:a16="http://schemas.microsoft.com/office/drawing/2014/main" id="{C0963196-4CE4-4A38-8D39-50B7F638A7D6}"/>
              </a:ext>
            </a:extLst>
          </p:cNvPr>
          <p:cNvSpPr txBox="1">
            <a:spLocks noGrp="1"/>
          </p:cNvSpPr>
          <p:nvPr>
            <p:ph type="body" idx="1"/>
          </p:nvPr>
        </p:nvSpPr>
        <p:spPr/>
        <p:txBody>
          <a:bodyPr/>
          <a:lstStyle/>
          <a:p>
            <a:pPr>
              <a:defRPr/>
            </a:pPr>
            <a:r>
              <a:rPr lang="fr-FR" altLang="en-US" sz="1200" b="1" dirty="0">
                <a:latin typeface="Myriad Pro" pitchFamily="34" charset="0"/>
                <a:cs typeface="Arial" panose="020B0604020202020204" pitchFamily="34" charset="0"/>
              </a:rPr>
              <a:t>Note à l’enseignant(e ): </a:t>
            </a:r>
          </a:p>
          <a:p>
            <a:pPr marL="0" indent="0">
              <a:defRPr/>
            </a:pPr>
            <a:r>
              <a:rPr lang="fr-FR" altLang="en-US" sz="1200" b="1" dirty="0">
                <a:latin typeface="Myriad Pro" pitchFamily="34" charset="0"/>
                <a:cs typeface="Arial" panose="020B0604020202020204" pitchFamily="34" charset="0"/>
              </a:rPr>
              <a:t>2- </a:t>
            </a:r>
            <a:r>
              <a:rPr lang="fr-FR" altLang="en-US" sz="1200" b="1" u="sng" dirty="0">
                <a:latin typeface="Myriad Pro" pitchFamily="34" charset="0"/>
                <a:cs typeface="Arial" panose="020B0604020202020204" pitchFamily="34" charset="0"/>
              </a:rPr>
              <a:t>Découverte: C</a:t>
            </a:r>
            <a:r>
              <a:rPr lang="fr-FR" sz="1200" b="1" u="sng" dirty="0">
                <a:latin typeface="Myriad Pro" panose="020B0503030403020204"/>
              </a:rPr>
              <a:t>omprendre l’histoire. </a:t>
            </a:r>
          </a:p>
          <a:p>
            <a:pPr marL="0" indent="0">
              <a:defRPr/>
            </a:pPr>
            <a:r>
              <a:rPr lang="en-US" sz="1200" dirty="0">
                <a:latin typeface="Myriad Pro" panose="020B0503030403020204"/>
              </a:rPr>
              <a:t>Après </a:t>
            </a:r>
            <a:r>
              <a:rPr lang="fr-FR" sz="1200" dirty="0">
                <a:latin typeface="Myriad Pro" panose="020B0503030403020204"/>
              </a:rPr>
              <a:t>avoir compris globalement le texte</a:t>
            </a:r>
            <a:r>
              <a:rPr lang="en-US" sz="1200" dirty="0">
                <a:latin typeface="Myriad Pro" panose="020B0503030403020204"/>
              </a:rPr>
              <a:t>, </a:t>
            </a:r>
            <a:r>
              <a:rPr lang="fr-FR" sz="1200" dirty="0">
                <a:latin typeface="Myriad Pro" panose="020B0503030403020204"/>
              </a:rPr>
              <a:t>l’enseignant(e) demande aux apprenants de lire le texte </a:t>
            </a:r>
            <a:r>
              <a:rPr lang="en-US" sz="1200" dirty="0">
                <a:latin typeface="Myriad Pro" panose="020B0503030403020204"/>
              </a:rPr>
              <a:t>pour identifier les </a:t>
            </a:r>
            <a:r>
              <a:rPr lang="fr-FR" sz="1200" dirty="0">
                <a:latin typeface="Myriad Pro" panose="020B0503030403020204"/>
              </a:rPr>
              <a:t>différentes</a:t>
            </a:r>
            <a:r>
              <a:rPr lang="en-US" sz="1200" dirty="0">
                <a:latin typeface="Myriad Pro" panose="020B0503030403020204"/>
              </a:rPr>
              <a:t> actions. </a:t>
            </a:r>
            <a:endParaRPr lang="fr-FR" sz="1200" dirty="0">
              <a:latin typeface="Myriad Pro" panose="020B0503030403020204"/>
            </a:endParaRPr>
          </a:p>
        </p:txBody>
      </p:sp>
      <p:sp>
        <p:nvSpPr>
          <p:cNvPr id="23556"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8DB791AC-A0B5-4269-A025-A8484013A453}" type="slidenum">
              <a:rPr lang="en-US" altLang="en-US" sz="1200" smtClean="0">
                <a:latin typeface="Calibri" panose="020F0502020204030204" pitchFamily="34" charset="0"/>
                <a:sym typeface="Calibri" panose="020F0502020204030204" pitchFamily="34" charset="0"/>
              </a:rPr>
              <a:pPr/>
              <a:t>8</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019394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95F2E0A9-254F-4506-9CF2-7EE7A6E65932}"/>
              </a:ext>
            </a:extLst>
          </p:cNvPr>
          <p:cNvSpPr>
            <a:spLocks noGrp="1"/>
          </p:cNvSpPr>
          <p:nvPr>
            <p:ph type="body" idx="1"/>
          </p:nvPr>
        </p:nvSpPr>
        <p:spPr/>
        <p:txBody>
          <a:bodyPr/>
          <a:lstStyle/>
          <a:p>
            <a:pPr>
              <a:defRPr/>
            </a:pPr>
            <a:r>
              <a:rPr lang="fr-FR" altLang="en-US" sz="1200" b="1" dirty="0">
                <a:latin typeface="Myriad Pro" panose="020B0503030403020204" pitchFamily="34" charset="0"/>
                <a:cs typeface="Arial" panose="020B0604020202020204" pitchFamily="34" charset="0"/>
              </a:rPr>
              <a:t>Note à l’enseignant(e ): </a:t>
            </a:r>
          </a:p>
          <a:p>
            <a:pPr>
              <a:defRPr/>
            </a:pPr>
            <a:r>
              <a:rPr lang="fr-FR" altLang="en-US" sz="1200" b="1" dirty="0">
                <a:latin typeface="Myriad Pro" panose="020B0503030403020204" pitchFamily="34" charset="0"/>
                <a:cs typeface="Arial" panose="020B0604020202020204" pitchFamily="34" charset="0"/>
              </a:rPr>
              <a:t>3</a:t>
            </a:r>
            <a:r>
              <a:rPr lang="fr-FR" altLang="en-US" sz="1200" b="1" u="sng" dirty="0">
                <a:latin typeface="Myriad Pro" panose="020B0503030403020204" pitchFamily="34" charset="0"/>
                <a:cs typeface="Arial" panose="020B0604020202020204" pitchFamily="34" charset="0"/>
              </a:rPr>
              <a:t>. Repérage :</a:t>
            </a:r>
          </a:p>
          <a:p>
            <a:pPr marL="514350" indent="-285750">
              <a:buFontTx/>
              <a:buChar char="-"/>
              <a:defRPr/>
            </a:pPr>
            <a:r>
              <a:rPr lang="fr-FR" altLang="en-US" sz="1200" dirty="0">
                <a:latin typeface="Myriad Pro" panose="020B0503030403020204" pitchFamily="34" charset="0"/>
                <a:cs typeface="Arial" panose="020B0604020202020204" pitchFamily="34" charset="0"/>
              </a:rPr>
              <a:t>L’enseignant(e) présente plusieurs extraits représentant les différentes étapes du schéma narratif.  </a:t>
            </a:r>
          </a:p>
          <a:p>
            <a:pPr marL="514350" indent="-285750">
              <a:buFontTx/>
              <a:buChar char="-"/>
              <a:defRPr/>
            </a:pPr>
            <a:r>
              <a:rPr lang="fr-FR" altLang="en-US" sz="1200" dirty="0">
                <a:latin typeface="Myriad Pro" panose="020B0503030403020204" pitchFamily="34" charset="0"/>
                <a:cs typeface="Arial" panose="020B0604020202020204" pitchFamily="34" charset="0"/>
              </a:rPr>
              <a:t>Il / Elle leur demande de les lire.</a:t>
            </a:r>
          </a:p>
          <a:p>
            <a:pPr marL="514350" indent="-285750">
              <a:buFontTx/>
              <a:buChar char="-"/>
              <a:defRPr/>
            </a:pPr>
            <a:r>
              <a:rPr lang="fr-FR" altLang="en-US" sz="1200" dirty="0">
                <a:latin typeface="Myriad Pro" panose="020B0503030403020204" pitchFamily="34" charset="0"/>
                <a:cs typeface="Arial" panose="020B0604020202020204" pitchFamily="34" charset="0"/>
              </a:rPr>
              <a:t>Il/ Elle présente des étiquettes sur les étapes du schéma narratif. </a:t>
            </a:r>
          </a:p>
          <a:p>
            <a:pPr marL="514350" indent="-285750">
              <a:buFontTx/>
              <a:buChar char="-"/>
              <a:defRPr/>
            </a:pPr>
            <a:r>
              <a:rPr lang="fr-FR" altLang="en-US" sz="1200" dirty="0">
                <a:latin typeface="Myriad Pro" panose="020B0503030403020204" pitchFamily="34" charset="0"/>
                <a:cs typeface="Arial" panose="020B0604020202020204" pitchFamily="34" charset="0"/>
              </a:rPr>
              <a:t>L’enseignant demande aux apprenants de les faire correspondre avec les extraits. </a:t>
            </a:r>
          </a:p>
          <a:p>
            <a:pPr>
              <a:defRPr/>
            </a:pPr>
            <a:endParaRPr lang="fr-FR" altLang="en-US" sz="1200" dirty="0">
              <a:latin typeface="Myriad Pro" panose="020B0503030403020204" pitchFamily="34" charset="0"/>
              <a:cs typeface="Arial" panose="020B0604020202020204" pitchFamily="34" charset="0"/>
            </a:endParaRPr>
          </a:p>
          <a:p>
            <a:pPr>
              <a:defRPr/>
            </a:pPr>
            <a:endParaRPr lang="fr-FR" dirty="0"/>
          </a:p>
        </p:txBody>
      </p:sp>
      <p:sp>
        <p:nvSpPr>
          <p:cNvPr id="25604" name="Slide Number Placeholder 3"/>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739519DF-80DE-4924-AFAD-7C96A590AE7A}" type="slidenum">
              <a:rPr lang="en-US" altLang="en-US" sz="1200" smtClean="0">
                <a:latin typeface="Calibri" panose="020F0502020204030204" pitchFamily="34" charset="0"/>
                <a:sym typeface="Calibri" panose="020F0502020204030204" pitchFamily="34" charset="0"/>
              </a:rPr>
              <a:pPr/>
              <a:t>9</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9607958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userDrawn="1">
  <p:cSld name="الصفحة الرئيسية">
    <p:spTree>
      <p:nvGrpSpPr>
        <p:cNvPr id="1" name="Shape 10"/>
        <p:cNvGrpSpPr/>
        <p:nvPr/>
      </p:nvGrpSpPr>
      <p:grpSpPr>
        <a:xfrm>
          <a:off x="0" y="0"/>
          <a:ext cx="0" cy="0"/>
          <a:chOff x="0" y="0"/>
          <a:chExt cx="0" cy="0"/>
        </a:xfrm>
      </p:grpSpPr>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27225" y="3181350"/>
            <a:ext cx="1628775" cy="162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oup 11">
            <a:extLst>
              <a:ext uri="{FF2B5EF4-FFF2-40B4-BE49-F238E27FC236}">
                <a16:creationId xmlns:a16="http://schemas.microsoft.com/office/drawing/2014/main" id="{EB8CAD8A-44BB-FD4D-AD11-A32F70939FB0}"/>
              </a:ext>
            </a:extLst>
          </p:cNvPr>
          <p:cNvGrpSpPr/>
          <p:nvPr userDrawn="1"/>
        </p:nvGrpSpPr>
        <p:grpSpPr>
          <a:xfrm flipV="1">
            <a:off x="0" y="2989854"/>
            <a:ext cx="12192000" cy="2226327"/>
            <a:chOff x="44070" y="1918544"/>
            <a:chExt cx="16591967" cy="3046539"/>
          </a:xfrm>
          <a:solidFill>
            <a:schemeClr val="accent1">
              <a:lumMod val="60000"/>
              <a:lumOff val="40000"/>
            </a:schemeClr>
          </a:solidFill>
        </p:grpSpPr>
        <p:grpSp>
          <p:nvGrpSpPr>
            <p:cNvPr id="13" name="Group 12">
              <a:extLst>
                <a:ext uri="{FF2B5EF4-FFF2-40B4-BE49-F238E27FC236}">
                  <a16:creationId xmlns:a16="http://schemas.microsoft.com/office/drawing/2014/main" id="{A0599AE5-D3E6-A749-AE0A-779FCFDEACBF}"/>
                </a:ext>
              </a:extLst>
            </p:cNvPr>
            <p:cNvGrpSpPr/>
            <p:nvPr/>
          </p:nvGrpSpPr>
          <p:grpSpPr>
            <a:xfrm rot="10800000" flipH="1">
              <a:off x="44070" y="3559555"/>
              <a:ext cx="6629001" cy="1405528"/>
              <a:chOff x="4802629" y="2023474"/>
              <a:chExt cx="6629001" cy="1405528"/>
            </a:xfrm>
            <a:grpFill/>
          </p:grpSpPr>
          <p:sp>
            <p:nvSpPr>
              <p:cNvPr id="18" name="Rectangle 17">
                <a:extLst>
                  <a:ext uri="{FF2B5EF4-FFF2-40B4-BE49-F238E27FC236}">
                    <a16:creationId xmlns:a16="http://schemas.microsoft.com/office/drawing/2014/main" id="{78DF3642-0962-F24A-BFBC-9894FFB55462}"/>
                  </a:ext>
                </a:extLst>
              </p:cNvPr>
              <p:cNvSpPr/>
              <p:nvPr userDrawn="1"/>
            </p:nvSpPr>
            <p:spPr>
              <a:xfrm>
                <a:off x="4802629" y="3200401"/>
                <a:ext cx="1332853" cy="228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0" eaLnBrk="1" latinLnBrk="0" hangingPunct="1"/>
                <a:endParaRPr lang="en-US" dirty="0"/>
              </a:p>
            </p:txBody>
          </p:sp>
          <p:sp>
            <p:nvSpPr>
              <p:cNvPr id="19" name="Rectangle 18">
                <a:extLst>
                  <a:ext uri="{FF2B5EF4-FFF2-40B4-BE49-F238E27FC236}">
                    <a16:creationId xmlns:a16="http://schemas.microsoft.com/office/drawing/2014/main" id="{F13155A9-F24C-B642-A217-08F4178E23DF}"/>
                  </a:ext>
                </a:extLst>
              </p:cNvPr>
              <p:cNvSpPr/>
              <p:nvPr userDrawn="1"/>
            </p:nvSpPr>
            <p:spPr>
              <a:xfrm rot="2727637">
                <a:off x="7154945" y="448707"/>
                <a:ext cx="228600" cy="34135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1" eaLnBrk="1" latinLnBrk="0" hangingPunct="1"/>
                <a:endParaRPr lang="en-US"/>
              </a:p>
            </p:txBody>
          </p:sp>
          <p:sp>
            <p:nvSpPr>
              <p:cNvPr id="20" name="Freeform: Shape 9">
                <a:extLst>
                  <a:ext uri="{FF2B5EF4-FFF2-40B4-BE49-F238E27FC236}">
                    <a16:creationId xmlns:a16="http://schemas.microsoft.com/office/drawing/2014/main" id="{2A5B9162-0B8A-F240-9286-A01F16A7F330}"/>
                  </a:ext>
                </a:extLst>
              </p:cNvPr>
              <p:cNvSpPr/>
              <p:nvPr userDrawn="1"/>
            </p:nvSpPr>
            <p:spPr>
              <a:xfrm rot="18872363" flipH="1">
                <a:off x="9542351" y="362795"/>
                <a:ext cx="228600" cy="3549958"/>
              </a:xfrm>
              <a:custGeom>
                <a:avLst/>
                <a:gdLst>
                  <a:gd name="connsiteX0" fmla="*/ 0 w 228600"/>
                  <a:gd name="connsiteY0" fmla="*/ 0 h 3549958"/>
                  <a:gd name="connsiteX1" fmla="*/ 0 w 228600"/>
                  <a:gd name="connsiteY1" fmla="*/ 3549958 h 3549958"/>
                  <a:gd name="connsiteX2" fmla="*/ 10901 w 228600"/>
                  <a:gd name="connsiteY2" fmla="*/ 3549958 h 3549958"/>
                  <a:gd name="connsiteX3" fmla="*/ 228600 w 228600"/>
                  <a:gd name="connsiteY3" fmla="*/ 3328731 h 3549958"/>
                  <a:gd name="connsiteX4" fmla="*/ 228600 w 228600"/>
                  <a:gd name="connsiteY4" fmla="*/ 0 h 35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3549958">
                    <a:moveTo>
                      <a:pt x="0" y="0"/>
                    </a:moveTo>
                    <a:lnTo>
                      <a:pt x="0" y="3549958"/>
                    </a:lnTo>
                    <a:lnTo>
                      <a:pt x="10901" y="3549958"/>
                    </a:lnTo>
                    <a:lnTo>
                      <a:pt x="228600" y="3328731"/>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1" eaLnBrk="1" latinLnBrk="0" hangingPunct="1"/>
                <a:endParaRPr lang="en-US"/>
              </a:p>
            </p:txBody>
          </p:sp>
        </p:grpSp>
        <p:grpSp>
          <p:nvGrpSpPr>
            <p:cNvPr id="14" name="Group 13">
              <a:extLst>
                <a:ext uri="{FF2B5EF4-FFF2-40B4-BE49-F238E27FC236}">
                  <a16:creationId xmlns:a16="http://schemas.microsoft.com/office/drawing/2014/main" id="{7884DBF1-C06A-214D-A52A-BF8DCAC7B0A9}"/>
                </a:ext>
              </a:extLst>
            </p:cNvPr>
            <p:cNvGrpSpPr/>
            <p:nvPr/>
          </p:nvGrpSpPr>
          <p:grpSpPr>
            <a:xfrm flipH="1">
              <a:off x="760370" y="1918544"/>
              <a:ext cx="15875667" cy="1405526"/>
              <a:chOff x="-4444037" y="2023474"/>
              <a:chExt cx="15875667" cy="1405526"/>
            </a:xfrm>
            <a:grpFill/>
          </p:grpSpPr>
          <p:sp>
            <p:nvSpPr>
              <p:cNvPr id="15" name="Rectangle 14">
                <a:extLst>
                  <a:ext uri="{FF2B5EF4-FFF2-40B4-BE49-F238E27FC236}">
                    <a16:creationId xmlns:a16="http://schemas.microsoft.com/office/drawing/2014/main" id="{105539B5-C86A-ED48-8002-767FA340AAE0}"/>
                  </a:ext>
                </a:extLst>
              </p:cNvPr>
              <p:cNvSpPr/>
              <p:nvPr userDrawn="1"/>
            </p:nvSpPr>
            <p:spPr>
              <a:xfrm>
                <a:off x="-4444037" y="3200399"/>
                <a:ext cx="10579518" cy="228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54DA486-461F-C14F-970A-C69BA5DB6082}"/>
                  </a:ext>
                </a:extLst>
              </p:cNvPr>
              <p:cNvSpPr/>
              <p:nvPr userDrawn="1"/>
            </p:nvSpPr>
            <p:spPr>
              <a:xfrm rot="2727637">
                <a:off x="7154945" y="448707"/>
                <a:ext cx="228600" cy="34135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5">
                <a:extLst>
                  <a:ext uri="{FF2B5EF4-FFF2-40B4-BE49-F238E27FC236}">
                    <a16:creationId xmlns:a16="http://schemas.microsoft.com/office/drawing/2014/main" id="{CD2EB0AE-1641-7A43-B281-79E23C30B74C}"/>
                  </a:ext>
                </a:extLst>
              </p:cNvPr>
              <p:cNvSpPr/>
              <p:nvPr userDrawn="1"/>
            </p:nvSpPr>
            <p:spPr>
              <a:xfrm rot="18872363" flipH="1">
                <a:off x="9542351" y="362795"/>
                <a:ext cx="228600" cy="3549958"/>
              </a:xfrm>
              <a:custGeom>
                <a:avLst/>
                <a:gdLst>
                  <a:gd name="connsiteX0" fmla="*/ 0 w 228600"/>
                  <a:gd name="connsiteY0" fmla="*/ 0 h 3549958"/>
                  <a:gd name="connsiteX1" fmla="*/ 0 w 228600"/>
                  <a:gd name="connsiteY1" fmla="*/ 3549958 h 3549958"/>
                  <a:gd name="connsiteX2" fmla="*/ 10901 w 228600"/>
                  <a:gd name="connsiteY2" fmla="*/ 3549958 h 3549958"/>
                  <a:gd name="connsiteX3" fmla="*/ 228600 w 228600"/>
                  <a:gd name="connsiteY3" fmla="*/ 3328731 h 3549958"/>
                  <a:gd name="connsiteX4" fmla="*/ 228600 w 228600"/>
                  <a:gd name="connsiteY4" fmla="*/ 0 h 35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3549958">
                    <a:moveTo>
                      <a:pt x="0" y="0"/>
                    </a:moveTo>
                    <a:lnTo>
                      <a:pt x="0" y="3549958"/>
                    </a:lnTo>
                    <a:lnTo>
                      <a:pt x="10901" y="3549958"/>
                    </a:lnTo>
                    <a:lnTo>
                      <a:pt x="228600" y="3328731"/>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1" eaLnBrk="1" latinLnBrk="0" hangingPunct="1"/>
                <a:endParaRPr lang="en-US"/>
              </a:p>
            </p:txBody>
          </p:sp>
        </p:grpSp>
      </p:grpSp>
    </p:spTree>
    <p:extLst>
      <p:ext uri="{BB962C8B-B14F-4D97-AF65-F5344CB8AC3E}">
        <p14:creationId xmlns:p14="http://schemas.microsoft.com/office/powerpoint/2010/main" val="2926726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pic>
        <p:nvPicPr>
          <p:cNvPr id="2" name="Google Shape;23;p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Google Shape;34;p3"/>
          <p:cNvSpPr>
            <a:spLocks/>
          </p:cNvSpPr>
          <p:nvPr/>
        </p:nvSpPr>
        <p:spPr bwMode="auto">
          <a:xfrm flipH="1">
            <a:off x="9790113" y="700088"/>
            <a:ext cx="779462" cy="784225"/>
          </a:xfrm>
          <a:custGeom>
            <a:avLst/>
            <a:gdLst>
              <a:gd name="T0" fmla="*/ 0 w 3208412"/>
              <a:gd name="T1" fmla="*/ 0 h 3234532"/>
              <a:gd name="T2" fmla="*/ 0 w 3208412"/>
              <a:gd name="T3" fmla="*/ 0 h 3234532"/>
              <a:gd name="T4" fmla="*/ 0 w 3208412"/>
              <a:gd name="T5" fmla="*/ 0 h 3234532"/>
              <a:gd name="T6" fmla="*/ 0 w 3208412"/>
              <a:gd name="T7" fmla="*/ 0 h 3234532"/>
              <a:gd name="T8" fmla="*/ 0 w 3208412"/>
              <a:gd name="T9" fmla="*/ 0 h 3234532"/>
              <a:gd name="T10" fmla="*/ 0 w 3208412"/>
              <a:gd name="T11" fmla="*/ 0 h 3234532"/>
              <a:gd name="T12" fmla="*/ 0 w 3208412"/>
              <a:gd name="T13" fmla="*/ 0 h 3234532"/>
              <a:gd name="T14" fmla="*/ 0 w 3208412"/>
              <a:gd name="T15" fmla="*/ 0 h 3234532"/>
              <a:gd name="T16" fmla="*/ 0 w 3208412"/>
              <a:gd name="T17" fmla="*/ 0 h 3234532"/>
              <a:gd name="T18" fmla="*/ 0 w 3208412"/>
              <a:gd name="T19" fmla="*/ 0 h 3234532"/>
              <a:gd name="T20" fmla="*/ 0 w 3208412"/>
              <a:gd name="T21" fmla="*/ 0 h 3234532"/>
              <a:gd name="T22" fmla="*/ 0 w 3208412"/>
              <a:gd name="T23" fmla="*/ 0 h 3234532"/>
              <a:gd name="T24" fmla="*/ 0 w 3208412"/>
              <a:gd name="T25" fmla="*/ 0 h 3234532"/>
              <a:gd name="T26" fmla="*/ 0 w 3208412"/>
              <a:gd name="T27" fmla="*/ 0 h 3234532"/>
              <a:gd name="T28" fmla="*/ 0 w 3208412"/>
              <a:gd name="T29" fmla="*/ 0 h 3234532"/>
              <a:gd name="T30" fmla="*/ 0 w 3208412"/>
              <a:gd name="T31" fmla="*/ 0 h 3234532"/>
              <a:gd name="T32" fmla="*/ 0 w 3208412"/>
              <a:gd name="T33" fmla="*/ 0 h 3234532"/>
              <a:gd name="T34" fmla="*/ 0 w 3208412"/>
              <a:gd name="T35" fmla="*/ 0 h 3234532"/>
              <a:gd name="T36" fmla="*/ 0 w 3208412"/>
              <a:gd name="T37" fmla="*/ 0 h 3234532"/>
              <a:gd name="T38" fmla="*/ 0 w 3208412"/>
              <a:gd name="T39" fmla="*/ 0 h 3234532"/>
              <a:gd name="T40" fmla="*/ 0 w 3208412"/>
              <a:gd name="T41" fmla="*/ 0 h 3234532"/>
              <a:gd name="T42" fmla="*/ 0 w 3208412"/>
              <a:gd name="T43" fmla="*/ 0 h 3234532"/>
              <a:gd name="T44" fmla="*/ 0 w 3208412"/>
              <a:gd name="T45" fmla="*/ 0 h 3234532"/>
              <a:gd name="T46" fmla="*/ 0 w 3208412"/>
              <a:gd name="T47" fmla="*/ 0 h 3234532"/>
              <a:gd name="T48" fmla="*/ 0 w 3208412"/>
              <a:gd name="T49" fmla="*/ 0 h 3234532"/>
              <a:gd name="T50" fmla="*/ 0 w 3208412"/>
              <a:gd name="T51" fmla="*/ 0 h 3234532"/>
              <a:gd name="T52" fmla="*/ 0 w 3208412"/>
              <a:gd name="T53" fmla="*/ 0 h 3234532"/>
              <a:gd name="T54" fmla="*/ 0 w 3208412"/>
              <a:gd name="T55" fmla="*/ 0 h 3234532"/>
              <a:gd name="T56" fmla="*/ 0 w 3208412"/>
              <a:gd name="T57" fmla="*/ 0 h 3234532"/>
              <a:gd name="T58" fmla="*/ 0 w 3208412"/>
              <a:gd name="T59" fmla="*/ 0 h 3234532"/>
              <a:gd name="T60" fmla="*/ 0 w 3208412"/>
              <a:gd name="T61" fmla="*/ 0 h 3234532"/>
              <a:gd name="T62" fmla="*/ 0 w 3208412"/>
              <a:gd name="T63" fmla="*/ 0 h 3234532"/>
              <a:gd name="T64" fmla="*/ 0 w 3208412"/>
              <a:gd name="T65" fmla="*/ 0 h 3234532"/>
              <a:gd name="T66" fmla="*/ 0 w 3208412"/>
              <a:gd name="T67" fmla="*/ 0 h 3234532"/>
              <a:gd name="T68" fmla="*/ 0 w 3208412"/>
              <a:gd name="T69" fmla="*/ 0 h 3234532"/>
              <a:gd name="T70" fmla="*/ 0 w 3208412"/>
              <a:gd name="T71" fmla="*/ 0 h 3234532"/>
              <a:gd name="T72" fmla="*/ 0 w 3208412"/>
              <a:gd name="T73" fmla="*/ 0 h 3234532"/>
              <a:gd name="T74" fmla="*/ 0 w 3208412"/>
              <a:gd name="T75" fmla="*/ 0 h 3234532"/>
              <a:gd name="T76" fmla="*/ 0 w 3208412"/>
              <a:gd name="T77" fmla="*/ 0 h 3234532"/>
              <a:gd name="T78" fmla="*/ 0 w 3208412"/>
              <a:gd name="T79" fmla="*/ 0 h 3234532"/>
              <a:gd name="T80" fmla="*/ 0 w 3208412"/>
              <a:gd name="T81" fmla="*/ 0 h 3234532"/>
              <a:gd name="T82" fmla="*/ 0 w 3208412"/>
              <a:gd name="T83" fmla="*/ 0 h 3234532"/>
              <a:gd name="T84" fmla="*/ 0 w 3208412"/>
              <a:gd name="T85" fmla="*/ 0 h 3234532"/>
              <a:gd name="T86" fmla="*/ 0 w 3208412"/>
              <a:gd name="T87" fmla="*/ 0 h 3234532"/>
              <a:gd name="T88" fmla="*/ 0 w 3208412"/>
              <a:gd name="T89" fmla="*/ 0 h 3234532"/>
              <a:gd name="T90" fmla="*/ 0 w 3208412"/>
              <a:gd name="T91" fmla="*/ 0 h 3234532"/>
              <a:gd name="T92" fmla="*/ 0 w 3208412"/>
              <a:gd name="T93" fmla="*/ 0 h 3234532"/>
              <a:gd name="T94" fmla="*/ 0 w 3208412"/>
              <a:gd name="T95" fmla="*/ 0 h 3234532"/>
              <a:gd name="T96" fmla="*/ 0 w 3208412"/>
              <a:gd name="T97" fmla="*/ 0 h 3234532"/>
              <a:gd name="T98" fmla="*/ 0 w 3208412"/>
              <a:gd name="T99" fmla="*/ 0 h 3234532"/>
              <a:gd name="T100" fmla="*/ 0 w 3208412"/>
              <a:gd name="T101" fmla="*/ 0 h 3234532"/>
              <a:gd name="T102" fmla="*/ 0 w 3208412"/>
              <a:gd name="T103" fmla="*/ 0 h 3234532"/>
              <a:gd name="T104" fmla="*/ 0 w 3208412"/>
              <a:gd name="T105" fmla="*/ 0 h 3234532"/>
              <a:gd name="T106" fmla="*/ 0 w 3208412"/>
              <a:gd name="T107" fmla="*/ 0 h 3234532"/>
              <a:gd name="T108" fmla="*/ 0 w 3208412"/>
              <a:gd name="T109" fmla="*/ 0 h 323453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208412" h="3234532" extrusionOk="0">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4" name="Google Shape;25;p33"/>
          <p:cNvGrpSpPr>
            <a:grpSpLocks/>
          </p:cNvGrpSpPr>
          <p:nvPr userDrawn="1"/>
        </p:nvGrpSpPr>
        <p:grpSpPr bwMode="auto">
          <a:xfrm rot="10800000" flipH="1">
            <a:off x="0" y="88900"/>
            <a:ext cx="12192000" cy="1998663"/>
            <a:chOff x="-24048006" y="706405"/>
            <a:chExt cx="33183930" cy="5470815"/>
          </a:xfrm>
        </p:grpSpPr>
        <p:grpSp>
          <p:nvGrpSpPr>
            <p:cNvPr id="5" name="Google Shape;26;p33"/>
            <p:cNvGrpSpPr>
              <a:grpSpLocks/>
            </p:cNvGrpSpPr>
            <p:nvPr/>
          </p:nvGrpSpPr>
          <p:grpSpPr bwMode="auto">
            <a:xfrm rot="10800000" flipH="1">
              <a:off x="-24048006" y="3524344"/>
              <a:ext cx="30291417" cy="2652877"/>
              <a:chOff x="-19289447" y="811335"/>
              <a:chExt cx="30291417" cy="2652877"/>
            </a:xfrm>
          </p:grpSpPr>
          <p:sp>
            <p:nvSpPr>
              <p:cNvPr id="10" name="Google Shape;27;p33">
                <a:extLst>
                  <a:ext uri="{FF2B5EF4-FFF2-40B4-BE49-F238E27FC236}">
                    <a16:creationId xmlns:a16="http://schemas.microsoft.com/office/drawing/2014/main" id="{E0D55AA2-B392-4B7E-BE47-C56F55E08B76}"/>
                  </a:ext>
                </a:extLst>
              </p:cNvPr>
              <p:cNvSpPr>
                <a:spLocks noChangeArrowheads="1"/>
              </p:cNvSpPr>
              <p:nvPr/>
            </p:nvSpPr>
            <p:spPr bwMode="auto">
              <a:xfrm>
                <a:off x="-19332655" y="3140451"/>
                <a:ext cx="25428052" cy="291141"/>
              </a:xfrm>
              <a:prstGeom prst="rect">
                <a:avLst/>
              </a:prstGeom>
              <a:solidFill>
                <a:srgbClr val="9CC2E5"/>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Arial" panose="020B0604020202020204" pitchFamily="34" charset="0"/>
                  <a:buNone/>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1" name="Google Shape;28;p33">
                <a:extLst>
                  <a:ext uri="{FF2B5EF4-FFF2-40B4-BE49-F238E27FC236}">
                    <a16:creationId xmlns:a16="http://schemas.microsoft.com/office/drawing/2014/main" id="{AC9A8CBA-713B-4A8E-9F02-57E6E3AADD26}"/>
                  </a:ext>
                </a:extLst>
              </p:cNvPr>
              <p:cNvSpPr>
                <a:spLocks noChangeArrowheads="1"/>
              </p:cNvSpPr>
              <p:nvPr/>
            </p:nvSpPr>
            <p:spPr bwMode="auto">
              <a:xfrm rot="2727637">
                <a:off x="7112300" y="449501"/>
                <a:ext cx="230303" cy="3413451"/>
              </a:xfrm>
              <a:prstGeom prst="rect">
                <a:avLst/>
              </a:prstGeom>
              <a:solidFill>
                <a:srgbClr val="9CC2E5"/>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a:buClr>
                    <a:srgbClr val="000000"/>
                  </a:buClr>
                  <a:buSzPts val="1800"/>
                  <a:buFont typeface="Arial" panose="020B0604020202020204" pitchFamily="34" charset="0"/>
                  <a:buNone/>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9;p33"/>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6" name="Google Shape;30;p33"/>
            <p:cNvGrpSpPr>
              <a:grpSpLocks/>
            </p:cNvGrpSpPr>
            <p:nvPr/>
          </p:nvGrpSpPr>
          <p:grpSpPr bwMode="auto">
            <a:xfrm flipH="1">
              <a:off x="1190030" y="706405"/>
              <a:ext cx="7945894" cy="2652877"/>
              <a:chOff x="3056076" y="811335"/>
              <a:chExt cx="7945894" cy="2652877"/>
            </a:xfrm>
          </p:grpSpPr>
          <p:sp>
            <p:nvSpPr>
              <p:cNvPr id="7" name="Google Shape;31;p33">
                <a:extLst>
                  <a:ext uri="{FF2B5EF4-FFF2-40B4-BE49-F238E27FC236}">
                    <a16:creationId xmlns:a16="http://schemas.microsoft.com/office/drawing/2014/main" id="{055C241E-C5D3-4C58-AB48-AC2F950F9729}"/>
                  </a:ext>
                </a:extLst>
              </p:cNvPr>
              <p:cNvSpPr>
                <a:spLocks noChangeArrowheads="1"/>
              </p:cNvSpPr>
              <p:nvPr/>
            </p:nvSpPr>
            <p:spPr bwMode="auto">
              <a:xfrm>
                <a:off x="3099284" y="3201287"/>
                <a:ext cx="3080746" cy="230306"/>
              </a:xfrm>
              <a:prstGeom prst="rect">
                <a:avLst/>
              </a:prstGeom>
              <a:solidFill>
                <a:srgbClr val="9CC2E5"/>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Arial" panose="020B0604020202020204" pitchFamily="34" charset="0"/>
                  <a:buNone/>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8" name="Google Shape;32;p33">
                <a:extLst>
                  <a:ext uri="{FF2B5EF4-FFF2-40B4-BE49-F238E27FC236}">
                    <a16:creationId xmlns:a16="http://schemas.microsoft.com/office/drawing/2014/main" id="{CF26F268-DD07-4E18-86BA-4A169995A276}"/>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1800"/>
                  <a:buFont typeface="Arial" panose="020B0604020202020204" pitchFamily="34" charset="0"/>
                  <a:buNone/>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33;p33"/>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3" name="Google Shape;24;p33"/>
          <p:cNvSpPr>
            <a:spLocks/>
          </p:cNvSpPr>
          <p:nvPr userDrawn="1"/>
        </p:nvSpPr>
        <p:spPr bwMode="auto">
          <a:xfrm flipH="1">
            <a:off x="9448800" y="334963"/>
            <a:ext cx="1504950" cy="1504950"/>
          </a:xfrm>
          <a:custGeom>
            <a:avLst/>
            <a:gdLst>
              <a:gd name="T0" fmla="*/ 53867 w 2017267"/>
              <a:gd name="T1" fmla="*/ 0 h 2017267"/>
              <a:gd name="T2" fmla="*/ 58298 w 2017267"/>
              <a:gd name="T3" fmla="*/ 1835 h 2017267"/>
              <a:gd name="T4" fmla="*/ 105897 w 2017267"/>
              <a:gd name="T5" fmla="*/ 49434 h 2017267"/>
              <a:gd name="T6" fmla="*/ 105897 w 2017267"/>
              <a:gd name="T7" fmla="*/ 58298 h 2017267"/>
              <a:gd name="T8" fmla="*/ 58298 w 2017267"/>
              <a:gd name="T9" fmla="*/ 105897 h 2017267"/>
              <a:gd name="T10" fmla="*/ 49434 w 2017267"/>
              <a:gd name="T11" fmla="*/ 105897 h 2017267"/>
              <a:gd name="T12" fmla="*/ 1835 w 2017267"/>
              <a:gd name="T13" fmla="*/ 58298 h 2017267"/>
              <a:gd name="T14" fmla="*/ 1835 w 2017267"/>
              <a:gd name="T15" fmla="*/ 49434 h 2017267"/>
              <a:gd name="T16" fmla="*/ 49434 w 2017267"/>
              <a:gd name="T17" fmla="*/ 1835 h 2017267"/>
              <a:gd name="T18" fmla="*/ 53867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14" name="Google Shape;34;p33"/>
          <p:cNvSpPr>
            <a:spLocks/>
          </p:cNvSpPr>
          <p:nvPr userDrawn="1"/>
        </p:nvSpPr>
        <p:spPr bwMode="auto">
          <a:xfrm flipH="1">
            <a:off x="9790113" y="700088"/>
            <a:ext cx="779462" cy="784225"/>
          </a:xfrm>
          <a:custGeom>
            <a:avLst/>
            <a:gdLst>
              <a:gd name="T0" fmla="*/ 1 w 3208412"/>
              <a:gd name="T1" fmla="*/ 1 h 3234532"/>
              <a:gd name="T2" fmla="*/ 1 w 3208412"/>
              <a:gd name="T3" fmla="*/ 1 h 3234532"/>
              <a:gd name="T4" fmla="*/ 1 w 3208412"/>
              <a:gd name="T5" fmla="*/ 1 h 3234532"/>
              <a:gd name="T6" fmla="*/ 1 w 3208412"/>
              <a:gd name="T7" fmla="*/ 1 h 3234532"/>
              <a:gd name="T8" fmla="*/ 1 w 3208412"/>
              <a:gd name="T9" fmla="*/ 1 h 3234532"/>
              <a:gd name="T10" fmla="*/ 1 w 3208412"/>
              <a:gd name="T11" fmla="*/ 1 h 3234532"/>
              <a:gd name="T12" fmla="*/ 1 w 3208412"/>
              <a:gd name="T13" fmla="*/ 1 h 3234532"/>
              <a:gd name="T14" fmla="*/ 1 w 3208412"/>
              <a:gd name="T15" fmla="*/ 1 h 3234532"/>
              <a:gd name="T16" fmla="*/ 1 w 3208412"/>
              <a:gd name="T17" fmla="*/ 1 h 3234532"/>
              <a:gd name="T18" fmla="*/ 1 w 3208412"/>
              <a:gd name="T19" fmla="*/ 1 h 3234532"/>
              <a:gd name="T20" fmla="*/ 1 w 3208412"/>
              <a:gd name="T21" fmla="*/ 2 h 3234532"/>
              <a:gd name="T22" fmla="*/ 1 w 3208412"/>
              <a:gd name="T23" fmla="*/ 1 h 3234532"/>
              <a:gd name="T24" fmla="*/ 1 w 3208412"/>
              <a:gd name="T25" fmla="*/ 1 h 3234532"/>
              <a:gd name="T26" fmla="*/ 1 w 3208412"/>
              <a:gd name="T27" fmla="*/ 0 h 3234532"/>
              <a:gd name="T28" fmla="*/ 1 w 3208412"/>
              <a:gd name="T29" fmla="*/ 0 h 3234532"/>
              <a:gd name="T30" fmla="*/ 1 w 3208412"/>
              <a:gd name="T31" fmla="*/ 1 h 3234532"/>
              <a:gd name="T32" fmla="*/ 1 w 3208412"/>
              <a:gd name="T33" fmla="*/ 0 h 3234532"/>
              <a:gd name="T34" fmla="*/ 0 w 3208412"/>
              <a:gd name="T35" fmla="*/ 1 h 3234532"/>
              <a:gd name="T36" fmla="*/ 1 w 3208412"/>
              <a:gd name="T37" fmla="*/ 2 h 3234532"/>
              <a:gd name="T38" fmla="*/ 2 w 3208412"/>
              <a:gd name="T39" fmla="*/ 1 h 3234532"/>
              <a:gd name="T40" fmla="*/ 2 w 3208412"/>
              <a:gd name="T41" fmla="*/ 1 h 3234532"/>
              <a:gd name="T42" fmla="*/ 2 w 3208412"/>
              <a:gd name="T43" fmla="*/ 1 h 3234532"/>
              <a:gd name="T44" fmla="*/ 2 w 3208412"/>
              <a:gd name="T45" fmla="*/ 1 h 3234532"/>
              <a:gd name="T46" fmla="*/ 1 w 3208412"/>
              <a:gd name="T47" fmla="*/ 2 h 3234532"/>
              <a:gd name="T48" fmla="*/ 0 w 3208412"/>
              <a:gd name="T49" fmla="*/ 1 h 3234532"/>
              <a:gd name="T50" fmla="*/ 1 w 3208412"/>
              <a:gd name="T51" fmla="*/ 0 h 3234532"/>
              <a:gd name="T52" fmla="*/ 1 w 3208412"/>
              <a:gd name="T53" fmla="*/ 0 h 3234532"/>
              <a:gd name="T54" fmla="*/ 2 w 3208412"/>
              <a:gd name="T55" fmla="*/ 0 h 3234532"/>
              <a:gd name="T56" fmla="*/ 2 w 3208412"/>
              <a:gd name="T57" fmla="*/ 0 h 3234532"/>
              <a:gd name="T58" fmla="*/ 2 w 3208412"/>
              <a:gd name="T59" fmla="*/ 0 h 3234532"/>
              <a:gd name="T60" fmla="*/ 1 w 3208412"/>
              <a:gd name="T61" fmla="*/ 0 h 3234532"/>
              <a:gd name="T62" fmla="*/ 0 w 3208412"/>
              <a:gd name="T63" fmla="*/ 1 h 3234532"/>
              <a:gd name="T64" fmla="*/ 1 w 3208412"/>
              <a:gd name="T65" fmla="*/ 2 h 3234532"/>
              <a:gd name="T66" fmla="*/ 2 w 3208412"/>
              <a:gd name="T67" fmla="*/ 1 h 3234532"/>
              <a:gd name="T68" fmla="*/ 2 w 3208412"/>
              <a:gd name="T69" fmla="*/ 1 h 3234532"/>
              <a:gd name="T70" fmla="*/ 2 w 3208412"/>
              <a:gd name="T71" fmla="*/ 0 h 3234532"/>
              <a:gd name="T72" fmla="*/ 2 w 3208412"/>
              <a:gd name="T73" fmla="*/ 0 h 3234532"/>
              <a:gd name="T74" fmla="*/ 2 w 3208412"/>
              <a:gd name="T75" fmla="*/ 1 h 3234532"/>
              <a:gd name="T76" fmla="*/ 1 w 3208412"/>
              <a:gd name="T77" fmla="*/ 2 h 3234532"/>
              <a:gd name="T78" fmla="*/ 0 w 3208412"/>
              <a:gd name="T79" fmla="*/ 1 h 3234532"/>
              <a:gd name="T80" fmla="*/ 1 w 3208412"/>
              <a:gd name="T81" fmla="*/ 0 h 3234532"/>
              <a:gd name="T82" fmla="*/ 2 w 3208412"/>
              <a:gd name="T83" fmla="*/ 0 h 3234532"/>
              <a:gd name="T84" fmla="*/ 2 w 3208412"/>
              <a:gd name="T85" fmla="*/ 0 h 3234532"/>
              <a:gd name="T86" fmla="*/ 2 w 3208412"/>
              <a:gd name="T87" fmla="*/ 0 h 3234532"/>
              <a:gd name="T88" fmla="*/ 2 w 3208412"/>
              <a:gd name="T89" fmla="*/ 0 h 3234532"/>
              <a:gd name="T90" fmla="*/ 2 w 3208412"/>
              <a:gd name="T91" fmla="*/ 0 h 3234532"/>
              <a:gd name="T92" fmla="*/ 1 w 3208412"/>
              <a:gd name="T93" fmla="*/ 1 h 3234532"/>
              <a:gd name="T94" fmla="*/ 1 w 3208412"/>
              <a:gd name="T95" fmla="*/ 1 h 3234532"/>
              <a:gd name="T96" fmla="*/ 1 w 3208412"/>
              <a:gd name="T97" fmla="*/ 1 h 3234532"/>
              <a:gd name="T98" fmla="*/ 1 w 3208412"/>
              <a:gd name="T99" fmla="*/ 1 h 3234532"/>
              <a:gd name="T100" fmla="*/ 1 w 3208412"/>
              <a:gd name="T101" fmla="*/ 1 h 3234532"/>
              <a:gd name="T102" fmla="*/ 1 w 3208412"/>
              <a:gd name="T103" fmla="*/ 1 h 3234532"/>
              <a:gd name="T104" fmla="*/ 2 w 3208412"/>
              <a:gd name="T105" fmla="*/ 0 h 3234532"/>
              <a:gd name="T106" fmla="*/ 2 w 3208412"/>
              <a:gd name="T107" fmla="*/ 0 h 3234532"/>
              <a:gd name="T108" fmla="*/ 2 w 3208412"/>
              <a:gd name="T109" fmla="*/ 0 h 323453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208412" h="3234532" extrusionOk="0">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15" name="TextBox 14">
            <a:extLst>
              <a:ext uri="{FF2B5EF4-FFF2-40B4-BE49-F238E27FC236}">
                <a16:creationId xmlns:a16="http://schemas.microsoft.com/office/drawing/2014/main" id="{A30849B3-FCAA-4751-A7BC-C531CB033C0A}"/>
              </a:ext>
            </a:extLst>
          </p:cNvPr>
          <p:cNvSpPr txBox="1">
            <a:spLocks noChangeArrowheads="1"/>
          </p:cNvSpPr>
          <p:nvPr userDrawn="1"/>
        </p:nvSpPr>
        <p:spPr bwMode="auto">
          <a:xfrm>
            <a:off x="855662" y="387115"/>
            <a:ext cx="9531350" cy="479425"/>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90000"/>
              </a:lnSpc>
              <a:buClr>
                <a:srgbClr val="000000"/>
              </a:buClr>
              <a:buSzPts val="2800"/>
              <a:buFont typeface="Open Sans Light" charset="0"/>
              <a:buNone/>
              <a:defRPr/>
            </a:pPr>
            <a:r>
              <a:rPr lang="en-US" altLang="en-US" sz="2800" b="1" dirty="0">
                <a:latin typeface="Myriad Pro Light" panose="020B0603030403020204" pitchFamily="34" charset="0"/>
                <a:cs typeface="Open Sans Light" charset="0"/>
                <a:sym typeface="Open Sans Light" charset="0"/>
              </a:rPr>
              <a:t>C</a:t>
            </a:r>
            <a:r>
              <a:rPr lang="fr-FR" altLang="en-US" sz="2800" b="1" dirty="0">
                <a:latin typeface="Myriad Pro Light" panose="020B0603030403020204" pitchFamily="34" charset="0"/>
                <a:cs typeface="Open Sans Light" charset="0"/>
                <a:sym typeface="Open Sans Light" charset="0"/>
              </a:rPr>
              <a:t>OMPÉTENC</a:t>
            </a:r>
            <a:r>
              <a:rPr lang="en-US" altLang="en-US" sz="2800" b="1" dirty="0">
                <a:latin typeface="Myriad Pro Light" panose="020B0603030403020204" pitchFamily="34" charset="0"/>
                <a:cs typeface="Open Sans Light" charset="0"/>
                <a:sym typeface="Open Sans Light" charset="0"/>
              </a:rPr>
              <a:t>E : </a:t>
            </a:r>
            <a:r>
              <a:rPr lang="en-US" altLang="en-US" sz="2400" b="1" dirty="0">
                <a:latin typeface="Myriad Pro Light" panose="020B0603030403020204" pitchFamily="34" charset="0"/>
                <a:cs typeface="Open Sans Light" charset="0"/>
                <a:sym typeface="Open Sans Light" charset="0"/>
              </a:rPr>
              <a:t>lecture et </a:t>
            </a:r>
            <a:r>
              <a:rPr lang="fr-FR" altLang="en-US" sz="2400" b="1" dirty="0">
                <a:latin typeface="Myriad Pro Light" panose="020B0603030403020204" pitchFamily="34" charset="0"/>
                <a:cs typeface="Open Sans Light" charset="0"/>
                <a:sym typeface="Open Sans Light" charset="0"/>
              </a:rPr>
              <a:t>compréhension</a:t>
            </a:r>
            <a:r>
              <a:rPr lang="en-US" altLang="en-US" sz="2400" b="1" dirty="0">
                <a:latin typeface="Myriad Pro Light" panose="020B0603030403020204" pitchFamily="34" charset="0"/>
                <a:cs typeface="Open Sans Light" charset="0"/>
                <a:sym typeface="Open Sans Light" charset="0"/>
              </a:rPr>
              <a:t> de documents </a:t>
            </a:r>
            <a:r>
              <a:rPr lang="fr-FR" altLang="en-US" sz="2400" b="1" dirty="0">
                <a:latin typeface="Myriad Pro Light" panose="020B0603030403020204" pitchFamily="34" charset="0"/>
                <a:cs typeface="Open Sans Light" charset="0"/>
                <a:sym typeface="Open Sans Light" charset="0"/>
              </a:rPr>
              <a:t>écrits</a:t>
            </a:r>
            <a:endParaRPr lang="fr-FR" altLang="en-US" sz="2400" b="1" dirty="0">
              <a:solidFill>
                <a:srgbClr val="3A3838"/>
              </a:solidFill>
              <a:latin typeface="Myriad Pro Light" panose="020B0603030403020204" pitchFamily="34" charset="0"/>
              <a:cs typeface="Open Sans Light" charset="0"/>
              <a:sym typeface="Open Sans Light" charset="0"/>
            </a:endParaRPr>
          </a:p>
        </p:txBody>
      </p:sp>
    </p:spTree>
    <p:extLst>
      <p:ext uri="{BB962C8B-B14F-4D97-AF65-F5344CB8AC3E}">
        <p14:creationId xmlns:p14="http://schemas.microsoft.com/office/powerpoint/2010/main" val="3022415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201"/>
        <p:cNvGrpSpPr/>
        <p:nvPr/>
      </p:nvGrpSpPr>
      <p:grpSpPr>
        <a:xfrm>
          <a:off x="0" y="0"/>
          <a:ext cx="0" cy="0"/>
          <a:chOff x="0" y="0"/>
          <a:chExt cx="0" cy="0"/>
        </a:xfrm>
      </p:grpSpPr>
      <p:sp>
        <p:nvSpPr>
          <p:cNvPr id="2" name="Google Shape;202;p15"/>
          <p:cNvSpPr>
            <a:spLocks/>
          </p:cNvSpPr>
          <p:nvPr/>
        </p:nvSpPr>
        <p:spPr bwMode="auto">
          <a:xfrm flipH="1">
            <a:off x="-9525" y="987425"/>
            <a:ext cx="12211050" cy="5870575"/>
          </a:xfrm>
          <a:custGeom>
            <a:avLst/>
            <a:gdLst>
              <a:gd name="T0" fmla="*/ 16738 w 12271248"/>
              <a:gd name="T1" fmla="*/ 147236 h 5907024"/>
              <a:gd name="T2" fmla="*/ 1054541 w 12271248"/>
              <a:gd name="T3" fmla="*/ 147236 h 5907024"/>
              <a:gd name="T4" fmla="*/ 1841262 w 12271248"/>
              <a:gd name="T5" fmla="*/ 948874 h 5907024"/>
              <a:gd name="T6" fmla="*/ 2761895 w 12271248"/>
              <a:gd name="T7" fmla="*/ 0 h 5907024"/>
              <a:gd name="T8" fmla="*/ 11231706 w 12271248"/>
              <a:gd name="T9" fmla="*/ 0 h 5907024"/>
              <a:gd name="T10" fmla="*/ 11231706 w 12271248"/>
              <a:gd name="T11" fmla="*/ 5284247 h 5907024"/>
              <a:gd name="T12" fmla="*/ 0 w 12271248"/>
              <a:gd name="T13" fmla="*/ 5284247 h 5907024"/>
              <a:gd name="T14" fmla="*/ 16738 w 12271248"/>
              <a:gd name="T15" fmla="*/ 147236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03;p15">
            <a:extLst>
              <a:ext uri="{FF2B5EF4-FFF2-40B4-BE49-F238E27FC236}">
                <a16:creationId xmlns:a16="http://schemas.microsoft.com/office/drawing/2014/main" id="{65B394C8-2777-424E-A17B-D6195F8F94C0}"/>
              </a:ext>
            </a:extLst>
          </p:cNvPr>
          <p:cNvSpPr>
            <a:spLocks noChangeArrowheads="1"/>
          </p:cNvSpPr>
          <p:nvPr/>
        </p:nvSpPr>
        <p:spPr bwMode="auto">
          <a:xfrm flipH="1">
            <a:off x="709613" y="1784350"/>
            <a:ext cx="10698162" cy="4259263"/>
          </a:xfrm>
          <a:prstGeom prst="rect">
            <a:avLst/>
          </a:prstGeom>
          <a:solidFill>
            <a:schemeClr val="bg1"/>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04;p15"/>
          <p:cNvSpPr>
            <a:spLocks/>
          </p:cNvSpPr>
          <p:nvPr/>
        </p:nvSpPr>
        <p:spPr bwMode="auto">
          <a:xfrm flipH="1">
            <a:off x="9423400" y="334963"/>
            <a:ext cx="1504950" cy="1504950"/>
          </a:xfrm>
          <a:custGeom>
            <a:avLst/>
            <a:gdLst>
              <a:gd name="T0" fmla="*/ 5169 w 2017267"/>
              <a:gd name="T1" fmla="*/ 0 h 2017267"/>
              <a:gd name="T2" fmla="*/ 5594 w 2017267"/>
              <a:gd name="T3" fmla="*/ 176 h 2017267"/>
              <a:gd name="T4" fmla="*/ 10162 w 2017267"/>
              <a:gd name="T5" fmla="*/ 4743 h 2017267"/>
              <a:gd name="T6" fmla="*/ 10162 w 2017267"/>
              <a:gd name="T7" fmla="*/ 5594 h 2017267"/>
              <a:gd name="T8" fmla="*/ 5594 w 2017267"/>
              <a:gd name="T9" fmla="*/ 10162 h 2017267"/>
              <a:gd name="T10" fmla="*/ 4743 w 2017267"/>
              <a:gd name="T11" fmla="*/ 10162 h 2017267"/>
              <a:gd name="T12" fmla="*/ 176 w 2017267"/>
              <a:gd name="T13" fmla="*/ 5594 h 2017267"/>
              <a:gd name="T14" fmla="*/ 176 w 2017267"/>
              <a:gd name="T15" fmla="*/ 4743 h 2017267"/>
              <a:gd name="T16" fmla="*/ 4743 w 2017267"/>
              <a:gd name="T17" fmla="*/ 176 h 2017267"/>
              <a:gd name="T18" fmla="*/ 5169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05;p15"/>
          <p:cNvGrpSpPr>
            <a:grpSpLocks/>
          </p:cNvGrpSpPr>
          <p:nvPr/>
        </p:nvGrpSpPr>
        <p:grpSpPr bwMode="auto">
          <a:xfrm rot="10800000" flipH="1">
            <a:off x="-9525" y="88900"/>
            <a:ext cx="12192000" cy="1998663"/>
            <a:chOff x="-24048006" y="706405"/>
            <a:chExt cx="33183930" cy="5470816"/>
          </a:xfrm>
        </p:grpSpPr>
        <p:grpSp>
          <p:nvGrpSpPr>
            <p:cNvPr id="6" name="Google Shape;206;p15"/>
            <p:cNvGrpSpPr>
              <a:grpSpLocks/>
            </p:cNvGrpSpPr>
            <p:nvPr/>
          </p:nvGrpSpPr>
          <p:grpSpPr bwMode="auto">
            <a:xfrm rot="10800000" flipH="1">
              <a:off x="-24048006" y="3524344"/>
              <a:ext cx="30291417" cy="2652877"/>
              <a:chOff x="-19289447" y="811335"/>
              <a:chExt cx="30291417" cy="2652877"/>
            </a:xfrm>
          </p:grpSpPr>
          <p:sp>
            <p:nvSpPr>
              <p:cNvPr id="11" name="Google Shape;207;p15">
                <a:extLst>
                  <a:ext uri="{FF2B5EF4-FFF2-40B4-BE49-F238E27FC236}">
                    <a16:creationId xmlns:a16="http://schemas.microsoft.com/office/drawing/2014/main" id="{5F1E38E9-B11F-4977-BF89-61275D1D86CF}"/>
                  </a:ext>
                </a:extLst>
              </p:cNvPr>
              <p:cNvSpPr>
                <a:spLocks noChangeArrowheads="1"/>
              </p:cNvSpPr>
              <p:nvPr/>
            </p:nvSpPr>
            <p:spPr bwMode="auto">
              <a:xfrm>
                <a:off x="-19367222" y="3140451"/>
                <a:ext cx="25428052" cy="29114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08;p15">
                <a:extLst>
                  <a:ext uri="{FF2B5EF4-FFF2-40B4-BE49-F238E27FC236}">
                    <a16:creationId xmlns:a16="http://schemas.microsoft.com/office/drawing/2014/main" id="{1A8286AE-F764-4E75-A1B6-B989D0D35031}"/>
                  </a:ext>
                </a:extLst>
              </p:cNvPr>
              <p:cNvSpPr>
                <a:spLocks noChangeArrowheads="1"/>
              </p:cNvSpPr>
              <p:nvPr/>
            </p:nvSpPr>
            <p:spPr bwMode="auto">
              <a:xfrm rot="2727637">
                <a:off x="7077734"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09;p15"/>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10;p15"/>
            <p:cNvGrpSpPr>
              <a:grpSpLocks/>
            </p:cNvGrpSpPr>
            <p:nvPr/>
          </p:nvGrpSpPr>
          <p:grpSpPr bwMode="auto">
            <a:xfrm flipH="1">
              <a:off x="1190030" y="706405"/>
              <a:ext cx="7945894" cy="2652877"/>
              <a:chOff x="3056076" y="811335"/>
              <a:chExt cx="7945894" cy="2652877"/>
            </a:xfrm>
          </p:grpSpPr>
          <p:sp>
            <p:nvSpPr>
              <p:cNvPr id="8" name="Google Shape;211;p15">
                <a:extLst>
                  <a:ext uri="{FF2B5EF4-FFF2-40B4-BE49-F238E27FC236}">
                    <a16:creationId xmlns:a16="http://schemas.microsoft.com/office/drawing/2014/main" id="{E2D23DB4-64CE-4748-A950-FBB667F12F61}"/>
                  </a:ext>
                </a:extLst>
              </p:cNvPr>
              <p:cNvSpPr>
                <a:spLocks noChangeArrowheads="1"/>
              </p:cNvSpPr>
              <p:nvPr/>
            </p:nvSpPr>
            <p:spPr bwMode="auto">
              <a:xfrm>
                <a:off x="3133851" y="3201287"/>
                <a:ext cx="3080746" cy="230306"/>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12;p15">
                <a:extLst>
                  <a:ext uri="{FF2B5EF4-FFF2-40B4-BE49-F238E27FC236}">
                    <a16:creationId xmlns:a16="http://schemas.microsoft.com/office/drawing/2014/main" id="{ED0E1E98-9CA7-452E-8559-E6483F6E80BD}"/>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13;p15"/>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grpSp>
        <p:nvGrpSpPr>
          <p:cNvPr id="14" name="Google Shape;214;p15"/>
          <p:cNvGrpSpPr>
            <a:grpSpLocks/>
          </p:cNvGrpSpPr>
          <p:nvPr/>
        </p:nvGrpSpPr>
        <p:grpSpPr bwMode="auto">
          <a:xfrm flipH="1">
            <a:off x="9763125" y="736600"/>
            <a:ext cx="871538" cy="758825"/>
            <a:chOff x="4075906" y="5137696"/>
            <a:chExt cx="1420106" cy="1235751"/>
          </a:xfrm>
        </p:grpSpPr>
        <p:sp>
          <p:nvSpPr>
            <p:cNvPr id="15" name="Google Shape;215;p15">
              <a:extLst>
                <a:ext uri="{FF2B5EF4-FFF2-40B4-BE49-F238E27FC236}">
                  <a16:creationId xmlns:a16="http://schemas.microsoft.com/office/drawing/2014/main" id="{5F76E759-F4B4-4207-8428-AD4998919DF2}"/>
                </a:ext>
              </a:extLst>
            </p:cNvPr>
            <p:cNvSpPr>
              <a:spLocks/>
            </p:cNvSpPr>
            <p:nvPr/>
          </p:nvSpPr>
          <p:spPr bwMode="auto">
            <a:xfrm rot="5400000" flipH="1">
              <a:off x="4674794" y="5298874"/>
              <a:ext cx="222332" cy="1420106"/>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56587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6" name="Google Shape;216;p15">
              <a:extLst>
                <a:ext uri="{FF2B5EF4-FFF2-40B4-BE49-F238E27FC236}">
                  <a16:creationId xmlns:a16="http://schemas.microsoft.com/office/drawing/2014/main" id="{6C698E6A-4030-464E-9ABE-E66CA7237F1E}"/>
                </a:ext>
              </a:extLst>
            </p:cNvPr>
            <p:cNvSpPr>
              <a:spLocks/>
            </p:cNvSpPr>
            <p:nvPr/>
          </p:nvSpPr>
          <p:spPr bwMode="auto">
            <a:xfrm rot="16200000" flipH="1">
              <a:off x="4679964" y="5596201"/>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C82FF"/>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7" name="Google Shape;217;p15">
              <a:extLst>
                <a:ext uri="{FF2B5EF4-FFF2-40B4-BE49-F238E27FC236}">
                  <a16:creationId xmlns:a16="http://schemas.microsoft.com/office/drawing/2014/main" id="{9356C79C-A876-4F3E-B391-821AC78FB41E}"/>
                </a:ext>
              </a:extLst>
            </p:cNvPr>
            <p:cNvSpPr>
              <a:spLocks/>
            </p:cNvSpPr>
            <p:nvPr/>
          </p:nvSpPr>
          <p:spPr bwMode="auto">
            <a:xfrm rot="16200000" flipH="1">
              <a:off x="4679964" y="5076566"/>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ED0A6"/>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8" name="Google Shape;218;p15">
              <a:extLst>
                <a:ext uri="{FF2B5EF4-FFF2-40B4-BE49-F238E27FC236}">
                  <a16:creationId xmlns:a16="http://schemas.microsoft.com/office/drawing/2014/main" id="{1D135F9D-D0F3-460D-A3A1-7F307FD0D5F8}"/>
                </a:ext>
              </a:extLst>
            </p:cNvPr>
            <p:cNvSpPr>
              <a:spLocks/>
            </p:cNvSpPr>
            <p:nvPr/>
          </p:nvSpPr>
          <p:spPr bwMode="auto">
            <a:xfrm rot="16200000" flipH="1">
              <a:off x="4663148" y="4824501"/>
              <a:ext cx="209406" cy="1342505"/>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F386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9" name="Google Shape;219;p15">
              <a:extLst>
                <a:ext uri="{FF2B5EF4-FFF2-40B4-BE49-F238E27FC236}">
                  <a16:creationId xmlns:a16="http://schemas.microsoft.com/office/drawing/2014/main" id="{DEB87474-2894-4F12-B195-EF7F108646A4}"/>
                </a:ext>
              </a:extLst>
            </p:cNvPr>
            <p:cNvSpPr>
              <a:spLocks/>
            </p:cNvSpPr>
            <p:nvPr/>
          </p:nvSpPr>
          <p:spPr bwMode="auto">
            <a:xfrm rot="5400000" flipH="1">
              <a:off x="4696777" y="4573733"/>
              <a:ext cx="211991" cy="1339917"/>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FF8021"/>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grpSp>
      <p:pic>
        <p:nvPicPr>
          <p:cNvPr id="20" name="Google Shape;220;p15"/>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Google Shape;221;p15">
            <a:extLst>
              <a:ext uri="{FF2B5EF4-FFF2-40B4-BE49-F238E27FC236}">
                <a16:creationId xmlns:a16="http://schemas.microsoft.com/office/drawing/2014/main" id="{3D5A0A60-5B8D-46E0-95C0-AD9C1D3673E0}"/>
              </a:ext>
            </a:extLst>
          </p:cNvPr>
          <p:cNvSpPr txBox="1">
            <a:spLocks noChangeArrowheads="1"/>
          </p:cNvSpPr>
          <p:nvPr/>
        </p:nvSpPr>
        <p:spPr bwMode="auto">
          <a:xfrm flipH="1">
            <a:off x="909638" y="7938"/>
            <a:ext cx="9912350" cy="914400"/>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Light" panose="020B0603030403020204" pitchFamily="34" charset="0"/>
                <a:cs typeface="Open Sans Light" charset="0"/>
                <a:sym typeface="Open Sans Light" charset="0"/>
              </a:rPr>
              <a:t>RÉFÉRENCES</a:t>
            </a:r>
            <a:endParaRPr lang="fr-FR" altLang="en-US" sz="2800" b="1" dirty="0">
              <a:solidFill>
                <a:srgbClr val="3A3838"/>
              </a:solidFill>
              <a:latin typeface="Myriad Pro Light" panose="020B0603030403020204" pitchFamily="34" charset="0"/>
              <a:cs typeface="Open Sans Light" charset="0"/>
              <a:sym typeface="Open Sans Light" charset="0"/>
            </a:endParaRPr>
          </a:p>
        </p:txBody>
      </p:sp>
    </p:spTree>
    <p:extLst>
      <p:ext uri="{BB962C8B-B14F-4D97-AF65-F5344CB8AC3E}">
        <p14:creationId xmlns:p14="http://schemas.microsoft.com/office/powerpoint/2010/main" val="646527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222"/>
        <p:cNvGrpSpPr/>
        <p:nvPr/>
      </p:nvGrpSpPr>
      <p:grpSpPr>
        <a:xfrm>
          <a:off x="0" y="0"/>
          <a:ext cx="0" cy="0"/>
          <a:chOff x="0" y="0"/>
          <a:chExt cx="0" cy="0"/>
        </a:xfrm>
      </p:grpSpPr>
      <p:sp>
        <p:nvSpPr>
          <p:cNvPr id="2" name="Google Shape;223;p16"/>
          <p:cNvSpPr>
            <a:spLocks/>
          </p:cNvSpPr>
          <p:nvPr/>
        </p:nvSpPr>
        <p:spPr bwMode="auto">
          <a:xfrm flipH="1">
            <a:off x="0" y="987425"/>
            <a:ext cx="12211050" cy="5870575"/>
          </a:xfrm>
          <a:custGeom>
            <a:avLst/>
            <a:gdLst>
              <a:gd name="T0" fmla="*/ 16738 w 12271248"/>
              <a:gd name="T1" fmla="*/ 147236 h 5907024"/>
              <a:gd name="T2" fmla="*/ 1054541 w 12271248"/>
              <a:gd name="T3" fmla="*/ 147236 h 5907024"/>
              <a:gd name="T4" fmla="*/ 1841262 w 12271248"/>
              <a:gd name="T5" fmla="*/ 948874 h 5907024"/>
              <a:gd name="T6" fmla="*/ 2761895 w 12271248"/>
              <a:gd name="T7" fmla="*/ 0 h 5907024"/>
              <a:gd name="T8" fmla="*/ 11231706 w 12271248"/>
              <a:gd name="T9" fmla="*/ 0 h 5907024"/>
              <a:gd name="T10" fmla="*/ 11231706 w 12271248"/>
              <a:gd name="T11" fmla="*/ 5284247 h 5907024"/>
              <a:gd name="T12" fmla="*/ 0 w 12271248"/>
              <a:gd name="T13" fmla="*/ 5284247 h 5907024"/>
              <a:gd name="T14" fmla="*/ 16738 w 12271248"/>
              <a:gd name="T15" fmla="*/ 147236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24;p16">
            <a:extLst>
              <a:ext uri="{FF2B5EF4-FFF2-40B4-BE49-F238E27FC236}">
                <a16:creationId xmlns:a16="http://schemas.microsoft.com/office/drawing/2014/main" id="{BB6FA829-DAAF-4C8B-91E9-1FD61D7F9AB1}"/>
              </a:ext>
            </a:extLst>
          </p:cNvPr>
          <p:cNvSpPr>
            <a:spLocks noChangeArrowheads="1"/>
          </p:cNvSpPr>
          <p:nvPr/>
        </p:nvSpPr>
        <p:spPr bwMode="auto">
          <a:xfrm flipH="1">
            <a:off x="719138" y="1784350"/>
            <a:ext cx="10698162" cy="4259263"/>
          </a:xfrm>
          <a:prstGeom prst="rect">
            <a:avLst/>
          </a:prstGeom>
          <a:solidFill>
            <a:schemeClr val="bg1"/>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25;p16"/>
          <p:cNvSpPr>
            <a:spLocks/>
          </p:cNvSpPr>
          <p:nvPr/>
        </p:nvSpPr>
        <p:spPr bwMode="auto">
          <a:xfrm flipH="1">
            <a:off x="9432925" y="334963"/>
            <a:ext cx="1504950" cy="1504950"/>
          </a:xfrm>
          <a:custGeom>
            <a:avLst/>
            <a:gdLst>
              <a:gd name="T0" fmla="*/ 5169 w 2017267"/>
              <a:gd name="T1" fmla="*/ 0 h 2017267"/>
              <a:gd name="T2" fmla="*/ 5594 w 2017267"/>
              <a:gd name="T3" fmla="*/ 176 h 2017267"/>
              <a:gd name="T4" fmla="*/ 10162 w 2017267"/>
              <a:gd name="T5" fmla="*/ 4743 h 2017267"/>
              <a:gd name="T6" fmla="*/ 10162 w 2017267"/>
              <a:gd name="T7" fmla="*/ 5594 h 2017267"/>
              <a:gd name="T8" fmla="*/ 5594 w 2017267"/>
              <a:gd name="T9" fmla="*/ 10162 h 2017267"/>
              <a:gd name="T10" fmla="*/ 4743 w 2017267"/>
              <a:gd name="T11" fmla="*/ 10162 h 2017267"/>
              <a:gd name="T12" fmla="*/ 176 w 2017267"/>
              <a:gd name="T13" fmla="*/ 5594 h 2017267"/>
              <a:gd name="T14" fmla="*/ 176 w 2017267"/>
              <a:gd name="T15" fmla="*/ 4743 h 2017267"/>
              <a:gd name="T16" fmla="*/ 4743 w 2017267"/>
              <a:gd name="T17" fmla="*/ 176 h 2017267"/>
              <a:gd name="T18" fmla="*/ 5169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26;p16"/>
          <p:cNvGrpSpPr>
            <a:grpSpLocks/>
          </p:cNvGrpSpPr>
          <p:nvPr/>
        </p:nvGrpSpPr>
        <p:grpSpPr bwMode="auto">
          <a:xfrm rot="10800000" flipH="1">
            <a:off x="0" y="88900"/>
            <a:ext cx="12192000" cy="1998663"/>
            <a:chOff x="-24048006" y="706405"/>
            <a:chExt cx="33183930" cy="5470816"/>
          </a:xfrm>
        </p:grpSpPr>
        <p:grpSp>
          <p:nvGrpSpPr>
            <p:cNvPr id="6" name="Google Shape;227;p16"/>
            <p:cNvGrpSpPr>
              <a:grpSpLocks/>
            </p:cNvGrpSpPr>
            <p:nvPr/>
          </p:nvGrpSpPr>
          <p:grpSpPr bwMode="auto">
            <a:xfrm rot="10800000" flipH="1">
              <a:off x="-24048006" y="3524344"/>
              <a:ext cx="30291417" cy="2652877"/>
              <a:chOff x="-19289447" y="811335"/>
              <a:chExt cx="30291417" cy="2652877"/>
            </a:xfrm>
          </p:grpSpPr>
          <p:sp>
            <p:nvSpPr>
              <p:cNvPr id="11" name="Google Shape;228;p16">
                <a:extLst>
                  <a:ext uri="{FF2B5EF4-FFF2-40B4-BE49-F238E27FC236}">
                    <a16:creationId xmlns:a16="http://schemas.microsoft.com/office/drawing/2014/main" id="{28D72AE4-A590-43B8-B3A4-0239FDA4F7C3}"/>
                  </a:ext>
                </a:extLst>
              </p:cNvPr>
              <p:cNvSpPr>
                <a:spLocks noChangeArrowheads="1"/>
              </p:cNvSpPr>
              <p:nvPr/>
            </p:nvSpPr>
            <p:spPr bwMode="auto">
              <a:xfrm>
                <a:off x="-19367222" y="3140451"/>
                <a:ext cx="25428052" cy="29114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29;p16">
                <a:extLst>
                  <a:ext uri="{FF2B5EF4-FFF2-40B4-BE49-F238E27FC236}">
                    <a16:creationId xmlns:a16="http://schemas.microsoft.com/office/drawing/2014/main" id="{0BCE50C7-2F9C-40A6-B09D-DB4F4732437F}"/>
                  </a:ext>
                </a:extLst>
              </p:cNvPr>
              <p:cNvSpPr>
                <a:spLocks noChangeArrowheads="1"/>
              </p:cNvSpPr>
              <p:nvPr/>
            </p:nvSpPr>
            <p:spPr bwMode="auto">
              <a:xfrm rot="2727637">
                <a:off x="7077734"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30;p16"/>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31;p16"/>
            <p:cNvGrpSpPr>
              <a:grpSpLocks/>
            </p:cNvGrpSpPr>
            <p:nvPr/>
          </p:nvGrpSpPr>
          <p:grpSpPr bwMode="auto">
            <a:xfrm flipH="1">
              <a:off x="1190030" y="706405"/>
              <a:ext cx="7945894" cy="2652877"/>
              <a:chOff x="3056076" y="811335"/>
              <a:chExt cx="7945894" cy="2652877"/>
            </a:xfrm>
          </p:grpSpPr>
          <p:sp>
            <p:nvSpPr>
              <p:cNvPr id="8" name="Google Shape;232;p16">
                <a:extLst>
                  <a:ext uri="{FF2B5EF4-FFF2-40B4-BE49-F238E27FC236}">
                    <a16:creationId xmlns:a16="http://schemas.microsoft.com/office/drawing/2014/main" id="{3C767EC8-AE89-4191-AC3F-CA8774A79F5C}"/>
                  </a:ext>
                </a:extLst>
              </p:cNvPr>
              <p:cNvSpPr>
                <a:spLocks noChangeArrowheads="1"/>
              </p:cNvSpPr>
              <p:nvPr/>
            </p:nvSpPr>
            <p:spPr bwMode="auto">
              <a:xfrm>
                <a:off x="3133851" y="3201287"/>
                <a:ext cx="3080746" cy="230306"/>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33;p16">
                <a:extLst>
                  <a:ext uri="{FF2B5EF4-FFF2-40B4-BE49-F238E27FC236}">
                    <a16:creationId xmlns:a16="http://schemas.microsoft.com/office/drawing/2014/main" id="{8554EC8E-0F5E-4AF1-9141-DB052F4E17C9}"/>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34;p16"/>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235;p16"/>
          <p:cNvSpPr>
            <a:spLocks/>
          </p:cNvSpPr>
          <p:nvPr/>
        </p:nvSpPr>
        <p:spPr bwMode="auto">
          <a:xfrm flipH="1">
            <a:off x="9653588" y="773113"/>
            <a:ext cx="1062037" cy="554037"/>
          </a:xfrm>
          <a:custGeom>
            <a:avLst/>
            <a:gdLst>
              <a:gd name="T0" fmla="*/ 2147483646 w 271"/>
              <a:gd name="T1" fmla="*/ 2147483646 h 141"/>
              <a:gd name="T2" fmla="*/ 2147483646 w 271"/>
              <a:gd name="T3" fmla="*/ 2147483646 h 141"/>
              <a:gd name="T4" fmla="*/ 2147483646 w 271"/>
              <a:gd name="T5" fmla="*/ 2147483646 h 141"/>
              <a:gd name="T6" fmla="*/ 2147483646 w 271"/>
              <a:gd name="T7" fmla="*/ 2147483646 h 141"/>
              <a:gd name="T8" fmla="*/ 2147483646 w 271"/>
              <a:gd name="T9" fmla="*/ 2147483646 h 141"/>
              <a:gd name="T10" fmla="*/ 2147483646 w 271"/>
              <a:gd name="T11" fmla="*/ 2147483646 h 141"/>
              <a:gd name="T12" fmla="*/ 2147483646 w 271"/>
              <a:gd name="T13" fmla="*/ 2147483646 h 141"/>
              <a:gd name="T14" fmla="*/ 2147483646 w 271"/>
              <a:gd name="T15" fmla="*/ 2147483646 h 141"/>
              <a:gd name="T16" fmla="*/ 2147483646 w 271"/>
              <a:gd name="T17" fmla="*/ 2147483646 h 141"/>
              <a:gd name="T18" fmla="*/ 2147483646 w 271"/>
              <a:gd name="T19" fmla="*/ 2147483646 h 141"/>
              <a:gd name="T20" fmla="*/ 2147483646 w 271"/>
              <a:gd name="T21" fmla="*/ 2147483646 h 141"/>
              <a:gd name="T22" fmla="*/ 2147483646 w 271"/>
              <a:gd name="T23" fmla="*/ 0 h 141"/>
              <a:gd name="T24" fmla="*/ 2147483646 w 271"/>
              <a:gd name="T25" fmla="*/ 2147483646 h 141"/>
              <a:gd name="T26" fmla="*/ 2147483646 w 271"/>
              <a:gd name="T27" fmla="*/ 2147483646 h 141"/>
              <a:gd name="T28" fmla="*/ 2147483646 w 271"/>
              <a:gd name="T29" fmla="*/ 2147483646 h 141"/>
              <a:gd name="T30" fmla="*/ 2147483646 w 271"/>
              <a:gd name="T31" fmla="*/ 2147483646 h 141"/>
              <a:gd name="T32" fmla="*/ 2147483646 w 271"/>
              <a:gd name="T33" fmla="*/ 2147483646 h 141"/>
              <a:gd name="T34" fmla="*/ 2147483646 w 271"/>
              <a:gd name="T35" fmla="*/ 2147483646 h 141"/>
              <a:gd name="T36" fmla="*/ 2147483646 w 271"/>
              <a:gd name="T37" fmla="*/ 2147483646 h 141"/>
              <a:gd name="T38" fmla="*/ 2147483646 w 271"/>
              <a:gd name="T39" fmla="*/ 2147483646 h 141"/>
              <a:gd name="T40" fmla="*/ 2147483646 w 271"/>
              <a:gd name="T41" fmla="*/ 2147483646 h 141"/>
              <a:gd name="T42" fmla="*/ 2147483646 w 271"/>
              <a:gd name="T43" fmla="*/ 2147483646 h 141"/>
              <a:gd name="T44" fmla="*/ 2147483646 w 271"/>
              <a:gd name="T45" fmla="*/ 2147483646 h 141"/>
              <a:gd name="T46" fmla="*/ 2147483646 w 271"/>
              <a:gd name="T47" fmla="*/ 2147483646 h 141"/>
              <a:gd name="T48" fmla="*/ 2147483646 w 271"/>
              <a:gd name="T49" fmla="*/ 2147483646 h 141"/>
              <a:gd name="T50" fmla="*/ 2147483646 w 271"/>
              <a:gd name="T51" fmla="*/ 2147483646 h 141"/>
              <a:gd name="T52" fmla="*/ 2147483646 w 271"/>
              <a:gd name="T53" fmla="*/ 2147483646 h 141"/>
              <a:gd name="T54" fmla="*/ 2147483646 w 271"/>
              <a:gd name="T55" fmla="*/ 2147483646 h 141"/>
              <a:gd name="T56" fmla="*/ 2147483646 w 271"/>
              <a:gd name="T57" fmla="*/ 2147483646 h 141"/>
              <a:gd name="T58" fmla="*/ 2147483646 w 271"/>
              <a:gd name="T59" fmla="*/ 2147483646 h 141"/>
              <a:gd name="T60" fmla="*/ 2147483646 w 271"/>
              <a:gd name="T61" fmla="*/ 2147483646 h 141"/>
              <a:gd name="T62" fmla="*/ 2147483646 w 271"/>
              <a:gd name="T63" fmla="*/ 2147483646 h 141"/>
              <a:gd name="T64" fmla="*/ 2147483646 w 271"/>
              <a:gd name="T65" fmla="*/ 2147483646 h 141"/>
              <a:gd name="T66" fmla="*/ 2147483646 w 271"/>
              <a:gd name="T67" fmla="*/ 2147483646 h 141"/>
              <a:gd name="T68" fmla="*/ 2147483646 w 271"/>
              <a:gd name="T69" fmla="*/ 2147483646 h 141"/>
              <a:gd name="T70" fmla="*/ 2147483646 w 271"/>
              <a:gd name="T71" fmla="*/ 2147483646 h 141"/>
              <a:gd name="T72" fmla="*/ 2147483646 w 271"/>
              <a:gd name="T73" fmla="*/ 2147483646 h 141"/>
              <a:gd name="T74" fmla="*/ 2147483646 w 271"/>
              <a:gd name="T75" fmla="*/ 2147483646 h 141"/>
              <a:gd name="T76" fmla="*/ 2147483646 w 271"/>
              <a:gd name="T77" fmla="*/ 2147483646 h 141"/>
              <a:gd name="T78" fmla="*/ 2147483646 w 271"/>
              <a:gd name="T79" fmla="*/ 2147483646 h 141"/>
              <a:gd name="T80" fmla="*/ 2147483646 w 271"/>
              <a:gd name="T81" fmla="*/ 2147483646 h 141"/>
              <a:gd name="T82" fmla="*/ 2147483646 w 271"/>
              <a:gd name="T83" fmla="*/ 2147483646 h 141"/>
              <a:gd name="T84" fmla="*/ 2147483646 w 271"/>
              <a:gd name="T85" fmla="*/ 2147483646 h 141"/>
              <a:gd name="T86" fmla="*/ 2147483646 w 271"/>
              <a:gd name="T87" fmla="*/ 2147483646 h 141"/>
              <a:gd name="T88" fmla="*/ 2147483646 w 271"/>
              <a:gd name="T89" fmla="*/ 2147483646 h 141"/>
              <a:gd name="T90" fmla="*/ 2147483646 w 271"/>
              <a:gd name="T91" fmla="*/ 2147483646 h 141"/>
              <a:gd name="T92" fmla="*/ 2147483646 w 271"/>
              <a:gd name="T93" fmla="*/ 2147483646 h 141"/>
              <a:gd name="T94" fmla="*/ 2147483646 w 271"/>
              <a:gd name="T95" fmla="*/ 2147483646 h 141"/>
              <a:gd name="T96" fmla="*/ 2147483646 w 271"/>
              <a:gd name="T97" fmla="*/ 2147483646 h 141"/>
              <a:gd name="T98" fmla="*/ 2147483646 w 271"/>
              <a:gd name="T99" fmla="*/ 2147483646 h 141"/>
              <a:gd name="T100" fmla="*/ 2147483646 w 271"/>
              <a:gd name="T101" fmla="*/ 2147483646 h 141"/>
              <a:gd name="T102" fmla="*/ 2147483646 w 271"/>
              <a:gd name="T103" fmla="*/ 2147483646 h 141"/>
              <a:gd name="T104" fmla="*/ 2147483646 w 271"/>
              <a:gd name="T105" fmla="*/ 2147483646 h 141"/>
              <a:gd name="T106" fmla="*/ 2147483646 w 271"/>
              <a:gd name="T107" fmla="*/ 2147483646 h 141"/>
              <a:gd name="T108" fmla="*/ 2147483646 w 271"/>
              <a:gd name="T109" fmla="*/ 2147483646 h 141"/>
              <a:gd name="T110" fmla="*/ 2147483646 w 271"/>
              <a:gd name="T111" fmla="*/ 2147483646 h 141"/>
              <a:gd name="T112" fmla="*/ 2147483646 w 271"/>
              <a:gd name="T113" fmla="*/ 2147483646 h 141"/>
              <a:gd name="T114" fmla="*/ 2147483646 w 271"/>
              <a:gd name="T115" fmla="*/ 2147483646 h 141"/>
              <a:gd name="T116" fmla="*/ 2147483646 w 271"/>
              <a:gd name="T117" fmla="*/ 2147483646 h 1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lstStyle/>
          <a:p>
            <a:endParaRPr lang="en-US"/>
          </a:p>
        </p:txBody>
      </p:sp>
      <p:pic>
        <p:nvPicPr>
          <p:cNvPr id="15" name="Google Shape;236;p16"/>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Google Shape;237;p16">
            <a:extLst>
              <a:ext uri="{FF2B5EF4-FFF2-40B4-BE49-F238E27FC236}">
                <a16:creationId xmlns:a16="http://schemas.microsoft.com/office/drawing/2014/main" id="{24A7D201-423D-4AD4-9F53-667362E0D96A}"/>
              </a:ext>
            </a:extLst>
          </p:cNvPr>
          <p:cNvSpPr txBox="1">
            <a:spLocks noChangeArrowheads="1"/>
          </p:cNvSpPr>
          <p:nvPr/>
        </p:nvSpPr>
        <p:spPr bwMode="auto">
          <a:xfrm flipH="1">
            <a:off x="909638" y="7938"/>
            <a:ext cx="9912350" cy="914400"/>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Light" panose="020B0603030403020204" pitchFamily="34" charset="0"/>
                <a:cs typeface="Open Sans Light" charset="0"/>
                <a:sym typeface="Open Sans Light" charset="0"/>
              </a:rPr>
              <a:t>CONTRIBUTEURS / CONTRIBUTRICES </a:t>
            </a:r>
            <a:endParaRPr lang="fr-FR" altLang="en-US" sz="2800" b="1" dirty="0">
              <a:solidFill>
                <a:srgbClr val="3A3838"/>
              </a:solidFill>
              <a:latin typeface="Myriad Pro Light" panose="020B0603030403020204" pitchFamily="34" charset="0"/>
              <a:cs typeface="Open Sans Light" charset="0"/>
              <a:sym typeface="Open Sans Light" charset="0"/>
            </a:endParaRPr>
          </a:p>
        </p:txBody>
      </p:sp>
    </p:spTree>
    <p:extLst>
      <p:ext uri="{BB962C8B-B14F-4D97-AF65-F5344CB8AC3E}">
        <p14:creationId xmlns:p14="http://schemas.microsoft.com/office/powerpoint/2010/main" val="2494332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238"/>
        <p:cNvGrpSpPr/>
        <p:nvPr/>
      </p:nvGrpSpPr>
      <p:grpSpPr>
        <a:xfrm>
          <a:off x="0" y="0"/>
          <a:ext cx="0" cy="0"/>
          <a:chOff x="0" y="0"/>
          <a:chExt cx="0" cy="0"/>
        </a:xfrm>
      </p:grpSpPr>
      <p:pic>
        <p:nvPicPr>
          <p:cNvPr id="2" name="Google Shape;239;p17"/>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6008688"/>
            <a:ext cx="135255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oogle Shape;240;p17"/>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713" y="6008688"/>
            <a:ext cx="109696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oogle Shape;241;p17"/>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08688"/>
            <a:ext cx="12239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oogle Shape;242;p17"/>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1875" y="6016625"/>
            <a:ext cx="10541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oogle Shape;243;p17"/>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59888" y="6002338"/>
            <a:ext cx="13239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Google Shape;244;p17">
            <a:extLst>
              <a:ext uri="{FF2B5EF4-FFF2-40B4-BE49-F238E27FC236}">
                <a16:creationId xmlns:a16="http://schemas.microsoft.com/office/drawing/2014/main" id="{FD954B3E-7D12-43AF-9DAE-40DD45166CA7}"/>
              </a:ext>
            </a:extLst>
          </p:cNvPr>
          <p:cNvSpPr txBox="1">
            <a:spLocks noChangeArrowheads="1"/>
          </p:cNvSpPr>
          <p:nvPr/>
        </p:nvSpPr>
        <p:spPr bwMode="auto">
          <a:xfrm>
            <a:off x="4237038" y="2108200"/>
            <a:ext cx="4302125" cy="2290763"/>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Clr>
                <a:srgbClr val="3A3838"/>
              </a:buClr>
              <a:buSzPts val="7600"/>
              <a:buFont typeface="Open Sans" charset="0"/>
              <a:buNone/>
              <a:defRPr/>
            </a:pPr>
            <a:r>
              <a:rPr lang="en-US" altLang="en-US" sz="7600" b="1" dirty="0">
                <a:solidFill>
                  <a:srgbClr val="3A3838"/>
                </a:solidFill>
                <a:latin typeface="Open Sans" charset="0"/>
                <a:cs typeface="Open Sans" charset="0"/>
                <a:sym typeface="Open Sans" charset="0"/>
              </a:rPr>
              <a:t>MERCI !</a:t>
            </a:r>
            <a:endParaRPr lang="en-US" altLang="en-US" dirty="0"/>
          </a:p>
        </p:txBody>
      </p:sp>
      <p:cxnSp>
        <p:nvCxnSpPr>
          <p:cNvPr id="8" name="Google Shape;245;p17"/>
          <p:cNvCxnSpPr>
            <a:cxnSpLocks noChangeShapeType="1"/>
          </p:cNvCxnSpPr>
          <p:nvPr/>
        </p:nvCxnSpPr>
        <p:spPr bwMode="auto">
          <a:xfrm>
            <a:off x="1238250" y="5624513"/>
            <a:ext cx="9358313" cy="0"/>
          </a:xfrm>
          <a:prstGeom prst="straightConnector1">
            <a:avLst/>
          </a:prstGeom>
          <a:noFill/>
          <a:ln w="9525">
            <a:solidFill>
              <a:srgbClr val="3A3838"/>
            </a:solidFill>
            <a:miter lim="800000"/>
            <a:headEnd type="none" w="sm" len="sm"/>
            <a:tailEnd type="none" w="sm" len="sm"/>
          </a:ln>
          <a:extLst>
            <a:ext uri="{909E8E84-426E-40DD-AFC4-6F175D3DCCD1}">
              <a14:hiddenFill xmlns:a14="http://schemas.microsoft.com/office/drawing/2010/main">
                <a:noFill/>
              </a14:hiddenFill>
            </a:ext>
          </a:extLst>
        </p:spPr>
      </p:cxnSp>
      <p:pic>
        <p:nvPicPr>
          <p:cNvPr id="9" name="Google Shape;246;p17"/>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3245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7"/>
        <p:cNvGrpSpPr/>
        <p:nvPr/>
      </p:nvGrpSpPr>
      <p:grpSpPr>
        <a:xfrm>
          <a:off x="0" y="0"/>
          <a:ext cx="0" cy="0"/>
          <a:chOff x="0" y="0"/>
          <a:chExt cx="0" cy="0"/>
        </a:xfrm>
      </p:grpSpPr>
      <p:pic>
        <p:nvPicPr>
          <p:cNvPr id="2" name="Google Shape;23;p3"/>
          <p:cNvPicPr preferRelativeResize="0">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29443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s://www.maxicours.com/se/cours/le-discours-narratif-et-le-schema-narratif/"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hyperlink" Target="http://data0.eklablog.com/davidcrol/perso/correction%20temps%20du%20recit.pdf" TargetMode="External"/><Relationship Id="rId4" Type="http://schemas.openxmlformats.org/officeDocument/2006/relationships/hyperlink" Target="https://www.alloprof.qc.ca/Forums/Lists/Discussions%20de%20la%20communaute/texte%20narratif%207572?ID=165431"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Google Shape;252;p19"/>
          <p:cNvSpPr txBox="1">
            <a:spLocks noChangeArrowheads="1"/>
          </p:cNvSpPr>
          <p:nvPr/>
        </p:nvSpPr>
        <p:spPr bwMode="auto">
          <a:xfrm>
            <a:off x="5060950" y="4738688"/>
            <a:ext cx="6510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Arial" panose="020B0604020202020204" pitchFamily="34" charset="0"/>
              <a:buNone/>
            </a:pPr>
            <a:r>
              <a:rPr lang="en-US" altLang="en-US" sz="2400" dirty="0">
                <a:latin typeface="Myriad Pro" panose="020B0503030403020204" pitchFamily="34" charset="0"/>
                <a:sym typeface="Open Sans" panose="020B0606030504020204" pitchFamily="34" charset="0"/>
              </a:rPr>
              <a:t>Classes : EB7 		</a:t>
            </a:r>
            <a:endParaRPr lang="en-US" altLang="en-US" sz="2400" dirty="0">
              <a:latin typeface="Myriad Pro" panose="020B0503030403020204" pitchFamily="34" charset="0"/>
            </a:endParaRPr>
          </a:p>
        </p:txBody>
      </p:sp>
      <p:pic>
        <p:nvPicPr>
          <p:cNvPr id="8195" name="Google Shape;253;p19"/>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Google Shape;254;p19">
            <a:extLst>
              <a:ext uri="{FF2B5EF4-FFF2-40B4-BE49-F238E27FC236}">
                <a16:creationId xmlns:a16="http://schemas.microsoft.com/office/drawing/2014/main" id="{64E4F9A9-8234-4A44-A5E4-72ACC3E1C3FA}"/>
              </a:ext>
            </a:extLst>
          </p:cNvPr>
          <p:cNvSpPr txBox="1">
            <a:spLocks noGrp="1"/>
          </p:cNvSpPr>
          <p:nvPr>
            <p:ph type="ctrTitle" idx="4294967295"/>
          </p:nvPr>
        </p:nvSpPr>
        <p:spPr bwMode="auto">
          <a:xfrm>
            <a:off x="4762183" y="2971006"/>
            <a:ext cx="6473825" cy="7572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p>
            <a:pPr eaLnBrk="1" hangingPunct="1">
              <a:lnSpc>
                <a:spcPct val="90000"/>
              </a:lnSpc>
              <a:buSzPts val="4800"/>
              <a:buFont typeface="Open Sans" charset="0"/>
              <a:buNone/>
              <a:defRPr/>
            </a:pPr>
            <a:r>
              <a:rPr lang="fr-FR" altLang="en-US" sz="4800" b="1" dirty="0">
                <a:solidFill>
                  <a:schemeClr val="tx1"/>
                </a:solidFill>
                <a:latin typeface="Myriad Pro" panose="020B0503030403020204" pitchFamily="34" charset="0"/>
                <a:cs typeface="Arial" panose="020B0604020202020204" pitchFamily="34" charset="0"/>
                <a:sym typeface="Open Sans" charset="0"/>
              </a:rPr>
              <a:t>Le schéma narratif </a:t>
            </a:r>
          </a:p>
        </p:txBody>
      </p:sp>
      <p:sp>
        <p:nvSpPr>
          <p:cNvPr id="8197" name="Google Shape;255;p19"/>
          <p:cNvSpPr>
            <a:spLocks noChangeArrowheads="1"/>
          </p:cNvSpPr>
          <p:nvPr/>
        </p:nvSpPr>
        <p:spPr bwMode="auto">
          <a:xfrm>
            <a:off x="4843463" y="2119312"/>
            <a:ext cx="6473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fr-FR" altLang="en-US" sz="2400" dirty="0">
                <a:solidFill>
                  <a:schemeClr val="tx2">
                    <a:lumMod val="50000"/>
                  </a:schemeClr>
                </a:solidFill>
                <a:latin typeface="Myriad Pro" panose="020B0503030403020204" pitchFamily="34" charset="0"/>
                <a:sym typeface="Open Sans" panose="020B0606030504020204" pitchFamily="34" charset="0"/>
              </a:rPr>
              <a:t>Langue française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Google Shape;438;p29"/>
          <p:cNvSpPr txBox="1">
            <a:spLocks noChangeArrowheads="1"/>
          </p:cNvSpPr>
          <p:nvPr/>
        </p:nvSpPr>
        <p:spPr bwMode="auto">
          <a:xfrm>
            <a:off x="904875" y="150813"/>
            <a:ext cx="11287125"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fr-FR" altLang="en-US" sz="3600" b="1" dirty="0">
                <a:solidFill>
                  <a:srgbClr val="0096D6"/>
                </a:solidFill>
                <a:latin typeface="Myriad Pro" panose="020B0503030403020204" pitchFamily="34" charset="0"/>
                <a:sym typeface="Open Sans" panose="020B0606030504020204" pitchFamily="34" charset="0"/>
              </a:rPr>
              <a:t>ANALYSE :  </a:t>
            </a:r>
            <a:r>
              <a:rPr lang="fr-FR" altLang="en-US" sz="3600" dirty="0">
                <a:solidFill>
                  <a:srgbClr val="0096D6"/>
                </a:solidFill>
                <a:latin typeface="Myriad Pro" panose="020B0503030403020204" pitchFamily="34" charset="0"/>
                <a:sym typeface="Open Sans" panose="020B0606030504020204" pitchFamily="34" charset="0"/>
              </a:rPr>
              <a:t>la situation initiale</a:t>
            </a:r>
            <a:endParaRPr lang="fr-FR" altLang="en-US" sz="3600" dirty="0">
              <a:solidFill>
                <a:srgbClr val="0096D6"/>
              </a:solidFill>
              <a:latin typeface="Myriad Pro" panose="020B0503030403020204" pitchFamily="34" charset="0"/>
            </a:endParaRPr>
          </a:p>
        </p:txBody>
      </p:sp>
      <p:graphicFrame>
        <p:nvGraphicFramePr>
          <p:cNvPr id="3" name="Table 2">
            <a:extLst>
              <a:ext uri="{FF2B5EF4-FFF2-40B4-BE49-F238E27FC236}">
                <a16:creationId xmlns:a16="http://schemas.microsoft.com/office/drawing/2014/main" id="{6341AFAC-91D0-4C0B-933B-B513CF3345D3}"/>
              </a:ext>
            </a:extLst>
          </p:cNvPr>
          <p:cNvGraphicFramePr>
            <a:graphicFrameLocks noGrp="1"/>
          </p:cNvGraphicFramePr>
          <p:nvPr/>
        </p:nvGraphicFramePr>
        <p:xfrm>
          <a:off x="904875" y="2649538"/>
          <a:ext cx="10601326" cy="1309687"/>
        </p:xfrm>
        <a:graphic>
          <a:graphicData uri="http://schemas.openxmlformats.org/drawingml/2006/table">
            <a:tbl>
              <a:tblPr firstRow="1" firstCol="1" bandRow="1">
                <a:tableStyleId>{5940675A-B579-460E-94D1-54222C63F5DA}</a:tableStyleId>
              </a:tblPr>
              <a:tblGrid>
                <a:gridCol w="2333588">
                  <a:extLst>
                    <a:ext uri="{9D8B030D-6E8A-4147-A177-3AD203B41FA5}">
                      <a16:colId xmlns:a16="http://schemas.microsoft.com/office/drawing/2014/main" val="20000"/>
                    </a:ext>
                  </a:extLst>
                </a:gridCol>
                <a:gridCol w="2492696">
                  <a:extLst>
                    <a:ext uri="{9D8B030D-6E8A-4147-A177-3AD203B41FA5}">
                      <a16:colId xmlns:a16="http://schemas.microsoft.com/office/drawing/2014/main" val="20001"/>
                    </a:ext>
                  </a:extLst>
                </a:gridCol>
                <a:gridCol w="2510193">
                  <a:extLst>
                    <a:ext uri="{9D8B030D-6E8A-4147-A177-3AD203B41FA5}">
                      <a16:colId xmlns:a16="http://schemas.microsoft.com/office/drawing/2014/main" val="20002"/>
                    </a:ext>
                  </a:extLst>
                </a:gridCol>
                <a:gridCol w="3264849">
                  <a:extLst>
                    <a:ext uri="{9D8B030D-6E8A-4147-A177-3AD203B41FA5}">
                      <a16:colId xmlns:a16="http://schemas.microsoft.com/office/drawing/2014/main" val="20003"/>
                    </a:ext>
                  </a:extLst>
                </a:gridCol>
              </a:tblGrid>
              <a:tr h="722166">
                <a:tc>
                  <a:txBody>
                    <a:bodyPr/>
                    <a:lstStyle/>
                    <a:p>
                      <a:pPr marL="0" marR="0" algn="ctr">
                        <a:lnSpc>
                          <a:spcPct val="107000"/>
                        </a:lnSpc>
                        <a:spcBef>
                          <a:spcPts val="0"/>
                        </a:spcBef>
                        <a:spcAft>
                          <a:spcPts val="0"/>
                        </a:spcAft>
                      </a:pPr>
                      <a:r>
                        <a:rPr lang="fr-FR" sz="1800" b="1" noProof="0" dirty="0">
                          <a:solidFill>
                            <a:srgbClr val="FF0000"/>
                          </a:solidFill>
                          <a:effectLst/>
                          <a:latin typeface="Myriad Pro" panose="020B0503030403020204" pitchFamily="34" charset="0"/>
                        </a:rPr>
                        <a:t>Qui sont les personnages ?</a:t>
                      </a:r>
                      <a:endParaRPr lang="fr-FR" sz="1800" b="1" noProof="0" dirty="0">
                        <a:solidFill>
                          <a:srgbClr val="FF0000"/>
                        </a:solidFill>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nchor="ctr">
                    <a:solidFill>
                      <a:schemeClr val="accent3">
                        <a:lumMod val="20000"/>
                        <a:lumOff val="80000"/>
                      </a:schemeClr>
                    </a:solidFill>
                  </a:tcPr>
                </a:tc>
                <a:tc>
                  <a:txBody>
                    <a:bodyPr/>
                    <a:lstStyle/>
                    <a:p>
                      <a:pPr marL="0" marR="0" algn="ctr">
                        <a:lnSpc>
                          <a:spcPct val="107000"/>
                        </a:lnSpc>
                        <a:spcBef>
                          <a:spcPts val="0"/>
                        </a:spcBef>
                        <a:spcAft>
                          <a:spcPts val="0"/>
                        </a:spcAft>
                      </a:pPr>
                      <a:r>
                        <a:rPr lang="fr-FR" sz="1800" b="1" noProof="0" dirty="0">
                          <a:solidFill>
                            <a:srgbClr val="00B0F0"/>
                          </a:solidFill>
                          <a:effectLst/>
                          <a:latin typeface="Myriad Pro" panose="020B0503030403020204" pitchFamily="34" charset="0"/>
                        </a:rPr>
                        <a:t>Où l’action se passe-t-elle ?</a:t>
                      </a:r>
                      <a:endParaRPr lang="fr-FR" sz="1800" b="1" noProof="0" dirty="0">
                        <a:solidFill>
                          <a:srgbClr val="00B0F0"/>
                        </a:solidFill>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nchor="ctr">
                    <a:solidFill>
                      <a:schemeClr val="accent3">
                        <a:lumMod val="20000"/>
                        <a:lumOff val="80000"/>
                      </a:schemeClr>
                    </a:solidFill>
                  </a:tcPr>
                </a:tc>
                <a:tc>
                  <a:txBody>
                    <a:bodyPr/>
                    <a:lstStyle/>
                    <a:p>
                      <a:pPr marL="0" marR="0" algn="ctr">
                        <a:lnSpc>
                          <a:spcPct val="107000"/>
                        </a:lnSpc>
                        <a:spcBef>
                          <a:spcPts val="0"/>
                        </a:spcBef>
                        <a:spcAft>
                          <a:spcPts val="0"/>
                        </a:spcAft>
                      </a:pPr>
                      <a:r>
                        <a:rPr lang="fr-FR" sz="1800" b="1" noProof="0" dirty="0">
                          <a:solidFill>
                            <a:srgbClr val="00B050"/>
                          </a:solidFill>
                          <a:effectLst/>
                          <a:latin typeface="Myriad Pro" panose="020B0503030403020204" pitchFamily="34" charset="0"/>
                        </a:rPr>
                        <a:t>Quand l’action se passe-t-elle ?</a:t>
                      </a:r>
                      <a:endParaRPr lang="fr-FR" sz="1800" b="1" noProof="0" dirty="0">
                        <a:solidFill>
                          <a:srgbClr val="00B050"/>
                        </a:solidFill>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nchor="ctr">
                    <a:solidFill>
                      <a:schemeClr val="accent3">
                        <a:lumMod val="20000"/>
                        <a:lumOff val="80000"/>
                      </a:schemeClr>
                    </a:solidFill>
                  </a:tcPr>
                </a:tc>
                <a:tc>
                  <a:txBody>
                    <a:bodyPr/>
                    <a:lstStyle/>
                    <a:p>
                      <a:pPr marL="0" marR="0" algn="ctr">
                        <a:lnSpc>
                          <a:spcPct val="107000"/>
                        </a:lnSpc>
                        <a:spcBef>
                          <a:spcPts val="0"/>
                        </a:spcBef>
                        <a:spcAft>
                          <a:spcPts val="0"/>
                        </a:spcAft>
                      </a:pPr>
                      <a:r>
                        <a:rPr lang="fr-FR" sz="1800" b="1" noProof="0" dirty="0">
                          <a:solidFill>
                            <a:srgbClr val="FFC000"/>
                          </a:solidFill>
                          <a:effectLst/>
                          <a:latin typeface="Myriad Pro" panose="020B0503030403020204" pitchFamily="34" charset="0"/>
                        </a:rPr>
                        <a:t>Que font les personnages ?</a:t>
                      </a:r>
                      <a:endParaRPr lang="fr-FR" sz="1800" b="1" noProof="0" dirty="0">
                        <a:solidFill>
                          <a:srgbClr val="FFC000"/>
                        </a:solidFill>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nchor="ctr">
                    <a:solidFill>
                      <a:schemeClr val="accent3">
                        <a:lumMod val="20000"/>
                        <a:lumOff val="80000"/>
                      </a:schemeClr>
                    </a:solidFill>
                  </a:tcPr>
                </a:tc>
                <a:extLst>
                  <a:ext uri="{0D108BD9-81ED-4DB2-BD59-A6C34878D82A}">
                    <a16:rowId xmlns:a16="http://schemas.microsoft.com/office/drawing/2014/main" val="10000"/>
                  </a:ext>
                </a:extLst>
              </a:tr>
              <a:tr h="587521">
                <a:tc>
                  <a:txBody>
                    <a:bodyPr/>
                    <a:lstStyle/>
                    <a:p>
                      <a:pPr marL="0" marR="0" algn="just">
                        <a:lnSpc>
                          <a:spcPct val="107000"/>
                        </a:lnSpc>
                        <a:spcBef>
                          <a:spcPts val="0"/>
                        </a:spcBef>
                        <a:spcAft>
                          <a:spcPts val="0"/>
                        </a:spcAft>
                      </a:pPr>
                      <a:r>
                        <a:rPr lang="fr-FR" sz="1800" noProof="0" dirty="0">
                          <a:effectLst/>
                          <a:latin typeface="Myriad Pro" panose="020B0503030403020204" pitchFamily="34" charset="0"/>
                        </a:rPr>
                        <a:t> </a:t>
                      </a:r>
                    </a:p>
                    <a:p>
                      <a:pPr marL="0" marR="0" algn="just">
                        <a:lnSpc>
                          <a:spcPct val="107000"/>
                        </a:lnSpc>
                        <a:spcBef>
                          <a:spcPts val="0"/>
                        </a:spcBef>
                        <a:spcAft>
                          <a:spcPts val="0"/>
                        </a:spcAft>
                      </a:pPr>
                      <a:r>
                        <a:rPr lang="fr-FR" sz="1800" noProof="0" dirty="0">
                          <a:effectLst/>
                          <a:latin typeface="Myriad Pro" panose="020B0503030403020204" pitchFamily="34" charset="0"/>
                        </a:rPr>
                        <a:t> </a:t>
                      </a:r>
                      <a:endParaRPr lang="fr-FR" sz="1800" noProof="0" dirty="0">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07000"/>
                        </a:lnSpc>
                        <a:spcBef>
                          <a:spcPts val="0"/>
                        </a:spcBef>
                        <a:spcAft>
                          <a:spcPts val="0"/>
                        </a:spcAft>
                      </a:pPr>
                      <a:r>
                        <a:rPr lang="fr-FR" sz="1800" noProof="0" dirty="0">
                          <a:effectLst/>
                          <a:latin typeface="Myriad Pro" panose="020B0503030403020204" pitchFamily="34" charset="0"/>
                        </a:rPr>
                        <a:t> </a:t>
                      </a:r>
                      <a:endParaRPr lang="fr-FR" sz="1800" noProof="0" dirty="0">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07000"/>
                        </a:lnSpc>
                        <a:spcBef>
                          <a:spcPts val="0"/>
                        </a:spcBef>
                        <a:spcAft>
                          <a:spcPts val="0"/>
                        </a:spcAft>
                      </a:pPr>
                      <a:r>
                        <a:rPr lang="fr-FR" sz="1800" noProof="0" dirty="0">
                          <a:effectLst/>
                          <a:latin typeface="Myriad Pro" panose="020B0503030403020204" pitchFamily="34" charset="0"/>
                        </a:rPr>
                        <a:t> </a:t>
                      </a:r>
                      <a:endParaRPr lang="fr-FR" sz="1800" noProof="0" dirty="0">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07000"/>
                        </a:lnSpc>
                        <a:spcBef>
                          <a:spcPts val="0"/>
                        </a:spcBef>
                        <a:spcAft>
                          <a:spcPts val="0"/>
                        </a:spcAft>
                      </a:pPr>
                      <a:r>
                        <a:rPr lang="fr-FR" sz="1800" noProof="0" dirty="0">
                          <a:effectLst/>
                          <a:latin typeface="Myriad Pro" panose="020B0503030403020204" pitchFamily="34" charset="0"/>
                        </a:rPr>
                        <a:t> </a:t>
                      </a:r>
                      <a:endParaRPr lang="fr-FR" sz="1800" noProof="0" dirty="0">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bl>
          </a:graphicData>
        </a:graphic>
      </p:graphicFrame>
      <p:sp>
        <p:nvSpPr>
          <p:cNvPr id="5" name="Rectangle 4">
            <a:extLst>
              <a:ext uri="{FF2B5EF4-FFF2-40B4-BE49-F238E27FC236}">
                <a16:creationId xmlns:a16="http://schemas.microsoft.com/office/drawing/2014/main" id="{ABB51484-24EA-4A09-AFA5-742EB39F7E4B}"/>
              </a:ext>
            </a:extLst>
          </p:cNvPr>
          <p:cNvSpPr/>
          <p:nvPr/>
        </p:nvSpPr>
        <p:spPr>
          <a:xfrm>
            <a:off x="704850" y="4973638"/>
            <a:ext cx="11277600" cy="1754187"/>
          </a:xfrm>
          <a:prstGeom prst="rect">
            <a:avLst/>
          </a:prstGeom>
          <a:solidFill>
            <a:schemeClr val="accent2">
              <a:lumMod val="40000"/>
              <a:lumOff val="60000"/>
            </a:schemeClr>
          </a:solidFill>
        </p:spPr>
        <p:txBody>
          <a:bodyPr>
            <a:spAutoFit/>
          </a:bodyPr>
          <a:lstStyle/>
          <a:p>
            <a:pPr>
              <a:defRPr/>
            </a:pPr>
            <a:r>
              <a:rPr lang="fr-FR" altLang="en-US" sz="1800" b="1" dirty="0">
                <a:latin typeface="Myriad Pro" panose="020B0503030403020204"/>
                <a:ea typeface="Calibri" panose="020F0502020204030204" pitchFamily="34" charset="0"/>
                <a:cs typeface="Times New Roman" panose="02020603050405020304" pitchFamily="18" charset="0"/>
              </a:rPr>
              <a:t>La situation initiale</a:t>
            </a:r>
            <a:r>
              <a:rPr lang="fr-FR" altLang="en-US" sz="1800" dirty="0">
                <a:latin typeface="Myriad Pro" panose="020B0503030403020204"/>
                <a:ea typeface="Calibri" panose="020F0502020204030204" pitchFamily="34" charset="0"/>
                <a:cs typeface="Times New Roman" panose="02020603050405020304" pitchFamily="18" charset="0"/>
              </a:rPr>
              <a:t> donne des informations au lecteur en exposant : </a:t>
            </a:r>
            <a:endParaRPr lang="fr-FR" altLang="en-US" sz="1800" dirty="0">
              <a:latin typeface="Myriad Pro" panose="020B0503030403020204"/>
              <a:cs typeface="Times New Roman" panose="02020603050405020304" pitchFamily="18" charset="0"/>
            </a:endParaRPr>
          </a:p>
          <a:p>
            <a:pPr marL="288925" lvl="1" indent="-225425">
              <a:buFontTx/>
              <a:buChar char="-"/>
              <a:defRPr/>
            </a:pPr>
            <a:r>
              <a:rPr lang="fr-FR" altLang="en-US" sz="1800" dirty="0">
                <a:latin typeface="Myriad Pro" panose="020B0503030403020204"/>
                <a:ea typeface="Calibri" panose="020F0502020204030204" pitchFamily="34" charset="0"/>
                <a:cs typeface="Times New Roman" panose="02020603050405020304" pitchFamily="18" charset="0"/>
              </a:rPr>
              <a:t>qui sont les personnages principaux ou qui est le personnage principal (nom, âge, métier, trait de caractère, etc.) ;</a:t>
            </a:r>
            <a:endParaRPr lang="fr-FR" altLang="en-US" sz="1800" dirty="0">
              <a:latin typeface="Myriad Pro" panose="020B0503030403020204"/>
              <a:cs typeface="Times New Roman" panose="02020603050405020304" pitchFamily="18" charset="0"/>
            </a:endParaRPr>
          </a:p>
          <a:p>
            <a:pPr marL="288925" lvl="1" indent="-225425">
              <a:buFontTx/>
              <a:buChar char="-"/>
              <a:defRPr/>
            </a:pPr>
            <a:r>
              <a:rPr lang="fr-FR" altLang="en-US" sz="1800" dirty="0">
                <a:latin typeface="Myriad Pro" panose="020B0503030403020204"/>
                <a:ea typeface="Calibri" panose="020F0502020204030204" pitchFamily="34" charset="0"/>
                <a:cs typeface="Times New Roman" panose="02020603050405020304" pitchFamily="18" charset="0"/>
              </a:rPr>
              <a:t>où se déroule l’action : cadre réel ou imaginaire ; </a:t>
            </a:r>
            <a:endParaRPr lang="fr-FR" altLang="en-US" sz="1800" dirty="0">
              <a:latin typeface="Myriad Pro" panose="020B0503030403020204"/>
              <a:cs typeface="Times New Roman" panose="02020603050405020304" pitchFamily="18" charset="0"/>
            </a:endParaRPr>
          </a:p>
          <a:p>
            <a:pPr marL="288925" lvl="1" indent="-225425">
              <a:buFontTx/>
              <a:buChar char="-"/>
              <a:defRPr/>
            </a:pPr>
            <a:r>
              <a:rPr lang="fr-FR" altLang="en-US" sz="1800" dirty="0">
                <a:latin typeface="Myriad Pro" panose="020B0503030403020204"/>
                <a:ea typeface="Calibri" panose="020F0502020204030204" pitchFamily="34" charset="0"/>
                <a:cs typeface="Times New Roman" panose="02020603050405020304" pitchFamily="18" charset="0"/>
              </a:rPr>
              <a:t>quand se déroule l’action : année, mois, saison, période de la vie du narrateur, moment de la journée, etc. </a:t>
            </a:r>
            <a:endParaRPr lang="fr-FR" altLang="en-US" sz="1800" dirty="0">
              <a:latin typeface="Myriad Pro" panose="020B0503030403020204"/>
              <a:cs typeface="Times New Roman" panose="02020603050405020304" pitchFamily="18" charset="0"/>
            </a:endParaRPr>
          </a:p>
          <a:p>
            <a:pPr marL="288925" lvl="1" indent="-225425">
              <a:buFontTx/>
              <a:buChar char="-"/>
              <a:defRPr/>
            </a:pPr>
            <a:r>
              <a:rPr lang="fr-FR" altLang="en-US" sz="1800" dirty="0">
                <a:latin typeface="Myriad Pro" panose="020B0503030403020204"/>
                <a:ea typeface="Calibri" panose="020F0502020204030204" pitchFamily="34" charset="0"/>
                <a:cs typeface="Times New Roman" panose="02020603050405020304" pitchFamily="18" charset="0"/>
              </a:rPr>
              <a:t>l'action principale qui occupe les personnages ou le héros avant que leur/sa vie ne soit perturbée.</a:t>
            </a:r>
            <a:endParaRPr lang="fr-FR" altLang="en-US" sz="1800" dirty="0">
              <a:latin typeface="Myriad Pro" panose="020B0503030403020204"/>
              <a:cs typeface="Times New Roman" panose="02020603050405020304" pitchFamily="18" charset="0"/>
            </a:endParaRPr>
          </a:p>
        </p:txBody>
      </p:sp>
      <p:sp>
        <p:nvSpPr>
          <p:cNvPr id="7" name="Rectangle 6">
            <a:extLst>
              <a:ext uri="{FF2B5EF4-FFF2-40B4-BE49-F238E27FC236}">
                <a16:creationId xmlns:a16="http://schemas.microsoft.com/office/drawing/2014/main" id="{D2DD0F59-B2EC-4B34-8B70-7317D36A9F89}"/>
              </a:ext>
            </a:extLst>
          </p:cNvPr>
          <p:cNvSpPr/>
          <p:nvPr/>
        </p:nvSpPr>
        <p:spPr>
          <a:xfrm>
            <a:off x="904875" y="989013"/>
            <a:ext cx="10856913" cy="1081087"/>
          </a:xfrm>
          <a:prstGeom prst="rect">
            <a:avLst/>
          </a:prstGeom>
          <a:solidFill>
            <a:schemeClr val="accent3">
              <a:lumMod val="20000"/>
              <a:lumOff val="80000"/>
            </a:schemeClr>
          </a:solidFill>
          <a:ln>
            <a:solidFill>
              <a:schemeClr val="bg2">
                <a:lumMod val="75000"/>
              </a:schemeClr>
            </a:solidFill>
          </a:ln>
        </p:spPr>
        <p:txBody>
          <a:bodyPr>
            <a:spAutoFit/>
          </a:bodyPr>
          <a:lstStyle/>
          <a:p>
            <a:pPr algn="just">
              <a:lnSpc>
                <a:spcPct val="107000"/>
              </a:lnSpc>
              <a:spcBef>
                <a:spcPts val="0"/>
              </a:spcBef>
              <a:spcAft>
                <a:spcPts val="0"/>
              </a:spcAft>
              <a:defRPr/>
            </a:pPr>
            <a:r>
              <a:rPr lang="fr-FR" sz="2000" dirty="0">
                <a:solidFill>
                  <a:schemeClr val="tx1"/>
                </a:solidFill>
                <a:latin typeface="Myriad Pro" panose="020B0503030403020204" pitchFamily="34" charset="0"/>
                <a:cs typeface="Times New Roman" panose="02020603050405020304" pitchFamily="18" charset="0"/>
              </a:rPr>
              <a:t>Autre temps, il se faisait dans ce village un grand commerce de meunerie, et les gens nous apportaient leur blé à moudre… Tout autour du village, les collines étaient couvertes de moulins à vent.</a:t>
            </a:r>
            <a:endParaRPr lang="fr-FR" sz="2000" dirty="0">
              <a:solidFill>
                <a:schemeClr val="tx1"/>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9" name="Rectangle 1">
            <a:extLst>
              <a:ext uri="{FF2B5EF4-FFF2-40B4-BE49-F238E27FC236}">
                <a16:creationId xmlns:a16="http://schemas.microsoft.com/office/drawing/2014/main" id="{DEDD7E83-F342-412C-966E-FE53000D3B68}"/>
              </a:ext>
            </a:extLst>
          </p:cNvPr>
          <p:cNvSpPr>
            <a:spLocks noChangeArrowheads="1"/>
          </p:cNvSpPr>
          <p:nvPr/>
        </p:nvSpPr>
        <p:spPr bwMode="auto">
          <a:xfrm>
            <a:off x="904875" y="4288909"/>
            <a:ext cx="6532563" cy="369332"/>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1800" b="1" dirty="0">
                <a:solidFill>
                  <a:schemeClr val="tx1"/>
                </a:solidFill>
                <a:latin typeface="Myriad Pro" panose="020B0503030403020204"/>
                <a:cs typeface="Times New Roman" panose="02020603050405020304" pitchFamily="18" charset="0"/>
              </a:rPr>
              <a:t>À quel temps verbal, les verbes sont-ils conjugués? Pourquoi? </a:t>
            </a:r>
          </a:p>
        </p:txBody>
      </p:sp>
      <p:sp>
        <p:nvSpPr>
          <p:cNvPr id="2" name="Rounded Rectangle 1">
            <a:extLst>
              <a:ext uri="{FF2B5EF4-FFF2-40B4-BE49-F238E27FC236}">
                <a16:creationId xmlns:a16="http://schemas.microsoft.com/office/drawing/2014/main" id="{F34F0F01-A826-4DDC-B8D4-7D8FDC6207DA}"/>
              </a:ext>
            </a:extLst>
          </p:cNvPr>
          <p:cNvSpPr/>
          <p:nvPr/>
        </p:nvSpPr>
        <p:spPr>
          <a:xfrm>
            <a:off x="904875" y="1035050"/>
            <a:ext cx="1554163" cy="317500"/>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b="1">
              <a:ln w="22225">
                <a:solidFill>
                  <a:schemeClr val="accent2"/>
                </a:solidFill>
                <a:prstDash val="solid"/>
              </a:ln>
              <a:solidFill>
                <a:schemeClr val="accent2">
                  <a:lumMod val="40000"/>
                  <a:lumOff val="60000"/>
                </a:schemeClr>
              </a:solidFill>
            </a:endParaRPr>
          </a:p>
        </p:txBody>
      </p:sp>
      <p:sp>
        <p:nvSpPr>
          <p:cNvPr id="11" name="Rounded Rectangle 10">
            <a:extLst>
              <a:ext uri="{FF2B5EF4-FFF2-40B4-BE49-F238E27FC236}">
                <a16:creationId xmlns:a16="http://schemas.microsoft.com/office/drawing/2014/main" id="{AB8CBF74-D75F-4F92-BB47-554B6876DA54}"/>
              </a:ext>
            </a:extLst>
          </p:cNvPr>
          <p:cNvSpPr/>
          <p:nvPr/>
        </p:nvSpPr>
        <p:spPr>
          <a:xfrm>
            <a:off x="3881438" y="1030288"/>
            <a:ext cx="1828800" cy="317500"/>
          </a:xfrm>
          <a:prstGeom prst="round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b="1">
              <a:ln w="22225">
                <a:solidFill>
                  <a:schemeClr val="accent2"/>
                </a:solidFill>
                <a:prstDash val="solid"/>
              </a:ln>
              <a:solidFill>
                <a:schemeClr val="accent2">
                  <a:lumMod val="40000"/>
                  <a:lumOff val="60000"/>
                </a:schemeClr>
              </a:solidFill>
            </a:endParaRPr>
          </a:p>
        </p:txBody>
      </p:sp>
      <p:sp>
        <p:nvSpPr>
          <p:cNvPr id="12" name="Rounded Rectangle 11">
            <a:extLst>
              <a:ext uri="{FF2B5EF4-FFF2-40B4-BE49-F238E27FC236}">
                <a16:creationId xmlns:a16="http://schemas.microsoft.com/office/drawing/2014/main" id="{49BB06DD-D1F1-4D43-8CC8-BE8D9602430E}"/>
              </a:ext>
            </a:extLst>
          </p:cNvPr>
          <p:cNvSpPr/>
          <p:nvPr/>
        </p:nvSpPr>
        <p:spPr>
          <a:xfrm>
            <a:off x="10009188" y="1030288"/>
            <a:ext cx="1096962" cy="3175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b="1">
              <a:ln w="22225">
                <a:solidFill>
                  <a:schemeClr val="accent2"/>
                </a:solidFill>
                <a:prstDash val="solid"/>
              </a:ln>
              <a:solidFill>
                <a:schemeClr val="accent2">
                  <a:lumMod val="40000"/>
                  <a:lumOff val="60000"/>
                </a:schemeClr>
              </a:solidFill>
            </a:endParaRPr>
          </a:p>
        </p:txBody>
      </p:sp>
      <p:sp>
        <p:nvSpPr>
          <p:cNvPr id="16" name="Rounded Rectangle 15">
            <a:extLst>
              <a:ext uri="{FF2B5EF4-FFF2-40B4-BE49-F238E27FC236}">
                <a16:creationId xmlns:a16="http://schemas.microsoft.com/office/drawing/2014/main" id="{90DB5EC9-1BF2-4853-AC36-282DD2C7401E}"/>
              </a:ext>
            </a:extLst>
          </p:cNvPr>
          <p:cNvSpPr/>
          <p:nvPr/>
        </p:nvSpPr>
        <p:spPr>
          <a:xfrm>
            <a:off x="6865034" y="1030288"/>
            <a:ext cx="2728229" cy="298450"/>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b="1">
              <a:ln w="22225">
                <a:solidFill>
                  <a:schemeClr val="accent2"/>
                </a:solidFill>
                <a:prstDash val="solid"/>
              </a:ln>
              <a:solidFill>
                <a:schemeClr val="accent2">
                  <a:lumMod val="40000"/>
                  <a:lumOff val="60000"/>
                </a:schemeClr>
              </a:solidFill>
            </a:endParaRPr>
          </a:p>
        </p:txBody>
      </p:sp>
      <p:sp>
        <p:nvSpPr>
          <p:cNvPr id="17" name="Rounded Rectangle 16">
            <a:extLst>
              <a:ext uri="{FF2B5EF4-FFF2-40B4-BE49-F238E27FC236}">
                <a16:creationId xmlns:a16="http://schemas.microsoft.com/office/drawing/2014/main" id="{B5483825-DF8E-4B52-A433-DE67ED7BB259}"/>
              </a:ext>
            </a:extLst>
          </p:cNvPr>
          <p:cNvSpPr/>
          <p:nvPr/>
        </p:nvSpPr>
        <p:spPr>
          <a:xfrm>
            <a:off x="885825" y="1370013"/>
            <a:ext cx="3672107" cy="33178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b="1">
              <a:ln w="22225">
                <a:solidFill>
                  <a:schemeClr val="accent2"/>
                </a:solidFill>
                <a:prstDash val="solid"/>
              </a:ln>
              <a:solidFill>
                <a:schemeClr val="accent2">
                  <a:lumMod val="40000"/>
                  <a:lumOff val="60000"/>
                </a:schemeClr>
              </a:solidFill>
            </a:endParaRPr>
          </a:p>
        </p:txBody>
      </p:sp>
      <p:sp>
        <p:nvSpPr>
          <p:cNvPr id="18" name="Rectangle 17"/>
          <p:cNvSpPr>
            <a:spLocks noChangeArrowheads="1"/>
          </p:cNvSpPr>
          <p:nvPr/>
        </p:nvSpPr>
        <p:spPr bwMode="auto">
          <a:xfrm>
            <a:off x="7437438" y="4122738"/>
            <a:ext cx="37877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L’imparfait sert à décrire le cadre de l’histoire.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p:bldP spid="2" grpId="0" animBg="1"/>
      <p:bldP spid="11" grpId="0" animBg="1"/>
      <p:bldP spid="12" grpId="0" animBg="1"/>
      <p:bldP spid="16" grpId="0" animBg="1"/>
      <p:bldP spid="17" grpId="0" animBg="1"/>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0DC9C88C-74AF-45B1-867D-FF8610AF64CA}"/>
              </a:ext>
            </a:extLst>
          </p:cNvPr>
          <p:cNvSpPr/>
          <p:nvPr/>
        </p:nvSpPr>
        <p:spPr>
          <a:xfrm>
            <a:off x="904875" y="2932113"/>
            <a:ext cx="5248275" cy="684212"/>
          </a:xfrm>
          <a:prstGeom prst="rect">
            <a:avLst/>
          </a:prstGeom>
        </p:spPr>
        <p:txBody>
          <a:bodyPr>
            <a:spAutoFit/>
          </a:bodyPr>
          <a:lstStyle/>
          <a:p>
            <a:pPr algn="just">
              <a:lnSpc>
                <a:spcPct val="107000"/>
              </a:lnSpc>
              <a:spcBef>
                <a:spcPts val="0"/>
              </a:spcBef>
              <a:spcAft>
                <a:spcPts val="0"/>
              </a:spcAft>
              <a:defRPr/>
            </a:pPr>
            <a:r>
              <a:rPr lang="fr-FR" sz="1800" b="1" dirty="0">
                <a:solidFill>
                  <a:schemeClr val="tx1"/>
                </a:solidFill>
                <a:latin typeface="Myriad Pro" panose="020B0503030403020204" pitchFamily="34" charset="0"/>
                <a:ea typeface="Calibri" panose="020F0502020204030204" pitchFamily="34" charset="0"/>
                <a:cs typeface="Times New Roman" panose="02020603050405020304" pitchFamily="18" charset="0"/>
              </a:rPr>
              <a:t>S’agit-il d’un évènement ou d’un personnage qui vient perturber la situation d’équilibre? </a:t>
            </a:r>
          </a:p>
        </p:txBody>
      </p:sp>
      <p:sp>
        <p:nvSpPr>
          <p:cNvPr id="4" name="Rectangle 3">
            <a:extLst>
              <a:ext uri="{FF2B5EF4-FFF2-40B4-BE49-F238E27FC236}">
                <a16:creationId xmlns:a16="http://schemas.microsoft.com/office/drawing/2014/main" id="{320FA0BF-F623-4A01-AE18-8CC1664DB02C}"/>
              </a:ext>
            </a:extLst>
          </p:cNvPr>
          <p:cNvSpPr/>
          <p:nvPr/>
        </p:nvSpPr>
        <p:spPr>
          <a:xfrm>
            <a:off x="904875" y="884238"/>
            <a:ext cx="10680700" cy="1338262"/>
          </a:xfrm>
          <a:prstGeom prst="rect">
            <a:avLst/>
          </a:prstGeom>
          <a:solidFill>
            <a:schemeClr val="accent3">
              <a:lumMod val="20000"/>
              <a:lumOff val="80000"/>
            </a:schemeClr>
          </a:solidFill>
          <a:ln>
            <a:solidFill>
              <a:schemeClr val="bg2">
                <a:lumMod val="75000"/>
              </a:schemeClr>
            </a:solidFill>
          </a:ln>
        </p:spPr>
        <p:txBody>
          <a:bodyPr>
            <a:spAutoFit/>
          </a:bodyPr>
          <a:lstStyle/>
          <a:p>
            <a:pPr algn="just">
              <a:lnSpc>
                <a:spcPct val="150000"/>
              </a:lnSpc>
              <a:defRPr/>
            </a:pPr>
            <a:r>
              <a:rPr lang="fr-FR" sz="1800" dirty="0">
                <a:latin typeface="Myriad Pro" panose="020B0503030403020204"/>
              </a:rPr>
              <a:t>Malheureusement, des Français de Paris eurent l’idée d’établir une minoterie à vapeur, sur la route de Tarascon. Tout beau, tout nouveau ! Les gens prirent l’habitude d’envoyer leurs blés aux minotiers, et les pauvres moulins à vent restèrent sans ouvrage.</a:t>
            </a:r>
          </a:p>
        </p:txBody>
      </p:sp>
      <p:sp>
        <p:nvSpPr>
          <p:cNvPr id="5" name="Rectangle 4">
            <a:extLst>
              <a:ext uri="{FF2B5EF4-FFF2-40B4-BE49-F238E27FC236}">
                <a16:creationId xmlns:a16="http://schemas.microsoft.com/office/drawing/2014/main" id="{B538F405-2848-4753-AAAB-8743265C1516}"/>
              </a:ext>
            </a:extLst>
          </p:cNvPr>
          <p:cNvSpPr/>
          <p:nvPr/>
        </p:nvSpPr>
        <p:spPr>
          <a:xfrm>
            <a:off x="904875" y="2390775"/>
            <a:ext cx="8293100" cy="373063"/>
          </a:xfrm>
          <a:prstGeom prst="rect">
            <a:avLst/>
          </a:prstGeom>
        </p:spPr>
        <p:txBody>
          <a:bodyPr>
            <a:spAutoFit/>
          </a:bodyPr>
          <a:lstStyle/>
          <a:p>
            <a:pPr algn="just">
              <a:lnSpc>
                <a:spcPct val="107000"/>
              </a:lnSpc>
              <a:spcBef>
                <a:spcPts val="0"/>
              </a:spcBef>
              <a:spcAft>
                <a:spcPts val="0"/>
              </a:spcAft>
              <a:defRPr/>
            </a:pPr>
            <a:r>
              <a:rPr lang="fr-FR" sz="1800" b="1" dirty="0">
                <a:solidFill>
                  <a:schemeClr val="tx1"/>
                </a:solidFill>
                <a:latin typeface="Myriad Pro" panose="020B0503030403020204" pitchFamily="34" charset="0"/>
                <a:ea typeface="Calibri" panose="020F0502020204030204" pitchFamily="34" charset="0"/>
                <a:cs typeface="Times New Roman" panose="02020603050405020304" pitchFamily="18" charset="0"/>
              </a:rPr>
              <a:t>Par quel mot l’élément perturbateur commence-t-il ? </a:t>
            </a:r>
          </a:p>
        </p:txBody>
      </p:sp>
      <p:sp>
        <p:nvSpPr>
          <p:cNvPr id="6" name="Rectangle 5">
            <a:extLst>
              <a:ext uri="{FF2B5EF4-FFF2-40B4-BE49-F238E27FC236}">
                <a16:creationId xmlns:a16="http://schemas.microsoft.com/office/drawing/2014/main" id="{BDC08CD2-9CA6-4257-BFB7-55CCE9963E74}"/>
              </a:ext>
            </a:extLst>
          </p:cNvPr>
          <p:cNvSpPr/>
          <p:nvPr/>
        </p:nvSpPr>
        <p:spPr>
          <a:xfrm>
            <a:off x="904875" y="5006975"/>
            <a:ext cx="10918825" cy="1339850"/>
          </a:xfrm>
          <a:prstGeom prst="rect">
            <a:avLst/>
          </a:prstGeom>
          <a:solidFill>
            <a:schemeClr val="accent2">
              <a:lumMod val="40000"/>
              <a:lumOff val="60000"/>
            </a:schemeClr>
          </a:solidFill>
        </p:spPr>
        <p:txBody>
          <a:bodyPr>
            <a:spAutoFit/>
          </a:bodyPr>
          <a:lstStyle/>
          <a:p>
            <a:pPr algn="just">
              <a:lnSpc>
                <a:spcPct val="150000"/>
              </a:lnSpc>
              <a:spcBef>
                <a:spcPts val="0"/>
              </a:spcBef>
              <a:spcAft>
                <a:spcPts val="0"/>
              </a:spcAft>
              <a:defRPr/>
            </a:pPr>
            <a:r>
              <a:rPr lang="fr-FR" sz="1800" dirty="0">
                <a:latin typeface="Myriad Pro" panose="020B0503030403020204" pitchFamily="34" charset="0"/>
                <a:ea typeface="Calibri" panose="020F0502020204030204" pitchFamily="34" charset="0"/>
              </a:rPr>
              <a:t>C’est </a:t>
            </a:r>
            <a:r>
              <a:rPr lang="fr-FR" sz="1800" b="1" dirty="0">
                <a:latin typeface="Myriad Pro" panose="020B0503030403020204" pitchFamily="34" charset="0"/>
                <a:ea typeface="Calibri" panose="020F0502020204030204" pitchFamily="34" charset="0"/>
              </a:rPr>
              <a:t>l'élément qui perturbe le récit</a:t>
            </a:r>
            <a:r>
              <a:rPr lang="fr-FR" sz="1800" dirty="0">
                <a:latin typeface="Myriad Pro" panose="020B0503030403020204" pitchFamily="34" charset="0"/>
                <a:ea typeface="Calibri" panose="020F0502020204030204" pitchFamily="34" charset="0"/>
              </a:rPr>
              <a:t> et modifie la situation initiale. Le lecteur en est averti par un signal qui peut être un alinéa, un </a:t>
            </a:r>
            <a:r>
              <a:rPr lang="fr-FR" sz="1800" b="1" dirty="0">
                <a:latin typeface="Myriad Pro" panose="020B0503030403020204" pitchFamily="34" charset="0"/>
                <a:ea typeface="Calibri" panose="020F0502020204030204" pitchFamily="34" charset="0"/>
              </a:rPr>
              <a:t>passage de l'imparfait au passé simple</a:t>
            </a:r>
            <a:r>
              <a:rPr lang="fr-FR" sz="1800" dirty="0">
                <a:latin typeface="Myriad Pro" panose="020B0503030403020204" pitchFamily="34" charset="0"/>
                <a:ea typeface="Calibri" panose="020F0502020204030204" pitchFamily="34" charset="0"/>
              </a:rPr>
              <a:t> ou une notation temporelle comme « un jour », « un matin », « soudain », « tout à coup », etc.</a:t>
            </a:r>
            <a:endParaRPr lang="en-US" sz="1800" dirty="0">
              <a:latin typeface="Myriad Pro" panose="020B0503030403020204" pitchFamily="34" charset="0"/>
              <a:ea typeface="Calibri" panose="020F0502020204030204" pitchFamily="34" charset="0"/>
            </a:endParaRPr>
          </a:p>
        </p:txBody>
      </p:sp>
      <p:sp>
        <p:nvSpPr>
          <p:cNvPr id="8" name="Rectangle 7"/>
          <p:cNvSpPr>
            <a:spLocks noChangeArrowheads="1"/>
          </p:cNvSpPr>
          <p:nvPr/>
        </p:nvSpPr>
        <p:spPr bwMode="auto">
          <a:xfrm>
            <a:off x="7437438" y="2479675"/>
            <a:ext cx="2320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cs typeface="Times New Roman" panose="02020603050405020304" pitchFamily="18" charset="0"/>
              </a:rPr>
              <a:t>Malheureusement</a:t>
            </a:r>
            <a:r>
              <a:rPr lang="fr-FR" altLang="en-US" sz="1600" b="1" i="1">
                <a:solidFill>
                  <a:srgbClr val="FF0000"/>
                </a:solidFill>
                <a:latin typeface="Myriad Pro" panose="020B0503030403020204" pitchFamily="34" charset="0"/>
                <a:cs typeface="Times New Roman" panose="02020603050405020304" pitchFamily="18" charset="0"/>
              </a:rPr>
              <a:t>, </a:t>
            </a:r>
            <a:endParaRPr lang="en-US" altLang="en-US" sz="1600" b="1" i="1">
              <a:solidFill>
                <a:srgbClr val="FF0000"/>
              </a:solidFill>
              <a:latin typeface="Myriad Pro" panose="020B0503030403020204" pitchFamily="34" charset="0"/>
              <a:cs typeface="Times New Roman" panose="02020603050405020304" pitchFamily="18" charset="0"/>
            </a:endParaRPr>
          </a:p>
        </p:txBody>
      </p:sp>
      <p:sp>
        <p:nvSpPr>
          <p:cNvPr id="9" name="Rectangle 8"/>
          <p:cNvSpPr>
            <a:spLocks noChangeArrowheads="1"/>
          </p:cNvSpPr>
          <p:nvPr/>
        </p:nvSpPr>
        <p:spPr bwMode="auto">
          <a:xfrm>
            <a:off x="7437438" y="3171825"/>
            <a:ext cx="2930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Il s’agit d’un événement. </a:t>
            </a:r>
            <a:endParaRPr lang="en-US" altLang="en-US" sz="1800"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10" name="Rectangle 9"/>
          <p:cNvSpPr>
            <a:spLocks noChangeArrowheads="1"/>
          </p:cNvSpPr>
          <p:nvPr/>
        </p:nvSpPr>
        <p:spPr bwMode="auto">
          <a:xfrm>
            <a:off x="7437438" y="4122738"/>
            <a:ext cx="37877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dirty="0">
                <a:solidFill>
                  <a:srgbClr val="FF0000"/>
                </a:solidFill>
                <a:latin typeface="Myriad Pro" panose="020B0503030403020204" pitchFamily="34" charset="0"/>
                <a:ea typeface="Calibri" panose="020F0502020204030204" pitchFamily="34" charset="0"/>
                <a:cs typeface="Times New Roman" panose="02020603050405020304" pitchFamily="18" charset="0"/>
              </a:rPr>
              <a:t>Le passé simple exprime des actions soudaines, inattendues.</a:t>
            </a:r>
          </a:p>
        </p:txBody>
      </p:sp>
      <p:sp>
        <p:nvSpPr>
          <p:cNvPr id="11" name="Rectangle 10">
            <a:extLst>
              <a:ext uri="{FF2B5EF4-FFF2-40B4-BE49-F238E27FC236}">
                <a16:creationId xmlns:a16="http://schemas.microsoft.com/office/drawing/2014/main" id="{B0C552E9-48AA-4BBE-A5FE-407BDDF29FF3}"/>
              </a:ext>
            </a:extLst>
          </p:cNvPr>
          <p:cNvSpPr/>
          <p:nvPr/>
        </p:nvSpPr>
        <p:spPr>
          <a:xfrm>
            <a:off x="904875" y="3794125"/>
            <a:ext cx="3735388" cy="981075"/>
          </a:xfrm>
          <a:prstGeom prst="rect">
            <a:avLst/>
          </a:prstGeom>
        </p:spPr>
        <p:txBody>
          <a:bodyPr>
            <a:spAutoFit/>
          </a:bodyPr>
          <a:lstStyle/>
          <a:p>
            <a:pPr marL="288925" indent="-288925" algn="just">
              <a:lnSpc>
                <a:spcPct val="107000"/>
              </a:lnSpc>
              <a:spcBef>
                <a:spcPts val="0"/>
              </a:spcBef>
              <a:spcAft>
                <a:spcPts val="0"/>
              </a:spcAft>
              <a:defRPr/>
            </a:pPr>
            <a:r>
              <a:rPr lang="fr-FR" sz="1800" b="1" dirty="0">
                <a:solidFill>
                  <a:schemeClr val="tx1"/>
                </a:solidFill>
                <a:latin typeface="Myriad Pro" panose="020B0503030403020204" pitchFamily="34" charset="0"/>
                <a:ea typeface="Calibri" panose="020F0502020204030204" pitchFamily="34" charset="0"/>
                <a:cs typeface="Times New Roman" panose="02020603050405020304" pitchFamily="18" charset="0"/>
              </a:rPr>
              <a:t>Soulignez les verbes . </a:t>
            </a:r>
          </a:p>
          <a:p>
            <a:pPr>
              <a:lnSpc>
                <a:spcPct val="107000"/>
              </a:lnSpc>
              <a:spcBef>
                <a:spcPts val="0"/>
              </a:spcBef>
              <a:spcAft>
                <a:spcPts val="0"/>
              </a:spcAft>
              <a:defRPr/>
            </a:pPr>
            <a:r>
              <a:rPr lang="fr-FR" sz="1800" b="1" dirty="0">
                <a:solidFill>
                  <a:schemeClr val="tx1"/>
                </a:solidFill>
                <a:latin typeface="Myriad Pro" panose="020B0503030403020204" pitchFamily="34" charset="0"/>
                <a:ea typeface="Calibri" panose="020F0502020204030204" pitchFamily="34" charset="0"/>
                <a:cs typeface="Times New Roman" panose="02020603050405020304" pitchFamily="18" charset="0"/>
              </a:rPr>
              <a:t>À quel temps verbal sont-ils conjugués ? Pourquoi ?  </a:t>
            </a:r>
            <a:endParaRPr lang="en-US" sz="1800" b="1" dirty="0">
              <a:solidFill>
                <a:schemeClr val="tx1"/>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28682" name="Google Shape;438;p29"/>
          <p:cNvSpPr txBox="1">
            <a:spLocks noChangeArrowheads="1"/>
          </p:cNvSpPr>
          <p:nvPr/>
        </p:nvSpPr>
        <p:spPr bwMode="auto">
          <a:xfrm>
            <a:off x="904875" y="150813"/>
            <a:ext cx="11287125"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fr-FR" altLang="en-US" sz="3600" b="1" dirty="0">
                <a:solidFill>
                  <a:srgbClr val="0096D6"/>
                </a:solidFill>
                <a:latin typeface="Myriad Pro" panose="020B0503030403020204" pitchFamily="34" charset="0"/>
                <a:sym typeface="Open Sans" panose="020B0606030504020204" pitchFamily="34" charset="0"/>
              </a:rPr>
              <a:t>ANALYSE :  </a:t>
            </a:r>
            <a:r>
              <a:rPr lang="fr-FR" altLang="en-US" sz="3600" dirty="0">
                <a:solidFill>
                  <a:srgbClr val="0096D6"/>
                </a:solidFill>
                <a:latin typeface="Myriad Pro" panose="020B0503030403020204" pitchFamily="34" charset="0"/>
                <a:sym typeface="Open Sans" panose="020B0606030504020204" pitchFamily="34" charset="0"/>
              </a:rPr>
              <a:t>l’élément perturbateur</a:t>
            </a:r>
            <a:endParaRPr lang="fr-FR" altLang="en-US" sz="3600" dirty="0">
              <a:solidFill>
                <a:srgbClr val="0096D6"/>
              </a:solidFill>
              <a:latin typeface="Myriad Pro" panose="020B0503030403020204" pitchFamily="34" charset="0"/>
            </a:endParaRPr>
          </a:p>
        </p:txBody>
      </p:sp>
      <p:sp>
        <p:nvSpPr>
          <p:cNvPr id="2" name="Rounded Rectangle 1">
            <a:extLst>
              <a:ext uri="{FF2B5EF4-FFF2-40B4-BE49-F238E27FC236}">
                <a16:creationId xmlns:a16="http://schemas.microsoft.com/office/drawing/2014/main" id="{9A232025-4AA5-4AB7-9591-9EF6839C5161}"/>
              </a:ext>
            </a:extLst>
          </p:cNvPr>
          <p:cNvSpPr/>
          <p:nvPr/>
        </p:nvSpPr>
        <p:spPr>
          <a:xfrm>
            <a:off x="904876" y="963613"/>
            <a:ext cx="1866460" cy="34607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 name="Wave 11">
            <a:extLst>
              <a:ext uri="{FF2B5EF4-FFF2-40B4-BE49-F238E27FC236}">
                <a16:creationId xmlns:a16="http://schemas.microsoft.com/office/drawing/2014/main" id="{5734D7DE-FE6D-4CBF-AE36-EFD7F469D83E}"/>
              </a:ext>
            </a:extLst>
          </p:cNvPr>
          <p:cNvSpPr/>
          <p:nvPr/>
        </p:nvSpPr>
        <p:spPr>
          <a:xfrm>
            <a:off x="5490503" y="928688"/>
            <a:ext cx="4000500" cy="457200"/>
          </a:xfrm>
          <a:prstGeom prst="wave">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14" name="Straight Connector 13">
            <a:extLst>
              <a:ext uri="{FF2B5EF4-FFF2-40B4-BE49-F238E27FC236}">
                <a16:creationId xmlns:a16="http://schemas.microsoft.com/office/drawing/2014/main" id="{47F880DE-A64A-4966-B8F4-C64610E645D0}"/>
              </a:ext>
            </a:extLst>
          </p:cNvPr>
          <p:cNvCxnSpPr/>
          <p:nvPr/>
        </p:nvCxnSpPr>
        <p:spPr>
          <a:xfrm>
            <a:off x="4806755" y="1309688"/>
            <a:ext cx="723900" cy="0"/>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AA222300-380E-48EB-BBF0-06D4DDABE702}"/>
              </a:ext>
            </a:extLst>
          </p:cNvPr>
          <p:cNvCxnSpPr/>
          <p:nvPr/>
        </p:nvCxnSpPr>
        <p:spPr>
          <a:xfrm>
            <a:off x="4278313" y="1695670"/>
            <a:ext cx="723900" cy="0"/>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21" name="Straight Connector 20">
            <a:extLst>
              <a:ext uri="{FF2B5EF4-FFF2-40B4-BE49-F238E27FC236}">
                <a16:creationId xmlns:a16="http://schemas.microsoft.com/office/drawing/2014/main" id="{6B93DAD6-6983-47EF-B912-7F26C77A2903}"/>
              </a:ext>
            </a:extLst>
          </p:cNvPr>
          <p:cNvCxnSpPr/>
          <p:nvPr/>
        </p:nvCxnSpPr>
        <p:spPr>
          <a:xfrm>
            <a:off x="1585547" y="2197393"/>
            <a:ext cx="1006475" cy="0"/>
          </a:xfrm>
          <a:prstGeom prst="line">
            <a:avLst/>
          </a:prstGeom>
          <a:ln w="57150"/>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4" grpId="0" animBg="1"/>
      <p:bldP spid="5" grpId="0"/>
      <p:bldP spid="6" grpId="0" animBg="1"/>
      <p:bldP spid="8" grpId="0"/>
      <p:bldP spid="9" grpId="0"/>
      <p:bldP spid="10" grpId="0"/>
      <p:bldP spid="11" grpId="0"/>
      <p:bldP spid="2"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70BFA9-1604-4AFE-82DC-4795B641B350}"/>
              </a:ext>
            </a:extLst>
          </p:cNvPr>
          <p:cNvSpPr/>
          <p:nvPr/>
        </p:nvSpPr>
        <p:spPr>
          <a:xfrm>
            <a:off x="904875" y="1016000"/>
            <a:ext cx="10879138" cy="3832225"/>
          </a:xfrm>
          <a:prstGeom prst="rect">
            <a:avLst/>
          </a:prstGeom>
          <a:solidFill>
            <a:schemeClr val="accent3">
              <a:lumMod val="20000"/>
              <a:lumOff val="80000"/>
            </a:schemeClr>
          </a:solidFill>
          <a:ln>
            <a:solidFill>
              <a:schemeClr val="bg2">
                <a:lumMod val="75000"/>
              </a:schemeClr>
            </a:solidFill>
          </a:ln>
        </p:spPr>
        <p:txBody>
          <a:bodyPr>
            <a:spAutoFit/>
          </a:bodyPr>
          <a:lstStyle/>
          <a:p>
            <a:pPr algn="just">
              <a:lnSpc>
                <a:spcPct val="150000"/>
              </a:lnSpc>
              <a:defRPr/>
            </a:pPr>
            <a:r>
              <a:rPr lang="fr-FR" sz="1800" dirty="0">
                <a:latin typeface="Myriad Pro" panose="020B0503030403020204"/>
              </a:rPr>
              <a:t>Pendant huit jours, on le vit courir par le village criant de toutes ses forces qu’on voulait empoisonner la Provence avec la farine des minotiers. Alors, de male rage, le vieux s’enferma dans son moulin et vécut tout seul comme une bête farouche. </a:t>
            </a:r>
          </a:p>
          <a:p>
            <a:pPr algn="just">
              <a:lnSpc>
                <a:spcPct val="150000"/>
              </a:lnSpc>
              <a:defRPr/>
            </a:pPr>
            <a:r>
              <a:rPr lang="fr-FR" sz="1800" dirty="0">
                <a:latin typeface="Myriad Pro" panose="020B0503030403020204"/>
              </a:rPr>
              <a:t>Mais, dans la vie de maître Cornille il y avait quelque chose qui n’était pas clair. Depuis longtemps personne au village ne lui portait plus de blé, et pourtant les ailes de son moulin allaient toujours leur train comme devant… Le soir, on rencontrait par les chemins le vieux meunier poussant devant lui son âne chargé de gros sacs de farine. Il  prétendait travailler pour l’exportation. On sentait qu’il avait un secret. Quelques semaines après, Vivette et son fiancé pénétrèrent en cachette dans le moulin et découvrirent qu’il tournait à vide : Maître Cornille transportait des sacs de plâtre pour dissimuler son malheur. </a:t>
            </a:r>
            <a:endParaRPr lang="en-US" sz="1800" dirty="0">
              <a:latin typeface="Myriad Pro" panose="020B0503030403020204"/>
            </a:endParaRPr>
          </a:p>
        </p:txBody>
      </p:sp>
      <p:graphicFrame>
        <p:nvGraphicFramePr>
          <p:cNvPr id="8" name="Table 7">
            <a:extLst>
              <a:ext uri="{FF2B5EF4-FFF2-40B4-BE49-F238E27FC236}">
                <a16:creationId xmlns:a16="http://schemas.microsoft.com/office/drawing/2014/main" id="{BD4FFDFF-D572-44B3-A774-6DF1D001A696}"/>
              </a:ext>
            </a:extLst>
          </p:cNvPr>
          <p:cNvGraphicFramePr>
            <a:graphicFrameLocks noGrp="1"/>
          </p:cNvGraphicFramePr>
          <p:nvPr>
            <p:extLst>
              <p:ext uri="{D42A27DB-BD31-4B8C-83A1-F6EECF244321}">
                <p14:modId xmlns:p14="http://schemas.microsoft.com/office/powerpoint/2010/main" val="488598591"/>
              </p:ext>
            </p:extLst>
          </p:nvPr>
        </p:nvGraphicFramePr>
        <p:xfrm>
          <a:off x="5499100" y="5381625"/>
          <a:ext cx="6330950" cy="755650"/>
        </p:xfrm>
        <a:graphic>
          <a:graphicData uri="http://schemas.openxmlformats.org/drawingml/2006/table">
            <a:tbl>
              <a:tblPr firstRow="1" bandRow="1">
                <a:tableStyleId>{616DA210-FB5B-4158-B5E0-FEB733F419BA}</a:tableStyleId>
              </a:tblPr>
              <a:tblGrid>
                <a:gridCol w="1269003">
                  <a:extLst>
                    <a:ext uri="{9D8B030D-6E8A-4147-A177-3AD203B41FA5}">
                      <a16:colId xmlns:a16="http://schemas.microsoft.com/office/drawing/2014/main" val="20000"/>
                    </a:ext>
                  </a:extLst>
                </a:gridCol>
                <a:gridCol w="3137358">
                  <a:extLst>
                    <a:ext uri="{9D8B030D-6E8A-4147-A177-3AD203B41FA5}">
                      <a16:colId xmlns:a16="http://schemas.microsoft.com/office/drawing/2014/main" val="20001"/>
                    </a:ext>
                  </a:extLst>
                </a:gridCol>
                <a:gridCol w="1924589">
                  <a:extLst>
                    <a:ext uri="{9D8B030D-6E8A-4147-A177-3AD203B41FA5}">
                      <a16:colId xmlns:a16="http://schemas.microsoft.com/office/drawing/2014/main" val="20002"/>
                    </a:ext>
                  </a:extLst>
                </a:gridCol>
              </a:tblGrid>
              <a:tr h="390399">
                <a:tc>
                  <a:txBody>
                    <a:bodyPr/>
                    <a:lstStyle/>
                    <a:p>
                      <a:pPr algn="ctr"/>
                      <a:r>
                        <a:rPr lang="en-US" sz="1800" dirty="0"/>
                        <a:t> Qui ? </a:t>
                      </a:r>
                      <a:endParaRPr lang="en-US" sz="1800" b="1" dirty="0">
                        <a:latin typeface="Myriad Pro" panose="020B0503030403020204" pitchFamily="34" charset="0"/>
                      </a:endParaRPr>
                    </a:p>
                  </a:txBody>
                  <a:tcPr marL="91423" marR="91423" marT="45679" marB="45679"/>
                </a:tc>
                <a:tc>
                  <a:txBody>
                    <a:bodyPr/>
                    <a:lstStyle/>
                    <a:p>
                      <a:pPr algn="ctr"/>
                      <a:r>
                        <a:rPr lang="en-US" sz="1800" dirty="0"/>
                        <a:t>Action ?</a:t>
                      </a:r>
                      <a:endParaRPr lang="en-US" sz="1800" b="1" dirty="0">
                        <a:latin typeface="Myriad Pro" panose="020B0503030403020204" pitchFamily="34" charset="0"/>
                      </a:endParaRPr>
                    </a:p>
                  </a:txBody>
                  <a:tcPr marL="91423" marR="91423" marT="45679" marB="45679"/>
                </a:tc>
                <a:tc>
                  <a:txBody>
                    <a:bodyPr/>
                    <a:lstStyle/>
                    <a:p>
                      <a:pPr algn="ctr"/>
                      <a:r>
                        <a:rPr lang="en-US" sz="1800" dirty="0"/>
                        <a:t>Mot de liaison</a:t>
                      </a:r>
                      <a:endParaRPr lang="en-US" sz="1800" b="1" dirty="0">
                        <a:latin typeface="Myriad Pro" panose="020B0503030403020204" pitchFamily="34" charset="0"/>
                      </a:endParaRPr>
                    </a:p>
                  </a:txBody>
                  <a:tcPr marL="91423" marR="91423" marT="45679" marB="45679"/>
                </a:tc>
                <a:extLst>
                  <a:ext uri="{0D108BD9-81ED-4DB2-BD59-A6C34878D82A}">
                    <a16:rowId xmlns:a16="http://schemas.microsoft.com/office/drawing/2014/main" val="10000"/>
                  </a:ext>
                </a:extLst>
              </a:tr>
              <a:tr h="365251">
                <a:tc>
                  <a:txBody>
                    <a:bodyPr/>
                    <a:lstStyle/>
                    <a:p>
                      <a:endParaRPr lang="en-US" sz="1400" dirty="0"/>
                    </a:p>
                  </a:txBody>
                  <a:tcPr marL="91423" marR="91423" marT="45679" marB="45679"/>
                </a:tc>
                <a:tc>
                  <a:txBody>
                    <a:bodyPr/>
                    <a:lstStyle/>
                    <a:p>
                      <a:endParaRPr lang="en-US" sz="1400" dirty="0"/>
                    </a:p>
                  </a:txBody>
                  <a:tcPr marL="91423" marR="91423" marT="45679" marB="45679"/>
                </a:tc>
                <a:tc>
                  <a:txBody>
                    <a:bodyPr/>
                    <a:lstStyle/>
                    <a:p>
                      <a:endParaRPr lang="en-US" sz="1400" dirty="0"/>
                    </a:p>
                  </a:txBody>
                  <a:tcPr marL="91423" marR="91423" marT="45679" marB="45679"/>
                </a:tc>
                <a:extLst>
                  <a:ext uri="{0D108BD9-81ED-4DB2-BD59-A6C34878D82A}">
                    <a16:rowId xmlns:a16="http://schemas.microsoft.com/office/drawing/2014/main" val="10001"/>
                  </a:ext>
                </a:extLst>
              </a:tr>
            </a:tbl>
          </a:graphicData>
        </a:graphic>
      </p:graphicFrame>
      <p:sp>
        <p:nvSpPr>
          <p:cNvPr id="30737" name="Google Shape;438;p29"/>
          <p:cNvSpPr txBox="1">
            <a:spLocks noChangeArrowheads="1"/>
          </p:cNvSpPr>
          <p:nvPr/>
        </p:nvSpPr>
        <p:spPr bwMode="auto">
          <a:xfrm>
            <a:off x="904875" y="150813"/>
            <a:ext cx="11287125"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fr-FR" altLang="en-US" sz="3600" b="1" dirty="0">
                <a:solidFill>
                  <a:srgbClr val="0096D6"/>
                </a:solidFill>
                <a:latin typeface="Myriad Pro" panose="020B0503030403020204" pitchFamily="34" charset="0"/>
                <a:sym typeface="Open Sans" panose="020B0606030504020204" pitchFamily="34" charset="0"/>
              </a:rPr>
              <a:t>ANALYSE :  </a:t>
            </a:r>
            <a:r>
              <a:rPr lang="fr-FR" altLang="en-US" sz="3600" dirty="0">
                <a:solidFill>
                  <a:srgbClr val="0096D6"/>
                </a:solidFill>
                <a:latin typeface="Myriad Pro" panose="020B0503030403020204" pitchFamily="34" charset="0"/>
                <a:sym typeface="Open Sans" panose="020B0606030504020204" pitchFamily="34" charset="0"/>
              </a:rPr>
              <a:t>les péripéties / les actions </a:t>
            </a:r>
            <a:endParaRPr lang="fr-FR" altLang="en-US" sz="3600" dirty="0">
              <a:solidFill>
                <a:srgbClr val="0096D6"/>
              </a:solidFill>
              <a:latin typeface="Myriad Pro" panose="020B0503030403020204" pitchFamily="34" charset="0"/>
            </a:endParaRPr>
          </a:p>
        </p:txBody>
      </p:sp>
      <p:sp>
        <p:nvSpPr>
          <p:cNvPr id="2" name="Rectangle 1">
            <a:extLst>
              <a:ext uri="{FF2B5EF4-FFF2-40B4-BE49-F238E27FC236}">
                <a16:creationId xmlns:a16="http://schemas.microsoft.com/office/drawing/2014/main" id="{66D50B42-E3A6-40B8-A9EA-DBE01DECFA89}"/>
              </a:ext>
            </a:extLst>
          </p:cNvPr>
          <p:cNvSpPr/>
          <p:nvPr/>
        </p:nvSpPr>
        <p:spPr>
          <a:xfrm>
            <a:off x="615950" y="5056188"/>
            <a:ext cx="4699000" cy="1354137"/>
          </a:xfrm>
          <a:prstGeom prst="rect">
            <a:avLst/>
          </a:prstGeom>
        </p:spPr>
        <p:txBody>
          <a:bodyPr>
            <a:spAutoFit/>
          </a:bodyPr>
          <a:lstStyle/>
          <a:p>
            <a:pPr>
              <a:defRPr/>
            </a:pPr>
            <a:r>
              <a:rPr lang="fr-FR" altLang="en-US" sz="1800" b="1" dirty="0">
                <a:solidFill>
                  <a:schemeClr val="tx1"/>
                </a:solidFill>
                <a:latin typeface="Myriad Pro" panose="020B0503030403020204" pitchFamily="34" charset="0"/>
                <a:cs typeface="Times New Roman" panose="02020603050405020304" pitchFamily="18" charset="0"/>
              </a:rPr>
              <a:t>Complétez le tableau: </a:t>
            </a:r>
          </a:p>
          <a:p>
            <a:pPr>
              <a:defRPr/>
            </a:pPr>
            <a:r>
              <a:rPr lang="fr-FR" altLang="en-US" sz="1600" dirty="0">
                <a:solidFill>
                  <a:schemeClr val="tx1"/>
                </a:solidFill>
                <a:latin typeface="Myriad Pro" panose="020B0503030403020204" pitchFamily="34" charset="0"/>
                <a:cs typeface="Times New Roman" panose="02020603050405020304" pitchFamily="18" charset="0"/>
              </a:rPr>
              <a:t>A- Quels sont les personnages? </a:t>
            </a:r>
          </a:p>
          <a:p>
            <a:pPr>
              <a:defRPr/>
            </a:pPr>
            <a:r>
              <a:rPr lang="fr-FR" altLang="en-US" sz="1600" dirty="0">
                <a:solidFill>
                  <a:schemeClr val="tx1"/>
                </a:solidFill>
                <a:latin typeface="Myriad Pro" panose="020B0503030403020204" pitchFamily="34" charset="0"/>
                <a:cs typeface="Times New Roman" panose="02020603050405020304" pitchFamily="18" charset="0"/>
              </a:rPr>
              <a:t>B- Que fait chacun? </a:t>
            </a:r>
          </a:p>
          <a:p>
            <a:pPr marL="342900" indent="-342900">
              <a:defRPr/>
            </a:pPr>
            <a:r>
              <a:rPr lang="fr-FR" altLang="en-US" sz="1600" dirty="0">
                <a:solidFill>
                  <a:schemeClr val="tx1"/>
                </a:solidFill>
                <a:latin typeface="Myriad Pro" panose="020B0503030403020204" pitchFamily="34" charset="0"/>
                <a:cs typeface="Times New Roman" panose="02020603050405020304" pitchFamily="18" charset="0"/>
              </a:rPr>
              <a:t>C- Par quel mot de liaison est introduite chaque action ? </a:t>
            </a:r>
            <a:endParaRPr lang="fr-FR" sz="1600" dirty="0">
              <a:solidFill>
                <a:schemeClr val="tx1"/>
              </a:solidFill>
            </a:endParaRPr>
          </a:p>
        </p:txBody>
      </p:sp>
      <p:sp>
        <p:nvSpPr>
          <p:cNvPr id="3" name="Rounded Rectangle 2">
            <a:extLst>
              <a:ext uri="{FF2B5EF4-FFF2-40B4-BE49-F238E27FC236}">
                <a16:creationId xmlns:a16="http://schemas.microsoft.com/office/drawing/2014/main" id="{2B72A8BB-E2E3-406D-9567-79B5B0CE63DA}"/>
              </a:ext>
            </a:extLst>
          </p:cNvPr>
          <p:cNvSpPr/>
          <p:nvPr/>
        </p:nvSpPr>
        <p:spPr>
          <a:xfrm>
            <a:off x="4586288" y="1554162"/>
            <a:ext cx="685800" cy="323850"/>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 name="Rounded Rectangle 10">
            <a:extLst>
              <a:ext uri="{FF2B5EF4-FFF2-40B4-BE49-F238E27FC236}">
                <a16:creationId xmlns:a16="http://schemas.microsoft.com/office/drawing/2014/main" id="{6277C423-4888-4341-8B66-FFD8B2BB3C3E}"/>
              </a:ext>
            </a:extLst>
          </p:cNvPr>
          <p:cNvSpPr/>
          <p:nvPr/>
        </p:nvSpPr>
        <p:spPr>
          <a:xfrm>
            <a:off x="971550" y="1111250"/>
            <a:ext cx="1920875" cy="323850"/>
          </a:xfrm>
          <a:prstGeom prst="roundRect">
            <a:avLst/>
          </a:prstGeom>
          <a:noFill/>
          <a:ln w="57150"/>
        </p:spPr>
        <p:style>
          <a:lnRef idx="2">
            <a:schemeClr val="accent2"/>
          </a:lnRef>
          <a:fillRef idx="1">
            <a:schemeClr val="lt1"/>
          </a:fillRef>
          <a:effectRef idx="0">
            <a:schemeClr val="accent2"/>
          </a:effectRef>
          <a:fontRef idx="minor">
            <a:schemeClr val="dk1"/>
          </a:fontRef>
        </p:style>
        <p:txBody>
          <a:bodyPr anchor="ctr"/>
          <a:lstStyle/>
          <a:p>
            <a:pPr algn="ctr">
              <a:defRPr/>
            </a:pPr>
            <a:endParaRPr lang="fr-FR"/>
          </a:p>
        </p:txBody>
      </p:sp>
      <p:sp>
        <p:nvSpPr>
          <p:cNvPr id="12" name="Rounded Rectangle 11">
            <a:extLst>
              <a:ext uri="{FF2B5EF4-FFF2-40B4-BE49-F238E27FC236}">
                <a16:creationId xmlns:a16="http://schemas.microsoft.com/office/drawing/2014/main" id="{80A97731-5132-4B03-98A5-37DD80D3234C}"/>
              </a:ext>
            </a:extLst>
          </p:cNvPr>
          <p:cNvSpPr/>
          <p:nvPr/>
        </p:nvSpPr>
        <p:spPr>
          <a:xfrm>
            <a:off x="8660154" y="2402682"/>
            <a:ext cx="1792141" cy="305593"/>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 name="Rounded Rectangle 12">
            <a:extLst>
              <a:ext uri="{FF2B5EF4-FFF2-40B4-BE49-F238E27FC236}">
                <a16:creationId xmlns:a16="http://schemas.microsoft.com/office/drawing/2014/main" id="{3AF3F8E8-5CEE-4EA8-9C44-AA35472015D7}"/>
              </a:ext>
            </a:extLst>
          </p:cNvPr>
          <p:cNvSpPr/>
          <p:nvPr/>
        </p:nvSpPr>
        <p:spPr>
          <a:xfrm>
            <a:off x="947738" y="2384425"/>
            <a:ext cx="549275" cy="323850"/>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 name="Rounded Rectangle 13">
            <a:extLst>
              <a:ext uri="{FF2B5EF4-FFF2-40B4-BE49-F238E27FC236}">
                <a16:creationId xmlns:a16="http://schemas.microsoft.com/office/drawing/2014/main" id="{FA79AD3B-2B6C-407E-B21E-9EF6C7D0963F}"/>
              </a:ext>
            </a:extLst>
          </p:cNvPr>
          <p:cNvSpPr/>
          <p:nvPr/>
        </p:nvSpPr>
        <p:spPr>
          <a:xfrm>
            <a:off x="913422" y="3211511"/>
            <a:ext cx="822325" cy="323850"/>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5" name="Rounded Rectangle 14">
            <a:extLst>
              <a:ext uri="{FF2B5EF4-FFF2-40B4-BE49-F238E27FC236}">
                <a16:creationId xmlns:a16="http://schemas.microsoft.com/office/drawing/2014/main" id="{85642C26-9B6B-4102-9351-DCD871E94C7F}"/>
              </a:ext>
            </a:extLst>
          </p:cNvPr>
          <p:cNvSpPr/>
          <p:nvPr/>
        </p:nvSpPr>
        <p:spPr>
          <a:xfrm>
            <a:off x="9034657" y="3617265"/>
            <a:ext cx="2690618" cy="324632"/>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 name="Oval 17">
            <a:extLst>
              <a:ext uri="{FF2B5EF4-FFF2-40B4-BE49-F238E27FC236}">
                <a16:creationId xmlns:a16="http://schemas.microsoft.com/office/drawing/2014/main" id="{0F088AEF-5292-4C9C-B009-7F44FC64927F}"/>
              </a:ext>
            </a:extLst>
          </p:cNvPr>
          <p:cNvSpPr/>
          <p:nvPr/>
        </p:nvSpPr>
        <p:spPr>
          <a:xfrm>
            <a:off x="10452295" y="2363787"/>
            <a:ext cx="1331718" cy="388940"/>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0" name="Oval 19">
            <a:extLst>
              <a:ext uri="{FF2B5EF4-FFF2-40B4-BE49-F238E27FC236}">
                <a16:creationId xmlns:a16="http://schemas.microsoft.com/office/drawing/2014/main" id="{810C5577-885C-4099-B3B1-B018D55AB186}"/>
              </a:ext>
            </a:extLst>
          </p:cNvPr>
          <p:cNvSpPr/>
          <p:nvPr/>
        </p:nvSpPr>
        <p:spPr>
          <a:xfrm>
            <a:off x="1677193" y="3209937"/>
            <a:ext cx="405607" cy="322251"/>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23" name="Straight Connector 22">
            <a:extLst>
              <a:ext uri="{FF2B5EF4-FFF2-40B4-BE49-F238E27FC236}">
                <a16:creationId xmlns:a16="http://schemas.microsoft.com/office/drawing/2014/main" id="{CA4FDD52-B2F3-407F-BB49-70640978E59C}"/>
              </a:ext>
            </a:extLst>
          </p:cNvPr>
          <p:cNvCxnSpPr/>
          <p:nvPr/>
        </p:nvCxnSpPr>
        <p:spPr>
          <a:xfrm>
            <a:off x="2082800" y="3519488"/>
            <a:ext cx="1147763"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803C65C-6B35-4CB7-B16F-A3BA6F4E69F3}"/>
              </a:ext>
            </a:extLst>
          </p:cNvPr>
          <p:cNvCxnSpPr/>
          <p:nvPr/>
        </p:nvCxnSpPr>
        <p:spPr>
          <a:xfrm>
            <a:off x="1573213" y="3090885"/>
            <a:ext cx="2468562"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09A8B414-20D4-4924-B180-9A23525BCDE5}"/>
              </a:ext>
            </a:extLst>
          </p:cNvPr>
          <p:cNvSpPr/>
          <p:nvPr/>
        </p:nvSpPr>
        <p:spPr>
          <a:xfrm>
            <a:off x="4757553" y="3152910"/>
            <a:ext cx="1828800" cy="365125"/>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26" name="Straight Connector 25">
            <a:extLst>
              <a:ext uri="{FF2B5EF4-FFF2-40B4-BE49-F238E27FC236}">
                <a16:creationId xmlns:a16="http://schemas.microsoft.com/office/drawing/2014/main" id="{9FD902A8-D4F2-48C0-9865-5375C219E9A2}"/>
              </a:ext>
            </a:extLst>
          </p:cNvPr>
          <p:cNvCxnSpPr/>
          <p:nvPr/>
        </p:nvCxnSpPr>
        <p:spPr>
          <a:xfrm>
            <a:off x="6415088" y="3494052"/>
            <a:ext cx="3685515" cy="23983"/>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5A355D3-004B-4FFC-93EC-57C46D115D94}"/>
              </a:ext>
            </a:extLst>
          </p:cNvPr>
          <p:cNvCxnSpPr/>
          <p:nvPr/>
        </p:nvCxnSpPr>
        <p:spPr>
          <a:xfrm>
            <a:off x="1873674" y="3929856"/>
            <a:ext cx="2925762"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3369C79-2067-49DB-BD82-374866836156}"/>
              </a:ext>
            </a:extLst>
          </p:cNvPr>
          <p:cNvCxnSpPr/>
          <p:nvPr/>
        </p:nvCxnSpPr>
        <p:spPr>
          <a:xfrm>
            <a:off x="6084887" y="3941897"/>
            <a:ext cx="2876233"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59FFB5AE-9C93-4131-B369-D70B31DA5FC3}"/>
              </a:ext>
            </a:extLst>
          </p:cNvPr>
          <p:cNvSpPr/>
          <p:nvPr/>
        </p:nvSpPr>
        <p:spPr>
          <a:xfrm>
            <a:off x="1574174" y="3606006"/>
            <a:ext cx="365125" cy="32385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3" name="Oval 32">
            <a:extLst>
              <a:ext uri="{FF2B5EF4-FFF2-40B4-BE49-F238E27FC236}">
                <a16:creationId xmlns:a16="http://schemas.microsoft.com/office/drawing/2014/main" id="{5D387159-117A-4CA8-A879-62B8621F3E5E}"/>
              </a:ext>
            </a:extLst>
          </p:cNvPr>
          <p:cNvSpPr/>
          <p:nvPr/>
        </p:nvSpPr>
        <p:spPr>
          <a:xfrm>
            <a:off x="842336" y="4004446"/>
            <a:ext cx="2193925" cy="366712"/>
          </a:xfrm>
          <a:prstGeom prst="ellipse">
            <a:avLst/>
          </a:prstGeom>
          <a:noFill/>
          <a:ln w="571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34" name="Straight Connector 33">
            <a:extLst>
              <a:ext uri="{FF2B5EF4-FFF2-40B4-BE49-F238E27FC236}">
                <a16:creationId xmlns:a16="http://schemas.microsoft.com/office/drawing/2014/main" id="{4B7463C1-E3D3-4543-A627-77E9A0AD7568}"/>
              </a:ext>
            </a:extLst>
          </p:cNvPr>
          <p:cNvCxnSpPr/>
          <p:nvPr/>
        </p:nvCxnSpPr>
        <p:spPr>
          <a:xfrm>
            <a:off x="2836204" y="4318000"/>
            <a:ext cx="2560637" cy="0"/>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4DF38B3-8840-4A99-98DA-C3FF7281AB9F}"/>
              </a:ext>
            </a:extLst>
          </p:cNvPr>
          <p:cNvCxnSpPr/>
          <p:nvPr/>
        </p:nvCxnSpPr>
        <p:spPr>
          <a:xfrm>
            <a:off x="6839415" y="4318000"/>
            <a:ext cx="1371600" cy="0"/>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AA380467-520B-4C76-ACDC-6BEDF62276A3}"/>
              </a:ext>
            </a:extLst>
          </p:cNvPr>
          <p:cNvSpPr/>
          <p:nvPr/>
        </p:nvSpPr>
        <p:spPr>
          <a:xfrm>
            <a:off x="10255347" y="4012775"/>
            <a:ext cx="1528665" cy="352984"/>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37" name="Straight Connector 36">
            <a:extLst>
              <a:ext uri="{FF2B5EF4-FFF2-40B4-BE49-F238E27FC236}">
                <a16:creationId xmlns:a16="http://schemas.microsoft.com/office/drawing/2014/main" id="{D4E0DDDC-74F6-4C4E-878E-5BEE1DE60B39}"/>
              </a:ext>
            </a:extLst>
          </p:cNvPr>
          <p:cNvCxnSpPr/>
          <p:nvPr/>
        </p:nvCxnSpPr>
        <p:spPr>
          <a:xfrm>
            <a:off x="947738" y="4699660"/>
            <a:ext cx="5638615" cy="13017"/>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3381EB88-6A43-4772-9679-E7814378B1EE}"/>
              </a:ext>
            </a:extLst>
          </p:cNvPr>
          <p:cNvSpPr/>
          <p:nvPr/>
        </p:nvSpPr>
        <p:spPr>
          <a:xfrm>
            <a:off x="704850" y="5065713"/>
            <a:ext cx="11125200" cy="1420812"/>
          </a:xfrm>
          <a:prstGeom prst="rect">
            <a:avLst/>
          </a:prstGeom>
          <a:solidFill>
            <a:schemeClr val="accent2">
              <a:lumMod val="40000"/>
              <a:lumOff val="60000"/>
            </a:schemeClr>
          </a:solidFill>
        </p:spPr>
        <p:txBody>
          <a:bodyPr>
            <a:spAutoFit/>
          </a:bodyPr>
          <a:lstStyle/>
          <a:p>
            <a:pPr algn="just">
              <a:lnSpc>
                <a:spcPct val="150000"/>
              </a:lnSpc>
              <a:spcBef>
                <a:spcPts val="0"/>
              </a:spcBef>
              <a:spcAft>
                <a:spcPts val="0"/>
              </a:spcAft>
              <a:defRPr/>
            </a:pPr>
            <a:r>
              <a:rPr lang="fr-FR" sz="2000" dirty="0">
                <a:solidFill>
                  <a:srgbClr val="1F011C"/>
                </a:solidFill>
                <a:latin typeface="Myriad Pro" panose="020B0503030403020204" pitchFamily="34" charset="0"/>
                <a:ea typeface="Calibri" panose="020F0502020204030204" pitchFamily="34" charset="0"/>
              </a:rPr>
              <a:t>Les péripéties sont </a:t>
            </a:r>
            <a:r>
              <a:rPr lang="fr-FR" sz="2000" b="1" dirty="0">
                <a:solidFill>
                  <a:srgbClr val="1F011C"/>
                </a:solidFill>
                <a:latin typeface="Myriad Pro" panose="020B0503030403020204" pitchFamily="34" charset="0"/>
                <a:ea typeface="Calibri" panose="020F0502020204030204" pitchFamily="34" charset="0"/>
              </a:rPr>
              <a:t>les actions</a:t>
            </a:r>
            <a:r>
              <a:rPr lang="fr-FR" sz="2000" dirty="0">
                <a:solidFill>
                  <a:srgbClr val="1F011C"/>
                </a:solidFill>
                <a:latin typeface="Myriad Pro" panose="020B0503030403020204" pitchFamily="34" charset="0"/>
                <a:ea typeface="Calibri" panose="020F0502020204030204" pitchFamily="34" charset="0"/>
              </a:rPr>
              <a:t> grâce auxquelles le héros </a:t>
            </a:r>
            <a:r>
              <a:rPr lang="fr-FR" sz="2000" b="1" dirty="0">
                <a:solidFill>
                  <a:srgbClr val="1F011C"/>
                </a:solidFill>
                <a:latin typeface="Myriad Pro" panose="020B0503030403020204" pitchFamily="34" charset="0"/>
                <a:ea typeface="Calibri" panose="020F0502020204030204" pitchFamily="34" charset="0"/>
              </a:rPr>
              <a:t>accomplit sa quête pour retrouver une solution au(x) problème(s). </a:t>
            </a:r>
            <a:r>
              <a:rPr lang="fr-FR" sz="2000" dirty="0">
                <a:solidFill>
                  <a:srgbClr val="1F011C"/>
                </a:solidFill>
                <a:latin typeface="Myriad Pro" panose="020B0503030403020204" pitchFamily="34" charset="0"/>
                <a:ea typeface="Calibri" panose="020F0502020204030204" pitchFamily="34" charset="0"/>
              </a:rPr>
              <a:t>Elles se succèdent </a:t>
            </a:r>
            <a:r>
              <a:rPr lang="fr-FR" sz="2000" b="1" dirty="0">
                <a:solidFill>
                  <a:srgbClr val="1F011C"/>
                </a:solidFill>
                <a:latin typeface="Myriad Pro" panose="020B0503030403020204" pitchFamily="34" charset="0"/>
                <a:ea typeface="Calibri" panose="020F0502020204030204" pitchFamily="34" charset="0"/>
              </a:rPr>
              <a:t>chronologiquement.</a:t>
            </a:r>
          </a:p>
          <a:p>
            <a:pPr algn="just">
              <a:lnSpc>
                <a:spcPct val="150000"/>
              </a:lnSpc>
              <a:spcBef>
                <a:spcPts val="0"/>
              </a:spcBef>
              <a:spcAft>
                <a:spcPts val="0"/>
              </a:spcAft>
              <a:defRPr/>
            </a:pPr>
            <a:endParaRPr lang="en-US" sz="2000" b="1" dirty="0">
              <a:latin typeface="Myriad Pro" panose="020B0503030403020204" pitchFamily="34" charset="0"/>
              <a:ea typeface="Calibri" panose="020F0502020204030204" pitchFamily="34" charset="0"/>
            </a:endParaRPr>
          </a:p>
        </p:txBody>
      </p:sp>
      <p:sp>
        <p:nvSpPr>
          <p:cNvPr id="41" name="Oval 40">
            <a:extLst>
              <a:ext uri="{FF2B5EF4-FFF2-40B4-BE49-F238E27FC236}">
                <a16:creationId xmlns:a16="http://schemas.microsoft.com/office/drawing/2014/main" id="{901BA2BC-CCF5-427A-A2D8-15F24DD6A6C0}"/>
              </a:ext>
            </a:extLst>
          </p:cNvPr>
          <p:cNvSpPr/>
          <p:nvPr/>
        </p:nvSpPr>
        <p:spPr>
          <a:xfrm>
            <a:off x="2585244" y="2327543"/>
            <a:ext cx="1828800" cy="366713"/>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46" name="Straight Connector 45">
            <a:extLst>
              <a:ext uri="{FF2B5EF4-FFF2-40B4-BE49-F238E27FC236}">
                <a16:creationId xmlns:a16="http://schemas.microsoft.com/office/drawing/2014/main" id="{E7E035AD-361C-41B3-992D-D9DA9DD196E1}"/>
              </a:ext>
            </a:extLst>
          </p:cNvPr>
          <p:cNvCxnSpPr/>
          <p:nvPr/>
        </p:nvCxnSpPr>
        <p:spPr>
          <a:xfrm>
            <a:off x="3935413" y="1435100"/>
            <a:ext cx="466407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5CACF35-79AB-4E41-A4E0-C3A6E6D88F52}"/>
              </a:ext>
            </a:extLst>
          </p:cNvPr>
          <p:cNvCxnSpPr/>
          <p:nvPr/>
        </p:nvCxnSpPr>
        <p:spPr>
          <a:xfrm>
            <a:off x="7335838" y="1884363"/>
            <a:ext cx="4298950"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2445BEC4-E377-4924-A259-95903FDCE8D8}"/>
              </a:ext>
            </a:extLst>
          </p:cNvPr>
          <p:cNvSpPr/>
          <p:nvPr/>
        </p:nvSpPr>
        <p:spPr>
          <a:xfrm>
            <a:off x="6525419" y="1560513"/>
            <a:ext cx="909638" cy="32385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0" name="Oval 49">
            <a:extLst>
              <a:ext uri="{FF2B5EF4-FFF2-40B4-BE49-F238E27FC236}">
                <a16:creationId xmlns:a16="http://schemas.microsoft.com/office/drawing/2014/main" id="{75A9EFE4-2013-4C38-A761-1C1708E79896}"/>
              </a:ext>
            </a:extLst>
          </p:cNvPr>
          <p:cNvSpPr/>
          <p:nvPr/>
        </p:nvSpPr>
        <p:spPr>
          <a:xfrm>
            <a:off x="3230563" y="1146175"/>
            <a:ext cx="366712" cy="32385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9" name="Oval 38">
            <a:extLst>
              <a:ext uri="{FF2B5EF4-FFF2-40B4-BE49-F238E27FC236}">
                <a16:creationId xmlns:a16="http://schemas.microsoft.com/office/drawing/2014/main" id="{0F088AEF-5292-4C9C-B009-7F44FC64927F}"/>
              </a:ext>
            </a:extLst>
          </p:cNvPr>
          <p:cNvSpPr/>
          <p:nvPr/>
        </p:nvSpPr>
        <p:spPr>
          <a:xfrm>
            <a:off x="904874" y="2767619"/>
            <a:ext cx="772319" cy="359755"/>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0" name="Oval 39">
            <a:extLst>
              <a:ext uri="{FF2B5EF4-FFF2-40B4-BE49-F238E27FC236}">
                <a16:creationId xmlns:a16="http://schemas.microsoft.com/office/drawing/2014/main" id="{59FFB5AE-9C93-4131-B369-D70B31DA5FC3}"/>
              </a:ext>
            </a:extLst>
          </p:cNvPr>
          <p:cNvSpPr/>
          <p:nvPr/>
        </p:nvSpPr>
        <p:spPr>
          <a:xfrm>
            <a:off x="5902325" y="3618047"/>
            <a:ext cx="365125" cy="32385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left)">
                                      <p:cBhvr>
                                        <p:cTn id="60" dur="500"/>
                                        <p:tgtEl>
                                          <p:spTgt spid="47"/>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nodeType="click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left)">
                                      <p:cBhvr>
                                        <p:cTn id="70" dur="500"/>
                                        <p:tgtEl>
                                          <p:spTgt spid="26"/>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left)">
                                      <p:cBhvr>
                                        <p:cTn id="75" dur="500"/>
                                        <p:tgtEl>
                                          <p:spTgt spid="37"/>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nodeType="click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left)">
                                      <p:cBhvr>
                                        <p:cTn id="80" dur="500"/>
                                        <p:tgtEl>
                                          <p:spTgt spid="27"/>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nodeType="click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22" presetClass="entr" presetSubtype="8" fill="hold" nodeType="click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nodeType="click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wipe(left)">
                                      <p:cBhvr>
                                        <p:cTn id="95" dur="500"/>
                                        <p:tgtEl>
                                          <p:spTgt spid="34"/>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22" presetClass="entr" presetSubtype="8" fill="hold" nodeType="click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wipe(left)">
                                      <p:cBhvr>
                                        <p:cTn id="100" dur="500"/>
                                        <p:tgtEl>
                                          <p:spTgt spid="35"/>
                                        </p:tgtEl>
                                      </p:cBhvr>
                                    </p:animEffect>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38"/>
                                        </p:tgtEl>
                                        <p:attrNameLst>
                                          <p:attrName>style.visibility</p:attrName>
                                        </p:attrNameLst>
                                      </p:cBhvr>
                                      <p:to>
                                        <p:strVal val="visible"/>
                                      </p:to>
                                    </p:set>
                                    <p:anim calcmode="lin" valueType="num">
                                      <p:cBhvr additive="base">
                                        <p:cTn id="105" dur="500" fill="hold"/>
                                        <p:tgtEl>
                                          <p:spTgt spid="38"/>
                                        </p:tgtEl>
                                        <p:attrNameLst>
                                          <p:attrName>ppt_x</p:attrName>
                                        </p:attrNameLst>
                                      </p:cBhvr>
                                      <p:tavLst>
                                        <p:tav tm="0">
                                          <p:val>
                                            <p:strVal val="#ppt_x"/>
                                          </p:val>
                                        </p:tav>
                                        <p:tav tm="100000">
                                          <p:val>
                                            <p:strVal val="#ppt_x"/>
                                          </p:val>
                                        </p:tav>
                                      </p:tavLst>
                                    </p:anim>
                                    <p:anim calcmode="lin" valueType="num">
                                      <p:cBhvr additive="base">
                                        <p:cTn id="10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9"/>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13" grpId="0" animBg="1"/>
      <p:bldP spid="14" grpId="0" animBg="1"/>
      <p:bldP spid="15" grpId="0" animBg="1"/>
      <p:bldP spid="18" grpId="0" animBg="1"/>
      <p:bldP spid="20" grpId="0" animBg="1"/>
      <p:bldP spid="25" grpId="0" animBg="1"/>
      <p:bldP spid="29" grpId="0" animBg="1"/>
      <p:bldP spid="33" grpId="0" animBg="1"/>
      <p:bldP spid="36" grpId="0" animBg="1"/>
      <p:bldP spid="38" grpId="0" animBg="1"/>
      <p:bldP spid="41" grpId="0" animBg="1"/>
      <p:bldP spid="49" grpId="0" animBg="1"/>
      <p:bldP spid="50" grpId="0" animBg="1"/>
      <p:bldP spid="39" grpId="0" animBg="1"/>
      <p:bldP spid="4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21E8EA1-44D4-453B-9D73-98DACDD0FBB1}"/>
              </a:ext>
            </a:extLst>
          </p:cNvPr>
          <p:cNvSpPr/>
          <p:nvPr/>
        </p:nvSpPr>
        <p:spPr>
          <a:xfrm>
            <a:off x="1181100" y="935038"/>
            <a:ext cx="10085388" cy="923925"/>
          </a:xfrm>
          <a:prstGeom prst="rect">
            <a:avLst/>
          </a:prstGeom>
          <a:solidFill>
            <a:schemeClr val="accent3">
              <a:lumMod val="20000"/>
              <a:lumOff val="80000"/>
            </a:schemeClr>
          </a:solidFill>
          <a:ln>
            <a:solidFill>
              <a:schemeClr val="bg2">
                <a:lumMod val="75000"/>
              </a:schemeClr>
            </a:solidFill>
          </a:ln>
        </p:spPr>
        <p:txBody>
          <a:bodyPr>
            <a:spAutoFit/>
          </a:bodyPr>
          <a:lstStyle/>
          <a:p>
            <a:pPr algn="just">
              <a:lnSpc>
                <a:spcPct val="150000"/>
              </a:lnSpc>
              <a:defRPr/>
            </a:pPr>
            <a:r>
              <a:rPr lang="fr-FR" sz="1800" dirty="0">
                <a:latin typeface="Myriad Pro" panose="020B0503030403020204" pitchFamily="34" charset="0"/>
                <a:cs typeface="Times New Roman" panose="02020603050405020304" pitchFamily="18" charset="0"/>
              </a:rPr>
              <a:t>Emus, </a:t>
            </a:r>
            <a:r>
              <a:rPr lang="fr-FR" sz="1800" b="1" dirty="0">
                <a:solidFill>
                  <a:srgbClr val="92D050"/>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les paysans </a:t>
            </a:r>
            <a:r>
              <a:rPr lang="fr-FR" sz="1800" dirty="0">
                <a:latin typeface="Myriad Pro" panose="020B0503030403020204" pitchFamily="34" charset="0"/>
                <a:cs typeface="Times New Roman" panose="02020603050405020304" pitchFamily="18" charset="0"/>
              </a:rPr>
              <a:t>apportèrent de nouveau leur blé au moulin de </a:t>
            </a:r>
            <a:r>
              <a:rPr lang="fr-FR" sz="1800" b="1" dirty="0">
                <a:solidFill>
                  <a:srgbClr val="FFC000"/>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Maître Cornille. </a:t>
            </a:r>
            <a:br>
              <a:rPr lang="fr-FR" sz="1800" b="1" dirty="0">
                <a:solidFill>
                  <a:srgbClr val="FFC000"/>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br>
            <a:r>
              <a:rPr lang="fr-FR" sz="1800" dirty="0">
                <a:latin typeface="Myriad Pro" panose="020B0503030403020204" pitchFamily="34" charset="0"/>
                <a:cs typeface="Times New Roman" panose="02020603050405020304" pitchFamily="18" charset="0"/>
              </a:rPr>
              <a:t>À partir de ce jour-là, jamais </a:t>
            </a:r>
            <a:r>
              <a:rPr lang="fr-FR" sz="1800" b="1" dirty="0">
                <a:solidFill>
                  <a:srgbClr val="92D050"/>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on</a:t>
            </a:r>
            <a:r>
              <a:rPr lang="fr-FR" sz="1800" dirty="0">
                <a:latin typeface="Myriad Pro" panose="020B0503030403020204" pitchFamily="34" charset="0"/>
                <a:cs typeface="Times New Roman" panose="02020603050405020304" pitchFamily="18" charset="0"/>
              </a:rPr>
              <a:t> ne laissa </a:t>
            </a:r>
            <a:r>
              <a:rPr lang="fr-FR" sz="1800" b="1" dirty="0">
                <a:solidFill>
                  <a:srgbClr val="FFC000"/>
                </a:solidFill>
                <a:effectLst>
                  <a:outerShdw blurRad="38100" dist="38100" dir="2700000" algn="tl">
                    <a:srgbClr val="000000">
                      <a:alpha val="43137"/>
                    </a:srgbClr>
                  </a:outerShdw>
                </a:effectLst>
                <a:latin typeface="Myriad Pro" panose="020B0503030403020204" pitchFamily="34" charset="0"/>
                <a:cs typeface="Times New Roman" panose="02020603050405020304" pitchFamily="18" charset="0"/>
              </a:rPr>
              <a:t>le vieux meunier </a:t>
            </a:r>
            <a:r>
              <a:rPr lang="fr-FR" sz="1800" dirty="0">
                <a:latin typeface="Myriad Pro" panose="020B0503030403020204" pitchFamily="34" charset="0"/>
                <a:cs typeface="Times New Roman" panose="02020603050405020304" pitchFamily="18" charset="0"/>
              </a:rPr>
              <a:t>manquer d’ouvrage. </a:t>
            </a:r>
            <a:endParaRPr lang="en-US" sz="1800" dirty="0">
              <a:latin typeface="Myriad Pro" panose="020B0503030403020204" pitchFamily="34" charset="0"/>
            </a:endParaRPr>
          </a:p>
        </p:txBody>
      </p:sp>
      <p:sp>
        <p:nvSpPr>
          <p:cNvPr id="24581" name="Rectangle 5">
            <a:extLst>
              <a:ext uri="{FF2B5EF4-FFF2-40B4-BE49-F238E27FC236}">
                <a16:creationId xmlns:a16="http://schemas.microsoft.com/office/drawing/2014/main" id="{9D422233-61D9-487A-83D0-B366626A4583}"/>
              </a:ext>
            </a:extLst>
          </p:cNvPr>
          <p:cNvSpPr>
            <a:spLocks noChangeArrowheads="1"/>
          </p:cNvSpPr>
          <p:nvPr/>
        </p:nvSpPr>
        <p:spPr bwMode="auto">
          <a:xfrm>
            <a:off x="1171575" y="3781425"/>
            <a:ext cx="3190875" cy="1277938"/>
          </a:xfrm>
          <a:prstGeom prst="rect">
            <a:avLst/>
          </a:prstGeom>
          <a:noFill/>
          <a:ln>
            <a:noFill/>
          </a:ln>
        </p:spPr>
        <p:txBody>
          <a:bodyPr>
            <a:spAutoFit/>
          </a:bodyPr>
          <a:lstStyle>
            <a:lvl1pPr marL="288925" indent="-288925">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indent="0">
              <a:lnSpc>
                <a:spcPct val="107000"/>
              </a:lnSpc>
              <a:defRPr/>
            </a:pPr>
            <a:r>
              <a:rPr lang="fr-FR" altLang="en-US" sz="1800" b="1" dirty="0">
                <a:solidFill>
                  <a:schemeClr val="tx1"/>
                </a:solidFill>
                <a:latin typeface="Myriad Pro" panose="020B0503030403020204" pitchFamily="34" charset="0"/>
                <a:ea typeface="Calibri" panose="020F0502020204030204" pitchFamily="34" charset="0"/>
                <a:cs typeface="Times New Roman" panose="02020603050405020304" pitchFamily="18" charset="0"/>
              </a:rPr>
              <a:t>Comment appelle-t-on les personnages qui apportent de l’aide au personnage principal ? </a:t>
            </a:r>
            <a:endParaRPr lang="en-US" altLang="en-US" sz="1800" b="1" dirty="0">
              <a:solidFill>
                <a:schemeClr val="tx1"/>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D6E2D680-C318-4988-B5D4-E3D6AD8D32D4}"/>
              </a:ext>
            </a:extLst>
          </p:cNvPr>
          <p:cNvSpPr/>
          <p:nvPr/>
        </p:nvSpPr>
        <p:spPr>
          <a:xfrm>
            <a:off x="1192213" y="5353050"/>
            <a:ext cx="10085387" cy="923925"/>
          </a:xfrm>
          <a:prstGeom prst="rect">
            <a:avLst/>
          </a:prstGeom>
          <a:solidFill>
            <a:schemeClr val="accent2">
              <a:lumMod val="40000"/>
              <a:lumOff val="60000"/>
            </a:schemeClr>
          </a:solidFill>
        </p:spPr>
        <p:txBody>
          <a:bodyPr>
            <a:spAutoFit/>
          </a:bodyPr>
          <a:lstStyle/>
          <a:p>
            <a:pPr marL="63500">
              <a:spcBef>
                <a:spcPts val="0"/>
              </a:spcBef>
              <a:spcAft>
                <a:spcPts val="0"/>
              </a:spcAft>
              <a:defRPr/>
            </a:pPr>
            <a:r>
              <a:rPr lang="fr-FR" sz="1800" b="1" u="sng" dirty="0">
                <a:latin typeface="Myriad Pro" panose="020B0503030403020204" pitchFamily="34" charset="0"/>
                <a:ea typeface="Times New Roman" panose="02020603050405020304" pitchFamily="18" charset="0"/>
              </a:rPr>
              <a:t>L’élément de résolution,</a:t>
            </a:r>
            <a:r>
              <a:rPr lang="fr-FR" sz="1800" dirty="0">
                <a:latin typeface="Myriad Pro" panose="020B0503030403020204" pitchFamily="34" charset="0"/>
                <a:ea typeface="Times New Roman" panose="02020603050405020304" pitchFamily="18" charset="0"/>
              </a:rPr>
              <a:t> dit aussi élément </a:t>
            </a:r>
            <a:r>
              <a:rPr lang="fr-FR" sz="1800" b="1" dirty="0">
                <a:latin typeface="Myriad Pro" panose="020B0503030403020204" pitchFamily="34" charset="0"/>
                <a:ea typeface="Times New Roman" panose="02020603050405020304" pitchFamily="18" charset="0"/>
              </a:rPr>
              <a:t>réparateur</a:t>
            </a:r>
            <a:r>
              <a:rPr lang="fr-FR" sz="1800" dirty="0">
                <a:latin typeface="Myriad Pro" panose="020B0503030403020204" pitchFamily="34" charset="0"/>
                <a:ea typeface="Times New Roman" panose="02020603050405020304" pitchFamily="18" charset="0"/>
              </a:rPr>
              <a:t>. </a:t>
            </a:r>
          </a:p>
          <a:p>
            <a:pPr marL="63500">
              <a:spcBef>
                <a:spcPts val="0"/>
              </a:spcBef>
              <a:spcAft>
                <a:spcPts val="0"/>
              </a:spcAft>
              <a:defRPr/>
            </a:pPr>
            <a:r>
              <a:rPr lang="fr-FR" sz="1800" dirty="0">
                <a:latin typeface="Myriad Pro" panose="020B0503030403020204" pitchFamily="34" charset="0"/>
                <a:ea typeface="Times New Roman" panose="02020603050405020304" pitchFamily="18" charset="0"/>
              </a:rPr>
              <a:t>C'est l'événement qui clôt le récit et qui vient </a:t>
            </a:r>
            <a:r>
              <a:rPr lang="fr-FR" sz="1800" b="1" dirty="0">
                <a:latin typeface="Myriad Pro" panose="020B0503030403020204" pitchFamily="34" charset="0"/>
                <a:ea typeface="Times New Roman" panose="02020603050405020304" pitchFamily="18" charset="0"/>
              </a:rPr>
              <a:t>rétablir l’équilibre.</a:t>
            </a:r>
            <a:r>
              <a:rPr lang="fr-FR" sz="1800" dirty="0">
                <a:latin typeface="Myriad Pro" panose="020B0503030403020204" pitchFamily="34" charset="0"/>
                <a:ea typeface="Times New Roman" panose="02020603050405020304" pitchFamily="18" charset="0"/>
              </a:rPr>
              <a:t> Il s'agit d'un événement qui </a:t>
            </a:r>
            <a:r>
              <a:rPr lang="fr-FR" sz="1800" b="1" dirty="0">
                <a:latin typeface="Myriad Pro" panose="020B0503030403020204" pitchFamily="34" charset="0"/>
                <a:ea typeface="Times New Roman" panose="02020603050405020304" pitchFamily="18" charset="0"/>
              </a:rPr>
              <a:t>stabilise la situation</a:t>
            </a:r>
            <a:r>
              <a:rPr lang="fr-FR" sz="1800" dirty="0">
                <a:latin typeface="Myriad Pro" panose="020B0503030403020204" pitchFamily="34" charset="0"/>
                <a:ea typeface="Times New Roman" panose="02020603050405020304" pitchFamily="18" charset="0"/>
              </a:rPr>
              <a:t>. En général, les verbes de cette partie sont conjugués au </a:t>
            </a:r>
            <a:r>
              <a:rPr lang="fr-FR" sz="1800" b="1" dirty="0">
                <a:latin typeface="Myriad Pro" panose="020B0503030403020204" pitchFamily="34" charset="0"/>
                <a:ea typeface="Times New Roman" panose="02020603050405020304" pitchFamily="18" charset="0"/>
              </a:rPr>
              <a:t>passé simple</a:t>
            </a:r>
            <a:r>
              <a:rPr lang="fr-FR" sz="1800" dirty="0">
                <a:latin typeface="Myriad Pro" panose="020B0503030403020204" pitchFamily="34" charset="0"/>
                <a:ea typeface="Times New Roman" panose="02020603050405020304" pitchFamily="18" charset="0"/>
              </a:rPr>
              <a:t>. </a:t>
            </a:r>
            <a:endParaRPr lang="en-US" sz="1600" dirty="0">
              <a:latin typeface="Myriad Pro" panose="020B0503030403020204" pitchFamily="34" charset="0"/>
              <a:ea typeface="Calibri" panose="020F0502020204030204" pitchFamily="34" charset="0"/>
            </a:endParaRPr>
          </a:p>
        </p:txBody>
      </p:sp>
      <p:sp>
        <p:nvSpPr>
          <p:cNvPr id="32773" name="Google Shape;438;p29"/>
          <p:cNvSpPr txBox="1">
            <a:spLocks noChangeArrowheads="1"/>
          </p:cNvSpPr>
          <p:nvPr/>
        </p:nvSpPr>
        <p:spPr bwMode="auto">
          <a:xfrm>
            <a:off x="904875" y="153988"/>
            <a:ext cx="11287125"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fr-FR" altLang="en-US" sz="3600" b="1" dirty="0">
                <a:solidFill>
                  <a:srgbClr val="0096D6"/>
                </a:solidFill>
                <a:latin typeface="Myriad Pro" panose="020B0503030403020204" pitchFamily="34" charset="0"/>
                <a:sym typeface="Open Sans" panose="020B0606030504020204" pitchFamily="34" charset="0"/>
              </a:rPr>
              <a:t>ANALYSE : </a:t>
            </a:r>
            <a:r>
              <a:rPr lang="fr-FR" altLang="en-US" sz="3600" dirty="0">
                <a:solidFill>
                  <a:srgbClr val="0096D6"/>
                </a:solidFill>
                <a:latin typeface="Myriad Pro" panose="020B0503030403020204" pitchFamily="34" charset="0"/>
                <a:sym typeface="Open Sans" panose="020B0606030504020204" pitchFamily="34" charset="0"/>
              </a:rPr>
              <a:t>l’élément de résolution </a:t>
            </a:r>
            <a:endParaRPr lang="fr-FR" altLang="en-US" sz="3600" dirty="0">
              <a:solidFill>
                <a:srgbClr val="0096D6"/>
              </a:solidFill>
              <a:latin typeface="Myriad Pro" panose="020B0503030403020204" pitchFamily="34" charset="0"/>
            </a:endParaRPr>
          </a:p>
        </p:txBody>
      </p:sp>
      <p:sp>
        <p:nvSpPr>
          <p:cNvPr id="13" name="Rectangle 12">
            <a:extLst>
              <a:ext uri="{FF2B5EF4-FFF2-40B4-BE49-F238E27FC236}">
                <a16:creationId xmlns:a16="http://schemas.microsoft.com/office/drawing/2014/main" id="{DF214EF4-4618-4A57-8D59-DB7801BAA5AA}"/>
              </a:ext>
            </a:extLst>
          </p:cNvPr>
          <p:cNvSpPr/>
          <p:nvPr/>
        </p:nvSpPr>
        <p:spPr>
          <a:xfrm>
            <a:off x="1181100" y="2100263"/>
            <a:ext cx="3476625" cy="963277"/>
          </a:xfrm>
          <a:prstGeom prst="rect">
            <a:avLst/>
          </a:prstGeom>
        </p:spPr>
        <p:txBody>
          <a:bodyPr>
            <a:spAutoFit/>
          </a:bodyPr>
          <a:lstStyle/>
          <a:p>
            <a:pPr>
              <a:lnSpc>
                <a:spcPct val="107000"/>
              </a:lnSpc>
              <a:spcBef>
                <a:spcPts val="0"/>
              </a:spcBef>
              <a:spcAft>
                <a:spcPts val="0"/>
              </a:spcAft>
              <a:defRPr/>
            </a:pPr>
            <a:r>
              <a:rPr lang="fr-FR" sz="1800" b="1" dirty="0">
                <a:solidFill>
                  <a:schemeClr val="tx1"/>
                </a:solidFill>
                <a:latin typeface="Myriad Pro" panose="020B0503030403020204" pitchFamily="34" charset="0"/>
                <a:ea typeface="Calibri" panose="020F0502020204030204" pitchFamily="34" charset="0"/>
                <a:cs typeface="Times New Roman" panose="02020603050405020304" pitchFamily="18" charset="0"/>
              </a:rPr>
              <a:t>S’agit-il d’un événement ou d’un personnage qui vient résoudre le problème de Maitre Cornille ?</a:t>
            </a:r>
          </a:p>
        </p:txBody>
      </p:sp>
      <p:sp>
        <p:nvSpPr>
          <p:cNvPr id="7" name="Rectangle 6"/>
          <p:cNvSpPr>
            <a:spLocks noChangeArrowheads="1"/>
          </p:cNvSpPr>
          <p:nvPr/>
        </p:nvSpPr>
        <p:spPr bwMode="auto">
          <a:xfrm>
            <a:off x="7224713" y="2200275"/>
            <a:ext cx="1933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Des personnages</a:t>
            </a:r>
            <a:endParaRPr lang="en-US" altLang="en-US" sz="1800"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9" name="Rectangle 8"/>
          <p:cNvSpPr>
            <a:spLocks noChangeArrowheads="1"/>
          </p:cNvSpPr>
          <p:nvPr/>
        </p:nvSpPr>
        <p:spPr bwMode="auto">
          <a:xfrm>
            <a:off x="6483350" y="4181475"/>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Ce sont des adjuvants. </a:t>
            </a:r>
            <a:endParaRPr lang="en-US" altLang="en-US" sz="1800"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2" name="Rounded Rectangle 1">
            <a:extLst>
              <a:ext uri="{FF2B5EF4-FFF2-40B4-BE49-F238E27FC236}">
                <a16:creationId xmlns:a16="http://schemas.microsoft.com/office/drawing/2014/main" id="{D2F58F01-0D04-4CBF-8286-500EA6B67A14}"/>
              </a:ext>
            </a:extLst>
          </p:cNvPr>
          <p:cNvSpPr/>
          <p:nvPr/>
        </p:nvSpPr>
        <p:spPr>
          <a:xfrm>
            <a:off x="3521075" y="1017253"/>
            <a:ext cx="1279525" cy="365125"/>
          </a:xfrm>
          <a:prstGeom prst="roundRect">
            <a:avLst/>
          </a:prstGeom>
          <a:noFill/>
          <a:ln w="28575"/>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a:p>
        </p:txBody>
      </p:sp>
      <p:sp>
        <p:nvSpPr>
          <p:cNvPr id="14" name="Rounded Rectangle 13">
            <a:extLst>
              <a:ext uri="{FF2B5EF4-FFF2-40B4-BE49-F238E27FC236}">
                <a16:creationId xmlns:a16="http://schemas.microsoft.com/office/drawing/2014/main" id="{7D7B705D-B404-4947-A0AD-D7C492D8F76A}"/>
              </a:ext>
            </a:extLst>
          </p:cNvPr>
          <p:cNvSpPr/>
          <p:nvPr/>
        </p:nvSpPr>
        <p:spPr>
          <a:xfrm>
            <a:off x="4262511" y="1458119"/>
            <a:ext cx="829994" cy="400844"/>
          </a:xfrm>
          <a:prstGeom prst="roundRect">
            <a:avLst/>
          </a:prstGeom>
          <a:noFill/>
          <a:ln w="28575"/>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a:p>
        </p:txBody>
      </p:sp>
      <p:sp>
        <p:nvSpPr>
          <p:cNvPr id="3" name="Rectangle 2"/>
          <p:cNvSpPr>
            <a:spLocks noChangeArrowheads="1"/>
          </p:cNvSpPr>
          <p:nvPr/>
        </p:nvSpPr>
        <p:spPr bwMode="auto">
          <a:xfrm>
            <a:off x="6224588" y="2439988"/>
            <a:ext cx="5210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u="sng">
                <a:solidFill>
                  <a:srgbClr val="FF0000"/>
                </a:solidFill>
                <a:latin typeface="Myriad Pro" panose="020B0503030403020204" pitchFamily="34" charset="0"/>
                <a:ea typeface="Calibri" panose="020F0502020204030204" pitchFamily="34" charset="0"/>
                <a:cs typeface="Times New Roman" panose="02020603050405020304" pitchFamily="18" charset="0"/>
              </a:rPr>
              <a:t>Les paysans </a:t>
            </a:r>
          </a:p>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(ils ont apporté du blé au moulin de Cornille) </a:t>
            </a:r>
            <a:endParaRPr lang="en-US"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58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additive="base">
                                        <p:cTn id="42" dur="500" fill="hold"/>
                                        <p:tgtEl>
                                          <p:spTgt spid="2"/>
                                        </p:tgtEl>
                                        <p:attrNameLst>
                                          <p:attrName>ppt_x</p:attrName>
                                        </p:attrNameLst>
                                      </p:cBhvr>
                                      <p:tavLst>
                                        <p:tav tm="0">
                                          <p:val>
                                            <p:strVal val="#ppt_x"/>
                                          </p:val>
                                        </p:tav>
                                        <p:tav tm="100000">
                                          <p:val>
                                            <p:strVal val="#ppt_x"/>
                                          </p:val>
                                        </p:tav>
                                      </p:tavLst>
                                    </p:anim>
                                    <p:anim calcmode="lin" valueType="num">
                                      <p:cBhvr additive="base">
                                        <p:cTn id="43" dur="500" fill="hold"/>
                                        <p:tgtEl>
                                          <p:spTgt spid="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4581" grpId="0"/>
      <p:bldP spid="10" grpId="0" animBg="1"/>
      <p:bldP spid="13" grpId="0"/>
      <p:bldP spid="7" grpId="0"/>
      <p:bldP spid="9" grpId="0"/>
      <p:bldP spid="2" grpId="0" animBg="1"/>
      <p:bldP spid="14" grpId="0" animBg="1"/>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FE9C193-3D6D-4D72-8716-522D64DA0E0D}"/>
              </a:ext>
            </a:extLst>
          </p:cNvPr>
          <p:cNvSpPr/>
          <p:nvPr/>
        </p:nvSpPr>
        <p:spPr>
          <a:xfrm>
            <a:off x="1017588" y="1025525"/>
            <a:ext cx="10388600" cy="1016000"/>
          </a:xfrm>
          <a:prstGeom prst="rect">
            <a:avLst/>
          </a:prstGeom>
          <a:solidFill>
            <a:schemeClr val="accent3">
              <a:lumMod val="20000"/>
              <a:lumOff val="80000"/>
            </a:schemeClr>
          </a:solidFill>
          <a:ln>
            <a:solidFill>
              <a:schemeClr val="bg2">
                <a:lumMod val="75000"/>
              </a:schemeClr>
            </a:solidFill>
          </a:ln>
        </p:spPr>
        <p:txBody>
          <a:bodyPr>
            <a:spAutoFit/>
          </a:bodyPr>
          <a:lstStyle/>
          <a:p>
            <a:pPr>
              <a:lnSpc>
                <a:spcPct val="150000"/>
              </a:lnSpc>
              <a:defRPr/>
            </a:pPr>
            <a:r>
              <a:rPr lang="fr-FR" sz="1800" dirty="0">
                <a:latin typeface="Myriad Pro" panose="020B0503030403020204"/>
                <a:cs typeface="Times New Roman" panose="02020603050405020304" pitchFamily="18" charset="0"/>
              </a:rPr>
              <a:t>Puis, un matin, </a:t>
            </a:r>
            <a:r>
              <a:rPr lang="fr-FR" sz="1800" b="1" dirty="0">
                <a:solidFill>
                  <a:srgbClr val="FFC000"/>
                </a:solidFill>
                <a:effectLst>
                  <a:outerShdw blurRad="38100" dist="38100" dir="2700000" algn="tl">
                    <a:srgbClr val="000000">
                      <a:alpha val="43137"/>
                    </a:srgbClr>
                  </a:outerShdw>
                </a:effectLst>
                <a:latin typeface="Myriad Pro" panose="020B0503030403020204"/>
                <a:cs typeface="Times New Roman" panose="02020603050405020304" pitchFamily="18" charset="0"/>
              </a:rPr>
              <a:t>maître Cornille </a:t>
            </a:r>
            <a:r>
              <a:rPr lang="fr-FR" sz="1800" dirty="0">
                <a:latin typeface="Myriad Pro" panose="020B0503030403020204"/>
                <a:cs typeface="Times New Roman" panose="02020603050405020304" pitchFamily="18" charset="0"/>
              </a:rPr>
              <a:t>mourut, et les ailes de notre dernier moulin cessèrent de virer, pour toujours cette fois… </a:t>
            </a:r>
            <a:r>
              <a:rPr lang="fr-FR" sz="1800" b="1" dirty="0">
                <a:solidFill>
                  <a:srgbClr val="FFC000"/>
                </a:solidFill>
                <a:effectLst>
                  <a:outerShdw blurRad="38100" dist="38100" dir="2700000" algn="tl">
                    <a:srgbClr val="000000">
                      <a:alpha val="43137"/>
                    </a:srgbClr>
                  </a:outerShdw>
                </a:effectLst>
                <a:latin typeface="Myriad Pro" panose="020B0503030403020204"/>
                <a:cs typeface="Times New Roman" panose="02020603050405020304" pitchFamily="18" charset="0"/>
              </a:rPr>
              <a:t>Cornille </a:t>
            </a:r>
            <a:r>
              <a:rPr lang="fr-FR" sz="1800" dirty="0">
                <a:latin typeface="Myriad Pro" panose="020B0503030403020204"/>
                <a:cs typeface="Times New Roman" panose="02020603050405020304" pitchFamily="18" charset="0"/>
              </a:rPr>
              <a:t>mort, personne ne prit sa suite.</a:t>
            </a:r>
          </a:p>
          <a:p>
            <a:pPr>
              <a:lnSpc>
                <a:spcPct val="150000"/>
              </a:lnSpc>
              <a:defRPr/>
            </a:pPr>
            <a:endParaRPr lang="en-US" sz="400" dirty="0">
              <a:latin typeface="Myriad Pro" panose="020B0503030403020204"/>
            </a:endParaRPr>
          </a:p>
        </p:txBody>
      </p:sp>
      <p:sp>
        <p:nvSpPr>
          <p:cNvPr id="37892" name="Rectangle 4">
            <a:extLst>
              <a:ext uri="{FF2B5EF4-FFF2-40B4-BE49-F238E27FC236}">
                <a16:creationId xmlns:a16="http://schemas.microsoft.com/office/drawing/2014/main" id="{3E1506D6-6308-4422-8EED-160673EFF1E0}"/>
              </a:ext>
            </a:extLst>
          </p:cNvPr>
          <p:cNvSpPr>
            <a:spLocks noChangeArrowheads="1"/>
          </p:cNvSpPr>
          <p:nvPr/>
        </p:nvSpPr>
        <p:spPr bwMode="auto">
          <a:xfrm>
            <a:off x="1006475" y="2278063"/>
            <a:ext cx="5146675" cy="1573212"/>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defRPr/>
            </a:pPr>
            <a:r>
              <a:rPr lang="fr-FR" altLang="en-US" sz="1800" b="1" dirty="0">
                <a:solidFill>
                  <a:schemeClr val="tx1"/>
                </a:solidFill>
                <a:latin typeface="Myriad Pro" panose="020B0503030403020204"/>
              </a:rPr>
              <a:t>Comment se termine l’aventure ?</a:t>
            </a:r>
          </a:p>
          <a:p>
            <a:pPr>
              <a:lnSpc>
                <a:spcPct val="107000"/>
              </a:lnSpc>
              <a:defRPr/>
            </a:pPr>
            <a:r>
              <a:rPr lang="fr-FR" altLang="en-US" sz="1800" b="1" dirty="0">
                <a:solidFill>
                  <a:schemeClr val="tx1"/>
                </a:solidFill>
                <a:latin typeface="Myriad Pro" panose="020B0503030403020204"/>
              </a:rPr>
              <a:t>Que s’est-il passé au personnage principal ?</a:t>
            </a:r>
          </a:p>
          <a:p>
            <a:pPr algn="just">
              <a:lnSpc>
                <a:spcPct val="107000"/>
              </a:lnSpc>
              <a:defRPr/>
            </a:pPr>
            <a:endParaRPr lang="fr-FR" altLang="en-US" sz="1800" b="1" dirty="0">
              <a:solidFill>
                <a:schemeClr val="tx1"/>
              </a:solidFill>
              <a:latin typeface="Myriad Pro" panose="020B0503030403020204"/>
            </a:endParaRPr>
          </a:p>
          <a:p>
            <a:pPr algn="just">
              <a:lnSpc>
                <a:spcPct val="107000"/>
              </a:lnSpc>
              <a:defRPr/>
            </a:pPr>
            <a:endParaRPr lang="fr-FR" altLang="en-US" sz="1800" b="1" dirty="0">
              <a:solidFill>
                <a:schemeClr val="tx1"/>
              </a:solidFill>
              <a:latin typeface="Myriad Pro" panose="020B0503030403020204"/>
            </a:endParaRPr>
          </a:p>
          <a:p>
            <a:pPr algn="just">
              <a:lnSpc>
                <a:spcPct val="107000"/>
              </a:lnSpc>
              <a:defRPr/>
            </a:pPr>
            <a:endParaRPr lang="fr-FR" altLang="en-US" sz="1800" b="1" dirty="0">
              <a:solidFill>
                <a:schemeClr val="tx1"/>
              </a:solidFill>
              <a:latin typeface="Myriad Pro" panose="020B0503030403020204"/>
            </a:endParaRPr>
          </a:p>
        </p:txBody>
      </p:sp>
      <p:sp>
        <p:nvSpPr>
          <p:cNvPr id="6" name="Rectangle 5"/>
          <p:cNvSpPr>
            <a:spLocks noChangeArrowheads="1"/>
          </p:cNvSpPr>
          <p:nvPr/>
        </p:nvSpPr>
        <p:spPr bwMode="auto">
          <a:xfrm>
            <a:off x="6205538" y="2262188"/>
            <a:ext cx="54959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Le personnage principal est mort. </a:t>
            </a:r>
          </a:p>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Et le travail du moulin s’est arrêté pour toujours. </a:t>
            </a:r>
            <a:endParaRPr lang="en-US" altLang="en-US" sz="1800"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7" name="Rectangle 6"/>
          <p:cNvSpPr>
            <a:spLocks noChangeArrowheads="1"/>
          </p:cNvSpPr>
          <p:nvPr/>
        </p:nvSpPr>
        <p:spPr bwMode="auto">
          <a:xfrm>
            <a:off x="6205538" y="3294063"/>
            <a:ext cx="27638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Il s’agit d’une fin triste. </a:t>
            </a:r>
            <a:endParaRPr lang="en-US" altLang="en-US" sz="1800"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7839E5C2-F53D-41C8-9F72-9AF1F9D14898}"/>
              </a:ext>
            </a:extLst>
          </p:cNvPr>
          <p:cNvSpPr/>
          <p:nvPr/>
        </p:nvSpPr>
        <p:spPr>
          <a:xfrm>
            <a:off x="1006475" y="5378450"/>
            <a:ext cx="10399713" cy="923925"/>
          </a:xfrm>
          <a:prstGeom prst="rect">
            <a:avLst/>
          </a:prstGeom>
          <a:solidFill>
            <a:schemeClr val="accent2">
              <a:lumMod val="40000"/>
              <a:lumOff val="60000"/>
            </a:schemeClr>
          </a:solidFill>
        </p:spPr>
        <p:txBody>
          <a:bodyPr>
            <a:spAutoFit/>
          </a:bodyPr>
          <a:lstStyle/>
          <a:p>
            <a:pPr>
              <a:defRPr/>
            </a:pPr>
            <a:r>
              <a:rPr lang="fr-FR" sz="1800" b="1" u="sng" dirty="0">
                <a:latin typeface="Myriad Pro" panose="020B0503030403020204"/>
                <a:cs typeface="Times New Roman" panose="02020603050405020304" pitchFamily="18" charset="0"/>
              </a:rPr>
              <a:t>La situation finale</a:t>
            </a:r>
          </a:p>
          <a:p>
            <a:pPr>
              <a:defRPr/>
            </a:pPr>
            <a:r>
              <a:rPr lang="fr-FR" sz="1800" dirty="0">
                <a:latin typeface="Myriad Pro" panose="020B0503030403020204"/>
                <a:cs typeface="Times New Roman" panose="02020603050405020304" pitchFamily="18" charset="0"/>
              </a:rPr>
              <a:t>C'est le retour à une situation </a:t>
            </a:r>
            <a:r>
              <a:rPr lang="fr-FR" sz="1800" b="1" dirty="0">
                <a:latin typeface="Myriad Pro" panose="020B0503030403020204"/>
                <a:cs typeface="Times New Roman" panose="02020603050405020304" pitchFamily="18" charset="0"/>
              </a:rPr>
              <a:t>stable</a:t>
            </a:r>
            <a:r>
              <a:rPr lang="fr-FR" sz="1800" dirty="0">
                <a:latin typeface="Myriad Pro" panose="020B0503030403020204"/>
                <a:cs typeface="Times New Roman" panose="02020603050405020304" pitchFamily="18" charset="0"/>
              </a:rPr>
              <a:t> mais </a:t>
            </a:r>
            <a:r>
              <a:rPr lang="fr-FR" sz="1800" b="1" dirty="0">
                <a:latin typeface="Myriad Pro" panose="020B0503030403020204"/>
                <a:cs typeface="Times New Roman" panose="02020603050405020304" pitchFamily="18" charset="0"/>
              </a:rPr>
              <a:t>différente </a:t>
            </a:r>
            <a:r>
              <a:rPr lang="fr-FR" sz="1800" dirty="0">
                <a:latin typeface="Myriad Pro" panose="020B0503030403020204"/>
                <a:cs typeface="Times New Roman" panose="02020603050405020304" pitchFamily="18" charset="0"/>
              </a:rPr>
              <a:t>de la situation initiale, qui répond aux questions que se pose le lecteur à la fin du récit sur </a:t>
            </a:r>
            <a:r>
              <a:rPr lang="fr-FR" sz="1800" b="1" dirty="0">
                <a:latin typeface="Myriad Pro" panose="020B0503030403020204"/>
                <a:cs typeface="Times New Roman" panose="02020603050405020304" pitchFamily="18" charset="0"/>
              </a:rPr>
              <a:t>le sort des personnages</a:t>
            </a:r>
            <a:r>
              <a:rPr lang="fr-FR" sz="1800" dirty="0">
                <a:latin typeface="Myriad Pro" panose="020B0503030403020204"/>
                <a:cs typeface="Times New Roman" panose="02020603050405020304" pitchFamily="18" charset="0"/>
              </a:rPr>
              <a:t>.</a:t>
            </a:r>
            <a:endParaRPr lang="en-US" sz="1800" dirty="0">
              <a:latin typeface="Myriad Pro" panose="020B0503030403020204"/>
              <a:cs typeface="Times New Roman" panose="02020603050405020304" pitchFamily="18" charset="0"/>
            </a:endParaRPr>
          </a:p>
        </p:txBody>
      </p:sp>
      <p:sp>
        <p:nvSpPr>
          <p:cNvPr id="11" name="Rectangle 10"/>
          <p:cNvSpPr>
            <a:spLocks noChangeArrowheads="1"/>
          </p:cNvSpPr>
          <p:nvPr/>
        </p:nvSpPr>
        <p:spPr bwMode="auto">
          <a:xfrm>
            <a:off x="6153150" y="4106863"/>
            <a:ext cx="2800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 Puis » et « un matin ».</a:t>
            </a:r>
            <a:endParaRPr lang="en-US" altLang="en-US" sz="1800"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34824" name="Google Shape;438;p29"/>
          <p:cNvSpPr txBox="1">
            <a:spLocks noChangeArrowheads="1"/>
          </p:cNvSpPr>
          <p:nvPr/>
        </p:nvSpPr>
        <p:spPr bwMode="auto">
          <a:xfrm>
            <a:off x="1027113" y="195263"/>
            <a:ext cx="11287125"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fr-FR" altLang="en-US" sz="3600" b="1" dirty="0">
                <a:solidFill>
                  <a:srgbClr val="0096D6"/>
                </a:solidFill>
                <a:latin typeface="Myriad Pro" panose="020B0503030403020204" pitchFamily="34" charset="0"/>
                <a:sym typeface="Open Sans" panose="020B0606030504020204" pitchFamily="34" charset="0"/>
              </a:rPr>
              <a:t>ANALYSE :  </a:t>
            </a:r>
            <a:r>
              <a:rPr lang="fr-FR" altLang="en-US" sz="3600" dirty="0">
                <a:solidFill>
                  <a:srgbClr val="0096D6"/>
                </a:solidFill>
                <a:latin typeface="Myriad Pro" panose="020B0503030403020204" pitchFamily="34" charset="0"/>
                <a:sym typeface="Open Sans" panose="020B0606030504020204" pitchFamily="34" charset="0"/>
              </a:rPr>
              <a:t>la situation finale</a:t>
            </a:r>
            <a:endParaRPr lang="fr-FR" altLang="en-US" sz="3600" dirty="0">
              <a:solidFill>
                <a:srgbClr val="0096D6"/>
              </a:solidFill>
              <a:latin typeface="Myriad Pro" panose="020B0503030403020204" pitchFamily="34" charset="0"/>
            </a:endParaRPr>
          </a:p>
        </p:txBody>
      </p:sp>
      <p:sp>
        <p:nvSpPr>
          <p:cNvPr id="2" name="Rectangle 1">
            <a:extLst>
              <a:ext uri="{FF2B5EF4-FFF2-40B4-BE49-F238E27FC236}">
                <a16:creationId xmlns:a16="http://schemas.microsoft.com/office/drawing/2014/main" id="{850BDD1E-0404-4773-8C24-A1C0AB5ACF28}"/>
              </a:ext>
            </a:extLst>
          </p:cNvPr>
          <p:cNvSpPr/>
          <p:nvPr/>
        </p:nvSpPr>
        <p:spPr>
          <a:xfrm>
            <a:off x="1214054" y="3338513"/>
            <a:ext cx="4018729" cy="370551"/>
          </a:xfrm>
          <a:prstGeom prst="rect">
            <a:avLst/>
          </a:prstGeom>
        </p:spPr>
        <p:txBody>
          <a:bodyPr wrap="none">
            <a:spAutoFit/>
          </a:bodyPr>
          <a:lstStyle/>
          <a:p>
            <a:pPr algn="just">
              <a:lnSpc>
                <a:spcPct val="107000"/>
              </a:lnSpc>
              <a:defRPr/>
            </a:pPr>
            <a:r>
              <a:rPr lang="fr-FR" altLang="en-US" sz="1800" b="1" dirty="0">
                <a:solidFill>
                  <a:schemeClr val="tx1"/>
                </a:solidFill>
                <a:latin typeface="Myriad Pro" panose="020B0503030403020204"/>
              </a:rPr>
              <a:t>S’agit-il d’une fin heureuse ou triste ? </a:t>
            </a:r>
          </a:p>
        </p:txBody>
      </p:sp>
      <p:sp>
        <p:nvSpPr>
          <p:cNvPr id="3" name="Rectangle 2">
            <a:extLst>
              <a:ext uri="{FF2B5EF4-FFF2-40B4-BE49-F238E27FC236}">
                <a16:creationId xmlns:a16="http://schemas.microsoft.com/office/drawing/2014/main" id="{7476BE09-56A9-445E-A55B-40EE7685D895}"/>
              </a:ext>
            </a:extLst>
          </p:cNvPr>
          <p:cNvSpPr/>
          <p:nvPr/>
        </p:nvSpPr>
        <p:spPr>
          <a:xfrm>
            <a:off x="1054100" y="4135438"/>
            <a:ext cx="4927600" cy="682625"/>
          </a:xfrm>
          <a:prstGeom prst="rect">
            <a:avLst/>
          </a:prstGeom>
        </p:spPr>
        <p:txBody>
          <a:bodyPr>
            <a:spAutoFit/>
          </a:bodyPr>
          <a:lstStyle/>
          <a:p>
            <a:pPr algn="just">
              <a:lnSpc>
                <a:spcPct val="107000"/>
              </a:lnSpc>
              <a:defRPr/>
            </a:pPr>
            <a:r>
              <a:rPr lang="fr-FR" altLang="en-US" sz="1800" b="1" dirty="0">
                <a:solidFill>
                  <a:schemeClr val="tx1"/>
                </a:solidFill>
                <a:latin typeface="Myriad Pro" panose="020B0503030403020204"/>
              </a:rPr>
              <a:t>Par quel(s) mot(s) la situation finale est-elle introduite ? </a:t>
            </a:r>
          </a:p>
        </p:txBody>
      </p:sp>
      <p:sp>
        <p:nvSpPr>
          <p:cNvPr id="5" name="Rounded Rectangle 4">
            <a:extLst>
              <a:ext uri="{FF2B5EF4-FFF2-40B4-BE49-F238E27FC236}">
                <a16:creationId xmlns:a16="http://schemas.microsoft.com/office/drawing/2014/main" id="{F95B6733-5777-4249-9AE7-8C5E412A540B}"/>
              </a:ext>
            </a:extLst>
          </p:cNvPr>
          <p:cNvSpPr/>
          <p:nvPr/>
        </p:nvSpPr>
        <p:spPr>
          <a:xfrm>
            <a:off x="1054100" y="1104900"/>
            <a:ext cx="1593850" cy="36195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 name="Wave 8">
            <a:extLst>
              <a:ext uri="{FF2B5EF4-FFF2-40B4-BE49-F238E27FC236}">
                <a16:creationId xmlns:a16="http://schemas.microsoft.com/office/drawing/2014/main" id="{C7A6C399-A36A-4B09-A688-65564942A770}"/>
              </a:ext>
            </a:extLst>
          </p:cNvPr>
          <p:cNvSpPr/>
          <p:nvPr/>
        </p:nvSpPr>
        <p:spPr>
          <a:xfrm>
            <a:off x="3601329" y="1485899"/>
            <a:ext cx="2604209" cy="555625"/>
          </a:xfrm>
          <a:prstGeom prst="wave">
            <a:avLst/>
          </a:prstGeom>
          <a:noFill/>
          <a:ln w="57150"/>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a:p>
        </p:txBody>
      </p:sp>
      <p:sp>
        <p:nvSpPr>
          <p:cNvPr id="13" name="Wave 12">
            <a:extLst>
              <a:ext uri="{FF2B5EF4-FFF2-40B4-BE49-F238E27FC236}">
                <a16:creationId xmlns:a16="http://schemas.microsoft.com/office/drawing/2014/main" id="{678A99FD-7E78-4543-BBDE-5425F6EDA77C}"/>
              </a:ext>
            </a:extLst>
          </p:cNvPr>
          <p:cNvSpPr/>
          <p:nvPr/>
        </p:nvSpPr>
        <p:spPr>
          <a:xfrm>
            <a:off x="4895557" y="1073866"/>
            <a:ext cx="6510631" cy="536577"/>
          </a:xfrm>
          <a:prstGeom prst="wave">
            <a:avLst/>
          </a:prstGeom>
          <a:noFill/>
          <a:ln w="57150"/>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a:p>
        </p:txBody>
      </p:sp>
      <p:sp>
        <p:nvSpPr>
          <p:cNvPr id="14" name="Wave 13">
            <a:extLst>
              <a:ext uri="{FF2B5EF4-FFF2-40B4-BE49-F238E27FC236}">
                <a16:creationId xmlns:a16="http://schemas.microsoft.com/office/drawing/2014/main" id="{C7A6C399-A36A-4B09-A688-65564942A770}"/>
              </a:ext>
            </a:extLst>
          </p:cNvPr>
          <p:cNvSpPr/>
          <p:nvPr/>
        </p:nvSpPr>
        <p:spPr>
          <a:xfrm>
            <a:off x="4076667" y="1060887"/>
            <a:ext cx="818890" cy="521851"/>
          </a:xfrm>
          <a:prstGeom prst="wave">
            <a:avLst/>
          </a:prstGeom>
          <a:noFill/>
          <a:ln w="57150">
            <a:solidFill>
              <a:srgbClr val="FFFF66"/>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789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ppt_x"/>
                                          </p:val>
                                        </p:tav>
                                        <p:tav tm="100000">
                                          <p:val>
                                            <p:strVal val="#ppt_x"/>
                                          </p:val>
                                        </p:tav>
                                      </p:tavLst>
                                    </p:anim>
                                    <p:anim calcmode="lin" valueType="num">
                                      <p:cBhvr additive="base">
                                        <p:cTn id="3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1000"/>
                                        <p:tgtEl>
                                          <p:spTgt spid="8"/>
                                        </p:tgtEl>
                                      </p:cBhvr>
                                    </p:animEffect>
                                    <p:anim calcmode="lin" valueType="num">
                                      <p:cBhvr>
                                        <p:cTn id="47" dur="1000" fill="hold"/>
                                        <p:tgtEl>
                                          <p:spTgt spid="8"/>
                                        </p:tgtEl>
                                        <p:attrNameLst>
                                          <p:attrName>ppt_x</p:attrName>
                                        </p:attrNameLst>
                                      </p:cBhvr>
                                      <p:tavLst>
                                        <p:tav tm="0">
                                          <p:val>
                                            <p:strVal val="#ppt_x"/>
                                          </p:val>
                                        </p:tav>
                                        <p:tav tm="100000">
                                          <p:val>
                                            <p:strVal val="#ppt_x"/>
                                          </p:val>
                                        </p:tav>
                                      </p:tavLst>
                                    </p:anim>
                                    <p:anim calcmode="lin" valueType="num">
                                      <p:cBhvr>
                                        <p:cTn id="4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7892" grpId="0"/>
      <p:bldP spid="6" grpId="0"/>
      <p:bldP spid="7" grpId="0"/>
      <p:bldP spid="8" grpId="0" animBg="1"/>
      <p:bldP spid="11" grpId="0"/>
      <p:bldP spid="2" grpId="0"/>
      <p:bldP spid="3" grpId="0"/>
      <p:bldP spid="5" grpId="0" animBg="1"/>
      <p:bldP spid="9"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Google Shape;438;p29"/>
          <p:cNvSpPr txBox="1">
            <a:spLocks noChangeArrowheads="1"/>
          </p:cNvSpPr>
          <p:nvPr/>
        </p:nvSpPr>
        <p:spPr bwMode="auto">
          <a:xfrm>
            <a:off x="904875" y="44450"/>
            <a:ext cx="1128712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sym typeface="Open Sans" panose="020B0606030504020204" pitchFamily="34" charset="0"/>
              </a:rPr>
              <a:t>CONCEPTUALISATION : </a:t>
            </a:r>
            <a:r>
              <a:rPr lang="en-US" altLang="en-US" sz="3600" dirty="0">
                <a:solidFill>
                  <a:srgbClr val="0096D6"/>
                </a:solidFill>
                <a:latin typeface="Myriad Pro" panose="020B0503030403020204" pitchFamily="34" charset="0"/>
                <a:sym typeface="Open Sans" panose="020B0606030504020204" pitchFamily="34" charset="0"/>
              </a:rPr>
              <a:t>les </a:t>
            </a:r>
            <a:r>
              <a:rPr lang="fr-FR" altLang="en-US" sz="3600" dirty="0">
                <a:solidFill>
                  <a:srgbClr val="0096D6"/>
                </a:solidFill>
                <a:latin typeface="Myriad Pro" panose="020B0503030403020204" pitchFamily="34" charset="0"/>
                <a:sym typeface="Open Sans" panose="020B0606030504020204" pitchFamily="34" charset="0"/>
              </a:rPr>
              <a:t>étapes du schéma narratif</a:t>
            </a:r>
            <a:endParaRPr lang="fr-FR" altLang="en-US" sz="3600" dirty="0">
              <a:solidFill>
                <a:srgbClr val="0096D6"/>
              </a:solidFill>
              <a:latin typeface="Myriad Pro" panose="020B0503030403020204" pitchFamily="34" charset="0"/>
            </a:endParaRPr>
          </a:p>
        </p:txBody>
      </p:sp>
      <p:sp>
        <p:nvSpPr>
          <p:cNvPr id="5" name="Rectangle 4">
            <a:extLst>
              <a:ext uri="{FF2B5EF4-FFF2-40B4-BE49-F238E27FC236}">
                <a16:creationId xmlns:a16="http://schemas.microsoft.com/office/drawing/2014/main" id="{C740E429-C5C6-42A1-8AAB-7AC1EC15CBC6}"/>
              </a:ext>
            </a:extLst>
          </p:cNvPr>
          <p:cNvSpPr/>
          <p:nvPr/>
        </p:nvSpPr>
        <p:spPr>
          <a:xfrm>
            <a:off x="765175" y="1173163"/>
            <a:ext cx="11069638" cy="965200"/>
          </a:xfrm>
          <a:prstGeom prst="rect">
            <a:avLst/>
          </a:prstGeom>
          <a:solidFill>
            <a:schemeClr val="accent2">
              <a:lumMod val="40000"/>
              <a:lumOff val="60000"/>
            </a:schemeClr>
          </a:solidFill>
        </p:spPr>
        <p:txBody>
          <a:bodyPr>
            <a:spAutoFit/>
          </a:bodyPr>
          <a:lstStyle/>
          <a:p>
            <a:pPr algn="just">
              <a:lnSpc>
                <a:spcPct val="107000"/>
              </a:lnSpc>
              <a:spcBef>
                <a:spcPts val="0"/>
              </a:spcBef>
              <a:spcAft>
                <a:spcPts val="0"/>
              </a:spcAft>
              <a:defRPr/>
            </a:pPr>
            <a:r>
              <a:rPr lang="fr-FR" sz="1800" b="1" dirty="0">
                <a:latin typeface="Myriad Pro" panose="020B0503030403020204"/>
                <a:ea typeface="Calibri" panose="020F0502020204030204" pitchFamily="34" charset="0"/>
                <a:cs typeface="Times New Roman" panose="02020603050405020304" pitchFamily="18" charset="0"/>
              </a:rPr>
              <a:t>​​​​Le schéma narratif </a:t>
            </a:r>
            <a:r>
              <a:rPr lang="fr-FR" sz="1800" dirty="0">
                <a:latin typeface="Myriad Pro" panose="020B0503030403020204"/>
                <a:ea typeface="Calibri" panose="020F0502020204030204" pitchFamily="34" charset="0"/>
                <a:cs typeface="Times New Roman" panose="02020603050405020304" pitchFamily="18" charset="0"/>
              </a:rPr>
              <a:t>est un outil qui facilite la compréhension de la structure d'un texte narratif et de l'évolution d'une histoire. Principalement, </a:t>
            </a:r>
            <a:r>
              <a:rPr lang="fr-FR" sz="1800" b="1" dirty="0">
                <a:latin typeface="Myriad Pro" panose="020B0503030403020204"/>
                <a:ea typeface="Calibri" panose="020F0502020204030204" pitchFamily="34" charset="0"/>
                <a:cs typeface="Times New Roman" panose="02020603050405020304" pitchFamily="18" charset="0"/>
              </a:rPr>
              <a:t>le schéma narratif </a:t>
            </a:r>
            <a:r>
              <a:rPr lang="fr-FR" sz="1800" dirty="0">
                <a:latin typeface="Myriad Pro" panose="020B0503030403020204"/>
                <a:ea typeface="Calibri" panose="020F0502020204030204" pitchFamily="34" charset="0"/>
                <a:cs typeface="Times New Roman" panose="02020603050405020304" pitchFamily="18" charset="0"/>
              </a:rPr>
              <a:t>a été conçu pour décortiquer le récit selon cinq étapes essentielles.</a:t>
            </a:r>
            <a:endParaRPr lang="en-US" sz="1800" dirty="0">
              <a:latin typeface="Myriad Pro" panose="020B0503030403020204"/>
              <a:ea typeface="Calibri" panose="020F0502020204030204" pitchFamily="34" charset="0"/>
              <a:cs typeface="Times New Roman" panose="02020603050405020304" pitchFamily="18" charset="0"/>
            </a:endParaRPr>
          </a:p>
        </p:txBody>
      </p:sp>
      <p:sp>
        <p:nvSpPr>
          <p:cNvPr id="2" name="Rectangle: Rounded Corners 1">
            <a:extLst>
              <a:ext uri="{FF2B5EF4-FFF2-40B4-BE49-F238E27FC236}">
                <a16:creationId xmlns:a16="http://schemas.microsoft.com/office/drawing/2014/main" id="{7ECE2C78-7E13-4DA1-807A-F763BEDCA72C}"/>
              </a:ext>
            </a:extLst>
          </p:cNvPr>
          <p:cNvSpPr/>
          <p:nvPr/>
        </p:nvSpPr>
        <p:spPr>
          <a:xfrm>
            <a:off x="292100" y="3714750"/>
            <a:ext cx="2492375" cy="2777489"/>
          </a:xfrm>
          <a:prstGeom prst="roundRect">
            <a:avLst/>
          </a:prstGeom>
          <a:ln w="38100">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sz="2000" dirty="0">
              <a:solidFill>
                <a:srgbClr val="00B050"/>
              </a:solidFill>
              <a:latin typeface="Myriad Pro" panose="020B0503030403020204" pitchFamily="34" charset="0"/>
            </a:endParaRPr>
          </a:p>
          <a:p>
            <a:pPr algn="ctr">
              <a:defRPr/>
            </a:pPr>
            <a:endParaRPr lang="fr-FR" sz="2000" dirty="0">
              <a:solidFill>
                <a:srgbClr val="00B050"/>
              </a:solidFill>
              <a:latin typeface="Myriad Pro" panose="020B0503030403020204" pitchFamily="34" charset="0"/>
            </a:endParaRPr>
          </a:p>
          <a:p>
            <a:pPr algn="ctr">
              <a:defRPr/>
            </a:pPr>
            <a:endParaRPr lang="fr-FR" sz="2000" b="1" dirty="0">
              <a:solidFill>
                <a:srgbClr val="00B050"/>
              </a:solidFill>
              <a:latin typeface="Myriad Pro" panose="020B0503030403020204" pitchFamily="34" charset="0"/>
            </a:endParaRPr>
          </a:p>
          <a:p>
            <a:pPr algn="ctr">
              <a:defRPr/>
            </a:pPr>
            <a:r>
              <a:rPr lang="fr-FR" sz="2000" b="1" dirty="0">
                <a:solidFill>
                  <a:srgbClr val="00B050"/>
                </a:solidFill>
                <a:latin typeface="Myriad Pro" panose="020B0503030403020204" pitchFamily="34" charset="0"/>
              </a:rPr>
              <a:t>Situation initiale</a:t>
            </a:r>
          </a:p>
          <a:p>
            <a:pPr algn="ctr">
              <a:defRPr/>
            </a:pPr>
            <a:endParaRPr lang="fr-FR" sz="2000" dirty="0">
              <a:solidFill>
                <a:srgbClr val="00B050"/>
              </a:solidFill>
              <a:latin typeface="Myriad Pro" panose="020B0503030403020204" pitchFamily="34" charset="0"/>
            </a:endParaRPr>
          </a:p>
          <a:p>
            <a:pPr algn="ctr">
              <a:defRPr/>
            </a:pPr>
            <a:r>
              <a:rPr lang="fr-FR" sz="2000" b="1" dirty="0">
                <a:solidFill>
                  <a:schemeClr val="tx1"/>
                </a:solidFill>
                <a:latin typeface="Myriad Pro" panose="020B0503030403020204" pitchFamily="34" charset="0"/>
              </a:rPr>
              <a:t>Qui ? Où ? Quand ? </a:t>
            </a:r>
            <a:r>
              <a:rPr lang="fr-FR" sz="2000" dirty="0">
                <a:solidFill>
                  <a:schemeClr val="tx1"/>
                </a:solidFill>
                <a:latin typeface="Myriad Pro" panose="020B0503030403020204" pitchFamily="34" charset="0"/>
              </a:rPr>
              <a:t>Arrière plan de l’histoire: verbes à l’imparfait </a:t>
            </a:r>
          </a:p>
          <a:p>
            <a:pPr algn="ctr">
              <a:defRPr/>
            </a:pPr>
            <a:endParaRPr lang="fr-FR" sz="2000" dirty="0">
              <a:solidFill>
                <a:srgbClr val="00B050"/>
              </a:solidFill>
              <a:latin typeface="Myriad Pro" panose="020B0503030403020204" pitchFamily="34" charset="0"/>
            </a:endParaRPr>
          </a:p>
          <a:p>
            <a:pPr algn="ctr">
              <a:defRPr/>
            </a:pPr>
            <a:endParaRPr lang="fr-FR" sz="2000" dirty="0">
              <a:solidFill>
                <a:srgbClr val="00B050"/>
              </a:solidFill>
              <a:latin typeface="Myriad Pro" panose="020B0503030403020204" pitchFamily="34" charset="0"/>
            </a:endParaRPr>
          </a:p>
          <a:p>
            <a:pPr algn="ctr">
              <a:defRPr/>
            </a:pPr>
            <a:r>
              <a:rPr lang="fr-FR" sz="2000" dirty="0">
                <a:solidFill>
                  <a:srgbClr val="00B050"/>
                </a:solidFill>
                <a:latin typeface="Myriad Pro" panose="020B0503030403020204" pitchFamily="34" charset="0"/>
              </a:rPr>
              <a:t> </a:t>
            </a:r>
          </a:p>
        </p:txBody>
      </p:sp>
      <p:sp>
        <p:nvSpPr>
          <p:cNvPr id="3" name="Rectangle 2">
            <a:extLst>
              <a:ext uri="{FF2B5EF4-FFF2-40B4-BE49-F238E27FC236}">
                <a16:creationId xmlns:a16="http://schemas.microsoft.com/office/drawing/2014/main" id="{813D5F5D-1549-480A-BF9F-43BFAEFE8E6B}"/>
              </a:ext>
            </a:extLst>
          </p:cNvPr>
          <p:cNvSpPr/>
          <p:nvPr/>
        </p:nvSpPr>
        <p:spPr>
          <a:xfrm>
            <a:off x="2886075" y="3760788"/>
            <a:ext cx="2057400" cy="2719387"/>
          </a:xfrm>
          <a:prstGeom prst="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1800" b="1" dirty="0">
                <a:solidFill>
                  <a:srgbClr val="FF0000"/>
                </a:solidFill>
                <a:latin typeface="Myriad Pro" panose="020B0503030403020204" pitchFamily="34" charset="0"/>
              </a:rPr>
              <a:t>Elément modificateur (perturbateur) </a:t>
            </a:r>
          </a:p>
          <a:p>
            <a:pPr algn="ctr">
              <a:defRPr/>
            </a:pPr>
            <a:endParaRPr lang="fr-FR" sz="1800" b="1" dirty="0">
              <a:solidFill>
                <a:srgbClr val="FF0000"/>
              </a:solidFill>
              <a:latin typeface="Myriad Pro" panose="020B0503030403020204" pitchFamily="34" charset="0"/>
            </a:endParaRPr>
          </a:p>
          <a:p>
            <a:pPr algn="ctr">
              <a:defRPr/>
            </a:pPr>
            <a:r>
              <a:rPr lang="fr-FR" sz="1800" b="1" dirty="0">
                <a:solidFill>
                  <a:schemeClr val="tx1"/>
                </a:solidFill>
                <a:latin typeface="Myriad Pro" panose="020B0503030403020204" pitchFamily="34" charset="0"/>
              </a:rPr>
              <a:t>Enclenche le récit, modifie la situation initiale </a:t>
            </a:r>
            <a:r>
              <a:rPr lang="fr-FR" sz="1800" dirty="0">
                <a:solidFill>
                  <a:schemeClr val="tx1"/>
                </a:solidFill>
                <a:latin typeface="Myriad Pro" panose="020B0503030403020204" pitchFamily="34" charset="0"/>
              </a:rPr>
              <a:t>( passé simple)   (un jour , soudain,…)  </a:t>
            </a:r>
          </a:p>
        </p:txBody>
      </p:sp>
      <p:sp>
        <p:nvSpPr>
          <p:cNvPr id="4" name="Rectangle: Rounded Corners 3">
            <a:extLst>
              <a:ext uri="{FF2B5EF4-FFF2-40B4-BE49-F238E27FC236}">
                <a16:creationId xmlns:a16="http://schemas.microsoft.com/office/drawing/2014/main" id="{5101FC1C-E57F-4F6A-94F0-E1317163DFF3}"/>
              </a:ext>
            </a:extLst>
          </p:cNvPr>
          <p:cNvSpPr/>
          <p:nvPr/>
        </p:nvSpPr>
        <p:spPr>
          <a:xfrm>
            <a:off x="5191127" y="3760787"/>
            <a:ext cx="2057400" cy="2719383"/>
          </a:xfrm>
          <a:prstGeom prst="roundRect">
            <a:avLst/>
          </a:prstGeom>
          <a:ln w="57150">
            <a:solidFill>
              <a:srgbClr val="FFC000"/>
            </a:solidFill>
            <a:prstDash val="dashDot"/>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000" b="1" dirty="0">
                <a:solidFill>
                  <a:srgbClr val="FFC000"/>
                </a:solidFill>
                <a:latin typeface="Myriad Pro" panose="020B0503030403020204" pitchFamily="34" charset="0"/>
              </a:rPr>
              <a:t>Les péripéties</a:t>
            </a:r>
          </a:p>
          <a:p>
            <a:pPr algn="ctr">
              <a:defRPr/>
            </a:pPr>
            <a:r>
              <a:rPr lang="fr-FR" sz="2000" b="1" dirty="0">
                <a:solidFill>
                  <a:srgbClr val="FFC000"/>
                </a:solidFill>
                <a:latin typeface="Myriad Pro" panose="020B0503030403020204" pitchFamily="34" charset="0"/>
              </a:rPr>
              <a:t> </a:t>
            </a:r>
          </a:p>
          <a:p>
            <a:pPr algn="ctr">
              <a:defRPr/>
            </a:pPr>
            <a:r>
              <a:rPr lang="fr-FR" sz="1800" b="1" dirty="0">
                <a:solidFill>
                  <a:schemeClr val="tx1"/>
                </a:solidFill>
                <a:latin typeface="Myriad Pro" panose="020B0503030403020204" pitchFamily="34" charset="0"/>
              </a:rPr>
              <a:t>Actions successives </a:t>
            </a:r>
            <a:r>
              <a:rPr lang="fr-FR" sz="1800" dirty="0">
                <a:solidFill>
                  <a:schemeClr val="tx1"/>
                </a:solidFill>
                <a:latin typeface="Myriad Pro" panose="020B0503030403020204" pitchFamily="34" charset="0"/>
              </a:rPr>
              <a:t>du personnage principal </a:t>
            </a:r>
          </a:p>
        </p:txBody>
      </p:sp>
      <p:sp>
        <p:nvSpPr>
          <p:cNvPr id="9" name="Rectangle 8">
            <a:extLst>
              <a:ext uri="{FF2B5EF4-FFF2-40B4-BE49-F238E27FC236}">
                <a16:creationId xmlns:a16="http://schemas.microsoft.com/office/drawing/2014/main" id="{8D44F9E2-5875-4ED7-8D4C-271E6BDCD329}"/>
              </a:ext>
            </a:extLst>
          </p:cNvPr>
          <p:cNvSpPr/>
          <p:nvPr/>
        </p:nvSpPr>
        <p:spPr>
          <a:xfrm>
            <a:off x="7581900" y="3760788"/>
            <a:ext cx="2057400" cy="2719387"/>
          </a:xfrm>
          <a:prstGeom prst="rect">
            <a:avLst/>
          </a:prstGeom>
          <a:ln w="38100">
            <a:solidFill>
              <a:srgbClr val="7030A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1800" b="1" dirty="0">
                <a:solidFill>
                  <a:srgbClr val="7030A0"/>
                </a:solidFill>
                <a:latin typeface="Myriad Pro" panose="020B0503030403020204" pitchFamily="34" charset="0"/>
              </a:rPr>
              <a:t>Elément de résolution (réparateur)</a:t>
            </a:r>
          </a:p>
          <a:p>
            <a:pPr algn="ctr">
              <a:defRPr/>
            </a:pPr>
            <a:endParaRPr lang="fr-FR" sz="1800" b="1" dirty="0">
              <a:solidFill>
                <a:srgbClr val="7030A0"/>
              </a:solidFill>
              <a:latin typeface="Myriad Pro" panose="020B0503030403020204" pitchFamily="34" charset="0"/>
            </a:endParaRPr>
          </a:p>
          <a:p>
            <a:pPr algn="ctr">
              <a:defRPr/>
            </a:pPr>
            <a:r>
              <a:rPr lang="fr-FR" sz="1800" b="1" dirty="0">
                <a:solidFill>
                  <a:schemeClr val="tx1"/>
                </a:solidFill>
                <a:latin typeface="Myriad Pro" panose="020B0503030403020204" pitchFamily="34" charset="0"/>
              </a:rPr>
              <a:t>Evènement qui clôt le récit  et qui vient rétablir l’équilibre</a:t>
            </a:r>
            <a:endParaRPr lang="fr-FR" sz="1800" dirty="0">
              <a:solidFill>
                <a:schemeClr val="tx1"/>
              </a:solidFill>
              <a:latin typeface="Myriad Pro" panose="020B0503030403020204" pitchFamily="34" charset="0"/>
            </a:endParaRPr>
          </a:p>
        </p:txBody>
      </p:sp>
      <p:sp>
        <p:nvSpPr>
          <p:cNvPr id="11" name="Rectangle: Rounded Corners 10">
            <a:extLst>
              <a:ext uri="{FF2B5EF4-FFF2-40B4-BE49-F238E27FC236}">
                <a16:creationId xmlns:a16="http://schemas.microsoft.com/office/drawing/2014/main" id="{7FC5BDD8-6E92-45CE-BE7F-AD22034FD362}"/>
              </a:ext>
            </a:extLst>
          </p:cNvPr>
          <p:cNvSpPr/>
          <p:nvPr/>
        </p:nvSpPr>
        <p:spPr>
          <a:xfrm>
            <a:off x="9786938" y="3760787"/>
            <a:ext cx="2252662" cy="2719388"/>
          </a:xfrm>
          <a:prstGeom prst="roundRect">
            <a:avLst/>
          </a:prstGeom>
          <a:ln w="38100">
            <a:solidFill>
              <a:srgbClr val="00B0F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sz="2000" dirty="0">
              <a:solidFill>
                <a:srgbClr val="00B050"/>
              </a:solidFill>
              <a:latin typeface="Myriad Pro" panose="020B0503030403020204" pitchFamily="34" charset="0"/>
            </a:endParaRPr>
          </a:p>
          <a:p>
            <a:pPr algn="ctr">
              <a:defRPr/>
            </a:pPr>
            <a:endParaRPr lang="fr-FR" sz="2000" dirty="0">
              <a:solidFill>
                <a:srgbClr val="00B050"/>
              </a:solidFill>
              <a:latin typeface="Myriad Pro" panose="020B0503030403020204" pitchFamily="34" charset="0"/>
            </a:endParaRPr>
          </a:p>
          <a:p>
            <a:pPr algn="ctr">
              <a:defRPr/>
            </a:pPr>
            <a:endParaRPr lang="fr-FR" sz="2000" b="1" dirty="0">
              <a:solidFill>
                <a:srgbClr val="00B0F0"/>
              </a:solidFill>
              <a:latin typeface="Myriad Pro" panose="020B0503030403020204" pitchFamily="34" charset="0"/>
            </a:endParaRPr>
          </a:p>
          <a:p>
            <a:pPr algn="ctr">
              <a:defRPr/>
            </a:pPr>
            <a:r>
              <a:rPr lang="fr-FR" sz="2000" b="1" dirty="0">
                <a:solidFill>
                  <a:srgbClr val="00B0F0"/>
                </a:solidFill>
                <a:latin typeface="Myriad Pro" panose="020B0503030403020204" pitchFamily="34" charset="0"/>
              </a:rPr>
              <a:t>Situation finale</a:t>
            </a:r>
          </a:p>
          <a:p>
            <a:pPr algn="ctr">
              <a:defRPr/>
            </a:pPr>
            <a:endParaRPr lang="fr-FR" sz="2000" dirty="0">
              <a:solidFill>
                <a:srgbClr val="00B050"/>
              </a:solidFill>
              <a:latin typeface="Myriad Pro" panose="020B0503030403020204" pitchFamily="34" charset="0"/>
            </a:endParaRPr>
          </a:p>
          <a:p>
            <a:pPr algn="ctr">
              <a:defRPr/>
            </a:pPr>
            <a:r>
              <a:rPr lang="fr-FR" sz="2000" b="1" dirty="0">
                <a:solidFill>
                  <a:schemeClr val="tx1"/>
                </a:solidFill>
                <a:latin typeface="Myriad Pro" panose="020B0503030403020204" pitchFamily="34" charset="0"/>
              </a:rPr>
              <a:t>Retour à une situation stable, </a:t>
            </a:r>
            <a:r>
              <a:rPr lang="fr-FR" sz="2000" dirty="0">
                <a:solidFill>
                  <a:schemeClr val="tx1"/>
                </a:solidFill>
                <a:latin typeface="Myriad Pro" panose="020B0503030403020204" pitchFamily="34" charset="0"/>
              </a:rPr>
              <a:t>différente de la situation initiale</a:t>
            </a:r>
          </a:p>
          <a:p>
            <a:pPr algn="ctr">
              <a:defRPr/>
            </a:pPr>
            <a:endParaRPr lang="fr-FR" sz="2000" dirty="0">
              <a:solidFill>
                <a:srgbClr val="00B050"/>
              </a:solidFill>
              <a:latin typeface="Myriad Pro" panose="020B0503030403020204" pitchFamily="34" charset="0"/>
            </a:endParaRPr>
          </a:p>
          <a:p>
            <a:pPr algn="ctr">
              <a:defRPr/>
            </a:pPr>
            <a:endParaRPr lang="fr-FR" sz="2000" dirty="0">
              <a:solidFill>
                <a:srgbClr val="00B050"/>
              </a:solidFill>
              <a:latin typeface="Myriad Pro" panose="020B0503030403020204" pitchFamily="34" charset="0"/>
            </a:endParaRPr>
          </a:p>
          <a:p>
            <a:pPr algn="ctr">
              <a:defRPr/>
            </a:pPr>
            <a:r>
              <a:rPr lang="fr-FR" sz="2000" dirty="0">
                <a:solidFill>
                  <a:srgbClr val="00B050"/>
                </a:solidFill>
                <a:latin typeface="Myriad Pro" panose="020B0503030403020204" pitchFamily="34" charset="0"/>
              </a:rPr>
              <a:t> </a:t>
            </a:r>
          </a:p>
        </p:txBody>
      </p:sp>
      <p:cxnSp>
        <p:nvCxnSpPr>
          <p:cNvPr id="10" name="Straight Connector 9">
            <a:extLst>
              <a:ext uri="{FF2B5EF4-FFF2-40B4-BE49-F238E27FC236}">
                <a16:creationId xmlns:a16="http://schemas.microsoft.com/office/drawing/2014/main" id="{6D71DD83-E3B8-4856-9436-D29C714A3243}"/>
              </a:ext>
            </a:extLst>
          </p:cNvPr>
          <p:cNvCxnSpPr/>
          <p:nvPr/>
        </p:nvCxnSpPr>
        <p:spPr>
          <a:xfrm>
            <a:off x="292100" y="3143250"/>
            <a:ext cx="2509838"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80D2EA9-9AFB-4935-AD4A-A8FA46DA1002}"/>
              </a:ext>
            </a:extLst>
          </p:cNvPr>
          <p:cNvCxnSpPr>
            <a:cxnSpLocks/>
          </p:cNvCxnSpPr>
          <p:nvPr/>
        </p:nvCxnSpPr>
        <p:spPr>
          <a:xfrm>
            <a:off x="3333750" y="3143250"/>
            <a:ext cx="9906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EA31F25-C618-4287-A94F-24594D76D2D8}"/>
              </a:ext>
            </a:extLst>
          </p:cNvPr>
          <p:cNvCxnSpPr>
            <a:cxnSpLocks/>
          </p:cNvCxnSpPr>
          <p:nvPr/>
        </p:nvCxnSpPr>
        <p:spPr>
          <a:xfrm>
            <a:off x="4943475" y="3143250"/>
            <a:ext cx="2828925" cy="0"/>
          </a:xfrm>
          <a:prstGeom prst="line">
            <a:avLst/>
          </a:prstGeom>
          <a:ln w="57150">
            <a:solidFill>
              <a:srgbClr val="FFC000"/>
            </a:solidFill>
            <a:prstDash val="lgDash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EE8B11-23D1-4DDE-8F66-0CB051CB1CE2}"/>
              </a:ext>
            </a:extLst>
          </p:cNvPr>
          <p:cNvCxnSpPr>
            <a:cxnSpLocks/>
          </p:cNvCxnSpPr>
          <p:nvPr/>
        </p:nvCxnSpPr>
        <p:spPr>
          <a:xfrm>
            <a:off x="8153400" y="3122613"/>
            <a:ext cx="990600"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54C6CBB-3DF0-4D84-91E3-C18C901B9F30}"/>
              </a:ext>
            </a:extLst>
          </p:cNvPr>
          <p:cNvCxnSpPr/>
          <p:nvPr/>
        </p:nvCxnSpPr>
        <p:spPr>
          <a:xfrm flipV="1">
            <a:off x="9639300" y="3122613"/>
            <a:ext cx="1981200" cy="20637"/>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6" name="Google Shape;525;p35">
            <a:extLst>
              <a:ext uri="{FF2B5EF4-FFF2-40B4-BE49-F238E27FC236}">
                <a16:creationId xmlns:a16="http://schemas.microsoft.com/office/drawing/2014/main" id="{27AE297A-5C7A-49FA-8770-FCCA39B0CE10}"/>
              </a:ext>
            </a:extLst>
          </p:cNvPr>
          <p:cNvSpPr>
            <a:spLocks/>
          </p:cNvSpPr>
          <p:nvPr/>
        </p:nvSpPr>
        <p:spPr bwMode="auto">
          <a:xfrm>
            <a:off x="8329613" y="2373313"/>
            <a:ext cx="560387" cy="560387"/>
          </a:xfrm>
          <a:custGeom>
            <a:avLst/>
            <a:gdLst>
              <a:gd name="T0" fmla="*/ 1 w 3240000"/>
              <a:gd name="T1" fmla="*/ 2 h 3240000"/>
              <a:gd name="T2" fmla="*/ 1 w 3240000"/>
              <a:gd name="T3" fmla="*/ 2 h 3240000"/>
              <a:gd name="T4" fmla="*/ 2 w 3240000"/>
              <a:gd name="T5" fmla="*/ 2 h 3240000"/>
              <a:gd name="T6" fmla="*/ 2 w 3240000"/>
              <a:gd name="T7" fmla="*/ 1 h 3240000"/>
              <a:gd name="T8" fmla="*/ 2 w 3240000"/>
              <a:gd name="T9" fmla="*/ 1 h 3240000"/>
              <a:gd name="T10" fmla="*/ 2 w 3240000"/>
              <a:gd name="T11" fmla="*/ 1 h 3240000"/>
              <a:gd name="T12" fmla="*/ 1 w 3240000"/>
              <a:gd name="T13" fmla="*/ 1 h 3240000"/>
              <a:gd name="T14" fmla="*/ 1 w 3240000"/>
              <a:gd name="T15" fmla="*/ 1 h 3240000"/>
              <a:gd name="T16" fmla="*/ 1 w 3240000"/>
              <a:gd name="T17" fmla="*/ 0 h 3240000"/>
              <a:gd name="T18" fmla="*/ 2 w 3240000"/>
              <a:gd name="T19" fmla="*/ 0 h 3240000"/>
              <a:gd name="T20" fmla="*/ 2 w 3240000"/>
              <a:gd name="T21" fmla="*/ 0 h 3240000"/>
              <a:gd name="T22" fmla="*/ 2 w 3240000"/>
              <a:gd name="T23" fmla="*/ 0 h 3240000"/>
              <a:gd name="T24" fmla="*/ 2 w 3240000"/>
              <a:gd name="T25" fmla="*/ 0 h 3240000"/>
              <a:gd name="T26" fmla="*/ 2 w 3240000"/>
              <a:gd name="T27" fmla="*/ 1 h 3240000"/>
              <a:gd name="T28" fmla="*/ 2 w 3240000"/>
              <a:gd name="T29" fmla="*/ 1 h 3240000"/>
              <a:gd name="T30" fmla="*/ 3 w 3240000"/>
              <a:gd name="T31" fmla="*/ 1 h 3240000"/>
              <a:gd name="T32" fmla="*/ 3 w 3240000"/>
              <a:gd name="T33" fmla="*/ 1 h 3240000"/>
              <a:gd name="T34" fmla="*/ 3 w 3240000"/>
              <a:gd name="T35" fmla="*/ 2 h 3240000"/>
              <a:gd name="T36" fmla="*/ 2 w 3240000"/>
              <a:gd name="T37" fmla="*/ 2 h 3240000"/>
              <a:gd name="T38" fmla="*/ 2 w 3240000"/>
              <a:gd name="T39" fmla="*/ 2 h 3240000"/>
              <a:gd name="T40" fmla="*/ 2 w 3240000"/>
              <a:gd name="T41" fmla="*/ 2 h 3240000"/>
              <a:gd name="T42" fmla="*/ 2 w 3240000"/>
              <a:gd name="T43" fmla="*/ 2 h 3240000"/>
              <a:gd name="T44" fmla="*/ 2 w 3240000"/>
              <a:gd name="T45" fmla="*/ 2 h 3240000"/>
              <a:gd name="T46" fmla="*/ 2 w 3240000"/>
              <a:gd name="T47" fmla="*/ 3 h 3240000"/>
              <a:gd name="T48" fmla="*/ 1 w 3240000"/>
              <a:gd name="T49" fmla="*/ 3 h 3240000"/>
              <a:gd name="T50" fmla="*/ 1 w 3240000"/>
              <a:gd name="T51" fmla="*/ 3 h 3240000"/>
              <a:gd name="T52" fmla="*/ 1 w 3240000"/>
              <a:gd name="T53" fmla="*/ 2 h 3240000"/>
              <a:gd name="T54" fmla="*/ 1 w 3240000"/>
              <a:gd name="T55" fmla="*/ 2 h 3240000"/>
              <a:gd name="T56" fmla="*/ 0 w 3240000"/>
              <a:gd name="T57" fmla="*/ 2 h 3240000"/>
              <a:gd name="T58" fmla="*/ 0 w 3240000"/>
              <a:gd name="T59" fmla="*/ 2 h 3240000"/>
              <a:gd name="T60" fmla="*/ 0 w 3240000"/>
              <a:gd name="T61" fmla="*/ 2 h 3240000"/>
              <a:gd name="T62" fmla="*/ 0 w 3240000"/>
              <a:gd name="T63" fmla="*/ 1 h 3240000"/>
              <a:gd name="T64" fmla="*/ 0 w 3240000"/>
              <a:gd name="T65" fmla="*/ 1 h 3240000"/>
              <a:gd name="T66" fmla="*/ 0 w 3240000"/>
              <a:gd name="T67" fmla="*/ 1 h 3240000"/>
              <a:gd name="T68" fmla="*/ 0 w 3240000"/>
              <a:gd name="T69" fmla="*/ 1 h 3240000"/>
              <a:gd name="T70" fmla="*/ 0 w 3240000"/>
              <a:gd name="T71" fmla="*/ 0 h 3240000"/>
              <a:gd name="T72" fmla="*/ 1 w 3240000"/>
              <a:gd name="T73" fmla="*/ 0 h 3240000"/>
              <a:gd name="T74" fmla="*/ 1 w 3240000"/>
              <a:gd name="T75" fmla="*/ 0 h 3240000"/>
              <a:gd name="T76" fmla="*/ 1 w 3240000"/>
              <a:gd name="T77" fmla="*/ 0 h 3240000"/>
              <a:gd name="T78" fmla="*/ 1 w 3240000"/>
              <a:gd name="T79" fmla="*/ 0 h 32400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240000" h="3240000" extrusionOk="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lnTo>
                  <a:pt x="2026698" y="2215122"/>
                </a:ln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ln w="9525">
            <a:solidFill>
              <a:srgbClr val="CC0099"/>
            </a:solidFill>
            <a:round/>
            <a:headEnd/>
            <a:tailEnd/>
          </a:ln>
        </p:spPr>
        <p:style>
          <a:lnRef idx="2">
            <a:schemeClr val="accent1"/>
          </a:lnRef>
          <a:fillRef idx="1">
            <a:schemeClr val="lt1"/>
          </a:fillRef>
          <a:effectRef idx="0">
            <a:schemeClr val="accent1"/>
          </a:effectRef>
          <a:fontRef idx="minor">
            <a:schemeClr val="dk1"/>
          </a:fontRef>
        </p:style>
        <p:txBody>
          <a:bodyPr lIns="91425" tIns="45700" rIns="91425" bIns="45700" anchor="ctr"/>
          <a:lstStyle/>
          <a:p>
            <a:pPr>
              <a:defRPr/>
            </a:pPr>
            <a:endParaRPr lang="fr-FR" b="1" dirty="0"/>
          </a:p>
        </p:txBody>
      </p:sp>
      <p:sp>
        <p:nvSpPr>
          <p:cNvPr id="41999" name="Google Shape;524;p35"/>
          <p:cNvSpPr>
            <a:spLocks/>
          </p:cNvSpPr>
          <p:nvPr/>
        </p:nvSpPr>
        <p:spPr bwMode="auto">
          <a:xfrm rot="9998390">
            <a:off x="3662363" y="2562225"/>
            <a:ext cx="376237" cy="744538"/>
          </a:xfrm>
          <a:custGeom>
            <a:avLst/>
            <a:gdLst>
              <a:gd name="T0" fmla="*/ 0 w 1613569"/>
              <a:gd name="T1" fmla="*/ 0 h 3195455"/>
              <a:gd name="T2" fmla="*/ 0 w 1613569"/>
              <a:gd name="T3" fmla="*/ 0 h 3195455"/>
              <a:gd name="T4" fmla="*/ 0 w 1613569"/>
              <a:gd name="T5" fmla="*/ 0 h 3195455"/>
              <a:gd name="T6" fmla="*/ 0 w 1613569"/>
              <a:gd name="T7" fmla="*/ 0 h 3195455"/>
              <a:gd name="T8" fmla="*/ 0 w 1613569"/>
              <a:gd name="T9" fmla="*/ 0 h 3195455"/>
              <a:gd name="T10" fmla="*/ 0 w 1613569"/>
              <a:gd name="T11" fmla="*/ 0 h 3195455"/>
              <a:gd name="T12" fmla="*/ 0 w 1613569"/>
              <a:gd name="T13" fmla="*/ 0 h 3195455"/>
              <a:gd name="T14" fmla="*/ 0 w 1613569"/>
              <a:gd name="T15" fmla="*/ 0 h 3195455"/>
              <a:gd name="T16" fmla="*/ 0 w 1613569"/>
              <a:gd name="T17" fmla="*/ 0 h 3195455"/>
              <a:gd name="T18" fmla="*/ 0 w 1613569"/>
              <a:gd name="T19" fmla="*/ 0 h 3195455"/>
              <a:gd name="T20" fmla="*/ 0 w 1613569"/>
              <a:gd name="T21" fmla="*/ 0 h 3195455"/>
              <a:gd name="T22" fmla="*/ 0 w 1613569"/>
              <a:gd name="T23" fmla="*/ 0 h 3195455"/>
              <a:gd name="T24" fmla="*/ 0 w 1613569"/>
              <a:gd name="T25" fmla="*/ 0 h 3195455"/>
              <a:gd name="T26" fmla="*/ 0 w 1613569"/>
              <a:gd name="T27" fmla="*/ 0 h 3195455"/>
              <a:gd name="T28" fmla="*/ 0 w 1613569"/>
              <a:gd name="T29" fmla="*/ 0 h 3195455"/>
              <a:gd name="T30" fmla="*/ 0 w 1613569"/>
              <a:gd name="T31" fmla="*/ 0 h 3195455"/>
              <a:gd name="T32" fmla="*/ 0 w 1613569"/>
              <a:gd name="T33" fmla="*/ 0 h 3195455"/>
              <a:gd name="T34" fmla="*/ 0 w 1613569"/>
              <a:gd name="T35" fmla="*/ 0 h 3195455"/>
              <a:gd name="T36" fmla="*/ 0 w 1613569"/>
              <a:gd name="T37" fmla="*/ 0 h 3195455"/>
              <a:gd name="T38" fmla="*/ 0 w 1613569"/>
              <a:gd name="T39" fmla="*/ 0 h 3195455"/>
              <a:gd name="T40" fmla="*/ 0 w 1613569"/>
              <a:gd name="T41" fmla="*/ 0 h 3195455"/>
              <a:gd name="T42" fmla="*/ 0 w 1613569"/>
              <a:gd name="T43" fmla="*/ 0 h 3195455"/>
              <a:gd name="T44" fmla="*/ 0 w 1613569"/>
              <a:gd name="T45" fmla="*/ 0 h 3195455"/>
              <a:gd name="T46" fmla="*/ 0 w 1613569"/>
              <a:gd name="T47" fmla="*/ 0 h 3195455"/>
              <a:gd name="T48" fmla="*/ 0 w 1613569"/>
              <a:gd name="T49" fmla="*/ 0 h 3195455"/>
              <a:gd name="T50" fmla="*/ 0 w 1613569"/>
              <a:gd name="T51" fmla="*/ 0 h 319545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13569" h="3195455" extrusionOk="0">
                <a:moveTo>
                  <a:pt x="1348422" y="2012960"/>
                </a:moveTo>
                <a:lnTo>
                  <a:pt x="264249" y="2012960"/>
                </a:lnTo>
                <a:cubicBezTo>
                  <a:pt x="99656" y="1932015"/>
                  <a:pt x="172" y="1814225"/>
                  <a:pt x="0" y="1686651"/>
                </a:cubicBezTo>
                <a:lnTo>
                  <a:pt x="716785" y="1678553"/>
                </a:lnTo>
                <a:lnTo>
                  <a:pt x="716785" y="360000"/>
                </a:lnTo>
                <a:lnTo>
                  <a:pt x="716785" y="355479"/>
                </a:lnTo>
                <a:lnTo>
                  <a:pt x="717916" y="355479"/>
                </a:lnTo>
                <a:lnTo>
                  <a:pt x="806785" y="0"/>
                </a:lnTo>
                <a:lnTo>
                  <a:pt x="895655" y="355479"/>
                </a:lnTo>
                <a:lnTo>
                  <a:pt x="896785" y="355479"/>
                </a:lnTo>
                <a:lnTo>
                  <a:pt x="896785" y="360000"/>
                </a:lnTo>
                <a:lnTo>
                  <a:pt x="896785" y="1676520"/>
                </a:lnTo>
                <a:lnTo>
                  <a:pt x="1612906" y="1668429"/>
                </a:lnTo>
                <a:cubicBezTo>
                  <a:pt x="1622778" y="1802631"/>
                  <a:pt x="1521918" y="1928220"/>
                  <a:pt x="1348422" y="2012960"/>
                </a:cubicBezTo>
                <a:close/>
                <a:moveTo>
                  <a:pt x="1175921" y="2908428"/>
                </a:moveTo>
                <a:lnTo>
                  <a:pt x="437641" y="2908428"/>
                </a:lnTo>
                <a:lnTo>
                  <a:pt x="250570" y="2083962"/>
                </a:lnTo>
                <a:lnTo>
                  <a:pt x="1362992" y="2083962"/>
                </a:lnTo>
                <a:lnTo>
                  <a:pt x="1175921" y="2908428"/>
                </a:lnTo>
                <a:close/>
                <a:moveTo>
                  <a:pt x="1155969" y="3195455"/>
                </a:moveTo>
                <a:lnTo>
                  <a:pt x="457593" y="3195455"/>
                </a:lnTo>
                <a:cubicBezTo>
                  <a:pt x="397940" y="3195455"/>
                  <a:pt x="349581" y="3147096"/>
                  <a:pt x="349581" y="3087443"/>
                </a:cubicBezTo>
                <a:cubicBezTo>
                  <a:pt x="349581" y="3027790"/>
                  <a:pt x="397940" y="2979431"/>
                  <a:pt x="457593" y="2979431"/>
                </a:cubicBezTo>
                <a:lnTo>
                  <a:pt x="1155969" y="2979431"/>
                </a:lnTo>
                <a:cubicBezTo>
                  <a:pt x="1215622" y="2979431"/>
                  <a:pt x="1263981" y="3027790"/>
                  <a:pt x="1263981" y="3087443"/>
                </a:cubicBezTo>
                <a:cubicBezTo>
                  <a:pt x="1263981" y="3147096"/>
                  <a:pt x="1215622" y="3195455"/>
                  <a:pt x="1155969" y="3195455"/>
                </a:cubicBezTo>
                <a:close/>
              </a:path>
            </a:pathLst>
          </a:custGeom>
          <a:solidFill>
            <a:srgbClr val="FF0000"/>
          </a:solidFill>
          <a:ln w="9525">
            <a:solidFill>
              <a:srgbClr val="000000"/>
            </a:solidFill>
            <a:round/>
            <a:headEnd/>
            <a:tailEnd/>
          </a:ln>
        </p:spPr>
        <p:txBody>
          <a:bodyPr lIns="91425" tIns="45700" rIns="91425" bIns="45700"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199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9" grpId="0" animBg="1"/>
      <p:bldP spid="11" grpId="0" animBg="1"/>
      <p:bldP spid="4199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768736"/>
            <a:ext cx="3358925"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8914" name="Google Shape;438;p29"/>
          <p:cNvSpPr txBox="1">
            <a:spLocks noChangeArrowheads="1"/>
          </p:cNvSpPr>
          <p:nvPr/>
        </p:nvSpPr>
        <p:spPr bwMode="auto">
          <a:xfrm>
            <a:off x="904875" y="179388"/>
            <a:ext cx="11287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sym typeface="Open Sans" panose="020B0606030504020204" pitchFamily="34" charset="0"/>
              </a:rPr>
              <a:t>ENTRAINEMENT</a:t>
            </a:r>
            <a:endParaRPr lang="en-US" altLang="en-US" sz="3600" dirty="0">
              <a:solidFill>
                <a:srgbClr val="0096D6"/>
              </a:solidFill>
              <a:latin typeface="Myriad Pro" panose="020B0503030403020204" pitchFamily="34" charset="0"/>
            </a:endParaRPr>
          </a:p>
        </p:txBody>
      </p:sp>
      <p:graphicFrame>
        <p:nvGraphicFramePr>
          <p:cNvPr id="3" name="Table 2">
            <a:extLst>
              <a:ext uri="{FF2B5EF4-FFF2-40B4-BE49-F238E27FC236}">
                <a16:creationId xmlns:a16="http://schemas.microsoft.com/office/drawing/2014/main" id="{B1A66C4A-22F5-4C79-A7CF-8BEB92DFE2D8}"/>
              </a:ext>
            </a:extLst>
          </p:cNvPr>
          <p:cNvGraphicFramePr>
            <a:graphicFrameLocks noGrp="1"/>
          </p:cNvGraphicFramePr>
          <p:nvPr>
            <p:extLst>
              <p:ext uri="{D42A27DB-BD31-4B8C-83A1-F6EECF244321}">
                <p14:modId xmlns:p14="http://schemas.microsoft.com/office/powerpoint/2010/main" val="3039286112"/>
              </p:ext>
            </p:extLst>
          </p:nvPr>
        </p:nvGraphicFramePr>
        <p:xfrm>
          <a:off x="3369085" y="796981"/>
          <a:ext cx="8413750" cy="3613150"/>
        </p:xfrm>
        <a:graphic>
          <a:graphicData uri="http://schemas.openxmlformats.org/drawingml/2006/table">
            <a:tbl>
              <a:tblPr firstRow="1" firstCol="1" bandRow="1">
                <a:tableStyleId>{5C22544A-7EE6-4342-B048-85BDC9FD1C3A}</a:tableStyleId>
              </a:tblPr>
              <a:tblGrid>
                <a:gridCol w="8413750">
                  <a:extLst>
                    <a:ext uri="{9D8B030D-6E8A-4147-A177-3AD203B41FA5}">
                      <a16:colId xmlns:a16="http://schemas.microsoft.com/office/drawing/2014/main" val="20000"/>
                    </a:ext>
                  </a:extLst>
                </a:gridCol>
              </a:tblGrid>
              <a:tr h="3613150">
                <a:tc>
                  <a:txBody>
                    <a:bodyPr/>
                    <a:lstStyle/>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À l'été 2004, deux jeunes téméraires, Bruno et Vincent, décident de grimper </a:t>
                      </a:r>
                      <a:br>
                        <a:rPr lang="fr-FR" sz="1800" b="0" dirty="0">
                          <a:solidFill>
                            <a:schemeClr val="tx1"/>
                          </a:solidFill>
                          <a:effectLst/>
                          <a:latin typeface="Myriad Pro" panose="020B0503030403020204" pitchFamily="34" charset="0"/>
                          <a:cs typeface="Times New Roman" panose="02020603050405020304" pitchFamily="18" charset="0"/>
                        </a:rPr>
                      </a:br>
                      <a:r>
                        <a:rPr lang="fr-FR" sz="1800" b="0" dirty="0">
                          <a:solidFill>
                            <a:schemeClr val="tx1"/>
                          </a:solidFill>
                          <a:effectLst/>
                          <a:latin typeface="Myriad Pro" panose="020B0503030403020204" pitchFamily="34" charset="0"/>
                          <a:cs typeface="Times New Roman" panose="02020603050405020304" pitchFamily="18" charset="0"/>
                        </a:rPr>
                        <a:t>le mont Robson qui est le point culminant des Rocheuses canadiennes.</a:t>
                      </a:r>
                      <a:endParaRPr lang="en-US" sz="1800" b="0" dirty="0">
                        <a:solidFill>
                          <a:schemeClr val="tx1"/>
                        </a:solidFill>
                        <a:effectLst/>
                        <a:latin typeface="Myriad Pro" panose="020B0503030403020204" pitchFamily="34" charset="0"/>
                        <a:cs typeface="Times New Roman" panose="02020603050405020304" pitchFamily="18" charset="0"/>
                      </a:endParaRPr>
                    </a:p>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lang="en-US" sz="1800" b="0" dirty="0">
                        <a:solidFill>
                          <a:schemeClr val="tx1"/>
                        </a:solidFill>
                        <a:effectLst/>
                        <a:latin typeface="Myriad Pro" panose="020B0503030403020204" pitchFamily="34" charset="0"/>
                        <a:cs typeface="Times New Roman" panose="02020603050405020304" pitchFamily="18" charset="0"/>
                      </a:endParaRPr>
                    </a:p>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Le pilote repère le jeune blessé et l'équipe de secours prend la situation en charge. Bruno est amené à l'hôpital afin d'être soigné. Vincent se remet tranquillement de ses émotions. Il est soulagé que son ami soit sain et sauf. Quelle aventure !</a:t>
                      </a:r>
                      <a:endParaRPr lang="en-US" sz="18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solidFill>
                      <a:schemeClr val="accent3">
                        <a:lumMod val="20000"/>
                        <a:lumOff val="80000"/>
                      </a:schemeClr>
                    </a:solidFill>
                  </a:tcPr>
                </a:tc>
                <a:extLst>
                  <a:ext uri="{0D108BD9-81ED-4DB2-BD59-A6C34878D82A}">
                    <a16:rowId xmlns:a16="http://schemas.microsoft.com/office/drawing/2014/main" val="10000"/>
                  </a:ext>
                </a:extLst>
              </a:tr>
            </a:tbl>
          </a:graphicData>
        </a:graphic>
      </p:graphicFrame>
      <p:sp>
        <p:nvSpPr>
          <p:cNvPr id="40969" name="Rectangle 1">
            <a:extLst>
              <a:ext uri="{FF2B5EF4-FFF2-40B4-BE49-F238E27FC236}">
                <a16:creationId xmlns:a16="http://schemas.microsoft.com/office/drawing/2014/main" id="{C647FA38-38C2-49CE-8D06-22B0F43E4171}"/>
              </a:ext>
            </a:extLst>
          </p:cNvPr>
          <p:cNvSpPr>
            <a:spLocks noChangeArrowheads="1"/>
          </p:cNvSpPr>
          <p:nvPr/>
        </p:nvSpPr>
        <p:spPr bwMode="auto">
          <a:xfrm>
            <a:off x="619125" y="1161960"/>
            <a:ext cx="2549525" cy="1200329"/>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Voici un exemple d'un récit d'aventures :</a:t>
            </a:r>
            <a:endParaRPr lang="en-US" altLang="en-US" sz="2400" b="1" dirty="0">
              <a:solidFill>
                <a:schemeClr val="tx1"/>
              </a:solidFill>
              <a:latin typeface="Myriad Pro" panose="020B0503030403020204" pitchFamily="34"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F060066A-380D-412E-AD2A-9E282C8394A9}"/>
              </a:ext>
            </a:extLst>
          </p:cNvPr>
          <p:cNvGraphicFramePr>
            <a:graphicFrameLocks noGrp="1"/>
          </p:cNvGraphicFramePr>
          <p:nvPr/>
        </p:nvGraphicFramePr>
        <p:xfrm>
          <a:off x="3454400" y="4759325"/>
          <a:ext cx="8413751" cy="1514475"/>
        </p:xfrm>
        <a:graphic>
          <a:graphicData uri="http://schemas.openxmlformats.org/drawingml/2006/table">
            <a:tbl>
              <a:tblPr firstRow="1" firstCol="1" bandRow="1">
                <a:tableStyleId>{5940675A-B579-460E-94D1-54222C63F5DA}</a:tableStyleId>
              </a:tblPr>
              <a:tblGrid>
                <a:gridCol w="1852054">
                  <a:extLst>
                    <a:ext uri="{9D8B030D-6E8A-4147-A177-3AD203B41FA5}">
                      <a16:colId xmlns:a16="http://schemas.microsoft.com/office/drawing/2014/main" val="20000"/>
                    </a:ext>
                  </a:extLst>
                </a:gridCol>
                <a:gridCol w="1978331">
                  <a:extLst>
                    <a:ext uri="{9D8B030D-6E8A-4147-A177-3AD203B41FA5}">
                      <a16:colId xmlns:a16="http://schemas.microsoft.com/office/drawing/2014/main" val="20001"/>
                    </a:ext>
                  </a:extLst>
                </a:gridCol>
                <a:gridCol w="2291683">
                  <a:extLst>
                    <a:ext uri="{9D8B030D-6E8A-4147-A177-3AD203B41FA5}">
                      <a16:colId xmlns:a16="http://schemas.microsoft.com/office/drawing/2014/main" val="20002"/>
                    </a:ext>
                  </a:extLst>
                </a:gridCol>
                <a:gridCol w="2291683">
                  <a:extLst>
                    <a:ext uri="{9D8B030D-6E8A-4147-A177-3AD203B41FA5}">
                      <a16:colId xmlns:a16="http://schemas.microsoft.com/office/drawing/2014/main" val="20003"/>
                    </a:ext>
                  </a:extLst>
                </a:gridCol>
              </a:tblGrid>
              <a:tr h="727971">
                <a:tc>
                  <a:txBody>
                    <a:bodyPr/>
                    <a:lstStyle/>
                    <a:p>
                      <a:pPr marL="0" marR="0" algn="ctr">
                        <a:lnSpc>
                          <a:spcPct val="107000"/>
                        </a:lnSpc>
                        <a:spcBef>
                          <a:spcPts val="0"/>
                        </a:spcBef>
                        <a:spcAft>
                          <a:spcPts val="0"/>
                        </a:spcAft>
                      </a:pPr>
                      <a:r>
                        <a:rPr lang="fr-FR" sz="1800" b="1" noProof="0" dirty="0">
                          <a:solidFill>
                            <a:srgbClr val="FF0000"/>
                          </a:solidFill>
                          <a:effectLst/>
                          <a:latin typeface="Myriad Pro" panose="020B0503030403020204" pitchFamily="34" charset="0"/>
                        </a:rPr>
                        <a:t>Qui sont les personnages ?</a:t>
                      </a:r>
                      <a:endParaRPr lang="fr-FR" sz="1800" b="1" noProof="0" dirty="0">
                        <a:solidFill>
                          <a:srgbClr val="FF0000"/>
                        </a:solidFill>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07000"/>
                        </a:lnSpc>
                        <a:spcBef>
                          <a:spcPts val="0"/>
                        </a:spcBef>
                        <a:spcAft>
                          <a:spcPts val="0"/>
                        </a:spcAft>
                      </a:pPr>
                      <a:r>
                        <a:rPr lang="fr-FR" sz="1800" b="1" noProof="0" dirty="0">
                          <a:solidFill>
                            <a:srgbClr val="00B0F0"/>
                          </a:solidFill>
                          <a:effectLst/>
                          <a:latin typeface="Myriad Pro" panose="020B0503030403020204" pitchFamily="34" charset="0"/>
                        </a:rPr>
                        <a:t>Où l’action se passe-t-elle ?</a:t>
                      </a:r>
                      <a:endParaRPr lang="fr-FR" sz="1800" b="1" noProof="0" dirty="0">
                        <a:solidFill>
                          <a:srgbClr val="00B0F0"/>
                        </a:solidFill>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07000"/>
                        </a:lnSpc>
                        <a:spcBef>
                          <a:spcPts val="0"/>
                        </a:spcBef>
                        <a:spcAft>
                          <a:spcPts val="0"/>
                        </a:spcAft>
                      </a:pPr>
                      <a:r>
                        <a:rPr lang="fr-FR" sz="1800" b="1" noProof="0" dirty="0">
                          <a:solidFill>
                            <a:srgbClr val="00B050"/>
                          </a:solidFill>
                          <a:effectLst/>
                          <a:latin typeface="Myriad Pro" panose="020B0503030403020204" pitchFamily="34" charset="0"/>
                        </a:rPr>
                        <a:t>Quand l’action se passe-t-elle ?</a:t>
                      </a:r>
                      <a:endParaRPr lang="fr-FR" sz="1800" b="1" noProof="0" dirty="0">
                        <a:solidFill>
                          <a:srgbClr val="00B050"/>
                        </a:solidFill>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07000"/>
                        </a:lnSpc>
                        <a:spcBef>
                          <a:spcPts val="0"/>
                        </a:spcBef>
                        <a:spcAft>
                          <a:spcPts val="0"/>
                        </a:spcAft>
                      </a:pPr>
                      <a:r>
                        <a:rPr lang="fr-FR" sz="1800" b="1" noProof="0" dirty="0">
                          <a:solidFill>
                            <a:srgbClr val="FFC000"/>
                          </a:solidFill>
                          <a:effectLst/>
                          <a:latin typeface="Myriad Pro" panose="020B0503030403020204" pitchFamily="34" charset="0"/>
                        </a:rPr>
                        <a:t>Que font les personnages ?</a:t>
                      </a:r>
                      <a:endParaRPr lang="fr-FR" sz="1800" b="1" noProof="0" dirty="0">
                        <a:solidFill>
                          <a:srgbClr val="FFC000"/>
                        </a:solidFill>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extLst>
                  <a:ext uri="{0D108BD9-81ED-4DB2-BD59-A6C34878D82A}">
                    <a16:rowId xmlns:a16="http://schemas.microsoft.com/office/drawing/2014/main" val="10000"/>
                  </a:ext>
                </a:extLst>
              </a:tr>
              <a:tr h="786504">
                <a:tc>
                  <a:txBody>
                    <a:bodyPr/>
                    <a:lstStyle/>
                    <a:p>
                      <a:pPr marL="0" marR="0" algn="just">
                        <a:lnSpc>
                          <a:spcPct val="107000"/>
                        </a:lnSpc>
                        <a:spcBef>
                          <a:spcPts val="0"/>
                        </a:spcBef>
                        <a:spcAft>
                          <a:spcPts val="0"/>
                        </a:spcAft>
                      </a:pPr>
                      <a:r>
                        <a:rPr lang="fr-FR" sz="1800" dirty="0">
                          <a:effectLst/>
                          <a:latin typeface="Myriad Pro" panose="020B0503030403020204" pitchFamily="34" charset="0"/>
                        </a:rPr>
                        <a:t> </a:t>
                      </a:r>
                      <a:endParaRPr lang="en-US" sz="1800" dirty="0">
                        <a:effectLst/>
                        <a:latin typeface="Myriad Pro" panose="020B0503030403020204" pitchFamily="34" charset="0"/>
                      </a:endParaRPr>
                    </a:p>
                    <a:p>
                      <a:pPr marL="0" marR="0" algn="just">
                        <a:lnSpc>
                          <a:spcPct val="107000"/>
                        </a:lnSpc>
                        <a:spcBef>
                          <a:spcPts val="0"/>
                        </a:spcBef>
                        <a:spcAft>
                          <a:spcPts val="0"/>
                        </a:spcAft>
                      </a:pPr>
                      <a:r>
                        <a:rPr lang="fr-FR" sz="1800" dirty="0">
                          <a:effectLst/>
                          <a:latin typeface="Myriad Pro" panose="020B0503030403020204" pitchFamily="34" charset="0"/>
                        </a:rPr>
                        <a:t> </a:t>
                      </a:r>
                      <a:endParaRPr lang="en-US" sz="1800" dirty="0">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07000"/>
                        </a:lnSpc>
                        <a:spcBef>
                          <a:spcPts val="0"/>
                        </a:spcBef>
                        <a:spcAft>
                          <a:spcPts val="0"/>
                        </a:spcAft>
                      </a:pPr>
                      <a:r>
                        <a:rPr lang="fr-FR" sz="1800" dirty="0">
                          <a:effectLst/>
                          <a:latin typeface="Myriad Pro" panose="020B0503030403020204" pitchFamily="34" charset="0"/>
                        </a:rPr>
                        <a:t> </a:t>
                      </a:r>
                      <a:endParaRPr lang="en-US" sz="1800" dirty="0">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07000"/>
                        </a:lnSpc>
                        <a:spcBef>
                          <a:spcPts val="0"/>
                        </a:spcBef>
                        <a:spcAft>
                          <a:spcPts val="0"/>
                        </a:spcAft>
                      </a:pPr>
                      <a:r>
                        <a:rPr lang="fr-FR" sz="1800" dirty="0">
                          <a:effectLst/>
                          <a:latin typeface="Myriad Pro" panose="020B0503030403020204" pitchFamily="34" charset="0"/>
                        </a:rPr>
                        <a:t> </a:t>
                      </a:r>
                      <a:endParaRPr lang="en-US" sz="1800" dirty="0">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07000"/>
                        </a:lnSpc>
                        <a:spcBef>
                          <a:spcPts val="0"/>
                        </a:spcBef>
                        <a:spcAft>
                          <a:spcPts val="0"/>
                        </a:spcAft>
                      </a:pPr>
                      <a:r>
                        <a:rPr lang="fr-FR" sz="1800" dirty="0">
                          <a:effectLst/>
                          <a:latin typeface="Myriad Pro" panose="020B0503030403020204" pitchFamily="34" charset="0"/>
                        </a:rPr>
                        <a:t> </a:t>
                      </a:r>
                      <a:endParaRPr lang="en-US" sz="1800" dirty="0">
                        <a:effectLst/>
                        <a:latin typeface="Myriad Pro" panose="020B0503030403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bl>
          </a:graphicData>
        </a:graphic>
      </p:graphicFrame>
      <p:sp>
        <p:nvSpPr>
          <p:cNvPr id="8" name="Rectangle 1">
            <a:extLst>
              <a:ext uri="{FF2B5EF4-FFF2-40B4-BE49-F238E27FC236}">
                <a16:creationId xmlns:a16="http://schemas.microsoft.com/office/drawing/2014/main" id="{9545D467-1260-480C-851E-5AC934E14C10}"/>
              </a:ext>
            </a:extLst>
          </p:cNvPr>
          <p:cNvSpPr>
            <a:spLocks noChangeArrowheads="1"/>
          </p:cNvSpPr>
          <p:nvPr/>
        </p:nvSpPr>
        <p:spPr bwMode="auto">
          <a:xfrm>
            <a:off x="619125" y="4526529"/>
            <a:ext cx="2835275" cy="1569660"/>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Trouvez les réponses aux questions qui suivent.</a:t>
            </a:r>
            <a:endParaRPr lang="en-US" altLang="en-US" sz="2400" b="1" dirty="0">
              <a:solidFill>
                <a:schemeClr val="tx1"/>
              </a:solidFill>
              <a:latin typeface="Myriad Pro" panose="020B0503030403020204" pitchFamily="34" charset="0"/>
              <a:cs typeface="Times New Roman" panose="02020603050405020304" pitchFamily="18" charset="0"/>
            </a:endParaRPr>
          </a:p>
        </p:txBody>
      </p:sp>
      <p:sp>
        <p:nvSpPr>
          <p:cNvPr id="2" name="Rounded Rectangle 1">
            <a:extLst>
              <a:ext uri="{FF2B5EF4-FFF2-40B4-BE49-F238E27FC236}">
                <a16:creationId xmlns:a16="http://schemas.microsoft.com/office/drawing/2014/main" id="{E9D50947-051D-4C03-8026-886B241FAEE9}"/>
              </a:ext>
            </a:extLst>
          </p:cNvPr>
          <p:cNvSpPr/>
          <p:nvPr/>
        </p:nvSpPr>
        <p:spPr>
          <a:xfrm>
            <a:off x="4903788" y="1108075"/>
            <a:ext cx="4638675" cy="377825"/>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 name="Rounded Rectangle 3">
            <a:extLst>
              <a:ext uri="{FF2B5EF4-FFF2-40B4-BE49-F238E27FC236}">
                <a16:creationId xmlns:a16="http://schemas.microsoft.com/office/drawing/2014/main" id="{4027141C-69C3-4417-B8C4-63119C19D0D3}"/>
              </a:ext>
            </a:extLst>
          </p:cNvPr>
          <p:cNvSpPr/>
          <p:nvPr/>
        </p:nvSpPr>
        <p:spPr>
          <a:xfrm>
            <a:off x="3454400" y="1485900"/>
            <a:ext cx="6873875" cy="276225"/>
          </a:xfrm>
          <a:prstGeom prst="round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Rounded Rectangle 4">
            <a:extLst>
              <a:ext uri="{FF2B5EF4-FFF2-40B4-BE49-F238E27FC236}">
                <a16:creationId xmlns:a16="http://schemas.microsoft.com/office/drawing/2014/main" id="{84099FE2-C0C3-4560-A36D-FECFA032E601}"/>
              </a:ext>
            </a:extLst>
          </p:cNvPr>
          <p:cNvSpPr/>
          <p:nvPr/>
        </p:nvSpPr>
        <p:spPr>
          <a:xfrm>
            <a:off x="3415712" y="1095913"/>
            <a:ext cx="1441450" cy="331788"/>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Rounded Rectangle 9">
            <a:extLst>
              <a:ext uri="{FF2B5EF4-FFF2-40B4-BE49-F238E27FC236}">
                <a16:creationId xmlns:a16="http://schemas.microsoft.com/office/drawing/2014/main" id="{8CAEB7CA-A305-402E-BEF6-3952D14C56A4}"/>
              </a:ext>
            </a:extLst>
          </p:cNvPr>
          <p:cNvSpPr/>
          <p:nvPr/>
        </p:nvSpPr>
        <p:spPr>
          <a:xfrm>
            <a:off x="10983913" y="1168400"/>
            <a:ext cx="884237" cy="271463"/>
          </a:xfrm>
          <a:prstGeom prst="roundRect">
            <a:avLst/>
          </a:prstGeom>
          <a:noFill/>
          <a:ln w="571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42"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9" grpId="0"/>
      <p:bldP spid="8" grpId="0"/>
      <p:bldP spid="2" grpId="0" animBg="1"/>
      <p:bldP spid="4" grpId="0" animBg="1"/>
      <p:bldP spid="5"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24882" y="768736"/>
            <a:ext cx="3479281"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40962" name="Google Shape;438;p29"/>
          <p:cNvSpPr txBox="1">
            <a:spLocks noChangeArrowheads="1"/>
          </p:cNvSpPr>
          <p:nvPr/>
        </p:nvSpPr>
        <p:spPr bwMode="auto">
          <a:xfrm>
            <a:off x="904875" y="179388"/>
            <a:ext cx="11287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sym typeface="Open Sans" panose="020B0606030504020204" pitchFamily="34" charset="0"/>
              </a:rPr>
              <a:t>ENTRAINEMENT</a:t>
            </a:r>
            <a:endParaRPr lang="en-US" altLang="en-US" sz="3600" dirty="0">
              <a:solidFill>
                <a:srgbClr val="0096D6"/>
              </a:solidFill>
              <a:latin typeface="Myriad Pro" panose="020B0503030403020204" pitchFamily="34" charset="0"/>
            </a:endParaRPr>
          </a:p>
        </p:txBody>
      </p:sp>
      <p:graphicFrame>
        <p:nvGraphicFramePr>
          <p:cNvPr id="3" name="Table 2">
            <a:extLst>
              <a:ext uri="{FF2B5EF4-FFF2-40B4-BE49-F238E27FC236}">
                <a16:creationId xmlns:a16="http://schemas.microsoft.com/office/drawing/2014/main" id="{7D34C729-41B0-4FB4-865D-637501969CD4}"/>
              </a:ext>
            </a:extLst>
          </p:cNvPr>
          <p:cNvGraphicFramePr>
            <a:graphicFrameLocks noGrp="1"/>
          </p:cNvGraphicFramePr>
          <p:nvPr/>
        </p:nvGraphicFramePr>
        <p:xfrm>
          <a:off x="3454400" y="806450"/>
          <a:ext cx="8413750" cy="3613150"/>
        </p:xfrm>
        <a:graphic>
          <a:graphicData uri="http://schemas.openxmlformats.org/drawingml/2006/table">
            <a:tbl>
              <a:tblPr firstRow="1" firstCol="1" bandRow="1">
                <a:tableStyleId>{5C22544A-7EE6-4342-B048-85BDC9FD1C3A}</a:tableStyleId>
              </a:tblPr>
              <a:tblGrid>
                <a:gridCol w="8413750">
                  <a:extLst>
                    <a:ext uri="{9D8B030D-6E8A-4147-A177-3AD203B41FA5}">
                      <a16:colId xmlns:a16="http://schemas.microsoft.com/office/drawing/2014/main" val="20000"/>
                    </a:ext>
                  </a:extLst>
                </a:gridCol>
              </a:tblGrid>
              <a:tr h="3613150">
                <a:tc>
                  <a:txBody>
                    <a:bodyPr/>
                    <a:lstStyle/>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À l'été 2004, deux jeunes téméraires, Bruno et Vincent, décident de grimper le mont </a:t>
                      </a:r>
                      <a:r>
                        <a:rPr lang="fr-FR" sz="1800" b="0" dirty="0" err="1">
                          <a:solidFill>
                            <a:schemeClr val="tx1"/>
                          </a:solidFill>
                          <a:effectLst/>
                          <a:latin typeface="Myriad Pro" panose="020B0503030403020204" pitchFamily="34" charset="0"/>
                          <a:cs typeface="Times New Roman" panose="02020603050405020304" pitchFamily="18" charset="0"/>
                        </a:rPr>
                        <a:t>Robson</a:t>
                      </a:r>
                      <a:r>
                        <a:rPr lang="fr-FR" sz="1800" b="0" dirty="0">
                          <a:solidFill>
                            <a:schemeClr val="tx1"/>
                          </a:solidFill>
                          <a:effectLst/>
                          <a:latin typeface="Myriad Pro" panose="020B0503030403020204" pitchFamily="34" charset="0"/>
                          <a:cs typeface="Times New Roman" panose="02020603050405020304" pitchFamily="18" charset="0"/>
                        </a:rPr>
                        <a:t> qui est le point culminant des Rocheuses canadiennes.</a:t>
                      </a:r>
                      <a:endParaRPr lang="en-US" sz="1800" b="0" dirty="0">
                        <a:solidFill>
                          <a:schemeClr val="tx1"/>
                        </a:solidFill>
                        <a:effectLst/>
                        <a:latin typeface="Myriad Pro" panose="020B0503030403020204" pitchFamily="34" charset="0"/>
                        <a:cs typeface="Times New Roman" panose="02020603050405020304" pitchFamily="18" charset="0"/>
                      </a:endParaRPr>
                    </a:p>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lang="en-US" sz="1800" b="0" dirty="0">
                        <a:solidFill>
                          <a:schemeClr val="tx1"/>
                        </a:solidFill>
                        <a:effectLst/>
                        <a:latin typeface="Myriad Pro" panose="020B0503030403020204" pitchFamily="34" charset="0"/>
                        <a:cs typeface="Times New Roman" panose="02020603050405020304" pitchFamily="18" charset="0"/>
                      </a:endParaRPr>
                    </a:p>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Le pilote repère le jeune blessé et l'équipe de secours prend la situation en charge. Bruno est amené à l'hôpital afin d'être soigné. Vincent se remet tranquillement de ses émotions. Il est soulagé que son ami soit sain et sauf. Quelle aventure !</a:t>
                      </a:r>
                      <a:endParaRPr lang="en-US" sz="18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solidFill>
                      <a:schemeClr val="accent3">
                        <a:lumMod val="20000"/>
                        <a:lumOff val="80000"/>
                      </a:schemeClr>
                    </a:solidFill>
                  </a:tcPr>
                </a:tc>
                <a:extLst>
                  <a:ext uri="{0D108BD9-81ED-4DB2-BD59-A6C34878D82A}">
                    <a16:rowId xmlns:a16="http://schemas.microsoft.com/office/drawing/2014/main" val="10000"/>
                  </a:ext>
                </a:extLst>
              </a:tr>
            </a:tbl>
          </a:graphicData>
        </a:graphic>
      </p:graphicFrame>
      <p:sp>
        <p:nvSpPr>
          <p:cNvPr id="40969" name="Rectangle 1">
            <a:extLst>
              <a:ext uri="{FF2B5EF4-FFF2-40B4-BE49-F238E27FC236}">
                <a16:creationId xmlns:a16="http://schemas.microsoft.com/office/drawing/2014/main" id="{6D9267D9-0391-4652-8D24-283D1E70BBD3}"/>
              </a:ext>
            </a:extLst>
          </p:cNvPr>
          <p:cNvSpPr>
            <a:spLocks noChangeArrowheads="1"/>
          </p:cNvSpPr>
          <p:nvPr/>
        </p:nvSpPr>
        <p:spPr bwMode="auto">
          <a:xfrm>
            <a:off x="528116" y="1125447"/>
            <a:ext cx="2549525" cy="1200329"/>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Voici un exemple d'un récit d'aventures :</a:t>
            </a:r>
            <a:endParaRPr lang="en-US" altLang="en-US" sz="2400" b="1" dirty="0">
              <a:solidFill>
                <a:schemeClr val="tx1"/>
              </a:solidFill>
              <a:latin typeface="Myriad Pro" panose="020B0503030403020204" pitchFamily="34" charset="0"/>
              <a:cs typeface="Times New Roman" panose="02020603050405020304" pitchFamily="18" charset="0"/>
            </a:endParaRPr>
          </a:p>
        </p:txBody>
      </p:sp>
      <p:sp>
        <p:nvSpPr>
          <p:cNvPr id="9" name="Rectangle 1">
            <a:extLst>
              <a:ext uri="{FF2B5EF4-FFF2-40B4-BE49-F238E27FC236}">
                <a16:creationId xmlns:a16="http://schemas.microsoft.com/office/drawing/2014/main" id="{1894B1C6-37F7-414E-93EE-E995116ECE4E}"/>
              </a:ext>
            </a:extLst>
          </p:cNvPr>
          <p:cNvSpPr>
            <a:spLocks noChangeArrowheads="1"/>
          </p:cNvSpPr>
          <p:nvPr/>
        </p:nvSpPr>
        <p:spPr bwMode="auto">
          <a:xfrm>
            <a:off x="528116" y="3927614"/>
            <a:ext cx="2478087" cy="1938992"/>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Trouvez les réponses aux questions qui suivent questions.</a:t>
            </a:r>
            <a:endParaRPr lang="en-US" altLang="en-US" sz="2400" b="1" dirty="0">
              <a:solidFill>
                <a:schemeClr val="tx1"/>
              </a:solidFill>
              <a:latin typeface="Myriad Pro" panose="020B050303040302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BB08282D-9D0B-4E64-A4FA-787CD2BB9E96}"/>
              </a:ext>
            </a:extLst>
          </p:cNvPr>
          <p:cNvSpPr/>
          <p:nvPr/>
        </p:nvSpPr>
        <p:spPr>
          <a:xfrm>
            <a:off x="3640138" y="4660900"/>
            <a:ext cx="8040687" cy="372281"/>
          </a:xfrm>
          <a:prstGeom prst="rect">
            <a:avLst/>
          </a:prstGeom>
        </p:spPr>
        <p:txBody>
          <a:bodyPr>
            <a:spAutoFit/>
          </a:bodyPr>
          <a:lstStyle/>
          <a:p>
            <a:pPr algn="just">
              <a:lnSpc>
                <a:spcPct val="107000"/>
              </a:lnSpc>
              <a:spcBef>
                <a:spcPts val="0"/>
              </a:spcBef>
              <a:spcAft>
                <a:spcPts val="0"/>
              </a:spcAft>
              <a:defRPr/>
            </a:pPr>
            <a:r>
              <a:rPr lang="fr-FR" sz="1800" dirty="0">
                <a:solidFill>
                  <a:schemeClr val="tx1"/>
                </a:solidFill>
                <a:latin typeface="Myriad Pro" panose="020B0503030403020204" pitchFamily="34" charset="0"/>
                <a:cs typeface="Times New Roman" panose="02020603050405020304" pitchFamily="18" charset="0"/>
              </a:rPr>
              <a:t>1- Par quel mot l’élément perturbateur commence-t-il ? </a:t>
            </a:r>
          </a:p>
        </p:txBody>
      </p:sp>
      <p:sp>
        <p:nvSpPr>
          <p:cNvPr id="11" name="Rectangle 10">
            <a:extLst>
              <a:ext uri="{FF2B5EF4-FFF2-40B4-BE49-F238E27FC236}">
                <a16:creationId xmlns:a16="http://schemas.microsoft.com/office/drawing/2014/main" id="{3C6904F3-76EC-4F56-AD23-590D2BFCA275}"/>
              </a:ext>
            </a:extLst>
          </p:cNvPr>
          <p:cNvSpPr/>
          <p:nvPr/>
        </p:nvSpPr>
        <p:spPr>
          <a:xfrm>
            <a:off x="3640138" y="5340350"/>
            <a:ext cx="5637212" cy="684213"/>
          </a:xfrm>
          <a:prstGeom prst="rect">
            <a:avLst/>
          </a:prstGeom>
        </p:spPr>
        <p:txBody>
          <a:bodyPr>
            <a:spAutoFit/>
          </a:bodyPr>
          <a:lstStyle/>
          <a:p>
            <a:pPr marL="342900" indent="-342900" algn="just">
              <a:lnSpc>
                <a:spcPct val="107000"/>
              </a:lnSpc>
              <a:spcBef>
                <a:spcPts val="0"/>
              </a:spcBef>
              <a:spcAft>
                <a:spcPts val="0"/>
              </a:spcAft>
              <a:defRPr/>
            </a:pPr>
            <a:r>
              <a:rPr lang="fr-FR" sz="1800" dirty="0">
                <a:solidFill>
                  <a:schemeClr val="tx1"/>
                </a:solidFill>
                <a:latin typeface="Myriad Pro" panose="020B0503030403020204" pitchFamily="34" charset="0"/>
                <a:cs typeface="Times New Roman" panose="02020603050405020304" pitchFamily="18" charset="0"/>
              </a:rPr>
              <a:t>2- S’agit-il d’un évènement ou d’un personnage qui vient perturber la situation d’équilibre? </a:t>
            </a:r>
          </a:p>
        </p:txBody>
      </p:sp>
      <p:sp>
        <p:nvSpPr>
          <p:cNvPr id="12" name="Rectangle 11"/>
          <p:cNvSpPr>
            <a:spLocks noChangeArrowheads="1"/>
          </p:cNvSpPr>
          <p:nvPr/>
        </p:nvSpPr>
        <p:spPr bwMode="auto">
          <a:xfrm>
            <a:off x="8459788" y="5681663"/>
            <a:ext cx="2930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Il s’agit d’un événement. </a:t>
            </a:r>
            <a:endParaRPr lang="en-US" altLang="en-US" sz="1800"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15" name="Wave 14">
            <a:extLst>
              <a:ext uri="{FF2B5EF4-FFF2-40B4-BE49-F238E27FC236}">
                <a16:creationId xmlns:a16="http://schemas.microsoft.com/office/drawing/2014/main" id="{2ABEED5A-285D-402A-86B2-40EDAFFD9DDD}"/>
              </a:ext>
            </a:extLst>
          </p:cNvPr>
          <p:cNvSpPr/>
          <p:nvPr/>
        </p:nvSpPr>
        <p:spPr>
          <a:xfrm>
            <a:off x="5584874" y="1661146"/>
            <a:ext cx="4345281" cy="457200"/>
          </a:xfrm>
          <a:prstGeom prst="wav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 name="Rounded Rectangle 17">
            <a:extLst>
              <a:ext uri="{FF2B5EF4-FFF2-40B4-BE49-F238E27FC236}">
                <a16:creationId xmlns:a16="http://schemas.microsoft.com/office/drawing/2014/main" id="{9BEC1398-DF4D-4DED-B86A-6F36A9948F9C}"/>
              </a:ext>
            </a:extLst>
          </p:cNvPr>
          <p:cNvSpPr/>
          <p:nvPr/>
        </p:nvSpPr>
        <p:spPr>
          <a:xfrm>
            <a:off x="9304338" y="4932363"/>
            <a:ext cx="2047875" cy="36512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err="1">
                <a:solidFill>
                  <a:srgbClr val="FFC000"/>
                </a:solidFill>
                <a:latin typeface="Myriad Pro" panose="020B0503030403020204"/>
              </a:rPr>
              <a:t>Mais</a:t>
            </a:r>
            <a:r>
              <a:rPr lang="en-US" sz="1800" b="1" dirty="0">
                <a:solidFill>
                  <a:srgbClr val="FFC000"/>
                </a:solidFill>
                <a:latin typeface="Myriad Pro" panose="020B0503030403020204"/>
              </a:rPr>
              <a:t> </a:t>
            </a:r>
            <a:r>
              <a:rPr lang="en-US" sz="1800" b="1" dirty="0" err="1">
                <a:solidFill>
                  <a:srgbClr val="FFC000"/>
                </a:solidFill>
                <a:latin typeface="Myriad Pro" panose="020B0503030403020204"/>
              </a:rPr>
              <a:t>soudain</a:t>
            </a:r>
            <a:endParaRPr lang="fr-FR" sz="1800" b="1" dirty="0">
              <a:solidFill>
                <a:srgbClr val="FFC000"/>
              </a:solidFill>
              <a:latin typeface="Myriad Pro" panose="020B0503030403020204"/>
            </a:endParaRPr>
          </a:p>
        </p:txBody>
      </p:sp>
      <p:sp>
        <p:nvSpPr>
          <p:cNvPr id="19" name="Rounded Rectangle 18">
            <a:extLst>
              <a:ext uri="{FF2B5EF4-FFF2-40B4-BE49-F238E27FC236}">
                <a16:creationId xmlns:a16="http://schemas.microsoft.com/office/drawing/2014/main" id="{A1B93350-E487-46C5-94F7-4E102BEFA9AD}"/>
              </a:ext>
            </a:extLst>
          </p:cNvPr>
          <p:cNvSpPr/>
          <p:nvPr/>
        </p:nvSpPr>
        <p:spPr>
          <a:xfrm>
            <a:off x="3454400" y="1725610"/>
            <a:ext cx="1427089" cy="300137"/>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b="1" dirty="0">
              <a:solidFill>
                <a:srgbClr val="FFC000"/>
              </a:solidFill>
              <a:latin typeface="Myriad Pro" panose="020B05030304030202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9" grpId="0"/>
      <p:bldP spid="9" grpId="0"/>
      <p:bldP spid="10" grpId="0"/>
      <p:bldP spid="11" grpId="0"/>
      <p:bldP spid="12" grpId="0"/>
      <p:bldP spid="15" grpId="0" animBg="1"/>
      <p:bldP spid="18"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24881" y="768736"/>
            <a:ext cx="3494432"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graphicFrame>
        <p:nvGraphicFramePr>
          <p:cNvPr id="10" name="Table 9">
            <a:extLst>
              <a:ext uri="{FF2B5EF4-FFF2-40B4-BE49-F238E27FC236}">
                <a16:creationId xmlns:a16="http://schemas.microsoft.com/office/drawing/2014/main" id="{DE0A27F3-F114-4509-B439-AF8617CC9B52}"/>
              </a:ext>
            </a:extLst>
          </p:cNvPr>
          <p:cNvGraphicFramePr>
            <a:graphicFrameLocks noGrp="1"/>
          </p:cNvGraphicFramePr>
          <p:nvPr>
            <p:extLst>
              <p:ext uri="{D42A27DB-BD31-4B8C-83A1-F6EECF244321}">
                <p14:modId xmlns:p14="http://schemas.microsoft.com/office/powerpoint/2010/main" val="210559197"/>
              </p:ext>
            </p:extLst>
          </p:nvPr>
        </p:nvGraphicFramePr>
        <p:xfrm>
          <a:off x="3968750" y="5529263"/>
          <a:ext cx="7188200" cy="712789"/>
        </p:xfrm>
        <a:graphic>
          <a:graphicData uri="http://schemas.openxmlformats.org/drawingml/2006/table">
            <a:tbl>
              <a:tblPr firstRow="1" bandRow="1">
                <a:tableStyleId>{5940675A-B579-460E-94D1-54222C63F5DA}</a:tableStyleId>
              </a:tblPr>
              <a:tblGrid>
                <a:gridCol w="1517340">
                  <a:extLst>
                    <a:ext uri="{9D8B030D-6E8A-4147-A177-3AD203B41FA5}">
                      <a16:colId xmlns:a16="http://schemas.microsoft.com/office/drawing/2014/main" val="20000"/>
                    </a:ext>
                  </a:extLst>
                </a:gridCol>
                <a:gridCol w="3426533">
                  <a:extLst>
                    <a:ext uri="{9D8B030D-6E8A-4147-A177-3AD203B41FA5}">
                      <a16:colId xmlns:a16="http://schemas.microsoft.com/office/drawing/2014/main" val="20001"/>
                    </a:ext>
                  </a:extLst>
                </a:gridCol>
                <a:gridCol w="2244327">
                  <a:extLst>
                    <a:ext uri="{9D8B030D-6E8A-4147-A177-3AD203B41FA5}">
                      <a16:colId xmlns:a16="http://schemas.microsoft.com/office/drawing/2014/main" val="20002"/>
                    </a:ext>
                  </a:extLst>
                </a:gridCol>
              </a:tblGrid>
              <a:tr h="365720">
                <a:tc>
                  <a:txBody>
                    <a:bodyPr/>
                    <a:lstStyle/>
                    <a:p>
                      <a:pPr algn="ctr"/>
                      <a:r>
                        <a:rPr lang="en-US" sz="1800" b="1" dirty="0">
                          <a:latin typeface="Myriad Pro" panose="020B0503030403020204" pitchFamily="34" charset="0"/>
                        </a:rPr>
                        <a:t> Qui ? </a:t>
                      </a:r>
                    </a:p>
                  </a:txBody>
                  <a:tcPr marL="91435" marR="91435" marT="45701" marB="45701"/>
                </a:tc>
                <a:tc>
                  <a:txBody>
                    <a:bodyPr/>
                    <a:lstStyle/>
                    <a:p>
                      <a:pPr algn="ctr"/>
                      <a:r>
                        <a:rPr lang="en-US" sz="1800" b="1" dirty="0">
                          <a:latin typeface="Myriad Pro" panose="020B0503030403020204" pitchFamily="34" charset="0"/>
                        </a:rPr>
                        <a:t>Action ?</a:t>
                      </a:r>
                    </a:p>
                  </a:txBody>
                  <a:tcPr marL="91435" marR="91435" marT="45701" marB="45701"/>
                </a:tc>
                <a:tc>
                  <a:txBody>
                    <a:bodyPr/>
                    <a:lstStyle/>
                    <a:p>
                      <a:pPr algn="ctr"/>
                      <a:r>
                        <a:rPr lang="en-US" sz="1800" b="1" dirty="0">
                          <a:latin typeface="Myriad Pro" panose="020B0503030403020204" pitchFamily="34" charset="0"/>
                        </a:rPr>
                        <a:t>Mot de liaison</a:t>
                      </a:r>
                    </a:p>
                  </a:txBody>
                  <a:tcPr marL="91435" marR="91435" marT="45701" marB="45701"/>
                </a:tc>
                <a:extLst>
                  <a:ext uri="{0D108BD9-81ED-4DB2-BD59-A6C34878D82A}">
                    <a16:rowId xmlns:a16="http://schemas.microsoft.com/office/drawing/2014/main" val="10000"/>
                  </a:ext>
                </a:extLst>
              </a:tr>
              <a:tr h="347067">
                <a:tc>
                  <a:txBody>
                    <a:bodyPr/>
                    <a:lstStyle/>
                    <a:p>
                      <a:endParaRPr lang="en-US" sz="1400" dirty="0"/>
                    </a:p>
                  </a:txBody>
                  <a:tcPr marL="91435" marR="91435" marT="45701" marB="45701"/>
                </a:tc>
                <a:tc>
                  <a:txBody>
                    <a:bodyPr/>
                    <a:lstStyle/>
                    <a:p>
                      <a:endParaRPr lang="en-US" sz="1400" dirty="0"/>
                    </a:p>
                  </a:txBody>
                  <a:tcPr marL="91435" marR="91435" marT="45701" marB="45701"/>
                </a:tc>
                <a:tc>
                  <a:txBody>
                    <a:bodyPr/>
                    <a:lstStyle/>
                    <a:p>
                      <a:endParaRPr lang="en-US" sz="1400" dirty="0"/>
                    </a:p>
                  </a:txBody>
                  <a:tcPr marL="91435" marR="91435" marT="45701" marB="45701"/>
                </a:tc>
                <a:extLst>
                  <a:ext uri="{0D108BD9-81ED-4DB2-BD59-A6C34878D82A}">
                    <a16:rowId xmlns:a16="http://schemas.microsoft.com/office/drawing/2014/main" val="10001"/>
                  </a:ext>
                </a:extLst>
              </a:tr>
            </a:tbl>
          </a:graphicData>
        </a:graphic>
      </p:graphicFrame>
      <p:sp>
        <p:nvSpPr>
          <p:cNvPr id="43024" name="Google Shape;438;p29"/>
          <p:cNvSpPr txBox="1">
            <a:spLocks noChangeArrowheads="1"/>
          </p:cNvSpPr>
          <p:nvPr/>
        </p:nvSpPr>
        <p:spPr bwMode="auto">
          <a:xfrm>
            <a:off x="904875" y="179388"/>
            <a:ext cx="11287125" cy="431800"/>
          </a:xfrm>
          <a:prstGeom prst="rect">
            <a:avLst/>
          </a:prstGeom>
          <a:noFill/>
          <a:ln w="9525">
            <a:noFill/>
            <a:miter lim="800000"/>
            <a:headEnd/>
            <a:tailEnd/>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sym typeface="Open Sans" panose="020B0606030504020204" pitchFamily="34" charset="0"/>
              </a:rPr>
              <a:t>ENTRAINEMENT</a:t>
            </a:r>
            <a:endParaRPr lang="en-US" altLang="en-US" sz="3600" dirty="0">
              <a:solidFill>
                <a:srgbClr val="0096D6"/>
              </a:solidFill>
              <a:latin typeface="Myriad Pro" panose="020B0503030403020204" pitchFamily="34" charset="0"/>
            </a:endParaRPr>
          </a:p>
        </p:txBody>
      </p:sp>
      <p:graphicFrame>
        <p:nvGraphicFramePr>
          <p:cNvPr id="9" name="Table 8">
            <a:extLst>
              <a:ext uri="{FF2B5EF4-FFF2-40B4-BE49-F238E27FC236}">
                <a16:creationId xmlns:a16="http://schemas.microsoft.com/office/drawing/2014/main" id="{863B6061-73A2-4736-8536-CB782D1D09D7}"/>
              </a:ext>
            </a:extLst>
          </p:cNvPr>
          <p:cNvGraphicFramePr>
            <a:graphicFrameLocks noGrp="1"/>
          </p:cNvGraphicFramePr>
          <p:nvPr>
            <p:extLst>
              <p:ext uri="{D42A27DB-BD31-4B8C-83A1-F6EECF244321}">
                <p14:modId xmlns:p14="http://schemas.microsoft.com/office/powerpoint/2010/main" val="3507244922"/>
              </p:ext>
            </p:extLst>
          </p:nvPr>
        </p:nvGraphicFramePr>
        <p:xfrm>
          <a:off x="3473450" y="749300"/>
          <a:ext cx="8413750" cy="4525963"/>
        </p:xfrm>
        <a:graphic>
          <a:graphicData uri="http://schemas.openxmlformats.org/drawingml/2006/table">
            <a:tbl>
              <a:tblPr firstRow="1" firstCol="1" bandRow="1">
                <a:tableStyleId>{5C22544A-7EE6-4342-B048-85BDC9FD1C3A}</a:tableStyleId>
              </a:tblPr>
              <a:tblGrid>
                <a:gridCol w="8413750">
                  <a:extLst>
                    <a:ext uri="{9D8B030D-6E8A-4147-A177-3AD203B41FA5}">
                      <a16:colId xmlns:a16="http://schemas.microsoft.com/office/drawing/2014/main" val="20000"/>
                    </a:ext>
                  </a:extLst>
                </a:gridCol>
              </a:tblGrid>
              <a:tr h="4525963">
                <a:tc>
                  <a:txBody>
                    <a:bodyPr/>
                    <a:lstStyle/>
                    <a:p>
                      <a:pPr marL="0" marR="0" algn="just">
                        <a:lnSpc>
                          <a:spcPct val="150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À l'été 2004, deux jeunes téméraires, Bruno et Vincent, décident de grimper le mont </a:t>
                      </a:r>
                      <a:r>
                        <a:rPr lang="fr-FR" sz="1800" b="0" dirty="0" err="1">
                          <a:solidFill>
                            <a:schemeClr val="tx1"/>
                          </a:solidFill>
                          <a:effectLst/>
                          <a:latin typeface="Myriad Pro" panose="020B0503030403020204" pitchFamily="34" charset="0"/>
                          <a:cs typeface="Times New Roman" panose="02020603050405020304" pitchFamily="18" charset="0"/>
                        </a:rPr>
                        <a:t>Robson</a:t>
                      </a:r>
                      <a:r>
                        <a:rPr lang="fr-FR" sz="1800" b="0" dirty="0">
                          <a:solidFill>
                            <a:schemeClr val="tx1"/>
                          </a:solidFill>
                          <a:effectLst/>
                          <a:latin typeface="Myriad Pro" panose="020B0503030403020204" pitchFamily="34" charset="0"/>
                          <a:cs typeface="Times New Roman" panose="02020603050405020304" pitchFamily="18" charset="0"/>
                        </a:rPr>
                        <a:t> qui est le point culminant des Rocheuses canadiennes.</a:t>
                      </a:r>
                      <a:endParaRPr lang="en-US" sz="1800" b="0" dirty="0">
                        <a:solidFill>
                          <a:schemeClr val="tx1"/>
                        </a:solidFill>
                        <a:effectLst/>
                        <a:latin typeface="Myriad Pro" panose="020B0503030403020204" pitchFamily="34" charset="0"/>
                        <a:cs typeface="Times New Roman" panose="02020603050405020304" pitchFamily="18" charset="0"/>
                      </a:endParaRPr>
                    </a:p>
                    <a:p>
                      <a:pPr marL="0" marR="0" algn="just">
                        <a:lnSpc>
                          <a:spcPct val="150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lang="en-US" sz="1800" b="0" dirty="0">
                        <a:solidFill>
                          <a:schemeClr val="tx1"/>
                        </a:solidFill>
                        <a:effectLst/>
                        <a:latin typeface="Myriad Pro" panose="020B0503030403020204" pitchFamily="34" charset="0"/>
                        <a:cs typeface="Times New Roman" panose="02020603050405020304" pitchFamily="18" charset="0"/>
                      </a:endParaRPr>
                    </a:p>
                    <a:p>
                      <a:pPr marL="0" marR="0" algn="just">
                        <a:lnSpc>
                          <a:spcPct val="150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Le pilote repère le jeune blessé et l'équipe de secours prend la situation en charge. Bruno est amené à l'hôpital afin d'être soigné. Vincent se remet tranquillement de ses émotions. Il est soulagé que son ami soit sain et sauf. Quelle aventure !</a:t>
                      </a:r>
                      <a:endParaRPr lang="en-US" sz="18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solidFill>
                      <a:schemeClr val="accent3">
                        <a:lumMod val="20000"/>
                        <a:lumOff val="80000"/>
                      </a:schemeClr>
                    </a:solidFill>
                  </a:tcPr>
                </a:tc>
                <a:extLst>
                  <a:ext uri="{0D108BD9-81ED-4DB2-BD59-A6C34878D82A}">
                    <a16:rowId xmlns:a16="http://schemas.microsoft.com/office/drawing/2014/main" val="10000"/>
                  </a:ext>
                </a:extLst>
              </a:tr>
            </a:tbl>
          </a:graphicData>
        </a:graphic>
      </p:graphicFrame>
      <p:sp>
        <p:nvSpPr>
          <p:cNvPr id="11" name="Rectangle 1">
            <a:extLst>
              <a:ext uri="{FF2B5EF4-FFF2-40B4-BE49-F238E27FC236}">
                <a16:creationId xmlns:a16="http://schemas.microsoft.com/office/drawing/2014/main" id="{09B1AAEF-27CB-4803-ABA9-312050FD6EF4}"/>
              </a:ext>
            </a:extLst>
          </p:cNvPr>
          <p:cNvSpPr>
            <a:spLocks noChangeArrowheads="1"/>
          </p:cNvSpPr>
          <p:nvPr/>
        </p:nvSpPr>
        <p:spPr bwMode="auto">
          <a:xfrm>
            <a:off x="545306" y="1243445"/>
            <a:ext cx="2549525" cy="1200329"/>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Voici un exemple d'un récit d'aventures :</a:t>
            </a:r>
            <a:endParaRPr lang="en-US" altLang="en-US" sz="2400" b="1" dirty="0">
              <a:solidFill>
                <a:schemeClr val="tx1"/>
              </a:solidFill>
              <a:latin typeface="Myriad Pro" panose="020B0503030403020204" pitchFamily="34" charset="0"/>
              <a:cs typeface="Times New Roman" panose="02020603050405020304" pitchFamily="18" charset="0"/>
            </a:endParaRPr>
          </a:p>
        </p:txBody>
      </p:sp>
      <p:sp>
        <p:nvSpPr>
          <p:cNvPr id="2" name="Rounded Rectangle 1">
            <a:extLst>
              <a:ext uri="{FF2B5EF4-FFF2-40B4-BE49-F238E27FC236}">
                <a16:creationId xmlns:a16="http://schemas.microsoft.com/office/drawing/2014/main" id="{CF91E0D1-A2CD-4F6E-85B9-8C3C461470A5}"/>
              </a:ext>
            </a:extLst>
          </p:cNvPr>
          <p:cNvSpPr/>
          <p:nvPr/>
        </p:nvSpPr>
        <p:spPr>
          <a:xfrm>
            <a:off x="5020686" y="2299035"/>
            <a:ext cx="878465" cy="28220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 name="Rounded Rectangle 11">
            <a:extLst>
              <a:ext uri="{FF2B5EF4-FFF2-40B4-BE49-F238E27FC236}">
                <a16:creationId xmlns:a16="http://schemas.microsoft.com/office/drawing/2014/main" id="{F0D0365C-7702-4704-86FD-1E79378A2162}"/>
              </a:ext>
            </a:extLst>
          </p:cNvPr>
          <p:cNvSpPr/>
          <p:nvPr/>
        </p:nvSpPr>
        <p:spPr>
          <a:xfrm>
            <a:off x="5960478" y="2674104"/>
            <a:ext cx="274638" cy="28416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 name="Rounded Rectangle 12">
            <a:extLst>
              <a:ext uri="{FF2B5EF4-FFF2-40B4-BE49-F238E27FC236}">
                <a16:creationId xmlns:a16="http://schemas.microsoft.com/office/drawing/2014/main" id="{C5713379-55A8-4FD2-83C6-F9582008041D}"/>
              </a:ext>
            </a:extLst>
          </p:cNvPr>
          <p:cNvSpPr/>
          <p:nvPr/>
        </p:nvSpPr>
        <p:spPr>
          <a:xfrm>
            <a:off x="9349826" y="2675579"/>
            <a:ext cx="273050" cy="28416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 name="Rounded Rectangle 13">
            <a:extLst>
              <a:ext uri="{FF2B5EF4-FFF2-40B4-BE49-F238E27FC236}">
                <a16:creationId xmlns:a16="http://schemas.microsoft.com/office/drawing/2014/main" id="{09F2BCA4-A0D5-40E4-9D1F-BAFBA7E776E2}"/>
              </a:ext>
            </a:extLst>
          </p:cNvPr>
          <p:cNvSpPr/>
          <p:nvPr/>
        </p:nvSpPr>
        <p:spPr>
          <a:xfrm>
            <a:off x="4203079" y="3126105"/>
            <a:ext cx="738837" cy="264467"/>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43013" name="Group 43012"/>
          <p:cNvGrpSpPr/>
          <p:nvPr/>
        </p:nvGrpSpPr>
        <p:grpSpPr>
          <a:xfrm>
            <a:off x="4826396" y="1817027"/>
            <a:ext cx="5411217" cy="361948"/>
            <a:chOff x="4826396" y="1817027"/>
            <a:chExt cx="5411217" cy="361948"/>
          </a:xfrm>
        </p:grpSpPr>
        <p:sp>
          <p:nvSpPr>
            <p:cNvPr id="15" name="Rounded Rectangle 14">
              <a:extLst>
                <a:ext uri="{FF2B5EF4-FFF2-40B4-BE49-F238E27FC236}">
                  <a16:creationId xmlns:a16="http://schemas.microsoft.com/office/drawing/2014/main" id="{D54CF1CD-9E63-4B54-8406-01733DCAD528}"/>
                </a:ext>
              </a:extLst>
            </p:cNvPr>
            <p:cNvSpPr/>
            <p:nvPr/>
          </p:nvSpPr>
          <p:spPr>
            <a:xfrm>
              <a:off x="9948395" y="1817027"/>
              <a:ext cx="289218" cy="361948"/>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 name="Rounded Rectangle 15">
              <a:extLst>
                <a:ext uri="{FF2B5EF4-FFF2-40B4-BE49-F238E27FC236}">
                  <a16:creationId xmlns:a16="http://schemas.microsoft.com/office/drawing/2014/main" id="{13143FF3-BF16-4E9C-B963-B3462E0DAF67}"/>
                </a:ext>
              </a:extLst>
            </p:cNvPr>
            <p:cNvSpPr/>
            <p:nvPr/>
          </p:nvSpPr>
          <p:spPr>
            <a:xfrm>
              <a:off x="4826396" y="1857041"/>
              <a:ext cx="740968" cy="317438"/>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7" name="Group 6"/>
          <p:cNvGrpSpPr/>
          <p:nvPr/>
        </p:nvGrpSpPr>
        <p:grpSpPr>
          <a:xfrm>
            <a:off x="3244721" y="1827432"/>
            <a:ext cx="3475166" cy="1568638"/>
            <a:chOff x="3244721" y="1827432"/>
            <a:chExt cx="3475166" cy="1568638"/>
          </a:xfrm>
        </p:grpSpPr>
        <p:sp>
          <p:nvSpPr>
            <p:cNvPr id="4" name="Oval 3">
              <a:extLst>
                <a:ext uri="{FF2B5EF4-FFF2-40B4-BE49-F238E27FC236}">
                  <a16:creationId xmlns:a16="http://schemas.microsoft.com/office/drawing/2014/main" id="{31165C1E-EE93-4C05-90AB-EA23C76BCD9F}"/>
                </a:ext>
              </a:extLst>
            </p:cNvPr>
            <p:cNvSpPr/>
            <p:nvPr/>
          </p:nvSpPr>
          <p:spPr>
            <a:xfrm>
              <a:off x="4416066" y="2299035"/>
              <a:ext cx="696119" cy="331787"/>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 name="Oval 18">
              <a:extLst>
                <a:ext uri="{FF2B5EF4-FFF2-40B4-BE49-F238E27FC236}">
                  <a16:creationId xmlns:a16="http://schemas.microsoft.com/office/drawing/2014/main" id="{954C2412-AE9A-4C36-8764-1906FD1E35C8}"/>
                </a:ext>
              </a:extLst>
            </p:cNvPr>
            <p:cNvSpPr/>
            <p:nvPr/>
          </p:nvSpPr>
          <p:spPr>
            <a:xfrm>
              <a:off x="5630862" y="3030945"/>
              <a:ext cx="1089025" cy="365125"/>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0" name="Oval 19">
              <a:extLst>
                <a:ext uri="{FF2B5EF4-FFF2-40B4-BE49-F238E27FC236}">
                  <a16:creationId xmlns:a16="http://schemas.microsoft.com/office/drawing/2014/main" id="{D7BAFF78-474C-4CEB-8ECC-08F2E73FA29C}"/>
                </a:ext>
              </a:extLst>
            </p:cNvPr>
            <p:cNvSpPr/>
            <p:nvPr/>
          </p:nvSpPr>
          <p:spPr>
            <a:xfrm>
              <a:off x="4054447" y="2624186"/>
              <a:ext cx="1844704" cy="427038"/>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1" name="Oval 20">
              <a:extLst>
                <a:ext uri="{FF2B5EF4-FFF2-40B4-BE49-F238E27FC236}">
                  <a16:creationId xmlns:a16="http://schemas.microsoft.com/office/drawing/2014/main" id="{8B0EBE08-8A1B-4DA0-959E-C2D3262C3994}"/>
                </a:ext>
              </a:extLst>
            </p:cNvPr>
            <p:cNvSpPr/>
            <p:nvPr/>
          </p:nvSpPr>
          <p:spPr>
            <a:xfrm>
              <a:off x="3244721" y="1827432"/>
              <a:ext cx="1619452" cy="389052"/>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cxnSp>
        <p:nvCxnSpPr>
          <p:cNvPr id="6" name="Straight Connector 5">
            <a:extLst>
              <a:ext uri="{FF2B5EF4-FFF2-40B4-BE49-F238E27FC236}">
                <a16:creationId xmlns:a16="http://schemas.microsoft.com/office/drawing/2014/main" id="{5221B9C3-38BE-4D01-9723-CFA8986D3D36}"/>
              </a:ext>
            </a:extLst>
          </p:cNvPr>
          <p:cNvCxnSpPr/>
          <p:nvPr/>
        </p:nvCxnSpPr>
        <p:spPr>
          <a:xfrm>
            <a:off x="5845713" y="2581238"/>
            <a:ext cx="585860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D1F6A98-E965-47B0-BDDB-C231CB856354}"/>
              </a:ext>
            </a:extLst>
          </p:cNvPr>
          <p:cNvCxnSpPr/>
          <p:nvPr/>
        </p:nvCxnSpPr>
        <p:spPr>
          <a:xfrm>
            <a:off x="6206150" y="2941414"/>
            <a:ext cx="2568866" cy="1685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B9823A3-5C02-4744-B14F-7092286B0552}"/>
              </a:ext>
            </a:extLst>
          </p:cNvPr>
          <p:cNvCxnSpPr>
            <a:endCxn id="9" idx="3"/>
          </p:cNvCxnSpPr>
          <p:nvPr/>
        </p:nvCxnSpPr>
        <p:spPr>
          <a:xfrm>
            <a:off x="9631485" y="3012281"/>
            <a:ext cx="225571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C0381DE-1A18-4AA3-BE3F-0C2DFD5B01B9}"/>
              </a:ext>
            </a:extLst>
          </p:cNvPr>
          <p:cNvCxnSpPr/>
          <p:nvPr/>
        </p:nvCxnSpPr>
        <p:spPr>
          <a:xfrm>
            <a:off x="5520690" y="2216484"/>
            <a:ext cx="6319837"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22" name="Rectangle 1">
            <a:extLst>
              <a:ext uri="{FF2B5EF4-FFF2-40B4-BE49-F238E27FC236}">
                <a16:creationId xmlns:a16="http://schemas.microsoft.com/office/drawing/2014/main" id="{8DF6FB06-A46A-493F-998B-85BE986316C5}"/>
              </a:ext>
            </a:extLst>
          </p:cNvPr>
          <p:cNvSpPr>
            <a:spLocks noChangeArrowheads="1"/>
          </p:cNvSpPr>
          <p:nvPr/>
        </p:nvSpPr>
        <p:spPr bwMode="auto">
          <a:xfrm>
            <a:off x="545306" y="3946665"/>
            <a:ext cx="2478087" cy="1938992"/>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Trouvez les réponses aux questions qui suivent questions.</a:t>
            </a:r>
            <a:endParaRPr lang="en-US" altLang="en-US" sz="2400" b="1" dirty="0">
              <a:solidFill>
                <a:schemeClr val="tx1"/>
              </a:solidFill>
              <a:latin typeface="Myriad Pro" panose="020B0503030403020204" pitchFamily="34" charset="0"/>
              <a:cs typeface="Times New Roman" panose="02020603050405020304" pitchFamily="18" charset="0"/>
            </a:endParaRPr>
          </a:p>
        </p:txBody>
      </p:sp>
      <p:cxnSp>
        <p:nvCxnSpPr>
          <p:cNvPr id="30" name="Straight Connector 29">
            <a:extLst>
              <a:ext uri="{FF2B5EF4-FFF2-40B4-BE49-F238E27FC236}">
                <a16:creationId xmlns:a16="http://schemas.microsoft.com/office/drawing/2014/main" id="{AB9823A3-5C02-4744-B14F-7092286B0552}"/>
              </a:ext>
            </a:extLst>
          </p:cNvPr>
          <p:cNvCxnSpPr/>
          <p:nvPr/>
        </p:nvCxnSpPr>
        <p:spPr>
          <a:xfrm>
            <a:off x="4795756" y="3390572"/>
            <a:ext cx="499535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0100602" y="3076368"/>
            <a:ext cx="703385" cy="36695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009" name="Straight Connector 43008"/>
          <p:cNvCxnSpPr/>
          <p:nvPr/>
        </p:nvCxnSpPr>
        <p:spPr>
          <a:xfrm>
            <a:off x="3474541" y="3797358"/>
            <a:ext cx="474234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43013"/>
                                        </p:tgtEl>
                                        <p:attrNameLst>
                                          <p:attrName>style.visibility</p:attrName>
                                        </p:attrNameLst>
                                      </p:cBhvr>
                                      <p:to>
                                        <p:strVal val="visible"/>
                                      </p:to>
                                    </p:set>
                                    <p:animEffect transition="in" filter="circle(in)">
                                      <p:cBhvr>
                                        <p:cTn id="30" dur="2000"/>
                                        <p:tgtEl>
                                          <p:spTgt spid="4301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grpId="0" nodeType="click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circle(in)">
                                      <p:cBhvr>
                                        <p:cTn id="40" dur="2000"/>
                                        <p:tgtEl>
                                          <p:spTgt spid="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par>
                                <p:cTn id="46" presetID="6" presetClass="entr" presetSubtype="16"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circle(in)">
                                      <p:cBhvr>
                                        <p:cTn id="48" dur="2000"/>
                                        <p:tgtEl>
                                          <p:spTgt spid="12"/>
                                        </p:tgtEl>
                                      </p:cBhvr>
                                    </p:animEffect>
                                  </p:childTnLst>
                                </p:cTn>
                              </p:par>
                              <p:par>
                                <p:cTn id="49" presetID="6"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circle(in)">
                                      <p:cBhvr>
                                        <p:cTn id="51" dur="2000"/>
                                        <p:tgtEl>
                                          <p:spTgt spid="13"/>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circle(in)">
                                      <p:cBhvr>
                                        <p:cTn id="54" dur="2000"/>
                                        <p:tgtEl>
                                          <p:spTgt spid="14"/>
                                        </p:tgtEl>
                                      </p:cBhvr>
                                    </p:animEffect>
                                  </p:childTnLst>
                                </p:cTn>
                              </p:par>
                              <p:par>
                                <p:cTn id="55" presetID="22" presetClass="entr" presetSubtype="8"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500"/>
                                        <p:tgtEl>
                                          <p:spTgt spid="24"/>
                                        </p:tgtEl>
                                      </p:cBhvr>
                                    </p:animEffect>
                                  </p:childTnLst>
                                </p:cTn>
                              </p:par>
                              <p:par>
                                <p:cTn id="58" presetID="22" presetClass="entr" presetSubtype="8" fill="hold"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par>
                                <p:cTn id="61" presetID="22" presetClass="entr" presetSubtype="8"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left)">
                                      <p:cBhvr>
                                        <p:cTn id="63" dur="500"/>
                                        <p:tgtEl>
                                          <p:spTgt spid="30"/>
                                        </p:tgtEl>
                                      </p:cBhvr>
                                    </p:animEffect>
                                  </p:childTnLst>
                                </p:cTn>
                              </p:par>
                            </p:childTnLst>
                          </p:cTn>
                        </p:par>
                      </p:childTnLst>
                    </p:cTn>
                  </p:par>
                  <p:par>
                    <p:cTn id="64" fill="hold">
                      <p:stCondLst>
                        <p:cond delay="indefinite"/>
                      </p:stCondLst>
                      <p:childTnLst>
                        <p:par>
                          <p:cTn id="65" fill="hold">
                            <p:stCondLst>
                              <p:cond delay="0"/>
                            </p:stCondLst>
                            <p:childTnLst>
                              <p:par>
                                <p:cTn id="66" presetID="6" presetClass="entr" presetSubtype="16" fill="hold" grpId="0" nodeType="click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circle(in)">
                                      <p:cBhvr>
                                        <p:cTn id="68" dur="2000"/>
                                        <p:tgtEl>
                                          <p:spTgt spid="31"/>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nodeType="clickEffect">
                                  <p:stCondLst>
                                    <p:cond delay="0"/>
                                  </p:stCondLst>
                                  <p:childTnLst>
                                    <p:set>
                                      <p:cBhvr>
                                        <p:cTn id="72" dur="1" fill="hold">
                                          <p:stCondLst>
                                            <p:cond delay="0"/>
                                          </p:stCondLst>
                                        </p:cTn>
                                        <p:tgtEl>
                                          <p:spTgt spid="43009"/>
                                        </p:tgtEl>
                                        <p:attrNameLst>
                                          <p:attrName>style.visibility</p:attrName>
                                        </p:attrNameLst>
                                      </p:cBhvr>
                                      <p:to>
                                        <p:strVal val="visible"/>
                                      </p:to>
                                    </p:set>
                                    <p:animEffect transition="in" filter="wipe(left)">
                                      <p:cBhvr>
                                        <p:cTn id="73" dur="500"/>
                                        <p:tgtEl>
                                          <p:spTgt spid="430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animBg="1"/>
      <p:bldP spid="12" grpId="0" animBg="1"/>
      <p:bldP spid="13" grpId="0" animBg="1"/>
      <p:bldP spid="14" grpId="0" animBg="1"/>
      <p:bldP spid="22" grpId="0"/>
      <p:bldP spid="3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4882" y="768736"/>
            <a:ext cx="3468169"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45058" name="Rectangle 8"/>
          <p:cNvSpPr>
            <a:spLocks noChangeArrowheads="1"/>
          </p:cNvSpPr>
          <p:nvPr/>
        </p:nvSpPr>
        <p:spPr bwMode="auto">
          <a:xfrm>
            <a:off x="3605213" y="4941888"/>
            <a:ext cx="5405437"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lnSpc>
                <a:spcPct val="107000"/>
              </a:lnSpc>
            </a:pPr>
            <a:r>
              <a:rPr lang="en-US" altLang="en-US" sz="1800" dirty="0">
                <a:solidFill>
                  <a:schemeClr val="tx1"/>
                </a:solidFill>
                <a:latin typeface="Myriad Pro" panose="020B0503030403020204" pitchFamily="34" charset="0"/>
                <a:ea typeface="Calibri" panose="020F0502020204030204" pitchFamily="34" charset="0"/>
                <a:cs typeface="Times New Roman" panose="02020603050405020304" pitchFamily="18" charset="0"/>
              </a:rPr>
              <a:t>1- S</a:t>
            </a:r>
            <a:r>
              <a:rPr lang="fr-FR" altLang="en-US" sz="1800" dirty="0">
                <a:solidFill>
                  <a:schemeClr val="tx1"/>
                </a:solidFill>
                <a:latin typeface="Myriad Pro" panose="020B0503030403020204" pitchFamily="34" charset="0"/>
                <a:ea typeface="Calibri" panose="020F0502020204030204" pitchFamily="34" charset="0"/>
                <a:cs typeface="Times New Roman" panose="02020603050405020304" pitchFamily="18" charset="0"/>
              </a:rPr>
              <a:t>’agit-il d’un événement ou d’un personnage qui vient résoudre le problème ?</a:t>
            </a:r>
          </a:p>
          <a:p>
            <a:pPr algn="just">
              <a:lnSpc>
                <a:spcPct val="107000"/>
              </a:lnSpc>
            </a:pPr>
            <a:endParaRPr lang="fr-FR" altLang="en-US" sz="1800" dirty="0">
              <a:solidFill>
                <a:srgbClr val="0070C0"/>
              </a:solidFill>
              <a:latin typeface="Myriad Pro" panose="020B0503030403020204" pitchFamily="34" charset="0"/>
              <a:ea typeface="Calibri" panose="020F0502020204030204" pitchFamily="34" charset="0"/>
              <a:cs typeface="Times New Roman" panose="02020603050405020304" pitchFamily="18" charset="0"/>
            </a:endParaRPr>
          </a:p>
          <a:p>
            <a:pPr algn="just">
              <a:lnSpc>
                <a:spcPct val="107000"/>
              </a:lnSpc>
            </a:pPr>
            <a:r>
              <a:rPr lang="fr-FR" altLang="en-US" sz="1800" dirty="0">
                <a:solidFill>
                  <a:schemeClr val="tx1"/>
                </a:solidFill>
                <a:latin typeface="Myriad Pro" panose="020B0503030403020204" pitchFamily="34" charset="0"/>
                <a:ea typeface="Calibri" panose="020F0502020204030204" pitchFamily="34" charset="0"/>
                <a:cs typeface="Times New Roman" panose="02020603050405020304" pitchFamily="18" charset="0"/>
              </a:rPr>
              <a:t>2- Comment appelle-t-on les personnages qui apportent de l’aide au personnage principal ? </a:t>
            </a:r>
            <a:endParaRPr lang="en-US" altLang="en-US" sz="1800" dirty="0">
              <a:solidFill>
                <a:schemeClr val="tx1"/>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45059" name="Google Shape;438;p29"/>
          <p:cNvSpPr txBox="1">
            <a:spLocks noChangeArrowheads="1"/>
          </p:cNvSpPr>
          <p:nvPr/>
        </p:nvSpPr>
        <p:spPr bwMode="auto">
          <a:xfrm>
            <a:off x="904875" y="179388"/>
            <a:ext cx="11287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sym typeface="Open Sans" panose="020B0606030504020204" pitchFamily="34" charset="0"/>
              </a:rPr>
              <a:t>ENTRAINEMENT</a:t>
            </a:r>
            <a:endParaRPr lang="en-US" altLang="en-US" sz="3600" dirty="0">
              <a:solidFill>
                <a:srgbClr val="0096D6"/>
              </a:solidFill>
              <a:latin typeface="Myriad Pro" panose="020B0503030403020204" pitchFamily="34" charset="0"/>
            </a:endParaRPr>
          </a:p>
        </p:txBody>
      </p:sp>
      <p:graphicFrame>
        <p:nvGraphicFramePr>
          <p:cNvPr id="7" name="Table 6">
            <a:extLst>
              <a:ext uri="{FF2B5EF4-FFF2-40B4-BE49-F238E27FC236}">
                <a16:creationId xmlns:a16="http://schemas.microsoft.com/office/drawing/2014/main" id="{9CCD72DE-E599-470A-9F56-562642D19452}"/>
              </a:ext>
            </a:extLst>
          </p:cNvPr>
          <p:cNvGraphicFramePr>
            <a:graphicFrameLocks noGrp="1"/>
          </p:cNvGraphicFramePr>
          <p:nvPr/>
        </p:nvGraphicFramePr>
        <p:xfrm>
          <a:off x="3454400" y="806450"/>
          <a:ext cx="8413750" cy="3613150"/>
        </p:xfrm>
        <a:graphic>
          <a:graphicData uri="http://schemas.openxmlformats.org/drawingml/2006/table">
            <a:tbl>
              <a:tblPr firstRow="1" firstCol="1" bandRow="1">
                <a:tableStyleId>{5C22544A-7EE6-4342-B048-85BDC9FD1C3A}</a:tableStyleId>
              </a:tblPr>
              <a:tblGrid>
                <a:gridCol w="8413750">
                  <a:extLst>
                    <a:ext uri="{9D8B030D-6E8A-4147-A177-3AD203B41FA5}">
                      <a16:colId xmlns:a16="http://schemas.microsoft.com/office/drawing/2014/main" val="20000"/>
                    </a:ext>
                  </a:extLst>
                </a:gridCol>
              </a:tblGrid>
              <a:tr h="3613150">
                <a:tc>
                  <a:txBody>
                    <a:bodyPr/>
                    <a:lstStyle/>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À l'été 2004, deux jeunes téméraires, Bruno et Vincent, décident de grimper le mont </a:t>
                      </a:r>
                      <a:r>
                        <a:rPr lang="fr-FR" sz="1800" b="0" dirty="0" err="1">
                          <a:solidFill>
                            <a:schemeClr val="tx1"/>
                          </a:solidFill>
                          <a:effectLst/>
                          <a:latin typeface="Myriad Pro" panose="020B0503030403020204" pitchFamily="34" charset="0"/>
                          <a:cs typeface="Times New Roman" panose="02020603050405020304" pitchFamily="18" charset="0"/>
                        </a:rPr>
                        <a:t>Robson</a:t>
                      </a:r>
                      <a:r>
                        <a:rPr lang="fr-FR" sz="1800" b="0" dirty="0">
                          <a:solidFill>
                            <a:schemeClr val="tx1"/>
                          </a:solidFill>
                          <a:effectLst/>
                          <a:latin typeface="Myriad Pro" panose="020B0503030403020204" pitchFamily="34" charset="0"/>
                          <a:cs typeface="Times New Roman" panose="02020603050405020304" pitchFamily="18" charset="0"/>
                        </a:rPr>
                        <a:t> qui est le point culminant des Rocheuses canadiennes.</a:t>
                      </a:r>
                      <a:endParaRPr lang="en-US" sz="1800" b="0" dirty="0">
                        <a:solidFill>
                          <a:schemeClr val="tx1"/>
                        </a:solidFill>
                        <a:effectLst/>
                        <a:latin typeface="Myriad Pro" panose="020B0503030403020204" pitchFamily="34" charset="0"/>
                        <a:cs typeface="Times New Roman" panose="02020603050405020304" pitchFamily="18" charset="0"/>
                      </a:endParaRPr>
                    </a:p>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lang="en-US" sz="1800" b="0" dirty="0">
                        <a:solidFill>
                          <a:schemeClr val="tx1"/>
                        </a:solidFill>
                        <a:effectLst/>
                        <a:latin typeface="Myriad Pro" panose="020B0503030403020204" pitchFamily="34" charset="0"/>
                        <a:cs typeface="Times New Roman" panose="02020603050405020304" pitchFamily="18" charset="0"/>
                      </a:endParaRPr>
                    </a:p>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Le pilote repère le jeune blessé et l'équipe de secours prend la situation en charge. Bruno est amené à l'hôpital afin d'être soigné. Vincent se remet tranquillement de ses émotions. Il est soulagé que son ami soit sain et sauf. Quelle aventure !</a:t>
                      </a:r>
                      <a:endParaRPr lang="en-US" sz="18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solidFill>
                      <a:schemeClr val="accent3">
                        <a:lumMod val="20000"/>
                        <a:lumOff val="80000"/>
                      </a:schemeClr>
                    </a:solidFill>
                  </a:tcPr>
                </a:tc>
                <a:extLst>
                  <a:ext uri="{0D108BD9-81ED-4DB2-BD59-A6C34878D82A}">
                    <a16:rowId xmlns:a16="http://schemas.microsoft.com/office/drawing/2014/main" val="10000"/>
                  </a:ext>
                </a:extLst>
              </a:tr>
            </a:tbl>
          </a:graphicData>
        </a:graphic>
      </p:graphicFrame>
      <p:sp>
        <p:nvSpPr>
          <p:cNvPr id="9" name="Rectangle 1">
            <a:extLst>
              <a:ext uri="{FF2B5EF4-FFF2-40B4-BE49-F238E27FC236}">
                <a16:creationId xmlns:a16="http://schemas.microsoft.com/office/drawing/2014/main" id="{1F3053A0-E6CE-4358-B7E2-D0B72AA1BC46}"/>
              </a:ext>
            </a:extLst>
          </p:cNvPr>
          <p:cNvSpPr>
            <a:spLocks noChangeArrowheads="1"/>
          </p:cNvSpPr>
          <p:nvPr/>
        </p:nvSpPr>
        <p:spPr bwMode="auto">
          <a:xfrm>
            <a:off x="377289" y="1177850"/>
            <a:ext cx="2549525" cy="1200329"/>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Voici un exemple d'un récit d'aventures :</a:t>
            </a:r>
            <a:endParaRPr lang="en-US" altLang="en-US" sz="2400" b="1" dirty="0">
              <a:solidFill>
                <a:schemeClr val="tx1"/>
              </a:solidFill>
              <a:latin typeface="Myriad Pro" panose="020B0503030403020204" pitchFamily="34" charset="0"/>
              <a:cs typeface="Times New Roman" panose="02020603050405020304" pitchFamily="18" charset="0"/>
            </a:endParaRPr>
          </a:p>
        </p:txBody>
      </p:sp>
      <p:sp>
        <p:nvSpPr>
          <p:cNvPr id="10" name="Rectangle 9"/>
          <p:cNvSpPr>
            <a:spLocks noChangeArrowheads="1"/>
          </p:cNvSpPr>
          <p:nvPr/>
        </p:nvSpPr>
        <p:spPr bwMode="auto">
          <a:xfrm>
            <a:off x="9155113" y="5187950"/>
            <a:ext cx="1933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dirty="0">
                <a:solidFill>
                  <a:srgbClr val="FF0000"/>
                </a:solidFill>
                <a:latin typeface="Myriad Pro" panose="020B0503030403020204" pitchFamily="34" charset="0"/>
                <a:ea typeface="Calibri" panose="020F0502020204030204" pitchFamily="34" charset="0"/>
                <a:cs typeface="Times New Roman" panose="02020603050405020304" pitchFamily="18" charset="0"/>
              </a:rPr>
              <a:t>Des personnages</a:t>
            </a:r>
            <a:endParaRPr lang="en-US" altLang="en-US" sz="1800" i="1" dirty="0">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11" name="Rectangle 10"/>
          <p:cNvSpPr>
            <a:spLocks noChangeArrowheads="1"/>
          </p:cNvSpPr>
          <p:nvPr/>
        </p:nvSpPr>
        <p:spPr bwMode="auto">
          <a:xfrm>
            <a:off x="8863013" y="6122988"/>
            <a:ext cx="2514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Ce sont des adjuvants. </a:t>
            </a:r>
            <a:endParaRPr lang="en-US" altLang="en-US" sz="1800"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2" name="Rounded Rectangle 1">
            <a:extLst>
              <a:ext uri="{FF2B5EF4-FFF2-40B4-BE49-F238E27FC236}">
                <a16:creationId xmlns:a16="http://schemas.microsoft.com/office/drawing/2014/main" id="{CA82B0F6-D6C7-499F-8FCC-B0B81A3C8931}"/>
              </a:ext>
            </a:extLst>
          </p:cNvPr>
          <p:cNvSpPr/>
          <p:nvPr/>
        </p:nvSpPr>
        <p:spPr>
          <a:xfrm>
            <a:off x="3443287" y="3207434"/>
            <a:ext cx="960438" cy="28427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 name="Rounded Rectangle 11">
            <a:extLst>
              <a:ext uri="{FF2B5EF4-FFF2-40B4-BE49-F238E27FC236}">
                <a16:creationId xmlns:a16="http://schemas.microsoft.com/office/drawing/2014/main" id="{8C3B0129-2E24-4A8E-93C1-E342E9214BA5}"/>
              </a:ext>
            </a:extLst>
          </p:cNvPr>
          <p:cNvSpPr/>
          <p:nvPr/>
        </p:nvSpPr>
        <p:spPr>
          <a:xfrm>
            <a:off x="6907212" y="3216226"/>
            <a:ext cx="1955801" cy="27548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5" name="Straight Connector 4">
            <a:extLst>
              <a:ext uri="{FF2B5EF4-FFF2-40B4-BE49-F238E27FC236}">
                <a16:creationId xmlns:a16="http://schemas.microsoft.com/office/drawing/2014/main" id="{10D4CEAC-F452-425B-8E45-34217C625FDE}"/>
              </a:ext>
            </a:extLst>
          </p:cNvPr>
          <p:cNvCxnSpPr/>
          <p:nvPr/>
        </p:nvCxnSpPr>
        <p:spPr>
          <a:xfrm>
            <a:off x="4484687" y="3491706"/>
            <a:ext cx="2378075"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B5E9EFB-6EB7-4C2B-87FA-42D0F0D60310}"/>
              </a:ext>
            </a:extLst>
          </p:cNvPr>
          <p:cNvCxnSpPr/>
          <p:nvPr/>
        </p:nvCxnSpPr>
        <p:spPr>
          <a:xfrm>
            <a:off x="8863013" y="3486431"/>
            <a:ext cx="3005137" cy="527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6EB9711-A74E-4F9A-BE4D-05EC0E7B374D}"/>
              </a:ext>
            </a:extLst>
          </p:cNvPr>
          <p:cNvCxnSpPr/>
          <p:nvPr/>
        </p:nvCxnSpPr>
        <p:spPr>
          <a:xfrm>
            <a:off x="3443287" y="3774245"/>
            <a:ext cx="73183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Rectangle 1">
            <a:extLst>
              <a:ext uri="{FF2B5EF4-FFF2-40B4-BE49-F238E27FC236}">
                <a16:creationId xmlns:a16="http://schemas.microsoft.com/office/drawing/2014/main" id="{9C677E7A-545D-49C2-90DD-8BEFB3B86EEA}"/>
              </a:ext>
            </a:extLst>
          </p:cNvPr>
          <p:cNvSpPr>
            <a:spLocks noChangeArrowheads="1"/>
          </p:cNvSpPr>
          <p:nvPr/>
        </p:nvSpPr>
        <p:spPr bwMode="auto">
          <a:xfrm>
            <a:off x="563564" y="3618846"/>
            <a:ext cx="2478087" cy="1938992"/>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Trouvez les réponses aux questions qui suivent questions.</a:t>
            </a:r>
            <a:endParaRPr lang="en-US" altLang="en-US" sz="2400" b="1" dirty="0">
              <a:solidFill>
                <a:schemeClr val="tx1"/>
              </a:solidFill>
              <a:latin typeface="Myriad Pro" panose="020B0503030403020204" pitchFamily="34"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5058"/>
                                        </p:tgtEl>
                                        <p:attrNameLst>
                                          <p:attrName>style.visibility</p:attrName>
                                        </p:attrNameLst>
                                      </p:cBhvr>
                                      <p:to>
                                        <p:strVal val="visible"/>
                                      </p:to>
                                    </p:set>
                                    <p:animEffect transition="in" filter="barn(inVertical)">
                                      <p:cBhvr>
                                        <p:cTn id="17" dur="500"/>
                                        <p:tgtEl>
                                          <p:spTgt spid="4505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P spid="9" grpId="0"/>
      <p:bldP spid="10" grpId="0"/>
      <p:bldP spid="11" grpId="0"/>
      <p:bldP spid="2" grpId="0" animBg="1"/>
      <p:bldP spid="12"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Google Shape;267;p20"/>
          <p:cNvSpPr>
            <a:spLocks noChangeArrowheads="1"/>
          </p:cNvSpPr>
          <p:nvPr/>
        </p:nvSpPr>
        <p:spPr bwMode="auto">
          <a:xfrm flipH="1">
            <a:off x="1651000" y="5368925"/>
            <a:ext cx="9026525" cy="541338"/>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ea typeface="Open Sans" panose="020B0606030504020204" pitchFamily="34" charset="0"/>
                <a:cs typeface="Times New Roman" panose="02020603050405020304" pitchFamily="18" charset="0"/>
                <a:sym typeface="Open Sans" panose="020B0606030504020204" pitchFamily="34" charset="0"/>
              </a:rPr>
              <a:t>analyser les étapes du schéma narratif,</a:t>
            </a:r>
            <a:endParaRPr lang="fr-FR" altLang="en-US" sz="2000" dirty="0">
              <a:latin typeface="Myriad Pro" panose="020B0503030403020204" pitchFamily="34" charset="0"/>
              <a:ea typeface="Open Sans" panose="020B0606030504020204" pitchFamily="34" charset="0"/>
              <a:cs typeface="Times New Roman" panose="02020603050405020304" pitchFamily="18" charset="0"/>
            </a:endParaRPr>
          </a:p>
        </p:txBody>
      </p:sp>
      <p:sp>
        <p:nvSpPr>
          <p:cNvPr id="10243" name="Google Shape;271;p20"/>
          <p:cNvSpPr>
            <a:spLocks noChangeArrowheads="1"/>
          </p:cNvSpPr>
          <p:nvPr/>
        </p:nvSpPr>
        <p:spPr bwMode="auto">
          <a:xfrm flipH="1">
            <a:off x="1730375" y="2201863"/>
            <a:ext cx="9026525" cy="781050"/>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fr-FR" altLang="en-US" sz="2000" dirty="0">
                <a:latin typeface="Myriad Pro" panose="020B0503030403020204" pitchFamily="34" charset="0"/>
              </a:rPr>
              <a:t>Comprendre et caractériser les différents types de texte : le texte narratif.</a:t>
            </a:r>
            <a:endParaRPr lang="fr-FR" altLang="en-US" sz="2000" dirty="0">
              <a:latin typeface="Myriad Pro" panose="020B0503030403020204" pitchFamily="34" charset="0"/>
              <a:sym typeface="Calibri" panose="020F0502020204030204" pitchFamily="34" charset="0"/>
            </a:endParaRPr>
          </a:p>
        </p:txBody>
      </p:sp>
      <p:sp>
        <p:nvSpPr>
          <p:cNvPr id="10244" name="Google Shape;277;p20"/>
          <p:cNvSpPr txBox="1">
            <a:spLocks noChangeArrowheads="1"/>
          </p:cNvSpPr>
          <p:nvPr/>
        </p:nvSpPr>
        <p:spPr bwMode="auto">
          <a:xfrm>
            <a:off x="1063625" y="4827588"/>
            <a:ext cx="369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fr-FR" altLang="en-US" sz="2700" b="1">
                <a:solidFill>
                  <a:srgbClr val="FFFFFF"/>
                </a:solidFill>
                <a:latin typeface="Calibri" panose="020F0502020204030204" pitchFamily="34" charset="0"/>
                <a:sym typeface="Calibri" panose="020F0502020204030204" pitchFamily="34" charset="0"/>
              </a:rPr>
              <a:t>4</a:t>
            </a:r>
          </a:p>
        </p:txBody>
      </p:sp>
      <p:sp>
        <p:nvSpPr>
          <p:cNvPr id="10245" name="Title 1"/>
          <p:cNvSpPr txBox="1">
            <a:spLocks noChangeArrowheads="1"/>
          </p:cNvSpPr>
          <p:nvPr/>
        </p:nvSpPr>
        <p:spPr bwMode="auto">
          <a:xfrm>
            <a:off x="1651000" y="1389063"/>
            <a:ext cx="854868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pPr>
            <a:r>
              <a:rPr lang="en-US" altLang="en-US" sz="2400" dirty="0" err="1">
                <a:solidFill>
                  <a:schemeClr val="tx1"/>
                </a:solidFill>
                <a:latin typeface="Myriad Pro" panose="020B0503030403020204" pitchFamily="34" charset="0"/>
                <a:ea typeface="GE SS Two Light"/>
                <a:cs typeface="Times New Roman" panose="02020603050405020304" pitchFamily="18" charset="0"/>
              </a:rPr>
              <a:t>Objectif</a:t>
            </a:r>
            <a:r>
              <a:rPr lang="en-US" altLang="en-US" sz="2400" dirty="0">
                <a:solidFill>
                  <a:schemeClr val="tx1"/>
                </a:solidFill>
                <a:latin typeface="Myriad Pro" panose="020B0503030403020204" pitchFamily="34" charset="0"/>
                <a:ea typeface="GE SS Two Light"/>
                <a:cs typeface="Times New Roman" panose="02020603050405020304" pitchFamily="18" charset="0"/>
              </a:rPr>
              <a:t> </a:t>
            </a:r>
            <a:endParaRPr lang="ar-LB" altLang="en-US" sz="2400" dirty="0">
              <a:solidFill>
                <a:schemeClr val="tx1"/>
              </a:solidFill>
              <a:latin typeface="Myriad Pro" panose="020B0503030403020204" pitchFamily="34" charset="0"/>
              <a:ea typeface="GE SS Two Light"/>
              <a:cs typeface="Times New Roman" panose="02020603050405020304" pitchFamily="18" charset="0"/>
            </a:endParaRPr>
          </a:p>
        </p:txBody>
      </p:sp>
      <p:sp>
        <p:nvSpPr>
          <p:cNvPr id="10246" name="Google Shape;260;p2"/>
          <p:cNvSpPr txBox="1">
            <a:spLocks noChangeArrowheads="1"/>
          </p:cNvSpPr>
          <p:nvPr/>
        </p:nvSpPr>
        <p:spPr bwMode="auto">
          <a:xfrm>
            <a:off x="1617663" y="3143250"/>
            <a:ext cx="85502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90000"/>
              </a:lnSpc>
              <a:buClr>
                <a:srgbClr val="000000"/>
              </a:buClr>
              <a:buSzPts val="2400"/>
              <a:buFont typeface="Open Sans" panose="020B0606030504020204" pitchFamily="34" charset="0"/>
              <a:buNone/>
            </a:pPr>
            <a:r>
              <a:rPr lang="fr-FR" altLang="en-US" sz="2000" b="1" dirty="0">
                <a:latin typeface="Myriad Pro" panose="020B0503030403020204" pitchFamily="34" charset="0"/>
                <a:ea typeface="Open Sans" panose="020B0606030504020204" pitchFamily="34" charset="0"/>
                <a:cs typeface="Times New Roman" panose="02020603050405020304" pitchFamily="18" charset="0"/>
                <a:sym typeface="Open Sans" panose="020B0606030504020204" pitchFamily="34" charset="0"/>
              </a:rPr>
              <a:t>L’apprenant</a:t>
            </a:r>
            <a:r>
              <a:rPr lang="en-US" altLang="en-US" sz="2000" b="1" dirty="0">
                <a:latin typeface="Myriad Pro" panose="020B0503030403020204" pitchFamily="34" charset="0"/>
                <a:ea typeface="Open Sans" panose="020B0606030504020204" pitchFamily="34" charset="0"/>
                <a:cs typeface="Times New Roman" panose="02020603050405020304" pitchFamily="18" charset="0"/>
                <a:sym typeface="Open Sans" panose="020B0606030504020204" pitchFamily="34" charset="0"/>
              </a:rPr>
              <a:t> sera capable de / d’  </a:t>
            </a:r>
          </a:p>
        </p:txBody>
      </p:sp>
      <p:grpSp>
        <p:nvGrpSpPr>
          <p:cNvPr id="10247" name="Group 25"/>
          <p:cNvGrpSpPr>
            <a:grpSpLocks/>
          </p:cNvGrpSpPr>
          <p:nvPr/>
        </p:nvGrpSpPr>
        <p:grpSpPr bwMode="auto">
          <a:xfrm>
            <a:off x="879475" y="1952625"/>
            <a:ext cx="738188" cy="1038225"/>
            <a:chOff x="1045135" y="2178890"/>
            <a:chExt cx="737188" cy="1039132"/>
          </a:xfrm>
        </p:grpSpPr>
        <p:pic>
          <p:nvPicPr>
            <p:cNvPr id="10251" name="Google Shape;262;p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045135" y="2178890"/>
              <a:ext cx="737188" cy="1039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2" name="Google Shape;263;p2"/>
            <p:cNvSpPr txBox="1">
              <a:spLocks noChangeArrowheads="1"/>
            </p:cNvSpPr>
            <p:nvPr/>
          </p:nvSpPr>
          <p:spPr bwMode="auto">
            <a:xfrm>
              <a:off x="1064276" y="2465834"/>
              <a:ext cx="36941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2700"/>
                <a:buFont typeface="Arial" panose="020B0604020202020204" pitchFamily="34" charset="0"/>
                <a:buNone/>
              </a:pPr>
              <a:r>
                <a:rPr lang="en-US" altLang="en-US" sz="2700" b="1">
                  <a:solidFill>
                    <a:srgbClr val="FFFFFF"/>
                  </a:solidFill>
                  <a:latin typeface="Times New Roman" panose="02020603050405020304" pitchFamily="18" charset="0"/>
                  <a:ea typeface="Calibri" panose="020F0502020204030204" pitchFamily="34" charset="0"/>
                  <a:cs typeface="Times New Roman" panose="02020603050405020304" pitchFamily="18" charset="0"/>
                  <a:sym typeface="Calibri" panose="020F0502020204030204" pitchFamily="34" charset="0"/>
                </a:rPr>
                <a:t>1</a:t>
              </a:r>
            </a:p>
          </p:txBody>
        </p:sp>
      </p:grpSp>
      <p:sp>
        <p:nvSpPr>
          <p:cNvPr id="10248" name="Google Shape;267;p20"/>
          <p:cNvSpPr>
            <a:spLocks noChangeArrowheads="1"/>
          </p:cNvSpPr>
          <p:nvPr/>
        </p:nvSpPr>
        <p:spPr bwMode="auto">
          <a:xfrm flipH="1">
            <a:off x="1617663" y="3786188"/>
            <a:ext cx="9026525" cy="541337"/>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ea typeface="Open Sans" panose="020B0606030504020204" pitchFamily="34" charset="0"/>
                <a:cs typeface="Times New Roman" panose="02020603050405020304" pitchFamily="18" charset="0"/>
                <a:sym typeface="Open Sans" panose="020B0606030504020204" pitchFamily="34" charset="0"/>
              </a:rPr>
              <a:t>comprendre le texte : Le secret de Maitre </a:t>
            </a:r>
            <a:r>
              <a:rPr lang="fr-FR" altLang="en-US" sz="2000" dirty="0" err="1">
                <a:latin typeface="Myriad Pro" panose="020B0503030403020204" pitchFamily="34" charset="0"/>
                <a:ea typeface="Open Sans" panose="020B0606030504020204" pitchFamily="34" charset="0"/>
                <a:cs typeface="Times New Roman" panose="02020603050405020304" pitchFamily="18" charset="0"/>
                <a:sym typeface="Open Sans" panose="020B0606030504020204" pitchFamily="34" charset="0"/>
              </a:rPr>
              <a:t>Cornille</a:t>
            </a:r>
            <a:r>
              <a:rPr lang="fr-FR" altLang="en-US" sz="2000" dirty="0">
                <a:latin typeface="Myriad Pro" panose="020B0503030403020204" pitchFamily="34" charset="0"/>
                <a:ea typeface="Open Sans" panose="020B0606030504020204" pitchFamily="34" charset="0"/>
                <a:cs typeface="Times New Roman" panose="02020603050405020304" pitchFamily="18" charset="0"/>
                <a:sym typeface="Open Sans" panose="020B0606030504020204" pitchFamily="34" charset="0"/>
              </a:rPr>
              <a:t>,</a:t>
            </a:r>
            <a:endParaRPr lang="fr-FR" altLang="en-US" sz="2000" dirty="0">
              <a:latin typeface="Myriad Pro" panose="020B0503030403020204" pitchFamily="34" charset="0"/>
              <a:ea typeface="Open Sans" panose="020B0606030504020204" pitchFamily="34" charset="0"/>
              <a:cs typeface="Times New Roman" panose="02020603050405020304" pitchFamily="18" charset="0"/>
            </a:endParaRPr>
          </a:p>
        </p:txBody>
      </p:sp>
      <p:sp>
        <p:nvSpPr>
          <p:cNvPr id="10249" name="Google Shape;267;p20"/>
          <p:cNvSpPr>
            <a:spLocks noChangeArrowheads="1"/>
          </p:cNvSpPr>
          <p:nvPr/>
        </p:nvSpPr>
        <p:spPr bwMode="auto">
          <a:xfrm flipH="1">
            <a:off x="1617663" y="4589463"/>
            <a:ext cx="9026525" cy="541337"/>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ea typeface="Open Sans" panose="020B0606030504020204" pitchFamily="34" charset="0"/>
                <a:cs typeface="Times New Roman" panose="02020603050405020304" pitchFamily="18" charset="0"/>
                <a:sym typeface="Open Sans" panose="020B0606030504020204" pitchFamily="34" charset="0"/>
              </a:rPr>
              <a:t>identifier les étapes du schéma narratif,</a:t>
            </a:r>
            <a:endParaRPr lang="fr-FR" altLang="en-US" sz="2000" dirty="0">
              <a:latin typeface="Myriad Pro" panose="020B0503030403020204" pitchFamily="34" charset="0"/>
              <a:ea typeface="Open Sans" panose="020B0606030504020204" pitchFamily="34" charset="0"/>
              <a:cs typeface="Times New Roman" panose="02020603050405020304" pitchFamily="18" charset="0"/>
            </a:endParaRPr>
          </a:p>
        </p:txBody>
      </p:sp>
      <p:sp>
        <p:nvSpPr>
          <p:cNvPr id="10250" name="Google Shape;267;p20"/>
          <p:cNvSpPr>
            <a:spLocks noChangeArrowheads="1"/>
          </p:cNvSpPr>
          <p:nvPr/>
        </p:nvSpPr>
        <p:spPr bwMode="auto">
          <a:xfrm flipH="1">
            <a:off x="1617663" y="6100763"/>
            <a:ext cx="9026525" cy="541337"/>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ea typeface="Open Sans" panose="020B0606030504020204" pitchFamily="34" charset="0"/>
                <a:cs typeface="Times New Roman" panose="02020603050405020304" pitchFamily="18" charset="0"/>
                <a:sym typeface="Open Sans" panose="020B0606030504020204" pitchFamily="34" charset="0"/>
              </a:rPr>
              <a:t>Identifier les caractéristiques de chaque étape du schéma narratif.</a:t>
            </a:r>
            <a:endParaRPr lang="fr-FR" altLang="en-US" sz="2000" dirty="0">
              <a:latin typeface="Myriad Pro" panose="020B0503030403020204" pitchFamily="34" charset="0"/>
              <a:ea typeface="Open Sans" panose="020B0606030504020204" pitchFamily="34" charset="0"/>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4882" y="768736"/>
            <a:ext cx="3479282"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56330" name="Rectangle 6">
            <a:extLst>
              <a:ext uri="{FF2B5EF4-FFF2-40B4-BE49-F238E27FC236}">
                <a16:creationId xmlns:a16="http://schemas.microsoft.com/office/drawing/2014/main" id="{D3128321-4E38-450A-8F8D-681530A74529}"/>
              </a:ext>
            </a:extLst>
          </p:cNvPr>
          <p:cNvSpPr>
            <a:spLocks noChangeArrowheads="1"/>
          </p:cNvSpPr>
          <p:nvPr/>
        </p:nvSpPr>
        <p:spPr bwMode="auto">
          <a:xfrm>
            <a:off x="3454400" y="4614863"/>
            <a:ext cx="5848350" cy="1277937"/>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285750" indent="-285750" algn="just">
              <a:lnSpc>
                <a:spcPct val="107000"/>
              </a:lnSpc>
              <a:defRPr/>
            </a:pPr>
            <a:r>
              <a:rPr lang="fr-FR" altLang="en-US" sz="1800" dirty="0">
                <a:solidFill>
                  <a:schemeClr val="tx1"/>
                </a:solidFill>
                <a:latin typeface="Myriad Pro" panose="020B0503030403020204"/>
              </a:rPr>
              <a:t>1- Comment se termine l’aventure ? </a:t>
            </a:r>
          </a:p>
          <a:p>
            <a:pPr marL="285750" indent="-57150" algn="just">
              <a:lnSpc>
                <a:spcPct val="107000"/>
              </a:lnSpc>
              <a:defRPr/>
            </a:pPr>
            <a:r>
              <a:rPr lang="fr-FR" altLang="en-US" sz="1800" dirty="0">
                <a:solidFill>
                  <a:schemeClr val="tx1"/>
                </a:solidFill>
                <a:latin typeface="Myriad Pro" panose="020B0503030403020204"/>
              </a:rPr>
              <a:t> Que s’est-il passé aux personnages principaux ?</a:t>
            </a:r>
          </a:p>
          <a:p>
            <a:pPr marL="285750" indent="-57150" algn="just">
              <a:lnSpc>
                <a:spcPct val="107000"/>
              </a:lnSpc>
              <a:defRPr/>
            </a:pPr>
            <a:endParaRPr lang="fr-FR" altLang="en-US" sz="1800" dirty="0">
              <a:solidFill>
                <a:srgbClr val="0070C0"/>
              </a:solidFill>
              <a:latin typeface="Myriad Pro" panose="020B0503030403020204"/>
            </a:endParaRPr>
          </a:p>
          <a:p>
            <a:pPr algn="just">
              <a:lnSpc>
                <a:spcPct val="107000"/>
              </a:lnSpc>
              <a:defRPr/>
            </a:pPr>
            <a:r>
              <a:rPr lang="fr-FR" altLang="en-US" sz="1800" dirty="0">
                <a:solidFill>
                  <a:schemeClr val="tx1"/>
                </a:solidFill>
                <a:latin typeface="Myriad Pro" panose="020B0503030403020204"/>
              </a:rPr>
              <a:t>2- S’agit-il d’une fin heureuse ou triste ? </a:t>
            </a:r>
          </a:p>
        </p:txBody>
      </p:sp>
      <p:sp>
        <p:nvSpPr>
          <p:cNvPr id="47107" name="Google Shape;438;p29"/>
          <p:cNvSpPr txBox="1">
            <a:spLocks noChangeArrowheads="1"/>
          </p:cNvSpPr>
          <p:nvPr/>
        </p:nvSpPr>
        <p:spPr bwMode="auto">
          <a:xfrm>
            <a:off x="904875" y="179388"/>
            <a:ext cx="11287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sym typeface="Open Sans" panose="020B0606030504020204" pitchFamily="34" charset="0"/>
              </a:rPr>
              <a:t>ENTRAINEMENT</a:t>
            </a:r>
            <a:endParaRPr lang="en-US" altLang="en-US" sz="3600" dirty="0">
              <a:solidFill>
                <a:srgbClr val="0096D6"/>
              </a:solidFill>
              <a:latin typeface="Myriad Pro" panose="020B0503030403020204" pitchFamily="34" charset="0"/>
            </a:endParaRPr>
          </a:p>
        </p:txBody>
      </p:sp>
      <p:graphicFrame>
        <p:nvGraphicFramePr>
          <p:cNvPr id="7" name="Table 6">
            <a:extLst>
              <a:ext uri="{FF2B5EF4-FFF2-40B4-BE49-F238E27FC236}">
                <a16:creationId xmlns:a16="http://schemas.microsoft.com/office/drawing/2014/main" id="{6B888C9A-B5EE-48E7-A0F5-333F3F851213}"/>
              </a:ext>
            </a:extLst>
          </p:cNvPr>
          <p:cNvGraphicFramePr>
            <a:graphicFrameLocks noGrp="1"/>
          </p:cNvGraphicFramePr>
          <p:nvPr/>
        </p:nvGraphicFramePr>
        <p:xfrm>
          <a:off x="3454400" y="806450"/>
          <a:ext cx="8413750" cy="3613150"/>
        </p:xfrm>
        <a:graphic>
          <a:graphicData uri="http://schemas.openxmlformats.org/drawingml/2006/table">
            <a:tbl>
              <a:tblPr firstRow="1" firstCol="1" bandRow="1">
                <a:tableStyleId>{5C22544A-7EE6-4342-B048-85BDC9FD1C3A}</a:tableStyleId>
              </a:tblPr>
              <a:tblGrid>
                <a:gridCol w="8413750">
                  <a:extLst>
                    <a:ext uri="{9D8B030D-6E8A-4147-A177-3AD203B41FA5}">
                      <a16:colId xmlns:a16="http://schemas.microsoft.com/office/drawing/2014/main" val="20000"/>
                    </a:ext>
                  </a:extLst>
                </a:gridCol>
              </a:tblGrid>
              <a:tr h="3613150">
                <a:tc>
                  <a:txBody>
                    <a:bodyPr/>
                    <a:lstStyle/>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À l'été 2004, deux jeunes téméraires, Bruno et Vincent, décident de grimper le mont </a:t>
                      </a:r>
                      <a:r>
                        <a:rPr lang="fr-FR" sz="1800" b="0" dirty="0" err="1">
                          <a:solidFill>
                            <a:schemeClr val="tx1"/>
                          </a:solidFill>
                          <a:effectLst/>
                          <a:latin typeface="Myriad Pro" panose="020B0503030403020204" pitchFamily="34" charset="0"/>
                          <a:cs typeface="Times New Roman" panose="02020603050405020304" pitchFamily="18" charset="0"/>
                        </a:rPr>
                        <a:t>Robson</a:t>
                      </a:r>
                      <a:r>
                        <a:rPr lang="fr-FR" sz="1800" b="0" dirty="0">
                          <a:solidFill>
                            <a:schemeClr val="tx1"/>
                          </a:solidFill>
                          <a:effectLst/>
                          <a:latin typeface="Myriad Pro" panose="020B0503030403020204" pitchFamily="34" charset="0"/>
                          <a:cs typeface="Times New Roman" panose="02020603050405020304" pitchFamily="18" charset="0"/>
                        </a:rPr>
                        <a:t> qui est le point culminant des Rocheuses canadiennes.</a:t>
                      </a:r>
                      <a:endParaRPr lang="en-US" sz="1800" b="0" dirty="0">
                        <a:solidFill>
                          <a:schemeClr val="tx1"/>
                        </a:solidFill>
                        <a:effectLst/>
                        <a:latin typeface="Myriad Pro" panose="020B0503030403020204" pitchFamily="34" charset="0"/>
                        <a:cs typeface="Times New Roman" panose="02020603050405020304" pitchFamily="18" charset="0"/>
                      </a:endParaRPr>
                    </a:p>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lang="en-US" sz="1800" b="0" dirty="0">
                        <a:solidFill>
                          <a:schemeClr val="tx1"/>
                        </a:solidFill>
                        <a:effectLst/>
                        <a:latin typeface="Myriad Pro" panose="020B0503030403020204" pitchFamily="34" charset="0"/>
                        <a:cs typeface="Times New Roman" panose="02020603050405020304" pitchFamily="18" charset="0"/>
                      </a:endParaRPr>
                    </a:p>
                    <a:p>
                      <a:pPr marL="0" marR="0" algn="just">
                        <a:lnSpc>
                          <a:spcPct val="107000"/>
                        </a:lnSpc>
                        <a:spcBef>
                          <a:spcPts val="0"/>
                        </a:spcBef>
                        <a:spcAft>
                          <a:spcPts val="0"/>
                        </a:spcAft>
                      </a:pPr>
                      <a:r>
                        <a:rPr lang="fr-FR" sz="1800" b="0" dirty="0">
                          <a:solidFill>
                            <a:schemeClr val="tx1"/>
                          </a:solidFill>
                          <a:effectLst/>
                          <a:latin typeface="Myriad Pro" panose="020B0503030403020204" pitchFamily="34" charset="0"/>
                          <a:cs typeface="Times New Roman" panose="02020603050405020304" pitchFamily="18" charset="0"/>
                        </a:rPr>
                        <a:t>Le pilote repère le jeune blessé et l'équipe de secours prend la situation en charge. Bruno est amené à l'hôpital afin d'être soigné. Vincent se remet tranquillement de ses émotions. Il est soulagé que son ami soit sain et sauf. Quelle aventure !</a:t>
                      </a:r>
                      <a:endParaRPr lang="en-US" sz="18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solidFill>
                      <a:schemeClr val="accent3">
                        <a:lumMod val="20000"/>
                        <a:lumOff val="80000"/>
                      </a:schemeClr>
                    </a:solidFill>
                  </a:tcPr>
                </a:tc>
                <a:extLst>
                  <a:ext uri="{0D108BD9-81ED-4DB2-BD59-A6C34878D82A}">
                    <a16:rowId xmlns:a16="http://schemas.microsoft.com/office/drawing/2014/main" val="10000"/>
                  </a:ext>
                </a:extLst>
              </a:tr>
            </a:tbl>
          </a:graphicData>
        </a:graphic>
      </p:graphicFrame>
      <p:sp>
        <p:nvSpPr>
          <p:cNvPr id="9" name="Rectangle 1">
            <a:extLst>
              <a:ext uri="{FF2B5EF4-FFF2-40B4-BE49-F238E27FC236}">
                <a16:creationId xmlns:a16="http://schemas.microsoft.com/office/drawing/2014/main" id="{0C374B8A-1FF2-4500-9255-B58A3945B90F}"/>
              </a:ext>
            </a:extLst>
          </p:cNvPr>
          <p:cNvSpPr>
            <a:spLocks noChangeArrowheads="1"/>
          </p:cNvSpPr>
          <p:nvPr/>
        </p:nvSpPr>
        <p:spPr bwMode="auto">
          <a:xfrm>
            <a:off x="343158" y="1242460"/>
            <a:ext cx="2549525" cy="1200329"/>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Voici un exemple d'un récit d'aventures :</a:t>
            </a:r>
            <a:endParaRPr lang="en-US" altLang="en-US" sz="2400" b="1" dirty="0">
              <a:solidFill>
                <a:schemeClr val="tx1"/>
              </a:solidFill>
              <a:latin typeface="Myriad Pro" panose="020B0503030403020204" pitchFamily="34" charset="0"/>
              <a:cs typeface="Times New Roman" panose="02020603050405020304" pitchFamily="18" charset="0"/>
            </a:endParaRPr>
          </a:p>
        </p:txBody>
      </p:sp>
      <p:sp>
        <p:nvSpPr>
          <p:cNvPr id="10" name="Rectangle 9"/>
          <p:cNvSpPr>
            <a:spLocks noChangeArrowheads="1"/>
          </p:cNvSpPr>
          <p:nvPr/>
        </p:nvSpPr>
        <p:spPr bwMode="auto">
          <a:xfrm>
            <a:off x="8928100" y="4786313"/>
            <a:ext cx="2157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Bruno est sauvé. </a:t>
            </a:r>
            <a:endParaRPr lang="en-US" altLang="en-US" sz="1800"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11" name="Rectangle 10"/>
          <p:cNvSpPr>
            <a:spLocks noChangeArrowheads="1"/>
          </p:cNvSpPr>
          <p:nvPr/>
        </p:nvSpPr>
        <p:spPr bwMode="auto">
          <a:xfrm>
            <a:off x="7691438" y="5522913"/>
            <a:ext cx="3222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i="1">
                <a:solidFill>
                  <a:srgbClr val="FF0000"/>
                </a:solidFill>
                <a:latin typeface="Myriad Pro" panose="020B0503030403020204" pitchFamily="34" charset="0"/>
                <a:ea typeface="Calibri" panose="020F0502020204030204" pitchFamily="34" charset="0"/>
                <a:cs typeface="Times New Roman" panose="02020603050405020304" pitchFamily="18" charset="0"/>
              </a:rPr>
              <a:t>Il s’agit d’une fin heureuse. </a:t>
            </a:r>
            <a:endParaRPr lang="en-US" altLang="en-US" sz="1800" i="1">
              <a:solidFill>
                <a:srgbClr val="FF0000"/>
              </a:solidFill>
              <a:latin typeface="Myriad Pro" panose="020B0503030403020204" pitchFamily="34" charset="0"/>
              <a:ea typeface="Calibri" panose="020F0502020204030204" pitchFamily="34"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5B6CBF9D-0EFC-4D87-A330-4CF867279892}"/>
              </a:ext>
            </a:extLst>
          </p:cNvPr>
          <p:cNvCxnSpPr/>
          <p:nvPr/>
        </p:nvCxnSpPr>
        <p:spPr>
          <a:xfrm>
            <a:off x="4368801" y="3489325"/>
            <a:ext cx="5211762"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E87663F-1C6F-4395-9CE2-8E5AC522636E}"/>
              </a:ext>
            </a:extLst>
          </p:cNvPr>
          <p:cNvCxnSpPr/>
          <p:nvPr/>
        </p:nvCxnSpPr>
        <p:spPr>
          <a:xfrm>
            <a:off x="6879431" y="3812782"/>
            <a:ext cx="4846637"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E5D3D373-EDFE-49CB-84B1-484C9EEE6D03}"/>
              </a:ext>
            </a:extLst>
          </p:cNvPr>
          <p:cNvSpPr/>
          <p:nvPr/>
        </p:nvSpPr>
        <p:spPr>
          <a:xfrm>
            <a:off x="4368801" y="3184525"/>
            <a:ext cx="738187" cy="304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 name="Rectangle 15">
            <a:extLst>
              <a:ext uri="{FF2B5EF4-FFF2-40B4-BE49-F238E27FC236}">
                <a16:creationId xmlns:a16="http://schemas.microsoft.com/office/drawing/2014/main" id="{F28F96BA-CC2C-4F02-91C2-92B3B915FB34}"/>
              </a:ext>
            </a:extLst>
          </p:cNvPr>
          <p:cNvSpPr/>
          <p:nvPr/>
        </p:nvSpPr>
        <p:spPr>
          <a:xfrm>
            <a:off x="9809956" y="3184525"/>
            <a:ext cx="914400" cy="304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 name="Rectangle 1">
            <a:extLst>
              <a:ext uri="{FF2B5EF4-FFF2-40B4-BE49-F238E27FC236}">
                <a16:creationId xmlns:a16="http://schemas.microsoft.com/office/drawing/2014/main" id="{26AA4EEE-6FF1-4C11-850B-F5DEFC84728F}"/>
              </a:ext>
            </a:extLst>
          </p:cNvPr>
          <p:cNvSpPr>
            <a:spLocks noChangeArrowheads="1"/>
          </p:cNvSpPr>
          <p:nvPr/>
        </p:nvSpPr>
        <p:spPr bwMode="auto">
          <a:xfrm>
            <a:off x="510381" y="3499505"/>
            <a:ext cx="2478087" cy="1569660"/>
          </a:xfrm>
          <a:prstGeom prst="rect">
            <a:avLst/>
          </a:prstGeom>
          <a:noFill/>
          <a:ln>
            <a:noFill/>
          </a:ln>
          <a:effec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Trouvez les réponses aux questions qui suivent.</a:t>
            </a:r>
            <a:endParaRPr lang="en-US" altLang="en-US" sz="2400" b="1" dirty="0">
              <a:solidFill>
                <a:schemeClr val="tx1"/>
              </a:solidFill>
              <a:latin typeface="Myriad Pro" panose="020B0503030403020204" pitchFamily="34"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6330"/>
                                        </p:tgtEl>
                                        <p:attrNameLst>
                                          <p:attrName>style.visibility</p:attrName>
                                        </p:attrNameLst>
                                      </p:cBhvr>
                                      <p:to>
                                        <p:strVal val="visible"/>
                                      </p:to>
                                    </p:set>
                                    <p:animEffect transition="in" filter="fade">
                                      <p:cBhvr>
                                        <p:cTn id="17" dur="1000"/>
                                        <p:tgtEl>
                                          <p:spTgt spid="56330"/>
                                        </p:tgtEl>
                                      </p:cBhvr>
                                    </p:animEffect>
                                    <p:anim calcmode="lin" valueType="num">
                                      <p:cBhvr>
                                        <p:cTn id="18" dur="1000" fill="hold"/>
                                        <p:tgtEl>
                                          <p:spTgt spid="56330"/>
                                        </p:tgtEl>
                                        <p:attrNameLst>
                                          <p:attrName>ppt_x</p:attrName>
                                        </p:attrNameLst>
                                      </p:cBhvr>
                                      <p:tavLst>
                                        <p:tav tm="0">
                                          <p:val>
                                            <p:strVal val="#ppt_x"/>
                                          </p:val>
                                        </p:tav>
                                        <p:tav tm="100000">
                                          <p:val>
                                            <p:strVal val="#ppt_x"/>
                                          </p:val>
                                        </p:tav>
                                      </p:tavLst>
                                    </p:anim>
                                    <p:anim calcmode="lin" valueType="num">
                                      <p:cBhvr>
                                        <p:cTn id="19" dur="1000" fill="hold"/>
                                        <p:tgtEl>
                                          <p:spTgt spid="5633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inVertical)">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barn(inVertical)">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0" grpId="0"/>
      <p:bldP spid="9" grpId="0"/>
      <p:bldP spid="10" grpId="0"/>
      <p:bldP spid="11" grpId="0"/>
      <p:bldP spid="5" grpId="0" animBg="1"/>
      <p:bldP spid="16"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2" name="Google Shape;482;p32">
            <a:extLst>
              <a:ext uri="{FF2B5EF4-FFF2-40B4-BE49-F238E27FC236}">
                <a16:creationId xmlns:a16="http://schemas.microsoft.com/office/drawing/2014/main" id="{D9810C11-88EF-48A6-8AF0-EB54413A5CD5}"/>
              </a:ext>
            </a:extLst>
          </p:cNvPr>
          <p:cNvSpPr/>
          <p:nvPr/>
        </p:nvSpPr>
        <p:spPr>
          <a:xfrm>
            <a:off x="1111250" y="2024063"/>
            <a:ext cx="10028238" cy="3716337"/>
          </a:xfrm>
          <a:prstGeom prst="rect">
            <a:avLst/>
          </a:prstGeom>
          <a:noFill/>
          <a:ln>
            <a:noFill/>
          </a:ln>
        </p:spPr>
        <p:txBody>
          <a:bodyPr spcFirstLastPara="1" lIns="91425" tIns="45700" rIns="91425" bIns="45700"/>
          <a:lstStyle/>
          <a:p>
            <a:pPr marL="285750" indent="-285750" eaLnBrk="1" fontAlgn="auto" hangingPunct="1">
              <a:lnSpc>
                <a:spcPct val="150000"/>
              </a:lnSpc>
              <a:spcBef>
                <a:spcPts val="0"/>
              </a:spcBef>
              <a:spcAft>
                <a:spcPts val="0"/>
              </a:spcAft>
              <a:buClr>
                <a:schemeClr val="dk1"/>
              </a:buClr>
              <a:buSzPts val="2400"/>
              <a:buFont typeface="Arial"/>
              <a:buChar char="•"/>
              <a:defRPr/>
            </a:pPr>
            <a:r>
              <a:rPr lang="fr-ML" sz="2400" kern="0" dirty="0">
                <a:solidFill>
                  <a:schemeClr val="dk1"/>
                </a:solidFill>
                <a:latin typeface="Myriad Pro" panose="020B0503030403020204" pitchFamily="34" charset="0"/>
                <a:ea typeface="Open Sans"/>
                <a:cs typeface="Open Sans"/>
                <a:sym typeface="Open Sans"/>
              </a:rPr>
              <a:t>Référence 1 : </a:t>
            </a:r>
            <a:r>
              <a:rPr lang="fr-ML" sz="2400" i="1" kern="0" dirty="0">
                <a:solidFill>
                  <a:schemeClr val="dk1"/>
                </a:solidFill>
                <a:latin typeface="Myriad Pro" panose="020B0503030403020204" pitchFamily="34" charset="0"/>
                <a:ea typeface="Open Sans"/>
                <a:cs typeface="Open Sans"/>
                <a:sym typeface="Open Sans"/>
              </a:rPr>
              <a:t>Les lettres de mon moulin</a:t>
            </a:r>
            <a:r>
              <a:rPr lang="fr-ML" sz="2400" kern="0" dirty="0">
                <a:solidFill>
                  <a:schemeClr val="dk1"/>
                </a:solidFill>
                <a:latin typeface="Myriad Pro" panose="020B0503030403020204" pitchFamily="34" charset="0"/>
                <a:ea typeface="Open Sans"/>
                <a:cs typeface="Open Sans"/>
                <a:sym typeface="Open Sans"/>
              </a:rPr>
              <a:t>, Alphonse Daudet </a:t>
            </a:r>
          </a:p>
          <a:p>
            <a:pPr marL="285750" indent="-285750" eaLnBrk="1" fontAlgn="auto" hangingPunct="1">
              <a:lnSpc>
                <a:spcPct val="150000"/>
              </a:lnSpc>
              <a:spcBef>
                <a:spcPts val="0"/>
              </a:spcBef>
              <a:spcAft>
                <a:spcPts val="0"/>
              </a:spcAft>
              <a:buClr>
                <a:schemeClr val="dk1"/>
              </a:buClr>
              <a:buSzPts val="2400"/>
              <a:buFont typeface="Arial"/>
              <a:buChar char="•"/>
              <a:defRPr/>
            </a:pPr>
            <a:r>
              <a:rPr lang="fr-ML" sz="2400" kern="0" dirty="0">
                <a:solidFill>
                  <a:schemeClr val="dk1"/>
                </a:solidFill>
                <a:latin typeface="Myriad Pro" panose="020B0503030403020204" pitchFamily="34" charset="0"/>
                <a:ea typeface="Open Sans"/>
                <a:cs typeface="Open Sans"/>
                <a:sym typeface="Open Sans"/>
              </a:rPr>
              <a:t>Référence 2 : </a:t>
            </a:r>
            <a:r>
              <a:rPr lang="fr-ML" sz="1600" kern="0" dirty="0">
                <a:solidFill>
                  <a:schemeClr val="dk1"/>
                </a:solidFill>
                <a:latin typeface="Myriad Pro" panose="020B0503030403020204" pitchFamily="34" charset="0"/>
                <a:ea typeface="Open Sans"/>
                <a:cs typeface="Open Sans"/>
                <a:sym typeface="Open Sans"/>
                <a:hlinkClick r:id="rId3"/>
              </a:rPr>
              <a:t>https://www.maxicours.com/se/cours/le-discours-narratif-et-le-schema-narratif/</a:t>
            </a:r>
            <a:r>
              <a:rPr lang="fr-ML" sz="1600" kern="0" dirty="0">
                <a:solidFill>
                  <a:schemeClr val="dk1"/>
                </a:solidFill>
                <a:latin typeface="Myriad Pro" panose="020B0503030403020204" pitchFamily="34" charset="0"/>
                <a:ea typeface="Open Sans"/>
                <a:cs typeface="Open Sans"/>
                <a:sym typeface="Open Sans"/>
              </a:rPr>
              <a:t> </a:t>
            </a:r>
          </a:p>
          <a:p>
            <a:pPr marL="285750" indent="-285750" eaLnBrk="1" fontAlgn="auto" hangingPunct="1">
              <a:lnSpc>
                <a:spcPct val="150000"/>
              </a:lnSpc>
              <a:spcBef>
                <a:spcPts val="0"/>
              </a:spcBef>
              <a:spcAft>
                <a:spcPts val="0"/>
              </a:spcAft>
              <a:buClr>
                <a:schemeClr val="dk1"/>
              </a:buClr>
              <a:buSzPts val="2400"/>
              <a:buFont typeface="Arial"/>
              <a:buChar char="•"/>
              <a:defRPr/>
            </a:pPr>
            <a:r>
              <a:rPr lang="fr-ML" sz="2400" kern="0" dirty="0">
                <a:solidFill>
                  <a:schemeClr val="dk1"/>
                </a:solidFill>
                <a:latin typeface="Myriad Pro" panose="020B0503030403020204" pitchFamily="34" charset="0"/>
                <a:ea typeface="Arial"/>
                <a:cs typeface="Open Sans"/>
                <a:sym typeface="Open Sans"/>
              </a:rPr>
              <a:t>Référence 3 : </a:t>
            </a:r>
            <a:r>
              <a:rPr lang="fr-ML" sz="1600" u="sng" dirty="0">
                <a:latin typeface="Myriad Pro" panose="020B0503030403020204" pitchFamily="34" charset="0"/>
                <a:hlinkClick r:id="rId4"/>
              </a:rPr>
              <a:t>texte narratif 7572 - Par défaut - https://www.alloprof.qc.ca </a:t>
            </a:r>
          </a:p>
          <a:p>
            <a:pPr marL="285750" indent="-285750" eaLnBrk="1" fontAlgn="auto" hangingPunct="1">
              <a:lnSpc>
                <a:spcPct val="150000"/>
              </a:lnSpc>
              <a:spcBef>
                <a:spcPts val="0"/>
              </a:spcBef>
              <a:spcAft>
                <a:spcPts val="0"/>
              </a:spcAft>
              <a:buClr>
                <a:schemeClr val="dk1"/>
              </a:buClr>
              <a:buSzPts val="2400"/>
              <a:buFont typeface="Arial"/>
              <a:buChar char="•"/>
              <a:defRPr/>
            </a:pPr>
            <a:r>
              <a:rPr lang="fr-ML" sz="2400" kern="0" dirty="0">
                <a:solidFill>
                  <a:schemeClr val="dk1"/>
                </a:solidFill>
                <a:latin typeface="Myriad Pro" panose="020B0503030403020204" pitchFamily="34" charset="0"/>
                <a:ea typeface="Open Sans"/>
                <a:cs typeface="Open Sans"/>
                <a:sym typeface="Open Sans"/>
              </a:rPr>
              <a:t>Référence 4 : </a:t>
            </a:r>
            <a:r>
              <a:rPr lang="fr-ML" sz="1600" kern="0" dirty="0">
                <a:solidFill>
                  <a:schemeClr val="dk1"/>
                </a:solidFill>
                <a:latin typeface="Myriad Pro" panose="020B0503030403020204" pitchFamily="34" charset="0"/>
                <a:ea typeface="Open Sans"/>
                <a:cs typeface="Open Sans"/>
                <a:sym typeface="Open Sans"/>
                <a:hlinkClick r:id="rId5"/>
              </a:rPr>
              <a:t>http://data0.eklablog.com/davidcrol/perso/correction%20temps%20du%20recit.pdf</a:t>
            </a:r>
            <a:endParaRPr lang="fr-ML" sz="1600" kern="0" dirty="0">
              <a:solidFill>
                <a:schemeClr val="dk1"/>
              </a:solidFill>
              <a:latin typeface="Myriad Pro" panose="020B0503030403020204" pitchFamily="34" charset="0"/>
              <a:ea typeface="Open Sans"/>
              <a:cs typeface="Open Sans"/>
              <a:sym typeface="Open Sans"/>
            </a:endParaRPr>
          </a:p>
          <a:p>
            <a:pPr eaLnBrk="1" fontAlgn="auto" hangingPunct="1">
              <a:lnSpc>
                <a:spcPct val="150000"/>
              </a:lnSpc>
              <a:spcBef>
                <a:spcPts val="0"/>
              </a:spcBef>
              <a:spcAft>
                <a:spcPts val="0"/>
              </a:spcAft>
              <a:buClr>
                <a:schemeClr val="dk1"/>
              </a:buClr>
              <a:buSzPts val="2400"/>
              <a:defRPr/>
            </a:pPr>
            <a:endParaRPr lang="fr-ML" sz="2400" kern="0" dirty="0">
              <a:solidFill>
                <a:schemeClr val="dk1"/>
              </a:solidFill>
              <a:latin typeface="Myriad Pro" panose="020B0503030403020204" pitchFamily="34" charset="0"/>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Google Shape;487;p33"/>
          <p:cNvSpPr txBox="1">
            <a:spLocks noChangeArrowheads="1"/>
          </p:cNvSpPr>
          <p:nvPr/>
        </p:nvSpPr>
        <p:spPr bwMode="auto">
          <a:xfrm>
            <a:off x="1020763" y="2073275"/>
            <a:ext cx="9926637"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marL="227013" indent="-22701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spcBef>
                <a:spcPts val="1000"/>
              </a:spcBef>
              <a:buClr>
                <a:srgbClr val="000000"/>
              </a:buClr>
              <a:buSzPts val="2400"/>
              <a:buFont typeface="Arial" panose="020B0604020202020204" pitchFamily="34" charset="0"/>
              <a:buChar char="•"/>
            </a:pPr>
            <a:r>
              <a:rPr lang="fr-FR" altLang="en-US" sz="2400" dirty="0">
                <a:latin typeface="Myriad Pro" panose="020B0503030403020204" pitchFamily="34" charset="0"/>
                <a:sym typeface="Open Sans" panose="020B0606030504020204" pitchFamily="34" charset="0"/>
              </a:rPr>
              <a:t>Auteure : </a:t>
            </a:r>
            <a:r>
              <a:rPr lang="fr-FR" altLang="en-US" sz="2400" dirty="0" err="1">
                <a:latin typeface="Myriad Pro" panose="020B0503030403020204" pitchFamily="34" charset="0"/>
                <a:sym typeface="Open Sans" panose="020B0606030504020204" pitchFamily="34" charset="0"/>
              </a:rPr>
              <a:t>Safa</a:t>
            </a:r>
            <a:r>
              <a:rPr lang="fr-FR" altLang="en-US" sz="2400" dirty="0">
                <a:latin typeface="Myriad Pro" panose="020B0503030403020204" pitchFamily="34" charset="0"/>
                <a:sym typeface="Open Sans" panose="020B0606030504020204" pitchFamily="34" charset="0"/>
              </a:rPr>
              <a:t> </a:t>
            </a:r>
            <a:r>
              <a:rPr lang="fr-FR" altLang="en-US" sz="2400" dirty="0" err="1">
                <a:latin typeface="Myriad Pro" panose="020B0503030403020204" pitchFamily="34" charset="0"/>
                <a:sym typeface="Open Sans" panose="020B0606030504020204" pitchFamily="34" charset="0"/>
              </a:rPr>
              <a:t>Mawlawi</a:t>
            </a:r>
            <a:endParaRPr lang="fr-FR" altLang="en-US" sz="2400" dirty="0">
              <a:latin typeface="Myriad Pro" panose="020B0503030403020204" pitchFamily="34" charset="0"/>
            </a:endParaRPr>
          </a:p>
          <a:p>
            <a:pPr eaLnBrk="1" hangingPunct="1">
              <a:lnSpc>
                <a:spcPct val="150000"/>
              </a:lnSpc>
              <a:spcBef>
                <a:spcPts val="1000"/>
              </a:spcBef>
              <a:buClr>
                <a:srgbClr val="000000"/>
              </a:buClr>
              <a:buSzPts val="2400"/>
              <a:buFont typeface="Arial" panose="020B0604020202020204" pitchFamily="34" charset="0"/>
              <a:buChar char="•"/>
            </a:pPr>
            <a:r>
              <a:rPr lang="fr-FR" altLang="en-US" sz="2400" dirty="0">
                <a:latin typeface="Myriad Pro" panose="020B0503030403020204" pitchFamily="34" charset="0"/>
                <a:sym typeface="Open Sans" panose="020B0606030504020204" pitchFamily="34" charset="0"/>
              </a:rPr>
              <a:t>Coordinatrices  : Marina </a:t>
            </a:r>
            <a:r>
              <a:rPr lang="fr-FR" altLang="en-US" sz="2400" dirty="0" err="1">
                <a:latin typeface="Myriad Pro" panose="020B0503030403020204" pitchFamily="34" charset="0"/>
                <a:sym typeface="Open Sans" panose="020B0606030504020204" pitchFamily="34" charset="0"/>
              </a:rPr>
              <a:t>Chammas</a:t>
            </a:r>
            <a:br>
              <a:rPr lang="fr-FR" altLang="en-US" sz="2400" dirty="0">
                <a:latin typeface="Myriad Pro" panose="020B0503030403020204" pitchFamily="34" charset="0"/>
                <a:sym typeface="Open Sans" panose="020B0606030504020204" pitchFamily="34" charset="0"/>
              </a:rPr>
            </a:br>
            <a:r>
              <a:rPr lang="fr-FR" altLang="en-US" sz="2400" dirty="0">
                <a:latin typeface="Myriad Pro" panose="020B0503030403020204" pitchFamily="34" charset="0"/>
                <a:sym typeface="Open Sans" panose="020B0606030504020204" pitchFamily="34" charset="0"/>
              </a:rPr>
              <a:t>                                 Hala </a:t>
            </a:r>
            <a:r>
              <a:rPr lang="fr-FR" altLang="en-US" sz="2400" dirty="0" err="1">
                <a:latin typeface="Myriad Pro" panose="020B0503030403020204" pitchFamily="34" charset="0"/>
                <a:sym typeface="Open Sans" panose="020B0606030504020204" pitchFamily="34" charset="0"/>
              </a:rPr>
              <a:t>Fayyad</a:t>
            </a:r>
            <a:endParaRPr lang="fr-FR" altLang="en-US" sz="11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557463" y="3421063"/>
            <a:ext cx="1784350" cy="1016000"/>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000" dirty="0">
                <a:solidFill>
                  <a:srgbClr val="002060"/>
                </a:solidFill>
                <a:latin typeface="Myriad Pro" panose="020B0503030403020204" pitchFamily="34" charset="0"/>
                <a:cs typeface="Times New Roman" panose="02020603050405020304" pitchFamily="18" charset="0"/>
              </a:rPr>
              <a:t>Il était une fois un roi et une reine. </a:t>
            </a:r>
            <a:endParaRPr lang="en-US" altLang="fr-FR" sz="2000" dirty="0">
              <a:solidFill>
                <a:srgbClr val="002060"/>
              </a:solidFill>
              <a:latin typeface="Myriad Pro" panose="020B0503030403020204" pitchFamily="34" charset="0"/>
              <a:cs typeface="Times New Roman" panose="02020603050405020304" pitchFamily="18" charset="0"/>
            </a:endParaRPr>
          </a:p>
        </p:txBody>
      </p:sp>
      <p:sp>
        <p:nvSpPr>
          <p:cNvPr id="9" name="Rectangle 8"/>
          <p:cNvSpPr>
            <a:spLocks noChangeArrowheads="1"/>
          </p:cNvSpPr>
          <p:nvPr/>
        </p:nvSpPr>
        <p:spPr bwMode="auto">
          <a:xfrm>
            <a:off x="5059363" y="1824038"/>
            <a:ext cx="2206625" cy="1323975"/>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000" dirty="0">
                <a:solidFill>
                  <a:srgbClr val="002060"/>
                </a:solidFill>
                <a:latin typeface="Myriad Pro" panose="020B0503030403020204" pitchFamily="34" charset="0"/>
                <a:cs typeface="Times New Roman" panose="02020603050405020304" pitchFamily="18" charset="0"/>
              </a:rPr>
              <a:t>Après cinq ans de vie commune ils n’ avaient pas d’enfants. </a:t>
            </a:r>
            <a:endParaRPr lang="en-US" altLang="fr-FR" sz="2000" dirty="0">
              <a:solidFill>
                <a:srgbClr val="002060"/>
              </a:solidFill>
              <a:latin typeface="Myriad Pro" panose="020B0503030403020204" pitchFamily="34" charset="0"/>
              <a:cs typeface="Times New Roman" panose="02020603050405020304" pitchFamily="18" charset="0"/>
            </a:endParaRPr>
          </a:p>
        </p:txBody>
      </p:sp>
      <p:sp>
        <p:nvSpPr>
          <p:cNvPr id="55300" name="Rectangle 9"/>
          <p:cNvSpPr>
            <a:spLocks noChangeArrowheads="1"/>
          </p:cNvSpPr>
          <p:nvPr/>
        </p:nvSpPr>
        <p:spPr bwMode="auto">
          <a:xfrm>
            <a:off x="1135063" y="1890713"/>
            <a:ext cx="2298700" cy="1015663"/>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rgbClr val="002060"/>
                </a:solidFill>
                <a:latin typeface="Myriad Pro" panose="020B0503030403020204" pitchFamily="34" charset="0"/>
                <a:cs typeface="Times New Roman" panose="02020603050405020304" pitchFamily="18" charset="0"/>
              </a:rPr>
              <a:t>Ils allèrent au fleuve sacré sous les murailles de la ville. </a:t>
            </a:r>
            <a:endParaRPr lang="en-US" altLang="en-US" sz="2000" dirty="0">
              <a:solidFill>
                <a:srgbClr val="002060"/>
              </a:solidFill>
              <a:latin typeface="Myriad Pro" panose="020B0503030403020204" pitchFamily="34" charset="0"/>
              <a:cs typeface="Times New Roman" panose="02020603050405020304" pitchFamily="18" charset="0"/>
            </a:endParaRPr>
          </a:p>
        </p:txBody>
      </p:sp>
      <p:sp>
        <p:nvSpPr>
          <p:cNvPr id="55301" name="Rectangle 10"/>
          <p:cNvSpPr>
            <a:spLocks noChangeArrowheads="1"/>
          </p:cNvSpPr>
          <p:nvPr/>
        </p:nvSpPr>
        <p:spPr bwMode="auto">
          <a:xfrm>
            <a:off x="1928813" y="4895850"/>
            <a:ext cx="2298700" cy="400050"/>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rgbClr val="002060"/>
                </a:solidFill>
                <a:latin typeface="Myriad Pro" panose="020B0503030403020204" pitchFamily="34" charset="0"/>
                <a:cs typeface="Times New Roman" panose="02020603050405020304" pitchFamily="18" charset="0"/>
              </a:rPr>
              <a:t>Ils s’y baignèrent. </a:t>
            </a:r>
            <a:endParaRPr lang="en-US" altLang="en-US" sz="2000" dirty="0">
              <a:solidFill>
                <a:srgbClr val="002060"/>
              </a:solidFill>
              <a:latin typeface="Myriad Pro" panose="020B0503030403020204" pitchFamily="34" charset="0"/>
              <a:cs typeface="Times New Roman" panose="02020603050405020304" pitchFamily="18" charset="0"/>
            </a:endParaRPr>
          </a:p>
        </p:txBody>
      </p:sp>
      <p:sp>
        <p:nvSpPr>
          <p:cNvPr id="55302" name="Rectangle 11"/>
          <p:cNvSpPr>
            <a:spLocks noChangeArrowheads="1"/>
          </p:cNvSpPr>
          <p:nvPr/>
        </p:nvSpPr>
        <p:spPr bwMode="auto">
          <a:xfrm>
            <a:off x="8880475" y="2022475"/>
            <a:ext cx="2317750" cy="1016000"/>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rgbClr val="002060"/>
                </a:solidFill>
                <a:latin typeface="Myriad Pro" panose="020B0503030403020204" pitchFamily="34" charset="0"/>
                <a:cs typeface="Times New Roman" panose="02020603050405020304" pitchFamily="18" charset="0"/>
              </a:rPr>
              <a:t>La reine s’allongea sur l’eau et pria. Le roi fit de même. </a:t>
            </a:r>
            <a:endParaRPr lang="en-US" altLang="en-US" sz="2000" dirty="0">
              <a:solidFill>
                <a:srgbClr val="002060"/>
              </a:solidFill>
              <a:latin typeface="Myriad Pro" panose="020B0503030403020204" pitchFamily="34" charset="0"/>
              <a:cs typeface="Times New Roman" panose="02020603050405020304" pitchFamily="18" charset="0"/>
            </a:endParaRPr>
          </a:p>
        </p:txBody>
      </p:sp>
      <p:sp>
        <p:nvSpPr>
          <p:cNvPr id="55303" name="Rectangle 12"/>
          <p:cNvSpPr>
            <a:spLocks noChangeArrowheads="1"/>
          </p:cNvSpPr>
          <p:nvPr/>
        </p:nvSpPr>
        <p:spPr bwMode="auto">
          <a:xfrm>
            <a:off x="9140825" y="3548063"/>
            <a:ext cx="2336800" cy="1631950"/>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rgbClr val="002060"/>
                </a:solidFill>
                <a:latin typeface="Myriad Pro" panose="020B0503030403020204" pitchFamily="34" charset="0"/>
                <a:cs typeface="Times New Roman" panose="02020603050405020304" pitchFamily="18" charset="0"/>
              </a:rPr>
              <a:t>Un rayon de soleil toucha l’époux au nombril, puis l’épouse au même point. </a:t>
            </a:r>
            <a:endParaRPr lang="en-US" altLang="en-US" sz="2000" dirty="0">
              <a:solidFill>
                <a:srgbClr val="002060"/>
              </a:solidFill>
              <a:latin typeface="Myriad Pro" panose="020B0503030403020204" pitchFamily="34" charset="0"/>
              <a:cs typeface="Times New Roman" panose="02020603050405020304" pitchFamily="18" charset="0"/>
            </a:endParaRPr>
          </a:p>
        </p:txBody>
      </p:sp>
      <p:sp>
        <p:nvSpPr>
          <p:cNvPr id="14" name="Rectangle 13"/>
          <p:cNvSpPr>
            <a:spLocks noChangeArrowheads="1"/>
          </p:cNvSpPr>
          <p:nvPr/>
        </p:nvSpPr>
        <p:spPr bwMode="auto">
          <a:xfrm>
            <a:off x="5797550" y="3630613"/>
            <a:ext cx="2251075" cy="1323975"/>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000" dirty="0">
                <a:solidFill>
                  <a:srgbClr val="002060"/>
                </a:solidFill>
                <a:latin typeface="Myriad Pro" panose="020B0503030403020204" pitchFamily="34" charset="0"/>
                <a:cs typeface="Times New Roman" panose="02020603050405020304" pitchFamily="18" charset="0"/>
              </a:rPr>
              <a:t>Neuf mois après naquit un garçon. On l’appela Don Gan.</a:t>
            </a:r>
            <a:endParaRPr lang="en-US" altLang="fr-FR" sz="2000" dirty="0">
              <a:solidFill>
                <a:srgbClr val="002060"/>
              </a:solidFill>
              <a:latin typeface="Myriad Pro" panose="020B0503030403020204" pitchFamily="34" charset="0"/>
              <a:cs typeface="Times New Roman" panose="02020603050405020304" pitchFamily="18" charset="0"/>
            </a:endParaRPr>
          </a:p>
        </p:txBody>
      </p:sp>
      <p:sp>
        <p:nvSpPr>
          <p:cNvPr id="12297" name="Google Shape;438;p29"/>
          <p:cNvSpPr txBox="1">
            <a:spLocks noChangeArrowheads="1"/>
          </p:cNvSpPr>
          <p:nvPr/>
        </p:nvSpPr>
        <p:spPr bwMode="auto">
          <a:xfrm>
            <a:off x="792590" y="225425"/>
            <a:ext cx="11287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sym typeface="Open Sans" panose="020B0606030504020204" pitchFamily="34" charset="0"/>
              </a:rPr>
              <a:t>SENSIBILISATION</a:t>
            </a:r>
            <a:endParaRPr lang="en-US" altLang="en-US" sz="2400" dirty="0">
              <a:solidFill>
                <a:srgbClr val="0096D6"/>
              </a:solidFill>
              <a:latin typeface="Myriad Pro" panose="020B0503030403020204" pitchFamily="34" charset="0"/>
            </a:endParaRPr>
          </a:p>
        </p:txBody>
      </p:sp>
      <p:sp>
        <p:nvSpPr>
          <p:cNvPr id="2" name="Rectangle 1">
            <a:extLst>
              <a:ext uri="{FF2B5EF4-FFF2-40B4-BE49-F238E27FC236}">
                <a16:creationId xmlns:a16="http://schemas.microsoft.com/office/drawing/2014/main" id="{0D985E91-D2BD-48C0-A19B-BBC665B2FA9B}"/>
              </a:ext>
            </a:extLst>
          </p:cNvPr>
          <p:cNvSpPr/>
          <p:nvPr/>
        </p:nvSpPr>
        <p:spPr>
          <a:xfrm>
            <a:off x="865188" y="727075"/>
            <a:ext cx="10567987" cy="69056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a:rPr>
              <a:t>Voici une très courte histoire mais les différentes parties se sont mélangées. </a:t>
            </a:r>
          </a:p>
          <a:p>
            <a:pPr>
              <a:defRPr/>
            </a:pPr>
            <a:r>
              <a:rPr lang="fr-FR" sz="2400" b="1" dirty="0">
                <a:solidFill>
                  <a:schemeClr val="tx1"/>
                </a:solidFill>
                <a:latin typeface="Myriad Pro" panose="020B0503030403020204"/>
              </a:rPr>
              <a:t>Retrouvez le bon ordre du récit. </a:t>
            </a:r>
          </a:p>
        </p:txBody>
      </p:sp>
      <p:sp>
        <p:nvSpPr>
          <p:cNvPr id="3" name="Heptagon 2">
            <a:extLst>
              <a:ext uri="{FF2B5EF4-FFF2-40B4-BE49-F238E27FC236}">
                <a16:creationId xmlns:a16="http://schemas.microsoft.com/office/drawing/2014/main" id="{8B84F253-FD58-4778-876B-D3EA4AF6CD81}"/>
              </a:ext>
            </a:extLst>
          </p:cNvPr>
          <p:cNvSpPr/>
          <p:nvPr/>
        </p:nvSpPr>
        <p:spPr>
          <a:xfrm>
            <a:off x="581025" y="2181225"/>
            <a:ext cx="544513" cy="608013"/>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A</a:t>
            </a:r>
            <a:endParaRPr lang="fr-FR" dirty="0">
              <a:latin typeface="Myriad Pro" panose="020B0503030403020204"/>
            </a:endParaRPr>
          </a:p>
        </p:txBody>
      </p:sp>
      <p:sp>
        <p:nvSpPr>
          <p:cNvPr id="20" name="Heptagon 19">
            <a:extLst>
              <a:ext uri="{FF2B5EF4-FFF2-40B4-BE49-F238E27FC236}">
                <a16:creationId xmlns:a16="http://schemas.microsoft.com/office/drawing/2014/main" id="{A675F088-F249-48F6-B676-B4AA6ED0ACBC}"/>
              </a:ext>
            </a:extLst>
          </p:cNvPr>
          <p:cNvSpPr/>
          <p:nvPr/>
        </p:nvSpPr>
        <p:spPr>
          <a:xfrm>
            <a:off x="2011363" y="3582988"/>
            <a:ext cx="546100" cy="608012"/>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B</a:t>
            </a:r>
            <a:endParaRPr lang="fr-FR" dirty="0">
              <a:latin typeface="Myriad Pro" panose="020B0503030403020204"/>
            </a:endParaRPr>
          </a:p>
        </p:txBody>
      </p:sp>
      <p:sp>
        <p:nvSpPr>
          <p:cNvPr id="21" name="Heptagon 20">
            <a:extLst>
              <a:ext uri="{FF2B5EF4-FFF2-40B4-BE49-F238E27FC236}">
                <a16:creationId xmlns:a16="http://schemas.microsoft.com/office/drawing/2014/main" id="{E8583376-5690-4C4B-ACC4-211B48189963}"/>
              </a:ext>
            </a:extLst>
          </p:cNvPr>
          <p:cNvSpPr/>
          <p:nvPr/>
        </p:nvSpPr>
        <p:spPr>
          <a:xfrm>
            <a:off x="1379538" y="4791075"/>
            <a:ext cx="546100" cy="608013"/>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C</a:t>
            </a:r>
            <a:endParaRPr lang="fr-FR" dirty="0">
              <a:latin typeface="Myriad Pro" panose="020B0503030403020204"/>
            </a:endParaRPr>
          </a:p>
        </p:txBody>
      </p:sp>
      <p:sp>
        <p:nvSpPr>
          <p:cNvPr id="22" name="Heptagon 21">
            <a:extLst>
              <a:ext uri="{FF2B5EF4-FFF2-40B4-BE49-F238E27FC236}">
                <a16:creationId xmlns:a16="http://schemas.microsoft.com/office/drawing/2014/main" id="{8565152B-DB64-4A64-BE5B-2DD9F363E206}"/>
              </a:ext>
            </a:extLst>
          </p:cNvPr>
          <p:cNvSpPr/>
          <p:nvPr/>
        </p:nvSpPr>
        <p:spPr>
          <a:xfrm>
            <a:off x="4503738" y="2152650"/>
            <a:ext cx="544512" cy="608013"/>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D</a:t>
            </a:r>
            <a:endParaRPr lang="fr-FR" dirty="0">
              <a:latin typeface="Myriad Pro" panose="020B0503030403020204"/>
            </a:endParaRPr>
          </a:p>
        </p:txBody>
      </p:sp>
      <p:sp>
        <p:nvSpPr>
          <p:cNvPr id="23" name="Heptagon 22">
            <a:extLst>
              <a:ext uri="{FF2B5EF4-FFF2-40B4-BE49-F238E27FC236}">
                <a16:creationId xmlns:a16="http://schemas.microsoft.com/office/drawing/2014/main" id="{C3134990-E222-44B8-89FE-DC2F88727DE8}"/>
              </a:ext>
            </a:extLst>
          </p:cNvPr>
          <p:cNvSpPr/>
          <p:nvPr/>
        </p:nvSpPr>
        <p:spPr>
          <a:xfrm>
            <a:off x="5240338" y="4110038"/>
            <a:ext cx="544512" cy="608012"/>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E</a:t>
            </a:r>
            <a:endParaRPr lang="fr-FR" dirty="0">
              <a:latin typeface="Myriad Pro" panose="020B0503030403020204"/>
            </a:endParaRPr>
          </a:p>
        </p:txBody>
      </p:sp>
      <p:sp>
        <p:nvSpPr>
          <p:cNvPr id="24" name="Heptagon 23">
            <a:extLst>
              <a:ext uri="{FF2B5EF4-FFF2-40B4-BE49-F238E27FC236}">
                <a16:creationId xmlns:a16="http://schemas.microsoft.com/office/drawing/2014/main" id="{435809F2-063F-48E2-B20A-ED9FED5EBD30}"/>
              </a:ext>
            </a:extLst>
          </p:cNvPr>
          <p:cNvSpPr/>
          <p:nvPr/>
        </p:nvSpPr>
        <p:spPr>
          <a:xfrm>
            <a:off x="8323263" y="2166938"/>
            <a:ext cx="546100" cy="608012"/>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F</a:t>
            </a:r>
            <a:endParaRPr lang="fr-FR" dirty="0">
              <a:latin typeface="Myriad Pro" panose="020B0503030403020204"/>
            </a:endParaRPr>
          </a:p>
        </p:txBody>
      </p:sp>
      <p:sp>
        <p:nvSpPr>
          <p:cNvPr id="25" name="Heptagon 24">
            <a:extLst>
              <a:ext uri="{FF2B5EF4-FFF2-40B4-BE49-F238E27FC236}">
                <a16:creationId xmlns:a16="http://schemas.microsoft.com/office/drawing/2014/main" id="{CEA23971-4BDE-4772-9483-3AFBAEB49869}"/>
              </a:ext>
            </a:extLst>
          </p:cNvPr>
          <p:cNvSpPr/>
          <p:nvPr/>
        </p:nvSpPr>
        <p:spPr>
          <a:xfrm>
            <a:off x="8613775" y="3989388"/>
            <a:ext cx="544513" cy="608012"/>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G</a:t>
            </a:r>
            <a:endParaRPr lang="fr-FR" dirty="0">
              <a:latin typeface="Myriad Pro" panose="020B0503030403020204"/>
            </a:endParaRPr>
          </a:p>
        </p:txBody>
      </p:sp>
      <p:cxnSp>
        <p:nvCxnSpPr>
          <p:cNvPr id="6" name="Straight Connector 5">
            <a:extLst>
              <a:ext uri="{FF2B5EF4-FFF2-40B4-BE49-F238E27FC236}">
                <a16:creationId xmlns:a16="http://schemas.microsoft.com/office/drawing/2014/main" id="{CA23786F-CD9D-4DCA-AC51-4283E3434855}"/>
              </a:ext>
            </a:extLst>
          </p:cNvPr>
          <p:cNvCxnSpPr/>
          <p:nvPr/>
        </p:nvCxnSpPr>
        <p:spPr>
          <a:xfrm>
            <a:off x="854075" y="5707063"/>
            <a:ext cx="10579100" cy="1746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1" name="Heptagon 40">
            <a:extLst>
              <a:ext uri="{FF2B5EF4-FFF2-40B4-BE49-F238E27FC236}">
                <a16:creationId xmlns:a16="http://schemas.microsoft.com/office/drawing/2014/main" id="{A87587CD-08AF-459A-ADF4-9DF575638B02}"/>
              </a:ext>
            </a:extLst>
          </p:cNvPr>
          <p:cNvSpPr/>
          <p:nvPr/>
        </p:nvSpPr>
        <p:spPr>
          <a:xfrm>
            <a:off x="8207375" y="5783263"/>
            <a:ext cx="546100" cy="606425"/>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G</a:t>
            </a:r>
            <a:endParaRPr lang="fr-FR" dirty="0">
              <a:latin typeface="Myriad Pro" panose="020B0503030403020204"/>
            </a:endParaRPr>
          </a:p>
        </p:txBody>
      </p:sp>
      <p:sp>
        <p:nvSpPr>
          <p:cNvPr id="42" name="Heptagon 41">
            <a:extLst>
              <a:ext uri="{FF2B5EF4-FFF2-40B4-BE49-F238E27FC236}">
                <a16:creationId xmlns:a16="http://schemas.microsoft.com/office/drawing/2014/main" id="{30924F49-E170-48D4-9B2E-C47C3CEBE4C6}"/>
              </a:ext>
            </a:extLst>
          </p:cNvPr>
          <p:cNvSpPr/>
          <p:nvPr/>
        </p:nvSpPr>
        <p:spPr>
          <a:xfrm>
            <a:off x="9274175" y="5800725"/>
            <a:ext cx="546100" cy="608013"/>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E</a:t>
            </a:r>
            <a:endParaRPr lang="fr-FR" dirty="0">
              <a:latin typeface="Myriad Pro" panose="020B0503030403020204"/>
            </a:endParaRPr>
          </a:p>
        </p:txBody>
      </p:sp>
      <p:sp>
        <p:nvSpPr>
          <p:cNvPr id="43" name="Heptagon 42">
            <a:extLst>
              <a:ext uri="{FF2B5EF4-FFF2-40B4-BE49-F238E27FC236}">
                <a16:creationId xmlns:a16="http://schemas.microsoft.com/office/drawing/2014/main" id="{F8A1568B-34F8-4A5B-B90D-8BDBA434857C}"/>
              </a:ext>
            </a:extLst>
          </p:cNvPr>
          <p:cNvSpPr/>
          <p:nvPr/>
        </p:nvSpPr>
        <p:spPr>
          <a:xfrm>
            <a:off x="2876550" y="5781675"/>
            <a:ext cx="544513" cy="606425"/>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B</a:t>
            </a:r>
            <a:endParaRPr lang="fr-FR" dirty="0">
              <a:latin typeface="Myriad Pro" panose="020B0503030403020204"/>
            </a:endParaRPr>
          </a:p>
        </p:txBody>
      </p:sp>
      <p:sp>
        <p:nvSpPr>
          <p:cNvPr id="44" name="Heptagon 43">
            <a:extLst>
              <a:ext uri="{FF2B5EF4-FFF2-40B4-BE49-F238E27FC236}">
                <a16:creationId xmlns:a16="http://schemas.microsoft.com/office/drawing/2014/main" id="{1CE39016-D0D8-470D-BE8B-07227980D24F}"/>
              </a:ext>
            </a:extLst>
          </p:cNvPr>
          <p:cNvSpPr/>
          <p:nvPr/>
        </p:nvSpPr>
        <p:spPr>
          <a:xfrm>
            <a:off x="3943350" y="5783263"/>
            <a:ext cx="544513" cy="608012"/>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D</a:t>
            </a:r>
            <a:endParaRPr lang="fr-FR" dirty="0">
              <a:latin typeface="Myriad Pro" panose="020B0503030403020204"/>
            </a:endParaRPr>
          </a:p>
        </p:txBody>
      </p:sp>
      <p:cxnSp>
        <p:nvCxnSpPr>
          <p:cNvPr id="45" name="Straight Connector 44">
            <a:extLst>
              <a:ext uri="{FF2B5EF4-FFF2-40B4-BE49-F238E27FC236}">
                <a16:creationId xmlns:a16="http://schemas.microsoft.com/office/drawing/2014/main" id="{B9C6BD90-92F8-4BB9-B501-84FFCBEEABF2}"/>
              </a:ext>
            </a:extLst>
          </p:cNvPr>
          <p:cNvCxnSpPr/>
          <p:nvPr/>
        </p:nvCxnSpPr>
        <p:spPr>
          <a:xfrm>
            <a:off x="836613" y="6469063"/>
            <a:ext cx="10579100" cy="1746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6" name="Heptagon 45">
            <a:extLst>
              <a:ext uri="{FF2B5EF4-FFF2-40B4-BE49-F238E27FC236}">
                <a16:creationId xmlns:a16="http://schemas.microsoft.com/office/drawing/2014/main" id="{2CDFB442-640D-438A-82CE-B865E26F8372}"/>
              </a:ext>
            </a:extLst>
          </p:cNvPr>
          <p:cNvSpPr/>
          <p:nvPr/>
        </p:nvSpPr>
        <p:spPr>
          <a:xfrm>
            <a:off x="5008563" y="5784850"/>
            <a:ext cx="546100" cy="608013"/>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A</a:t>
            </a:r>
            <a:endParaRPr lang="fr-FR" dirty="0">
              <a:latin typeface="Myriad Pro" panose="020B0503030403020204"/>
            </a:endParaRPr>
          </a:p>
        </p:txBody>
      </p:sp>
      <p:sp>
        <p:nvSpPr>
          <p:cNvPr id="47" name="Heptagon 46">
            <a:extLst>
              <a:ext uri="{FF2B5EF4-FFF2-40B4-BE49-F238E27FC236}">
                <a16:creationId xmlns:a16="http://schemas.microsoft.com/office/drawing/2014/main" id="{DB4363E7-599F-4982-9A7F-0C6ACF77A0B0}"/>
              </a:ext>
            </a:extLst>
          </p:cNvPr>
          <p:cNvSpPr/>
          <p:nvPr/>
        </p:nvSpPr>
        <p:spPr>
          <a:xfrm>
            <a:off x="6075363" y="5781675"/>
            <a:ext cx="544512" cy="608013"/>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C</a:t>
            </a:r>
            <a:endParaRPr lang="fr-FR" dirty="0">
              <a:latin typeface="Myriad Pro" panose="020B0503030403020204"/>
            </a:endParaRPr>
          </a:p>
        </p:txBody>
      </p:sp>
      <p:sp>
        <p:nvSpPr>
          <p:cNvPr id="48" name="Heptagon 47">
            <a:extLst>
              <a:ext uri="{FF2B5EF4-FFF2-40B4-BE49-F238E27FC236}">
                <a16:creationId xmlns:a16="http://schemas.microsoft.com/office/drawing/2014/main" id="{70012993-40A7-4561-BD18-B7EAB0B57ADD}"/>
              </a:ext>
            </a:extLst>
          </p:cNvPr>
          <p:cNvSpPr/>
          <p:nvPr/>
        </p:nvSpPr>
        <p:spPr>
          <a:xfrm>
            <a:off x="7142163" y="5781675"/>
            <a:ext cx="544512" cy="608013"/>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F</a:t>
            </a:r>
            <a:endParaRPr lang="fr-FR" dirty="0">
              <a:latin typeface="Myriad Pro" panose="020B0503030403020204"/>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mph" presetSubtype="2" fill="hold" grpId="0" nodeType="clickEffect">
                                  <p:stCondLst>
                                    <p:cond delay="0"/>
                                  </p:stCondLst>
                                  <p:childTnLst>
                                    <p:animClr clrSpc="rgb" dir="cw">
                                      <p:cBhvr>
                                        <p:cTn id="10" dur="2000" fill="hold"/>
                                        <p:tgtEl>
                                          <p:spTgt spid="5"/>
                                        </p:tgtEl>
                                        <p:attrNameLst>
                                          <p:attrName>fillcolor</p:attrName>
                                        </p:attrNameLst>
                                      </p:cBhvr>
                                      <p:to>
                                        <a:srgbClr val="9CC3E5"/>
                                      </p:to>
                                    </p:animClr>
                                    <p:set>
                                      <p:cBhvr>
                                        <p:cTn id="11" dur="2000" fill="hold"/>
                                        <p:tgtEl>
                                          <p:spTgt spid="5"/>
                                        </p:tgtEl>
                                        <p:attrNameLst>
                                          <p:attrName>fill.type</p:attrName>
                                        </p:attrNameLst>
                                      </p:cBhvr>
                                      <p:to>
                                        <p:strVal val="solid"/>
                                      </p:to>
                                    </p:set>
                                    <p:set>
                                      <p:cBhvr>
                                        <p:cTn id="12" dur="2000" fill="hold"/>
                                        <p:tgtEl>
                                          <p:spTgt spid="5"/>
                                        </p:tgtEl>
                                        <p:attrNameLst>
                                          <p:attrName>fill.on</p:attrName>
                                        </p:attrNameLst>
                                      </p:cBhvr>
                                      <p:to>
                                        <p:strVal val="tru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mph" presetSubtype="2" fill="hold" grpId="0" nodeType="clickEffect">
                                  <p:stCondLst>
                                    <p:cond delay="0"/>
                                  </p:stCondLst>
                                  <p:childTnLst>
                                    <p:animClr clrSpc="rgb" dir="cw">
                                      <p:cBhvr>
                                        <p:cTn id="20" dur="2000" fill="hold"/>
                                        <p:tgtEl>
                                          <p:spTgt spid="9"/>
                                        </p:tgtEl>
                                        <p:attrNameLst>
                                          <p:attrName>fillcolor</p:attrName>
                                        </p:attrNameLst>
                                      </p:cBhvr>
                                      <p:to>
                                        <a:srgbClr val="9CC3E5"/>
                                      </p:to>
                                    </p:animClr>
                                    <p:set>
                                      <p:cBhvr>
                                        <p:cTn id="21" dur="2000" fill="hold"/>
                                        <p:tgtEl>
                                          <p:spTgt spid="9"/>
                                        </p:tgtEl>
                                        <p:attrNameLst>
                                          <p:attrName>fill.type</p:attrName>
                                        </p:attrNameLst>
                                      </p:cBhvr>
                                      <p:to>
                                        <p:strVal val="solid"/>
                                      </p:to>
                                    </p:set>
                                    <p:set>
                                      <p:cBhvr>
                                        <p:cTn id="22" dur="2000" fill="hold"/>
                                        <p:tgtEl>
                                          <p:spTgt spid="9"/>
                                        </p:tgtEl>
                                        <p:attrNameLst>
                                          <p:attrName>fill.on</p:attrName>
                                        </p:attrNameLst>
                                      </p:cBhvr>
                                      <p:to>
                                        <p:strVal val="tru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mph" presetSubtype="2" fill="hold" grpId="0" nodeType="clickEffect">
                                  <p:stCondLst>
                                    <p:cond delay="0"/>
                                  </p:stCondLst>
                                  <p:childTnLst>
                                    <p:animClr clrSpc="rgb" dir="cw">
                                      <p:cBhvr>
                                        <p:cTn id="30" dur="2000" fill="hold"/>
                                        <p:tgtEl>
                                          <p:spTgt spid="55300"/>
                                        </p:tgtEl>
                                        <p:attrNameLst>
                                          <p:attrName>fillcolor</p:attrName>
                                        </p:attrNameLst>
                                      </p:cBhvr>
                                      <p:to>
                                        <a:srgbClr val="9CC3E5"/>
                                      </p:to>
                                    </p:animClr>
                                    <p:set>
                                      <p:cBhvr>
                                        <p:cTn id="31" dur="2000" fill="hold"/>
                                        <p:tgtEl>
                                          <p:spTgt spid="55300"/>
                                        </p:tgtEl>
                                        <p:attrNameLst>
                                          <p:attrName>fill.type</p:attrName>
                                        </p:attrNameLst>
                                      </p:cBhvr>
                                      <p:to>
                                        <p:strVal val="solid"/>
                                      </p:to>
                                    </p:set>
                                    <p:set>
                                      <p:cBhvr>
                                        <p:cTn id="32" dur="2000" fill="hold"/>
                                        <p:tgtEl>
                                          <p:spTgt spid="55300"/>
                                        </p:tgtEl>
                                        <p:attrNameLst>
                                          <p:attrName>fill.on</p:attrName>
                                        </p:attrNameLst>
                                      </p:cBhvr>
                                      <p:to>
                                        <p:strVal val="tru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mph" presetSubtype="2" fill="hold" grpId="0" nodeType="clickEffect">
                                  <p:stCondLst>
                                    <p:cond delay="0"/>
                                  </p:stCondLst>
                                  <p:childTnLst>
                                    <p:animClr clrSpc="rgb" dir="cw">
                                      <p:cBhvr>
                                        <p:cTn id="40" dur="2000" fill="hold"/>
                                        <p:tgtEl>
                                          <p:spTgt spid="55301"/>
                                        </p:tgtEl>
                                        <p:attrNameLst>
                                          <p:attrName>fillcolor</p:attrName>
                                        </p:attrNameLst>
                                      </p:cBhvr>
                                      <p:to>
                                        <a:srgbClr val="9CC3E5"/>
                                      </p:to>
                                    </p:animClr>
                                    <p:set>
                                      <p:cBhvr>
                                        <p:cTn id="41" dur="2000" fill="hold"/>
                                        <p:tgtEl>
                                          <p:spTgt spid="55301"/>
                                        </p:tgtEl>
                                        <p:attrNameLst>
                                          <p:attrName>fill.type</p:attrName>
                                        </p:attrNameLst>
                                      </p:cBhvr>
                                      <p:to>
                                        <p:strVal val="solid"/>
                                      </p:to>
                                    </p:set>
                                    <p:set>
                                      <p:cBhvr>
                                        <p:cTn id="42" dur="2000" fill="hold"/>
                                        <p:tgtEl>
                                          <p:spTgt spid="55301"/>
                                        </p:tgtEl>
                                        <p:attrNameLst>
                                          <p:attrName>fill.on</p:attrName>
                                        </p:attrNameLst>
                                      </p:cBhvr>
                                      <p:to>
                                        <p:strVal val="tru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mph" presetSubtype="2" fill="hold" grpId="0" nodeType="clickEffect">
                                  <p:stCondLst>
                                    <p:cond delay="0"/>
                                  </p:stCondLst>
                                  <p:childTnLst>
                                    <p:animClr clrSpc="rgb" dir="cw">
                                      <p:cBhvr>
                                        <p:cTn id="50" dur="2000" fill="hold"/>
                                        <p:tgtEl>
                                          <p:spTgt spid="55302"/>
                                        </p:tgtEl>
                                        <p:attrNameLst>
                                          <p:attrName>fillcolor</p:attrName>
                                        </p:attrNameLst>
                                      </p:cBhvr>
                                      <p:to>
                                        <a:srgbClr val="9CC3E5"/>
                                      </p:to>
                                    </p:animClr>
                                    <p:set>
                                      <p:cBhvr>
                                        <p:cTn id="51" dur="2000" fill="hold"/>
                                        <p:tgtEl>
                                          <p:spTgt spid="55302"/>
                                        </p:tgtEl>
                                        <p:attrNameLst>
                                          <p:attrName>fill.type</p:attrName>
                                        </p:attrNameLst>
                                      </p:cBhvr>
                                      <p:to>
                                        <p:strVal val="solid"/>
                                      </p:to>
                                    </p:set>
                                    <p:set>
                                      <p:cBhvr>
                                        <p:cTn id="52" dur="2000" fill="hold"/>
                                        <p:tgtEl>
                                          <p:spTgt spid="55302"/>
                                        </p:tgtEl>
                                        <p:attrNameLst>
                                          <p:attrName>fill.on</p:attrName>
                                        </p:attrNameLst>
                                      </p:cBhvr>
                                      <p:to>
                                        <p:strVal val="tru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mph" presetSubtype="2" fill="hold" grpId="0" nodeType="clickEffect">
                                  <p:stCondLst>
                                    <p:cond delay="0"/>
                                  </p:stCondLst>
                                  <p:childTnLst>
                                    <p:animClr clrSpc="rgb" dir="cw">
                                      <p:cBhvr>
                                        <p:cTn id="60" dur="2000" fill="hold"/>
                                        <p:tgtEl>
                                          <p:spTgt spid="55303"/>
                                        </p:tgtEl>
                                        <p:attrNameLst>
                                          <p:attrName>fillcolor</p:attrName>
                                        </p:attrNameLst>
                                      </p:cBhvr>
                                      <p:to>
                                        <a:srgbClr val="9CC3E5"/>
                                      </p:to>
                                    </p:animClr>
                                    <p:set>
                                      <p:cBhvr>
                                        <p:cTn id="61" dur="2000" fill="hold"/>
                                        <p:tgtEl>
                                          <p:spTgt spid="55303"/>
                                        </p:tgtEl>
                                        <p:attrNameLst>
                                          <p:attrName>fill.type</p:attrName>
                                        </p:attrNameLst>
                                      </p:cBhvr>
                                      <p:to>
                                        <p:strVal val="solid"/>
                                      </p:to>
                                    </p:set>
                                    <p:set>
                                      <p:cBhvr>
                                        <p:cTn id="62" dur="2000" fill="hold"/>
                                        <p:tgtEl>
                                          <p:spTgt spid="55303"/>
                                        </p:tgtEl>
                                        <p:attrNameLst>
                                          <p:attrName>fill.on</p:attrName>
                                        </p:attrNameLst>
                                      </p:cBhvr>
                                      <p:to>
                                        <p:strVal val="tru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2"/>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mph" presetSubtype="2" fill="hold" grpId="0" nodeType="clickEffect">
                                  <p:stCondLst>
                                    <p:cond delay="0"/>
                                  </p:stCondLst>
                                  <p:childTnLst>
                                    <p:animClr clrSpc="rgb" dir="cw">
                                      <p:cBhvr>
                                        <p:cTn id="70" dur="2000" fill="hold"/>
                                        <p:tgtEl>
                                          <p:spTgt spid="14"/>
                                        </p:tgtEl>
                                        <p:attrNameLst>
                                          <p:attrName>fillcolor</p:attrName>
                                        </p:attrNameLst>
                                      </p:cBhvr>
                                      <p:to>
                                        <a:srgbClr val="9CC3E5"/>
                                      </p:to>
                                    </p:animClr>
                                    <p:set>
                                      <p:cBhvr>
                                        <p:cTn id="71" dur="2000" fill="hold"/>
                                        <p:tgtEl>
                                          <p:spTgt spid="14"/>
                                        </p:tgtEl>
                                        <p:attrNameLst>
                                          <p:attrName>fill.type</p:attrName>
                                        </p:attrNameLst>
                                      </p:cBhvr>
                                      <p:to>
                                        <p:strVal val="solid"/>
                                      </p:to>
                                    </p:set>
                                    <p:set>
                                      <p:cBhvr>
                                        <p:cTn id="72" dur="2000" fill="hold"/>
                                        <p:tgtEl>
                                          <p:spTgt spid="1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55300" grpId="0" animBg="1"/>
      <p:bldP spid="55301" grpId="0" animBg="1"/>
      <p:bldP spid="55302" grpId="0" animBg="1"/>
      <p:bldP spid="55303" grpId="0" animBg="1"/>
      <p:bldP spid="14" grpId="0" animBg="1"/>
      <p:bldP spid="41" grpId="0" animBg="1"/>
      <p:bldP spid="42" grpId="0" animBg="1"/>
      <p:bldP spid="43" grpId="0" animBg="1"/>
      <p:bldP spid="44" grpId="0" animBg="1"/>
      <p:bldP spid="46" grpId="0" animBg="1"/>
      <p:bldP spid="47" grpId="0" animBg="1"/>
      <p:bldP spid="4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557463" y="3421063"/>
            <a:ext cx="1784350" cy="1016000"/>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000" dirty="0">
                <a:solidFill>
                  <a:srgbClr val="002060"/>
                </a:solidFill>
                <a:latin typeface="Myriad Pro" panose="020B0503030403020204" pitchFamily="34" charset="0"/>
                <a:cs typeface="Times New Roman" panose="02020603050405020304" pitchFamily="18" charset="0"/>
              </a:rPr>
              <a:t>Il était une fois un roi et une reine. </a:t>
            </a:r>
            <a:endParaRPr lang="en-US" altLang="fr-FR" sz="2000" dirty="0">
              <a:solidFill>
                <a:srgbClr val="002060"/>
              </a:solidFill>
              <a:latin typeface="Myriad Pro" panose="020B0503030403020204" pitchFamily="34" charset="0"/>
              <a:cs typeface="Times New Roman" panose="02020603050405020304" pitchFamily="18" charset="0"/>
            </a:endParaRPr>
          </a:p>
        </p:txBody>
      </p:sp>
      <p:sp>
        <p:nvSpPr>
          <p:cNvPr id="9" name="Rectangle 8"/>
          <p:cNvSpPr>
            <a:spLocks noChangeArrowheads="1"/>
          </p:cNvSpPr>
          <p:nvPr/>
        </p:nvSpPr>
        <p:spPr bwMode="auto">
          <a:xfrm>
            <a:off x="5059363" y="1824038"/>
            <a:ext cx="2206625" cy="1323975"/>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000" dirty="0">
                <a:solidFill>
                  <a:srgbClr val="002060"/>
                </a:solidFill>
                <a:latin typeface="Myriad Pro" panose="020B0503030403020204" pitchFamily="34" charset="0"/>
                <a:cs typeface="Times New Roman" panose="02020603050405020304" pitchFamily="18" charset="0"/>
              </a:rPr>
              <a:t>Après cinq ans de vie commune ils </a:t>
            </a:r>
            <a:br>
              <a:rPr lang="fr-FR" altLang="fr-FR" sz="2000" dirty="0">
                <a:solidFill>
                  <a:srgbClr val="002060"/>
                </a:solidFill>
                <a:latin typeface="Myriad Pro" panose="020B0503030403020204" pitchFamily="34" charset="0"/>
                <a:cs typeface="Times New Roman" panose="02020603050405020304" pitchFamily="18" charset="0"/>
              </a:rPr>
            </a:br>
            <a:r>
              <a:rPr lang="fr-FR" altLang="fr-FR" sz="2000" dirty="0">
                <a:solidFill>
                  <a:srgbClr val="002060"/>
                </a:solidFill>
                <a:latin typeface="Myriad Pro" panose="020B0503030403020204" pitchFamily="34" charset="0"/>
                <a:cs typeface="Times New Roman" panose="02020603050405020304" pitchFamily="18" charset="0"/>
              </a:rPr>
              <a:t>n’ avaient pas d’enfants. </a:t>
            </a:r>
            <a:endParaRPr lang="en-US" altLang="fr-FR" sz="2000" dirty="0">
              <a:solidFill>
                <a:srgbClr val="002060"/>
              </a:solidFill>
              <a:latin typeface="Myriad Pro" panose="020B0503030403020204" pitchFamily="34" charset="0"/>
              <a:cs typeface="Times New Roman" panose="02020603050405020304" pitchFamily="18" charset="0"/>
            </a:endParaRPr>
          </a:p>
        </p:txBody>
      </p:sp>
      <p:sp>
        <p:nvSpPr>
          <p:cNvPr id="55300" name="Rectangle 9"/>
          <p:cNvSpPr>
            <a:spLocks noChangeArrowheads="1"/>
          </p:cNvSpPr>
          <p:nvPr/>
        </p:nvSpPr>
        <p:spPr bwMode="auto">
          <a:xfrm>
            <a:off x="1135063" y="1890713"/>
            <a:ext cx="2298700" cy="1015663"/>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rgbClr val="002060"/>
                </a:solidFill>
                <a:latin typeface="Myriad Pro" panose="020B0503030403020204" pitchFamily="34" charset="0"/>
                <a:cs typeface="Times New Roman" panose="02020603050405020304" pitchFamily="18" charset="0"/>
              </a:rPr>
              <a:t>Ils allèrent au fleuve sacré sous les murailles de la ville. </a:t>
            </a:r>
            <a:endParaRPr lang="en-US" altLang="en-US" sz="2000" dirty="0">
              <a:solidFill>
                <a:srgbClr val="002060"/>
              </a:solidFill>
              <a:latin typeface="Myriad Pro" panose="020B0503030403020204" pitchFamily="34" charset="0"/>
              <a:cs typeface="Times New Roman" panose="02020603050405020304" pitchFamily="18" charset="0"/>
            </a:endParaRPr>
          </a:p>
        </p:txBody>
      </p:sp>
      <p:sp>
        <p:nvSpPr>
          <p:cNvPr id="55301" name="Rectangle 10"/>
          <p:cNvSpPr>
            <a:spLocks noChangeArrowheads="1"/>
          </p:cNvSpPr>
          <p:nvPr/>
        </p:nvSpPr>
        <p:spPr bwMode="auto">
          <a:xfrm>
            <a:off x="1928813" y="4895850"/>
            <a:ext cx="2298700" cy="400050"/>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a:solidFill>
                  <a:srgbClr val="002060"/>
                </a:solidFill>
                <a:latin typeface="Myriad Pro" panose="020B0503030403020204" pitchFamily="34" charset="0"/>
                <a:cs typeface="Times New Roman" panose="02020603050405020304" pitchFamily="18" charset="0"/>
              </a:rPr>
              <a:t>Ils s’y baignèrent. </a:t>
            </a:r>
            <a:endParaRPr lang="en-US" altLang="en-US" sz="2000">
              <a:solidFill>
                <a:srgbClr val="002060"/>
              </a:solidFill>
              <a:latin typeface="Myriad Pro" panose="020B0503030403020204" pitchFamily="34" charset="0"/>
              <a:cs typeface="Times New Roman" panose="02020603050405020304" pitchFamily="18" charset="0"/>
            </a:endParaRPr>
          </a:p>
        </p:txBody>
      </p:sp>
      <p:sp>
        <p:nvSpPr>
          <p:cNvPr id="55302" name="Rectangle 11"/>
          <p:cNvSpPr>
            <a:spLocks noChangeArrowheads="1"/>
          </p:cNvSpPr>
          <p:nvPr/>
        </p:nvSpPr>
        <p:spPr bwMode="auto">
          <a:xfrm>
            <a:off x="8880475" y="2022475"/>
            <a:ext cx="2317750" cy="1016000"/>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a:solidFill>
                  <a:srgbClr val="002060"/>
                </a:solidFill>
                <a:latin typeface="Myriad Pro" panose="020B0503030403020204" pitchFamily="34" charset="0"/>
                <a:cs typeface="Times New Roman" panose="02020603050405020304" pitchFamily="18" charset="0"/>
              </a:rPr>
              <a:t>La reine s’allongea sur l’eau et pria. </a:t>
            </a:r>
            <a:r>
              <a:rPr lang="fr-FR" altLang="en-US" sz="2000" dirty="0">
                <a:solidFill>
                  <a:srgbClr val="002060"/>
                </a:solidFill>
                <a:latin typeface="Myriad Pro" panose="020B0503030403020204" pitchFamily="34" charset="0"/>
                <a:cs typeface="Times New Roman" panose="02020603050405020304" pitchFamily="18" charset="0"/>
              </a:rPr>
              <a:t>Le roi fit de même. </a:t>
            </a:r>
            <a:endParaRPr lang="en-US" altLang="en-US" sz="2000">
              <a:solidFill>
                <a:srgbClr val="002060"/>
              </a:solidFill>
              <a:latin typeface="Myriad Pro" panose="020B0503030403020204" pitchFamily="34" charset="0"/>
              <a:cs typeface="Times New Roman" panose="02020603050405020304" pitchFamily="18" charset="0"/>
            </a:endParaRPr>
          </a:p>
        </p:txBody>
      </p:sp>
      <p:sp>
        <p:nvSpPr>
          <p:cNvPr id="55303" name="Rectangle 12"/>
          <p:cNvSpPr>
            <a:spLocks noChangeArrowheads="1"/>
          </p:cNvSpPr>
          <p:nvPr/>
        </p:nvSpPr>
        <p:spPr bwMode="auto">
          <a:xfrm>
            <a:off x="9140825" y="3548063"/>
            <a:ext cx="2336800" cy="1631950"/>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a:solidFill>
                  <a:srgbClr val="002060"/>
                </a:solidFill>
                <a:latin typeface="Myriad Pro" panose="020B0503030403020204" pitchFamily="34" charset="0"/>
                <a:cs typeface="Times New Roman" panose="02020603050405020304" pitchFamily="18" charset="0"/>
              </a:rPr>
              <a:t>Un rayon de soleil toucha l’époux au nombril, puis l’épouse au même point. </a:t>
            </a:r>
            <a:endParaRPr lang="en-US" altLang="en-US" sz="2000">
              <a:solidFill>
                <a:srgbClr val="002060"/>
              </a:solidFill>
              <a:latin typeface="Myriad Pro" panose="020B0503030403020204" pitchFamily="34" charset="0"/>
              <a:cs typeface="Times New Roman" panose="02020603050405020304" pitchFamily="18" charset="0"/>
            </a:endParaRPr>
          </a:p>
        </p:txBody>
      </p:sp>
      <p:sp>
        <p:nvSpPr>
          <p:cNvPr id="14" name="Rectangle 13"/>
          <p:cNvSpPr>
            <a:spLocks noChangeArrowheads="1"/>
          </p:cNvSpPr>
          <p:nvPr/>
        </p:nvSpPr>
        <p:spPr bwMode="auto">
          <a:xfrm>
            <a:off x="5797550" y="3630613"/>
            <a:ext cx="2251075" cy="1323975"/>
          </a:xfrm>
          <a:prstGeom prst="rect">
            <a:avLst/>
          </a:prstGeom>
          <a:solidFill>
            <a:schemeClr val="bg1"/>
          </a:solidFill>
          <a:ln w="9525">
            <a:solidFill>
              <a:schemeClr val="tx1"/>
            </a:solidFill>
            <a:miter lim="800000"/>
            <a:headEnd/>
            <a:tailEnd/>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000" dirty="0">
                <a:solidFill>
                  <a:srgbClr val="002060"/>
                </a:solidFill>
                <a:latin typeface="Myriad Pro" panose="020B0503030403020204" pitchFamily="34" charset="0"/>
                <a:cs typeface="Times New Roman" panose="02020603050405020304" pitchFamily="18" charset="0"/>
              </a:rPr>
              <a:t>Neuf mois après naquit un garçon. On l’appela Don Gan.</a:t>
            </a:r>
            <a:endParaRPr lang="en-US" altLang="fr-FR" sz="2000" dirty="0">
              <a:solidFill>
                <a:srgbClr val="002060"/>
              </a:solidFill>
              <a:latin typeface="Myriad Pro" panose="020B0503030403020204" pitchFamily="34" charset="0"/>
              <a:cs typeface="Times New Roman" panose="02020603050405020304" pitchFamily="18" charset="0"/>
            </a:endParaRPr>
          </a:p>
        </p:txBody>
      </p:sp>
      <p:sp>
        <p:nvSpPr>
          <p:cNvPr id="55305" name="Rectangle 14"/>
          <p:cNvSpPr>
            <a:spLocks noChangeArrowheads="1"/>
          </p:cNvSpPr>
          <p:nvPr/>
        </p:nvSpPr>
        <p:spPr bwMode="auto">
          <a:xfrm>
            <a:off x="5337175" y="5929313"/>
            <a:ext cx="1651000" cy="403225"/>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lnSpc>
                <a:spcPct val="107000"/>
              </a:lnSpc>
            </a:pPr>
            <a:r>
              <a:rPr lang="fr-FR" altLang="en-US" sz="2000" b="1">
                <a:latin typeface="Myriad Pro" panose="020B0503030403020204" pitchFamily="34" charset="0"/>
              </a:rPr>
              <a:t>Péripétie(s)        </a:t>
            </a:r>
          </a:p>
        </p:txBody>
      </p:sp>
      <p:sp>
        <p:nvSpPr>
          <p:cNvPr id="16" name="Rectangle 15">
            <a:extLst>
              <a:ext uri="{FF2B5EF4-FFF2-40B4-BE49-F238E27FC236}">
                <a16:creationId xmlns:a16="http://schemas.microsoft.com/office/drawing/2014/main" id="{744F0A2C-7275-41B7-8150-87E0E8771973}"/>
              </a:ext>
            </a:extLst>
          </p:cNvPr>
          <p:cNvSpPr/>
          <p:nvPr/>
        </p:nvSpPr>
        <p:spPr>
          <a:xfrm>
            <a:off x="844550" y="5746750"/>
            <a:ext cx="1346200" cy="750888"/>
          </a:xfrm>
          <a:prstGeom prst="rect">
            <a:avLst/>
          </a:prstGeom>
          <a:solidFill>
            <a:schemeClr val="accent1">
              <a:lumMod val="20000"/>
              <a:lumOff val="80000"/>
            </a:schemeClr>
          </a:solidFill>
        </p:spPr>
        <p:txBody>
          <a:bodyPr>
            <a:spAutoFit/>
          </a:bodyPr>
          <a:lstStyle/>
          <a:p>
            <a:pPr algn="ctr">
              <a:lnSpc>
                <a:spcPct val="107000"/>
              </a:lnSpc>
              <a:spcBef>
                <a:spcPts val="0"/>
              </a:spcBef>
              <a:spcAft>
                <a:spcPts val="0"/>
              </a:spcAft>
              <a:defRPr/>
            </a:pPr>
            <a:r>
              <a:rPr lang="fr-FR" sz="2000" b="1" dirty="0">
                <a:latin typeface="Myriad Pro" panose="020B0503030403020204" pitchFamily="34" charset="0"/>
              </a:rPr>
              <a:t>Situation initiale </a:t>
            </a:r>
          </a:p>
        </p:txBody>
      </p:sp>
      <p:sp>
        <p:nvSpPr>
          <p:cNvPr id="17" name="Rectangle 16">
            <a:extLst>
              <a:ext uri="{FF2B5EF4-FFF2-40B4-BE49-F238E27FC236}">
                <a16:creationId xmlns:a16="http://schemas.microsoft.com/office/drawing/2014/main" id="{D9251CC9-E50E-4F6D-950A-64E825D18450}"/>
              </a:ext>
            </a:extLst>
          </p:cNvPr>
          <p:cNvSpPr/>
          <p:nvPr/>
        </p:nvSpPr>
        <p:spPr>
          <a:xfrm>
            <a:off x="2784475" y="5764213"/>
            <a:ext cx="1716088" cy="733425"/>
          </a:xfrm>
          <a:prstGeom prst="rect">
            <a:avLst/>
          </a:prstGeom>
          <a:solidFill>
            <a:schemeClr val="accent2">
              <a:lumMod val="40000"/>
              <a:lumOff val="60000"/>
            </a:schemeClr>
          </a:solidFill>
        </p:spPr>
        <p:txBody>
          <a:bodyPr>
            <a:spAutoFit/>
          </a:bodyPr>
          <a:lstStyle/>
          <a:p>
            <a:pPr algn="ctr">
              <a:lnSpc>
                <a:spcPct val="107000"/>
              </a:lnSpc>
              <a:spcBef>
                <a:spcPts val="0"/>
              </a:spcBef>
              <a:spcAft>
                <a:spcPts val="0"/>
              </a:spcAft>
              <a:defRPr/>
            </a:pPr>
            <a:r>
              <a:rPr lang="fr-FR" sz="2000" b="1" dirty="0">
                <a:latin typeface="Myriad Pro" panose="020B0503030403020204" pitchFamily="34" charset="0"/>
              </a:rPr>
              <a:t>Élément déclencheur</a:t>
            </a:r>
          </a:p>
        </p:txBody>
      </p:sp>
      <p:sp>
        <p:nvSpPr>
          <p:cNvPr id="55308" name="Rectangle 17"/>
          <p:cNvSpPr>
            <a:spLocks noChangeArrowheads="1"/>
          </p:cNvSpPr>
          <p:nvPr/>
        </p:nvSpPr>
        <p:spPr bwMode="auto">
          <a:xfrm>
            <a:off x="7583488" y="5756275"/>
            <a:ext cx="1716087" cy="73342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lnSpc>
                <a:spcPct val="107000"/>
              </a:lnSpc>
            </a:pPr>
            <a:r>
              <a:rPr lang="fr-FR" altLang="en-US" sz="2000" b="1">
                <a:latin typeface="Myriad Pro" panose="020B0503030403020204" pitchFamily="34" charset="0"/>
              </a:rPr>
              <a:t>Élément de résolution</a:t>
            </a:r>
          </a:p>
        </p:txBody>
      </p:sp>
      <p:sp>
        <p:nvSpPr>
          <p:cNvPr id="19" name="Rectangle 18"/>
          <p:cNvSpPr>
            <a:spLocks noChangeArrowheads="1"/>
          </p:cNvSpPr>
          <p:nvPr/>
        </p:nvSpPr>
        <p:spPr bwMode="auto">
          <a:xfrm>
            <a:off x="10061575" y="5729288"/>
            <a:ext cx="1716088" cy="733425"/>
          </a:xfrm>
          <a:prstGeom prst="rect">
            <a:avLst/>
          </a:prstGeom>
          <a:solidFill>
            <a:schemeClr val="tx2">
              <a:lumMod val="75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lnSpc>
                <a:spcPct val="107000"/>
              </a:lnSpc>
            </a:pPr>
            <a:r>
              <a:rPr lang="fr-FR" altLang="fr-FR" sz="2000" b="1" dirty="0">
                <a:latin typeface="Myriad Pro" panose="020B0503030403020204" pitchFamily="34" charset="0"/>
              </a:rPr>
              <a:t>Situation finale </a:t>
            </a:r>
            <a:endParaRPr lang="en-US" altLang="fr-FR" sz="2000" b="1"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4350" name="Google Shape;438;p29"/>
          <p:cNvSpPr txBox="1">
            <a:spLocks noChangeArrowheads="1"/>
          </p:cNvSpPr>
          <p:nvPr/>
        </p:nvSpPr>
        <p:spPr bwMode="auto">
          <a:xfrm>
            <a:off x="904875" y="179388"/>
            <a:ext cx="11287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sym typeface="Open Sans" panose="020B0606030504020204" pitchFamily="34" charset="0"/>
              </a:rPr>
              <a:t>SENSIBILISATION</a:t>
            </a:r>
            <a:endParaRPr lang="en-US" altLang="en-US" sz="2400" dirty="0">
              <a:solidFill>
                <a:srgbClr val="0096D6"/>
              </a:solidFill>
              <a:latin typeface="Myriad Pro" panose="020B0503030403020204" pitchFamily="34" charset="0"/>
            </a:endParaRPr>
          </a:p>
        </p:txBody>
      </p:sp>
      <p:sp>
        <p:nvSpPr>
          <p:cNvPr id="2" name="Rectangle 1">
            <a:extLst>
              <a:ext uri="{FF2B5EF4-FFF2-40B4-BE49-F238E27FC236}">
                <a16:creationId xmlns:a16="http://schemas.microsoft.com/office/drawing/2014/main" id="{B747A332-8581-4AAB-BDB3-87D673EF7DD7}"/>
              </a:ext>
            </a:extLst>
          </p:cNvPr>
          <p:cNvSpPr/>
          <p:nvPr/>
        </p:nvSpPr>
        <p:spPr>
          <a:xfrm>
            <a:off x="865188" y="727075"/>
            <a:ext cx="10567987" cy="69056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2400" b="1" dirty="0">
                <a:solidFill>
                  <a:schemeClr val="tx1"/>
                </a:solidFill>
                <a:latin typeface="Myriad Pro" panose="020B0503030403020204"/>
              </a:rPr>
              <a:t>Après avoir lu et compris l’histoire de Don Gan, associez les différentes parties de l’histoire aux étapes du schéma narratif. </a:t>
            </a:r>
          </a:p>
        </p:txBody>
      </p:sp>
      <p:sp>
        <p:nvSpPr>
          <p:cNvPr id="3" name="Heptagon 2">
            <a:extLst>
              <a:ext uri="{FF2B5EF4-FFF2-40B4-BE49-F238E27FC236}">
                <a16:creationId xmlns:a16="http://schemas.microsoft.com/office/drawing/2014/main" id="{A2943113-06DC-431F-9245-949217618ABC}"/>
              </a:ext>
            </a:extLst>
          </p:cNvPr>
          <p:cNvSpPr/>
          <p:nvPr/>
        </p:nvSpPr>
        <p:spPr>
          <a:xfrm>
            <a:off x="581025" y="2181225"/>
            <a:ext cx="544513" cy="608013"/>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A</a:t>
            </a:r>
            <a:endParaRPr lang="fr-FR" dirty="0">
              <a:latin typeface="Myriad Pro" panose="020B0503030403020204"/>
            </a:endParaRPr>
          </a:p>
        </p:txBody>
      </p:sp>
      <p:sp>
        <p:nvSpPr>
          <p:cNvPr id="20" name="Heptagon 19">
            <a:extLst>
              <a:ext uri="{FF2B5EF4-FFF2-40B4-BE49-F238E27FC236}">
                <a16:creationId xmlns:a16="http://schemas.microsoft.com/office/drawing/2014/main" id="{2F13231A-A3D0-4A71-91A7-925F0B776842}"/>
              </a:ext>
            </a:extLst>
          </p:cNvPr>
          <p:cNvSpPr/>
          <p:nvPr/>
        </p:nvSpPr>
        <p:spPr>
          <a:xfrm>
            <a:off x="2011363" y="3582988"/>
            <a:ext cx="546100" cy="608012"/>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B</a:t>
            </a:r>
            <a:endParaRPr lang="fr-FR" dirty="0">
              <a:latin typeface="Myriad Pro" panose="020B0503030403020204"/>
            </a:endParaRPr>
          </a:p>
        </p:txBody>
      </p:sp>
      <p:sp>
        <p:nvSpPr>
          <p:cNvPr id="21" name="Heptagon 20">
            <a:extLst>
              <a:ext uri="{FF2B5EF4-FFF2-40B4-BE49-F238E27FC236}">
                <a16:creationId xmlns:a16="http://schemas.microsoft.com/office/drawing/2014/main" id="{AB850C90-132F-488C-B2A2-1757B7151F1B}"/>
              </a:ext>
            </a:extLst>
          </p:cNvPr>
          <p:cNvSpPr/>
          <p:nvPr/>
        </p:nvSpPr>
        <p:spPr>
          <a:xfrm>
            <a:off x="1379538" y="4791075"/>
            <a:ext cx="546100" cy="608013"/>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C</a:t>
            </a:r>
            <a:endParaRPr lang="fr-FR" dirty="0">
              <a:latin typeface="Myriad Pro" panose="020B0503030403020204"/>
            </a:endParaRPr>
          </a:p>
        </p:txBody>
      </p:sp>
      <p:sp>
        <p:nvSpPr>
          <p:cNvPr id="22" name="Heptagon 21">
            <a:extLst>
              <a:ext uri="{FF2B5EF4-FFF2-40B4-BE49-F238E27FC236}">
                <a16:creationId xmlns:a16="http://schemas.microsoft.com/office/drawing/2014/main" id="{1B9E91E6-2BF7-4236-A1F5-A5D70E788F78}"/>
              </a:ext>
            </a:extLst>
          </p:cNvPr>
          <p:cNvSpPr/>
          <p:nvPr/>
        </p:nvSpPr>
        <p:spPr>
          <a:xfrm>
            <a:off x="4503738" y="2152650"/>
            <a:ext cx="544512" cy="608013"/>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D</a:t>
            </a:r>
            <a:endParaRPr lang="fr-FR" dirty="0">
              <a:latin typeface="Myriad Pro" panose="020B0503030403020204"/>
            </a:endParaRPr>
          </a:p>
        </p:txBody>
      </p:sp>
      <p:sp>
        <p:nvSpPr>
          <p:cNvPr id="23" name="Heptagon 22">
            <a:extLst>
              <a:ext uri="{FF2B5EF4-FFF2-40B4-BE49-F238E27FC236}">
                <a16:creationId xmlns:a16="http://schemas.microsoft.com/office/drawing/2014/main" id="{7EC9FD5D-5FE2-41F7-94C1-26DF7983C03F}"/>
              </a:ext>
            </a:extLst>
          </p:cNvPr>
          <p:cNvSpPr/>
          <p:nvPr/>
        </p:nvSpPr>
        <p:spPr>
          <a:xfrm>
            <a:off x="5240338" y="4110038"/>
            <a:ext cx="544512" cy="608012"/>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E</a:t>
            </a:r>
            <a:endParaRPr lang="fr-FR" dirty="0">
              <a:latin typeface="Myriad Pro" panose="020B0503030403020204"/>
            </a:endParaRPr>
          </a:p>
        </p:txBody>
      </p:sp>
      <p:sp>
        <p:nvSpPr>
          <p:cNvPr id="24" name="Heptagon 23">
            <a:extLst>
              <a:ext uri="{FF2B5EF4-FFF2-40B4-BE49-F238E27FC236}">
                <a16:creationId xmlns:a16="http://schemas.microsoft.com/office/drawing/2014/main" id="{AB29FB26-1EFF-49D1-978E-164D8F44F9BE}"/>
              </a:ext>
            </a:extLst>
          </p:cNvPr>
          <p:cNvSpPr/>
          <p:nvPr/>
        </p:nvSpPr>
        <p:spPr>
          <a:xfrm>
            <a:off x="8323263" y="2166938"/>
            <a:ext cx="546100" cy="608012"/>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F</a:t>
            </a:r>
            <a:endParaRPr lang="fr-FR" dirty="0">
              <a:latin typeface="Myriad Pro" panose="020B0503030403020204"/>
            </a:endParaRPr>
          </a:p>
        </p:txBody>
      </p:sp>
      <p:sp>
        <p:nvSpPr>
          <p:cNvPr id="25" name="Heptagon 24">
            <a:extLst>
              <a:ext uri="{FF2B5EF4-FFF2-40B4-BE49-F238E27FC236}">
                <a16:creationId xmlns:a16="http://schemas.microsoft.com/office/drawing/2014/main" id="{243A4FDF-366E-4108-AA7A-2C000BD5B8B7}"/>
              </a:ext>
            </a:extLst>
          </p:cNvPr>
          <p:cNvSpPr/>
          <p:nvPr/>
        </p:nvSpPr>
        <p:spPr>
          <a:xfrm>
            <a:off x="8613775" y="3989388"/>
            <a:ext cx="544513" cy="608012"/>
          </a:xfrm>
          <a:prstGeom prst="hept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n w="0"/>
                <a:solidFill>
                  <a:schemeClr val="tx1"/>
                </a:solidFill>
                <a:effectLst>
                  <a:outerShdw blurRad="38100" dist="19050" dir="2700000" algn="tl" rotWithShape="0">
                    <a:schemeClr val="dk1">
                      <a:alpha val="40000"/>
                    </a:schemeClr>
                  </a:outerShdw>
                </a:effectLst>
                <a:latin typeface="Myriad Pro" panose="020B0503030403020204"/>
              </a:rPr>
              <a:t>G</a:t>
            </a:r>
            <a:endParaRPr lang="fr-FR" dirty="0">
              <a:latin typeface="Myriad Pro" panose="020B05030304030202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5305"/>
                                        </p:tgtEl>
                                        <p:attrNameLst>
                                          <p:attrName>style.visibility</p:attrName>
                                        </p:attrNameLst>
                                      </p:cBhvr>
                                      <p:to>
                                        <p:strVal val="visible"/>
                                      </p:to>
                                    </p:set>
                                    <p:anim calcmode="lin" valueType="num">
                                      <p:cBhvr additive="base">
                                        <p:cTn id="15" dur="500" fill="hold"/>
                                        <p:tgtEl>
                                          <p:spTgt spid="55305"/>
                                        </p:tgtEl>
                                        <p:attrNameLst>
                                          <p:attrName>ppt_x</p:attrName>
                                        </p:attrNameLst>
                                      </p:cBhvr>
                                      <p:tavLst>
                                        <p:tav tm="0">
                                          <p:val>
                                            <p:strVal val="#ppt_x"/>
                                          </p:val>
                                        </p:tav>
                                        <p:tav tm="100000">
                                          <p:val>
                                            <p:strVal val="#ppt_x"/>
                                          </p:val>
                                        </p:tav>
                                      </p:tavLst>
                                    </p:anim>
                                    <p:anim calcmode="lin" valueType="num">
                                      <p:cBhvr additive="base">
                                        <p:cTn id="16" dur="500" fill="hold"/>
                                        <p:tgtEl>
                                          <p:spTgt spid="5530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5308"/>
                                        </p:tgtEl>
                                        <p:attrNameLst>
                                          <p:attrName>style.visibility</p:attrName>
                                        </p:attrNameLst>
                                      </p:cBhvr>
                                      <p:to>
                                        <p:strVal val="visible"/>
                                      </p:to>
                                    </p:set>
                                    <p:anim calcmode="lin" valueType="num">
                                      <p:cBhvr additive="base">
                                        <p:cTn id="19" dur="500" fill="hold"/>
                                        <p:tgtEl>
                                          <p:spTgt spid="55308"/>
                                        </p:tgtEl>
                                        <p:attrNameLst>
                                          <p:attrName>ppt_x</p:attrName>
                                        </p:attrNameLst>
                                      </p:cBhvr>
                                      <p:tavLst>
                                        <p:tav tm="0">
                                          <p:val>
                                            <p:strVal val="#ppt_x"/>
                                          </p:val>
                                        </p:tav>
                                        <p:tav tm="100000">
                                          <p:val>
                                            <p:strVal val="#ppt_x"/>
                                          </p:val>
                                        </p:tav>
                                      </p:tavLst>
                                    </p:anim>
                                    <p:anim calcmode="lin" valueType="num">
                                      <p:cBhvr additive="base">
                                        <p:cTn id="20" dur="500" fill="hold"/>
                                        <p:tgtEl>
                                          <p:spTgt spid="5530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mph" presetSubtype="2" fill="hold" grpId="0" nodeType="clickEffect">
                                  <p:stCondLst>
                                    <p:cond delay="0"/>
                                  </p:stCondLst>
                                  <p:childTnLst>
                                    <p:animClr clrSpc="rgb" dir="cw">
                                      <p:cBhvr>
                                        <p:cTn id="28" dur="2000" fill="hold"/>
                                        <p:tgtEl>
                                          <p:spTgt spid="5"/>
                                        </p:tgtEl>
                                        <p:attrNameLst>
                                          <p:attrName>fillcolor</p:attrName>
                                        </p:attrNameLst>
                                      </p:cBhvr>
                                      <p:to>
                                        <a:srgbClr val="9CC3E5"/>
                                      </p:to>
                                    </p:animClr>
                                    <p:set>
                                      <p:cBhvr>
                                        <p:cTn id="29" dur="2000" fill="hold"/>
                                        <p:tgtEl>
                                          <p:spTgt spid="5"/>
                                        </p:tgtEl>
                                        <p:attrNameLst>
                                          <p:attrName>fill.type</p:attrName>
                                        </p:attrNameLst>
                                      </p:cBhvr>
                                      <p:to>
                                        <p:strVal val="solid"/>
                                      </p:to>
                                    </p:set>
                                    <p:set>
                                      <p:cBhvr>
                                        <p:cTn id="30" dur="2000" fill="hold"/>
                                        <p:tgtEl>
                                          <p:spTgt spid="5"/>
                                        </p:tgtEl>
                                        <p:attrNameLst>
                                          <p:attrName>fill.on</p:attrName>
                                        </p:attrNameLst>
                                      </p:cBhvr>
                                      <p:to>
                                        <p:strVal val="tru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mph" presetSubtype="2" fill="hold" grpId="0" nodeType="clickEffect">
                                  <p:stCondLst>
                                    <p:cond delay="0"/>
                                  </p:stCondLst>
                                  <p:childTnLst>
                                    <p:animClr clrSpc="rgb" dir="cw">
                                      <p:cBhvr>
                                        <p:cTn id="34" dur="2000" fill="hold"/>
                                        <p:tgtEl>
                                          <p:spTgt spid="9"/>
                                        </p:tgtEl>
                                        <p:attrNameLst>
                                          <p:attrName>fillcolor</p:attrName>
                                        </p:attrNameLst>
                                      </p:cBhvr>
                                      <p:to>
                                        <a:srgbClr val="F7CBAC"/>
                                      </p:to>
                                    </p:animClr>
                                    <p:set>
                                      <p:cBhvr>
                                        <p:cTn id="35" dur="2000" fill="hold"/>
                                        <p:tgtEl>
                                          <p:spTgt spid="9"/>
                                        </p:tgtEl>
                                        <p:attrNameLst>
                                          <p:attrName>fill.type</p:attrName>
                                        </p:attrNameLst>
                                      </p:cBhvr>
                                      <p:to>
                                        <p:strVal val="solid"/>
                                      </p:to>
                                    </p:set>
                                    <p:set>
                                      <p:cBhvr>
                                        <p:cTn id="36" dur="2000" fill="hold"/>
                                        <p:tgtEl>
                                          <p:spTgt spid="9"/>
                                        </p:tgtEl>
                                        <p:attrNameLst>
                                          <p:attrName>fill.on</p:attrName>
                                        </p:attrNameLst>
                                      </p:cBhvr>
                                      <p:to>
                                        <p:strVal val="tru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mph" presetSubtype="2" fill="hold" grpId="0" nodeType="clickEffect">
                                  <p:stCondLst>
                                    <p:cond delay="0"/>
                                  </p:stCondLst>
                                  <p:childTnLst>
                                    <p:animClr clrSpc="rgb" dir="cw">
                                      <p:cBhvr>
                                        <p:cTn id="40" dur="2000" fill="hold"/>
                                        <p:tgtEl>
                                          <p:spTgt spid="55300"/>
                                        </p:tgtEl>
                                        <p:attrNameLst>
                                          <p:attrName>fillcolor</p:attrName>
                                        </p:attrNameLst>
                                      </p:cBhvr>
                                      <p:to>
                                        <a:srgbClr val="92D050"/>
                                      </p:to>
                                    </p:animClr>
                                    <p:set>
                                      <p:cBhvr>
                                        <p:cTn id="41" dur="2000" fill="hold"/>
                                        <p:tgtEl>
                                          <p:spTgt spid="55300"/>
                                        </p:tgtEl>
                                        <p:attrNameLst>
                                          <p:attrName>fill.type</p:attrName>
                                        </p:attrNameLst>
                                      </p:cBhvr>
                                      <p:to>
                                        <p:strVal val="solid"/>
                                      </p:to>
                                    </p:set>
                                    <p:set>
                                      <p:cBhvr>
                                        <p:cTn id="42" dur="2000" fill="hold"/>
                                        <p:tgtEl>
                                          <p:spTgt spid="55300"/>
                                        </p:tgtEl>
                                        <p:attrNameLst>
                                          <p:attrName>fill.on</p:attrName>
                                        </p:attrNameLst>
                                      </p:cBhvr>
                                      <p:to>
                                        <p:strVal val="tru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mph" presetSubtype="2" fill="hold" grpId="0" nodeType="clickEffect">
                                  <p:stCondLst>
                                    <p:cond delay="0"/>
                                  </p:stCondLst>
                                  <p:childTnLst>
                                    <p:animClr clrSpc="rgb" dir="cw">
                                      <p:cBhvr>
                                        <p:cTn id="46" dur="2000" fill="hold"/>
                                        <p:tgtEl>
                                          <p:spTgt spid="55301"/>
                                        </p:tgtEl>
                                        <p:attrNameLst>
                                          <p:attrName>fillcolor</p:attrName>
                                        </p:attrNameLst>
                                      </p:cBhvr>
                                      <p:to>
                                        <a:srgbClr val="92D050"/>
                                      </p:to>
                                    </p:animClr>
                                    <p:set>
                                      <p:cBhvr>
                                        <p:cTn id="47" dur="2000" fill="hold"/>
                                        <p:tgtEl>
                                          <p:spTgt spid="55301"/>
                                        </p:tgtEl>
                                        <p:attrNameLst>
                                          <p:attrName>fill.type</p:attrName>
                                        </p:attrNameLst>
                                      </p:cBhvr>
                                      <p:to>
                                        <p:strVal val="solid"/>
                                      </p:to>
                                    </p:set>
                                    <p:set>
                                      <p:cBhvr>
                                        <p:cTn id="48" dur="2000" fill="hold"/>
                                        <p:tgtEl>
                                          <p:spTgt spid="55301"/>
                                        </p:tgtEl>
                                        <p:attrNameLst>
                                          <p:attrName>fill.on</p:attrName>
                                        </p:attrNameLst>
                                      </p:cBhvr>
                                      <p:to>
                                        <p:strVal val="tru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mph" presetSubtype="2" fill="hold" grpId="0" nodeType="clickEffect">
                                  <p:stCondLst>
                                    <p:cond delay="0"/>
                                  </p:stCondLst>
                                  <p:childTnLst>
                                    <p:animClr clrSpc="rgb" dir="cw">
                                      <p:cBhvr>
                                        <p:cTn id="52" dur="2000" fill="hold"/>
                                        <p:tgtEl>
                                          <p:spTgt spid="55302"/>
                                        </p:tgtEl>
                                        <p:attrNameLst>
                                          <p:attrName>fillcolor</p:attrName>
                                        </p:attrNameLst>
                                      </p:cBhvr>
                                      <p:to>
                                        <a:srgbClr val="92D050"/>
                                      </p:to>
                                    </p:animClr>
                                    <p:set>
                                      <p:cBhvr>
                                        <p:cTn id="53" dur="2000" fill="hold"/>
                                        <p:tgtEl>
                                          <p:spTgt spid="55302"/>
                                        </p:tgtEl>
                                        <p:attrNameLst>
                                          <p:attrName>fill.type</p:attrName>
                                        </p:attrNameLst>
                                      </p:cBhvr>
                                      <p:to>
                                        <p:strVal val="solid"/>
                                      </p:to>
                                    </p:set>
                                    <p:set>
                                      <p:cBhvr>
                                        <p:cTn id="54" dur="2000" fill="hold"/>
                                        <p:tgtEl>
                                          <p:spTgt spid="55302"/>
                                        </p:tgtEl>
                                        <p:attrNameLst>
                                          <p:attrName>fill.on</p:attrName>
                                        </p:attrNameLst>
                                      </p:cBhvr>
                                      <p:to>
                                        <p:strVal val="tru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mph" presetSubtype="2" fill="hold" grpId="0" nodeType="clickEffect">
                                  <p:stCondLst>
                                    <p:cond delay="0"/>
                                  </p:stCondLst>
                                  <p:childTnLst>
                                    <p:animClr clrSpc="rgb" dir="cw">
                                      <p:cBhvr>
                                        <p:cTn id="58" dur="2000" fill="hold"/>
                                        <p:tgtEl>
                                          <p:spTgt spid="55303"/>
                                        </p:tgtEl>
                                        <p:attrNameLst>
                                          <p:attrName>fillcolor</p:attrName>
                                        </p:attrNameLst>
                                      </p:cBhvr>
                                      <p:to>
                                        <a:srgbClr val="FFD965"/>
                                      </p:to>
                                    </p:animClr>
                                    <p:set>
                                      <p:cBhvr>
                                        <p:cTn id="59" dur="2000" fill="hold"/>
                                        <p:tgtEl>
                                          <p:spTgt spid="55303"/>
                                        </p:tgtEl>
                                        <p:attrNameLst>
                                          <p:attrName>fill.type</p:attrName>
                                        </p:attrNameLst>
                                      </p:cBhvr>
                                      <p:to>
                                        <p:strVal val="solid"/>
                                      </p:to>
                                    </p:set>
                                    <p:set>
                                      <p:cBhvr>
                                        <p:cTn id="60" dur="2000" fill="hold"/>
                                        <p:tgtEl>
                                          <p:spTgt spid="55303"/>
                                        </p:tgtEl>
                                        <p:attrNameLst>
                                          <p:attrName>fill.on</p:attrName>
                                        </p:attrNameLst>
                                      </p:cBhvr>
                                      <p:to>
                                        <p:strVal val="tru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mph" presetSubtype="2" fill="hold" grpId="0" nodeType="clickEffect">
                                  <p:stCondLst>
                                    <p:cond delay="0"/>
                                  </p:stCondLst>
                                  <p:childTnLst>
                                    <p:animClr clrSpc="rgb" dir="cw">
                                      <p:cBhvr>
                                        <p:cTn id="64" dur="2000" fill="hold"/>
                                        <p:tgtEl>
                                          <p:spTgt spid="14"/>
                                        </p:tgtEl>
                                        <p:attrNameLst>
                                          <p:attrName>fillcolor</p:attrName>
                                        </p:attrNameLst>
                                      </p:cBhvr>
                                      <p:to>
                                        <a:srgbClr val="AEABAB"/>
                                      </p:to>
                                    </p:animClr>
                                    <p:set>
                                      <p:cBhvr>
                                        <p:cTn id="65" dur="2000" fill="hold"/>
                                        <p:tgtEl>
                                          <p:spTgt spid="14"/>
                                        </p:tgtEl>
                                        <p:attrNameLst>
                                          <p:attrName>fill.type</p:attrName>
                                        </p:attrNameLst>
                                      </p:cBhvr>
                                      <p:to>
                                        <p:strVal val="solid"/>
                                      </p:to>
                                    </p:set>
                                    <p:set>
                                      <p:cBhvr>
                                        <p:cTn id="66" dur="2000" fill="hold"/>
                                        <p:tgtEl>
                                          <p:spTgt spid="1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55300" grpId="0" animBg="1"/>
      <p:bldP spid="55301" grpId="0" animBg="1"/>
      <p:bldP spid="55302" grpId="0" animBg="1"/>
      <p:bldP spid="55303" grpId="0" animBg="1"/>
      <p:bldP spid="14" grpId="0" animBg="1"/>
      <p:bldP spid="55305" grpId="0" animBg="1"/>
      <p:bldP spid="16" grpId="0" animBg="1"/>
      <p:bldP spid="17" grpId="0" animBg="1"/>
      <p:bldP spid="5530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792480"/>
            <a:ext cx="3320532" cy="6065520"/>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defRPr/>
            </a:pPr>
            <a:r>
              <a:rPr lang="fr-FR" sz="2200" b="1" dirty="0">
                <a:solidFill>
                  <a:schemeClr val="tx1"/>
                </a:solidFill>
                <a:latin typeface="Myriad Pro" panose="020B0503030403020204"/>
              </a:rPr>
              <a:t>Voici un texte narratif qui répond aux étapes du schéma narratif.</a:t>
            </a:r>
          </a:p>
          <a:p>
            <a:pPr>
              <a:defRPr/>
            </a:pPr>
            <a:endParaRPr lang="fr-FR" sz="2200" b="1" dirty="0">
              <a:solidFill>
                <a:srgbClr val="0070C0"/>
              </a:solidFill>
              <a:latin typeface="Myriad Pro" panose="020B0503030403020204"/>
            </a:endParaRPr>
          </a:p>
          <a:p>
            <a:pPr>
              <a:defRPr/>
            </a:pPr>
            <a:r>
              <a:rPr lang="fr-FR" sz="2200" b="1" dirty="0">
                <a:solidFill>
                  <a:schemeClr val="tx1"/>
                </a:solidFill>
                <a:latin typeface="Myriad Pro" panose="020B0503030403020204"/>
              </a:rPr>
              <a:t>1- Nous allons le lire pour comprendre l’histoire. </a:t>
            </a:r>
          </a:p>
          <a:p>
            <a:pPr>
              <a:defRPr/>
            </a:pPr>
            <a:endParaRPr lang="fr-FR" sz="2200" b="1" dirty="0">
              <a:solidFill>
                <a:srgbClr val="0070C0"/>
              </a:solidFill>
              <a:latin typeface="Myriad Pro" panose="020B0503030403020204"/>
            </a:endParaRPr>
          </a:p>
          <a:p>
            <a:pPr>
              <a:defRPr/>
            </a:pPr>
            <a:r>
              <a:rPr lang="fr-FR" sz="2200" b="1" dirty="0">
                <a:solidFill>
                  <a:schemeClr val="tx1"/>
                </a:solidFill>
                <a:latin typeface="Myriad Pro" panose="020B0503030403020204"/>
              </a:rPr>
              <a:t>2- Nous allons délimiter les différentes étapes du schéma narratif.</a:t>
            </a:r>
          </a:p>
          <a:p>
            <a:pPr>
              <a:defRPr/>
            </a:pPr>
            <a:endParaRPr lang="fr-FR" sz="2200" b="1" dirty="0">
              <a:solidFill>
                <a:srgbClr val="0070C0"/>
              </a:solidFill>
              <a:latin typeface="Myriad Pro" panose="020B0503030403020204"/>
            </a:endParaRPr>
          </a:p>
          <a:p>
            <a:pPr>
              <a:defRPr/>
            </a:pPr>
            <a:r>
              <a:rPr lang="fr-FR" sz="2200" b="1" dirty="0">
                <a:solidFill>
                  <a:schemeClr val="tx1"/>
                </a:solidFill>
                <a:latin typeface="Myriad Pro" panose="020B0503030403020204"/>
              </a:rPr>
              <a:t>3- Nous allons analyser chaque étape du schéma narratif afin d’identifier ses caractéristiques. </a:t>
            </a:r>
          </a:p>
        </p:txBody>
      </p:sp>
      <p:sp>
        <p:nvSpPr>
          <p:cNvPr id="16386" name="Rectangle 1"/>
          <p:cNvSpPr>
            <a:spLocks noChangeArrowheads="1"/>
          </p:cNvSpPr>
          <p:nvPr/>
        </p:nvSpPr>
        <p:spPr bwMode="auto">
          <a:xfrm>
            <a:off x="3295650" y="657225"/>
            <a:ext cx="8480425" cy="586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fr-FR" altLang="en-US" sz="1500" b="1" dirty="0">
                <a:latin typeface="Myriad Pro" panose="020B0503030403020204" pitchFamily="34" charset="0"/>
                <a:cs typeface="Times New Roman" panose="02020603050405020304" pitchFamily="18" charset="0"/>
              </a:rPr>
              <a:t>Le secret de Maitre </a:t>
            </a:r>
            <a:r>
              <a:rPr lang="fr-FR" altLang="en-US" sz="1500" b="1" dirty="0" err="1">
                <a:latin typeface="Myriad Pro" panose="020B0503030403020204" pitchFamily="34" charset="0"/>
                <a:cs typeface="Times New Roman" panose="02020603050405020304" pitchFamily="18" charset="0"/>
              </a:rPr>
              <a:t>Cornille</a:t>
            </a:r>
            <a:endParaRPr lang="fr-FR" altLang="en-US" sz="1500" b="1" dirty="0">
              <a:latin typeface="Myriad Pro" panose="020B0503030403020204" pitchFamily="34" charset="0"/>
              <a:cs typeface="Times New Roman" panose="02020603050405020304" pitchFamily="18" charset="0"/>
            </a:endParaRPr>
          </a:p>
          <a:p>
            <a:pPr algn="just"/>
            <a:r>
              <a:rPr lang="fr-FR" altLang="en-US" sz="1500" dirty="0">
                <a:latin typeface="Myriad Pro" panose="020B0503030403020204" pitchFamily="34" charset="0"/>
                <a:cs typeface="Times New Roman" panose="02020603050405020304" pitchFamily="18" charset="0"/>
              </a:rPr>
              <a:t>Ce pays n’a pas toujours été un endroit mort et sans renom, comme il est aujourd’hui. </a:t>
            </a:r>
          </a:p>
          <a:p>
            <a:pPr algn="just"/>
            <a:r>
              <a:rPr lang="fr-FR" altLang="en-US" sz="1500" dirty="0">
                <a:latin typeface="Myriad Pro" panose="020B0503030403020204" pitchFamily="34" charset="0"/>
                <a:cs typeface="Times New Roman" panose="02020603050405020304" pitchFamily="18" charset="0"/>
              </a:rPr>
              <a:t>Autre temps, il s’y faisait un grand commerce de meunerie, et, dix lieues à la ronde, les gens nous apportaient leur blé à moudre… Tout autour du village, les collines étaient couvertes de moulins à vent. Malheureusement, des Français de Paris eurent l’idée d’établir une minoterie à vapeur, sur la route de Tarascon. Tout beau, tout nouveau ! Les gens prirent l’habitude d’envoyer leurs blés aux minotiers, et les pauvres moulins à vent restèrent sans ouvrage.</a:t>
            </a:r>
          </a:p>
          <a:p>
            <a:pPr algn="just"/>
            <a:r>
              <a:rPr lang="fr-FR" altLang="en-US" sz="1500" dirty="0">
                <a:latin typeface="Myriad Pro" panose="020B0503030403020204" pitchFamily="34" charset="0"/>
                <a:cs typeface="Times New Roman" panose="02020603050405020304" pitchFamily="18" charset="0"/>
              </a:rPr>
              <a:t>Maître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était un vieux meunier, vivant depuis soixante ans dans la farine. L’installation des minoteries l’avait rendu comme fou. Pendant huit jours, on le vit courir par le village criant de toutes ses forces qu’on voulait empoisonner la Provence avec la farine des minotiers. Alors, de male rage, le vieux s’enferma dans son moulin et vécut tout seul comme une bête farouche. Il ne voulut pas même garder près de lui sa petite-fille </a:t>
            </a:r>
            <a:r>
              <a:rPr lang="fr-FR" altLang="en-US" sz="1500" dirty="0" err="1">
                <a:latin typeface="Myriad Pro" panose="020B0503030403020204" pitchFamily="34" charset="0"/>
                <a:cs typeface="Times New Roman" panose="02020603050405020304" pitchFamily="18" charset="0"/>
              </a:rPr>
              <a:t>Vivette</a:t>
            </a:r>
            <a:r>
              <a:rPr lang="fr-FR" altLang="en-US" sz="1500" dirty="0">
                <a:latin typeface="Myriad Pro" panose="020B0503030403020204" pitchFamily="34" charset="0"/>
                <a:cs typeface="Times New Roman" panose="02020603050405020304" pitchFamily="18" charset="0"/>
              </a:rPr>
              <a:t>, une enfant de quinze ans, qui, depuis la mort de ses parents, n’avait plus que son </a:t>
            </a:r>
            <a:r>
              <a:rPr lang="fr-FR" altLang="en-US" sz="1500" i="1" dirty="0">
                <a:latin typeface="Myriad Pro" panose="020B0503030403020204" pitchFamily="34" charset="0"/>
                <a:cs typeface="Times New Roman" panose="02020603050405020304" pitchFamily="18" charset="0"/>
              </a:rPr>
              <a:t>grand</a:t>
            </a:r>
            <a:r>
              <a:rPr lang="fr-FR" altLang="en-US" sz="1500" dirty="0">
                <a:latin typeface="Myriad Pro" panose="020B0503030403020204" pitchFamily="34" charset="0"/>
                <a:cs typeface="Times New Roman" panose="02020603050405020304" pitchFamily="18" charset="0"/>
              </a:rPr>
              <a:t> au monde. La pauvre petite fut obligée de gagner sa vie et de se louer un peu partout dans les </a:t>
            </a:r>
            <a:r>
              <a:rPr lang="fr-FR" altLang="en-US" sz="1500" i="1" dirty="0">
                <a:latin typeface="Myriad Pro" panose="020B0503030403020204" pitchFamily="34" charset="0"/>
                <a:cs typeface="Times New Roman" panose="02020603050405020304" pitchFamily="18" charset="0"/>
              </a:rPr>
              <a:t>mas</a:t>
            </a:r>
            <a:r>
              <a:rPr lang="fr-FR" altLang="en-US" sz="1500" dirty="0">
                <a:latin typeface="Myriad Pro" panose="020B0503030403020204" pitchFamily="34" charset="0"/>
                <a:cs typeface="Times New Roman" panose="02020603050405020304" pitchFamily="18" charset="0"/>
              </a:rPr>
              <a:t>, pour la moisson ou les olivades. </a:t>
            </a:r>
          </a:p>
          <a:p>
            <a:pPr algn="just"/>
            <a:r>
              <a:rPr lang="fr-FR" altLang="en-US" sz="1500" dirty="0">
                <a:latin typeface="Myriad Pro" panose="020B0503030403020204" pitchFamily="34" charset="0"/>
                <a:cs typeface="Times New Roman" panose="02020603050405020304" pitchFamily="18" charset="0"/>
              </a:rPr>
              <a:t>Mais, dans la vie de maître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il y avait quelque chose qui n’était pas clair. Depuis longtemps personne, au village, ne lui portait plus de blé, et pourtant les ailes de son moulin allaient toujours leur train comme devant… Le soir, on rencontrait par les chemins le vieux meunier poussant devant lui son âne chargé de gros sacs de farine. Il  prétendait travailler pour l’exportation. On sentait qu’il avait un secret. Quelques semaines après, </a:t>
            </a:r>
            <a:r>
              <a:rPr lang="fr-FR" altLang="en-US" sz="1500" dirty="0" err="1">
                <a:latin typeface="Myriad Pro" panose="020B0503030403020204" pitchFamily="34" charset="0"/>
                <a:cs typeface="Times New Roman" panose="02020603050405020304" pitchFamily="18" charset="0"/>
              </a:rPr>
              <a:t>Vivette</a:t>
            </a:r>
            <a:r>
              <a:rPr lang="fr-FR" altLang="en-US" sz="1500" dirty="0">
                <a:latin typeface="Myriad Pro" panose="020B0503030403020204" pitchFamily="34" charset="0"/>
                <a:cs typeface="Times New Roman" panose="02020603050405020304" pitchFamily="18" charset="0"/>
              </a:rPr>
              <a:t> et son fiancé pénétrèrent en cachette dans le moulin et découvrirent qu’il tournait à vide : Maître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transportait des sacs de plâtre pour dissimuler son malheur. Emus, les paysans apportèrent de nouveau leur blé au moulin de Maître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À partir de ce jour-là, jamais on ne laissa le vieux meunier manquer d’ouvrage. Puis, un matin, maître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mourut, et les ailes de notre dernier moulin cessèrent de virer, pour toujours cette fois…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mort, personne ne prit sa suite. </a:t>
            </a:r>
          </a:p>
          <a:p>
            <a:pPr algn="r"/>
            <a:r>
              <a:rPr lang="fr-FR" altLang="en-US" sz="1500" b="1" dirty="0">
                <a:latin typeface="Myriad Pro" panose="020B0503030403020204" pitchFamily="34" charset="0"/>
                <a:cs typeface="Times New Roman" panose="02020603050405020304" pitchFamily="18" charset="0"/>
              </a:rPr>
              <a:t>D’après Les lettres de mon moulin d’Alphonse Daudet, 1869.</a:t>
            </a:r>
          </a:p>
        </p:txBody>
      </p:sp>
      <p:sp>
        <p:nvSpPr>
          <p:cNvPr id="4" name="Google Shape;438;p29">
            <a:extLst>
              <a:ext uri="{FF2B5EF4-FFF2-40B4-BE49-F238E27FC236}">
                <a16:creationId xmlns:a16="http://schemas.microsoft.com/office/drawing/2014/main" id="{4A74FF53-D5D9-475A-AB66-9FCA7E794498}"/>
              </a:ext>
            </a:extLst>
          </p:cNvPr>
          <p:cNvSpPr txBox="1">
            <a:spLocks noChangeArrowheads="1"/>
          </p:cNvSpPr>
          <p:nvPr/>
        </p:nvSpPr>
        <p:spPr bwMode="auto">
          <a:xfrm>
            <a:off x="752475" y="139700"/>
            <a:ext cx="2989531" cy="517525"/>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defRPr/>
            </a:pPr>
            <a:r>
              <a:rPr lang="en-US" altLang="en-US" sz="3600" b="1" dirty="0">
                <a:solidFill>
                  <a:srgbClr val="0096D6"/>
                </a:solidFill>
                <a:latin typeface="Myriad Pro"/>
                <a:cs typeface="Open Sans" panose="020B0606030504020204" pitchFamily="34" charset="0"/>
                <a:sym typeface="Open Sans" panose="020B0606030504020204" pitchFamily="34" charset="0"/>
              </a:rPr>
              <a:t>DECOUVERTE</a:t>
            </a:r>
            <a:endParaRPr lang="en-US" altLang="en-US" sz="3600" dirty="0">
              <a:solidFill>
                <a:srgbClr val="0096D6"/>
              </a:solidFill>
              <a:latin typeface="Myriad Pr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881" y="768736"/>
            <a:ext cx="3292396"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4" name="Google Shape;438;p29">
            <a:extLst>
              <a:ext uri="{FF2B5EF4-FFF2-40B4-BE49-F238E27FC236}">
                <a16:creationId xmlns:a16="http://schemas.microsoft.com/office/drawing/2014/main" id="{67692707-1CD6-45E5-866A-BDE39A7F0316}"/>
              </a:ext>
            </a:extLst>
          </p:cNvPr>
          <p:cNvSpPr txBox="1">
            <a:spLocks noChangeArrowheads="1"/>
          </p:cNvSpPr>
          <p:nvPr/>
        </p:nvSpPr>
        <p:spPr bwMode="auto">
          <a:xfrm>
            <a:off x="776508" y="149811"/>
            <a:ext cx="8410575" cy="517525"/>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defRPr/>
            </a:pPr>
            <a:r>
              <a:rPr lang="fr-FR" altLang="en-US" sz="3600" b="1" dirty="0">
                <a:solidFill>
                  <a:srgbClr val="0096D6"/>
                </a:solidFill>
                <a:latin typeface="Myriad Pro"/>
                <a:cs typeface="Open Sans" panose="020B0606030504020204" pitchFamily="34" charset="0"/>
                <a:sym typeface="Open Sans" panose="020B0606030504020204" pitchFamily="34" charset="0"/>
              </a:rPr>
              <a:t>DECOUVERTE : </a:t>
            </a:r>
            <a:r>
              <a:rPr lang="fr-FR" altLang="en-US" sz="3600" dirty="0">
                <a:solidFill>
                  <a:srgbClr val="0096D6"/>
                </a:solidFill>
                <a:latin typeface="Myriad Pro"/>
                <a:cs typeface="Open Sans" panose="020B0606030504020204" pitchFamily="34" charset="0"/>
                <a:sym typeface="Open Sans" panose="020B0606030504020204" pitchFamily="34" charset="0"/>
              </a:rPr>
              <a:t>comprendre le texte</a:t>
            </a:r>
            <a:endParaRPr lang="fr-FR" altLang="en-US" sz="3600" dirty="0">
              <a:solidFill>
                <a:srgbClr val="0096D6"/>
              </a:solidFill>
              <a:latin typeface="Myriad Pro"/>
            </a:endParaRPr>
          </a:p>
        </p:txBody>
      </p:sp>
      <p:sp>
        <p:nvSpPr>
          <p:cNvPr id="2" name="Rectangle 1">
            <a:extLst>
              <a:ext uri="{FF2B5EF4-FFF2-40B4-BE49-F238E27FC236}">
                <a16:creationId xmlns:a16="http://schemas.microsoft.com/office/drawing/2014/main" id="{BE70BBAC-6026-4D3C-BC56-A52DB218E820}"/>
              </a:ext>
            </a:extLst>
          </p:cNvPr>
          <p:cNvSpPr/>
          <p:nvPr/>
        </p:nvSpPr>
        <p:spPr>
          <a:xfrm>
            <a:off x="344967" y="1225550"/>
            <a:ext cx="2552700" cy="4832092"/>
          </a:xfrm>
          <a:prstGeom prst="rect">
            <a:avLst/>
          </a:prstGeom>
        </p:spPr>
        <p:txBody>
          <a:bodyPr>
            <a:spAutoFit/>
          </a:bodyPr>
          <a:lstStyle/>
          <a:p>
            <a:pPr>
              <a:defRPr/>
            </a:pPr>
            <a:r>
              <a:rPr lang="fr-FR" altLang="en-US" sz="2400" b="1" dirty="0">
                <a:solidFill>
                  <a:schemeClr val="tx1"/>
                </a:solidFill>
                <a:latin typeface="Myriad Pro" pitchFamily="34" charset="0"/>
              </a:rPr>
              <a:t>Lisez le texte pour retrouver: </a:t>
            </a:r>
          </a:p>
          <a:p>
            <a:pPr>
              <a:defRPr/>
            </a:pPr>
            <a:endParaRPr lang="fr-FR" altLang="en-US" sz="2000" b="1" dirty="0">
              <a:solidFill>
                <a:schemeClr val="tx1"/>
              </a:solidFill>
              <a:latin typeface="Myriad Pro" pitchFamily="34" charset="0"/>
            </a:endParaRPr>
          </a:p>
          <a:p>
            <a:pPr marL="171450" indent="-171450">
              <a:buFontTx/>
              <a:buChar char="-"/>
              <a:defRPr/>
            </a:pPr>
            <a:r>
              <a:rPr lang="fr-FR" altLang="en-US" sz="2000" b="1" dirty="0">
                <a:solidFill>
                  <a:schemeClr val="tx1"/>
                </a:solidFill>
                <a:latin typeface="Myriad Pro" pitchFamily="34" charset="0"/>
              </a:rPr>
              <a:t>les personnages (Qui?) </a:t>
            </a:r>
          </a:p>
          <a:p>
            <a:pPr marL="171450" indent="-171450">
              <a:buFontTx/>
              <a:buChar char="-"/>
              <a:defRPr/>
            </a:pPr>
            <a:endParaRPr lang="fr-FR" altLang="en-US" sz="2000" b="1" dirty="0">
              <a:solidFill>
                <a:schemeClr val="tx1"/>
              </a:solidFill>
              <a:latin typeface="Myriad Pro" pitchFamily="34" charset="0"/>
            </a:endParaRPr>
          </a:p>
          <a:p>
            <a:pPr marL="171450" indent="-171450">
              <a:buFontTx/>
              <a:buChar char="-"/>
              <a:defRPr/>
            </a:pPr>
            <a:r>
              <a:rPr lang="fr-FR" altLang="en-US" sz="2000" b="1" dirty="0">
                <a:solidFill>
                  <a:schemeClr val="tx1"/>
                </a:solidFill>
                <a:latin typeface="Myriad Pro" pitchFamily="34" charset="0"/>
              </a:rPr>
              <a:t>le lieu où se passe l’action (Où?) </a:t>
            </a:r>
          </a:p>
          <a:p>
            <a:pPr marL="171450" indent="-171450">
              <a:buFontTx/>
              <a:buChar char="-"/>
              <a:defRPr/>
            </a:pPr>
            <a:endParaRPr lang="fr-FR" altLang="en-US" sz="2000" b="1" dirty="0">
              <a:solidFill>
                <a:schemeClr val="tx1"/>
              </a:solidFill>
              <a:latin typeface="Myriad Pro" pitchFamily="34" charset="0"/>
            </a:endParaRPr>
          </a:p>
          <a:p>
            <a:pPr marL="171450" indent="-171450">
              <a:buFontTx/>
              <a:buChar char="-"/>
              <a:defRPr/>
            </a:pPr>
            <a:r>
              <a:rPr lang="fr-FR" altLang="en-US" sz="2000" b="1" dirty="0">
                <a:solidFill>
                  <a:schemeClr val="tx1"/>
                </a:solidFill>
                <a:latin typeface="Myriad Pro" pitchFamily="34" charset="0"/>
              </a:rPr>
              <a:t>le cadre temporel de l’action (Quand?)</a:t>
            </a:r>
          </a:p>
          <a:p>
            <a:pPr marL="171450" indent="-171450">
              <a:buFontTx/>
              <a:buChar char="-"/>
              <a:defRPr/>
            </a:pPr>
            <a:endParaRPr lang="fr-FR" altLang="en-US" sz="2000" b="1" dirty="0">
              <a:solidFill>
                <a:schemeClr val="tx1"/>
              </a:solidFill>
              <a:latin typeface="Myriad Pro" pitchFamily="34" charset="0"/>
            </a:endParaRPr>
          </a:p>
          <a:p>
            <a:pPr marL="171450" indent="-171450">
              <a:buFontTx/>
              <a:buChar char="-"/>
              <a:defRPr/>
            </a:pPr>
            <a:r>
              <a:rPr lang="fr-FR" altLang="en-US" sz="2000" b="1" dirty="0">
                <a:solidFill>
                  <a:schemeClr val="tx1"/>
                </a:solidFill>
                <a:latin typeface="Myriad Pro" pitchFamily="34" charset="0"/>
              </a:rPr>
              <a:t>les actions principales (Quoi</a:t>
            </a:r>
            <a:r>
              <a:rPr lang="en-US" altLang="en-US" sz="2000" b="1" dirty="0">
                <a:solidFill>
                  <a:schemeClr val="tx1"/>
                </a:solidFill>
                <a:latin typeface="Myriad Pro" pitchFamily="34" charset="0"/>
              </a:rPr>
              <a:t>?)</a:t>
            </a:r>
            <a:endParaRPr lang="fr-FR" sz="2000" dirty="0">
              <a:solidFill>
                <a:schemeClr val="tx1"/>
              </a:solidFill>
            </a:endParaRPr>
          </a:p>
        </p:txBody>
      </p:sp>
      <p:sp>
        <p:nvSpPr>
          <p:cNvPr id="18436" name="Rectangle 1"/>
          <p:cNvSpPr>
            <a:spLocks noChangeArrowheads="1"/>
          </p:cNvSpPr>
          <p:nvPr/>
        </p:nvSpPr>
        <p:spPr bwMode="auto">
          <a:xfrm>
            <a:off x="3267514" y="826037"/>
            <a:ext cx="8480425" cy="586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fr-FR" altLang="en-US" sz="1500" b="1" dirty="0">
                <a:latin typeface="Myriad Pro" panose="020B0503030403020204" pitchFamily="34" charset="0"/>
                <a:cs typeface="Times New Roman" panose="02020603050405020304" pitchFamily="18" charset="0"/>
              </a:rPr>
              <a:t>Le secret de Maitre </a:t>
            </a:r>
            <a:r>
              <a:rPr lang="fr-FR" altLang="en-US" sz="1500" b="1" dirty="0" err="1">
                <a:latin typeface="Myriad Pro" panose="020B0503030403020204" pitchFamily="34" charset="0"/>
                <a:cs typeface="Times New Roman" panose="02020603050405020304" pitchFamily="18" charset="0"/>
              </a:rPr>
              <a:t>Cornille</a:t>
            </a:r>
            <a:endParaRPr lang="fr-FR" altLang="en-US" sz="1500" b="1" dirty="0">
              <a:latin typeface="Myriad Pro" panose="020B0503030403020204" pitchFamily="34" charset="0"/>
              <a:cs typeface="Times New Roman" panose="02020603050405020304" pitchFamily="18" charset="0"/>
            </a:endParaRPr>
          </a:p>
          <a:p>
            <a:pPr algn="just"/>
            <a:r>
              <a:rPr lang="fr-FR" altLang="en-US" sz="1500" dirty="0">
                <a:latin typeface="Myriad Pro" panose="020B0503030403020204" pitchFamily="34" charset="0"/>
                <a:cs typeface="Times New Roman" panose="02020603050405020304" pitchFamily="18" charset="0"/>
              </a:rPr>
              <a:t>Ce pays n’a pas toujours été un endroit mort et sans renom, comme il est aujourd’hui. </a:t>
            </a:r>
          </a:p>
          <a:p>
            <a:pPr algn="just"/>
            <a:r>
              <a:rPr lang="fr-FR" altLang="en-US" sz="1500" dirty="0">
                <a:latin typeface="Myriad Pro" panose="020B0503030403020204" pitchFamily="34" charset="0"/>
                <a:cs typeface="Times New Roman" panose="02020603050405020304" pitchFamily="18" charset="0"/>
              </a:rPr>
              <a:t>Autre temps, il s’y faisait un grand commerce de meunerie, et, dix lieues à la ronde, les gens nous apportaient leur blé à moudre… Tout autour du village, les collines étaient couvertes de moulins à vent. Malheureusement, des Français de Paris eurent l’idée d’établir une minoterie à vapeur, sur la route de Tarascon. Tout beau, tout nouveau ! Les gens prirent l’habitude d’envoyer leurs blés aux minotiers, et les pauvres moulins à vent restèrent sans ouvrage.</a:t>
            </a:r>
          </a:p>
          <a:p>
            <a:pPr algn="just"/>
            <a:r>
              <a:rPr lang="fr-FR" altLang="en-US" sz="1500" dirty="0">
                <a:latin typeface="Myriad Pro" panose="020B0503030403020204" pitchFamily="34" charset="0"/>
                <a:cs typeface="Times New Roman" panose="02020603050405020304" pitchFamily="18" charset="0"/>
              </a:rPr>
              <a:t>Maître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était un vieux meunier, vivant depuis soixante ans dans la farine. L’installation des minoteries l’avait rendu comme fou. Pendant huit jours, on le vit courir par le village criant de toutes ses forces qu’on voulait empoisonner la Provence avec la farine des minotiers. Alors, de male rage, le vieux s’enferma dans son moulin et vécut tout seul comme une bête farouche. Il ne voulut pas même garder près de lui sa petite-fille </a:t>
            </a:r>
            <a:r>
              <a:rPr lang="fr-FR" altLang="en-US" sz="1500" dirty="0" err="1">
                <a:latin typeface="Myriad Pro" panose="020B0503030403020204" pitchFamily="34" charset="0"/>
                <a:cs typeface="Times New Roman" panose="02020603050405020304" pitchFamily="18" charset="0"/>
              </a:rPr>
              <a:t>Vivette</a:t>
            </a:r>
            <a:r>
              <a:rPr lang="fr-FR" altLang="en-US" sz="1500" dirty="0">
                <a:latin typeface="Myriad Pro" panose="020B0503030403020204" pitchFamily="34" charset="0"/>
                <a:cs typeface="Times New Roman" panose="02020603050405020304" pitchFamily="18" charset="0"/>
              </a:rPr>
              <a:t>, une enfant de quinze ans, qui, depuis la mort de ses parents, n’avait plus que son </a:t>
            </a:r>
            <a:r>
              <a:rPr lang="fr-FR" altLang="en-US" sz="1500" i="1" dirty="0">
                <a:latin typeface="Myriad Pro" panose="020B0503030403020204" pitchFamily="34" charset="0"/>
                <a:cs typeface="Times New Roman" panose="02020603050405020304" pitchFamily="18" charset="0"/>
              </a:rPr>
              <a:t>grand</a:t>
            </a:r>
            <a:r>
              <a:rPr lang="fr-FR" altLang="en-US" sz="1500" dirty="0">
                <a:latin typeface="Myriad Pro" panose="020B0503030403020204" pitchFamily="34" charset="0"/>
                <a:cs typeface="Times New Roman" panose="02020603050405020304" pitchFamily="18" charset="0"/>
              </a:rPr>
              <a:t> au monde. La pauvre petite fut obligée de gagner sa vie et de se louer un peu partout dans les </a:t>
            </a:r>
            <a:r>
              <a:rPr lang="fr-FR" altLang="en-US" sz="1500" i="1" dirty="0">
                <a:latin typeface="Myriad Pro" panose="020B0503030403020204" pitchFamily="34" charset="0"/>
                <a:cs typeface="Times New Roman" panose="02020603050405020304" pitchFamily="18" charset="0"/>
              </a:rPr>
              <a:t>mas</a:t>
            </a:r>
            <a:r>
              <a:rPr lang="fr-FR" altLang="en-US" sz="1500" dirty="0">
                <a:latin typeface="Myriad Pro" panose="020B0503030403020204" pitchFamily="34" charset="0"/>
                <a:cs typeface="Times New Roman" panose="02020603050405020304" pitchFamily="18" charset="0"/>
              </a:rPr>
              <a:t>, pour la moisson ou les olivades. </a:t>
            </a:r>
          </a:p>
          <a:p>
            <a:pPr algn="just"/>
            <a:r>
              <a:rPr lang="fr-FR" altLang="en-US" sz="1500" dirty="0">
                <a:latin typeface="Myriad Pro" panose="020B0503030403020204" pitchFamily="34" charset="0"/>
                <a:cs typeface="Times New Roman" panose="02020603050405020304" pitchFamily="18" charset="0"/>
              </a:rPr>
              <a:t>Mais, dans la vie de maître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il y avait quelque chose qui n’était pas clair. Depuis longtemps personne, au village, ne lui portait plus de blé, et pourtant les ailes de son moulin allaient toujours leur train comme devant… Le soir, on rencontrait par les chemins le vieux meunier poussant devant lui son âne chargé de gros sacs de farine. Il  prétendait travailler pour l’exportation. On sentait qu’il avait un secret. Quelques semaines après, </a:t>
            </a:r>
            <a:r>
              <a:rPr lang="fr-FR" altLang="en-US" sz="1500" dirty="0" err="1">
                <a:latin typeface="Myriad Pro" panose="020B0503030403020204" pitchFamily="34" charset="0"/>
                <a:cs typeface="Times New Roman" panose="02020603050405020304" pitchFamily="18" charset="0"/>
              </a:rPr>
              <a:t>Vivette</a:t>
            </a:r>
            <a:r>
              <a:rPr lang="fr-FR" altLang="en-US" sz="1500" dirty="0">
                <a:latin typeface="Myriad Pro" panose="020B0503030403020204" pitchFamily="34" charset="0"/>
                <a:cs typeface="Times New Roman" panose="02020603050405020304" pitchFamily="18" charset="0"/>
              </a:rPr>
              <a:t> et son fiancé pénétrèrent en cachette dans le moulin et découvrirent qu’il tournait à vide : Maître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transportait des sacs de plâtre pour dissimuler son malheur. Emus, les paysans apportèrent de nouveau leur blé au moulin de Maître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À partir de ce jour-là, jamais on ne laissa le vieux meunier manquer d’ouvrage. Puis, un matin, maître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mourut, et les ailes de notre dernier moulin cessèrent de virer, pour toujours cette fois… </a:t>
            </a:r>
            <a:r>
              <a:rPr lang="fr-FR" altLang="en-US" sz="1500" dirty="0" err="1">
                <a:latin typeface="Myriad Pro" panose="020B0503030403020204" pitchFamily="34" charset="0"/>
                <a:cs typeface="Times New Roman" panose="02020603050405020304" pitchFamily="18" charset="0"/>
              </a:rPr>
              <a:t>Cornille</a:t>
            </a:r>
            <a:r>
              <a:rPr lang="fr-FR" altLang="en-US" sz="1500" dirty="0">
                <a:latin typeface="Myriad Pro" panose="020B0503030403020204" pitchFamily="34" charset="0"/>
                <a:cs typeface="Times New Roman" panose="02020603050405020304" pitchFamily="18" charset="0"/>
              </a:rPr>
              <a:t> mort, personne ne prit sa suite. </a:t>
            </a:r>
          </a:p>
          <a:p>
            <a:pPr algn="r"/>
            <a:r>
              <a:rPr lang="fr-FR" altLang="en-US" sz="1500" b="1" dirty="0">
                <a:latin typeface="Myriad Pro" panose="020B0503030403020204" pitchFamily="34" charset="0"/>
                <a:cs typeface="Times New Roman" panose="02020603050405020304" pitchFamily="18" charset="0"/>
              </a:rPr>
              <a:t>D’après Les lettres de mon moulin d’Alphonse Daudet, 1869.</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77B5DD-DFF2-49FF-9FF7-41AD78E01A39}"/>
              </a:ext>
            </a:extLst>
          </p:cNvPr>
          <p:cNvSpPr/>
          <p:nvPr/>
        </p:nvSpPr>
        <p:spPr>
          <a:xfrm>
            <a:off x="247650" y="808771"/>
            <a:ext cx="11610975" cy="6186487"/>
          </a:xfrm>
          <a:prstGeom prst="rect">
            <a:avLst/>
          </a:prstGeom>
          <a:solidFill>
            <a:schemeClr val="accent3">
              <a:lumMod val="20000"/>
              <a:lumOff val="80000"/>
            </a:schemeClr>
          </a:solidFill>
        </p:spPr>
        <p:txBody>
          <a:bodyPr>
            <a:spAutoFit/>
          </a:bodyPr>
          <a:lstStyle/>
          <a:p>
            <a:pPr algn="ctr">
              <a:defRPr/>
            </a:pPr>
            <a:r>
              <a:rPr lang="fr-FR" sz="1800" b="1" dirty="0">
                <a:latin typeface="Myriad Pro"/>
                <a:cs typeface="Times New Roman" panose="02020603050405020304" pitchFamily="18" charset="0"/>
              </a:rPr>
              <a:t>Le secret de Maitre Cornille</a:t>
            </a:r>
          </a:p>
          <a:p>
            <a:pPr algn="just">
              <a:defRPr/>
            </a:pPr>
            <a:r>
              <a:rPr lang="fr-FR" sz="1800" dirty="0">
                <a:latin typeface="Myriad Pro"/>
                <a:cs typeface="Times New Roman" panose="02020603050405020304" pitchFamily="18" charset="0"/>
              </a:rPr>
              <a:t>Ce village n’a pas toujours été un endroit mort et sans renom, comme il est aujourd’hui.</a:t>
            </a:r>
          </a:p>
          <a:p>
            <a:pPr algn="just">
              <a:defRPr/>
            </a:pPr>
            <a:r>
              <a:rPr lang="fr-FR" sz="1800" dirty="0">
                <a:latin typeface="Myriad Pro"/>
                <a:cs typeface="Times New Roman" panose="02020603050405020304" pitchFamily="18" charset="0"/>
              </a:rPr>
              <a:t>Autre temps,, il se faisait dans ce village un grand </a:t>
            </a:r>
            <a:r>
              <a:rPr lang="fr-FR" sz="1800" b="1" u="sng" dirty="0">
                <a:effectLst>
                  <a:outerShdw blurRad="38100" dist="38100" dir="2700000" algn="tl">
                    <a:srgbClr val="000000">
                      <a:alpha val="43137"/>
                    </a:srgbClr>
                  </a:outerShdw>
                </a:effectLst>
                <a:latin typeface="Myriad Pro"/>
                <a:cs typeface="Times New Roman" panose="02020603050405020304" pitchFamily="18" charset="0"/>
              </a:rPr>
              <a:t>commerce de meunerie</a:t>
            </a:r>
            <a:r>
              <a:rPr lang="fr-FR" sz="1800" dirty="0">
                <a:latin typeface="Myriad Pro"/>
                <a:cs typeface="Times New Roman" panose="02020603050405020304" pitchFamily="18" charset="0"/>
              </a:rPr>
              <a:t>, et </a:t>
            </a:r>
            <a:r>
              <a:rPr lang="fr-FR" sz="1800" dirty="0">
                <a:solidFill>
                  <a:srgbClr val="FF0000"/>
                </a:solidFill>
                <a:effectLst>
                  <a:outerShdw blurRad="38100" dist="38100" dir="2700000" algn="tl">
                    <a:srgbClr val="000000">
                      <a:alpha val="43137"/>
                    </a:srgbClr>
                  </a:outerShdw>
                </a:effectLst>
                <a:latin typeface="Myriad Pro"/>
                <a:cs typeface="Times New Roman" panose="02020603050405020304" pitchFamily="18" charset="0"/>
              </a:rPr>
              <a:t>les gens </a:t>
            </a:r>
            <a:r>
              <a:rPr lang="fr-FR" sz="1800" dirty="0">
                <a:latin typeface="Myriad Pro"/>
                <a:cs typeface="Times New Roman" panose="02020603050405020304" pitchFamily="18" charset="0"/>
              </a:rPr>
              <a:t>nous apportaient leur blé à moudre… Tout autour du village, les collines étaient couvertes de moulins à vent. Malheureusement, </a:t>
            </a:r>
            <a:r>
              <a:rPr lang="fr-FR" sz="1800" dirty="0">
                <a:ln w="0"/>
                <a:solidFill>
                  <a:schemeClr val="accent1"/>
                </a:solidFill>
                <a:effectLst>
                  <a:outerShdw blurRad="38100" dist="25400" dir="5400000" algn="ctr" rotWithShape="0">
                    <a:srgbClr val="6E747A">
                      <a:alpha val="43000"/>
                    </a:srgbClr>
                  </a:outerShdw>
                </a:effectLst>
                <a:latin typeface="Myriad Pro"/>
                <a:cs typeface="Times New Roman" panose="02020603050405020304" pitchFamily="18" charset="0"/>
              </a:rPr>
              <a:t>des Français de Paris </a:t>
            </a:r>
            <a:r>
              <a:rPr lang="fr-FR" sz="1800" dirty="0">
                <a:latin typeface="Myriad Pro"/>
                <a:cs typeface="Times New Roman" panose="02020603050405020304" pitchFamily="18" charset="0"/>
              </a:rPr>
              <a:t>eurent l’idée d’établir une minoterie à vapeur, sur la route de Tarascon. Tout beau, tout nouveau ! </a:t>
            </a:r>
            <a:r>
              <a:rPr lang="fr-FR" sz="1800" dirty="0">
                <a:solidFill>
                  <a:srgbClr val="FF0000"/>
                </a:solidFill>
                <a:effectLst>
                  <a:outerShdw blurRad="38100" dist="38100" dir="2700000" algn="tl">
                    <a:srgbClr val="000000">
                      <a:alpha val="43137"/>
                    </a:srgbClr>
                  </a:outerShdw>
                </a:effectLst>
                <a:latin typeface="Myriad Pro"/>
                <a:cs typeface="Times New Roman" panose="02020603050405020304" pitchFamily="18" charset="0"/>
              </a:rPr>
              <a:t>Les gens </a:t>
            </a:r>
            <a:r>
              <a:rPr lang="fr-FR" sz="1800" dirty="0">
                <a:latin typeface="Myriad Pro"/>
                <a:cs typeface="Times New Roman" panose="02020603050405020304" pitchFamily="18" charset="0"/>
              </a:rPr>
              <a:t>prirent l’habitude d’envoyer leurs blés </a:t>
            </a:r>
            <a:r>
              <a:rPr lang="fr-FR" sz="1800" b="1" dirty="0">
                <a:solidFill>
                  <a:srgbClr val="0070C0"/>
                </a:solidFill>
                <a:effectLst>
                  <a:outerShdw blurRad="38100" dist="38100" dir="2700000" algn="tl">
                    <a:srgbClr val="000000">
                      <a:alpha val="43137"/>
                    </a:srgbClr>
                  </a:outerShdw>
                </a:effectLst>
                <a:latin typeface="Myriad Pro"/>
                <a:cs typeface="Times New Roman" panose="02020603050405020304" pitchFamily="18" charset="0"/>
              </a:rPr>
              <a:t>aux minotiers</a:t>
            </a:r>
            <a:r>
              <a:rPr lang="fr-FR" sz="1800" dirty="0">
                <a:latin typeface="Myriad Pro"/>
                <a:cs typeface="Times New Roman" panose="02020603050405020304" pitchFamily="18" charset="0"/>
              </a:rPr>
              <a:t>, et les pauvres moulins à vent restèrent sans ouvrage.</a:t>
            </a:r>
          </a:p>
          <a:p>
            <a:pPr algn="just">
              <a:defRPr/>
            </a:pP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Maître Cornille </a:t>
            </a:r>
            <a:r>
              <a:rPr lang="fr-FR" sz="1800" dirty="0">
                <a:latin typeface="Myriad Pro"/>
                <a:cs typeface="Times New Roman" panose="02020603050405020304" pitchFamily="18" charset="0"/>
              </a:rPr>
              <a:t>était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un vieux meunier</a:t>
            </a:r>
            <a:r>
              <a:rPr lang="fr-FR" sz="1800" dirty="0">
                <a:latin typeface="Myriad Pro"/>
                <a:cs typeface="Times New Roman" panose="02020603050405020304" pitchFamily="18" charset="0"/>
              </a:rPr>
              <a:t>, vivant depuis soixante ans dans la farine. L’installation des minoteries l’avait rendu comme fou. Pendant huit jours, </a:t>
            </a:r>
            <a:r>
              <a:rPr lang="fr-FR" sz="1800" b="1" dirty="0">
                <a:solidFill>
                  <a:schemeClr val="accent3">
                    <a:lumMod val="60000"/>
                    <a:lumOff val="40000"/>
                  </a:schemeClr>
                </a:solidFill>
                <a:effectLst>
                  <a:outerShdw blurRad="38100" dist="38100" dir="2700000" algn="tl">
                    <a:srgbClr val="000000">
                      <a:alpha val="43137"/>
                    </a:srgbClr>
                  </a:outerShdw>
                </a:effectLst>
                <a:latin typeface="Myriad Pro"/>
                <a:cs typeface="Times New Roman" panose="02020603050405020304" pitchFamily="18" charset="0"/>
              </a:rPr>
              <a:t>on</a:t>
            </a:r>
            <a:r>
              <a:rPr lang="fr-FR" sz="1800" dirty="0">
                <a:latin typeface="Myriad Pro"/>
                <a:cs typeface="Times New Roman" panose="02020603050405020304" pitchFamily="18" charset="0"/>
              </a:rPr>
              <a:t>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le </a:t>
            </a:r>
            <a:r>
              <a:rPr lang="fr-FR" sz="1800" dirty="0">
                <a:latin typeface="Myriad Pro"/>
                <a:cs typeface="Times New Roman" panose="02020603050405020304" pitchFamily="18" charset="0"/>
              </a:rPr>
              <a:t>vit courir par le village criant de toutes ses forces qu’</a:t>
            </a:r>
            <a:r>
              <a:rPr lang="fr-FR" sz="1800" dirty="0">
                <a:ln w="0"/>
                <a:solidFill>
                  <a:schemeClr val="accent1"/>
                </a:solidFill>
                <a:effectLst>
                  <a:outerShdw blurRad="38100" dist="25400" dir="5400000" algn="ctr" rotWithShape="0">
                    <a:srgbClr val="6E747A">
                      <a:alpha val="43000"/>
                    </a:srgbClr>
                  </a:outerShdw>
                </a:effectLst>
                <a:latin typeface="Myriad Pro"/>
                <a:cs typeface="Times New Roman" panose="02020603050405020304" pitchFamily="18" charset="0"/>
              </a:rPr>
              <a:t>on </a:t>
            </a:r>
            <a:r>
              <a:rPr lang="fr-FR" sz="1800" dirty="0">
                <a:latin typeface="Myriad Pro"/>
                <a:cs typeface="Times New Roman" panose="02020603050405020304" pitchFamily="18" charset="0"/>
              </a:rPr>
              <a:t>voulait empoisonner la Provence avec la farine </a:t>
            </a:r>
            <a:r>
              <a:rPr lang="fr-FR" sz="1800" b="1" dirty="0">
                <a:solidFill>
                  <a:srgbClr val="0070C0"/>
                </a:solidFill>
                <a:effectLst>
                  <a:outerShdw blurRad="38100" dist="38100" dir="2700000" algn="tl">
                    <a:srgbClr val="000000">
                      <a:alpha val="43137"/>
                    </a:srgbClr>
                  </a:outerShdw>
                </a:effectLst>
                <a:latin typeface="Myriad Pro"/>
                <a:cs typeface="Times New Roman" panose="02020603050405020304" pitchFamily="18" charset="0"/>
              </a:rPr>
              <a:t>des minotiers</a:t>
            </a:r>
            <a:r>
              <a:rPr lang="fr-FR" sz="1800" dirty="0">
                <a:latin typeface="Myriad Pro"/>
                <a:cs typeface="Times New Roman" panose="02020603050405020304" pitchFamily="18" charset="0"/>
              </a:rPr>
              <a:t>. Alors, de male rage,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le vieux </a:t>
            </a:r>
            <a:r>
              <a:rPr lang="fr-FR" sz="1800" dirty="0">
                <a:latin typeface="Myriad Pro"/>
                <a:cs typeface="Times New Roman" panose="02020603050405020304" pitchFamily="18" charset="0"/>
              </a:rPr>
              <a:t>s’enferma dans son moulin et vécut tout seul comme une bête farouche.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Il </a:t>
            </a:r>
            <a:r>
              <a:rPr lang="fr-FR" sz="1800" dirty="0">
                <a:latin typeface="Myriad Pro"/>
                <a:cs typeface="Times New Roman" panose="02020603050405020304" pitchFamily="18" charset="0"/>
              </a:rPr>
              <a:t>ne voulut pas même garder près de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lui</a:t>
            </a:r>
            <a:r>
              <a:rPr lang="fr-FR" sz="1800" dirty="0">
                <a:latin typeface="Myriad Pro"/>
                <a:cs typeface="Times New Roman" panose="02020603050405020304" pitchFamily="18" charset="0"/>
              </a:rPr>
              <a:t> </a:t>
            </a:r>
            <a:r>
              <a:rPr lang="fr-FR" sz="1800" b="1" dirty="0">
                <a:solidFill>
                  <a:srgbClr val="00B050"/>
                </a:solidFill>
                <a:effectLst>
                  <a:outerShdw blurRad="38100" dist="38100" dir="2700000" algn="tl">
                    <a:srgbClr val="000000">
                      <a:alpha val="43137"/>
                    </a:srgbClr>
                  </a:outerShdw>
                </a:effectLst>
                <a:latin typeface="Myriad Pro"/>
                <a:cs typeface="Times New Roman" panose="02020603050405020304" pitchFamily="18" charset="0"/>
              </a:rPr>
              <a:t>sa petite-fille Vivette</a:t>
            </a:r>
            <a:r>
              <a:rPr lang="fr-FR" sz="1800" dirty="0">
                <a:solidFill>
                  <a:srgbClr val="00B050"/>
                </a:solidFill>
                <a:latin typeface="Myriad Pro"/>
                <a:cs typeface="Times New Roman" panose="02020603050405020304" pitchFamily="18" charset="0"/>
              </a:rPr>
              <a:t>, </a:t>
            </a:r>
            <a:r>
              <a:rPr lang="fr-FR" sz="1800" b="1" dirty="0">
                <a:solidFill>
                  <a:srgbClr val="00B050"/>
                </a:solidFill>
                <a:effectLst>
                  <a:outerShdw blurRad="38100" dist="38100" dir="2700000" algn="tl">
                    <a:srgbClr val="000000">
                      <a:alpha val="43137"/>
                    </a:srgbClr>
                  </a:outerShdw>
                </a:effectLst>
                <a:latin typeface="Myriad Pro"/>
                <a:cs typeface="Times New Roman" panose="02020603050405020304" pitchFamily="18" charset="0"/>
              </a:rPr>
              <a:t>une enfant de quinze ans</a:t>
            </a:r>
            <a:r>
              <a:rPr lang="fr-FR" sz="1800" dirty="0">
                <a:solidFill>
                  <a:srgbClr val="00B050"/>
                </a:solidFill>
                <a:latin typeface="Myriad Pro"/>
                <a:cs typeface="Times New Roman" panose="02020603050405020304" pitchFamily="18" charset="0"/>
              </a:rPr>
              <a:t>, </a:t>
            </a:r>
            <a:r>
              <a:rPr lang="fr-FR" sz="1800" b="1" dirty="0">
                <a:solidFill>
                  <a:srgbClr val="00B050"/>
                </a:solidFill>
                <a:effectLst>
                  <a:outerShdw blurRad="38100" dist="38100" dir="2700000" algn="tl">
                    <a:srgbClr val="000000">
                      <a:alpha val="43137"/>
                    </a:srgbClr>
                  </a:outerShdw>
                </a:effectLst>
                <a:latin typeface="Myriad Pro"/>
                <a:cs typeface="Times New Roman" panose="02020603050405020304" pitchFamily="18" charset="0"/>
              </a:rPr>
              <a:t>qui</a:t>
            </a:r>
            <a:r>
              <a:rPr lang="fr-FR" sz="1800" dirty="0">
                <a:solidFill>
                  <a:srgbClr val="00B050"/>
                </a:solidFill>
                <a:latin typeface="Myriad Pro"/>
                <a:cs typeface="Times New Roman" panose="02020603050405020304" pitchFamily="18" charset="0"/>
              </a:rPr>
              <a:t>, </a:t>
            </a:r>
            <a:r>
              <a:rPr lang="fr-FR" sz="1800" dirty="0">
                <a:latin typeface="Myriad Pro"/>
                <a:cs typeface="Times New Roman" panose="02020603050405020304" pitchFamily="18" charset="0"/>
              </a:rPr>
              <a:t>depuis la mort de ses parents, n’avait plus que son </a:t>
            </a:r>
            <a:r>
              <a:rPr lang="fr-FR" sz="1800" i="1" dirty="0">
                <a:latin typeface="Myriad Pro"/>
                <a:cs typeface="Times New Roman" panose="02020603050405020304" pitchFamily="18" charset="0"/>
              </a:rPr>
              <a:t>grand</a:t>
            </a:r>
            <a:r>
              <a:rPr lang="fr-FR" sz="1800" dirty="0">
                <a:latin typeface="Myriad Pro"/>
                <a:cs typeface="Times New Roman" panose="02020603050405020304" pitchFamily="18" charset="0"/>
              </a:rPr>
              <a:t> au monde. </a:t>
            </a:r>
          </a:p>
          <a:p>
            <a:pPr algn="just">
              <a:defRPr/>
            </a:pPr>
            <a:r>
              <a:rPr lang="fr-FR" sz="1800" dirty="0">
                <a:latin typeface="Myriad Pro"/>
                <a:cs typeface="Times New Roman" panose="02020603050405020304" pitchFamily="18" charset="0"/>
              </a:rPr>
              <a:t>Mais, dans la vie de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maître Cornille, </a:t>
            </a:r>
            <a:r>
              <a:rPr lang="fr-FR" sz="1800" dirty="0">
                <a:latin typeface="Myriad Pro"/>
                <a:cs typeface="Times New Roman" panose="02020603050405020304" pitchFamily="18" charset="0"/>
              </a:rPr>
              <a:t>il y avait quelque chose qui n’était pas clair. Depuis longtemps personne, au village, ne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lui </a:t>
            </a:r>
            <a:r>
              <a:rPr lang="fr-FR" sz="1800" dirty="0">
                <a:latin typeface="Myriad Pro"/>
                <a:cs typeface="Times New Roman" panose="02020603050405020304" pitchFamily="18" charset="0"/>
              </a:rPr>
              <a:t>portait plus de blé, et pourtant les ailes de son moulin allaient toujours leur train comme devant… Le soir, </a:t>
            </a:r>
            <a:r>
              <a:rPr lang="fr-FR" sz="1800" b="1" dirty="0">
                <a:solidFill>
                  <a:schemeClr val="accent3">
                    <a:lumMod val="60000"/>
                    <a:lumOff val="40000"/>
                  </a:schemeClr>
                </a:solidFill>
                <a:effectLst>
                  <a:outerShdw blurRad="38100" dist="38100" dir="2700000" algn="tl">
                    <a:srgbClr val="000000">
                      <a:alpha val="43137"/>
                    </a:srgbClr>
                  </a:outerShdw>
                </a:effectLst>
                <a:latin typeface="Myriad Pro"/>
                <a:cs typeface="Times New Roman" panose="02020603050405020304" pitchFamily="18" charset="0"/>
              </a:rPr>
              <a:t>on </a:t>
            </a:r>
            <a:r>
              <a:rPr lang="fr-FR" sz="1800" dirty="0">
                <a:latin typeface="Myriad Pro"/>
                <a:cs typeface="Times New Roman" panose="02020603050405020304" pitchFamily="18" charset="0"/>
              </a:rPr>
              <a:t>rencontrait par les chemins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le vieux meunier </a:t>
            </a:r>
            <a:r>
              <a:rPr lang="fr-FR" sz="1800" dirty="0">
                <a:latin typeface="Myriad Pro"/>
                <a:cs typeface="Times New Roman" panose="02020603050405020304" pitchFamily="18" charset="0"/>
              </a:rPr>
              <a:t>poussant devant lui son âne chargé de gros sacs de farine.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Il</a:t>
            </a:r>
            <a:r>
              <a:rPr lang="fr-FR" sz="1800" dirty="0">
                <a:latin typeface="Myriad Pro"/>
                <a:cs typeface="Times New Roman" panose="02020603050405020304" pitchFamily="18" charset="0"/>
              </a:rPr>
              <a:t>  prétendait travailler pour l’exportation. </a:t>
            </a:r>
            <a:r>
              <a:rPr lang="fr-FR" sz="1800" b="1" dirty="0">
                <a:solidFill>
                  <a:schemeClr val="accent3">
                    <a:lumMod val="60000"/>
                    <a:lumOff val="40000"/>
                  </a:schemeClr>
                </a:solidFill>
                <a:effectLst>
                  <a:outerShdw blurRad="38100" dist="38100" dir="2700000" algn="tl">
                    <a:srgbClr val="000000">
                      <a:alpha val="43137"/>
                    </a:srgbClr>
                  </a:outerShdw>
                </a:effectLst>
                <a:latin typeface="Myriad Pro"/>
                <a:cs typeface="Times New Roman" panose="02020603050405020304" pitchFamily="18" charset="0"/>
              </a:rPr>
              <a:t>On</a:t>
            </a:r>
            <a:r>
              <a:rPr lang="fr-FR" sz="1800" dirty="0">
                <a:latin typeface="Myriad Pro"/>
                <a:cs typeface="Times New Roman" panose="02020603050405020304" pitchFamily="18" charset="0"/>
              </a:rPr>
              <a:t> sentait qu’</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il</a:t>
            </a:r>
            <a:r>
              <a:rPr lang="fr-FR" sz="1800" dirty="0">
                <a:latin typeface="Myriad Pro"/>
                <a:cs typeface="Times New Roman" panose="02020603050405020304" pitchFamily="18" charset="0"/>
              </a:rPr>
              <a:t> avait un secret. Quelques semaines après, </a:t>
            </a:r>
            <a:r>
              <a:rPr lang="fr-FR" sz="1800" b="1" dirty="0">
                <a:solidFill>
                  <a:srgbClr val="00B050"/>
                </a:solidFill>
                <a:effectLst>
                  <a:outerShdw blurRad="38100" dist="38100" dir="2700000" algn="tl">
                    <a:srgbClr val="000000">
                      <a:alpha val="43137"/>
                    </a:srgbClr>
                  </a:outerShdw>
                </a:effectLst>
                <a:latin typeface="Myriad Pro"/>
                <a:cs typeface="Times New Roman" panose="02020603050405020304" pitchFamily="18" charset="0"/>
              </a:rPr>
              <a:t>Vivette</a:t>
            </a:r>
            <a:r>
              <a:rPr lang="fr-FR" sz="1800" dirty="0">
                <a:latin typeface="Myriad Pro"/>
                <a:cs typeface="Times New Roman" panose="02020603050405020304" pitchFamily="18" charset="0"/>
              </a:rPr>
              <a:t> et </a:t>
            </a:r>
            <a:r>
              <a:rPr lang="fr-FR" sz="1800" b="1" dirty="0">
                <a:solidFill>
                  <a:srgbClr val="FFFF00"/>
                </a:solidFill>
                <a:effectLst>
                  <a:outerShdw blurRad="38100" dist="38100" dir="2700000" algn="tl">
                    <a:srgbClr val="000000">
                      <a:alpha val="43137"/>
                    </a:srgbClr>
                  </a:outerShdw>
                </a:effectLst>
                <a:latin typeface="Myriad Pro"/>
                <a:cs typeface="Times New Roman" panose="02020603050405020304" pitchFamily="18" charset="0"/>
              </a:rPr>
              <a:t>son fiancé</a:t>
            </a:r>
            <a:r>
              <a:rPr lang="fr-FR" sz="1800" dirty="0">
                <a:latin typeface="Myriad Pro"/>
                <a:cs typeface="Times New Roman" panose="02020603050405020304" pitchFamily="18" charset="0"/>
              </a:rPr>
              <a:t> pénétrèrent en cachette dans le moulin et découvrirent qu’il tournait à vide :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Maître Cornille </a:t>
            </a:r>
            <a:r>
              <a:rPr lang="fr-FR" sz="1800" dirty="0">
                <a:latin typeface="Myriad Pro"/>
                <a:cs typeface="Times New Roman" panose="02020603050405020304" pitchFamily="18" charset="0"/>
              </a:rPr>
              <a:t>transportait des sacs de plâtre pour dissimuler son malheur. Emus, </a:t>
            </a:r>
            <a:r>
              <a:rPr lang="fr-FR" sz="1800" b="1" dirty="0">
                <a:solidFill>
                  <a:srgbClr val="92D050"/>
                </a:solidFill>
                <a:effectLst>
                  <a:outerShdw blurRad="38100" dist="38100" dir="2700000" algn="tl">
                    <a:srgbClr val="000000">
                      <a:alpha val="43137"/>
                    </a:srgbClr>
                  </a:outerShdw>
                </a:effectLst>
                <a:latin typeface="Myriad Pro"/>
                <a:cs typeface="Times New Roman" panose="02020603050405020304" pitchFamily="18" charset="0"/>
              </a:rPr>
              <a:t>les paysans </a:t>
            </a:r>
            <a:r>
              <a:rPr lang="fr-FR" sz="1800" dirty="0">
                <a:latin typeface="Myriad Pro"/>
                <a:cs typeface="Times New Roman" panose="02020603050405020304" pitchFamily="18" charset="0"/>
              </a:rPr>
              <a:t>apportèrent de nouveau leur blé au moulin de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Maître Cornille. </a:t>
            </a:r>
            <a:r>
              <a:rPr lang="fr-FR" sz="1800" dirty="0">
                <a:latin typeface="Myriad Pro"/>
                <a:cs typeface="Times New Roman" panose="02020603050405020304" pitchFamily="18" charset="0"/>
              </a:rPr>
              <a:t>À partir de ce jour-là, jamais </a:t>
            </a:r>
            <a:r>
              <a:rPr lang="fr-FR" sz="1800" b="1" dirty="0">
                <a:solidFill>
                  <a:srgbClr val="92D050"/>
                </a:solidFill>
                <a:effectLst>
                  <a:outerShdw blurRad="38100" dist="38100" dir="2700000" algn="tl">
                    <a:srgbClr val="000000">
                      <a:alpha val="43137"/>
                    </a:srgbClr>
                  </a:outerShdw>
                </a:effectLst>
                <a:latin typeface="Myriad Pro"/>
                <a:cs typeface="Times New Roman" panose="02020603050405020304" pitchFamily="18" charset="0"/>
              </a:rPr>
              <a:t>on</a:t>
            </a:r>
            <a:r>
              <a:rPr lang="fr-FR" sz="1800" dirty="0">
                <a:latin typeface="Myriad Pro"/>
                <a:cs typeface="Times New Roman" panose="02020603050405020304" pitchFamily="18" charset="0"/>
              </a:rPr>
              <a:t> ne laissa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le vieux meunier </a:t>
            </a:r>
            <a:r>
              <a:rPr lang="fr-FR" sz="1800" dirty="0">
                <a:latin typeface="Myriad Pro"/>
                <a:cs typeface="Times New Roman" panose="02020603050405020304" pitchFamily="18" charset="0"/>
              </a:rPr>
              <a:t>manquer d’ouvrage. Puis, un matin,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maître Cornille </a:t>
            </a:r>
            <a:r>
              <a:rPr lang="fr-FR" sz="1800" dirty="0">
                <a:latin typeface="Myriad Pro"/>
                <a:cs typeface="Times New Roman" panose="02020603050405020304" pitchFamily="18" charset="0"/>
              </a:rPr>
              <a:t>mourut, et les ailes de notre dernier moulin cessèrent de virer, pour toujours cette fois… </a:t>
            </a:r>
            <a:r>
              <a:rPr lang="fr-FR" sz="18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Cornille </a:t>
            </a:r>
            <a:r>
              <a:rPr lang="fr-FR" sz="1800" dirty="0">
                <a:latin typeface="Myriad Pro"/>
                <a:cs typeface="Times New Roman" panose="02020603050405020304" pitchFamily="18" charset="0"/>
              </a:rPr>
              <a:t>mort, personne ne prit sa suite. </a:t>
            </a:r>
          </a:p>
          <a:p>
            <a:pPr algn="r">
              <a:defRPr/>
            </a:pPr>
            <a:r>
              <a:rPr lang="fr-FR" sz="1800" b="1" dirty="0">
                <a:latin typeface="Myriad Pro"/>
                <a:cs typeface="Times New Roman" panose="02020603050405020304" pitchFamily="18" charset="0"/>
              </a:rPr>
              <a:t>D’après </a:t>
            </a:r>
            <a:r>
              <a:rPr lang="fr-FR" sz="1800" b="1" i="1" dirty="0">
                <a:latin typeface="Myriad Pro"/>
                <a:cs typeface="Times New Roman" panose="02020603050405020304" pitchFamily="18" charset="0"/>
              </a:rPr>
              <a:t>Les lettres de mon moulin</a:t>
            </a:r>
            <a:r>
              <a:rPr lang="fr-FR" sz="1800" b="1" dirty="0">
                <a:latin typeface="Myriad Pro"/>
                <a:cs typeface="Times New Roman" panose="02020603050405020304" pitchFamily="18" charset="0"/>
              </a:rPr>
              <a:t> d’Alphonse Daudet, 1869.</a:t>
            </a:r>
            <a:endParaRPr lang="en-US" sz="1800" b="1" dirty="0">
              <a:latin typeface="Myriad Pro"/>
              <a:cs typeface="Times New Roman" panose="02020603050405020304" pitchFamily="18" charset="0"/>
            </a:endParaRPr>
          </a:p>
        </p:txBody>
      </p:sp>
      <p:sp>
        <p:nvSpPr>
          <p:cNvPr id="3" name="Rounded Rectangle 2">
            <a:extLst>
              <a:ext uri="{FF2B5EF4-FFF2-40B4-BE49-F238E27FC236}">
                <a16:creationId xmlns:a16="http://schemas.microsoft.com/office/drawing/2014/main" id="{20E83E64-38C3-43E0-A21F-1EBD7F986B11}"/>
              </a:ext>
            </a:extLst>
          </p:cNvPr>
          <p:cNvSpPr/>
          <p:nvPr/>
        </p:nvSpPr>
        <p:spPr>
          <a:xfrm>
            <a:off x="247650" y="1416660"/>
            <a:ext cx="1400175" cy="28416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ounded Rectangle 3">
            <a:extLst>
              <a:ext uri="{FF2B5EF4-FFF2-40B4-BE49-F238E27FC236}">
                <a16:creationId xmlns:a16="http://schemas.microsoft.com/office/drawing/2014/main" id="{615BACEF-C726-4AB5-A2B8-BCA24690A42F}"/>
              </a:ext>
            </a:extLst>
          </p:cNvPr>
          <p:cNvSpPr/>
          <p:nvPr/>
        </p:nvSpPr>
        <p:spPr>
          <a:xfrm>
            <a:off x="2827606" y="1437078"/>
            <a:ext cx="1547446" cy="284162"/>
          </a:xfrm>
          <a:prstGeom prst="round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Google Shape;438;p29">
            <a:extLst>
              <a:ext uri="{FF2B5EF4-FFF2-40B4-BE49-F238E27FC236}">
                <a16:creationId xmlns:a16="http://schemas.microsoft.com/office/drawing/2014/main" id="{D51C623C-F694-463A-839E-AD707A9FFFBB}"/>
              </a:ext>
            </a:extLst>
          </p:cNvPr>
          <p:cNvSpPr txBox="1">
            <a:spLocks noChangeArrowheads="1"/>
          </p:cNvSpPr>
          <p:nvPr/>
        </p:nvSpPr>
        <p:spPr bwMode="auto">
          <a:xfrm>
            <a:off x="790575" y="95250"/>
            <a:ext cx="8410575" cy="517525"/>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defRPr/>
            </a:pPr>
            <a:r>
              <a:rPr lang="fr-FR" altLang="en-US" sz="3600" b="1" dirty="0">
                <a:solidFill>
                  <a:srgbClr val="0096D6"/>
                </a:solidFill>
                <a:latin typeface="Myriad Pro"/>
                <a:cs typeface="Open Sans" panose="020B0606030504020204" pitchFamily="34" charset="0"/>
                <a:sym typeface="Open Sans" panose="020B0606030504020204" pitchFamily="34" charset="0"/>
              </a:rPr>
              <a:t>DECOUVERTE : </a:t>
            </a:r>
            <a:r>
              <a:rPr lang="fr-FR" altLang="en-US" sz="3600" dirty="0">
                <a:solidFill>
                  <a:srgbClr val="0096D6"/>
                </a:solidFill>
                <a:latin typeface="Myriad Pro"/>
                <a:cs typeface="Open Sans" panose="020B0606030504020204" pitchFamily="34" charset="0"/>
                <a:sym typeface="Open Sans" panose="020B0606030504020204" pitchFamily="34" charset="0"/>
              </a:rPr>
              <a:t>comprendre le texte</a:t>
            </a:r>
            <a:endParaRPr lang="fr-FR" altLang="en-US" sz="3600" dirty="0">
              <a:solidFill>
                <a:srgbClr val="0096D6"/>
              </a:solidFill>
              <a:latin typeface="Myriad Pr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B3824643-7133-4D57-A422-5F624AC91608}"/>
              </a:ext>
            </a:extLst>
          </p:cNvPr>
          <p:cNvGraphicFramePr>
            <a:graphicFrameLocks noGrp="1"/>
          </p:cNvGraphicFramePr>
          <p:nvPr>
            <p:extLst>
              <p:ext uri="{D42A27DB-BD31-4B8C-83A1-F6EECF244321}">
                <p14:modId xmlns:p14="http://schemas.microsoft.com/office/powerpoint/2010/main" val="122706064"/>
              </p:ext>
            </p:extLst>
          </p:nvPr>
        </p:nvGraphicFramePr>
        <p:xfrm>
          <a:off x="430213" y="812800"/>
          <a:ext cx="11476036" cy="5987732"/>
        </p:xfrm>
        <a:graphic>
          <a:graphicData uri="http://schemas.openxmlformats.org/drawingml/2006/table">
            <a:tbl>
              <a:tblPr firstRow="1" bandRow="1">
                <a:tableStyleId>{5940675A-B579-460E-94D1-54222C63F5DA}</a:tableStyleId>
              </a:tblPr>
              <a:tblGrid>
                <a:gridCol w="2014801">
                  <a:extLst>
                    <a:ext uri="{9D8B030D-6E8A-4147-A177-3AD203B41FA5}">
                      <a16:colId xmlns:a16="http://schemas.microsoft.com/office/drawing/2014/main" val="20000"/>
                    </a:ext>
                  </a:extLst>
                </a:gridCol>
                <a:gridCol w="1969013">
                  <a:extLst>
                    <a:ext uri="{9D8B030D-6E8A-4147-A177-3AD203B41FA5}">
                      <a16:colId xmlns:a16="http://schemas.microsoft.com/office/drawing/2014/main" val="20001"/>
                    </a:ext>
                  </a:extLst>
                </a:gridCol>
                <a:gridCol w="2009454">
                  <a:extLst>
                    <a:ext uri="{9D8B030D-6E8A-4147-A177-3AD203B41FA5}">
                      <a16:colId xmlns:a16="http://schemas.microsoft.com/office/drawing/2014/main" val="20002"/>
                    </a:ext>
                  </a:extLst>
                </a:gridCol>
                <a:gridCol w="5482768">
                  <a:extLst>
                    <a:ext uri="{9D8B030D-6E8A-4147-A177-3AD203B41FA5}">
                      <a16:colId xmlns:a16="http://schemas.microsoft.com/office/drawing/2014/main" val="20003"/>
                    </a:ext>
                  </a:extLst>
                </a:gridCol>
              </a:tblGrid>
              <a:tr h="370683">
                <a:tc>
                  <a:txBody>
                    <a:bodyPr/>
                    <a:lstStyle/>
                    <a:p>
                      <a:pPr algn="ctr"/>
                      <a:r>
                        <a:rPr lang="fr-FR" sz="1600" b="1" noProof="0" dirty="0">
                          <a:latin typeface="Myriad Pro" panose="020B0503030403020204" pitchFamily="34" charset="0"/>
                          <a:cs typeface="Times New Roman" panose="02020603050405020304" pitchFamily="18" charset="0"/>
                        </a:rPr>
                        <a:t> Qui ? </a:t>
                      </a:r>
                    </a:p>
                  </a:txBody>
                  <a:tcPr marL="91441" marR="91441" marT="45700" marB="45700">
                    <a:solidFill>
                      <a:schemeClr val="accent3">
                        <a:lumMod val="20000"/>
                        <a:lumOff val="80000"/>
                      </a:schemeClr>
                    </a:solidFill>
                  </a:tcPr>
                </a:tc>
                <a:tc>
                  <a:txBody>
                    <a:bodyPr/>
                    <a:lstStyle/>
                    <a:p>
                      <a:pPr algn="ctr"/>
                      <a:r>
                        <a:rPr lang="fr-FR" sz="1600" b="1" noProof="0" dirty="0">
                          <a:latin typeface="Myriad Pro" panose="020B0503030403020204" pitchFamily="34" charset="0"/>
                          <a:cs typeface="Times New Roman" panose="02020603050405020304" pitchFamily="18" charset="0"/>
                        </a:rPr>
                        <a:t>Où ? </a:t>
                      </a:r>
                    </a:p>
                  </a:txBody>
                  <a:tcPr marL="91441" marR="91441" marT="45700" marB="45700">
                    <a:solidFill>
                      <a:schemeClr val="accent3">
                        <a:lumMod val="20000"/>
                        <a:lumOff val="80000"/>
                      </a:schemeClr>
                    </a:solidFill>
                  </a:tcPr>
                </a:tc>
                <a:tc>
                  <a:txBody>
                    <a:bodyPr/>
                    <a:lstStyle/>
                    <a:p>
                      <a:pPr algn="ctr"/>
                      <a:r>
                        <a:rPr lang="fr-FR" sz="1600" b="1" noProof="0" dirty="0">
                          <a:latin typeface="Myriad Pro" panose="020B0503030403020204" pitchFamily="34" charset="0"/>
                          <a:cs typeface="Times New Roman" panose="02020603050405020304" pitchFamily="18" charset="0"/>
                        </a:rPr>
                        <a:t>Quand ? </a:t>
                      </a:r>
                    </a:p>
                  </a:txBody>
                  <a:tcPr marL="91441" marR="91441" marT="45700" marB="45700">
                    <a:solidFill>
                      <a:schemeClr val="accent3">
                        <a:lumMod val="20000"/>
                        <a:lumOff val="80000"/>
                      </a:schemeClr>
                    </a:solidFill>
                  </a:tcPr>
                </a:tc>
                <a:tc>
                  <a:txBody>
                    <a:bodyPr/>
                    <a:lstStyle/>
                    <a:p>
                      <a:pPr algn="ctr"/>
                      <a:r>
                        <a:rPr lang="fr-FR" sz="1600" b="1" noProof="0" dirty="0">
                          <a:latin typeface="Myriad Pro" panose="020B0503030403020204" pitchFamily="34" charset="0"/>
                          <a:cs typeface="Times New Roman" panose="02020603050405020304" pitchFamily="18" charset="0"/>
                        </a:rPr>
                        <a:t>Quoi ? </a:t>
                      </a:r>
                    </a:p>
                  </a:txBody>
                  <a:tcPr marL="91441" marR="91441" marT="45700" marB="45700">
                    <a:solidFill>
                      <a:schemeClr val="accent3">
                        <a:lumMod val="20000"/>
                        <a:lumOff val="80000"/>
                      </a:schemeClr>
                    </a:solidFill>
                  </a:tcPr>
                </a:tc>
                <a:extLst>
                  <a:ext uri="{0D108BD9-81ED-4DB2-BD59-A6C34878D82A}">
                    <a16:rowId xmlns:a16="http://schemas.microsoft.com/office/drawing/2014/main" val="10000"/>
                  </a:ext>
                </a:extLst>
              </a:tr>
              <a:tr h="335754">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Myriad Pro"/>
                        <a:cs typeface="Times New Roman" panose="02020603050405020304" pitchFamily="18" charset="0"/>
                      </a:endParaRPr>
                    </a:p>
                  </a:txBody>
                  <a:tcPr marL="91441" marR="91441" marT="45700" marB="45700"/>
                </a:tc>
                <a:tc>
                  <a:txBody>
                    <a:bodyPr/>
                    <a:lstStyle/>
                    <a:p>
                      <a:endParaRPr lang="fr-FR" sz="1600" b="0" i="0" u="none" strike="noStrike" cap="none" noProof="0" dirty="0">
                        <a:solidFill>
                          <a:schemeClr val="tx1"/>
                        </a:solidFill>
                        <a:latin typeface="Myriad Pro"/>
                        <a:ea typeface="+mn-ea"/>
                        <a:cs typeface="Times New Roman" panose="02020603050405020304" pitchFamily="18" charset="0"/>
                        <a:sym typeface="Arial"/>
                      </a:endParaRPr>
                    </a:p>
                  </a:txBody>
                  <a:tcPr marL="91441" marR="91441" marT="45700" marB="4570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fr-FR" sz="1600" b="0" i="0" u="none" strike="noStrike" cap="none" noProof="0" dirty="0">
                        <a:solidFill>
                          <a:schemeClr val="tx1"/>
                        </a:solidFill>
                        <a:latin typeface="Myriad Pro"/>
                        <a:ea typeface="+mn-ea"/>
                        <a:cs typeface="Times New Roman" panose="02020603050405020304" pitchFamily="18" charset="0"/>
                        <a:sym typeface="Arial"/>
                      </a:endParaRPr>
                    </a:p>
                  </a:txBody>
                  <a:tcPr marL="91441" marR="91441" marT="45700" marB="45700"/>
                </a:tc>
                <a:extLst>
                  <a:ext uri="{0D108BD9-81ED-4DB2-BD59-A6C34878D82A}">
                    <a16:rowId xmlns:a16="http://schemas.microsoft.com/office/drawing/2014/main" val="10001"/>
                  </a:ext>
                </a:extLst>
              </a:tr>
              <a:tr h="579052">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extLst>
                  <a:ext uri="{0D108BD9-81ED-4DB2-BD59-A6C34878D82A}">
                    <a16:rowId xmlns:a16="http://schemas.microsoft.com/office/drawing/2014/main" val="10002"/>
                  </a:ext>
                </a:extLst>
              </a:tr>
              <a:tr h="579052">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extLst>
                  <a:ext uri="{0D108BD9-81ED-4DB2-BD59-A6C34878D82A}">
                    <a16:rowId xmlns:a16="http://schemas.microsoft.com/office/drawing/2014/main" val="10003"/>
                  </a:ext>
                </a:extLst>
              </a:tr>
              <a:tr h="579052">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Myriad Pro"/>
                        <a:cs typeface="Times New Roman" panose="02020603050405020304" pitchFamily="18" charset="0"/>
                      </a:endParaRPr>
                    </a:p>
                  </a:txBody>
                  <a:tcPr marL="91441" marR="91441" marT="45700" marB="45700"/>
                </a:tc>
                <a:tc>
                  <a:txBody>
                    <a:bodyPr/>
                    <a:lstStyle/>
                    <a:p>
                      <a:endParaRPr lang="fr-FR" sz="1600" noProof="0" dirty="0">
                        <a:latin typeface="Myriad Pro"/>
                        <a:cs typeface="Times New Roman" panose="02020603050405020304" pitchFamily="18" charset="0"/>
                      </a:endParaRPr>
                    </a:p>
                  </a:txBody>
                  <a:tcPr marL="91441" marR="91441" marT="45700" marB="45700"/>
                </a:tc>
                <a:extLst>
                  <a:ext uri="{0D108BD9-81ED-4DB2-BD59-A6C34878D82A}">
                    <a16:rowId xmlns:a16="http://schemas.microsoft.com/office/drawing/2014/main" val="10004"/>
                  </a:ext>
                </a:extLst>
              </a:tr>
              <a:tr h="1554356">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solidFill>
                          <a:schemeClr val="tx1"/>
                        </a:solidFill>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pPr marL="0" indent="0">
                        <a:buFont typeface="Arial" panose="020B0604020202020204" pitchFamily="34" charset="0"/>
                        <a:buNone/>
                      </a:pPr>
                      <a:endParaRPr lang="fr-FR" sz="1600" noProof="0" dirty="0">
                        <a:latin typeface="Myriad Pro"/>
                        <a:cs typeface="Times New Roman" panose="02020603050405020304" pitchFamily="18" charset="0"/>
                      </a:endParaRPr>
                    </a:p>
                  </a:txBody>
                  <a:tcPr marL="91441" marR="91441" marT="45700" marB="45700"/>
                </a:tc>
                <a:extLst>
                  <a:ext uri="{0D108BD9-81ED-4DB2-BD59-A6C34878D82A}">
                    <a16:rowId xmlns:a16="http://schemas.microsoft.com/office/drawing/2014/main" val="10005"/>
                  </a:ext>
                </a:extLst>
              </a:tr>
              <a:tr h="579052">
                <a:tc>
                  <a:txBody>
                    <a:bodyPr/>
                    <a:lstStyle/>
                    <a:p>
                      <a:endParaRPr lang="fr-FR" sz="1600" noProof="0" dirty="0">
                        <a:latin typeface="Myriad Pro"/>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pPr marL="0" indent="0">
                        <a:buFont typeface="Arial" panose="020B0604020202020204" pitchFamily="34" charset="0"/>
                        <a:buNone/>
                      </a:pPr>
                      <a:endParaRPr lang="fr-FR" sz="1600" noProof="0" dirty="0">
                        <a:latin typeface="Myriad Pro"/>
                        <a:cs typeface="Times New Roman" panose="02020603050405020304" pitchFamily="18" charset="0"/>
                      </a:endParaRPr>
                    </a:p>
                  </a:txBody>
                  <a:tcPr marL="91441" marR="91441" marT="45700" marB="45700"/>
                </a:tc>
                <a:extLst>
                  <a:ext uri="{0D108BD9-81ED-4DB2-BD59-A6C34878D82A}">
                    <a16:rowId xmlns:a16="http://schemas.microsoft.com/office/drawing/2014/main" val="10006"/>
                  </a:ext>
                </a:extLst>
              </a:tr>
              <a:tr h="822877">
                <a:tc>
                  <a:txBody>
                    <a:bodyPr/>
                    <a:lstStyle/>
                    <a:p>
                      <a:endParaRPr lang="fr-FR" sz="1600" b="1" noProof="0" dirty="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fr-FR" sz="1600" b="1" noProof="0" dirty="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pPr algn="just"/>
                      <a:endParaRPr lang="fr-FR" sz="1600" b="1" noProof="0"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endParaRPr>
                    </a:p>
                  </a:txBody>
                  <a:tcPr marL="91441" marR="91441" marT="45700" marB="45700"/>
                </a:tc>
                <a:extLst>
                  <a:ext uri="{0D108BD9-81ED-4DB2-BD59-A6C34878D82A}">
                    <a16:rowId xmlns:a16="http://schemas.microsoft.com/office/drawing/2014/main" val="10007"/>
                  </a:ext>
                </a:extLst>
              </a:tr>
              <a:tr h="587854">
                <a:tc>
                  <a:txBody>
                    <a:bodyPr/>
                    <a:lstStyle/>
                    <a:p>
                      <a:r>
                        <a:rPr lang="fr-FR" sz="1600" b="1" noProof="0" dirty="0">
                          <a:solidFill>
                            <a:srgbClr val="FFC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Times New Roman" panose="02020603050405020304" pitchFamily="18" charset="0"/>
                        <a:cs typeface="Times New Roman" panose="02020603050405020304" pitchFamily="18" charset="0"/>
                      </a:endParaRPr>
                    </a:p>
                  </a:txBody>
                  <a:tcPr marL="91441" marR="91441" marT="45700" marB="45700"/>
                </a:tc>
                <a:tc>
                  <a:txBody>
                    <a:bodyPr/>
                    <a:lstStyle/>
                    <a:p>
                      <a:endParaRPr lang="fr-FR" sz="1600" noProof="0" dirty="0">
                        <a:latin typeface="Myriad Pro"/>
                        <a:cs typeface="Times New Roman" panose="02020603050405020304" pitchFamily="18" charset="0"/>
                      </a:endParaRPr>
                    </a:p>
                  </a:txBody>
                  <a:tcPr marL="91441" marR="91441" marT="45700" marB="45700"/>
                </a:tc>
                <a:tc>
                  <a:txBody>
                    <a:bodyPr/>
                    <a:lstStyle/>
                    <a:p>
                      <a:pPr marL="0" marR="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lang="fr-FR" sz="1600" noProof="0" dirty="0">
                        <a:latin typeface="Times New Roman" panose="02020603050405020304" pitchFamily="18" charset="0"/>
                        <a:cs typeface="Times New Roman" panose="02020603050405020304" pitchFamily="18" charset="0"/>
                      </a:endParaRPr>
                    </a:p>
                  </a:txBody>
                  <a:tcPr marL="91441" marR="91441" marT="45700" marB="45700"/>
                </a:tc>
                <a:extLst>
                  <a:ext uri="{0D108BD9-81ED-4DB2-BD59-A6C34878D82A}">
                    <a16:rowId xmlns:a16="http://schemas.microsoft.com/office/drawing/2014/main" val="10008"/>
                  </a:ext>
                </a:extLst>
              </a:tr>
            </a:tbl>
          </a:graphicData>
        </a:graphic>
      </p:graphicFrame>
      <p:sp>
        <p:nvSpPr>
          <p:cNvPr id="2" name="Rectangle 1">
            <a:extLst>
              <a:ext uri="{FF2B5EF4-FFF2-40B4-BE49-F238E27FC236}">
                <a16:creationId xmlns:a16="http://schemas.microsoft.com/office/drawing/2014/main" id="{18631F5A-7056-468E-B431-2193747D0804}"/>
              </a:ext>
            </a:extLst>
          </p:cNvPr>
          <p:cNvSpPr/>
          <p:nvPr/>
        </p:nvSpPr>
        <p:spPr>
          <a:xfrm>
            <a:off x="6623050" y="1581150"/>
            <a:ext cx="37496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apportaient leur blé à moudre</a:t>
            </a:r>
          </a:p>
        </p:txBody>
      </p:sp>
      <p:sp>
        <p:nvSpPr>
          <p:cNvPr id="5" name="Rectangle 4">
            <a:extLst>
              <a:ext uri="{FF2B5EF4-FFF2-40B4-BE49-F238E27FC236}">
                <a16:creationId xmlns:a16="http://schemas.microsoft.com/office/drawing/2014/main" id="{CACD30FC-12BA-405D-A17A-9DA9A772E67A}"/>
              </a:ext>
            </a:extLst>
          </p:cNvPr>
          <p:cNvSpPr/>
          <p:nvPr/>
        </p:nvSpPr>
        <p:spPr>
          <a:xfrm>
            <a:off x="6654800" y="2125663"/>
            <a:ext cx="3009900"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établir une minoterie à vapeur</a:t>
            </a:r>
          </a:p>
        </p:txBody>
      </p:sp>
      <p:sp>
        <p:nvSpPr>
          <p:cNvPr id="6" name="Rectangle 5">
            <a:extLst>
              <a:ext uri="{FF2B5EF4-FFF2-40B4-BE49-F238E27FC236}">
                <a16:creationId xmlns:a16="http://schemas.microsoft.com/office/drawing/2014/main" id="{04BA83EB-FBBA-4223-97BA-4918B6B52B00}"/>
              </a:ext>
            </a:extLst>
          </p:cNvPr>
          <p:cNvSpPr/>
          <p:nvPr/>
        </p:nvSpPr>
        <p:spPr>
          <a:xfrm>
            <a:off x="2527300" y="2203450"/>
            <a:ext cx="1504950"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sur la route de Tarascon</a:t>
            </a:r>
          </a:p>
        </p:txBody>
      </p:sp>
      <p:sp>
        <p:nvSpPr>
          <p:cNvPr id="7" name="Rectangle 6">
            <a:extLst>
              <a:ext uri="{FF2B5EF4-FFF2-40B4-BE49-F238E27FC236}">
                <a16:creationId xmlns:a16="http://schemas.microsoft.com/office/drawing/2014/main" id="{E08251FD-E2D4-49DA-88C4-D0A571AD9BC1}"/>
              </a:ext>
            </a:extLst>
          </p:cNvPr>
          <p:cNvSpPr/>
          <p:nvPr/>
        </p:nvSpPr>
        <p:spPr>
          <a:xfrm>
            <a:off x="390525" y="2166938"/>
            <a:ext cx="2178050" cy="485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accent1">
                    <a:lumMod val="75000"/>
                  </a:schemeClr>
                </a:solidFill>
                <a:latin typeface="Myriad Pro"/>
                <a:cs typeface="Times New Roman" panose="02020603050405020304" pitchFamily="18" charset="0"/>
              </a:rPr>
              <a:t>des Français de Paris</a:t>
            </a:r>
          </a:p>
        </p:txBody>
      </p:sp>
      <p:sp>
        <p:nvSpPr>
          <p:cNvPr id="8" name="Rectangle 7">
            <a:extLst>
              <a:ext uri="{FF2B5EF4-FFF2-40B4-BE49-F238E27FC236}">
                <a16:creationId xmlns:a16="http://schemas.microsoft.com/office/drawing/2014/main" id="{07189D3C-270D-40B3-8141-A6EF6E71296D}"/>
              </a:ext>
            </a:extLst>
          </p:cNvPr>
          <p:cNvSpPr/>
          <p:nvPr/>
        </p:nvSpPr>
        <p:spPr>
          <a:xfrm>
            <a:off x="2417763" y="1541463"/>
            <a:ext cx="191452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buClr>
                <a:srgbClr val="000000"/>
              </a:buClr>
              <a:defRPr/>
            </a:pPr>
            <a:r>
              <a:rPr lang="fr-FR" sz="1600" dirty="0">
                <a:solidFill>
                  <a:schemeClr val="tx1"/>
                </a:solidFill>
                <a:latin typeface="Myriad Pro"/>
                <a:cs typeface="Times New Roman" panose="02020603050405020304" pitchFamily="18" charset="0"/>
                <a:sym typeface="Arial"/>
              </a:rPr>
              <a:t>aux moulins du village </a:t>
            </a:r>
          </a:p>
        </p:txBody>
      </p:sp>
      <p:sp>
        <p:nvSpPr>
          <p:cNvPr id="9" name="Rectangle 8">
            <a:extLst>
              <a:ext uri="{FF2B5EF4-FFF2-40B4-BE49-F238E27FC236}">
                <a16:creationId xmlns:a16="http://schemas.microsoft.com/office/drawing/2014/main" id="{21DB88E0-7F1C-4857-BE2C-226919455F2B}"/>
              </a:ext>
            </a:extLst>
          </p:cNvPr>
          <p:cNvSpPr/>
          <p:nvPr/>
        </p:nvSpPr>
        <p:spPr>
          <a:xfrm>
            <a:off x="4383088" y="1493838"/>
            <a:ext cx="2254250" cy="5603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buClr>
                <a:srgbClr val="000000"/>
              </a:buClr>
              <a:defRPr/>
            </a:pPr>
            <a:r>
              <a:rPr lang="fr-FR" sz="1600" dirty="0">
                <a:solidFill>
                  <a:schemeClr val="tx1"/>
                </a:solidFill>
                <a:latin typeface="Myriad Pro"/>
                <a:cs typeface="Times New Roman" panose="02020603050405020304" pitchFamily="18" charset="0"/>
              </a:rPr>
              <a:t>avant la construction </a:t>
            </a:r>
            <a:br>
              <a:rPr lang="fr-FR" sz="1600" dirty="0">
                <a:solidFill>
                  <a:schemeClr val="tx1"/>
                </a:solidFill>
                <a:latin typeface="Myriad Pro"/>
                <a:cs typeface="Times New Roman" panose="02020603050405020304" pitchFamily="18" charset="0"/>
              </a:rPr>
            </a:br>
            <a:r>
              <a:rPr lang="fr-FR" sz="1600" dirty="0">
                <a:solidFill>
                  <a:schemeClr val="tx1"/>
                </a:solidFill>
                <a:latin typeface="Myriad Pro"/>
                <a:cs typeface="Times New Roman" panose="02020603050405020304" pitchFamily="18" charset="0"/>
              </a:rPr>
              <a:t>de la minoterie </a:t>
            </a:r>
          </a:p>
        </p:txBody>
      </p:sp>
      <p:sp>
        <p:nvSpPr>
          <p:cNvPr id="10" name="Rectangle 9">
            <a:extLst>
              <a:ext uri="{FF2B5EF4-FFF2-40B4-BE49-F238E27FC236}">
                <a16:creationId xmlns:a16="http://schemas.microsoft.com/office/drawing/2014/main" id="{B608B691-87B9-4A36-9038-E0F6D2F72E08}"/>
              </a:ext>
            </a:extLst>
          </p:cNvPr>
          <p:cNvSpPr/>
          <p:nvPr/>
        </p:nvSpPr>
        <p:spPr>
          <a:xfrm>
            <a:off x="2395538" y="1133475"/>
            <a:ext cx="2368550"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dans ce grand village </a:t>
            </a:r>
          </a:p>
        </p:txBody>
      </p:sp>
      <p:sp>
        <p:nvSpPr>
          <p:cNvPr id="11" name="Rectangle 10">
            <a:extLst>
              <a:ext uri="{FF2B5EF4-FFF2-40B4-BE49-F238E27FC236}">
                <a16:creationId xmlns:a16="http://schemas.microsoft.com/office/drawing/2014/main" id="{456D6451-020D-4ED3-8267-E48890F61B64}"/>
              </a:ext>
            </a:extLst>
          </p:cNvPr>
          <p:cNvSpPr/>
          <p:nvPr/>
        </p:nvSpPr>
        <p:spPr>
          <a:xfrm>
            <a:off x="4546600" y="1138238"/>
            <a:ext cx="191452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autre temps</a:t>
            </a:r>
          </a:p>
        </p:txBody>
      </p:sp>
      <p:sp>
        <p:nvSpPr>
          <p:cNvPr id="12" name="Rectangle 11">
            <a:extLst>
              <a:ext uri="{FF2B5EF4-FFF2-40B4-BE49-F238E27FC236}">
                <a16:creationId xmlns:a16="http://schemas.microsoft.com/office/drawing/2014/main" id="{D9E5A389-AFEB-49FC-A3FD-F7E8659FFE63}"/>
              </a:ext>
            </a:extLst>
          </p:cNvPr>
          <p:cNvSpPr/>
          <p:nvPr/>
        </p:nvSpPr>
        <p:spPr>
          <a:xfrm>
            <a:off x="6654800" y="1155700"/>
            <a:ext cx="45751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(un grand commerce de meunerie) se faisait</a:t>
            </a:r>
          </a:p>
        </p:txBody>
      </p:sp>
      <p:sp>
        <p:nvSpPr>
          <p:cNvPr id="13" name="Rectangle 12">
            <a:extLst>
              <a:ext uri="{FF2B5EF4-FFF2-40B4-BE49-F238E27FC236}">
                <a16:creationId xmlns:a16="http://schemas.microsoft.com/office/drawing/2014/main" id="{00512B88-31E3-4007-A318-6F92DBB726A7}"/>
              </a:ext>
            </a:extLst>
          </p:cNvPr>
          <p:cNvSpPr/>
          <p:nvPr/>
        </p:nvSpPr>
        <p:spPr>
          <a:xfrm>
            <a:off x="430213" y="1597025"/>
            <a:ext cx="191452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rgbClr val="FF0000"/>
                </a:solidFill>
                <a:effectLst>
                  <a:outerShdw blurRad="38100" dist="38100" dir="2700000" algn="tl">
                    <a:srgbClr val="000000">
                      <a:alpha val="43137"/>
                    </a:srgbClr>
                  </a:outerShdw>
                </a:effectLst>
                <a:latin typeface="Myriad Pro"/>
                <a:cs typeface="Times New Roman" panose="02020603050405020304" pitchFamily="18" charset="0"/>
              </a:rPr>
              <a:t>les gens</a:t>
            </a:r>
          </a:p>
          <a:p>
            <a:pPr>
              <a:defRPr/>
            </a:pPr>
            <a:r>
              <a:rPr lang="fr-FR" sz="1600" dirty="0">
                <a:solidFill>
                  <a:srgbClr val="FF0000"/>
                </a:solidFill>
                <a:effectLst>
                  <a:outerShdw blurRad="38100" dist="38100" dir="2700000" algn="tl">
                    <a:srgbClr val="000000">
                      <a:alpha val="43137"/>
                    </a:srgbClr>
                  </a:outerShdw>
                </a:effectLst>
                <a:latin typeface="Myriad Pro"/>
                <a:cs typeface="Times New Roman" panose="02020603050405020304" pitchFamily="18" charset="0"/>
              </a:rPr>
              <a:t>les minotiers  </a:t>
            </a:r>
          </a:p>
        </p:txBody>
      </p:sp>
      <p:sp>
        <p:nvSpPr>
          <p:cNvPr id="14" name="Rectangle 13">
            <a:extLst>
              <a:ext uri="{FF2B5EF4-FFF2-40B4-BE49-F238E27FC236}">
                <a16:creationId xmlns:a16="http://schemas.microsoft.com/office/drawing/2014/main" id="{B10A597A-5BBB-406B-B391-CA9BA8C16067}"/>
              </a:ext>
            </a:extLst>
          </p:cNvPr>
          <p:cNvSpPr/>
          <p:nvPr/>
        </p:nvSpPr>
        <p:spPr>
          <a:xfrm>
            <a:off x="430213" y="2749550"/>
            <a:ext cx="191452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rgbClr val="FF0000"/>
                </a:solidFill>
                <a:effectLst>
                  <a:outerShdw blurRad="38100" dist="38100" dir="2700000" algn="tl">
                    <a:srgbClr val="000000">
                      <a:alpha val="43137"/>
                    </a:srgbClr>
                  </a:outerShdw>
                </a:effectLst>
                <a:latin typeface="Myriad Pro"/>
                <a:cs typeface="Times New Roman" panose="02020603050405020304" pitchFamily="18" charset="0"/>
              </a:rPr>
              <a:t>les gens</a:t>
            </a:r>
          </a:p>
          <a:p>
            <a:pPr>
              <a:defRPr/>
            </a:pPr>
            <a:r>
              <a:rPr lang="fr-FR" sz="1600" dirty="0">
                <a:solidFill>
                  <a:srgbClr val="FF0000"/>
                </a:solidFill>
                <a:effectLst>
                  <a:outerShdw blurRad="38100" dist="38100" dir="2700000" algn="tl">
                    <a:srgbClr val="000000">
                      <a:alpha val="43137"/>
                    </a:srgbClr>
                  </a:outerShdw>
                </a:effectLst>
                <a:latin typeface="Myriad Pro"/>
                <a:cs typeface="Times New Roman" panose="02020603050405020304" pitchFamily="18" charset="0"/>
              </a:rPr>
              <a:t>les minotiers  </a:t>
            </a:r>
            <a:endParaRPr lang="fr-FR" sz="1600" dirty="0">
              <a:latin typeface="Myriad Pro"/>
              <a:cs typeface="Times New Roman" panose="02020603050405020304" pitchFamily="18" charset="0"/>
            </a:endParaRPr>
          </a:p>
        </p:txBody>
      </p:sp>
      <p:sp>
        <p:nvSpPr>
          <p:cNvPr id="15" name="Rectangle 14">
            <a:extLst>
              <a:ext uri="{FF2B5EF4-FFF2-40B4-BE49-F238E27FC236}">
                <a16:creationId xmlns:a16="http://schemas.microsoft.com/office/drawing/2014/main" id="{A7EB7D9E-1928-4E67-ACD4-C85683E95A03}"/>
              </a:ext>
            </a:extLst>
          </p:cNvPr>
          <p:cNvSpPr/>
          <p:nvPr/>
        </p:nvSpPr>
        <p:spPr>
          <a:xfrm>
            <a:off x="2417763" y="2630488"/>
            <a:ext cx="2085975" cy="5603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dans la minoterie </a:t>
            </a:r>
          </a:p>
          <a:p>
            <a:pPr>
              <a:defRPr/>
            </a:pPr>
            <a:r>
              <a:rPr lang="fr-FR" sz="1600" dirty="0">
                <a:solidFill>
                  <a:schemeClr val="accent1">
                    <a:lumMod val="75000"/>
                  </a:schemeClr>
                </a:solidFill>
                <a:latin typeface="Myriad Pro"/>
                <a:cs typeface="Times New Roman" panose="02020603050405020304" pitchFamily="18" charset="0"/>
              </a:rPr>
              <a:t>(</a:t>
            </a:r>
            <a:r>
              <a:rPr lang="fr-FR" sz="1600" b="1" dirty="0">
                <a:solidFill>
                  <a:schemeClr val="accent1">
                    <a:lumMod val="75000"/>
                  </a:schemeClr>
                </a:solidFill>
                <a:effectLst>
                  <a:outerShdw blurRad="38100" dist="38100" dir="2700000" algn="tl">
                    <a:srgbClr val="000000">
                      <a:alpha val="43137"/>
                    </a:srgbClr>
                  </a:outerShdw>
                </a:effectLst>
                <a:latin typeface="Myriad Pro"/>
                <a:cs typeface="Times New Roman" panose="02020603050405020304" pitchFamily="18" charset="0"/>
              </a:rPr>
              <a:t>aux minotiers</a:t>
            </a:r>
            <a:r>
              <a:rPr lang="fr-FR" sz="1600" dirty="0">
                <a:solidFill>
                  <a:schemeClr val="accent1">
                    <a:lumMod val="75000"/>
                  </a:schemeClr>
                </a:solidFill>
                <a:latin typeface="Myriad Pro"/>
                <a:cs typeface="Times New Roman" panose="02020603050405020304" pitchFamily="18" charset="0"/>
              </a:rPr>
              <a:t>)</a:t>
            </a:r>
          </a:p>
        </p:txBody>
      </p:sp>
      <p:sp>
        <p:nvSpPr>
          <p:cNvPr id="16" name="Rectangle 15">
            <a:extLst>
              <a:ext uri="{FF2B5EF4-FFF2-40B4-BE49-F238E27FC236}">
                <a16:creationId xmlns:a16="http://schemas.microsoft.com/office/drawing/2014/main" id="{1E5B1423-642E-420E-A3C4-90B9A418AC60}"/>
              </a:ext>
            </a:extLst>
          </p:cNvPr>
          <p:cNvSpPr/>
          <p:nvPr/>
        </p:nvSpPr>
        <p:spPr>
          <a:xfrm>
            <a:off x="6526213" y="3255963"/>
            <a:ext cx="5380037" cy="1517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fr-FR" sz="1500" dirty="0">
                <a:solidFill>
                  <a:schemeClr val="tx1"/>
                </a:solidFill>
                <a:latin typeface="Myriad Pro"/>
                <a:cs typeface="Times New Roman" panose="02020603050405020304" pitchFamily="18" charset="0"/>
              </a:rPr>
              <a:t>rendu comme fou.</a:t>
            </a:r>
          </a:p>
          <a:p>
            <a:pPr marL="285750" indent="-285750">
              <a:buFont typeface="Arial" panose="020B0604020202020204" pitchFamily="34" charset="0"/>
              <a:buChar char="•"/>
              <a:defRPr/>
            </a:pPr>
            <a:r>
              <a:rPr lang="fr-FR" sz="1500" dirty="0">
                <a:solidFill>
                  <a:schemeClr val="tx1"/>
                </a:solidFill>
                <a:latin typeface="Myriad Pro"/>
                <a:cs typeface="Times New Roman" panose="02020603050405020304" pitchFamily="18" charset="0"/>
              </a:rPr>
              <a:t>courir par le village criant de toutes ses forces.</a:t>
            </a:r>
          </a:p>
          <a:p>
            <a:pPr marL="285750" indent="-285750">
              <a:buFont typeface="Arial" panose="020B0604020202020204" pitchFamily="34" charset="0"/>
              <a:buChar char="•"/>
              <a:defRPr/>
            </a:pPr>
            <a:r>
              <a:rPr lang="fr-FR" sz="1500" dirty="0">
                <a:solidFill>
                  <a:schemeClr val="tx1"/>
                </a:solidFill>
                <a:latin typeface="Myriad Pro"/>
                <a:cs typeface="Times New Roman" panose="02020603050405020304" pitchFamily="18" charset="0"/>
              </a:rPr>
              <a:t>s’enferma dans son moulin et vécut tout seul </a:t>
            </a:r>
          </a:p>
          <a:p>
            <a:pPr marL="285750" indent="-285750">
              <a:buFont typeface="Arial" panose="020B0604020202020204" pitchFamily="34" charset="0"/>
              <a:buChar char="•"/>
              <a:defRPr/>
            </a:pPr>
            <a:r>
              <a:rPr lang="fr-FR" sz="1500" dirty="0">
                <a:solidFill>
                  <a:schemeClr val="tx1"/>
                </a:solidFill>
                <a:latin typeface="Myriad Pro"/>
                <a:cs typeface="Times New Roman" panose="02020603050405020304" pitchFamily="18" charset="0"/>
              </a:rPr>
              <a:t>ne voulut pas garder près de </a:t>
            </a:r>
            <a:r>
              <a:rPr lang="fr-FR" sz="15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sym typeface="Arial"/>
              </a:rPr>
              <a:t>lui </a:t>
            </a:r>
            <a:r>
              <a:rPr lang="fr-FR" sz="1500" b="1" dirty="0">
                <a:solidFill>
                  <a:schemeClr val="tx1"/>
                </a:solidFill>
                <a:effectLst>
                  <a:outerShdw blurRad="38100" dist="38100" dir="2700000" algn="tl">
                    <a:srgbClr val="000000">
                      <a:alpha val="43137"/>
                    </a:srgbClr>
                  </a:outerShdw>
                </a:effectLst>
                <a:latin typeface="Myriad Pro"/>
                <a:cs typeface="Times New Roman" panose="02020603050405020304" pitchFamily="18" charset="0"/>
              </a:rPr>
              <a:t>sa petite-fille Vivette.</a:t>
            </a:r>
          </a:p>
          <a:p>
            <a:pPr marL="285750" indent="-285750">
              <a:buFont typeface="Arial" panose="020B0604020202020204" pitchFamily="34" charset="0"/>
              <a:buChar char="•"/>
              <a:defRPr/>
            </a:pPr>
            <a:r>
              <a:rPr lang="fr-FR" sz="1500" dirty="0">
                <a:solidFill>
                  <a:schemeClr val="tx1"/>
                </a:solidFill>
                <a:latin typeface="Myriad Pro"/>
                <a:cs typeface="Times New Roman" panose="02020603050405020304" pitchFamily="18" charset="0"/>
              </a:rPr>
              <a:t>prétendait travailler pour l’exportation (de la farine)</a:t>
            </a:r>
          </a:p>
          <a:p>
            <a:pPr marL="285750" indent="-285750">
              <a:buFont typeface="Arial" panose="020B0604020202020204" pitchFamily="34" charset="0"/>
              <a:buChar char="•"/>
              <a:defRPr/>
            </a:pPr>
            <a:r>
              <a:rPr lang="fr-FR" sz="1500" dirty="0">
                <a:solidFill>
                  <a:schemeClr val="tx1"/>
                </a:solidFill>
                <a:latin typeface="Myriad Pro"/>
                <a:cs typeface="Times New Roman" panose="02020603050405020304" pitchFamily="18" charset="0"/>
              </a:rPr>
              <a:t>transportait des sacs de plâtre pour dissimuler son malheur.</a:t>
            </a:r>
          </a:p>
        </p:txBody>
      </p:sp>
      <p:sp>
        <p:nvSpPr>
          <p:cNvPr id="17" name="Rectangle 16">
            <a:extLst>
              <a:ext uri="{FF2B5EF4-FFF2-40B4-BE49-F238E27FC236}">
                <a16:creationId xmlns:a16="http://schemas.microsoft.com/office/drawing/2014/main" id="{C40E0770-3D38-4A4E-91AD-395EB53BA2A8}"/>
              </a:ext>
            </a:extLst>
          </p:cNvPr>
          <p:cNvSpPr/>
          <p:nvPr/>
        </p:nvSpPr>
        <p:spPr>
          <a:xfrm>
            <a:off x="4459288" y="2735263"/>
            <a:ext cx="20859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Après la construction d’une minoterie</a:t>
            </a:r>
          </a:p>
        </p:txBody>
      </p:sp>
      <p:sp>
        <p:nvSpPr>
          <p:cNvPr id="18" name="Rectangle 17">
            <a:extLst>
              <a:ext uri="{FF2B5EF4-FFF2-40B4-BE49-F238E27FC236}">
                <a16:creationId xmlns:a16="http://schemas.microsoft.com/office/drawing/2014/main" id="{6D71C860-CF0A-4E4D-A23E-010A2A7AF206}"/>
              </a:ext>
            </a:extLst>
          </p:cNvPr>
          <p:cNvSpPr/>
          <p:nvPr/>
        </p:nvSpPr>
        <p:spPr>
          <a:xfrm>
            <a:off x="6561138" y="2749550"/>
            <a:ext cx="510222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prirent l’habitude d’envoyer leurs blés </a:t>
            </a:r>
            <a:r>
              <a:rPr lang="fr-FR" sz="1600" b="1" dirty="0">
                <a:solidFill>
                  <a:srgbClr val="0070C0"/>
                </a:solidFill>
                <a:effectLst>
                  <a:outerShdw blurRad="38100" dist="38100" dir="2700000" algn="tl">
                    <a:srgbClr val="000000">
                      <a:alpha val="43137"/>
                    </a:srgbClr>
                  </a:outerShdw>
                </a:effectLst>
                <a:latin typeface="Myriad Pro"/>
                <a:cs typeface="Times New Roman" panose="02020603050405020304" pitchFamily="18" charset="0"/>
              </a:rPr>
              <a:t>aux minotiers</a:t>
            </a:r>
            <a:r>
              <a:rPr lang="fr-FR" sz="1600" dirty="0">
                <a:latin typeface="Myriad Pro"/>
                <a:cs typeface="Times New Roman" panose="02020603050405020304" pitchFamily="18" charset="0"/>
              </a:rPr>
              <a:t> </a:t>
            </a:r>
          </a:p>
        </p:txBody>
      </p:sp>
      <p:sp>
        <p:nvSpPr>
          <p:cNvPr id="19" name="Rectangle 18">
            <a:extLst>
              <a:ext uri="{FF2B5EF4-FFF2-40B4-BE49-F238E27FC236}">
                <a16:creationId xmlns:a16="http://schemas.microsoft.com/office/drawing/2014/main" id="{98981782-49D0-4F84-AA37-2DAC0192F609}"/>
              </a:ext>
            </a:extLst>
          </p:cNvPr>
          <p:cNvSpPr/>
          <p:nvPr/>
        </p:nvSpPr>
        <p:spPr>
          <a:xfrm>
            <a:off x="430213" y="3390900"/>
            <a:ext cx="2036762" cy="1266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Maître Cornille </a:t>
            </a:r>
          </a:p>
          <a:p>
            <a:pPr>
              <a:defRPr/>
            </a:pPr>
            <a:r>
              <a:rPr lang="fr-FR"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un vieux meunier</a:t>
            </a:r>
            <a:endParaRPr lang="fr-FR" dirty="0">
              <a:solidFill>
                <a:schemeClr val="tx1"/>
              </a:solidFill>
              <a:latin typeface="Myriad Pro"/>
              <a:cs typeface="Times New Roman" panose="02020603050405020304" pitchFamily="18" charset="0"/>
            </a:endParaRPr>
          </a:p>
          <a:p>
            <a:pPr>
              <a:defRPr/>
            </a:pPr>
            <a:r>
              <a:rPr lang="fr-FR" dirty="0">
                <a:solidFill>
                  <a:schemeClr val="tx1"/>
                </a:solidFill>
                <a:latin typeface="Myriad Pro"/>
                <a:cs typeface="Times New Roman" panose="02020603050405020304" pitchFamily="18" charset="0"/>
              </a:rPr>
              <a:t>âgé de plus de soixante ans</a:t>
            </a:r>
          </a:p>
          <a:p>
            <a:pPr>
              <a:defRPr/>
            </a:pPr>
            <a:r>
              <a:rPr lang="fr-FR"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le vieux - il </a:t>
            </a:r>
            <a:r>
              <a:rPr lang="fr-FR"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sym typeface="Arial"/>
              </a:rPr>
              <a:t>– le – lui - </a:t>
            </a:r>
            <a:r>
              <a:rPr lang="fr-FR"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le vieux meunier </a:t>
            </a:r>
            <a:endParaRPr lang="fr-FR" dirty="0">
              <a:latin typeface="Myriad Pro"/>
              <a:cs typeface="Times New Roman" panose="02020603050405020304" pitchFamily="18" charset="0"/>
            </a:endParaRPr>
          </a:p>
        </p:txBody>
      </p:sp>
      <p:sp>
        <p:nvSpPr>
          <p:cNvPr id="20" name="Rectangle 19">
            <a:extLst>
              <a:ext uri="{FF2B5EF4-FFF2-40B4-BE49-F238E27FC236}">
                <a16:creationId xmlns:a16="http://schemas.microsoft.com/office/drawing/2014/main" id="{D643B404-8F7D-4ED2-8FBC-C1D38E731384}"/>
              </a:ext>
            </a:extLst>
          </p:cNvPr>
          <p:cNvSpPr/>
          <p:nvPr/>
        </p:nvSpPr>
        <p:spPr>
          <a:xfrm>
            <a:off x="430213" y="4881563"/>
            <a:ext cx="1651000" cy="3794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b="1" dirty="0">
                <a:solidFill>
                  <a:schemeClr val="tx1"/>
                </a:solidFill>
                <a:effectLst>
                  <a:outerShdw blurRad="38100" dist="38100" dir="2700000" algn="tl">
                    <a:srgbClr val="000000">
                      <a:alpha val="43137"/>
                    </a:srgbClr>
                  </a:outerShdw>
                </a:effectLst>
                <a:latin typeface="Myriad Pro"/>
                <a:cs typeface="Times New Roman" panose="02020603050405020304" pitchFamily="18" charset="0"/>
              </a:rPr>
              <a:t>Vivette</a:t>
            </a:r>
            <a:r>
              <a:rPr lang="fr-FR" dirty="0">
                <a:latin typeface="Myriad Pro"/>
                <a:cs typeface="Times New Roman" panose="02020603050405020304" pitchFamily="18" charset="0"/>
              </a:rPr>
              <a:t> </a:t>
            </a:r>
            <a:r>
              <a:rPr lang="fr-FR" dirty="0">
                <a:solidFill>
                  <a:schemeClr val="tx1"/>
                </a:solidFill>
                <a:latin typeface="Myriad Pro"/>
                <a:cs typeface="Times New Roman" panose="02020603050405020304" pitchFamily="18" charset="0"/>
              </a:rPr>
              <a:t>et</a:t>
            </a:r>
            <a:r>
              <a:rPr lang="fr-FR" dirty="0">
                <a:latin typeface="Myriad Pro"/>
                <a:cs typeface="Times New Roman" panose="02020603050405020304" pitchFamily="18" charset="0"/>
              </a:rPr>
              <a:t> </a:t>
            </a:r>
            <a:r>
              <a:rPr lang="fr-FR" b="1" dirty="0">
                <a:solidFill>
                  <a:srgbClr val="FFFF00"/>
                </a:solidFill>
                <a:effectLst>
                  <a:outerShdw blurRad="38100" dist="38100" dir="2700000" algn="tl">
                    <a:srgbClr val="000000">
                      <a:alpha val="43137"/>
                    </a:srgbClr>
                  </a:outerShdw>
                </a:effectLst>
                <a:latin typeface="Myriad Pro"/>
                <a:cs typeface="Times New Roman" panose="02020603050405020304" pitchFamily="18" charset="0"/>
              </a:rPr>
              <a:t>son fiancé</a:t>
            </a:r>
            <a:r>
              <a:rPr lang="fr-FR" dirty="0">
                <a:latin typeface="Myriad Pro"/>
                <a:cs typeface="Times New Roman" panose="02020603050405020304" pitchFamily="18" charset="0"/>
              </a:rPr>
              <a:t> </a:t>
            </a:r>
          </a:p>
        </p:txBody>
      </p:sp>
      <p:sp>
        <p:nvSpPr>
          <p:cNvPr id="21" name="Rectangle 20">
            <a:extLst>
              <a:ext uri="{FF2B5EF4-FFF2-40B4-BE49-F238E27FC236}">
                <a16:creationId xmlns:a16="http://schemas.microsoft.com/office/drawing/2014/main" id="{A3494124-EFF2-45D2-8869-973DC2151A2F}"/>
              </a:ext>
            </a:extLst>
          </p:cNvPr>
          <p:cNvSpPr/>
          <p:nvPr/>
        </p:nvSpPr>
        <p:spPr>
          <a:xfrm>
            <a:off x="6456363" y="4895850"/>
            <a:ext cx="5449887"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fr-FR" sz="1600" dirty="0">
                <a:solidFill>
                  <a:schemeClr val="tx1"/>
                </a:solidFill>
                <a:latin typeface="Myriad Pro"/>
                <a:cs typeface="Times New Roman" panose="02020603050405020304" pitchFamily="18" charset="0"/>
              </a:rPr>
              <a:t>pénétrèrent en cachette dans le moulin et découvrirent qu’il tournait à vide </a:t>
            </a:r>
          </a:p>
        </p:txBody>
      </p:sp>
      <p:sp>
        <p:nvSpPr>
          <p:cNvPr id="22" name="Rectangle 21">
            <a:extLst>
              <a:ext uri="{FF2B5EF4-FFF2-40B4-BE49-F238E27FC236}">
                <a16:creationId xmlns:a16="http://schemas.microsoft.com/office/drawing/2014/main" id="{22B01939-FDB4-40CE-A2E4-0F4B2AEDCDDA}"/>
              </a:ext>
            </a:extLst>
          </p:cNvPr>
          <p:cNvSpPr/>
          <p:nvPr/>
        </p:nvSpPr>
        <p:spPr>
          <a:xfrm>
            <a:off x="2508250" y="3889375"/>
            <a:ext cx="2036763"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Quelques semaines après</a:t>
            </a:r>
          </a:p>
        </p:txBody>
      </p:sp>
      <p:sp>
        <p:nvSpPr>
          <p:cNvPr id="23" name="Rectangle 22">
            <a:extLst>
              <a:ext uri="{FF2B5EF4-FFF2-40B4-BE49-F238E27FC236}">
                <a16:creationId xmlns:a16="http://schemas.microsoft.com/office/drawing/2014/main" id="{758F1720-9B9F-4D33-A3EC-FA91A7F730A1}"/>
              </a:ext>
            </a:extLst>
          </p:cNvPr>
          <p:cNvSpPr/>
          <p:nvPr/>
        </p:nvSpPr>
        <p:spPr>
          <a:xfrm>
            <a:off x="430213" y="5392738"/>
            <a:ext cx="1651000" cy="365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b="1" dirty="0">
                <a:solidFill>
                  <a:srgbClr val="92D050"/>
                </a:solidFill>
                <a:effectLst>
                  <a:outerShdw blurRad="38100" dist="38100" dir="2700000" algn="tl">
                    <a:srgbClr val="000000">
                      <a:alpha val="43137"/>
                    </a:srgbClr>
                  </a:outerShdw>
                </a:effectLst>
                <a:latin typeface="Myriad Pro"/>
                <a:cs typeface="Times New Roman" panose="02020603050405020304" pitchFamily="18" charset="0"/>
                <a:sym typeface="Arial"/>
              </a:rPr>
              <a:t>les paysans </a:t>
            </a:r>
          </a:p>
        </p:txBody>
      </p:sp>
      <p:sp>
        <p:nvSpPr>
          <p:cNvPr id="24" name="Rectangle 23">
            <a:extLst>
              <a:ext uri="{FF2B5EF4-FFF2-40B4-BE49-F238E27FC236}">
                <a16:creationId xmlns:a16="http://schemas.microsoft.com/office/drawing/2014/main" id="{7E415B1F-DE7A-461E-AC14-61A15A316A3A}"/>
              </a:ext>
            </a:extLst>
          </p:cNvPr>
          <p:cNvSpPr/>
          <p:nvPr/>
        </p:nvSpPr>
        <p:spPr>
          <a:xfrm>
            <a:off x="469900" y="5757863"/>
            <a:ext cx="1652588" cy="365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b="1" dirty="0">
                <a:solidFill>
                  <a:srgbClr val="92D050"/>
                </a:solidFill>
                <a:effectLst>
                  <a:outerShdw blurRad="38100" dist="38100" dir="2700000" algn="tl">
                    <a:srgbClr val="000000">
                      <a:alpha val="43137"/>
                    </a:srgbClr>
                  </a:outerShdw>
                </a:effectLst>
                <a:latin typeface="Myriad Pro"/>
                <a:cs typeface="Times New Roman" panose="02020603050405020304" pitchFamily="18" charset="0"/>
                <a:sym typeface="Arial"/>
              </a:rPr>
              <a:t>on</a:t>
            </a:r>
          </a:p>
        </p:txBody>
      </p:sp>
      <p:sp>
        <p:nvSpPr>
          <p:cNvPr id="25" name="Rectangle 24">
            <a:extLst>
              <a:ext uri="{FF2B5EF4-FFF2-40B4-BE49-F238E27FC236}">
                <a16:creationId xmlns:a16="http://schemas.microsoft.com/office/drawing/2014/main" id="{B670785B-435B-4DAF-A559-4621D6B1D53F}"/>
              </a:ext>
            </a:extLst>
          </p:cNvPr>
          <p:cNvSpPr/>
          <p:nvPr/>
        </p:nvSpPr>
        <p:spPr>
          <a:xfrm>
            <a:off x="6456363" y="5526088"/>
            <a:ext cx="5449887"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r-FR" sz="1600" dirty="0">
                <a:solidFill>
                  <a:schemeClr val="tx1"/>
                </a:solidFill>
                <a:latin typeface="Myriad Pro"/>
                <a:cs typeface="Times New Roman" panose="02020603050405020304" pitchFamily="18" charset="0"/>
              </a:rPr>
              <a:t>apportèrent de nouveau leur blé au moulin de </a:t>
            </a:r>
            <a:r>
              <a:rPr lang="fr-FR" sz="1600" b="1" dirty="0">
                <a:solidFill>
                  <a:schemeClr val="tx1"/>
                </a:solidFill>
                <a:effectLst>
                  <a:outerShdw blurRad="38100" dist="38100" dir="2700000" algn="tl">
                    <a:srgbClr val="000000">
                      <a:alpha val="43137"/>
                    </a:srgbClr>
                  </a:outerShdw>
                </a:effectLst>
                <a:latin typeface="Myriad Pro"/>
                <a:cs typeface="Times New Roman" panose="02020603050405020304" pitchFamily="18" charset="0"/>
              </a:rPr>
              <a:t>Maître </a:t>
            </a:r>
            <a:r>
              <a:rPr lang="fr-FR" sz="16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Cornille. </a:t>
            </a:r>
            <a:r>
              <a:rPr lang="fr-FR" sz="1600" dirty="0">
                <a:solidFill>
                  <a:schemeClr val="tx1"/>
                </a:solidFill>
                <a:latin typeface="Myriad Pro"/>
                <a:cs typeface="Times New Roman" panose="02020603050405020304" pitchFamily="18" charset="0"/>
              </a:rPr>
              <a:t>ne laissa </a:t>
            </a:r>
            <a:r>
              <a:rPr lang="fr-FR" sz="16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le vieux meunier </a:t>
            </a:r>
            <a:r>
              <a:rPr lang="fr-FR" sz="1600" dirty="0">
                <a:solidFill>
                  <a:schemeClr val="tx1"/>
                </a:solidFill>
                <a:latin typeface="Myriad Pro"/>
                <a:cs typeface="Times New Roman" panose="02020603050405020304" pitchFamily="18" charset="0"/>
              </a:rPr>
              <a:t>manquer d’ouvrage</a:t>
            </a:r>
            <a:r>
              <a:rPr lang="fr-FR" sz="1600" dirty="0">
                <a:latin typeface="Myriad Pro"/>
                <a:cs typeface="Times New Roman" panose="02020603050405020304" pitchFamily="18" charset="0"/>
              </a:rPr>
              <a:t>. </a:t>
            </a:r>
            <a:endParaRPr lang="fr-FR" sz="1600"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endParaRPr>
          </a:p>
        </p:txBody>
      </p:sp>
      <p:sp>
        <p:nvSpPr>
          <p:cNvPr id="26" name="Rectangle 25">
            <a:extLst>
              <a:ext uri="{FF2B5EF4-FFF2-40B4-BE49-F238E27FC236}">
                <a16:creationId xmlns:a16="http://schemas.microsoft.com/office/drawing/2014/main" id="{144D9C59-58B6-473B-8DE8-ADAAE15EE9F0}"/>
              </a:ext>
            </a:extLst>
          </p:cNvPr>
          <p:cNvSpPr/>
          <p:nvPr/>
        </p:nvSpPr>
        <p:spPr>
          <a:xfrm>
            <a:off x="534988" y="6167438"/>
            <a:ext cx="2036762" cy="387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b="1" dirty="0">
                <a:solidFill>
                  <a:srgbClr val="FFC000"/>
                </a:solidFill>
                <a:effectLst>
                  <a:outerShdw blurRad="38100" dist="38100" dir="2700000" algn="tl">
                    <a:srgbClr val="000000">
                      <a:alpha val="43137"/>
                    </a:srgbClr>
                  </a:outerShdw>
                </a:effectLst>
                <a:latin typeface="Myriad Pro"/>
                <a:cs typeface="Times New Roman" panose="02020603050405020304" pitchFamily="18" charset="0"/>
              </a:rPr>
              <a:t>Cornille </a:t>
            </a:r>
          </a:p>
        </p:txBody>
      </p:sp>
      <p:sp>
        <p:nvSpPr>
          <p:cNvPr id="27" name="Rectangle 26">
            <a:extLst>
              <a:ext uri="{FF2B5EF4-FFF2-40B4-BE49-F238E27FC236}">
                <a16:creationId xmlns:a16="http://schemas.microsoft.com/office/drawing/2014/main" id="{4AC679F6-383D-4A0A-80B3-B07AA5BA5B87}"/>
              </a:ext>
            </a:extLst>
          </p:cNvPr>
          <p:cNvSpPr/>
          <p:nvPr/>
        </p:nvSpPr>
        <p:spPr>
          <a:xfrm>
            <a:off x="4497388" y="6167438"/>
            <a:ext cx="1176337"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un jour </a:t>
            </a:r>
          </a:p>
        </p:txBody>
      </p:sp>
      <p:sp>
        <p:nvSpPr>
          <p:cNvPr id="28" name="Rectangle 27">
            <a:extLst>
              <a:ext uri="{FF2B5EF4-FFF2-40B4-BE49-F238E27FC236}">
                <a16:creationId xmlns:a16="http://schemas.microsoft.com/office/drawing/2014/main" id="{34A34EDF-75D0-4209-A87F-8F153B0565AB}"/>
              </a:ext>
            </a:extLst>
          </p:cNvPr>
          <p:cNvSpPr/>
          <p:nvPr/>
        </p:nvSpPr>
        <p:spPr>
          <a:xfrm>
            <a:off x="6456363" y="6142038"/>
            <a:ext cx="1176337"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600" dirty="0">
                <a:solidFill>
                  <a:schemeClr val="tx1"/>
                </a:solidFill>
                <a:latin typeface="Myriad Pro"/>
                <a:cs typeface="Times New Roman" panose="02020603050405020304" pitchFamily="18" charset="0"/>
              </a:rPr>
              <a:t>mourut</a:t>
            </a:r>
          </a:p>
        </p:txBody>
      </p:sp>
      <p:sp>
        <p:nvSpPr>
          <p:cNvPr id="30" name="Google Shape;438;p29">
            <a:extLst>
              <a:ext uri="{FF2B5EF4-FFF2-40B4-BE49-F238E27FC236}">
                <a16:creationId xmlns:a16="http://schemas.microsoft.com/office/drawing/2014/main" id="{1D7BCDD4-ECAC-4E83-83D4-111799B1CA69}"/>
              </a:ext>
            </a:extLst>
          </p:cNvPr>
          <p:cNvSpPr txBox="1">
            <a:spLocks noChangeArrowheads="1"/>
          </p:cNvSpPr>
          <p:nvPr/>
        </p:nvSpPr>
        <p:spPr bwMode="auto">
          <a:xfrm>
            <a:off x="790575" y="152400"/>
            <a:ext cx="8410575" cy="517525"/>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defRPr/>
            </a:pPr>
            <a:r>
              <a:rPr lang="fr-FR" altLang="en-US" sz="3600" b="1" dirty="0">
                <a:solidFill>
                  <a:srgbClr val="0096D6"/>
                </a:solidFill>
                <a:latin typeface="Myriad Pro"/>
                <a:cs typeface="Open Sans" panose="020B0606030504020204" pitchFamily="34" charset="0"/>
                <a:sym typeface="Open Sans" panose="020B0606030504020204" pitchFamily="34" charset="0"/>
              </a:rPr>
              <a:t>DECOUVERTE : </a:t>
            </a:r>
            <a:r>
              <a:rPr lang="fr-FR" altLang="en-US" sz="3600" dirty="0">
                <a:solidFill>
                  <a:srgbClr val="0096D6"/>
                </a:solidFill>
                <a:latin typeface="Myriad Pro"/>
                <a:cs typeface="Open Sans" panose="020B0606030504020204" pitchFamily="34" charset="0"/>
                <a:sym typeface="Open Sans" panose="020B0606030504020204" pitchFamily="34" charset="0"/>
              </a:rPr>
              <a:t>comprendre le texte</a:t>
            </a:r>
            <a:endParaRPr lang="fr-FR" altLang="en-US" sz="3600" dirty="0">
              <a:solidFill>
                <a:srgbClr val="0096D6"/>
              </a:solidFill>
              <a:latin typeface="Myriad Pro"/>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2"/>
                                        </p:tgtEl>
                                        <p:attrNameLst>
                                          <p:attrName>style.visibility</p:attrName>
                                        </p:attrNameLst>
                                      </p:cBhvr>
                                      <p:to>
                                        <p:strVal val="visible"/>
                                      </p:to>
                                    </p:set>
                                    <p:anim calcmode="lin" valueType="num">
                                      <p:cBhvr>
                                        <p:cTn id="53" dur="500" fill="hold"/>
                                        <p:tgtEl>
                                          <p:spTgt spid="2"/>
                                        </p:tgtEl>
                                        <p:attrNameLst>
                                          <p:attrName>ppt_w</p:attrName>
                                        </p:attrNameLst>
                                      </p:cBhvr>
                                      <p:tavLst>
                                        <p:tav tm="0">
                                          <p:val>
                                            <p:fltVal val="0"/>
                                          </p:val>
                                        </p:tav>
                                        <p:tav tm="100000">
                                          <p:val>
                                            <p:strVal val="#ppt_w"/>
                                          </p:val>
                                        </p:tav>
                                      </p:tavLst>
                                    </p:anim>
                                    <p:anim calcmode="lin" valueType="num">
                                      <p:cBhvr>
                                        <p:cTn id="54" dur="500" fill="hold"/>
                                        <p:tgtEl>
                                          <p:spTgt spid="2"/>
                                        </p:tgtEl>
                                        <p:attrNameLst>
                                          <p:attrName>ppt_h</p:attrName>
                                        </p:attrNameLst>
                                      </p:cBhvr>
                                      <p:tavLst>
                                        <p:tav tm="0">
                                          <p:val>
                                            <p:fltVal val="0"/>
                                          </p:val>
                                        </p:tav>
                                        <p:tav tm="100000">
                                          <p:val>
                                            <p:strVal val="#ppt_h"/>
                                          </p:val>
                                        </p:tav>
                                      </p:tavLst>
                                    </p:anim>
                                    <p:animEffect transition="in" filter="fade">
                                      <p:cBhvr>
                                        <p:cTn id="55" dur="500"/>
                                        <p:tgtEl>
                                          <p:spTgt spid="2"/>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p:cTn id="60" dur="500" fill="hold"/>
                                        <p:tgtEl>
                                          <p:spTgt spid="7"/>
                                        </p:tgtEl>
                                        <p:attrNameLst>
                                          <p:attrName>ppt_w</p:attrName>
                                        </p:attrNameLst>
                                      </p:cBhvr>
                                      <p:tavLst>
                                        <p:tav tm="0">
                                          <p:val>
                                            <p:fltVal val="0"/>
                                          </p:val>
                                        </p:tav>
                                        <p:tav tm="100000">
                                          <p:val>
                                            <p:strVal val="#ppt_w"/>
                                          </p:val>
                                        </p:tav>
                                      </p:tavLst>
                                    </p:anim>
                                    <p:anim calcmode="lin" valueType="num">
                                      <p:cBhvr>
                                        <p:cTn id="61" dur="500" fill="hold"/>
                                        <p:tgtEl>
                                          <p:spTgt spid="7"/>
                                        </p:tgtEl>
                                        <p:attrNameLst>
                                          <p:attrName>ppt_h</p:attrName>
                                        </p:attrNameLst>
                                      </p:cBhvr>
                                      <p:tavLst>
                                        <p:tav tm="0">
                                          <p:val>
                                            <p:fltVal val="0"/>
                                          </p:val>
                                        </p:tav>
                                        <p:tav tm="100000">
                                          <p:val>
                                            <p:strVal val="#ppt_h"/>
                                          </p:val>
                                        </p:tav>
                                      </p:tavLst>
                                    </p:anim>
                                    <p:animEffect transition="in" filter="fade">
                                      <p:cBhvr>
                                        <p:cTn id="62" dur="500"/>
                                        <p:tgtEl>
                                          <p:spTgt spid="7"/>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p:cTn id="67" dur="500" fill="hold"/>
                                        <p:tgtEl>
                                          <p:spTgt spid="6"/>
                                        </p:tgtEl>
                                        <p:attrNameLst>
                                          <p:attrName>ppt_w</p:attrName>
                                        </p:attrNameLst>
                                      </p:cBhvr>
                                      <p:tavLst>
                                        <p:tav tm="0">
                                          <p:val>
                                            <p:fltVal val="0"/>
                                          </p:val>
                                        </p:tav>
                                        <p:tav tm="100000">
                                          <p:val>
                                            <p:strVal val="#ppt_w"/>
                                          </p:val>
                                        </p:tav>
                                      </p:tavLst>
                                    </p:anim>
                                    <p:anim calcmode="lin" valueType="num">
                                      <p:cBhvr>
                                        <p:cTn id="68" dur="500" fill="hold"/>
                                        <p:tgtEl>
                                          <p:spTgt spid="6"/>
                                        </p:tgtEl>
                                        <p:attrNameLst>
                                          <p:attrName>ppt_h</p:attrName>
                                        </p:attrNameLst>
                                      </p:cBhvr>
                                      <p:tavLst>
                                        <p:tav tm="0">
                                          <p:val>
                                            <p:fltVal val="0"/>
                                          </p:val>
                                        </p:tav>
                                        <p:tav tm="100000">
                                          <p:val>
                                            <p:strVal val="#ppt_h"/>
                                          </p:val>
                                        </p:tav>
                                      </p:tavLst>
                                    </p:anim>
                                    <p:animEffect transition="in" filter="fade">
                                      <p:cBhvr>
                                        <p:cTn id="69" dur="500"/>
                                        <p:tgtEl>
                                          <p:spTgt spid="6"/>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500" fill="hold"/>
                                        <p:tgtEl>
                                          <p:spTgt spid="5"/>
                                        </p:tgtEl>
                                        <p:attrNameLst>
                                          <p:attrName>ppt_w</p:attrName>
                                        </p:attrNameLst>
                                      </p:cBhvr>
                                      <p:tavLst>
                                        <p:tav tm="0">
                                          <p:val>
                                            <p:fltVal val="0"/>
                                          </p:val>
                                        </p:tav>
                                        <p:tav tm="100000">
                                          <p:val>
                                            <p:strVal val="#ppt_w"/>
                                          </p:val>
                                        </p:tav>
                                      </p:tavLst>
                                    </p:anim>
                                    <p:anim calcmode="lin" valueType="num">
                                      <p:cBhvr>
                                        <p:cTn id="75" dur="500" fill="hold"/>
                                        <p:tgtEl>
                                          <p:spTgt spid="5"/>
                                        </p:tgtEl>
                                        <p:attrNameLst>
                                          <p:attrName>ppt_h</p:attrName>
                                        </p:attrNameLst>
                                      </p:cBhvr>
                                      <p:tavLst>
                                        <p:tav tm="0">
                                          <p:val>
                                            <p:fltVal val="0"/>
                                          </p:val>
                                        </p:tav>
                                        <p:tav tm="100000">
                                          <p:val>
                                            <p:strVal val="#ppt_h"/>
                                          </p:val>
                                        </p:tav>
                                      </p:tavLst>
                                    </p:anim>
                                    <p:animEffect transition="in" filter="fade">
                                      <p:cBhvr>
                                        <p:cTn id="76" dur="500"/>
                                        <p:tgtEl>
                                          <p:spTgt spid="5"/>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p:cTn id="81" dur="500" fill="hold"/>
                                        <p:tgtEl>
                                          <p:spTgt spid="14"/>
                                        </p:tgtEl>
                                        <p:attrNameLst>
                                          <p:attrName>ppt_w</p:attrName>
                                        </p:attrNameLst>
                                      </p:cBhvr>
                                      <p:tavLst>
                                        <p:tav tm="0">
                                          <p:val>
                                            <p:fltVal val="0"/>
                                          </p:val>
                                        </p:tav>
                                        <p:tav tm="100000">
                                          <p:val>
                                            <p:strVal val="#ppt_w"/>
                                          </p:val>
                                        </p:tav>
                                      </p:tavLst>
                                    </p:anim>
                                    <p:anim calcmode="lin" valueType="num">
                                      <p:cBhvr>
                                        <p:cTn id="82" dur="500" fill="hold"/>
                                        <p:tgtEl>
                                          <p:spTgt spid="14"/>
                                        </p:tgtEl>
                                        <p:attrNameLst>
                                          <p:attrName>ppt_h</p:attrName>
                                        </p:attrNameLst>
                                      </p:cBhvr>
                                      <p:tavLst>
                                        <p:tav tm="0">
                                          <p:val>
                                            <p:fltVal val="0"/>
                                          </p:val>
                                        </p:tav>
                                        <p:tav tm="100000">
                                          <p:val>
                                            <p:strVal val="#ppt_h"/>
                                          </p:val>
                                        </p:tav>
                                      </p:tavLst>
                                    </p:anim>
                                    <p:animEffect transition="in" filter="fade">
                                      <p:cBhvr>
                                        <p:cTn id="83" dur="500"/>
                                        <p:tgtEl>
                                          <p:spTgt spid="14"/>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15"/>
                                        </p:tgtEl>
                                        <p:attrNameLst>
                                          <p:attrName>style.visibility</p:attrName>
                                        </p:attrNameLst>
                                      </p:cBhvr>
                                      <p:to>
                                        <p:strVal val="visible"/>
                                      </p:to>
                                    </p:set>
                                    <p:anim calcmode="lin" valueType="num">
                                      <p:cBhvr>
                                        <p:cTn id="88" dur="500" fill="hold"/>
                                        <p:tgtEl>
                                          <p:spTgt spid="15"/>
                                        </p:tgtEl>
                                        <p:attrNameLst>
                                          <p:attrName>ppt_w</p:attrName>
                                        </p:attrNameLst>
                                      </p:cBhvr>
                                      <p:tavLst>
                                        <p:tav tm="0">
                                          <p:val>
                                            <p:fltVal val="0"/>
                                          </p:val>
                                        </p:tav>
                                        <p:tav tm="100000">
                                          <p:val>
                                            <p:strVal val="#ppt_w"/>
                                          </p:val>
                                        </p:tav>
                                      </p:tavLst>
                                    </p:anim>
                                    <p:anim calcmode="lin" valueType="num">
                                      <p:cBhvr>
                                        <p:cTn id="89" dur="500" fill="hold"/>
                                        <p:tgtEl>
                                          <p:spTgt spid="15"/>
                                        </p:tgtEl>
                                        <p:attrNameLst>
                                          <p:attrName>ppt_h</p:attrName>
                                        </p:attrNameLst>
                                      </p:cBhvr>
                                      <p:tavLst>
                                        <p:tav tm="0">
                                          <p:val>
                                            <p:fltVal val="0"/>
                                          </p:val>
                                        </p:tav>
                                        <p:tav tm="100000">
                                          <p:val>
                                            <p:strVal val="#ppt_h"/>
                                          </p:val>
                                        </p:tav>
                                      </p:tavLst>
                                    </p:anim>
                                    <p:animEffect transition="in" filter="fade">
                                      <p:cBhvr>
                                        <p:cTn id="90" dur="500"/>
                                        <p:tgtEl>
                                          <p:spTgt spid="15"/>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53" presetClass="entr" presetSubtype="16" fill="hold" grpId="0" nodeType="clickEffect">
                                  <p:stCondLst>
                                    <p:cond delay="0"/>
                                  </p:stCondLst>
                                  <p:childTnLst>
                                    <p:set>
                                      <p:cBhvr>
                                        <p:cTn id="94" dur="1" fill="hold">
                                          <p:stCondLst>
                                            <p:cond delay="0"/>
                                          </p:stCondLst>
                                        </p:cTn>
                                        <p:tgtEl>
                                          <p:spTgt spid="17"/>
                                        </p:tgtEl>
                                        <p:attrNameLst>
                                          <p:attrName>style.visibility</p:attrName>
                                        </p:attrNameLst>
                                      </p:cBhvr>
                                      <p:to>
                                        <p:strVal val="visible"/>
                                      </p:to>
                                    </p:set>
                                    <p:anim calcmode="lin" valueType="num">
                                      <p:cBhvr>
                                        <p:cTn id="95" dur="500" fill="hold"/>
                                        <p:tgtEl>
                                          <p:spTgt spid="17"/>
                                        </p:tgtEl>
                                        <p:attrNameLst>
                                          <p:attrName>ppt_w</p:attrName>
                                        </p:attrNameLst>
                                      </p:cBhvr>
                                      <p:tavLst>
                                        <p:tav tm="0">
                                          <p:val>
                                            <p:fltVal val="0"/>
                                          </p:val>
                                        </p:tav>
                                        <p:tav tm="100000">
                                          <p:val>
                                            <p:strVal val="#ppt_w"/>
                                          </p:val>
                                        </p:tav>
                                      </p:tavLst>
                                    </p:anim>
                                    <p:anim calcmode="lin" valueType="num">
                                      <p:cBhvr>
                                        <p:cTn id="96" dur="500" fill="hold"/>
                                        <p:tgtEl>
                                          <p:spTgt spid="17"/>
                                        </p:tgtEl>
                                        <p:attrNameLst>
                                          <p:attrName>ppt_h</p:attrName>
                                        </p:attrNameLst>
                                      </p:cBhvr>
                                      <p:tavLst>
                                        <p:tav tm="0">
                                          <p:val>
                                            <p:fltVal val="0"/>
                                          </p:val>
                                        </p:tav>
                                        <p:tav tm="100000">
                                          <p:val>
                                            <p:strVal val="#ppt_h"/>
                                          </p:val>
                                        </p:tav>
                                      </p:tavLst>
                                    </p:anim>
                                    <p:animEffect transition="in" filter="fade">
                                      <p:cBhvr>
                                        <p:cTn id="97" dur="500"/>
                                        <p:tgtEl>
                                          <p:spTgt spid="17"/>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53" presetClass="entr" presetSubtype="16"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500" fill="hold"/>
                                        <p:tgtEl>
                                          <p:spTgt spid="18"/>
                                        </p:tgtEl>
                                        <p:attrNameLst>
                                          <p:attrName>ppt_w</p:attrName>
                                        </p:attrNameLst>
                                      </p:cBhvr>
                                      <p:tavLst>
                                        <p:tav tm="0">
                                          <p:val>
                                            <p:fltVal val="0"/>
                                          </p:val>
                                        </p:tav>
                                        <p:tav tm="100000">
                                          <p:val>
                                            <p:strVal val="#ppt_w"/>
                                          </p:val>
                                        </p:tav>
                                      </p:tavLst>
                                    </p:anim>
                                    <p:anim calcmode="lin" valueType="num">
                                      <p:cBhvr>
                                        <p:cTn id="103" dur="500" fill="hold"/>
                                        <p:tgtEl>
                                          <p:spTgt spid="18"/>
                                        </p:tgtEl>
                                        <p:attrNameLst>
                                          <p:attrName>ppt_h</p:attrName>
                                        </p:attrNameLst>
                                      </p:cBhvr>
                                      <p:tavLst>
                                        <p:tav tm="0">
                                          <p:val>
                                            <p:fltVal val="0"/>
                                          </p:val>
                                        </p:tav>
                                        <p:tav tm="100000">
                                          <p:val>
                                            <p:strVal val="#ppt_h"/>
                                          </p:val>
                                        </p:tav>
                                      </p:tavLst>
                                    </p:anim>
                                    <p:animEffect transition="in" filter="fade">
                                      <p:cBhvr>
                                        <p:cTn id="104" dur="500"/>
                                        <p:tgtEl>
                                          <p:spTgt spid="18"/>
                                        </p:tgtEl>
                                      </p:cBhvr>
                                    </p:animEffect>
                                  </p:childTnLst>
                                </p:cTn>
                              </p:par>
                            </p:childTnLst>
                          </p:cTn>
                        </p:par>
                      </p:childTnLst>
                    </p:cTn>
                  </p:par>
                  <p:par>
                    <p:cTn id="105" fill="hold" nodeType="clickPar">
                      <p:stCondLst>
                        <p:cond delay="indefinite"/>
                      </p:stCondLst>
                      <p:childTnLst>
                        <p:par>
                          <p:cTn id="106" fill="hold" nodeType="withGroup">
                            <p:stCondLst>
                              <p:cond delay="0"/>
                            </p:stCondLst>
                            <p:childTnLst>
                              <p:par>
                                <p:cTn id="107" presetID="53" presetClass="entr" presetSubtype="16" fill="hold" grpId="0" nodeType="clickEffect">
                                  <p:stCondLst>
                                    <p:cond delay="0"/>
                                  </p:stCondLst>
                                  <p:childTnLst>
                                    <p:set>
                                      <p:cBhvr>
                                        <p:cTn id="108" dur="1" fill="hold">
                                          <p:stCondLst>
                                            <p:cond delay="0"/>
                                          </p:stCondLst>
                                        </p:cTn>
                                        <p:tgtEl>
                                          <p:spTgt spid="19"/>
                                        </p:tgtEl>
                                        <p:attrNameLst>
                                          <p:attrName>style.visibility</p:attrName>
                                        </p:attrNameLst>
                                      </p:cBhvr>
                                      <p:to>
                                        <p:strVal val="visible"/>
                                      </p:to>
                                    </p:set>
                                    <p:anim calcmode="lin" valueType="num">
                                      <p:cBhvr>
                                        <p:cTn id="109" dur="500" fill="hold"/>
                                        <p:tgtEl>
                                          <p:spTgt spid="19"/>
                                        </p:tgtEl>
                                        <p:attrNameLst>
                                          <p:attrName>ppt_w</p:attrName>
                                        </p:attrNameLst>
                                      </p:cBhvr>
                                      <p:tavLst>
                                        <p:tav tm="0">
                                          <p:val>
                                            <p:fltVal val="0"/>
                                          </p:val>
                                        </p:tav>
                                        <p:tav tm="100000">
                                          <p:val>
                                            <p:strVal val="#ppt_w"/>
                                          </p:val>
                                        </p:tav>
                                      </p:tavLst>
                                    </p:anim>
                                    <p:anim calcmode="lin" valueType="num">
                                      <p:cBhvr>
                                        <p:cTn id="110" dur="500" fill="hold"/>
                                        <p:tgtEl>
                                          <p:spTgt spid="19"/>
                                        </p:tgtEl>
                                        <p:attrNameLst>
                                          <p:attrName>ppt_h</p:attrName>
                                        </p:attrNameLst>
                                      </p:cBhvr>
                                      <p:tavLst>
                                        <p:tav tm="0">
                                          <p:val>
                                            <p:fltVal val="0"/>
                                          </p:val>
                                        </p:tav>
                                        <p:tav tm="100000">
                                          <p:val>
                                            <p:strVal val="#ppt_h"/>
                                          </p:val>
                                        </p:tav>
                                      </p:tavLst>
                                    </p:anim>
                                    <p:animEffect transition="in" filter="fade">
                                      <p:cBhvr>
                                        <p:cTn id="111" dur="500"/>
                                        <p:tgtEl>
                                          <p:spTgt spid="19"/>
                                        </p:tgtEl>
                                      </p:cBhvr>
                                    </p:animEffect>
                                  </p:childTnLst>
                                </p:cTn>
                              </p:par>
                            </p:childTnLst>
                          </p:cTn>
                        </p:par>
                      </p:childTnLst>
                    </p:cTn>
                  </p:par>
                  <p:par>
                    <p:cTn id="112" fill="hold" nodeType="clickPar">
                      <p:stCondLst>
                        <p:cond delay="indefinite"/>
                      </p:stCondLst>
                      <p:childTnLst>
                        <p:par>
                          <p:cTn id="113" fill="hold" nodeType="withGroup">
                            <p:stCondLst>
                              <p:cond delay="0"/>
                            </p:stCondLst>
                            <p:childTnLst>
                              <p:par>
                                <p:cTn id="114" presetID="53" presetClass="entr" presetSubtype="16" fill="hold" grpId="0" nodeType="click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500" fill="hold"/>
                                        <p:tgtEl>
                                          <p:spTgt spid="22"/>
                                        </p:tgtEl>
                                        <p:attrNameLst>
                                          <p:attrName>ppt_w</p:attrName>
                                        </p:attrNameLst>
                                      </p:cBhvr>
                                      <p:tavLst>
                                        <p:tav tm="0">
                                          <p:val>
                                            <p:fltVal val="0"/>
                                          </p:val>
                                        </p:tav>
                                        <p:tav tm="100000">
                                          <p:val>
                                            <p:strVal val="#ppt_w"/>
                                          </p:val>
                                        </p:tav>
                                      </p:tavLst>
                                    </p:anim>
                                    <p:anim calcmode="lin" valueType="num">
                                      <p:cBhvr>
                                        <p:cTn id="117" dur="500" fill="hold"/>
                                        <p:tgtEl>
                                          <p:spTgt spid="22"/>
                                        </p:tgtEl>
                                        <p:attrNameLst>
                                          <p:attrName>ppt_h</p:attrName>
                                        </p:attrNameLst>
                                      </p:cBhvr>
                                      <p:tavLst>
                                        <p:tav tm="0">
                                          <p:val>
                                            <p:fltVal val="0"/>
                                          </p:val>
                                        </p:tav>
                                        <p:tav tm="100000">
                                          <p:val>
                                            <p:strVal val="#ppt_h"/>
                                          </p:val>
                                        </p:tav>
                                      </p:tavLst>
                                    </p:anim>
                                    <p:animEffect transition="in" filter="fade">
                                      <p:cBhvr>
                                        <p:cTn id="118" dur="500"/>
                                        <p:tgtEl>
                                          <p:spTgt spid="22"/>
                                        </p:tgtEl>
                                      </p:cBhvr>
                                    </p:animEffec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53" presetClass="entr" presetSubtype="16" fill="hold" grpId="0" nodeType="clickEffect">
                                  <p:stCondLst>
                                    <p:cond delay="0"/>
                                  </p:stCondLst>
                                  <p:childTnLst>
                                    <p:set>
                                      <p:cBhvr>
                                        <p:cTn id="122" dur="1" fill="hold">
                                          <p:stCondLst>
                                            <p:cond delay="0"/>
                                          </p:stCondLst>
                                        </p:cTn>
                                        <p:tgtEl>
                                          <p:spTgt spid="16"/>
                                        </p:tgtEl>
                                        <p:attrNameLst>
                                          <p:attrName>style.visibility</p:attrName>
                                        </p:attrNameLst>
                                      </p:cBhvr>
                                      <p:to>
                                        <p:strVal val="visible"/>
                                      </p:to>
                                    </p:set>
                                    <p:anim calcmode="lin" valueType="num">
                                      <p:cBhvr>
                                        <p:cTn id="123" dur="500" fill="hold"/>
                                        <p:tgtEl>
                                          <p:spTgt spid="16"/>
                                        </p:tgtEl>
                                        <p:attrNameLst>
                                          <p:attrName>ppt_w</p:attrName>
                                        </p:attrNameLst>
                                      </p:cBhvr>
                                      <p:tavLst>
                                        <p:tav tm="0">
                                          <p:val>
                                            <p:fltVal val="0"/>
                                          </p:val>
                                        </p:tav>
                                        <p:tav tm="100000">
                                          <p:val>
                                            <p:strVal val="#ppt_w"/>
                                          </p:val>
                                        </p:tav>
                                      </p:tavLst>
                                    </p:anim>
                                    <p:anim calcmode="lin" valueType="num">
                                      <p:cBhvr>
                                        <p:cTn id="124" dur="500" fill="hold"/>
                                        <p:tgtEl>
                                          <p:spTgt spid="16"/>
                                        </p:tgtEl>
                                        <p:attrNameLst>
                                          <p:attrName>ppt_h</p:attrName>
                                        </p:attrNameLst>
                                      </p:cBhvr>
                                      <p:tavLst>
                                        <p:tav tm="0">
                                          <p:val>
                                            <p:fltVal val="0"/>
                                          </p:val>
                                        </p:tav>
                                        <p:tav tm="100000">
                                          <p:val>
                                            <p:strVal val="#ppt_h"/>
                                          </p:val>
                                        </p:tav>
                                      </p:tavLst>
                                    </p:anim>
                                    <p:animEffect transition="in" filter="fade">
                                      <p:cBhvr>
                                        <p:cTn id="125" dur="500"/>
                                        <p:tgtEl>
                                          <p:spTgt spid="16"/>
                                        </p:tgtEl>
                                      </p:cBhvr>
                                    </p:animEffect>
                                  </p:childTnLst>
                                </p:cTn>
                              </p:par>
                            </p:childTnLst>
                          </p:cTn>
                        </p:par>
                      </p:childTnLst>
                    </p:cTn>
                  </p:par>
                  <p:par>
                    <p:cTn id="126" fill="hold" nodeType="clickPar">
                      <p:stCondLst>
                        <p:cond delay="indefinite"/>
                      </p:stCondLst>
                      <p:childTnLst>
                        <p:par>
                          <p:cTn id="127" fill="hold" nodeType="withGroup">
                            <p:stCondLst>
                              <p:cond delay="0"/>
                            </p:stCondLst>
                            <p:childTnLst>
                              <p:par>
                                <p:cTn id="128" presetID="53" presetClass="entr" presetSubtype="16" fill="hold" grpId="0" nodeType="clickEffect">
                                  <p:stCondLst>
                                    <p:cond delay="0"/>
                                  </p:stCondLst>
                                  <p:childTnLst>
                                    <p:set>
                                      <p:cBhvr>
                                        <p:cTn id="129" dur="1" fill="hold">
                                          <p:stCondLst>
                                            <p:cond delay="0"/>
                                          </p:stCondLst>
                                        </p:cTn>
                                        <p:tgtEl>
                                          <p:spTgt spid="20"/>
                                        </p:tgtEl>
                                        <p:attrNameLst>
                                          <p:attrName>style.visibility</p:attrName>
                                        </p:attrNameLst>
                                      </p:cBhvr>
                                      <p:to>
                                        <p:strVal val="visible"/>
                                      </p:to>
                                    </p:set>
                                    <p:anim calcmode="lin" valueType="num">
                                      <p:cBhvr>
                                        <p:cTn id="130" dur="500" fill="hold"/>
                                        <p:tgtEl>
                                          <p:spTgt spid="20"/>
                                        </p:tgtEl>
                                        <p:attrNameLst>
                                          <p:attrName>ppt_w</p:attrName>
                                        </p:attrNameLst>
                                      </p:cBhvr>
                                      <p:tavLst>
                                        <p:tav tm="0">
                                          <p:val>
                                            <p:fltVal val="0"/>
                                          </p:val>
                                        </p:tav>
                                        <p:tav tm="100000">
                                          <p:val>
                                            <p:strVal val="#ppt_w"/>
                                          </p:val>
                                        </p:tav>
                                      </p:tavLst>
                                    </p:anim>
                                    <p:anim calcmode="lin" valueType="num">
                                      <p:cBhvr>
                                        <p:cTn id="131" dur="500" fill="hold"/>
                                        <p:tgtEl>
                                          <p:spTgt spid="20"/>
                                        </p:tgtEl>
                                        <p:attrNameLst>
                                          <p:attrName>ppt_h</p:attrName>
                                        </p:attrNameLst>
                                      </p:cBhvr>
                                      <p:tavLst>
                                        <p:tav tm="0">
                                          <p:val>
                                            <p:fltVal val="0"/>
                                          </p:val>
                                        </p:tav>
                                        <p:tav tm="100000">
                                          <p:val>
                                            <p:strVal val="#ppt_h"/>
                                          </p:val>
                                        </p:tav>
                                      </p:tavLst>
                                    </p:anim>
                                    <p:animEffect transition="in" filter="fade">
                                      <p:cBhvr>
                                        <p:cTn id="132" dur="500"/>
                                        <p:tgtEl>
                                          <p:spTgt spid="20"/>
                                        </p:tgtEl>
                                      </p:cBhvr>
                                    </p:animEffect>
                                  </p:childTnLst>
                                </p:cTn>
                              </p:par>
                            </p:childTnLst>
                          </p:cTn>
                        </p:par>
                      </p:childTnLst>
                    </p:cTn>
                  </p:par>
                  <p:par>
                    <p:cTn id="133" fill="hold" nodeType="clickPar">
                      <p:stCondLst>
                        <p:cond delay="indefinite"/>
                      </p:stCondLst>
                      <p:childTnLst>
                        <p:par>
                          <p:cTn id="134" fill="hold" nodeType="withGroup">
                            <p:stCondLst>
                              <p:cond delay="0"/>
                            </p:stCondLst>
                            <p:childTnLst>
                              <p:par>
                                <p:cTn id="135" presetID="53" presetClass="entr" presetSubtype="16" fill="hold" grpId="0" nodeType="clickEffect">
                                  <p:stCondLst>
                                    <p:cond delay="0"/>
                                  </p:stCondLst>
                                  <p:childTnLst>
                                    <p:set>
                                      <p:cBhvr>
                                        <p:cTn id="136" dur="1" fill="hold">
                                          <p:stCondLst>
                                            <p:cond delay="0"/>
                                          </p:stCondLst>
                                        </p:cTn>
                                        <p:tgtEl>
                                          <p:spTgt spid="21"/>
                                        </p:tgtEl>
                                        <p:attrNameLst>
                                          <p:attrName>style.visibility</p:attrName>
                                        </p:attrNameLst>
                                      </p:cBhvr>
                                      <p:to>
                                        <p:strVal val="visible"/>
                                      </p:to>
                                    </p:set>
                                    <p:anim calcmode="lin" valueType="num">
                                      <p:cBhvr>
                                        <p:cTn id="137" dur="500" fill="hold"/>
                                        <p:tgtEl>
                                          <p:spTgt spid="21"/>
                                        </p:tgtEl>
                                        <p:attrNameLst>
                                          <p:attrName>ppt_w</p:attrName>
                                        </p:attrNameLst>
                                      </p:cBhvr>
                                      <p:tavLst>
                                        <p:tav tm="0">
                                          <p:val>
                                            <p:fltVal val="0"/>
                                          </p:val>
                                        </p:tav>
                                        <p:tav tm="100000">
                                          <p:val>
                                            <p:strVal val="#ppt_w"/>
                                          </p:val>
                                        </p:tav>
                                      </p:tavLst>
                                    </p:anim>
                                    <p:anim calcmode="lin" valueType="num">
                                      <p:cBhvr>
                                        <p:cTn id="138" dur="500" fill="hold"/>
                                        <p:tgtEl>
                                          <p:spTgt spid="21"/>
                                        </p:tgtEl>
                                        <p:attrNameLst>
                                          <p:attrName>ppt_h</p:attrName>
                                        </p:attrNameLst>
                                      </p:cBhvr>
                                      <p:tavLst>
                                        <p:tav tm="0">
                                          <p:val>
                                            <p:fltVal val="0"/>
                                          </p:val>
                                        </p:tav>
                                        <p:tav tm="100000">
                                          <p:val>
                                            <p:strVal val="#ppt_h"/>
                                          </p:val>
                                        </p:tav>
                                      </p:tavLst>
                                    </p:anim>
                                    <p:animEffect transition="in" filter="fade">
                                      <p:cBhvr>
                                        <p:cTn id="139" dur="500"/>
                                        <p:tgtEl>
                                          <p:spTgt spid="21"/>
                                        </p:tgtEl>
                                      </p:cBhvr>
                                    </p:animEffect>
                                  </p:childTnLst>
                                </p:cTn>
                              </p:par>
                            </p:childTnLst>
                          </p:cTn>
                        </p:par>
                      </p:childTnLst>
                    </p:cTn>
                  </p:par>
                  <p:par>
                    <p:cTn id="140" fill="hold" nodeType="clickPar">
                      <p:stCondLst>
                        <p:cond delay="indefinite"/>
                      </p:stCondLst>
                      <p:childTnLst>
                        <p:par>
                          <p:cTn id="141" fill="hold" nodeType="withGroup">
                            <p:stCondLst>
                              <p:cond delay="0"/>
                            </p:stCondLst>
                            <p:childTnLst>
                              <p:par>
                                <p:cTn id="142" presetID="53" presetClass="entr" presetSubtype="16" fill="hold" grpId="0" nodeType="clickEffect">
                                  <p:stCondLst>
                                    <p:cond delay="0"/>
                                  </p:stCondLst>
                                  <p:childTnLst>
                                    <p:set>
                                      <p:cBhvr>
                                        <p:cTn id="143" dur="1" fill="hold">
                                          <p:stCondLst>
                                            <p:cond delay="0"/>
                                          </p:stCondLst>
                                        </p:cTn>
                                        <p:tgtEl>
                                          <p:spTgt spid="23"/>
                                        </p:tgtEl>
                                        <p:attrNameLst>
                                          <p:attrName>style.visibility</p:attrName>
                                        </p:attrNameLst>
                                      </p:cBhvr>
                                      <p:to>
                                        <p:strVal val="visible"/>
                                      </p:to>
                                    </p:set>
                                    <p:anim calcmode="lin" valueType="num">
                                      <p:cBhvr>
                                        <p:cTn id="144" dur="500" fill="hold"/>
                                        <p:tgtEl>
                                          <p:spTgt spid="23"/>
                                        </p:tgtEl>
                                        <p:attrNameLst>
                                          <p:attrName>ppt_w</p:attrName>
                                        </p:attrNameLst>
                                      </p:cBhvr>
                                      <p:tavLst>
                                        <p:tav tm="0">
                                          <p:val>
                                            <p:fltVal val="0"/>
                                          </p:val>
                                        </p:tav>
                                        <p:tav tm="100000">
                                          <p:val>
                                            <p:strVal val="#ppt_w"/>
                                          </p:val>
                                        </p:tav>
                                      </p:tavLst>
                                    </p:anim>
                                    <p:anim calcmode="lin" valueType="num">
                                      <p:cBhvr>
                                        <p:cTn id="145" dur="500" fill="hold"/>
                                        <p:tgtEl>
                                          <p:spTgt spid="23"/>
                                        </p:tgtEl>
                                        <p:attrNameLst>
                                          <p:attrName>ppt_h</p:attrName>
                                        </p:attrNameLst>
                                      </p:cBhvr>
                                      <p:tavLst>
                                        <p:tav tm="0">
                                          <p:val>
                                            <p:fltVal val="0"/>
                                          </p:val>
                                        </p:tav>
                                        <p:tav tm="100000">
                                          <p:val>
                                            <p:strVal val="#ppt_h"/>
                                          </p:val>
                                        </p:tav>
                                      </p:tavLst>
                                    </p:anim>
                                    <p:animEffect transition="in" filter="fade">
                                      <p:cBhvr>
                                        <p:cTn id="146" dur="500"/>
                                        <p:tgtEl>
                                          <p:spTgt spid="23"/>
                                        </p:tgtEl>
                                      </p:cBhvr>
                                    </p:animEffect>
                                  </p:childTnLst>
                                </p:cTn>
                              </p:par>
                            </p:childTnLst>
                          </p:cTn>
                        </p:par>
                      </p:childTnLst>
                    </p:cTn>
                  </p:par>
                  <p:par>
                    <p:cTn id="147" fill="hold" nodeType="clickPar">
                      <p:stCondLst>
                        <p:cond delay="indefinite"/>
                      </p:stCondLst>
                      <p:childTnLst>
                        <p:par>
                          <p:cTn id="148" fill="hold" nodeType="withGroup">
                            <p:stCondLst>
                              <p:cond delay="0"/>
                            </p:stCondLst>
                            <p:childTnLst>
                              <p:par>
                                <p:cTn id="149" presetID="53" presetClass="entr" presetSubtype="16" fill="hold" grpId="0" nodeType="clickEffect">
                                  <p:stCondLst>
                                    <p:cond delay="0"/>
                                  </p:stCondLst>
                                  <p:childTnLst>
                                    <p:set>
                                      <p:cBhvr>
                                        <p:cTn id="150" dur="1" fill="hold">
                                          <p:stCondLst>
                                            <p:cond delay="0"/>
                                          </p:stCondLst>
                                        </p:cTn>
                                        <p:tgtEl>
                                          <p:spTgt spid="24"/>
                                        </p:tgtEl>
                                        <p:attrNameLst>
                                          <p:attrName>style.visibility</p:attrName>
                                        </p:attrNameLst>
                                      </p:cBhvr>
                                      <p:to>
                                        <p:strVal val="visible"/>
                                      </p:to>
                                    </p:set>
                                    <p:anim calcmode="lin" valueType="num">
                                      <p:cBhvr>
                                        <p:cTn id="151" dur="500" fill="hold"/>
                                        <p:tgtEl>
                                          <p:spTgt spid="24"/>
                                        </p:tgtEl>
                                        <p:attrNameLst>
                                          <p:attrName>ppt_w</p:attrName>
                                        </p:attrNameLst>
                                      </p:cBhvr>
                                      <p:tavLst>
                                        <p:tav tm="0">
                                          <p:val>
                                            <p:fltVal val="0"/>
                                          </p:val>
                                        </p:tav>
                                        <p:tav tm="100000">
                                          <p:val>
                                            <p:strVal val="#ppt_w"/>
                                          </p:val>
                                        </p:tav>
                                      </p:tavLst>
                                    </p:anim>
                                    <p:anim calcmode="lin" valueType="num">
                                      <p:cBhvr>
                                        <p:cTn id="152" dur="500" fill="hold"/>
                                        <p:tgtEl>
                                          <p:spTgt spid="24"/>
                                        </p:tgtEl>
                                        <p:attrNameLst>
                                          <p:attrName>ppt_h</p:attrName>
                                        </p:attrNameLst>
                                      </p:cBhvr>
                                      <p:tavLst>
                                        <p:tav tm="0">
                                          <p:val>
                                            <p:fltVal val="0"/>
                                          </p:val>
                                        </p:tav>
                                        <p:tav tm="100000">
                                          <p:val>
                                            <p:strVal val="#ppt_h"/>
                                          </p:val>
                                        </p:tav>
                                      </p:tavLst>
                                    </p:anim>
                                    <p:animEffect transition="in" filter="fade">
                                      <p:cBhvr>
                                        <p:cTn id="153" dur="500"/>
                                        <p:tgtEl>
                                          <p:spTgt spid="24"/>
                                        </p:tgtEl>
                                      </p:cBhvr>
                                    </p:animEffect>
                                  </p:childTnLst>
                                </p:cTn>
                              </p:par>
                            </p:childTnLst>
                          </p:cTn>
                        </p:par>
                      </p:childTnLst>
                    </p:cTn>
                  </p:par>
                  <p:par>
                    <p:cTn id="154" fill="hold" nodeType="clickPar">
                      <p:stCondLst>
                        <p:cond delay="indefinite"/>
                      </p:stCondLst>
                      <p:childTnLst>
                        <p:par>
                          <p:cTn id="155" fill="hold" nodeType="withGroup">
                            <p:stCondLst>
                              <p:cond delay="0"/>
                            </p:stCondLst>
                            <p:childTnLst>
                              <p:par>
                                <p:cTn id="156" presetID="53" presetClass="entr" presetSubtype="16" fill="hold" grpId="0" nodeType="clickEffect">
                                  <p:stCondLst>
                                    <p:cond delay="0"/>
                                  </p:stCondLst>
                                  <p:childTnLst>
                                    <p:set>
                                      <p:cBhvr>
                                        <p:cTn id="157" dur="1" fill="hold">
                                          <p:stCondLst>
                                            <p:cond delay="0"/>
                                          </p:stCondLst>
                                        </p:cTn>
                                        <p:tgtEl>
                                          <p:spTgt spid="25"/>
                                        </p:tgtEl>
                                        <p:attrNameLst>
                                          <p:attrName>style.visibility</p:attrName>
                                        </p:attrNameLst>
                                      </p:cBhvr>
                                      <p:to>
                                        <p:strVal val="visible"/>
                                      </p:to>
                                    </p:set>
                                    <p:anim calcmode="lin" valueType="num">
                                      <p:cBhvr>
                                        <p:cTn id="158" dur="500" fill="hold"/>
                                        <p:tgtEl>
                                          <p:spTgt spid="25"/>
                                        </p:tgtEl>
                                        <p:attrNameLst>
                                          <p:attrName>ppt_w</p:attrName>
                                        </p:attrNameLst>
                                      </p:cBhvr>
                                      <p:tavLst>
                                        <p:tav tm="0">
                                          <p:val>
                                            <p:fltVal val="0"/>
                                          </p:val>
                                        </p:tav>
                                        <p:tav tm="100000">
                                          <p:val>
                                            <p:strVal val="#ppt_w"/>
                                          </p:val>
                                        </p:tav>
                                      </p:tavLst>
                                    </p:anim>
                                    <p:anim calcmode="lin" valueType="num">
                                      <p:cBhvr>
                                        <p:cTn id="159" dur="500" fill="hold"/>
                                        <p:tgtEl>
                                          <p:spTgt spid="25"/>
                                        </p:tgtEl>
                                        <p:attrNameLst>
                                          <p:attrName>ppt_h</p:attrName>
                                        </p:attrNameLst>
                                      </p:cBhvr>
                                      <p:tavLst>
                                        <p:tav tm="0">
                                          <p:val>
                                            <p:fltVal val="0"/>
                                          </p:val>
                                        </p:tav>
                                        <p:tav tm="100000">
                                          <p:val>
                                            <p:strVal val="#ppt_h"/>
                                          </p:val>
                                        </p:tav>
                                      </p:tavLst>
                                    </p:anim>
                                    <p:animEffect transition="in" filter="fade">
                                      <p:cBhvr>
                                        <p:cTn id="160" dur="500"/>
                                        <p:tgtEl>
                                          <p:spTgt spid="25"/>
                                        </p:tgtEl>
                                      </p:cBhvr>
                                    </p:animEffect>
                                  </p:childTnLst>
                                </p:cTn>
                              </p:par>
                            </p:childTnLst>
                          </p:cTn>
                        </p:par>
                      </p:childTnLst>
                    </p:cTn>
                  </p:par>
                  <p:par>
                    <p:cTn id="161" fill="hold" nodeType="clickPar">
                      <p:stCondLst>
                        <p:cond delay="indefinite"/>
                      </p:stCondLst>
                      <p:childTnLst>
                        <p:par>
                          <p:cTn id="162" fill="hold" nodeType="withGroup">
                            <p:stCondLst>
                              <p:cond delay="0"/>
                            </p:stCondLst>
                            <p:childTnLst>
                              <p:par>
                                <p:cTn id="163" presetID="53" presetClass="entr" presetSubtype="16" fill="hold" grpId="0" nodeType="clickEffect">
                                  <p:stCondLst>
                                    <p:cond delay="0"/>
                                  </p:stCondLst>
                                  <p:childTnLst>
                                    <p:set>
                                      <p:cBhvr>
                                        <p:cTn id="164" dur="1" fill="hold">
                                          <p:stCondLst>
                                            <p:cond delay="0"/>
                                          </p:stCondLst>
                                        </p:cTn>
                                        <p:tgtEl>
                                          <p:spTgt spid="26"/>
                                        </p:tgtEl>
                                        <p:attrNameLst>
                                          <p:attrName>style.visibility</p:attrName>
                                        </p:attrNameLst>
                                      </p:cBhvr>
                                      <p:to>
                                        <p:strVal val="visible"/>
                                      </p:to>
                                    </p:set>
                                    <p:anim calcmode="lin" valueType="num">
                                      <p:cBhvr>
                                        <p:cTn id="165" dur="500" fill="hold"/>
                                        <p:tgtEl>
                                          <p:spTgt spid="26"/>
                                        </p:tgtEl>
                                        <p:attrNameLst>
                                          <p:attrName>ppt_w</p:attrName>
                                        </p:attrNameLst>
                                      </p:cBhvr>
                                      <p:tavLst>
                                        <p:tav tm="0">
                                          <p:val>
                                            <p:fltVal val="0"/>
                                          </p:val>
                                        </p:tav>
                                        <p:tav tm="100000">
                                          <p:val>
                                            <p:strVal val="#ppt_w"/>
                                          </p:val>
                                        </p:tav>
                                      </p:tavLst>
                                    </p:anim>
                                    <p:anim calcmode="lin" valueType="num">
                                      <p:cBhvr>
                                        <p:cTn id="166" dur="500" fill="hold"/>
                                        <p:tgtEl>
                                          <p:spTgt spid="26"/>
                                        </p:tgtEl>
                                        <p:attrNameLst>
                                          <p:attrName>ppt_h</p:attrName>
                                        </p:attrNameLst>
                                      </p:cBhvr>
                                      <p:tavLst>
                                        <p:tav tm="0">
                                          <p:val>
                                            <p:fltVal val="0"/>
                                          </p:val>
                                        </p:tav>
                                        <p:tav tm="100000">
                                          <p:val>
                                            <p:strVal val="#ppt_h"/>
                                          </p:val>
                                        </p:tav>
                                      </p:tavLst>
                                    </p:anim>
                                    <p:animEffect transition="in" filter="fade">
                                      <p:cBhvr>
                                        <p:cTn id="167" dur="500"/>
                                        <p:tgtEl>
                                          <p:spTgt spid="26"/>
                                        </p:tgtEl>
                                      </p:cBhvr>
                                    </p:animEffect>
                                  </p:childTnLst>
                                </p:cTn>
                              </p:par>
                            </p:childTnLst>
                          </p:cTn>
                        </p:par>
                      </p:childTnLst>
                    </p:cTn>
                  </p:par>
                  <p:par>
                    <p:cTn id="168" fill="hold" nodeType="clickPar">
                      <p:stCondLst>
                        <p:cond delay="indefinite"/>
                      </p:stCondLst>
                      <p:childTnLst>
                        <p:par>
                          <p:cTn id="169" fill="hold" nodeType="withGroup">
                            <p:stCondLst>
                              <p:cond delay="0"/>
                            </p:stCondLst>
                            <p:childTnLst>
                              <p:par>
                                <p:cTn id="170" presetID="53" presetClass="entr" presetSubtype="16" fill="hold" grpId="0" nodeType="clickEffect">
                                  <p:stCondLst>
                                    <p:cond delay="0"/>
                                  </p:stCondLst>
                                  <p:childTnLst>
                                    <p:set>
                                      <p:cBhvr>
                                        <p:cTn id="171" dur="1" fill="hold">
                                          <p:stCondLst>
                                            <p:cond delay="0"/>
                                          </p:stCondLst>
                                        </p:cTn>
                                        <p:tgtEl>
                                          <p:spTgt spid="27"/>
                                        </p:tgtEl>
                                        <p:attrNameLst>
                                          <p:attrName>style.visibility</p:attrName>
                                        </p:attrNameLst>
                                      </p:cBhvr>
                                      <p:to>
                                        <p:strVal val="visible"/>
                                      </p:to>
                                    </p:set>
                                    <p:anim calcmode="lin" valueType="num">
                                      <p:cBhvr>
                                        <p:cTn id="172" dur="500" fill="hold"/>
                                        <p:tgtEl>
                                          <p:spTgt spid="27"/>
                                        </p:tgtEl>
                                        <p:attrNameLst>
                                          <p:attrName>ppt_w</p:attrName>
                                        </p:attrNameLst>
                                      </p:cBhvr>
                                      <p:tavLst>
                                        <p:tav tm="0">
                                          <p:val>
                                            <p:fltVal val="0"/>
                                          </p:val>
                                        </p:tav>
                                        <p:tav tm="100000">
                                          <p:val>
                                            <p:strVal val="#ppt_w"/>
                                          </p:val>
                                        </p:tav>
                                      </p:tavLst>
                                    </p:anim>
                                    <p:anim calcmode="lin" valueType="num">
                                      <p:cBhvr>
                                        <p:cTn id="173" dur="500" fill="hold"/>
                                        <p:tgtEl>
                                          <p:spTgt spid="27"/>
                                        </p:tgtEl>
                                        <p:attrNameLst>
                                          <p:attrName>ppt_h</p:attrName>
                                        </p:attrNameLst>
                                      </p:cBhvr>
                                      <p:tavLst>
                                        <p:tav tm="0">
                                          <p:val>
                                            <p:fltVal val="0"/>
                                          </p:val>
                                        </p:tav>
                                        <p:tav tm="100000">
                                          <p:val>
                                            <p:strVal val="#ppt_h"/>
                                          </p:val>
                                        </p:tav>
                                      </p:tavLst>
                                    </p:anim>
                                    <p:animEffect transition="in" filter="fade">
                                      <p:cBhvr>
                                        <p:cTn id="174" dur="500"/>
                                        <p:tgtEl>
                                          <p:spTgt spid="27"/>
                                        </p:tgtEl>
                                      </p:cBhvr>
                                    </p:animEffect>
                                  </p:childTnLst>
                                </p:cTn>
                              </p:par>
                            </p:childTnLst>
                          </p:cTn>
                        </p:par>
                      </p:childTnLst>
                    </p:cTn>
                  </p:par>
                  <p:par>
                    <p:cTn id="175" fill="hold" nodeType="clickPar">
                      <p:stCondLst>
                        <p:cond delay="indefinite"/>
                      </p:stCondLst>
                      <p:childTnLst>
                        <p:par>
                          <p:cTn id="176" fill="hold" nodeType="withGroup">
                            <p:stCondLst>
                              <p:cond delay="0"/>
                            </p:stCondLst>
                            <p:childTnLst>
                              <p:par>
                                <p:cTn id="177" presetID="53" presetClass="entr" presetSubtype="16" fill="hold" grpId="0" nodeType="clickEffect">
                                  <p:stCondLst>
                                    <p:cond delay="0"/>
                                  </p:stCondLst>
                                  <p:childTnLst>
                                    <p:set>
                                      <p:cBhvr>
                                        <p:cTn id="178" dur="1" fill="hold">
                                          <p:stCondLst>
                                            <p:cond delay="0"/>
                                          </p:stCondLst>
                                        </p:cTn>
                                        <p:tgtEl>
                                          <p:spTgt spid="28"/>
                                        </p:tgtEl>
                                        <p:attrNameLst>
                                          <p:attrName>style.visibility</p:attrName>
                                        </p:attrNameLst>
                                      </p:cBhvr>
                                      <p:to>
                                        <p:strVal val="visible"/>
                                      </p:to>
                                    </p:set>
                                    <p:anim calcmode="lin" valueType="num">
                                      <p:cBhvr>
                                        <p:cTn id="179" dur="500" fill="hold"/>
                                        <p:tgtEl>
                                          <p:spTgt spid="28"/>
                                        </p:tgtEl>
                                        <p:attrNameLst>
                                          <p:attrName>ppt_w</p:attrName>
                                        </p:attrNameLst>
                                      </p:cBhvr>
                                      <p:tavLst>
                                        <p:tav tm="0">
                                          <p:val>
                                            <p:fltVal val="0"/>
                                          </p:val>
                                        </p:tav>
                                        <p:tav tm="100000">
                                          <p:val>
                                            <p:strVal val="#ppt_w"/>
                                          </p:val>
                                        </p:tav>
                                      </p:tavLst>
                                    </p:anim>
                                    <p:anim calcmode="lin" valueType="num">
                                      <p:cBhvr>
                                        <p:cTn id="180" dur="500" fill="hold"/>
                                        <p:tgtEl>
                                          <p:spTgt spid="28"/>
                                        </p:tgtEl>
                                        <p:attrNameLst>
                                          <p:attrName>ppt_h</p:attrName>
                                        </p:attrNameLst>
                                      </p:cBhvr>
                                      <p:tavLst>
                                        <p:tav tm="0">
                                          <p:val>
                                            <p:fltVal val="0"/>
                                          </p:val>
                                        </p:tav>
                                        <p:tav tm="100000">
                                          <p:val>
                                            <p:strVal val="#ppt_h"/>
                                          </p:val>
                                        </p:tav>
                                      </p:tavLst>
                                    </p:anim>
                                    <p:animEffect transition="in" filter="fade">
                                      <p:cBhvr>
                                        <p:cTn id="18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4881" y="950912"/>
            <a:ext cx="2339456" cy="5907087"/>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0482" name="Google Shape;438;p29">
            <a:extLst>
              <a:ext uri="{FF2B5EF4-FFF2-40B4-BE49-F238E27FC236}">
                <a16:creationId xmlns:a16="http://schemas.microsoft.com/office/drawing/2014/main" id="{8498449B-C3E3-4CCE-9630-917E4D57BC68}"/>
              </a:ext>
            </a:extLst>
          </p:cNvPr>
          <p:cNvSpPr txBox="1">
            <a:spLocks noChangeArrowheads="1"/>
          </p:cNvSpPr>
          <p:nvPr/>
        </p:nvSpPr>
        <p:spPr bwMode="auto">
          <a:xfrm>
            <a:off x="785813" y="160338"/>
            <a:ext cx="11287125" cy="368300"/>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defRPr/>
            </a:pPr>
            <a:r>
              <a:rPr lang="en-US" altLang="en-US" sz="3600" b="1" dirty="0">
                <a:solidFill>
                  <a:srgbClr val="0096D6"/>
                </a:solidFill>
                <a:latin typeface="Myriad Pro"/>
                <a:cs typeface="Open Sans" panose="020B0606030504020204" pitchFamily="34" charset="0"/>
                <a:sym typeface="Open Sans" panose="020B0606030504020204" pitchFamily="34" charset="0"/>
              </a:rPr>
              <a:t>REPÉRAGE : </a:t>
            </a:r>
            <a:r>
              <a:rPr lang="en-US" altLang="en-US" sz="3600" dirty="0">
                <a:solidFill>
                  <a:srgbClr val="0096D6"/>
                </a:solidFill>
                <a:latin typeface="Myriad Pro"/>
                <a:cs typeface="Open Sans" panose="020B0606030504020204" pitchFamily="34" charset="0"/>
                <a:sym typeface="Open Sans" panose="020B0606030504020204" pitchFamily="34" charset="0"/>
              </a:rPr>
              <a:t>les étapes du schéma narratif</a:t>
            </a:r>
            <a:endParaRPr lang="en-US" altLang="en-US" sz="3600" dirty="0">
              <a:solidFill>
                <a:srgbClr val="0096D6"/>
              </a:solidFill>
              <a:latin typeface="Myriad Pro"/>
              <a:cs typeface="Open Sans" panose="020B0606030504020204" pitchFamily="34" charset="0"/>
            </a:endParaRPr>
          </a:p>
        </p:txBody>
      </p:sp>
      <p:sp>
        <p:nvSpPr>
          <p:cNvPr id="19459" name="Rectangle 1">
            <a:extLst>
              <a:ext uri="{FF2B5EF4-FFF2-40B4-BE49-F238E27FC236}">
                <a16:creationId xmlns:a16="http://schemas.microsoft.com/office/drawing/2014/main" id="{220F29C1-1EB4-4D3C-8BD2-0DF020C0D694}"/>
              </a:ext>
            </a:extLst>
          </p:cNvPr>
          <p:cNvSpPr>
            <a:spLocks noChangeArrowheads="1"/>
          </p:cNvSpPr>
          <p:nvPr/>
        </p:nvSpPr>
        <p:spPr bwMode="auto">
          <a:xfrm>
            <a:off x="0" y="1402824"/>
            <a:ext cx="2084388" cy="3785652"/>
          </a:xfrm>
          <a:prstGeom prst="rect">
            <a:avLst/>
          </a:prstGeom>
          <a:noFill/>
          <a:ln>
            <a:noFill/>
          </a:ln>
          <a:effectLst/>
        </p:spPr>
        <p:txBody>
          <a:bodyPr wrap="square"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000" b="1" dirty="0">
                <a:solidFill>
                  <a:schemeClr val="tx1"/>
                </a:solidFill>
                <a:latin typeface="Myriad Pro" panose="020B0503030403020204" pitchFamily="34" charset="0"/>
                <a:ea typeface="Calibri" panose="020F0502020204030204" pitchFamily="34" charset="0"/>
                <a:cs typeface="Times New Roman" panose="02020603050405020304" pitchFamily="18" charset="0"/>
              </a:rPr>
              <a:t>Voici des extraits du texte de l’histoire de Maitre </a:t>
            </a:r>
            <a:r>
              <a:rPr lang="fr-FR" altLang="en-US" sz="2000" b="1" dirty="0" err="1">
                <a:solidFill>
                  <a:schemeClr val="tx1"/>
                </a:solidFill>
                <a:latin typeface="Myriad Pro" panose="020B0503030403020204" pitchFamily="34" charset="0"/>
                <a:ea typeface="Calibri" panose="020F0502020204030204" pitchFamily="34" charset="0"/>
                <a:cs typeface="Times New Roman" panose="02020603050405020304" pitchFamily="18" charset="0"/>
              </a:rPr>
              <a:t>Cornille</a:t>
            </a:r>
            <a:r>
              <a:rPr lang="fr-FR" altLang="en-US" sz="2000" b="1" dirty="0">
                <a:solidFill>
                  <a:schemeClr val="tx1"/>
                </a:solidFill>
                <a:latin typeface="Myriad Pro" panose="020B0503030403020204" pitchFamily="34" charset="0"/>
                <a:ea typeface="Calibri" panose="020F0502020204030204" pitchFamily="34" charset="0"/>
                <a:cs typeface="Times New Roman" panose="02020603050405020304" pitchFamily="18" charset="0"/>
              </a:rPr>
              <a:t>. </a:t>
            </a:r>
          </a:p>
          <a:p>
            <a:pPr>
              <a:defRPr/>
            </a:pPr>
            <a:endParaRPr lang="fr-FR" altLang="en-US" sz="2000" b="1" dirty="0">
              <a:solidFill>
                <a:schemeClr val="accent1">
                  <a:lumMod val="75000"/>
                </a:schemeClr>
              </a:solidFill>
              <a:latin typeface="Myriad Pro" panose="020B0503030403020204" pitchFamily="34" charset="0"/>
              <a:ea typeface="Calibri" panose="020F0502020204030204" pitchFamily="34" charset="0"/>
              <a:cs typeface="Times New Roman" panose="02020603050405020304" pitchFamily="18" charset="0"/>
            </a:endParaRPr>
          </a:p>
          <a:p>
            <a:pPr>
              <a:defRPr/>
            </a:pPr>
            <a:r>
              <a:rPr lang="fr-FR" altLang="en-US" sz="2000" b="1" dirty="0">
                <a:solidFill>
                  <a:schemeClr val="tx1"/>
                </a:solidFill>
                <a:latin typeface="Myriad Pro" panose="020B0503030403020204" pitchFamily="34" charset="0"/>
                <a:ea typeface="Calibri" panose="020F0502020204030204" pitchFamily="34" charset="0"/>
                <a:cs typeface="Times New Roman" panose="02020603050405020304" pitchFamily="18" charset="0"/>
              </a:rPr>
              <a:t>A quelle étape du schéma narratif correspond chacun des extraits suivants?</a:t>
            </a:r>
            <a:endParaRPr lang="en-US" altLang="en-US" sz="2000" dirty="0">
              <a:solidFill>
                <a:schemeClr val="tx1"/>
              </a:solidFill>
              <a:latin typeface="Myriad Pro" panose="020B050303040302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FD3F3B09-AD2D-40C7-9E22-E6DC36CB4965}"/>
              </a:ext>
            </a:extLst>
          </p:cNvPr>
          <p:cNvSpPr/>
          <p:nvPr/>
        </p:nvSpPr>
        <p:spPr>
          <a:xfrm>
            <a:off x="2314575" y="954088"/>
            <a:ext cx="4767263" cy="619125"/>
          </a:xfrm>
          <a:prstGeom prst="rect">
            <a:avLst/>
          </a:prstGeom>
          <a:noFill/>
          <a:ln w="38100">
            <a:solidFill>
              <a:srgbClr val="002060"/>
            </a:solidFill>
          </a:ln>
        </p:spPr>
        <p:txBody>
          <a:bodyPr>
            <a:spAutoFit/>
          </a:bodyPr>
          <a:lstStyle/>
          <a:p>
            <a:pPr algn="just">
              <a:lnSpc>
                <a:spcPct val="107000"/>
              </a:lnSpc>
              <a:spcBef>
                <a:spcPts val="0"/>
              </a:spcBef>
              <a:spcAft>
                <a:spcPts val="0"/>
              </a:spcAft>
              <a:defRPr/>
            </a:pPr>
            <a:r>
              <a:rPr lang="fr-FR" sz="1600" dirty="0"/>
              <a:t>Un jour, une minoterie à vapeur s’installa tout près et priva de travail les meuniers des environs.</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05AFD856-15FD-41A7-8DA5-28070A7541B9}"/>
              </a:ext>
            </a:extLst>
          </p:cNvPr>
          <p:cNvSpPr/>
          <p:nvPr/>
        </p:nvSpPr>
        <p:spPr>
          <a:xfrm>
            <a:off x="7558088" y="950913"/>
            <a:ext cx="3838575" cy="1673225"/>
          </a:xfrm>
          <a:prstGeom prst="rect">
            <a:avLst/>
          </a:prstGeom>
          <a:noFill/>
          <a:ln w="38100">
            <a:solidFill>
              <a:srgbClr val="002060"/>
            </a:solidFill>
          </a:ln>
        </p:spPr>
        <p:txBody>
          <a:bodyPr>
            <a:spAutoFit/>
          </a:bodyPr>
          <a:lstStyle/>
          <a:p>
            <a:pPr algn="just">
              <a:lnSpc>
                <a:spcPct val="107000"/>
              </a:lnSpc>
              <a:spcBef>
                <a:spcPts val="0"/>
              </a:spcBef>
              <a:spcAft>
                <a:spcPts val="0"/>
              </a:spcAft>
              <a:defRPr/>
            </a:pPr>
            <a:r>
              <a:rPr lang="fr-FR" sz="1600" dirty="0"/>
              <a:t>Autre temps, il se faisait dans ce village un grand commerce de meunerie, et les gens nous apportaient leur blé à moudre. Tout autour du village, les collines étaient couvertes de moulins à vent</a:t>
            </a:r>
            <a:r>
              <a:rPr lang="fr-FR" sz="1600" dirty="0">
                <a:latin typeface="Times New Roman" panose="02020603050405020304" pitchFamily="18" charset="0"/>
                <a:cs typeface="Times New Roman" panose="02020603050405020304" pitchFamily="18" charset="0"/>
              </a:rPr>
              <a:t>.</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E51F04D6-4D12-41CF-A9BC-6C337BF84232}"/>
              </a:ext>
            </a:extLst>
          </p:cNvPr>
          <p:cNvSpPr/>
          <p:nvPr/>
        </p:nvSpPr>
        <p:spPr>
          <a:xfrm>
            <a:off x="2455863" y="3446463"/>
            <a:ext cx="3944937" cy="1409700"/>
          </a:xfrm>
          <a:prstGeom prst="rect">
            <a:avLst/>
          </a:prstGeom>
          <a:noFill/>
          <a:ln w="38100">
            <a:solidFill>
              <a:srgbClr val="002060"/>
            </a:solidFill>
          </a:ln>
        </p:spPr>
        <p:txBody>
          <a:bodyPr>
            <a:spAutoFit/>
          </a:bodyPr>
          <a:lstStyle/>
          <a:p>
            <a:pPr algn="just">
              <a:lnSpc>
                <a:spcPct val="107000"/>
              </a:lnSpc>
              <a:spcBef>
                <a:spcPts val="0"/>
              </a:spcBef>
              <a:spcAft>
                <a:spcPts val="0"/>
              </a:spcAft>
              <a:defRPr/>
            </a:pPr>
            <a:r>
              <a:rPr lang="fr-FR" sz="1600" dirty="0"/>
              <a:t>Quelques semaines après, Vivette et son fiancé pénétrèrent dans le moulin et découvrirent qu’il tournait à vide : Maître Cornille transportait des sacs de plâtre pour dissimuler son malheur.</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2E32BC8B-4973-46DA-A615-E9B94A3BF2EC}"/>
              </a:ext>
            </a:extLst>
          </p:cNvPr>
          <p:cNvSpPr/>
          <p:nvPr/>
        </p:nvSpPr>
        <p:spPr>
          <a:xfrm>
            <a:off x="6835775" y="4494213"/>
            <a:ext cx="4314825" cy="882650"/>
          </a:xfrm>
          <a:prstGeom prst="rect">
            <a:avLst/>
          </a:prstGeom>
          <a:noFill/>
          <a:ln w="38100">
            <a:solidFill>
              <a:srgbClr val="002060"/>
            </a:solidFill>
          </a:ln>
        </p:spPr>
        <p:txBody>
          <a:bodyPr>
            <a:spAutoFit/>
          </a:bodyPr>
          <a:lstStyle/>
          <a:p>
            <a:pPr algn="just">
              <a:lnSpc>
                <a:spcPct val="107000"/>
              </a:lnSpc>
              <a:spcBef>
                <a:spcPts val="0"/>
              </a:spcBef>
              <a:spcAft>
                <a:spcPts val="0"/>
              </a:spcAft>
              <a:defRPr/>
            </a:pPr>
            <a:r>
              <a:rPr lang="fr-FR" sz="1600" dirty="0"/>
              <a:t>Maître Cornille, meunier protesta, puis il s’enferma dans son moulin et renvoya Vivette, sa petite-fille. </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8124D1D6-E7FB-494C-B190-A5150B27063B}"/>
              </a:ext>
            </a:extLst>
          </p:cNvPr>
          <p:cNvSpPr/>
          <p:nvPr/>
        </p:nvSpPr>
        <p:spPr>
          <a:xfrm>
            <a:off x="6589713" y="2986088"/>
            <a:ext cx="4806950" cy="1146175"/>
          </a:xfrm>
          <a:prstGeom prst="rect">
            <a:avLst/>
          </a:prstGeom>
          <a:noFill/>
          <a:ln w="38100">
            <a:solidFill>
              <a:srgbClr val="002060"/>
            </a:solidFill>
          </a:ln>
        </p:spPr>
        <p:txBody>
          <a:bodyPr>
            <a:spAutoFit/>
          </a:bodyPr>
          <a:lstStyle/>
          <a:p>
            <a:pPr algn="just">
              <a:lnSpc>
                <a:spcPct val="107000"/>
              </a:lnSpc>
              <a:spcBef>
                <a:spcPts val="0"/>
              </a:spcBef>
              <a:spcAft>
                <a:spcPts val="0"/>
              </a:spcAft>
              <a:defRPr/>
            </a:pPr>
            <a:r>
              <a:rPr lang="fr-FR" sz="1600" dirty="0"/>
              <a:t>Puis, un matin, maître Cornille mourut, et les ailes de notre dernier moulin cessèrent de virer, pour toujours cette fois… Cornille mort, personne ne prit sa suite. Tout a une fin en ce monde. </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21640C38-31FE-44DE-9D03-54C4FDDC3F41}"/>
              </a:ext>
            </a:extLst>
          </p:cNvPr>
          <p:cNvSpPr/>
          <p:nvPr/>
        </p:nvSpPr>
        <p:spPr>
          <a:xfrm>
            <a:off x="2130425" y="5168900"/>
            <a:ext cx="4260850" cy="619125"/>
          </a:xfrm>
          <a:prstGeom prst="rect">
            <a:avLst/>
          </a:prstGeom>
          <a:noFill/>
          <a:ln w="38100">
            <a:solidFill>
              <a:srgbClr val="002060"/>
            </a:solidFill>
          </a:ln>
        </p:spPr>
        <p:txBody>
          <a:bodyPr>
            <a:spAutoFit/>
          </a:bodyPr>
          <a:lstStyle/>
          <a:p>
            <a:pPr algn="just">
              <a:lnSpc>
                <a:spcPct val="107000"/>
              </a:lnSpc>
              <a:spcBef>
                <a:spcPts val="0"/>
              </a:spcBef>
              <a:spcAft>
                <a:spcPts val="0"/>
              </a:spcAft>
              <a:defRPr/>
            </a:pPr>
            <a:r>
              <a:rPr lang="fr-FR" sz="1600" dirty="0"/>
              <a:t>Emus, les paysans apportèrent de nouveau leur blé au moulin de Maître Cornille. </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74B8109C-F3EA-4549-8665-F61F1D0520E8}"/>
              </a:ext>
            </a:extLst>
          </p:cNvPr>
          <p:cNvSpPr/>
          <p:nvPr/>
        </p:nvSpPr>
        <p:spPr>
          <a:xfrm>
            <a:off x="3367088" y="1790700"/>
            <a:ext cx="3062287" cy="1409700"/>
          </a:xfrm>
          <a:prstGeom prst="rect">
            <a:avLst/>
          </a:prstGeom>
          <a:noFill/>
          <a:ln w="38100">
            <a:solidFill>
              <a:srgbClr val="002060"/>
            </a:solidFill>
          </a:ln>
        </p:spPr>
        <p:txBody>
          <a:bodyPr>
            <a:spAutoFit/>
          </a:bodyPr>
          <a:lstStyle/>
          <a:p>
            <a:pPr algn="just">
              <a:lnSpc>
                <a:spcPct val="107000"/>
              </a:lnSpc>
              <a:spcBef>
                <a:spcPts val="0"/>
              </a:spcBef>
              <a:spcAft>
                <a:spcPts val="0"/>
              </a:spcAft>
              <a:defRPr/>
            </a:pPr>
            <a:r>
              <a:rPr lang="fr-FR" sz="1600" dirty="0"/>
              <a:t>Il continuait pourtant à porter de gros sacs à son moulin et à le faire tourner, prétendant travailler pour l’exportation. On sentait qu’il avait un secret. </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7" name="Rectangle 14"/>
          <p:cNvSpPr>
            <a:spLocks noChangeArrowheads="1"/>
          </p:cNvSpPr>
          <p:nvPr/>
        </p:nvSpPr>
        <p:spPr bwMode="auto">
          <a:xfrm>
            <a:off x="5337175" y="6062663"/>
            <a:ext cx="1651000" cy="403225"/>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lnSpc>
                <a:spcPct val="107000"/>
              </a:lnSpc>
            </a:pPr>
            <a:r>
              <a:rPr lang="fr-FR" altLang="en-US" sz="2000" b="1" dirty="0">
                <a:latin typeface="Myriad Pro" panose="020B0503030403020204" pitchFamily="34" charset="0"/>
              </a:rPr>
              <a:t>Péripétie(s)        </a:t>
            </a:r>
          </a:p>
        </p:txBody>
      </p:sp>
      <p:sp>
        <p:nvSpPr>
          <p:cNvPr id="22" name="Rectangle 21">
            <a:extLst>
              <a:ext uri="{FF2B5EF4-FFF2-40B4-BE49-F238E27FC236}">
                <a16:creationId xmlns:a16="http://schemas.microsoft.com/office/drawing/2014/main" id="{62356300-6355-41B0-9201-E57939444CCA}"/>
              </a:ext>
            </a:extLst>
          </p:cNvPr>
          <p:cNvSpPr/>
          <p:nvPr/>
        </p:nvSpPr>
        <p:spPr>
          <a:xfrm>
            <a:off x="844550" y="5880100"/>
            <a:ext cx="1346200" cy="750888"/>
          </a:xfrm>
          <a:prstGeom prst="rect">
            <a:avLst/>
          </a:prstGeom>
          <a:solidFill>
            <a:schemeClr val="accent1">
              <a:lumMod val="20000"/>
              <a:lumOff val="80000"/>
            </a:schemeClr>
          </a:solidFill>
        </p:spPr>
        <p:txBody>
          <a:bodyPr>
            <a:spAutoFit/>
          </a:bodyPr>
          <a:lstStyle/>
          <a:p>
            <a:pPr algn="ctr">
              <a:lnSpc>
                <a:spcPct val="107000"/>
              </a:lnSpc>
              <a:spcBef>
                <a:spcPts val="0"/>
              </a:spcBef>
              <a:spcAft>
                <a:spcPts val="0"/>
              </a:spcAft>
              <a:defRPr/>
            </a:pPr>
            <a:r>
              <a:rPr lang="fr-FR" sz="2000" b="1" dirty="0">
                <a:latin typeface="Myriad Pro" panose="020B0503030403020204" pitchFamily="34" charset="0"/>
              </a:rPr>
              <a:t>Situation initiale </a:t>
            </a:r>
          </a:p>
        </p:txBody>
      </p:sp>
      <p:sp>
        <p:nvSpPr>
          <p:cNvPr id="23" name="Rectangle 22">
            <a:extLst>
              <a:ext uri="{FF2B5EF4-FFF2-40B4-BE49-F238E27FC236}">
                <a16:creationId xmlns:a16="http://schemas.microsoft.com/office/drawing/2014/main" id="{4DF57A8F-F2EA-4FCA-9881-6B2F24810A13}"/>
              </a:ext>
            </a:extLst>
          </p:cNvPr>
          <p:cNvSpPr/>
          <p:nvPr/>
        </p:nvSpPr>
        <p:spPr>
          <a:xfrm>
            <a:off x="2784475" y="5897563"/>
            <a:ext cx="1716088" cy="733425"/>
          </a:xfrm>
          <a:prstGeom prst="rect">
            <a:avLst/>
          </a:prstGeom>
          <a:solidFill>
            <a:schemeClr val="accent2">
              <a:lumMod val="40000"/>
              <a:lumOff val="60000"/>
            </a:schemeClr>
          </a:solidFill>
        </p:spPr>
        <p:txBody>
          <a:bodyPr>
            <a:spAutoFit/>
          </a:bodyPr>
          <a:lstStyle/>
          <a:p>
            <a:pPr algn="ctr">
              <a:lnSpc>
                <a:spcPct val="107000"/>
              </a:lnSpc>
              <a:spcBef>
                <a:spcPts val="0"/>
              </a:spcBef>
              <a:spcAft>
                <a:spcPts val="0"/>
              </a:spcAft>
              <a:defRPr/>
            </a:pPr>
            <a:r>
              <a:rPr lang="fr-FR" sz="2000" b="1" dirty="0">
                <a:latin typeface="Myriad Pro" panose="020B0503030403020204" pitchFamily="34" charset="0"/>
              </a:rPr>
              <a:t>Élément déclencheur</a:t>
            </a:r>
          </a:p>
        </p:txBody>
      </p:sp>
      <p:sp>
        <p:nvSpPr>
          <p:cNvPr id="24" name="Rectangle 17"/>
          <p:cNvSpPr>
            <a:spLocks noChangeArrowheads="1"/>
          </p:cNvSpPr>
          <p:nvPr/>
        </p:nvSpPr>
        <p:spPr bwMode="auto">
          <a:xfrm>
            <a:off x="7583488" y="5889625"/>
            <a:ext cx="1716087" cy="733425"/>
          </a:xfrm>
          <a:prstGeom prst="rect">
            <a:avLst/>
          </a:prstGeom>
          <a:solidFill>
            <a:srgbClr val="FFC000"/>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lnSpc>
                <a:spcPct val="107000"/>
              </a:lnSpc>
            </a:pPr>
            <a:r>
              <a:rPr lang="fr-FR" altLang="en-US" sz="2000" b="1" dirty="0">
                <a:latin typeface="Myriad Pro" panose="020B0503030403020204" pitchFamily="34" charset="0"/>
              </a:rPr>
              <a:t>Élément de résolution</a:t>
            </a:r>
          </a:p>
        </p:txBody>
      </p:sp>
      <p:sp>
        <p:nvSpPr>
          <p:cNvPr id="25" name="Rectangle 24"/>
          <p:cNvSpPr>
            <a:spLocks noChangeArrowheads="1"/>
          </p:cNvSpPr>
          <p:nvPr/>
        </p:nvSpPr>
        <p:spPr bwMode="auto">
          <a:xfrm>
            <a:off x="10061575" y="5862638"/>
            <a:ext cx="1716088" cy="733425"/>
          </a:xfrm>
          <a:prstGeom prst="rect">
            <a:avLst/>
          </a:prstGeom>
          <a:solidFill>
            <a:schemeClr val="tx2">
              <a:lumMod val="75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lnSpc>
                <a:spcPct val="107000"/>
              </a:lnSpc>
            </a:pPr>
            <a:r>
              <a:rPr lang="fr-FR" altLang="fr-FR" sz="2000" b="1" dirty="0">
                <a:latin typeface="Myriad Pro" panose="020B0503030403020204" pitchFamily="34" charset="0"/>
              </a:rPr>
              <a:t>Situation finale </a:t>
            </a:r>
            <a:endParaRPr lang="en-US" altLang="fr-FR" sz="2000" b="1" dirty="0">
              <a:latin typeface="Myriad Pro" panose="020B050303040302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mph" presetSubtype="2" fill="hold" nodeType="clickEffect">
                                  <p:stCondLst>
                                    <p:cond delay="0"/>
                                  </p:stCondLst>
                                  <p:childTnLst>
                                    <p:animClr clrSpc="rgb" dir="cw">
                                      <p:cBhvr>
                                        <p:cTn id="32" dur="2000" fill="hold"/>
                                        <p:tgtEl>
                                          <p:spTgt spid="6"/>
                                        </p:tgtEl>
                                        <p:attrNameLst>
                                          <p:attrName>fillcolor</p:attrName>
                                        </p:attrNameLst>
                                      </p:cBhvr>
                                      <p:to>
                                        <a:srgbClr val="DEEBF6"/>
                                      </p:to>
                                    </p:animClr>
                                    <p:set>
                                      <p:cBhvr>
                                        <p:cTn id="33" dur="2000" fill="hold"/>
                                        <p:tgtEl>
                                          <p:spTgt spid="6"/>
                                        </p:tgtEl>
                                        <p:attrNameLst>
                                          <p:attrName>fill.type</p:attrName>
                                        </p:attrNameLst>
                                      </p:cBhvr>
                                      <p:to>
                                        <p:strVal val="solid"/>
                                      </p:to>
                                    </p:set>
                                    <p:set>
                                      <p:cBhvr>
                                        <p:cTn id="34" dur="2000" fill="hold"/>
                                        <p:tgtEl>
                                          <p:spTgt spid="6"/>
                                        </p:tgtEl>
                                        <p:attrNameLst>
                                          <p:attrName>fill.on</p:attrName>
                                        </p:attrNameLst>
                                      </p:cBhvr>
                                      <p:to>
                                        <p:strVal val="tru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mph" presetSubtype="2" fill="hold" nodeType="clickEffect">
                                  <p:stCondLst>
                                    <p:cond delay="0"/>
                                  </p:stCondLst>
                                  <p:childTnLst>
                                    <p:animClr clrSpc="rgb" dir="cw">
                                      <p:cBhvr>
                                        <p:cTn id="38" dur="2000" fill="hold"/>
                                        <p:tgtEl>
                                          <p:spTgt spid="5"/>
                                        </p:tgtEl>
                                        <p:attrNameLst>
                                          <p:attrName>fillcolor</p:attrName>
                                        </p:attrNameLst>
                                      </p:cBhvr>
                                      <p:to>
                                        <a:srgbClr val="F7CBAC"/>
                                      </p:to>
                                    </p:animClr>
                                    <p:set>
                                      <p:cBhvr>
                                        <p:cTn id="39" dur="2000" fill="hold"/>
                                        <p:tgtEl>
                                          <p:spTgt spid="5"/>
                                        </p:tgtEl>
                                        <p:attrNameLst>
                                          <p:attrName>fill.type</p:attrName>
                                        </p:attrNameLst>
                                      </p:cBhvr>
                                      <p:to>
                                        <p:strVal val="solid"/>
                                      </p:to>
                                    </p:set>
                                    <p:set>
                                      <p:cBhvr>
                                        <p:cTn id="40" dur="2000" fill="hold"/>
                                        <p:tgtEl>
                                          <p:spTgt spid="5"/>
                                        </p:tgtEl>
                                        <p:attrNameLst>
                                          <p:attrName>fill.on</p:attrName>
                                        </p:attrNameLst>
                                      </p:cBhvr>
                                      <p:to>
                                        <p:strVal val="tru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mph" presetSubtype="2" fill="hold" nodeType="clickEffect">
                                  <p:stCondLst>
                                    <p:cond delay="0"/>
                                  </p:stCondLst>
                                  <p:childTnLst>
                                    <p:animClr clrSpc="rgb" dir="cw">
                                      <p:cBhvr>
                                        <p:cTn id="44" dur="2000" fill="hold"/>
                                        <p:tgtEl>
                                          <p:spTgt spid="10"/>
                                        </p:tgtEl>
                                        <p:attrNameLst>
                                          <p:attrName>fillcolor</p:attrName>
                                        </p:attrNameLst>
                                      </p:cBhvr>
                                      <p:to>
                                        <a:srgbClr val="92D050"/>
                                      </p:to>
                                    </p:animClr>
                                    <p:set>
                                      <p:cBhvr>
                                        <p:cTn id="45" dur="2000" fill="hold"/>
                                        <p:tgtEl>
                                          <p:spTgt spid="10"/>
                                        </p:tgtEl>
                                        <p:attrNameLst>
                                          <p:attrName>fill.type</p:attrName>
                                        </p:attrNameLst>
                                      </p:cBhvr>
                                      <p:to>
                                        <p:strVal val="solid"/>
                                      </p:to>
                                    </p:set>
                                    <p:set>
                                      <p:cBhvr>
                                        <p:cTn id="46" dur="2000" fill="hold"/>
                                        <p:tgtEl>
                                          <p:spTgt spid="10"/>
                                        </p:tgtEl>
                                        <p:attrNameLst>
                                          <p:attrName>fill.on</p:attrName>
                                        </p:attrNameLst>
                                      </p:cBhvr>
                                      <p:to>
                                        <p:strVal val="tru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mph" presetSubtype="2" fill="hold" nodeType="clickEffect">
                                  <p:stCondLst>
                                    <p:cond delay="0"/>
                                  </p:stCondLst>
                                  <p:childTnLst>
                                    <p:animClr clrSpc="rgb" dir="cw">
                                      <p:cBhvr>
                                        <p:cTn id="50" dur="2000" fill="hold"/>
                                        <p:tgtEl>
                                          <p:spTgt spid="13"/>
                                        </p:tgtEl>
                                        <p:attrNameLst>
                                          <p:attrName>fillcolor</p:attrName>
                                        </p:attrNameLst>
                                      </p:cBhvr>
                                      <p:to>
                                        <a:srgbClr val="92D050"/>
                                      </p:to>
                                    </p:animClr>
                                    <p:set>
                                      <p:cBhvr>
                                        <p:cTn id="51" dur="2000" fill="hold"/>
                                        <p:tgtEl>
                                          <p:spTgt spid="13"/>
                                        </p:tgtEl>
                                        <p:attrNameLst>
                                          <p:attrName>fill.type</p:attrName>
                                        </p:attrNameLst>
                                      </p:cBhvr>
                                      <p:to>
                                        <p:strVal val="solid"/>
                                      </p:to>
                                    </p:set>
                                    <p:set>
                                      <p:cBhvr>
                                        <p:cTn id="52" dur="2000" fill="hold"/>
                                        <p:tgtEl>
                                          <p:spTgt spid="13"/>
                                        </p:tgtEl>
                                        <p:attrNameLst>
                                          <p:attrName>fill.on</p:attrName>
                                        </p:attrNameLst>
                                      </p:cBhvr>
                                      <p:to>
                                        <p:strVal val="tru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mph" presetSubtype="2" fill="hold" nodeType="clickEffect">
                                  <p:stCondLst>
                                    <p:cond delay="0"/>
                                  </p:stCondLst>
                                  <p:childTnLst>
                                    <p:animClr clrSpc="rgb" dir="cw">
                                      <p:cBhvr>
                                        <p:cTn id="56" dur="2000" fill="hold"/>
                                        <p:tgtEl>
                                          <p:spTgt spid="7"/>
                                        </p:tgtEl>
                                        <p:attrNameLst>
                                          <p:attrName>fillcolor</p:attrName>
                                        </p:attrNameLst>
                                      </p:cBhvr>
                                      <p:to>
                                        <a:srgbClr val="92D050"/>
                                      </p:to>
                                    </p:animClr>
                                    <p:set>
                                      <p:cBhvr>
                                        <p:cTn id="57" dur="2000" fill="hold"/>
                                        <p:tgtEl>
                                          <p:spTgt spid="7"/>
                                        </p:tgtEl>
                                        <p:attrNameLst>
                                          <p:attrName>fill.type</p:attrName>
                                        </p:attrNameLst>
                                      </p:cBhvr>
                                      <p:to>
                                        <p:strVal val="solid"/>
                                      </p:to>
                                    </p:set>
                                    <p:set>
                                      <p:cBhvr>
                                        <p:cTn id="58" dur="2000" fill="hold"/>
                                        <p:tgtEl>
                                          <p:spTgt spid="7"/>
                                        </p:tgtEl>
                                        <p:attrNameLst>
                                          <p:attrName>fill.on</p:attrName>
                                        </p:attrNameLst>
                                      </p:cBhvr>
                                      <p:to>
                                        <p:strVal val="tru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mph" presetSubtype="2" fill="hold" nodeType="clickEffect">
                                  <p:stCondLst>
                                    <p:cond delay="0"/>
                                  </p:stCondLst>
                                  <p:childTnLst>
                                    <p:animClr clrSpc="rgb" dir="cw">
                                      <p:cBhvr>
                                        <p:cTn id="62" dur="2000" fill="hold"/>
                                        <p:tgtEl>
                                          <p:spTgt spid="12"/>
                                        </p:tgtEl>
                                        <p:attrNameLst>
                                          <p:attrName>fillcolor</p:attrName>
                                        </p:attrNameLst>
                                      </p:cBhvr>
                                      <p:to>
                                        <a:srgbClr val="FFC000"/>
                                      </p:to>
                                    </p:animClr>
                                    <p:set>
                                      <p:cBhvr>
                                        <p:cTn id="63" dur="2000" fill="hold"/>
                                        <p:tgtEl>
                                          <p:spTgt spid="12"/>
                                        </p:tgtEl>
                                        <p:attrNameLst>
                                          <p:attrName>fill.type</p:attrName>
                                        </p:attrNameLst>
                                      </p:cBhvr>
                                      <p:to>
                                        <p:strVal val="solid"/>
                                      </p:to>
                                    </p:set>
                                    <p:set>
                                      <p:cBhvr>
                                        <p:cTn id="64" dur="2000" fill="hold"/>
                                        <p:tgtEl>
                                          <p:spTgt spid="12"/>
                                        </p:tgtEl>
                                        <p:attrNameLst>
                                          <p:attrName>fill.on</p:attrName>
                                        </p:attrNameLst>
                                      </p:cBhvr>
                                      <p:to>
                                        <p:strVal val="tru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mph" presetSubtype="2" fill="hold" nodeType="clickEffect">
                                  <p:stCondLst>
                                    <p:cond delay="0"/>
                                  </p:stCondLst>
                                  <p:childTnLst>
                                    <p:animClr clrSpc="rgb" dir="cw">
                                      <p:cBhvr>
                                        <p:cTn id="68" dur="2000" fill="hold"/>
                                        <p:tgtEl>
                                          <p:spTgt spid="11"/>
                                        </p:tgtEl>
                                        <p:attrNameLst>
                                          <p:attrName>fillcolor</p:attrName>
                                        </p:attrNameLst>
                                      </p:cBhvr>
                                      <p:to>
                                        <a:srgbClr val="AEABAB"/>
                                      </p:to>
                                    </p:animClr>
                                    <p:set>
                                      <p:cBhvr>
                                        <p:cTn id="69" dur="2000" fill="hold"/>
                                        <p:tgtEl>
                                          <p:spTgt spid="11"/>
                                        </p:tgtEl>
                                        <p:attrNameLst>
                                          <p:attrName>fill.type</p:attrName>
                                        </p:attrNameLst>
                                      </p:cBhvr>
                                      <p:to>
                                        <p:strVal val="solid"/>
                                      </p:to>
                                    </p:set>
                                    <p:set>
                                      <p:cBhvr>
                                        <p:cTn id="70" dur="2000" fill="hold"/>
                                        <p:tgtEl>
                                          <p:spTgt spid="11"/>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P spid="17" grpId="0" animBg="1"/>
      <p:bldP spid="22" grpId="0" animBg="1"/>
      <p:bldP spid="23" grpId="0" animBg="1"/>
      <p:bldP spid="24" grpId="0" animBg="1"/>
      <p:bldP spid="25" grpId="0" animBg="1"/>
    </p:bld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11788</TotalTime>
  <Words>5637</Words>
  <Application>Microsoft Office PowerPoint</Application>
  <PresentationFormat>Widescreen</PresentationFormat>
  <Paragraphs>447</Paragraphs>
  <Slides>23</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Times New Roman</vt:lpstr>
      <vt:lpstr>Myriad Pro Light</vt:lpstr>
      <vt:lpstr>Open Sans Light</vt:lpstr>
      <vt:lpstr>Arial</vt:lpstr>
      <vt:lpstr>Myriad Pro</vt:lpstr>
      <vt:lpstr>Calibri</vt:lpstr>
      <vt:lpstr>Open Sans</vt:lpstr>
      <vt:lpstr>Office Theme</vt:lpstr>
      <vt:lpstr>Le schéma narratif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Learning Resource</dc:title>
  <dc:creator>Admin</dc:creator>
  <cp:lastModifiedBy>Acer</cp:lastModifiedBy>
  <cp:revision>218</cp:revision>
  <dcterms:modified xsi:type="dcterms:W3CDTF">2021-11-15T16:51:52Z</dcterms:modified>
</cp:coreProperties>
</file>