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77" r:id="rId2"/>
  </p:sldMasterIdLst>
  <p:notesMasterIdLst>
    <p:notesMasterId r:id="rId24"/>
  </p:notesMasterIdLst>
  <p:sldIdLst>
    <p:sldId id="256" r:id="rId3"/>
    <p:sldId id="283" r:id="rId4"/>
    <p:sldId id="287" r:id="rId5"/>
    <p:sldId id="297" r:id="rId6"/>
    <p:sldId id="285" r:id="rId7"/>
    <p:sldId id="296" r:id="rId8"/>
    <p:sldId id="286" r:id="rId9"/>
    <p:sldId id="289" r:id="rId10"/>
    <p:sldId id="298" r:id="rId11"/>
    <p:sldId id="300" r:id="rId12"/>
    <p:sldId id="303" r:id="rId13"/>
    <p:sldId id="281" r:id="rId14"/>
    <p:sldId id="302" r:id="rId15"/>
    <p:sldId id="291" r:id="rId16"/>
    <p:sldId id="292" r:id="rId17"/>
    <p:sldId id="301" r:id="rId18"/>
    <p:sldId id="295" r:id="rId19"/>
    <p:sldId id="293" r:id="rId20"/>
    <p:sldId id="261" r:id="rId21"/>
    <p:sldId id="265" r:id="rId22"/>
    <p:sldId id="272" r:id="rId23"/>
  </p:sldIdLst>
  <p:sldSz cx="12192000" cy="6858000"/>
  <p:notesSz cx="6858000" cy="9144000"/>
  <p:embeddedFontLst>
    <p:embeddedFont>
      <p:font typeface="Adobe Arabic" panose="02040503050201020203" pitchFamily="18" charset="-78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Myriad Pro" panose="020B0503030403020204" pitchFamily="34" charset="0"/>
      <p:regular r:id="rId33"/>
      <p:bold r:id="rId34"/>
      <p:italic r:id="rId35"/>
    </p:embeddedFont>
    <p:embeddedFont>
      <p:font typeface="Myriad Pro Light" panose="020B0403030403020204" pitchFamily="34" charset="0"/>
      <p:regular r:id="rId36"/>
      <p:bold r:id="rId37"/>
      <p:italic r:id="rId38"/>
      <p:boldItalic r:id="rId39"/>
    </p:embeddedFont>
    <p:embeddedFont>
      <p:font typeface="Tw Cen MT" panose="020B0602020104020603" pitchFamily="34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0" clrIdx="0">
    <p:extLst>
      <p:ext uri="{19B8F6BF-5375-455C-9EA6-DF929625EA0E}">
        <p15:presenceInfo xmlns:p15="http://schemas.microsoft.com/office/powerpoint/2012/main" userId="Lenov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7"/>
    <a:srgbClr val="FFFFFF"/>
    <a:srgbClr val="FF8021"/>
    <a:srgbClr val="F9EC7B"/>
    <a:srgbClr val="5DCCF3"/>
    <a:srgbClr val="53FF91"/>
    <a:srgbClr val="34FFAE"/>
    <a:srgbClr val="3BFF92"/>
    <a:srgbClr val="76B97F"/>
    <a:srgbClr val="A8C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1" autoAdjust="0"/>
    <p:restoredTop sz="82226" autoAdjust="0"/>
  </p:normalViewPr>
  <p:slideViewPr>
    <p:cSldViewPr snapToGrid="0">
      <p:cViewPr varScale="1">
        <p:scale>
          <a:sx n="67" d="100"/>
          <a:sy n="67" d="100"/>
        </p:scale>
        <p:origin x="1440" y="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font" Target="fonts/font1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12/30/2021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44158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4. Synthèse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u="none" dirty="0">
                <a:latin typeface="Myriad Pro" panose="020B0503030403020204" charset="0"/>
              </a:rPr>
              <a:t>L’enseignant(e) présente les informations repérées suite à l’analyse des phrases.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u="none" dirty="0">
                <a:latin typeface="Myriad Pro" panose="020B0503030403020204" charset="0"/>
              </a:rPr>
              <a:t>Il/Elle demande aux apprenants d’associer les étiquettes qui vont ensemble. </a:t>
            </a: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" panose="020B050303040302020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10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57276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4. Synthèse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u="none" dirty="0">
                <a:latin typeface="Myriad Pro" panose="020B0503030403020204" charset="0"/>
              </a:rPr>
              <a:t>L’enseignant(e) élabore la synthèse avec les apprenants.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83437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5. Entrainement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u="none" dirty="0">
                <a:latin typeface="Myriad Pro" panose="020B0503030403020204" charset="0"/>
              </a:rPr>
              <a:t>L’enseignant(e) présente les phrases et demande aux apprenants d’ajouter le signe de ponctuation convenable.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411142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5. Entrainement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u="none" dirty="0">
                <a:latin typeface="Myriad Pro" panose="020B0503030403020204" charset="0"/>
              </a:rPr>
              <a:t>L’enseignant(e) présente les phrases et demande aux apprenants de trouver les phrases déclaratives.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u="none" dirty="0">
                <a:latin typeface="Myriad Pro" panose="020B0503030403020204" charset="0"/>
              </a:rPr>
              <a:t>Il/Elle leur demande de justifier les réponses. 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fr-FR" b="0" u="none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586500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5. Entrainement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noProof="0" dirty="0"/>
              <a:t>L’enseignant(e) demande aux apprenants de lire les phrases et d’identifier le type des phrases en justifiant.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noProof="0" dirty="0"/>
              <a:t>Il/Elle présente ensuite la consigne.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819130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5. Entrainement 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noProof="0" dirty="0"/>
              <a:t>L’enseignant(e) présente les phrases et demande aux apprenants d’identifier s’il s’agit d’une information demandée ou de l’expression d’un sentiment dans chaque phrase.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826880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5. Entrainement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u="none" dirty="0">
                <a:latin typeface="Myriad Pro" panose="020B0503030403020204" charset="0"/>
              </a:rPr>
              <a:t>L’enseignant(e) présente les phrases et demande aux apprenants de repérer les éléments qui caractérisent chacune.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b="0" u="none" dirty="0">
                <a:latin typeface="Myriad Pro" panose="020B0503030403020204" charset="0"/>
              </a:rPr>
              <a:t>Il/Elle leur demande de les classer dans le tableau selon le type de chacune.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768344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1" u="sng" dirty="0">
                <a:latin typeface="Myriad Pro" panose="020B0503030403020204" charset="0"/>
              </a:rPr>
              <a:t>5. Entrainement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0" u="none" dirty="0">
                <a:latin typeface="Myriad Pro" panose="020B0503030403020204" charset="0"/>
              </a:rPr>
              <a:t>L’enseignant(e) présente le texte.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0" u="none" dirty="0">
                <a:latin typeface="Myriad Pro" panose="020B0503030403020204" charset="0"/>
              </a:rPr>
              <a:t>Il/Elle demande aux apprenants</a:t>
            </a:r>
            <a:r>
              <a:rPr lang="fr-FR" sz="1800" b="0" u="none" baseline="0" dirty="0">
                <a:latin typeface="Myriad Pro" panose="020B0503030403020204" charset="0"/>
              </a:rPr>
              <a:t> de le lire.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0" u="none" baseline="0">
                <a:latin typeface="Myriad Pro" panose="020B0503030403020204" charset="0"/>
              </a:rPr>
              <a:t>Il/Elle </a:t>
            </a:r>
            <a:r>
              <a:rPr lang="fr-FR" sz="1800" b="0" u="none" baseline="0" dirty="0">
                <a:latin typeface="Myriad Pro" panose="020B0503030403020204" charset="0"/>
              </a:rPr>
              <a:t>leur demande de relever une phrase de chaque type demandé et de justifier leur choix.</a:t>
            </a:r>
            <a:endParaRPr lang="fr-FR" sz="1800" b="0" u="none" dirty="0">
              <a:latin typeface="Myriad Pro" panose="020B0503030403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718733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5. Entrainement : </a:t>
            </a:r>
          </a:p>
          <a:p>
            <a:r>
              <a:rPr lang="en-US" dirty="0" err="1"/>
              <a:t>L’enseignant</a:t>
            </a:r>
            <a:r>
              <a:rPr lang="en-US" baseline="0" dirty="0"/>
              <a:t>(e) </a:t>
            </a:r>
            <a:r>
              <a:rPr lang="en-US" baseline="0" dirty="0" err="1"/>
              <a:t>demande</a:t>
            </a:r>
            <a:r>
              <a:rPr lang="en-US" baseline="0" dirty="0"/>
              <a:t> aux </a:t>
            </a:r>
            <a:r>
              <a:rPr lang="en-US" baseline="0" dirty="0" err="1"/>
              <a:t>apprenants</a:t>
            </a:r>
            <a:r>
              <a:rPr lang="en-US" baseline="0" dirty="0"/>
              <a:t> de </a:t>
            </a:r>
            <a:r>
              <a:rPr lang="en-US" baseline="0" dirty="0" err="1"/>
              <a:t>rédiger</a:t>
            </a:r>
            <a:r>
              <a:rPr lang="en-US" baseline="0" dirty="0"/>
              <a:t> </a:t>
            </a:r>
            <a:r>
              <a:rPr lang="en-US" baseline="0" dirty="0" err="1"/>
              <a:t>une</a:t>
            </a:r>
            <a:r>
              <a:rPr lang="en-US" baseline="0" dirty="0"/>
              <a:t> phrase relevant de </a:t>
            </a:r>
            <a:r>
              <a:rPr lang="en-US" baseline="0" dirty="0" err="1"/>
              <a:t>chacun</a:t>
            </a:r>
            <a:r>
              <a:rPr lang="en-US" baseline="0" dirty="0"/>
              <a:t> des types </a:t>
            </a:r>
            <a:r>
              <a:rPr lang="en-US" baseline="0" dirty="0" err="1"/>
              <a:t>demandés</a:t>
            </a:r>
            <a:r>
              <a:rPr lang="en-US" baseline="0" dirty="0"/>
              <a:t>.</a:t>
            </a:r>
          </a:p>
          <a:p>
            <a:r>
              <a:rPr lang="en-US" baseline="0" dirty="0"/>
              <a:t>Il/Elle </a:t>
            </a:r>
            <a:r>
              <a:rPr lang="en-US" baseline="0" dirty="0" err="1"/>
              <a:t>peut</a:t>
            </a:r>
            <a:r>
              <a:rPr lang="en-US" baseline="0" dirty="0"/>
              <a:t> demander aux </a:t>
            </a:r>
            <a:r>
              <a:rPr lang="en-US" baseline="0" dirty="0" err="1"/>
              <a:t>apprenants</a:t>
            </a:r>
            <a:r>
              <a:rPr lang="en-US" baseline="0" dirty="0"/>
              <a:t> de </a:t>
            </a:r>
            <a:r>
              <a:rPr lang="en-US" baseline="0" dirty="0" err="1"/>
              <a:t>valider</a:t>
            </a:r>
            <a:r>
              <a:rPr lang="en-US" baseline="0" dirty="0"/>
              <a:t> les propositions de </a:t>
            </a:r>
            <a:r>
              <a:rPr lang="en-US" baseline="0" dirty="0" err="1"/>
              <a:t>leurs</a:t>
            </a:r>
            <a:r>
              <a:rPr lang="en-US" baseline="0" dirty="0"/>
              <a:t> </a:t>
            </a:r>
            <a:r>
              <a:rPr lang="en-US" baseline="0" dirty="0" err="1"/>
              <a:t>camarades</a:t>
            </a:r>
            <a:r>
              <a:rPr lang="en-US" baseline="0" dirty="0"/>
              <a:t> </a:t>
            </a:r>
            <a:r>
              <a:rPr lang="en-US" baseline="0" dirty="0" err="1"/>
              <a:t>avant</a:t>
            </a:r>
            <a:r>
              <a:rPr lang="en-US" baseline="0" dirty="0"/>
              <a:t> son intervention.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634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58765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l’enseignant(e) :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fr-FR" b="1" u="sng" dirty="0">
                <a:latin typeface="Myriad Pro" panose="020B0503030403020204" charset="0"/>
              </a:rPr>
              <a:t>Introduction :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L’enseignant(e) demande aux apprenants de lire le texte, de cocher</a:t>
            </a:r>
            <a:r>
              <a:rPr lang="fr-FR" baseline="0" dirty="0">
                <a:latin typeface="Myriad Pro" panose="020B0503030403020204" charset="0"/>
              </a:rPr>
              <a:t> la bonne réponse. Il s’agit d’un dialogue comme le montre les tirets, les guillemets et les verbes déclaratifs (dit, demanda, répondit).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3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93442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1. Découverte : rappel : la notion de phrase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>
                <a:latin typeface="Myriad Pro" panose="020B0503030403020204" charset="0"/>
              </a:rPr>
              <a:t>L’enseignant(e) demande aux apprenants de lire le texte, de compter le nombre de phrases dans le texte en justifiant leur réponse.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4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50667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>
                <a:latin typeface="Myriad Pro" panose="020B050303040302020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>
                <a:latin typeface="Myriad Pro" panose="020B0503030403020204" charset="0"/>
              </a:rPr>
              <a:t>2. Repérage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u="none" dirty="0">
                <a:latin typeface="Myriad Pro" panose="020B0503030403020204" charset="0"/>
              </a:rPr>
              <a:t>L’enseignant(e) demande</a:t>
            </a:r>
            <a:r>
              <a:rPr lang="fr-FR" b="0" u="none" baseline="0" dirty="0">
                <a:latin typeface="Myriad Pro" panose="020B0503030403020204" charset="0"/>
              </a:rPr>
              <a:t> aux apprenants de r</a:t>
            </a:r>
            <a:r>
              <a:rPr lang="fr-FR" b="0" u="none" dirty="0">
                <a:latin typeface="Myriad Pro" panose="020B0503030403020204" charset="0"/>
              </a:rPr>
              <a:t>elever des phrases qui commencent par une majuscule et se terminent par les différents points.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27715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3. Analyse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 charset="0"/>
                <a:ea typeface="+mn-ea"/>
                <a:cs typeface="+mn-cs"/>
              </a:rPr>
              <a:t>L’enseignant(e) présente les deux phrases.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 charset="0"/>
                <a:ea typeface="+mn-ea"/>
                <a:cs typeface="+mn-cs"/>
              </a:rPr>
              <a:t>Il/Elle demande aux apprenants de classer les phrases selon les caractéristiques de chacune..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1" u="sng" dirty="0">
              <a:latin typeface="Myriad Pro" panose="020B050303040302020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u="none" dirty="0">
              <a:latin typeface="Myriad Pro" panose="020B0503030403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6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0118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3. Analyse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 charset="0"/>
                <a:ea typeface="+mn-ea"/>
                <a:cs typeface="+mn-cs"/>
              </a:rPr>
              <a:t>L’enseignant(e) présente les deux phrases.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 charset="0"/>
                <a:ea typeface="+mn-ea"/>
                <a:cs typeface="+mn-cs"/>
              </a:rPr>
              <a:t>Il/Elle demande aux apprenants de classer les phrases selon les marques de ponctuation , leur constituants et ce qu’elles expriment.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u="none" dirty="0">
              <a:latin typeface="Myriad Pro" panose="020B0503030403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7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99896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3. Analyse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 charset="0"/>
                <a:ea typeface="+mn-ea"/>
                <a:cs typeface="+mn-cs"/>
              </a:rPr>
              <a:t>L’enseignant(e) présente les deux phrases.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 charset="0"/>
                <a:ea typeface="+mn-ea"/>
                <a:cs typeface="+mn-cs"/>
              </a:rPr>
              <a:t>Il/Elle demande aux apprenants de classer les phrases selon les marques de ponctuation , leur constituants et ce qu’elles expriment.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Myriad Pro" panose="020B050303040302020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8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75962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Myriad Pro" panose="020B0503030403020204" charset="0"/>
              </a:rPr>
              <a:t>Note à l’enseignant(e)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u="sng" dirty="0">
                <a:latin typeface="Myriad Pro" panose="020B0503030403020204" charset="0"/>
              </a:rPr>
              <a:t>3. Analyse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 charset="0"/>
                <a:ea typeface="+mn-ea"/>
                <a:cs typeface="+mn-cs"/>
              </a:rPr>
              <a:t>L’enseignant(e) présente deux phrases du type exclamatif.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" panose="020B0503030403020204" charset="0"/>
                <a:ea typeface="+mn-ea"/>
                <a:cs typeface="+mn-cs"/>
              </a:rPr>
              <a:t>Il/Elle demande aux apprenants de classer les phrases selon les marques de ponctuation , leur constituants et ce qu’elles expriment.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>
              <a:latin typeface="Myriad Pro" panose="020B050303040302020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9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224790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4.emf"/><Relationship Id="rId7" Type="http://schemas.openxmlformats.org/officeDocument/2006/relationships/image" Target="../media/image13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461155" y="1994291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" panose="020B0503030403020204" pitchFamily="34" charset="0"/>
              </a:rPr>
              <a:t>RÉFÉRENCES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" panose="020B0503030403020204" pitchFamily="34" charset="0"/>
              </a:rPr>
              <a:t>CONTRIBUTEURS / CONTRIBUTRICES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917653-352F-4283-BA79-4A82B163D3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5243" y="3090482"/>
            <a:ext cx="2247999" cy="220763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92991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199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" panose="020B0503030403020204" pitchFamily="34" charset="0"/>
              </a:rPr>
              <a:t>Compétence : </a:t>
            </a:r>
            <a:r>
              <a:rPr lang="fr-FR" sz="2400" b="1" i="0" noProof="0" dirty="0">
                <a:latin typeface="Myriad Pro" panose="020B0503030403020204" pitchFamily="34" charset="0"/>
              </a:rPr>
              <a:t>Lecture</a:t>
            </a:r>
            <a:r>
              <a:rPr lang="fr-FR" sz="2400" b="1" i="0" baseline="0" noProof="0" dirty="0">
                <a:latin typeface="Myriad Pro" panose="020B0503030403020204" pitchFamily="34" charset="0"/>
              </a:rPr>
              <a:t> et compréhension de documents écrits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0189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878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8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75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72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950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411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595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2540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949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dirty="0">
                <a:latin typeface="Myriad Pro" panose="020B0503030403020204" pitchFamily="34" charset="0"/>
              </a:rPr>
              <a:t>COMPÉTENCE : Connaissance de la langue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07816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  <a:t>Références</a:t>
            </a:r>
            <a:endParaRPr lang="fr-FR" sz="2800" b="1" i="0" noProof="0" dirty="0">
              <a:solidFill>
                <a:schemeClr val="accent1">
                  <a:lumMod val="7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2374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826088" y="230753"/>
            <a:ext cx="9912792" cy="5540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  <a:t>Contributeurs / Contributrices</a:t>
            </a:r>
          </a:p>
        </p:txBody>
      </p:sp>
    </p:spTree>
    <p:extLst>
      <p:ext uri="{BB962C8B-B14F-4D97-AF65-F5344CB8AC3E}">
        <p14:creationId xmlns:p14="http://schemas.microsoft.com/office/powerpoint/2010/main" val="14070164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318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2833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76627460-82B7-417F-B87B-2690AC77EA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62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46BD93E6-99D4-2940-9CA8-583B4268603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1487488"/>
            <a:ext cx="1587500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F584D97-CAC4-114A-A91D-8C2D6151CD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0DB8AE25-93C1-914F-962A-3096199EB8E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29687454-B0D9-8541-9E1F-C91D642479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1487488"/>
            <a:ext cx="1597025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FD1130C0-B150-3945-A6BF-F3A65E1BC01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1487488"/>
            <a:ext cx="1589088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8E29CD0B-A23E-0C47-9091-C29D00F3A98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1487488"/>
            <a:ext cx="1589087" cy="849312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13" name="Rectangle 11">
            <a:extLst>
              <a:ext uri="{FF2B5EF4-FFF2-40B4-BE49-F238E27FC236}">
                <a16:creationId xmlns:a16="http://schemas.microsoft.com/office/drawing/2014/main" id="{47AA004D-5B6C-C044-986A-11836F5508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1487488"/>
            <a:ext cx="1587500" cy="849312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FFB7D4D5-EBC0-DB43-A25B-15C35D00C7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2336800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786E57B8-9987-E542-B115-3A77EB6C5D7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6" name="Rectangle 14">
            <a:extLst>
              <a:ext uri="{FF2B5EF4-FFF2-40B4-BE49-F238E27FC236}">
                <a16:creationId xmlns:a16="http://schemas.microsoft.com/office/drawing/2014/main" id="{E73A66EA-9CBD-5543-8F49-EA8C4027020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68407AA-7062-5A44-8D5A-0876DAC524D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2336800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6C024FA5-ABFD-7747-9406-02FF24236C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2336800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21063A47-6C4F-0C4D-A2CF-77A53C86A78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2336800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C6320E64-DADB-2948-8CC5-71BFF75F21A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2336800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18078330-FBF3-6A43-8717-0CF88A6252F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3184525"/>
            <a:ext cx="1587500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Rectangle 20">
            <a:extLst>
              <a:ext uri="{FF2B5EF4-FFF2-40B4-BE49-F238E27FC236}">
                <a16:creationId xmlns:a16="http://schemas.microsoft.com/office/drawing/2014/main" id="{08AD1EBD-D564-6C46-B094-147089F4103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Rectangle 21">
            <a:extLst>
              <a:ext uri="{FF2B5EF4-FFF2-40B4-BE49-F238E27FC236}">
                <a16:creationId xmlns:a16="http://schemas.microsoft.com/office/drawing/2014/main" id="{37DC27AC-574F-6B4B-A3AF-04FB2A5393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4" name="Rectangle 22">
            <a:extLst>
              <a:ext uri="{FF2B5EF4-FFF2-40B4-BE49-F238E27FC236}">
                <a16:creationId xmlns:a16="http://schemas.microsoft.com/office/drawing/2014/main" id="{7462B692-165A-2945-AD9F-5B459B0E74B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3184525"/>
            <a:ext cx="1597025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ABC2DE60-5AE2-D74A-8FD0-D8C2E387FF8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3184525"/>
            <a:ext cx="1589088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B5643668-5311-B04F-A2B7-269F10D5520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3184525"/>
            <a:ext cx="1589087" cy="838200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5181F65D-D2CA-204D-8B2D-7FC52A6BC15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3184525"/>
            <a:ext cx="1587500" cy="838200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Rectangle 26">
            <a:extLst>
              <a:ext uri="{FF2B5EF4-FFF2-40B4-BE49-F238E27FC236}">
                <a16:creationId xmlns:a16="http://schemas.microsoft.com/office/drawing/2014/main" id="{005C91BD-38A3-0C44-813F-5C985EB7CC7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022725"/>
            <a:ext cx="1587500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2FFA3763-EA95-3F43-9ED7-9A14FD11C6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25D45BFC-CD1E-5248-ADEC-39E057CB88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id="{9095FA32-DC99-B743-B712-2EC25D87D88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022725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2" name="Rectangle 30">
            <a:extLst>
              <a:ext uri="{FF2B5EF4-FFF2-40B4-BE49-F238E27FC236}">
                <a16:creationId xmlns:a16="http://schemas.microsoft.com/office/drawing/2014/main" id="{1EF391BA-9FD3-D14D-8A7D-94A247087F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022725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3" name="Rectangle 31">
            <a:extLst>
              <a:ext uri="{FF2B5EF4-FFF2-40B4-BE49-F238E27FC236}">
                <a16:creationId xmlns:a16="http://schemas.microsoft.com/office/drawing/2014/main" id="{E34944E5-3D9C-6E42-8F29-1079F14CC4E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022725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4" name="Rectangle 32">
            <a:extLst>
              <a:ext uri="{FF2B5EF4-FFF2-40B4-BE49-F238E27FC236}">
                <a16:creationId xmlns:a16="http://schemas.microsoft.com/office/drawing/2014/main" id="{A78E85C2-A30E-5340-BEE6-275391940B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022725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5" name="Rectangle 33">
            <a:extLst>
              <a:ext uri="{FF2B5EF4-FFF2-40B4-BE49-F238E27FC236}">
                <a16:creationId xmlns:a16="http://schemas.microsoft.com/office/drawing/2014/main" id="{579F62D7-BFE7-1046-AA96-90CFD2270CF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4870450"/>
            <a:ext cx="1587500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6" name="Rectangle 34">
            <a:extLst>
              <a:ext uri="{FF2B5EF4-FFF2-40B4-BE49-F238E27FC236}">
                <a16:creationId xmlns:a16="http://schemas.microsoft.com/office/drawing/2014/main" id="{087715A0-0F16-5E44-92C5-A700CF8563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7" name="Rectangle 35">
            <a:extLst>
              <a:ext uri="{FF2B5EF4-FFF2-40B4-BE49-F238E27FC236}">
                <a16:creationId xmlns:a16="http://schemas.microsoft.com/office/drawing/2014/main" id="{AF6A53FE-4651-F940-AE50-5819758861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8" name="Rectangle 36">
            <a:extLst>
              <a:ext uri="{FF2B5EF4-FFF2-40B4-BE49-F238E27FC236}">
                <a16:creationId xmlns:a16="http://schemas.microsoft.com/office/drawing/2014/main" id="{3657433F-9390-824C-ADEE-3723786585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4870450"/>
            <a:ext cx="1597025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39" name="Rectangle 37">
            <a:extLst>
              <a:ext uri="{FF2B5EF4-FFF2-40B4-BE49-F238E27FC236}">
                <a16:creationId xmlns:a16="http://schemas.microsoft.com/office/drawing/2014/main" id="{6349BE8E-31DF-8E43-8489-FF69640F679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4870450"/>
            <a:ext cx="1589088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0" name="Rectangle 38">
            <a:extLst>
              <a:ext uri="{FF2B5EF4-FFF2-40B4-BE49-F238E27FC236}">
                <a16:creationId xmlns:a16="http://schemas.microsoft.com/office/drawing/2014/main" id="{5F831D35-2C08-FD45-9768-1B3E8A635F2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4870450"/>
            <a:ext cx="1589087" cy="849313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1" name="Rectangle 39">
            <a:extLst>
              <a:ext uri="{FF2B5EF4-FFF2-40B4-BE49-F238E27FC236}">
                <a16:creationId xmlns:a16="http://schemas.microsoft.com/office/drawing/2014/main" id="{A9CD3CA8-8D17-3D48-B55C-7BFF0629873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4870450"/>
            <a:ext cx="1587500" cy="849313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2" name="Rectangle 40">
            <a:extLst>
              <a:ext uri="{FF2B5EF4-FFF2-40B4-BE49-F238E27FC236}">
                <a16:creationId xmlns:a16="http://schemas.microsoft.com/office/drawing/2014/main" id="{D556D34B-8C26-F04D-A6E1-D433D4D6E6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0225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3" name="Rectangle 41">
            <a:extLst>
              <a:ext uri="{FF2B5EF4-FFF2-40B4-BE49-F238E27FC236}">
                <a16:creationId xmlns:a16="http://schemas.microsoft.com/office/drawing/2014/main" id="{6911646D-2BCC-8C4C-9BAE-C3C675A6475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1177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4" name="Rectangle 42">
            <a:extLst>
              <a:ext uri="{FF2B5EF4-FFF2-40B4-BE49-F238E27FC236}">
                <a16:creationId xmlns:a16="http://schemas.microsoft.com/office/drawing/2014/main" id="{C0FE1E04-A2DE-F64F-8847-5609B601F67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068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5" name="Rectangle 43">
            <a:extLst>
              <a:ext uri="{FF2B5EF4-FFF2-40B4-BE49-F238E27FC236}">
                <a16:creationId xmlns:a16="http://schemas.microsoft.com/office/drawing/2014/main" id="{E1618F53-FE0B-CC4A-A972-79803C8F93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295900" y="5719763"/>
            <a:ext cx="1597025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6" name="Rectangle 44">
            <a:extLst>
              <a:ext uri="{FF2B5EF4-FFF2-40B4-BE49-F238E27FC236}">
                <a16:creationId xmlns:a16="http://schemas.microsoft.com/office/drawing/2014/main" id="{5338781B-21F4-D444-AF4E-D66FFC1B761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2925" y="5719763"/>
            <a:ext cx="1589088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7" name="Rectangle 45">
            <a:extLst>
              <a:ext uri="{FF2B5EF4-FFF2-40B4-BE49-F238E27FC236}">
                <a16:creationId xmlns:a16="http://schemas.microsoft.com/office/drawing/2014/main" id="{E9246DFE-8AC3-C148-8514-6FEF5BBC15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82013" y="5719763"/>
            <a:ext cx="1589087" cy="847725"/>
          </a:xfrm>
          <a:prstGeom prst="rect">
            <a:avLst/>
          </a:prstGeom>
          <a:solidFill>
            <a:srgbClr val="FFFFFF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R="0" lvl="0" indent="0" algn="r" defTabSz="914400" rtl="1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800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48" name="Rectangle 46">
            <a:extLst>
              <a:ext uri="{FF2B5EF4-FFF2-40B4-BE49-F238E27FC236}">
                <a16:creationId xmlns:a16="http://schemas.microsoft.com/office/drawing/2014/main" id="{50700163-1DD2-0847-BDC2-1796840E020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71100" y="5719763"/>
            <a:ext cx="1587500" cy="847725"/>
          </a:xfrm>
          <a:prstGeom prst="rect">
            <a:avLst/>
          </a:prstGeom>
          <a:solidFill>
            <a:srgbClr val="F5F5F5"/>
          </a:solidFill>
          <a:ln w="9525">
            <a:solidFill>
              <a:srgbClr val="BCBEC0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403604" y="2016328"/>
            <a:ext cx="2606041" cy="4346371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403606" y="1209472"/>
            <a:ext cx="2606040" cy="908456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6132332" y="2016328"/>
            <a:ext cx="2599046" cy="4346371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6147225" y="1209472"/>
            <a:ext cx="2606040" cy="908456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3260523" y="2016328"/>
            <a:ext cx="2620932" cy="4346372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3275415" y="1209472"/>
            <a:ext cx="2606040" cy="908456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9019036" y="2016327"/>
            <a:ext cx="2603500" cy="4346371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9019035" y="1209472"/>
            <a:ext cx="2603501" cy="908456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820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enseignerpartager.free.fr/documents/cours/sixiemechaperon.pdf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sv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620343"/>
          </a:xfrm>
          <a:prstGeom prst="rect">
            <a:avLst/>
          </a:prstGeom>
        </p:spPr>
        <p:txBody>
          <a:bodyPr>
            <a:norm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</a:t>
            </a:r>
            <a:r>
              <a:rPr lang="en-US" sz="2400" dirty="0">
                <a:latin typeface="Myriad Pro" panose="020B0503030403020204" pitchFamily="34" charset="0"/>
              </a:rPr>
              <a:t> : EB6</a:t>
            </a:r>
          </a:p>
        </p:txBody>
      </p:sp>
      <p:pic>
        <p:nvPicPr>
          <p:cNvPr id="192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5097759" y="1499171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Langue française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endParaRPr lang="ar-LB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75574583-A641-0244-A6B5-479DE5758048}"/>
              </a:ext>
            </a:extLst>
          </p:cNvPr>
          <p:cNvSpPr/>
          <p:nvPr/>
        </p:nvSpPr>
        <p:spPr>
          <a:xfrm>
            <a:off x="5097759" y="2377049"/>
            <a:ext cx="58118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latin typeface="Myriad Pro" panose="020B0503030403020204" pitchFamily="34" charset="0"/>
              </a:rPr>
              <a:t>Les types de phrases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687" y="3349187"/>
            <a:ext cx="2150632" cy="152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46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49411" y="112242"/>
            <a:ext cx="2703237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SYNTHÈSE </a:t>
            </a:r>
            <a:endParaRPr lang="en-US" sz="2800" b="1" dirty="0">
              <a:solidFill>
                <a:srgbClr val="0097D7"/>
              </a:solidFill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AC107A4-7BA2-4B85-9AD2-223F3D9EB894}"/>
              </a:ext>
            </a:extLst>
          </p:cNvPr>
          <p:cNvSpPr/>
          <p:nvPr/>
        </p:nvSpPr>
        <p:spPr>
          <a:xfrm>
            <a:off x="749411" y="1544963"/>
            <a:ext cx="3236646" cy="1015663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commence par une majuscule et se termine par un point. </a:t>
            </a:r>
            <a:endParaRPr lang="fr-FR" sz="20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E69F84E-11FE-4566-8FCF-B3FF6F3C6CCE}"/>
              </a:ext>
            </a:extLst>
          </p:cNvPr>
          <p:cNvSpPr/>
          <p:nvPr/>
        </p:nvSpPr>
        <p:spPr>
          <a:xfrm>
            <a:off x="6894573" y="5107039"/>
            <a:ext cx="3296286" cy="707886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sert à déclarer une idée, à avancer une information.</a:t>
            </a:r>
            <a:endParaRPr lang="fr-FR" sz="2000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CDA6B00-62ED-42E2-8C7C-67BB9BF3A632}"/>
              </a:ext>
            </a:extLst>
          </p:cNvPr>
          <p:cNvSpPr/>
          <p:nvPr/>
        </p:nvSpPr>
        <p:spPr>
          <a:xfrm>
            <a:off x="4518205" y="2560190"/>
            <a:ext cx="3563145" cy="1015663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prstClr val="black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commence par une majuscule et se termine par un point d’interrogation. </a:t>
            </a:r>
            <a:endParaRPr lang="fr-FR" sz="20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7B56C6E-A518-4FE9-8274-87FA79EEE0F2}"/>
              </a:ext>
            </a:extLst>
          </p:cNvPr>
          <p:cNvSpPr/>
          <p:nvPr/>
        </p:nvSpPr>
        <p:spPr>
          <a:xfrm>
            <a:off x="7818365" y="3795620"/>
            <a:ext cx="3066730" cy="1015663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prstClr val="black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</a:t>
            </a: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sert à demander une information , à poser une question.</a:t>
            </a:r>
            <a:endParaRPr lang="fr-FR" sz="2000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70FEB3-4D87-4D80-ABAA-56B52558D233}"/>
              </a:ext>
            </a:extLst>
          </p:cNvPr>
          <p:cNvSpPr/>
          <p:nvPr/>
        </p:nvSpPr>
        <p:spPr>
          <a:xfrm>
            <a:off x="1619080" y="5430204"/>
            <a:ext cx="3563145" cy="1323439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commence par une majuscule et se termine par un point  ou un point d’exclamation. </a:t>
            </a:r>
            <a:endParaRPr lang="fr-FR" sz="20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4F47650-710F-40EF-8542-D9B78500BAC9}"/>
              </a:ext>
            </a:extLst>
          </p:cNvPr>
          <p:cNvSpPr/>
          <p:nvPr/>
        </p:nvSpPr>
        <p:spPr>
          <a:xfrm>
            <a:off x="7950452" y="1821962"/>
            <a:ext cx="4242123" cy="400110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sert à donner un ordre, un conseil.</a:t>
            </a:r>
            <a:endParaRPr lang="fr-FR" sz="20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4299FB4-15D4-4862-99B1-7A46DFEACD39}"/>
              </a:ext>
            </a:extLst>
          </p:cNvPr>
          <p:cNvSpPr/>
          <p:nvPr/>
        </p:nvSpPr>
        <p:spPr>
          <a:xfrm>
            <a:off x="1327250" y="3963487"/>
            <a:ext cx="4005984" cy="1061957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commence par une majuscule et se termine par un point d’exclamation.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C28B6E7-F0A4-46BF-B79D-65EC1500AE19}"/>
              </a:ext>
            </a:extLst>
          </p:cNvPr>
          <p:cNvSpPr/>
          <p:nvPr/>
        </p:nvSpPr>
        <p:spPr>
          <a:xfrm>
            <a:off x="4975888" y="841686"/>
            <a:ext cx="4005984" cy="732636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sert à exprimer une émotion, un sentiment ou un jugement</a:t>
            </a:r>
            <a:endParaRPr lang="en-US" sz="2000" dirty="0"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1720B58-EA19-4C58-8C10-BCD3A298826C}"/>
              </a:ext>
            </a:extLst>
          </p:cNvPr>
          <p:cNvSpPr/>
          <p:nvPr/>
        </p:nvSpPr>
        <p:spPr>
          <a:xfrm>
            <a:off x="8081350" y="6000110"/>
            <a:ext cx="3296286" cy="707886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contient un verbe conjugué sans sujet. 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57638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CC3E5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CC3E5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CC3E5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9411" y="93126"/>
            <a:ext cx="2426980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SYNTHÈSE </a:t>
            </a:r>
            <a:endParaRPr lang="en-US" sz="3600" b="1" dirty="0">
              <a:solidFill>
                <a:srgbClr val="0097D7"/>
              </a:solidFill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: Rounded Corners 4">
            <a:extLst>
              <a:ext uri="{FF2B5EF4-FFF2-40B4-BE49-F238E27FC236}">
                <a16:creationId xmlns:a16="http://schemas.microsoft.com/office/drawing/2014/main" id="{5248B230-8569-4789-9638-538ACB94DF9D}"/>
              </a:ext>
            </a:extLst>
          </p:cNvPr>
          <p:cNvSpPr/>
          <p:nvPr/>
        </p:nvSpPr>
        <p:spPr>
          <a:xfrm>
            <a:off x="4714187" y="199874"/>
            <a:ext cx="2333603" cy="830991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tx1"/>
                </a:solidFill>
                <a:latin typeface="Myriad Pro" panose="020B0503030403020204" charset="0"/>
              </a:rPr>
              <a:t>La phrase</a:t>
            </a:r>
            <a:endParaRPr lang="fr-FR" sz="36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74969" y="1235910"/>
            <a:ext cx="1935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Myriad Pro" panose="020B0503030403020204" charset="0"/>
              </a:rPr>
              <a:t>La phrase </a:t>
            </a:r>
            <a:r>
              <a:rPr lang="fr-FR" sz="2400" b="1" dirty="0">
                <a:latin typeface="Myriad Pro" panose="020B0503030403020204" charset="0"/>
              </a:rPr>
              <a:t>déclarative</a:t>
            </a:r>
            <a:r>
              <a:rPr lang="en-US" sz="2400" b="1" dirty="0">
                <a:latin typeface="Myriad Pro" panose="020B0503030403020204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3593400" y="1229608"/>
            <a:ext cx="2005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Myriad Pro" panose="020B0503030403020204" charset="0"/>
              </a:rPr>
              <a:t> La phrase interrogative 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6548286" y="1227413"/>
            <a:ext cx="17892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Myriad Pro" panose="020B0503030403020204" charset="0"/>
              </a:rPr>
              <a:t>La phrase </a:t>
            </a:r>
            <a:r>
              <a:rPr lang="fr-FR" sz="2400" b="1" dirty="0">
                <a:latin typeface="Myriad Pro" panose="020B0503030403020204" charset="0"/>
              </a:rPr>
              <a:t>impérative</a:t>
            </a:r>
          </a:p>
        </p:txBody>
      </p:sp>
      <p:sp>
        <p:nvSpPr>
          <p:cNvPr id="7" name="Rectangle 6"/>
          <p:cNvSpPr/>
          <p:nvPr/>
        </p:nvSpPr>
        <p:spPr>
          <a:xfrm>
            <a:off x="9286764" y="1235910"/>
            <a:ext cx="19540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Myriad Pro" panose="020B0503030403020204" charset="0"/>
              </a:rPr>
              <a:t>La  phrase </a:t>
            </a:r>
            <a:r>
              <a:rPr lang="fr-FR" sz="2400" b="1" dirty="0">
                <a:latin typeface="Myriad Pro" panose="020B0503030403020204" charset="0"/>
              </a:rPr>
              <a:t>exclamative</a:t>
            </a:r>
          </a:p>
        </p:txBody>
      </p:sp>
      <p:sp>
        <p:nvSpPr>
          <p:cNvPr id="8" name="Rectangle 7"/>
          <p:cNvSpPr/>
          <p:nvPr/>
        </p:nvSpPr>
        <p:spPr>
          <a:xfrm>
            <a:off x="550123" y="2200320"/>
            <a:ext cx="219036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commence par une majuscule et se termine par un point. </a:t>
            </a:r>
            <a:endParaRPr lang="fr-FR" sz="2000" dirty="0"/>
          </a:p>
        </p:txBody>
      </p:sp>
      <p:sp>
        <p:nvSpPr>
          <p:cNvPr id="9" name="Rectangle 8"/>
          <p:cNvSpPr/>
          <p:nvPr/>
        </p:nvSpPr>
        <p:spPr>
          <a:xfrm>
            <a:off x="546640" y="3597500"/>
            <a:ext cx="2216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sert à déclarer une idée, à avancer une information.</a:t>
            </a:r>
            <a:endParaRPr lang="fr-FR" sz="2000" dirty="0"/>
          </a:p>
        </p:txBody>
      </p:sp>
      <p:sp>
        <p:nvSpPr>
          <p:cNvPr id="10" name="Rectangle 9"/>
          <p:cNvSpPr/>
          <p:nvPr/>
        </p:nvSpPr>
        <p:spPr>
          <a:xfrm>
            <a:off x="3346112" y="2214494"/>
            <a:ext cx="24296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prstClr val="black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commence par une majuscule et se </a:t>
            </a:r>
            <a:r>
              <a:rPr lang="fr-FR" sz="2000" dirty="0" err="1">
                <a:solidFill>
                  <a:prstClr val="black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termpoint</a:t>
            </a:r>
            <a:r>
              <a:rPr lang="fr-FR" sz="2000" dirty="0">
                <a:solidFill>
                  <a:prstClr val="black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fr-FR" sz="2000" dirty="0" err="1">
                <a:solidFill>
                  <a:prstClr val="black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ine</a:t>
            </a:r>
            <a:r>
              <a:rPr lang="fr-FR" sz="2000" dirty="0">
                <a:solidFill>
                  <a:prstClr val="black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 par un d’interrogation. </a:t>
            </a:r>
            <a:endParaRPr lang="fr-FR" sz="2000" dirty="0"/>
          </a:p>
        </p:txBody>
      </p:sp>
      <p:sp>
        <p:nvSpPr>
          <p:cNvPr id="11" name="Rectangle 10"/>
          <p:cNvSpPr/>
          <p:nvPr/>
        </p:nvSpPr>
        <p:spPr>
          <a:xfrm>
            <a:off x="3346112" y="3691822"/>
            <a:ext cx="2429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prstClr val="black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</a:t>
            </a: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sert à demander une information, à poser une question.</a:t>
            </a:r>
            <a:endParaRPr lang="fr-FR" sz="2000" dirty="0"/>
          </a:p>
        </p:txBody>
      </p:sp>
      <p:sp>
        <p:nvSpPr>
          <p:cNvPr id="12" name="Rectangle 11"/>
          <p:cNvSpPr/>
          <p:nvPr/>
        </p:nvSpPr>
        <p:spPr>
          <a:xfrm>
            <a:off x="6191805" y="2201817"/>
            <a:ext cx="23846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commence par une majuscule et se termine par un point  ou un point d’exclamation. </a:t>
            </a:r>
            <a:endParaRPr lang="fr-FR" sz="2000" dirty="0"/>
          </a:p>
        </p:txBody>
      </p:sp>
      <p:sp>
        <p:nvSpPr>
          <p:cNvPr id="13" name="Rectangle 12"/>
          <p:cNvSpPr/>
          <p:nvPr/>
        </p:nvSpPr>
        <p:spPr>
          <a:xfrm>
            <a:off x="6201213" y="3964086"/>
            <a:ext cx="23752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contient un verbe conjugué à l’impératif.</a:t>
            </a:r>
            <a:endParaRPr lang="fr-FR" sz="2000" dirty="0"/>
          </a:p>
        </p:txBody>
      </p:sp>
      <p:sp>
        <p:nvSpPr>
          <p:cNvPr id="14" name="Rectangle 13"/>
          <p:cNvSpPr/>
          <p:nvPr/>
        </p:nvSpPr>
        <p:spPr>
          <a:xfrm>
            <a:off x="6191804" y="5110802"/>
            <a:ext cx="23846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sert à donner un ordre, un conseil.</a:t>
            </a:r>
            <a:endParaRPr lang="fr-FR" sz="2000" dirty="0"/>
          </a:p>
        </p:txBody>
      </p:sp>
      <p:sp>
        <p:nvSpPr>
          <p:cNvPr id="15" name="Rectangle 14"/>
          <p:cNvSpPr/>
          <p:nvPr/>
        </p:nvSpPr>
        <p:spPr>
          <a:xfrm>
            <a:off x="8993624" y="2200320"/>
            <a:ext cx="2389079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commence par une majuscule et se termine par un point d’exclamation.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001922" y="3739493"/>
            <a:ext cx="2477747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contient un mot exclamatif : comme – quel (</a:t>
            </a:r>
            <a:r>
              <a:rPr lang="fr-FR" sz="2000" dirty="0" err="1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ls</a:t>
            </a: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 / </a:t>
            </a:r>
            <a:r>
              <a:rPr lang="fr-FR" sz="2000" dirty="0" err="1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lle</a:t>
            </a: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 / </a:t>
            </a:r>
            <a:r>
              <a:rPr lang="fr-FR" sz="2000" dirty="0" err="1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lles</a:t>
            </a: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  <a:endParaRPr lang="en-US" sz="2000" dirty="0"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949288" y="4949345"/>
            <a:ext cx="2433415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Elle sert à exprimer une émotion, un sentiment ou un jugement.</a:t>
            </a:r>
            <a:endParaRPr lang="en-US" sz="2000" dirty="0"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Google Shape;32;p5">
            <a:extLst>
              <a:ext uri="{FF2B5EF4-FFF2-40B4-BE49-F238E27FC236}">
                <a16:creationId xmlns:a16="http://schemas.microsoft.com/office/drawing/2014/main" id="{4C452881-2EF2-4250-B896-E1635A6E5D71}"/>
              </a:ext>
            </a:extLst>
          </p:cNvPr>
          <p:cNvSpPr/>
          <p:nvPr/>
        </p:nvSpPr>
        <p:spPr>
          <a:xfrm>
            <a:off x="2622821" y="6217920"/>
            <a:ext cx="6516333" cy="640080"/>
          </a:xfrm>
          <a:prstGeom prst="rect">
            <a:avLst/>
          </a:prstGeom>
          <a:noFill/>
          <a:ln w="57150"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fr-FR" sz="3600" b="1" dirty="0">
                <a:solidFill>
                  <a:srgbClr val="C00000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Il y a 4 types de phrases</a:t>
            </a:r>
          </a:p>
        </p:txBody>
      </p:sp>
    </p:spTree>
    <p:extLst>
      <p:ext uri="{BB962C8B-B14F-4D97-AF65-F5344CB8AC3E}">
        <p14:creationId xmlns:p14="http://schemas.microsoft.com/office/powerpoint/2010/main" val="273396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BD8DAB6-E455-42D1-B3C1-0C83D0C0047D}"/>
              </a:ext>
            </a:extLst>
          </p:cNvPr>
          <p:cNvSpPr/>
          <p:nvPr/>
        </p:nvSpPr>
        <p:spPr>
          <a:xfrm>
            <a:off x="828238" y="121956"/>
            <a:ext cx="3919866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ENTRAINEMENT</a:t>
            </a:r>
            <a:endParaRPr lang="en-US" sz="3600" b="1" dirty="0">
              <a:solidFill>
                <a:srgbClr val="0097D7"/>
              </a:solidFill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A470BB-D664-4D91-9CF4-548E06D948B2}"/>
              </a:ext>
            </a:extLst>
          </p:cNvPr>
          <p:cNvSpPr/>
          <p:nvPr/>
        </p:nvSpPr>
        <p:spPr>
          <a:xfrm>
            <a:off x="604575" y="2581881"/>
            <a:ext cx="3177703" cy="1255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Ajoutez la ponctuation convenable. </a:t>
            </a:r>
            <a:endParaRPr lang="en-US" sz="2400" b="1" dirty="0"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A76518F-0783-4714-A172-493D2EA83447}"/>
              </a:ext>
            </a:extLst>
          </p:cNvPr>
          <p:cNvGrpSpPr/>
          <p:nvPr/>
        </p:nvGrpSpPr>
        <p:grpSpPr>
          <a:xfrm>
            <a:off x="3789468" y="1200322"/>
            <a:ext cx="5022606" cy="465577"/>
            <a:chOff x="3692192" y="2634525"/>
            <a:chExt cx="5022606" cy="465577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A356E43-57E7-4DDD-B1E2-486BF14F5A28}"/>
                </a:ext>
              </a:extLst>
            </p:cNvPr>
            <p:cNvSpPr/>
            <p:nvPr/>
          </p:nvSpPr>
          <p:spPr>
            <a:xfrm>
              <a:off x="3692192" y="2634525"/>
              <a:ext cx="4480560" cy="46557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2400" dirty="0">
                  <a:solidFill>
                    <a:srgbClr val="000000"/>
                  </a:solidFill>
                  <a:latin typeface="Myriad Pro" panose="020B0503030403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 quelle heure t’es-tu couche hier 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B1892DD8-2DA7-4F50-8F96-49A005B9B577}"/>
                </a:ext>
              </a:extLst>
            </p:cNvPr>
            <p:cNvSpPr/>
            <p:nvPr/>
          </p:nvSpPr>
          <p:spPr>
            <a:xfrm>
              <a:off x="8167676" y="2634525"/>
              <a:ext cx="547122" cy="4655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B5C21C7-421B-4499-AD72-70037E492599}"/>
              </a:ext>
            </a:extLst>
          </p:cNvPr>
          <p:cNvGrpSpPr/>
          <p:nvPr/>
        </p:nvGrpSpPr>
        <p:grpSpPr>
          <a:xfrm>
            <a:off x="3789468" y="2744264"/>
            <a:ext cx="5042061" cy="465578"/>
            <a:chOff x="3692192" y="2634524"/>
            <a:chExt cx="5042061" cy="46557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47A5239-2443-48EA-8CEB-A82B5FB0CD20}"/>
                </a:ext>
              </a:extLst>
            </p:cNvPr>
            <p:cNvSpPr/>
            <p:nvPr/>
          </p:nvSpPr>
          <p:spPr>
            <a:xfrm>
              <a:off x="3692192" y="2634525"/>
              <a:ext cx="4480560" cy="46557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2400" dirty="0">
                  <a:solidFill>
                    <a:srgbClr val="000000"/>
                  </a:solidFill>
                  <a:latin typeface="Myriad Pro" panose="020B0503030403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Il aime beaucoup les bonbons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B74A98D-83C0-4983-BF67-028C2A3893B6}"/>
                </a:ext>
              </a:extLst>
            </p:cNvPr>
            <p:cNvSpPr/>
            <p:nvPr/>
          </p:nvSpPr>
          <p:spPr>
            <a:xfrm>
              <a:off x="8187131" y="2634524"/>
              <a:ext cx="547122" cy="4655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D01EC06-6758-4897-B41C-420E6E42BEC7}"/>
              </a:ext>
            </a:extLst>
          </p:cNvPr>
          <p:cNvGrpSpPr/>
          <p:nvPr/>
        </p:nvGrpSpPr>
        <p:grpSpPr>
          <a:xfrm>
            <a:off x="3755634" y="4100493"/>
            <a:ext cx="5042061" cy="465577"/>
            <a:chOff x="3692192" y="2634525"/>
            <a:chExt cx="5042061" cy="465577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E6CA3AD-4E48-4DE7-B659-A74C95603EAC}"/>
                </a:ext>
              </a:extLst>
            </p:cNvPr>
            <p:cNvSpPr/>
            <p:nvPr/>
          </p:nvSpPr>
          <p:spPr>
            <a:xfrm>
              <a:off x="3692192" y="2634525"/>
              <a:ext cx="4480560" cy="46557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2400" dirty="0">
                  <a:solidFill>
                    <a:srgbClr val="000000"/>
                  </a:solidFill>
                  <a:latin typeface="Myriad Pro" panose="020B0503030403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Comme tu es gentil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322E78FC-23AC-433B-85D8-8766B2C00A5E}"/>
                </a:ext>
              </a:extLst>
            </p:cNvPr>
            <p:cNvSpPr/>
            <p:nvPr/>
          </p:nvSpPr>
          <p:spPr>
            <a:xfrm>
              <a:off x="8187131" y="2634525"/>
              <a:ext cx="547122" cy="4503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2760EC9-CDAE-44C2-9BEC-BE9F36D68919}"/>
              </a:ext>
            </a:extLst>
          </p:cNvPr>
          <p:cNvGrpSpPr/>
          <p:nvPr/>
        </p:nvGrpSpPr>
        <p:grpSpPr>
          <a:xfrm>
            <a:off x="3789468" y="5424889"/>
            <a:ext cx="5042061" cy="465577"/>
            <a:chOff x="3692192" y="2634525"/>
            <a:chExt cx="5042061" cy="46557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4A61F67A-E1B6-4E74-BAE4-F6FB77D9AD81}"/>
                </a:ext>
              </a:extLst>
            </p:cNvPr>
            <p:cNvSpPr/>
            <p:nvPr/>
          </p:nvSpPr>
          <p:spPr>
            <a:xfrm>
              <a:off x="3692192" y="2634525"/>
              <a:ext cx="4480560" cy="46557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2400" dirty="0">
                  <a:solidFill>
                    <a:srgbClr val="000000"/>
                  </a:solidFill>
                  <a:latin typeface="Myriad Pro" panose="020B050303040302020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Fais attention en classe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2EFB445-9895-4DDD-9CAD-26D21CB9FB69}"/>
                </a:ext>
              </a:extLst>
            </p:cNvPr>
            <p:cNvSpPr/>
            <p:nvPr/>
          </p:nvSpPr>
          <p:spPr>
            <a:xfrm>
              <a:off x="8187131" y="2634525"/>
              <a:ext cx="547122" cy="4655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2BA07CA0-A80D-4AA6-A741-41D7B2600824}"/>
              </a:ext>
            </a:extLst>
          </p:cNvPr>
          <p:cNvSpPr/>
          <p:nvPr/>
        </p:nvSpPr>
        <p:spPr>
          <a:xfrm>
            <a:off x="8264952" y="1193381"/>
            <a:ext cx="547122" cy="4655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?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1E55AF9-8564-4D98-BDBC-2895100D17E0}"/>
              </a:ext>
            </a:extLst>
          </p:cNvPr>
          <p:cNvSpPr/>
          <p:nvPr/>
        </p:nvSpPr>
        <p:spPr>
          <a:xfrm>
            <a:off x="8264952" y="2744264"/>
            <a:ext cx="547122" cy="4655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BA76F8F-B025-4104-847D-6368372AC114}"/>
              </a:ext>
            </a:extLst>
          </p:cNvPr>
          <p:cNvSpPr/>
          <p:nvPr/>
        </p:nvSpPr>
        <p:spPr>
          <a:xfrm>
            <a:off x="8236194" y="4100493"/>
            <a:ext cx="547122" cy="4655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!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508237F-5FEC-452D-B689-A6DBD2DBA027}"/>
              </a:ext>
            </a:extLst>
          </p:cNvPr>
          <p:cNvSpPr/>
          <p:nvPr/>
        </p:nvSpPr>
        <p:spPr>
          <a:xfrm>
            <a:off x="8264952" y="5424889"/>
            <a:ext cx="547122" cy="4655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674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" grpId="0" animBg="1"/>
      <p:bldP spid="39" grpId="0" animBg="1"/>
      <p:bldP spid="40" grpId="0" animBg="1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BD8DAB6-E455-42D1-B3C1-0C83D0C0047D}"/>
              </a:ext>
            </a:extLst>
          </p:cNvPr>
          <p:cNvSpPr/>
          <p:nvPr/>
        </p:nvSpPr>
        <p:spPr>
          <a:xfrm>
            <a:off x="717327" y="93129"/>
            <a:ext cx="3919866" cy="648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ENTRAINEMENT</a:t>
            </a:r>
            <a:endParaRPr lang="en-US" sz="3600" b="1" dirty="0">
              <a:solidFill>
                <a:srgbClr val="0097D7"/>
              </a:solidFill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A470BB-D664-4D91-9CF4-548E06D948B2}"/>
              </a:ext>
            </a:extLst>
          </p:cNvPr>
          <p:cNvSpPr/>
          <p:nvPr/>
        </p:nvSpPr>
        <p:spPr>
          <a:xfrm>
            <a:off x="500083" y="2251426"/>
            <a:ext cx="3033570" cy="1255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Soulignez seulement  les phrases déclaratives.</a:t>
            </a:r>
            <a:endParaRPr lang="en-US" sz="2400" b="1" dirty="0"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E18814-8E7A-4B26-9438-25084E946C8C}"/>
              </a:ext>
            </a:extLst>
          </p:cNvPr>
          <p:cNvSpPr/>
          <p:nvPr/>
        </p:nvSpPr>
        <p:spPr>
          <a:xfrm>
            <a:off x="4280169" y="741833"/>
            <a:ext cx="7081736" cy="53495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Le petit chat se cache dans l’arbre.</a:t>
            </a:r>
          </a:p>
          <a:p>
            <a:endParaRPr lang="fr-FR" sz="2800" dirty="0">
              <a:solidFill>
                <a:schemeClr val="tx1"/>
              </a:solidFill>
              <a:latin typeface="Myriad Pro" panose="020B0503030403020204" pitchFamily="34" charset="0"/>
            </a:endParaRPr>
          </a:p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Ne jette pas les feuilles par terre.</a:t>
            </a:r>
          </a:p>
          <a:p>
            <a:endParaRPr lang="fr-FR" sz="2800" dirty="0">
              <a:solidFill>
                <a:schemeClr val="tx1"/>
              </a:solidFill>
              <a:latin typeface="Myriad Pro" panose="020B0503030403020204" pitchFamily="34" charset="0"/>
            </a:endParaRPr>
          </a:p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Hier, maman a préparé un délicieux repas.</a:t>
            </a:r>
          </a:p>
          <a:p>
            <a:endParaRPr lang="fr-FR" sz="2800" dirty="0">
              <a:solidFill>
                <a:schemeClr val="tx1"/>
              </a:solidFill>
              <a:latin typeface="Myriad Pro" panose="020B0503030403020204" pitchFamily="34" charset="0"/>
            </a:endParaRPr>
          </a:p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Il a fini tes devoirs ?</a:t>
            </a:r>
          </a:p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  </a:t>
            </a:r>
          </a:p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Parle doucement avec tes amis.</a:t>
            </a:r>
          </a:p>
          <a:p>
            <a:endParaRPr lang="fr-FR" sz="2800" dirty="0">
              <a:solidFill>
                <a:schemeClr val="tx1"/>
              </a:solidFill>
              <a:latin typeface="Myriad Pro" panose="020B0503030403020204" pitchFamily="34" charset="0"/>
            </a:endParaRPr>
          </a:p>
          <a:p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Il a  acheté une nouvelle voiture. </a:t>
            </a:r>
          </a:p>
          <a:p>
            <a:endParaRPr lang="fr-FR" sz="2800" dirty="0">
              <a:solidFill>
                <a:schemeClr val="tx1"/>
              </a:solidFill>
              <a:latin typeface="Myriad Pro" panose="020B0503030403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201C76B-9618-4F1E-962E-AA1B2E60CB36}"/>
              </a:ext>
            </a:extLst>
          </p:cNvPr>
          <p:cNvCxnSpPr/>
          <p:nvPr/>
        </p:nvCxnSpPr>
        <p:spPr>
          <a:xfrm>
            <a:off x="4280169" y="1284052"/>
            <a:ext cx="51206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BAD614C-8F2E-43E6-AA54-25C6C20FA0BC}"/>
              </a:ext>
            </a:extLst>
          </p:cNvPr>
          <p:cNvCxnSpPr/>
          <p:nvPr/>
        </p:nvCxnSpPr>
        <p:spPr>
          <a:xfrm>
            <a:off x="4280170" y="3017195"/>
            <a:ext cx="63093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9692C08-C6CF-4955-88B3-FEE6B0057CED}"/>
              </a:ext>
            </a:extLst>
          </p:cNvPr>
          <p:cNvCxnSpPr/>
          <p:nvPr/>
        </p:nvCxnSpPr>
        <p:spPr>
          <a:xfrm flipV="1">
            <a:off x="4411579" y="5543144"/>
            <a:ext cx="4653300" cy="742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16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691802"/>
              </p:ext>
            </p:extLst>
          </p:nvPr>
        </p:nvGraphicFramePr>
        <p:xfrm>
          <a:off x="4072664" y="2542591"/>
          <a:ext cx="7554111" cy="36882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50856">
                  <a:extLst>
                    <a:ext uri="{9D8B030D-6E8A-4147-A177-3AD203B41FA5}">
                      <a16:colId xmlns:a16="http://schemas.microsoft.com/office/drawing/2014/main" val="1411107074"/>
                    </a:ext>
                  </a:extLst>
                </a:gridCol>
                <a:gridCol w="3703255">
                  <a:extLst>
                    <a:ext uri="{9D8B030D-6E8A-4147-A177-3AD203B41FA5}">
                      <a16:colId xmlns:a16="http://schemas.microsoft.com/office/drawing/2014/main" val="2740959687"/>
                    </a:ext>
                  </a:extLst>
                </a:gridCol>
              </a:tblGrid>
              <a:tr h="832105">
                <a:tc>
                  <a:txBody>
                    <a:bodyPr/>
                    <a:lstStyle/>
                    <a:p>
                      <a:pPr algn="ctr"/>
                      <a:r>
                        <a:rPr lang="fr-FR" sz="2400" noProof="0" dirty="0">
                          <a:latin typeface="Myriad Pro" panose="020B0503030403020204" pitchFamily="34" charset="0"/>
                        </a:rPr>
                        <a:t>Conseil </a:t>
                      </a:r>
                      <a:endParaRPr lang="fr-FR" sz="2400" b="1" noProof="0" dirty="0">
                        <a:solidFill>
                          <a:schemeClr val="tx1"/>
                        </a:solidFill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noProof="0" dirty="0">
                          <a:latin typeface="Myriad Pro" panose="020B0503030403020204" pitchFamily="34" charset="0"/>
                        </a:rPr>
                        <a:t>Ordre </a:t>
                      </a:r>
                      <a:endParaRPr lang="fr-FR" sz="2400" b="1" noProof="0" dirty="0">
                        <a:solidFill>
                          <a:schemeClr val="tx1"/>
                        </a:solidFill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1312253"/>
                  </a:ext>
                </a:extLst>
              </a:tr>
              <a:tr h="8321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201877"/>
                  </a:ext>
                </a:extLst>
              </a:tr>
              <a:tr h="119195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383788"/>
                  </a:ext>
                </a:extLst>
              </a:tr>
              <a:tr h="83210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5683382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12063" y="2060577"/>
            <a:ext cx="3003635" cy="214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70C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2400" b="1" dirty="0"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Classez les phrases impératives  suivantes selon ce qu’elle exprime. </a:t>
            </a:r>
            <a:endParaRPr lang="en-US" sz="2400" b="1" dirty="0">
              <a:solidFill>
                <a:srgbClr val="0070C0"/>
              </a:solidFill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72FD2D-FCB6-4507-8480-B539BF609A5B}"/>
              </a:ext>
            </a:extLst>
          </p:cNvPr>
          <p:cNvSpPr/>
          <p:nvPr/>
        </p:nvSpPr>
        <p:spPr>
          <a:xfrm>
            <a:off x="781495" y="106555"/>
            <a:ext cx="3919866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ENTRAINEMENT</a:t>
            </a:r>
            <a:endParaRPr lang="en-US" sz="3600" b="1" dirty="0">
              <a:solidFill>
                <a:srgbClr val="0097D7"/>
              </a:solidFill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A3A9D86-9CAF-4492-AA48-F02EF70E11D8}"/>
              </a:ext>
            </a:extLst>
          </p:cNvPr>
          <p:cNvSpPr/>
          <p:nvPr/>
        </p:nvSpPr>
        <p:spPr>
          <a:xfrm>
            <a:off x="3511176" y="776482"/>
            <a:ext cx="3830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</a:rPr>
              <a:t>Travaille bien pour réussir </a:t>
            </a:r>
            <a:r>
              <a:rPr lang="en-US" sz="2400" b="1" dirty="0">
                <a:latin typeface="Myriad Pro" panose="020B0503030403020204" pitchFamily="34" charset="0"/>
              </a:rPr>
              <a:t>!</a:t>
            </a:r>
            <a:endParaRPr lang="fr-FR" sz="2400" dirty="0">
              <a:latin typeface="Myriad Pro" panose="020B0503030403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3EF89FA-627D-4D6E-BC1E-287C9DCD0397}"/>
              </a:ext>
            </a:extLst>
          </p:cNvPr>
          <p:cNvSpPr/>
          <p:nvPr/>
        </p:nvSpPr>
        <p:spPr>
          <a:xfrm>
            <a:off x="3515698" y="1276776"/>
            <a:ext cx="3396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</a:rPr>
              <a:t>Fais attention en classe.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3150A8-3E13-4CB3-94C0-9BD5C13F30EC}"/>
              </a:ext>
            </a:extLst>
          </p:cNvPr>
          <p:cNvSpPr/>
          <p:nvPr/>
        </p:nvSpPr>
        <p:spPr>
          <a:xfrm>
            <a:off x="7902880" y="788767"/>
            <a:ext cx="314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Myriad Pro" panose="020B0503030403020204" pitchFamily="34" charset="0"/>
              </a:rPr>
              <a:t>Ne </a:t>
            </a:r>
            <a:r>
              <a:rPr lang="fr-FR" sz="2400" b="1" dirty="0">
                <a:latin typeface="Myriad Pro" panose="020B0503030403020204" pitchFamily="34" charset="0"/>
              </a:rPr>
              <a:t>faites</a:t>
            </a:r>
            <a:r>
              <a:rPr lang="en-US" sz="2400" b="1" dirty="0">
                <a:latin typeface="Myriad Pro" panose="020B0503030403020204" pitchFamily="34" charset="0"/>
              </a:rPr>
              <a:t> pas du bruit.</a:t>
            </a:r>
            <a:endParaRPr lang="fr-FR" sz="2400" b="1" dirty="0">
              <a:latin typeface="Myriad Pro" panose="020B0503030403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BA09C6-FF82-4D8B-A662-A24E74E8A46F}"/>
              </a:ext>
            </a:extLst>
          </p:cNvPr>
          <p:cNvSpPr/>
          <p:nvPr/>
        </p:nvSpPr>
        <p:spPr>
          <a:xfrm>
            <a:off x="7902880" y="1309931"/>
            <a:ext cx="2820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 </a:t>
            </a:r>
            <a:r>
              <a:rPr lang="fr-FR" sz="2400" b="1" dirty="0">
                <a:latin typeface="Myriad Pro" panose="020B0503030403020204" pitchFamily="34" charset="0"/>
              </a:rPr>
              <a:t>Parlez à voix basse</a:t>
            </a:r>
            <a:r>
              <a:rPr lang="en-US" sz="2400" b="1" dirty="0">
                <a:latin typeface="Myriad Pro" panose="020B0503030403020204" pitchFamily="34" charset="0"/>
              </a:rPr>
              <a:t>.</a:t>
            </a:r>
            <a:endParaRPr lang="fr-FR" sz="2400" b="1" dirty="0">
              <a:latin typeface="Myriad Pro" panose="020B0503030403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8CC6000-0E52-43CA-97C9-72E138754FF2}"/>
              </a:ext>
            </a:extLst>
          </p:cNvPr>
          <p:cNvSpPr/>
          <p:nvPr/>
        </p:nvSpPr>
        <p:spPr>
          <a:xfrm>
            <a:off x="4072664" y="3450959"/>
            <a:ext cx="3830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Travaille bien pour réussir 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!</a:t>
            </a:r>
            <a:endParaRPr lang="fr-FR" sz="24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000DDED-13BC-4D39-9829-AD7905C1F01F}"/>
              </a:ext>
            </a:extLst>
          </p:cNvPr>
          <p:cNvSpPr/>
          <p:nvPr/>
        </p:nvSpPr>
        <p:spPr>
          <a:xfrm>
            <a:off x="8063510" y="4279929"/>
            <a:ext cx="3396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Fais attention en classe.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051B17-1A5F-446E-A4BF-2DBF019810F2}"/>
              </a:ext>
            </a:extLst>
          </p:cNvPr>
          <p:cNvSpPr/>
          <p:nvPr/>
        </p:nvSpPr>
        <p:spPr>
          <a:xfrm>
            <a:off x="8187005" y="3450958"/>
            <a:ext cx="314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Ne 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faites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 pas du bruit.</a:t>
            </a:r>
            <a:endParaRPr lang="fr-FR" sz="2400" b="1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C2A391-DC17-477B-B067-E963EC6F7A8B}"/>
              </a:ext>
            </a:extLst>
          </p:cNvPr>
          <p:cNvSpPr/>
          <p:nvPr/>
        </p:nvSpPr>
        <p:spPr>
          <a:xfrm>
            <a:off x="8034733" y="5491205"/>
            <a:ext cx="2820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 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Parlez à voix basse</a:t>
            </a:r>
            <a:r>
              <a:rPr lang="en-US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.</a:t>
            </a:r>
            <a:endParaRPr lang="fr-FR" sz="2400" b="1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BC09C46-5586-4B1D-B094-C5FF78300BCD}"/>
              </a:ext>
            </a:extLst>
          </p:cNvPr>
          <p:cNvSpPr/>
          <p:nvPr/>
        </p:nvSpPr>
        <p:spPr>
          <a:xfrm>
            <a:off x="3511176" y="1802937"/>
            <a:ext cx="83043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</a:rPr>
              <a:t>Mangez des fruits et des légumes pour être en bonne santé !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89F5E7E-DF60-4C79-9CAE-DB03EC2DADDA}"/>
              </a:ext>
            </a:extLst>
          </p:cNvPr>
          <p:cNvSpPr/>
          <p:nvPr/>
        </p:nvSpPr>
        <p:spPr>
          <a:xfrm>
            <a:off x="4119248" y="4290876"/>
            <a:ext cx="37770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</a:rPr>
              <a:t>Mangez des fruits et des légumes pour être en bonne santé !</a:t>
            </a:r>
          </a:p>
        </p:txBody>
      </p:sp>
    </p:spTree>
    <p:extLst>
      <p:ext uri="{BB962C8B-B14F-4D97-AF65-F5344CB8AC3E}">
        <p14:creationId xmlns:p14="http://schemas.microsoft.com/office/powerpoint/2010/main" val="306777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6068" y="2516468"/>
            <a:ext cx="3551183" cy="1713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latin typeface="Myriad Pro" panose="020B0503030403020204" pitchFamily="34" charset="0"/>
              </a:rPr>
              <a:t>Ajouter un point d’exclamation ou un point d’interrogation.</a:t>
            </a:r>
            <a:r>
              <a:rPr lang="en-US" sz="2800" b="1" dirty="0">
                <a:solidFill>
                  <a:srgbClr val="0070C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53A6DBB-C910-415D-900E-4838BA40217A}"/>
              </a:ext>
            </a:extLst>
          </p:cNvPr>
          <p:cNvSpPr/>
          <p:nvPr/>
        </p:nvSpPr>
        <p:spPr>
          <a:xfrm>
            <a:off x="733369" y="121767"/>
            <a:ext cx="3919866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ENTRAINEMENT</a:t>
            </a:r>
            <a:endParaRPr lang="en-US" sz="2400" b="1" dirty="0">
              <a:solidFill>
                <a:srgbClr val="0097D7"/>
              </a:solidFill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E338EFD-2CAF-418E-84D2-E15905D79874}"/>
              </a:ext>
            </a:extLst>
          </p:cNvPr>
          <p:cNvGrpSpPr/>
          <p:nvPr/>
        </p:nvGrpSpPr>
        <p:grpSpPr>
          <a:xfrm>
            <a:off x="4027250" y="1320308"/>
            <a:ext cx="6034647" cy="640080"/>
            <a:chOff x="3692191" y="2634525"/>
            <a:chExt cx="6034647" cy="46557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EF6D041-FF6C-42F7-8C88-66DBBE35E55A}"/>
                </a:ext>
              </a:extLst>
            </p:cNvPr>
            <p:cNvSpPr/>
            <p:nvPr/>
          </p:nvSpPr>
          <p:spPr>
            <a:xfrm>
              <a:off x="3692191" y="2634525"/>
              <a:ext cx="5487525" cy="46166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latin typeface="Myriad Pro" panose="020B0503030403020204" charset="0"/>
                </a:rPr>
                <a:t>Comme cette robe est magnifique </a:t>
              </a:r>
              <a:endParaRPr lang="fr-FR" sz="24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55364DF-7EEE-4E1A-8509-B2088AE65CB0}"/>
                </a:ext>
              </a:extLst>
            </p:cNvPr>
            <p:cNvSpPr/>
            <p:nvPr/>
          </p:nvSpPr>
          <p:spPr>
            <a:xfrm>
              <a:off x="9179716" y="2634525"/>
              <a:ext cx="547122" cy="4655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FC20F8F-5ABE-4F0A-9C92-EB3626D9ABF8}"/>
              </a:ext>
            </a:extLst>
          </p:cNvPr>
          <p:cNvGrpSpPr/>
          <p:nvPr/>
        </p:nvGrpSpPr>
        <p:grpSpPr>
          <a:xfrm>
            <a:off x="4027250" y="5190698"/>
            <a:ext cx="6034647" cy="640081"/>
            <a:chOff x="3692191" y="2634524"/>
            <a:chExt cx="6034647" cy="46557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9C11EC-CA74-4B11-9D66-8E6D58382AB6}"/>
                </a:ext>
              </a:extLst>
            </p:cNvPr>
            <p:cNvSpPr/>
            <p:nvPr/>
          </p:nvSpPr>
          <p:spPr>
            <a:xfrm>
              <a:off x="3692191" y="2634524"/>
              <a:ext cx="5487525" cy="46557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latin typeface="Myriad Pro" panose="020B0503030403020204" charset="0"/>
                </a:rPr>
                <a:t>Quelle belle chanson</a:t>
              </a:r>
              <a:endParaRPr lang="fr-FR" sz="24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AF6D25C-AD59-4927-9875-8AB318433B6B}"/>
                </a:ext>
              </a:extLst>
            </p:cNvPr>
            <p:cNvSpPr/>
            <p:nvPr/>
          </p:nvSpPr>
          <p:spPr>
            <a:xfrm>
              <a:off x="9179716" y="2634525"/>
              <a:ext cx="547122" cy="4655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756F0D6-C3B2-4488-9544-A4D6F2A2026B}"/>
              </a:ext>
            </a:extLst>
          </p:cNvPr>
          <p:cNvGrpSpPr/>
          <p:nvPr/>
        </p:nvGrpSpPr>
        <p:grpSpPr>
          <a:xfrm>
            <a:off x="4027250" y="2284343"/>
            <a:ext cx="6034647" cy="640081"/>
            <a:chOff x="3692191" y="2634524"/>
            <a:chExt cx="6034647" cy="46557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E9A349C-26D4-4777-ADB8-BC815D8F4E5C}"/>
                </a:ext>
              </a:extLst>
            </p:cNvPr>
            <p:cNvSpPr/>
            <p:nvPr/>
          </p:nvSpPr>
          <p:spPr>
            <a:xfrm>
              <a:off x="3692191" y="2634524"/>
              <a:ext cx="5487525" cy="465577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latin typeface="Myriad Pro" panose="020B0503030403020204" charset="0"/>
                </a:rPr>
                <a:t>Quel âge as –tu</a:t>
              </a:r>
              <a:endParaRPr lang="fr-FR" sz="2400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25E5693-A716-44B3-A5A5-06AB47B889C8}"/>
                </a:ext>
              </a:extLst>
            </p:cNvPr>
            <p:cNvSpPr/>
            <p:nvPr/>
          </p:nvSpPr>
          <p:spPr>
            <a:xfrm>
              <a:off x="9179716" y="2634525"/>
              <a:ext cx="547122" cy="4655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F6DDAD8-AD8B-4FB4-B16D-59F743E3021C}"/>
              </a:ext>
            </a:extLst>
          </p:cNvPr>
          <p:cNvGrpSpPr/>
          <p:nvPr/>
        </p:nvGrpSpPr>
        <p:grpSpPr>
          <a:xfrm>
            <a:off x="4027250" y="3246538"/>
            <a:ext cx="6034647" cy="640084"/>
            <a:chOff x="3692191" y="2634521"/>
            <a:chExt cx="6034647" cy="46558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F29E684-BC2A-40BD-9630-5811DBC5BAD1}"/>
                </a:ext>
              </a:extLst>
            </p:cNvPr>
            <p:cNvSpPr/>
            <p:nvPr/>
          </p:nvSpPr>
          <p:spPr>
            <a:xfrm>
              <a:off x="3692191" y="2634521"/>
              <a:ext cx="5487525" cy="46557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latin typeface="Myriad Pro" panose="020B0503030403020204" charset="0"/>
                </a:rPr>
                <a:t>Pourquoi s’est-il mis en colère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2684FEA-AE9A-4984-AD71-9CABA0E5B5E7}"/>
                </a:ext>
              </a:extLst>
            </p:cNvPr>
            <p:cNvSpPr/>
            <p:nvPr/>
          </p:nvSpPr>
          <p:spPr>
            <a:xfrm>
              <a:off x="9179716" y="2634525"/>
              <a:ext cx="547122" cy="4655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A66F489-56F1-481D-B55E-2263FD4136D2}"/>
              </a:ext>
            </a:extLst>
          </p:cNvPr>
          <p:cNvGrpSpPr/>
          <p:nvPr/>
        </p:nvGrpSpPr>
        <p:grpSpPr>
          <a:xfrm>
            <a:off x="4027250" y="4214851"/>
            <a:ext cx="6034647" cy="640084"/>
            <a:chOff x="3692191" y="2634521"/>
            <a:chExt cx="6034647" cy="465581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D285D96-91E9-4EC9-9806-77DB0B2BA642}"/>
                </a:ext>
              </a:extLst>
            </p:cNvPr>
            <p:cNvSpPr/>
            <p:nvPr/>
          </p:nvSpPr>
          <p:spPr>
            <a:xfrm>
              <a:off x="3692191" y="2634521"/>
              <a:ext cx="5487525" cy="46557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fr-FR" sz="2400" b="1" dirty="0">
                  <a:latin typeface="Myriad Pro" panose="020B0503030403020204" charset="0"/>
                </a:rPr>
                <a:t>Est-ce qu’il joue bien de la guitare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B62F05D4-4323-494D-957C-27F898EB6CEA}"/>
                </a:ext>
              </a:extLst>
            </p:cNvPr>
            <p:cNvSpPr/>
            <p:nvPr/>
          </p:nvSpPr>
          <p:spPr>
            <a:xfrm>
              <a:off x="9179716" y="2634525"/>
              <a:ext cx="547122" cy="4655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FE44DA1B-9A8A-4184-AC30-B850AB00D840}"/>
              </a:ext>
            </a:extLst>
          </p:cNvPr>
          <p:cNvSpPr txBox="1"/>
          <p:nvPr/>
        </p:nvSpPr>
        <p:spPr>
          <a:xfrm>
            <a:off x="9532482" y="1320308"/>
            <a:ext cx="54864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FF0000"/>
                </a:solidFill>
                <a:latin typeface="Myriad Pro" panose="020B0503030403020204" pitchFamily="34" charset="0"/>
              </a:rPr>
              <a:t>!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C510D1F-0B12-4CCC-9254-A17BB2035099}"/>
              </a:ext>
            </a:extLst>
          </p:cNvPr>
          <p:cNvSpPr txBox="1"/>
          <p:nvPr/>
        </p:nvSpPr>
        <p:spPr>
          <a:xfrm>
            <a:off x="9513257" y="2278092"/>
            <a:ext cx="54864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FF0000"/>
                </a:solidFill>
                <a:latin typeface="Myriad Pro" panose="020B0503030403020204" pitchFamily="34" charset="0"/>
              </a:rPr>
              <a:t>?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1EEE7B9-B600-4174-B331-0996B5012BE9}"/>
              </a:ext>
            </a:extLst>
          </p:cNvPr>
          <p:cNvSpPr txBox="1"/>
          <p:nvPr/>
        </p:nvSpPr>
        <p:spPr>
          <a:xfrm>
            <a:off x="9513257" y="3246472"/>
            <a:ext cx="54864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FF0000"/>
                </a:solidFill>
                <a:latin typeface="Myriad Pro" panose="020B0503030403020204" pitchFamily="34" charset="0"/>
              </a:rPr>
              <a:t>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760E330-09F3-4F2D-83E6-C484079720B2}"/>
              </a:ext>
            </a:extLst>
          </p:cNvPr>
          <p:cNvSpPr txBox="1"/>
          <p:nvPr/>
        </p:nvSpPr>
        <p:spPr>
          <a:xfrm>
            <a:off x="9532482" y="4220891"/>
            <a:ext cx="54864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FF0000"/>
                </a:solidFill>
                <a:latin typeface="Myriad Pro" panose="020B0503030403020204" pitchFamily="34" charset="0"/>
              </a:rPr>
              <a:t>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33CA88F-CA59-4481-BD83-FE6D2E11F2A5}"/>
              </a:ext>
            </a:extLst>
          </p:cNvPr>
          <p:cNvSpPr txBox="1"/>
          <p:nvPr/>
        </p:nvSpPr>
        <p:spPr>
          <a:xfrm>
            <a:off x="9532482" y="5184447"/>
            <a:ext cx="54864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FF0000"/>
                </a:solidFill>
                <a:latin typeface="Myriad Pro" panose="020B0503030403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9455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D4C4AAB-FEBD-4B7A-AFCF-5DC1BA3833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483546"/>
              </p:ext>
            </p:extLst>
          </p:nvPr>
        </p:nvGraphicFramePr>
        <p:xfrm>
          <a:off x="463142" y="2637213"/>
          <a:ext cx="11157244" cy="40523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34384">
                  <a:extLst>
                    <a:ext uri="{9D8B030D-6E8A-4147-A177-3AD203B41FA5}">
                      <a16:colId xmlns:a16="http://schemas.microsoft.com/office/drawing/2014/main" val="1470244976"/>
                    </a:ext>
                  </a:extLst>
                </a:gridCol>
                <a:gridCol w="8522860">
                  <a:extLst>
                    <a:ext uri="{9D8B030D-6E8A-4147-A177-3AD203B41FA5}">
                      <a16:colId xmlns:a16="http://schemas.microsoft.com/office/drawing/2014/main" val="2731708212"/>
                    </a:ext>
                  </a:extLst>
                </a:gridCol>
              </a:tblGrid>
              <a:tr h="274629">
                <a:tc>
                  <a:txBody>
                    <a:bodyPr/>
                    <a:lstStyle/>
                    <a:p>
                      <a:pPr algn="ctr"/>
                      <a:r>
                        <a:rPr lang="fr-FR" sz="2200" dirty="0">
                          <a:latin typeface="Myriad Pro" panose="020B0503030403020204" pitchFamily="34" charset="0"/>
                        </a:rPr>
                        <a:t>Phrase déclarative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0021299"/>
                  </a:ext>
                </a:extLst>
              </a:tr>
              <a:tr h="1439086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>
                          <a:latin typeface="Myriad Pro" panose="020B0503030403020204" pitchFamily="34" charset="0"/>
                        </a:rPr>
                        <a:t>Phrase interrogative</a:t>
                      </a:r>
                    </a:p>
                    <a:p>
                      <a:pPr algn="ctr"/>
                      <a:endParaRPr lang="fr-FR" sz="2200" dirty="0">
                        <a:latin typeface="Myriad Pro" panose="020B05030304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3108088"/>
                  </a:ext>
                </a:extLst>
              </a:tr>
              <a:tr h="1106905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>
                          <a:latin typeface="Myriad Pro" panose="020B0503030403020204" pitchFamily="34" charset="0"/>
                        </a:rPr>
                        <a:t>Phrase impérative</a:t>
                      </a:r>
                    </a:p>
                    <a:p>
                      <a:pPr algn="ctr"/>
                      <a:endParaRPr lang="fr-FR" sz="2200" dirty="0">
                        <a:latin typeface="Myriad Pro" panose="020B05030304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451613"/>
                  </a:ext>
                </a:extLst>
              </a:tr>
              <a:tr h="866274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200" dirty="0">
                          <a:latin typeface="Myriad Pro" panose="020B0503030403020204" pitchFamily="34" charset="0"/>
                        </a:rPr>
                        <a:t>Phrase exclamative</a:t>
                      </a:r>
                    </a:p>
                    <a:p>
                      <a:endParaRPr lang="fr-FR" sz="2200" dirty="0">
                        <a:latin typeface="Myriad Pro" panose="020B05030304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4733439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610423" y="646408"/>
            <a:ext cx="3177704" cy="46557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Pourquoi tu es fâché 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D8DAB6-E455-42D1-B3C1-0C83D0C0047D}"/>
              </a:ext>
            </a:extLst>
          </p:cNvPr>
          <p:cNvSpPr/>
          <p:nvPr/>
        </p:nvSpPr>
        <p:spPr>
          <a:xfrm>
            <a:off x="733369" y="99291"/>
            <a:ext cx="3919866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ENTRAINEMENT</a:t>
            </a:r>
            <a:endParaRPr lang="en-US" sz="3600" b="1" dirty="0">
              <a:solidFill>
                <a:srgbClr val="0097D7"/>
              </a:solidFill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6A470BB-D664-4D91-9CF4-548E06D948B2}"/>
              </a:ext>
            </a:extLst>
          </p:cNvPr>
          <p:cNvSpPr/>
          <p:nvPr/>
        </p:nvSpPr>
        <p:spPr>
          <a:xfrm>
            <a:off x="432720" y="1140206"/>
            <a:ext cx="3177703" cy="1255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Classez les phrases dans le tableau selon le type de chacune.</a:t>
            </a:r>
            <a:endParaRPr lang="en-US" sz="2400" b="1" dirty="0"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20A29C-567E-42B8-98E9-8190CEACDD14}"/>
              </a:ext>
            </a:extLst>
          </p:cNvPr>
          <p:cNvSpPr/>
          <p:nvPr/>
        </p:nvSpPr>
        <p:spPr>
          <a:xfrm>
            <a:off x="6679130" y="1277125"/>
            <a:ext cx="4846320" cy="46557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avons  visité la forêt de </a:t>
            </a:r>
            <a:r>
              <a:rPr lang="fr-FR" sz="2400" dirty="0" err="1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Jezzine</a:t>
            </a: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436CD10-AEE4-46EC-92B4-12F307B581C2}"/>
              </a:ext>
            </a:extLst>
          </p:cNvPr>
          <p:cNvSpPr/>
          <p:nvPr/>
        </p:nvSpPr>
        <p:spPr>
          <a:xfrm>
            <a:off x="3256983" y="5275110"/>
            <a:ext cx="3032524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Comme</a:t>
            </a: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tu es gentil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A4B3FAD-3C35-4043-85B6-51860F704861}"/>
              </a:ext>
            </a:extLst>
          </p:cNvPr>
          <p:cNvSpPr/>
          <p:nvPr/>
        </p:nvSpPr>
        <p:spPr>
          <a:xfrm>
            <a:off x="7385357" y="1927053"/>
            <a:ext cx="2560320" cy="46557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Quelle belle robe ! 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C3E984-C397-4F72-A4FE-300106CE15C8}"/>
              </a:ext>
            </a:extLst>
          </p:cNvPr>
          <p:cNvSpPr/>
          <p:nvPr/>
        </p:nvSpPr>
        <p:spPr>
          <a:xfrm>
            <a:off x="6982003" y="632604"/>
            <a:ext cx="4480560" cy="46557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Viens découvrir ce beau paysage.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356E43-57E7-4DDD-B1E2-486BF14F5A28}"/>
              </a:ext>
            </a:extLst>
          </p:cNvPr>
          <p:cNvSpPr/>
          <p:nvPr/>
        </p:nvSpPr>
        <p:spPr>
          <a:xfrm>
            <a:off x="3610423" y="1927053"/>
            <a:ext cx="3657600" cy="46557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Donne-moi un verre d’eau. 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40A4426-4347-47B1-9767-CE2CDEEC87AA}"/>
              </a:ext>
            </a:extLst>
          </p:cNvPr>
          <p:cNvSpPr/>
          <p:nvPr/>
        </p:nvSpPr>
        <p:spPr>
          <a:xfrm>
            <a:off x="10063011" y="1925295"/>
            <a:ext cx="1920240" cy="46557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 fais –tu 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A9F4B9C-C3E2-4583-999C-DB64159F0F17}"/>
              </a:ext>
            </a:extLst>
          </p:cNvPr>
          <p:cNvSpPr/>
          <p:nvPr/>
        </p:nvSpPr>
        <p:spPr>
          <a:xfrm>
            <a:off x="3256983" y="3287924"/>
            <a:ext cx="3177704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Pourquoi tu es fâché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6C2106-D7C1-4167-B627-E8522E2B5515}"/>
              </a:ext>
            </a:extLst>
          </p:cNvPr>
          <p:cNvSpPr/>
          <p:nvPr/>
        </p:nvSpPr>
        <p:spPr>
          <a:xfrm>
            <a:off x="3224544" y="4186484"/>
            <a:ext cx="5209013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Viens</a:t>
            </a: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découvrir ce beau paysage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92F26FA-47B2-416C-9C11-C549CCDB9808}"/>
              </a:ext>
            </a:extLst>
          </p:cNvPr>
          <p:cNvSpPr/>
          <p:nvPr/>
        </p:nvSpPr>
        <p:spPr>
          <a:xfrm>
            <a:off x="3610423" y="1287578"/>
            <a:ext cx="2926080" cy="46557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Comme tu es gentil ! 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DBBC24-C4EB-4901-93E7-B7F75970366A}"/>
              </a:ext>
            </a:extLst>
          </p:cNvPr>
          <p:cNvSpPr/>
          <p:nvPr/>
        </p:nvSpPr>
        <p:spPr>
          <a:xfrm>
            <a:off x="3256983" y="2709666"/>
            <a:ext cx="5209013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Nous avons visité </a:t>
            </a: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forêt de </a:t>
            </a:r>
            <a:r>
              <a:rPr lang="fr-FR" sz="2400" dirty="0" err="1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Jezzine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3E0E8DA-EF1B-45B4-9F74-1A42FA2F8B20}"/>
              </a:ext>
            </a:extLst>
          </p:cNvPr>
          <p:cNvSpPr/>
          <p:nvPr/>
        </p:nvSpPr>
        <p:spPr>
          <a:xfrm>
            <a:off x="3256983" y="4786260"/>
            <a:ext cx="3738282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Donne</a:t>
            </a: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-moi un verre d’eau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8DD5C9F-0697-4639-AFF3-40D60DCC4970}"/>
              </a:ext>
            </a:extLst>
          </p:cNvPr>
          <p:cNvSpPr/>
          <p:nvPr/>
        </p:nvSpPr>
        <p:spPr>
          <a:xfrm>
            <a:off x="3224544" y="5854590"/>
            <a:ext cx="3177703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Quelle</a:t>
            </a: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belle robe 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85CE2D6-40AC-44BB-BF09-29ABDFAB382A}"/>
              </a:ext>
            </a:extLst>
          </p:cNvPr>
          <p:cNvSpPr/>
          <p:nvPr/>
        </p:nvSpPr>
        <p:spPr>
          <a:xfrm>
            <a:off x="3224544" y="3736863"/>
            <a:ext cx="2318782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srgbClr val="00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 fais –tu</a:t>
            </a:r>
            <a:r>
              <a:rPr lang="fr-FR" sz="2400" dirty="0">
                <a:solidFill>
                  <a:srgbClr val="FF0000"/>
                </a:solidFill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98875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4718" y="1859340"/>
            <a:ext cx="28135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charset="0"/>
              </a:rPr>
              <a:t>Lisez ce document puis relevez 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74963" y="0"/>
            <a:ext cx="7955280" cy="6678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2400" dirty="0">
                <a:latin typeface="Myriad Pro" panose="020B0503030403020204" charset="0"/>
              </a:rPr>
              <a:t>« Je vais chez ma grand-mère qui est malade, mais j’ai perdu mon chemin.»</a:t>
            </a:r>
          </a:p>
          <a:p>
            <a:pPr algn="just">
              <a:lnSpc>
                <a:spcPct val="150000"/>
              </a:lnSpc>
            </a:pPr>
            <a:r>
              <a:rPr lang="fr-FR" sz="2400" dirty="0">
                <a:latin typeface="Myriad Pro" panose="020B0503030403020204" charset="0"/>
              </a:rPr>
              <a:t> - C’est juste. Alors le cheval lui dit… </a:t>
            </a:r>
          </a:p>
          <a:p>
            <a:pPr marL="285750" indent="-285750" algn="just">
              <a:lnSpc>
                <a:spcPct val="150000"/>
              </a:lnSpc>
              <a:buFontTx/>
              <a:buChar char="-"/>
            </a:pPr>
            <a:r>
              <a:rPr lang="fr-FR" sz="2400" dirty="0">
                <a:latin typeface="Myriad Pro" panose="020B0503030403020204" charset="0"/>
              </a:rPr>
              <a:t>Quel cheval ? C’était un loup ! </a:t>
            </a:r>
          </a:p>
          <a:p>
            <a:pPr algn="just">
              <a:lnSpc>
                <a:spcPct val="150000"/>
              </a:lnSpc>
            </a:pPr>
            <a:r>
              <a:rPr lang="fr-FR" sz="2400" dirty="0">
                <a:latin typeface="Myriad Pro" panose="020B0503030403020204" charset="0"/>
              </a:rPr>
              <a:t>- Bien sûr. Donc il lui dit : « Prends l’autobus, descends place de la Cathédrale, tourne à droite. Tu trouveras trois marches d’escalier et un sou par terre. Ne t’occupe pas des marches d’escalier, ramasse le sou et achète-toi un chewing-gum… »</a:t>
            </a:r>
          </a:p>
          <a:p>
            <a:pPr algn="just">
              <a:lnSpc>
                <a:spcPct val="150000"/>
              </a:lnSpc>
            </a:pPr>
            <a:r>
              <a:rPr lang="fr-FR" sz="2400" dirty="0">
                <a:latin typeface="Myriad Pro" panose="020B0503030403020204" charset="0"/>
              </a:rPr>
              <a:t> - Grand-père, tu ne sais vraiment pas raconter les histoires, tu t’embrouilles tout le temps...</a:t>
            </a:r>
          </a:p>
          <a:p>
            <a:pPr algn="just">
              <a:lnSpc>
                <a:spcPct val="150000"/>
              </a:lnSpc>
            </a:pPr>
            <a:r>
              <a:rPr lang="fr-FR" sz="2400" dirty="0">
                <a:latin typeface="Myriad Pro" panose="020B0503030403020204" charset="0"/>
              </a:rPr>
              <a:t>-Tant pis, ça ne fait rien, achète-moi quand même le chewing-gum 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1376" y="4871236"/>
            <a:ext cx="3641788" cy="4572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pitchFamily="34" charset="0"/>
              </a:rPr>
              <a:t>Une phrase </a:t>
            </a:r>
            <a:r>
              <a:rPr lang="fr-FR" sz="2400" b="1" dirty="0">
                <a:latin typeface="Myriad Pro" panose="020B0503030403020204" pitchFamily="34" charset="0"/>
              </a:rPr>
              <a:t>impérative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C6E080-11BE-45A9-B006-291CB04CA3D4}"/>
              </a:ext>
            </a:extLst>
          </p:cNvPr>
          <p:cNvSpPr/>
          <p:nvPr/>
        </p:nvSpPr>
        <p:spPr>
          <a:xfrm>
            <a:off x="695919" y="55208"/>
            <a:ext cx="3919866" cy="648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ENTRAINEMENT</a:t>
            </a:r>
            <a:endParaRPr lang="en-US" sz="2400" b="1" dirty="0">
              <a:solidFill>
                <a:srgbClr val="0097D7"/>
              </a:solidFill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E9A1B2-F29D-4E3B-AD68-64FD6A16801D}"/>
              </a:ext>
            </a:extLst>
          </p:cNvPr>
          <p:cNvSpPr txBox="1"/>
          <p:nvPr/>
        </p:nvSpPr>
        <p:spPr>
          <a:xfrm>
            <a:off x="417005" y="3072348"/>
            <a:ext cx="3566160" cy="457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pitchFamily="34" charset="0"/>
              </a:rPr>
              <a:t>Une phrase </a:t>
            </a:r>
            <a:r>
              <a:rPr lang="fr-FR" sz="2400" b="1" dirty="0">
                <a:latin typeface="Myriad Pro" panose="020B0503030403020204" pitchFamily="34" charset="0"/>
              </a:rPr>
              <a:t>déclarative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E36E8C-D121-4A03-BDA6-57821E203464}"/>
              </a:ext>
            </a:extLst>
          </p:cNvPr>
          <p:cNvSpPr txBox="1"/>
          <p:nvPr/>
        </p:nvSpPr>
        <p:spPr>
          <a:xfrm>
            <a:off x="341375" y="4017376"/>
            <a:ext cx="3641789" cy="45720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pitchFamily="34" charset="0"/>
              </a:rPr>
              <a:t>Une phrase interrogative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11F277-2DC0-4963-9A2E-22219C62251E}"/>
              </a:ext>
            </a:extLst>
          </p:cNvPr>
          <p:cNvSpPr txBox="1"/>
          <p:nvPr/>
        </p:nvSpPr>
        <p:spPr>
          <a:xfrm>
            <a:off x="341376" y="5762148"/>
            <a:ext cx="3641788" cy="45720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Myriad Pro" panose="020B0503030403020204" pitchFamily="34" charset="0"/>
              </a:rPr>
              <a:t>Une phrase </a:t>
            </a:r>
            <a:r>
              <a:rPr lang="fr-FR" sz="2400" b="1" dirty="0">
                <a:latin typeface="Myriad Pro" panose="020B0503030403020204" pitchFamily="34" charset="0"/>
              </a:rPr>
              <a:t>exclamative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F8FE902-1887-456A-94C0-7F3EB4D8D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0592" y="199587"/>
            <a:ext cx="8041408" cy="65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1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82505D8-18EB-42D2-A0AF-69566E931A04}"/>
              </a:ext>
            </a:extLst>
          </p:cNvPr>
          <p:cNvSpPr/>
          <p:nvPr/>
        </p:nvSpPr>
        <p:spPr>
          <a:xfrm>
            <a:off x="749411" y="88479"/>
            <a:ext cx="3919866" cy="648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ENTRAINEMENT</a:t>
            </a:r>
            <a:endParaRPr lang="en-US" sz="3600" b="1" dirty="0">
              <a:solidFill>
                <a:srgbClr val="0097D7"/>
              </a:solidFill>
              <a:latin typeface="Myriad Pro" panose="020B050303040302020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A71347-0300-4941-8863-706361C0102D}"/>
              </a:ext>
            </a:extLst>
          </p:cNvPr>
          <p:cNvSpPr/>
          <p:nvPr/>
        </p:nvSpPr>
        <p:spPr>
          <a:xfrm>
            <a:off x="285344" y="2801039"/>
            <a:ext cx="3177703" cy="860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latin typeface="Myriad Pro" panose="020B050303040302020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Ecrivez des phrases des types demandés. </a:t>
            </a:r>
            <a:endParaRPr lang="en-US" sz="2400" b="1" dirty="0">
              <a:latin typeface="Myriad Pro" panose="020B050303040302020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792C4D-9509-4349-85D3-A2503A9DF11E}"/>
              </a:ext>
            </a:extLst>
          </p:cNvPr>
          <p:cNvGrpSpPr/>
          <p:nvPr/>
        </p:nvGrpSpPr>
        <p:grpSpPr>
          <a:xfrm>
            <a:off x="4251975" y="439218"/>
            <a:ext cx="7626488" cy="1541060"/>
            <a:chOff x="4280167" y="764865"/>
            <a:chExt cx="7626488" cy="1616621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8369F32-DA94-4AB4-A4F7-59955543B8BF}"/>
                </a:ext>
              </a:extLst>
            </p:cNvPr>
            <p:cNvSpPr/>
            <p:nvPr/>
          </p:nvSpPr>
          <p:spPr>
            <a:xfrm>
              <a:off x="4280167" y="764865"/>
              <a:ext cx="3200400" cy="64202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  <a:latin typeface="Myriad Pro" panose="020B0503030403020204" pitchFamily="34" charset="0"/>
                </a:rPr>
                <a:t>Phrase déclarative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21AC254-42D2-42BD-9909-19C2DD39B36B}"/>
                </a:ext>
              </a:extLst>
            </p:cNvPr>
            <p:cNvSpPr/>
            <p:nvPr/>
          </p:nvSpPr>
          <p:spPr>
            <a:xfrm>
              <a:off x="4280170" y="1406890"/>
              <a:ext cx="7626485" cy="97459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  <a:latin typeface="Myriad Pro" panose="020B0503030403020204" pitchFamily="34" charset="0"/>
                </a:rPr>
                <a:t>_________________________________________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AF2E52A-2CD7-4779-B62B-86BD9EBC672F}"/>
              </a:ext>
            </a:extLst>
          </p:cNvPr>
          <p:cNvGrpSpPr/>
          <p:nvPr/>
        </p:nvGrpSpPr>
        <p:grpSpPr>
          <a:xfrm>
            <a:off x="4251978" y="2115741"/>
            <a:ext cx="7626485" cy="1469782"/>
            <a:chOff x="4280169" y="2947503"/>
            <a:chExt cx="7626485" cy="161662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C044D06-C8B8-4171-9A42-D300A4DD2D75}"/>
                </a:ext>
              </a:extLst>
            </p:cNvPr>
            <p:cNvSpPr/>
            <p:nvPr/>
          </p:nvSpPr>
          <p:spPr>
            <a:xfrm>
              <a:off x="4280170" y="2947503"/>
              <a:ext cx="3200400" cy="642025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  <a:latin typeface="Myriad Pro" panose="020B0503030403020204" pitchFamily="34" charset="0"/>
                </a:rPr>
                <a:t>Phrase déclarative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7858788-4BAD-4F5E-AA35-D76698BB1F48}"/>
                </a:ext>
              </a:extLst>
            </p:cNvPr>
            <p:cNvSpPr/>
            <p:nvPr/>
          </p:nvSpPr>
          <p:spPr>
            <a:xfrm>
              <a:off x="4280169" y="3589528"/>
              <a:ext cx="7626485" cy="974596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  <a:latin typeface="Myriad Pro" panose="020B0503030403020204" pitchFamily="34" charset="0"/>
                </a:rPr>
                <a:t>_________________________________________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8BDADAD-9D3F-4499-A212-01FDB2AC115E}"/>
              </a:ext>
            </a:extLst>
          </p:cNvPr>
          <p:cNvGrpSpPr/>
          <p:nvPr/>
        </p:nvGrpSpPr>
        <p:grpSpPr>
          <a:xfrm>
            <a:off x="4251979" y="5155625"/>
            <a:ext cx="7626485" cy="1502825"/>
            <a:chOff x="4280169" y="2947503"/>
            <a:chExt cx="7626485" cy="1616621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55C05DD-3696-45FF-8F01-0C9FC1BB04E1}"/>
                </a:ext>
              </a:extLst>
            </p:cNvPr>
            <p:cNvSpPr/>
            <p:nvPr/>
          </p:nvSpPr>
          <p:spPr>
            <a:xfrm>
              <a:off x="4280169" y="2947503"/>
              <a:ext cx="3200400" cy="642025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  <a:latin typeface="Myriad Pro" panose="020B0503030403020204" pitchFamily="34" charset="0"/>
                </a:rPr>
                <a:t>Phrase exclamative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51566B0-39F8-439A-A1F6-5C8B2AA8F25C}"/>
                </a:ext>
              </a:extLst>
            </p:cNvPr>
            <p:cNvSpPr/>
            <p:nvPr/>
          </p:nvSpPr>
          <p:spPr>
            <a:xfrm>
              <a:off x="4280169" y="3589528"/>
              <a:ext cx="7626485" cy="974596"/>
            </a:xfrm>
            <a:prstGeom prst="rect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  <a:latin typeface="Myriad Pro" panose="020B0503030403020204" pitchFamily="34" charset="0"/>
                </a:rPr>
                <a:t>_________________________________________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416BA6F-EAFD-438E-AD8A-8E8267A23B33}"/>
              </a:ext>
            </a:extLst>
          </p:cNvPr>
          <p:cNvGrpSpPr/>
          <p:nvPr/>
        </p:nvGrpSpPr>
        <p:grpSpPr>
          <a:xfrm>
            <a:off x="4251980" y="3779675"/>
            <a:ext cx="7626485" cy="1142477"/>
            <a:chOff x="4280169" y="2956852"/>
            <a:chExt cx="7626485" cy="160727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028675A-F4D6-452D-854A-888662C06D71}"/>
                </a:ext>
              </a:extLst>
            </p:cNvPr>
            <p:cNvSpPr/>
            <p:nvPr/>
          </p:nvSpPr>
          <p:spPr>
            <a:xfrm>
              <a:off x="4280169" y="2956852"/>
              <a:ext cx="3200400" cy="642026"/>
            </a:xfrm>
            <a:prstGeom prst="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  <a:latin typeface="Myriad Pro" panose="020B0503030403020204" pitchFamily="34" charset="0"/>
                </a:rPr>
                <a:t>Phrase impérative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BF783F8-442D-447A-A215-E5DDE466E855}"/>
                </a:ext>
              </a:extLst>
            </p:cNvPr>
            <p:cNvSpPr/>
            <p:nvPr/>
          </p:nvSpPr>
          <p:spPr>
            <a:xfrm>
              <a:off x="4280169" y="3589528"/>
              <a:ext cx="7626485" cy="974596"/>
            </a:xfrm>
            <a:prstGeom prst="rect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>
                  <a:solidFill>
                    <a:schemeClr val="tx1"/>
                  </a:solidFill>
                  <a:latin typeface="Myriad Pro" panose="020B0503030403020204" pitchFamily="34" charset="0"/>
                </a:rPr>
                <a:t>_________________________________________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59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645949" y="2167682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en-US" sz="2400" u="sng" dirty="0">
                <a:solidFill>
                  <a:srgbClr val="0097D7"/>
                </a:solidFill>
                <a:latin typeface="Myriad Pro" panose="020B0503030403020204" pitchFamily="34" charset="0"/>
                <a:hlinkClick r:id="rId2"/>
              </a:rPr>
              <a:t>http://enseignerpartager.free.fr/documents/cours/sixiemechaperon.pdf</a:t>
            </a:r>
            <a:endParaRPr lang="en-US" sz="2400" dirty="0">
              <a:solidFill>
                <a:srgbClr val="0097D7"/>
              </a:solidFill>
              <a:latin typeface="Myriad Pro" panose="020B0503030403020204" pitchFamily="34" charset="0"/>
            </a:endParaRPr>
          </a:p>
          <a:p>
            <a:r>
              <a:rPr lang="en-US" dirty="0"/>
              <a:t>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25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821279" y="1356555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Objectif </a:t>
            </a:r>
            <a:endParaRPr lang="ar-LB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64276" y="324768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403987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821279" y="2123283"/>
            <a:ext cx="8790197" cy="5721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 Identifier les types de phrases.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E3B129-685C-4FEE-9D5A-872FBA18633E}"/>
              </a:ext>
            </a:extLst>
          </p:cNvPr>
          <p:cNvGrpSpPr/>
          <p:nvPr/>
        </p:nvGrpSpPr>
        <p:grpSpPr>
          <a:xfrm>
            <a:off x="880389" y="1778995"/>
            <a:ext cx="737188" cy="1039132"/>
            <a:chOff x="1045135" y="2033693"/>
            <a:chExt cx="737188" cy="1039132"/>
          </a:xfrm>
        </p:grpSpPr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4F63A660-D7FB-2147-B405-4264DF300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1045135" y="2033693"/>
              <a:ext cx="737188" cy="1039132"/>
            </a:xfrm>
            <a:prstGeom prst="rect">
              <a:avLst/>
            </a:prstGeom>
          </p:spPr>
        </p:pic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95051552-3588-4842-A1A5-6C72EC38031C}"/>
                </a:ext>
              </a:extLst>
            </p:cNvPr>
            <p:cNvSpPr txBox="1"/>
            <p:nvPr/>
          </p:nvSpPr>
          <p:spPr>
            <a:xfrm>
              <a:off x="1045135" y="2299343"/>
              <a:ext cx="369414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700" b="1" dirty="0">
                  <a:solidFill>
                    <a:schemeClr val="bg1"/>
                  </a:solidFill>
                </a:rPr>
                <a:t>1</a:t>
              </a:r>
              <a:endParaRPr lang="ko-KR" altLang="en-US" sz="27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4828339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1064276" y="56172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5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8E0947-3489-4651-B7B8-924D2C1A61A4}"/>
              </a:ext>
            </a:extLst>
          </p:cNvPr>
          <p:cNvSpPr/>
          <p:nvPr/>
        </p:nvSpPr>
        <p:spPr>
          <a:xfrm flipH="1">
            <a:off x="1801462" y="3755515"/>
            <a:ext cx="8790197" cy="5067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identifier les différents types de phrases,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B58B3-AE98-4EA7-8041-B036D8B3BF1D}"/>
              </a:ext>
            </a:extLst>
          </p:cNvPr>
          <p:cNvSpPr txBox="1"/>
          <p:nvPr/>
        </p:nvSpPr>
        <p:spPr>
          <a:xfrm>
            <a:off x="1821279" y="2935531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L’apprenant sera capable de / d’  </a:t>
            </a:r>
            <a:endParaRPr lang="fr-FR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4F6CE-91D8-4715-9D25-15F46760D217}"/>
              </a:ext>
            </a:extLst>
          </p:cNvPr>
          <p:cNvSpPr/>
          <p:nvPr/>
        </p:nvSpPr>
        <p:spPr>
          <a:xfrm flipH="1">
            <a:off x="1782320" y="4655778"/>
            <a:ext cx="8790197" cy="5067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reconnaitre la fonction de chaque type de phrase,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29911B-3472-4988-993D-F9BEC67D5028}"/>
              </a:ext>
            </a:extLst>
          </p:cNvPr>
          <p:cNvSpPr/>
          <p:nvPr/>
        </p:nvSpPr>
        <p:spPr>
          <a:xfrm flipH="1">
            <a:off x="1782319" y="5556041"/>
            <a:ext cx="8790197" cy="4506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produire différents types de phrases. </a:t>
            </a:r>
          </a:p>
        </p:txBody>
      </p:sp>
    </p:spTree>
    <p:extLst>
      <p:ext uri="{BB962C8B-B14F-4D97-AF65-F5344CB8AC3E}">
        <p14:creationId xmlns:p14="http://schemas.microsoft.com/office/powerpoint/2010/main" val="313443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407;p31">
            <a:extLst>
              <a:ext uri="{FF2B5EF4-FFF2-40B4-BE49-F238E27FC236}">
                <a16:creationId xmlns:a16="http://schemas.microsoft.com/office/drawing/2014/main" id="{101A9092-EA36-403E-881A-D73A770558A8}"/>
              </a:ext>
            </a:extLst>
          </p:cNvPr>
          <p:cNvSpPr txBox="1"/>
          <p:nvPr/>
        </p:nvSpPr>
        <p:spPr>
          <a:xfrm>
            <a:off x="780860" y="1767960"/>
            <a:ext cx="9926595" cy="3924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594" indent="-228594">
              <a:lnSpc>
                <a:spcPct val="150000"/>
              </a:lnSpc>
              <a:spcBef>
                <a:spcPts val="1000"/>
              </a:spcBef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 err="1">
                <a:solidFill>
                  <a:schemeClr val="dk1"/>
                </a:solidFill>
                <a:latin typeface="Myriad Pro" panose="020B0503030403020204"/>
                <a:ea typeface="Open Sans"/>
                <a:cs typeface="Open Sans"/>
                <a:sym typeface="Open Sans"/>
              </a:rPr>
              <a:t>Auteure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Myriad Pro" panose="020B0503030403020204"/>
                <a:ea typeface="Open Sans"/>
                <a:cs typeface="Open Sans"/>
                <a:sym typeface="Open Sans"/>
              </a:rPr>
              <a:t> :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Myriad Pro" panose="020B0503030403020204"/>
                <a:ea typeface="Calibri"/>
                <a:cs typeface="Calibri"/>
                <a:sym typeface="Calibri"/>
              </a:rPr>
              <a:t>Dr. Dalia </a:t>
            </a:r>
            <a:r>
              <a:rPr lang="en-US" sz="2400" b="0" i="0" u="none" strike="noStrike" cap="none" dirty="0" err="1">
                <a:solidFill>
                  <a:schemeClr val="dk1"/>
                </a:solidFill>
                <a:latin typeface="Myriad Pro" panose="020B0503030403020204"/>
                <a:ea typeface="Calibri"/>
                <a:cs typeface="Calibri"/>
                <a:sym typeface="Calibri"/>
              </a:rPr>
              <a:t>Khraibani</a:t>
            </a:r>
            <a:endParaRPr lang="en-US" sz="2400" b="0" i="0" u="none" strike="noStrike" cap="none" dirty="0">
              <a:solidFill>
                <a:schemeClr val="dk1"/>
              </a:solidFill>
              <a:latin typeface="Myriad Pro" panose="020B0503030403020204"/>
              <a:ea typeface="Calibri"/>
              <a:cs typeface="Calibri"/>
              <a:sym typeface="Calibri"/>
            </a:endParaRPr>
          </a:p>
          <a:p>
            <a:pPr marL="228594" indent="-228594">
              <a:lnSpc>
                <a:spcPct val="150000"/>
              </a:lnSpc>
              <a:spcBef>
                <a:spcPts val="1000"/>
              </a:spcBef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 err="1">
                <a:solidFill>
                  <a:schemeClr val="dk1"/>
                </a:solidFill>
                <a:latin typeface="Myriad Pro" panose="020B0503030403020204"/>
                <a:ea typeface="Open Sans"/>
                <a:cs typeface="Open Sans"/>
                <a:sym typeface="Open Sans"/>
              </a:rPr>
              <a:t>Coordinatrices</a:t>
            </a:r>
            <a:r>
              <a:rPr lang="en-US" sz="2400" dirty="0">
                <a:solidFill>
                  <a:schemeClr val="dk1"/>
                </a:solidFill>
                <a:latin typeface="Myriad Pro" panose="020B0503030403020204"/>
                <a:ea typeface="Open Sans"/>
                <a:cs typeface="Open Sans"/>
                <a:sym typeface="Open Sans"/>
              </a:rPr>
              <a:t> : Marina Chammas</a:t>
            </a:r>
            <a:br>
              <a:rPr lang="en-US" sz="2400" dirty="0">
                <a:solidFill>
                  <a:schemeClr val="dk1"/>
                </a:solidFill>
                <a:latin typeface="Myriad Pro" panose="020B0503030403020204"/>
                <a:ea typeface="Open Sans"/>
                <a:cs typeface="Open Sans"/>
                <a:sym typeface="Open Sans"/>
              </a:rPr>
            </a:br>
            <a:r>
              <a:rPr lang="en-US" sz="2400" dirty="0">
                <a:solidFill>
                  <a:schemeClr val="dk1"/>
                </a:solidFill>
                <a:latin typeface="Myriad Pro" panose="020B0503030403020204"/>
                <a:ea typeface="Open Sans"/>
                <a:cs typeface="Open Sans"/>
                <a:sym typeface="Open Sans"/>
              </a:rPr>
              <a:t>                                </a:t>
            </a:r>
            <a:r>
              <a:rPr lang="en-US" sz="2400" dirty="0" err="1">
                <a:solidFill>
                  <a:schemeClr val="dk1"/>
                </a:solidFill>
                <a:latin typeface="Myriad Pro" panose="020B0503030403020204"/>
                <a:ea typeface="Open Sans"/>
                <a:cs typeface="Open Sans"/>
                <a:sym typeface="Open Sans"/>
              </a:rPr>
              <a:t>Safa</a:t>
            </a:r>
            <a:r>
              <a:rPr lang="en-US" sz="2400" dirty="0">
                <a:solidFill>
                  <a:schemeClr val="dk1"/>
                </a:solidFill>
                <a:latin typeface="Myriad Pro" panose="020B0503030403020204"/>
                <a:ea typeface="Open Sans"/>
                <a:cs typeface="Open Sans"/>
                <a:sym typeface="Open Sans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Myriad Pro" panose="020B0503030403020204"/>
                <a:ea typeface="Open Sans"/>
                <a:cs typeface="Open Sans"/>
                <a:sym typeface="Open Sans"/>
              </a:rPr>
              <a:t>Mawlawi</a:t>
            </a:r>
            <a:endParaRPr lang="en-US" sz="2400" dirty="0">
              <a:solidFill>
                <a:schemeClr val="dk1"/>
              </a:solidFill>
              <a:latin typeface="Myriad Pro" panose="020B0503030403020204"/>
              <a:ea typeface="Open Sans"/>
              <a:cs typeface="Open Sans"/>
              <a:sym typeface="Open Sans"/>
            </a:endParaRPr>
          </a:p>
          <a:p>
            <a:pPr marL="228594" indent="-228594">
              <a:lnSpc>
                <a:spcPct val="150000"/>
              </a:lnSpc>
              <a:spcBef>
                <a:spcPts val="1000"/>
              </a:spcBef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Myriad Pro" panose="020B0503030403020204"/>
                <a:sym typeface="Open Sans"/>
              </a:rPr>
              <a:t>Lectrice </a:t>
            </a:r>
            <a:r>
              <a:rPr lang="en-US" sz="2400" dirty="0" err="1">
                <a:solidFill>
                  <a:schemeClr val="dk1"/>
                </a:solidFill>
                <a:latin typeface="Myriad Pro" panose="020B0503030403020204"/>
                <a:sym typeface="Open Sans"/>
              </a:rPr>
              <a:t>linguistique</a:t>
            </a:r>
            <a:r>
              <a:rPr lang="en-US" sz="2400" dirty="0">
                <a:solidFill>
                  <a:schemeClr val="dk1"/>
                </a:solidFill>
                <a:latin typeface="Myriad Pro" panose="020B0503030403020204"/>
                <a:sym typeface="Open Sans"/>
              </a:rPr>
              <a:t> : </a:t>
            </a:r>
            <a:r>
              <a:rPr lang="en-US" sz="2400" dirty="0" err="1">
                <a:solidFill>
                  <a:schemeClr val="dk1"/>
                </a:solidFill>
                <a:latin typeface="Myriad Pro" panose="020B0503030403020204"/>
                <a:sym typeface="Open Sans"/>
              </a:rPr>
              <a:t>Hala</a:t>
            </a:r>
            <a:r>
              <a:rPr lang="en-US" sz="2400" dirty="0">
                <a:solidFill>
                  <a:schemeClr val="dk1"/>
                </a:solidFill>
                <a:latin typeface="Myriad Pro" panose="020B0503030403020204"/>
                <a:sym typeface="Open Sans"/>
              </a:rPr>
              <a:t> Fayyad</a:t>
            </a:r>
            <a:endParaRPr lang="en-US" sz="2400" dirty="0">
              <a:latin typeface="Myriad Pro" panose="020B0503030403020204"/>
            </a:endParaRPr>
          </a:p>
          <a:p>
            <a:pPr marL="228594" marR="0" lvl="0" indent="-228594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endParaRPr sz="1600" b="0" i="0" u="none" strike="noStrike" cap="none" dirty="0">
              <a:solidFill>
                <a:schemeClr val="dk1"/>
              </a:solidFill>
              <a:latin typeface="Myriad Pro" panose="020B0503030403020204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50306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13877281" y="4477260"/>
            <a:ext cx="4538779" cy="389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Google Shape;32;p5">
            <a:extLst>
              <a:ext uri="{FF2B5EF4-FFF2-40B4-BE49-F238E27FC236}">
                <a16:creationId xmlns:a16="http://schemas.microsoft.com/office/drawing/2014/main" id="{9E643554-5890-4D13-8951-B064B5F9D82D}"/>
              </a:ext>
            </a:extLst>
          </p:cNvPr>
          <p:cNvSpPr/>
          <p:nvPr/>
        </p:nvSpPr>
        <p:spPr>
          <a:xfrm>
            <a:off x="766010" y="15971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DÉCOUVERTE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2E7C64-EEC0-402F-BEDC-A6C635E84701}"/>
              </a:ext>
            </a:extLst>
          </p:cNvPr>
          <p:cNvSpPr/>
          <p:nvPr/>
        </p:nvSpPr>
        <p:spPr>
          <a:xfrm>
            <a:off x="3978992" y="622333"/>
            <a:ext cx="8584675" cy="6270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</a:t>
            </a: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était une fois une petite fille qui s’appelait </a:t>
            </a:r>
            <a:r>
              <a:rPr lang="fr-FR" sz="2000" i="1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Petit Chaperon Jaune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Non, Rouge !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Ah oui, Rouge. Donc, sa maman lui dit : « Va porter à la tante Ursule cette épluchure de pomme de terre. »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 ! 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</a:t>
            </a: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dit : « Va porter cette galette à ta grand-mère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»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Alors la petite fille s’en alla dans le bois et rencontra une girafe…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Quelle salade !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</a:t>
            </a: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rencontra un loup, pas une girafe 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D’accord. Le loup lui demanda : « Où vas-tu ? »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Tu as raison.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Petit Chaperon Noir répondit…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Rouge ! Rouge! Le Petit Chaperon Rouge ! </a:t>
            </a:r>
          </a:p>
          <a:p>
            <a:pPr marL="342900" indent="-342900"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répondit : « Je vais au marché acheter de la sauce tomate. » </a:t>
            </a:r>
          </a:p>
          <a:p>
            <a:pPr>
              <a:spcAft>
                <a:spcPts val="800"/>
              </a:spcAft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« Jamais de la vie ! , je vais chez ma grand-mère… »</a:t>
            </a:r>
          </a:p>
          <a:p>
            <a:pPr>
              <a:spcAft>
                <a:spcPts val="800"/>
              </a:spcAft>
            </a:pPr>
            <a:r>
              <a:rPr lang="it-IT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	D’apres Gianni Rodan, La Farandole, Messidor</a:t>
            </a:r>
            <a:endParaRPr lang="fr-FR" dirty="0">
              <a:latin typeface="Myriad Pro" panose="020B0503030403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Google Shape;32;p5">
            <a:extLst>
              <a:ext uri="{FF2B5EF4-FFF2-40B4-BE49-F238E27FC236}">
                <a16:creationId xmlns:a16="http://schemas.microsoft.com/office/drawing/2014/main" id="{8FCCDBF5-8B52-49F0-85FB-A6B02A3C41E2}"/>
              </a:ext>
            </a:extLst>
          </p:cNvPr>
          <p:cNvSpPr/>
          <p:nvPr/>
        </p:nvSpPr>
        <p:spPr>
          <a:xfrm>
            <a:off x="565022" y="1604713"/>
            <a:ext cx="3413970" cy="165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latin typeface="Myriad Pro" panose="020B0503030403020204" charset="0"/>
                <a:ea typeface="Calibri"/>
                <a:cs typeface="Calibri"/>
                <a:sym typeface="Calibri"/>
              </a:rPr>
              <a:t>Observez le document. De quoi s’agit-il ?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latin typeface="Myriad Pro" panose="020B0503030403020204" charset="0"/>
                <a:ea typeface="Calibri"/>
                <a:cs typeface="Calibri"/>
                <a:sym typeface="Calibri"/>
              </a:rPr>
              <a:t>Cochez la bonne réponse.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          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solidFill>
                  <a:schemeClr val="accent1">
                    <a:lumMod val="75000"/>
                  </a:schemeClr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	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21E9F0-C911-4FF6-9ED8-BDDFF07F68D7}"/>
              </a:ext>
            </a:extLst>
          </p:cNvPr>
          <p:cNvSpPr/>
          <p:nvPr/>
        </p:nvSpPr>
        <p:spPr>
          <a:xfrm>
            <a:off x="890065" y="3494482"/>
            <a:ext cx="23217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2400" dirty="0">
                <a:latin typeface="Myriad Pro" panose="020B0503030403020204" charset="0"/>
                <a:ea typeface="Calibri"/>
                <a:cs typeface="Calibri"/>
                <a:sym typeface="Calibri"/>
              </a:rPr>
              <a:t>Une recette</a:t>
            </a:r>
          </a:p>
          <a:p>
            <a:pPr lvl="0"/>
            <a:endParaRPr lang="fr-FR" sz="2400" dirty="0">
              <a:latin typeface="Myriad Pro" panose="020B0503030403020204" charset="0"/>
              <a:ea typeface="Calibri"/>
              <a:cs typeface="Calibri"/>
              <a:sym typeface="Calibri"/>
            </a:endParaRPr>
          </a:p>
          <a:p>
            <a:pPr lvl="0"/>
            <a:r>
              <a:rPr lang="fr-FR" sz="2400" dirty="0">
                <a:latin typeface="Myriad Pro" panose="020B0503030403020204" charset="0"/>
                <a:ea typeface="Calibri"/>
                <a:cs typeface="Calibri"/>
                <a:sym typeface="Calibri"/>
              </a:rPr>
              <a:t>Un reportage</a:t>
            </a:r>
          </a:p>
          <a:p>
            <a:pPr lvl="0"/>
            <a:endParaRPr lang="fr-FR" sz="2400" dirty="0">
              <a:latin typeface="Myriad Pro" panose="020B0503030403020204" charset="0"/>
              <a:ea typeface="Calibri"/>
              <a:cs typeface="Calibri"/>
              <a:sym typeface="Calibri"/>
            </a:endParaRPr>
          </a:p>
          <a:p>
            <a:pPr lvl="0"/>
            <a:r>
              <a:rPr lang="fr-FR" sz="2400" dirty="0">
                <a:latin typeface="Myriad Pro" panose="020B0503030403020204" charset="0"/>
                <a:ea typeface="Calibri"/>
                <a:cs typeface="Calibri"/>
                <a:sym typeface="Calibri"/>
              </a:rPr>
              <a:t>Un dialogue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4FAE05-10F7-4139-A0FE-0F28B91986F2}"/>
              </a:ext>
            </a:extLst>
          </p:cNvPr>
          <p:cNvSpPr/>
          <p:nvPr/>
        </p:nvSpPr>
        <p:spPr>
          <a:xfrm>
            <a:off x="766010" y="4866550"/>
            <a:ext cx="2001708" cy="5669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633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13877281" y="4477260"/>
            <a:ext cx="4538779" cy="389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9F80E9-D7EE-4F69-910E-72E29F8AF298}"/>
              </a:ext>
            </a:extLst>
          </p:cNvPr>
          <p:cNvSpPr/>
          <p:nvPr/>
        </p:nvSpPr>
        <p:spPr>
          <a:xfrm>
            <a:off x="3974290" y="483578"/>
            <a:ext cx="9094589" cy="6301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</a:t>
            </a: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était une fois une petite fille qui s’appelait </a:t>
            </a:r>
            <a:r>
              <a:rPr lang="fr-FR" sz="2000" i="1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Petit Chaperon Jaune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Non, Rouge !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Ah oui, Rouge. Donc, sa maman lui dit : « Va porter à la tante Ursule cette épluchure de pomme de terre. »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 ! 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</a:t>
            </a: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dit : « Va porter cette galette à ta grand-mère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»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Alors la petite fille s’en alla dans le bois et rencontra une girafe…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Quelle salade !.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</a:t>
            </a: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rencontra un loup, pas une girafe 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D’accord. Le loup lui demanda : « Où vas-tu ? »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Tu as raison.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Petit Chaperon Noir répondit…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Mais non, Le Petit Chaperon Rouge ! </a:t>
            </a:r>
          </a:p>
          <a:p>
            <a:pPr marL="342900" indent="-342900"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répondit : « Je vais au marché acheter de la sauce tomate. » </a:t>
            </a:r>
          </a:p>
          <a:p>
            <a:pPr>
              <a:spcAft>
                <a:spcPts val="800"/>
              </a:spcAft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…</a:t>
            </a:r>
          </a:p>
          <a:p>
            <a:pPr>
              <a:spcAft>
                <a:spcPts val="800"/>
              </a:spcAft>
            </a:pPr>
            <a:r>
              <a:rPr lang="it-IT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	D’apres Gianni Rodan, La Farandole, Messidor</a:t>
            </a:r>
            <a:endParaRPr lang="fr-FR" dirty="0">
              <a:latin typeface="Myriad Pro" panose="020B0503030403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32;p5">
            <a:extLst>
              <a:ext uri="{FF2B5EF4-FFF2-40B4-BE49-F238E27FC236}">
                <a16:creationId xmlns:a16="http://schemas.microsoft.com/office/drawing/2014/main" id="{50B3C116-F100-4977-9255-F3036938CC54}"/>
              </a:ext>
            </a:extLst>
          </p:cNvPr>
          <p:cNvSpPr/>
          <p:nvPr/>
        </p:nvSpPr>
        <p:spPr>
          <a:xfrm>
            <a:off x="536182" y="1437559"/>
            <a:ext cx="2538094" cy="9012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latin typeface="Myriad Pro" panose="020B0503030403020204" charset="0"/>
                <a:ea typeface="Calibri"/>
                <a:cs typeface="Calibri"/>
                <a:sym typeface="Calibri"/>
              </a:rPr>
              <a:t>Lisez le dialogue.</a:t>
            </a:r>
          </a:p>
        </p:txBody>
      </p:sp>
      <p:sp>
        <p:nvSpPr>
          <p:cNvPr id="7" name="Google Shape;32;p5">
            <a:extLst>
              <a:ext uri="{FF2B5EF4-FFF2-40B4-BE49-F238E27FC236}">
                <a16:creationId xmlns:a16="http://schemas.microsoft.com/office/drawing/2014/main" id="{C38E3A84-2F8D-443C-B621-94CD05E20E5D}"/>
              </a:ext>
            </a:extLst>
          </p:cNvPr>
          <p:cNvSpPr/>
          <p:nvPr/>
        </p:nvSpPr>
        <p:spPr>
          <a:xfrm>
            <a:off x="511902" y="2288770"/>
            <a:ext cx="2877034" cy="1165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latin typeface="Myriad Pro" panose="020B0503030403020204" charset="0"/>
                <a:ea typeface="Calibri"/>
                <a:cs typeface="Calibri"/>
                <a:sym typeface="Calibri"/>
              </a:rPr>
              <a:t>Comptez le nombre de phrases dans le dialogue. </a:t>
            </a:r>
          </a:p>
        </p:txBody>
      </p:sp>
      <p:sp>
        <p:nvSpPr>
          <p:cNvPr id="10" name="Google Shape;32;p5">
            <a:extLst>
              <a:ext uri="{FF2B5EF4-FFF2-40B4-BE49-F238E27FC236}">
                <a16:creationId xmlns:a16="http://schemas.microsoft.com/office/drawing/2014/main" id="{B842D95D-9764-49E9-BFDA-7587EA05C897}"/>
              </a:ext>
            </a:extLst>
          </p:cNvPr>
          <p:cNvSpPr/>
          <p:nvPr/>
        </p:nvSpPr>
        <p:spPr>
          <a:xfrm>
            <a:off x="1088103" y="3953122"/>
            <a:ext cx="1806038" cy="6144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dirty="0">
                <a:latin typeface="Myriad Pro" panose="020B0503030403020204" charset="0"/>
                <a:ea typeface="Calibri"/>
                <a:cs typeface="Calibri"/>
                <a:sym typeface="Calibri"/>
              </a:rPr>
              <a:t>20 phrases.</a:t>
            </a:r>
          </a:p>
        </p:txBody>
      </p:sp>
      <p:sp>
        <p:nvSpPr>
          <p:cNvPr id="12" name="Google Shape;32;p5">
            <a:extLst>
              <a:ext uri="{FF2B5EF4-FFF2-40B4-BE49-F238E27FC236}">
                <a16:creationId xmlns:a16="http://schemas.microsoft.com/office/drawing/2014/main" id="{DDD23427-90FE-413E-B8B6-B2BD53DB1864}"/>
              </a:ext>
            </a:extLst>
          </p:cNvPr>
          <p:cNvSpPr/>
          <p:nvPr/>
        </p:nvSpPr>
        <p:spPr>
          <a:xfrm>
            <a:off x="2894141" y="5871502"/>
            <a:ext cx="9196271" cy="913288"/>
          </a:xfrm>
          <a:prstGeom prst="rect">
            <a:avLst/>
          </a:prstGeom>
          <a:solidFill>
            <a:srgbClr val="FFFFFF"/>
          </a:solidFill>
          <a:ln w="57150">
            <a:solidFill>
              <a:srgbClr val="FF0000"/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fr-FR" sz="2400" dirty="0">
                <a:solidFill>
                  <a:srgbClr val="002060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Une phrase commence par une lettre majuscule et se termine par : </a:t>
            </a:r>
            <a:br>
              <a:rPr lang="fr-FR" sz="2400" dirty="0">
                <a:solidFill>
                  <a:srgbClr val="002060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</a:br>
            <a:r>
              <a:rPr lang="fr-FR" sz="2800" b="1" dirty="0">
                <a:solidFill>
                  <a:srgbClr val="002060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( . ) ( : ) ( ? ) ( ! ) (…)</a:t>
            </a:r>
          </a:p>
        </p:txBody>
      </p:sp>
      <p:sp>
        <p:nvSpPr>
          <p:cNvPr id="13" name="Google Shape;32;p5">
            <a:extLst>
              <a:ext uri="{FF2B5EF4-FFF2-40B4-BE49-F238E27FC236}">
                <a16:creationId xmlns:a16="http://schemas.microsoft.com/office/drawing/2014/main" id="{9E643554-5890-4D13-8951-B064B5F9D82D}"/>
              </a:ext>
            </a:extLst>
          </p:cNvPr>
          <p:cNvSpPr/>
          <p:nvPr/>
        </p:nvSpPr>
        <p:spPr>
          <a:xfrm>
            <a:off x="766010" y="159719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DÉCOUVERTE</a:t>
            </a:r>
          </a:p>
        </p:txBody>
      </p:sp>
    </p:spTree>
    <p:extLst>
      <p:ext uri="{BB962C8B-B14F-4D97-AF65-F5344CB8AC3E}">
        <p14:creationId xmlns:p14="http://schemas.microsoft.com/office/powerpoint/2010/main" val="6942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D44AD9D6-0431-4014-BD9A-58A0865F9340}"/>
              </a:ext>
            </a:extLst>
          </p:cNvPr>
          <p:cNvSpPr/>
          <p:nvPr/>
        </p:nvSpPr>
        <p:spPr>
          <a:xfrm>
            <a:off x="4085441" y="308635"/>
            <a:ext cx="8240671" cy="63730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</a:t>
            </a: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était une fois une petite fille qui s’appelait </a:t>
            </a:r>
            <a:r>
              <a:rPr lang="fr-FR" sz="2000" i="1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Petit Chaperon Jaune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Non, Rouge !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Ah oui, Rouge. Donc, sa maman lui dit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 Va porter à la tante Ursule cette épluchure de pomme de terre. »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Non ! 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</a:t>
            </a: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dit : « Va porter cette galette à ta grand-mère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»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Alors la petite fille s’en alla dans le bois et rencontra une girafe…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Quelle salade !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</a:t>
            </a: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rencontra un loup, pas une girafe </a:t>
            </a:r>
            <a:r>
              <a:rPr lang="en-US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D’accord.  Le loup lui demanda :   « Où vas-tu ? »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Tu as raison.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Petit Chaperon Noir répondit…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Mais non, Le Petit Chaperon Rouge ! </a:t>
            </a:r>
          </a:p>
          <a:p>
            <a:pPr marL="342900" indent="-342900"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fr-FR" sz="20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Elle répondit : « Je vais au marché acheter de la sauce tomate. » </a:t>
            </a:r>
          </a:p>
          <a:p>
            <a:pPr>
              <a:spcAft>
                <a:spcPts val="800"/>
              </a:spcAft>
            </a:pPr>
            <a:endParaRPr lang="fr-FR" sz="2000" dirty="0">
              <a:latin typeface="Myriad Pro" panose="020B0503030403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it-IT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		        D’apres Gianni Rodan, La Farandole, Messidor</a:t>
            </a:r>
            <a:endParaRPr lang="fr-FR" dirty="0">
              <a:latin typeface="Myriad Pro" panose="020B0503030403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13877281" y="4477260"/>
            <a:ext cx="4538779" cy="389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Google Shape;32;p5">
            <a:extLst>
              <a:ext uri="{FF2B5EF4-FFF2-40B4-BE49-F238E27FC236}">
                <a16:creationId xmlns:a16="http://schemas.microsoft.com/office/drawing/2014/main" id="{9E643554-5890-4D13-8951-B064B5F9D82D}"/>
              </a:ext>
            </a:extLst>
          </p:cNvPr>
          <p:cNvSpPr/>
          <p:nvPr/>
        </p:nvSpPr>
        <p:spPr>
          <a:xfrm>
            <a:off x="843831" y="13412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REPÉRAGE</a:t>
            </a:r>
          </a:p>
        </p:txBody>
      </p:sp>
      <p:sp>
        <p:nvSpPr>
          <p:cNvPr id="6" name="Google Shape;32;p5">
            <a:extLst>
              <a:ext uri="{FF2B5EF4-FFF2-40B4-BE49-F238E27FC236}">
                <a16:creationId xmlns:a16="http://schemas.microsoft.com/office/drawing/2014/main" id="{50B3C116-F100-4977-9255-F3036938CC54}"/>
              </a:ext>
            </a:extLst>
          </p:cNvPr>
          <p:cNvSpPr/>
          <p:nvPr/>
        </p:nvSpPr>
        <p:spPr>
          <a:xfrm>
            <a:off x="543752" y="986536"/>
            <a:ext cx="2370423" cy="1467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latin typeface="Myriad Pro" panose="020B0503030403020204" charset="0"/>
                <a:ea typeface="Calibri"/>
                <a:cs typeface="Calibri"/>
                <a:sym typeface="Calibri"/>
              </a:rPr>
              <a:t>Trouvez dans le texte :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4B23DD2-1667-4D90-BB05-ED182BEBB9B9}"/>
              </a:ext>
            </a:extLst>
          </p:cNvPr>
          <p:cNvSpPr/>
          <p:nvPr/>
        </p:nvSpPr>
        <p:spPr>
          <a:xfrm>
            <a:off x="314499" y="2904877"/>
            <a:ext cx="3665174" cy="7631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des phrases qui se terminent par </a:t>
            </a:r>
            <a:b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</a:br>
            <a:r>
              <a:rPr lang="fr-FR" sz="2000" dirty="0">
                <a:solidFill>
                  <a:srgbClr val="FF0000"/>
                </a:solidFill>
                <a:latin typeface="Myriad Pro" panose="020B0503030403020204" pitchFamily="34" charset="0"/>
              </a:rPr>
              <a:t>(. ) ( : ) (…)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77B1C56-6C31-476D-8775-50805B709F6F}"/>
              </a:ext>
            </a:extLst>
          </p:cNvPr>
          <p:cNvSpPr/>
          <p:nvPr/>
        </p:nvSpPr>
        <p:spPr>
          <a:xfrm>
            <a:off x="233323" y="4106306"/>
            <a:ext cx="3665171" cy="73152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des phrases qui se terminent par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( ? 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4A890BB-5FA7-49C9-926D-C4CE19ADC2FE}"/>
              </a:ext>
            </a:extLst>
          </p:cNvPr>
          <p:cNvSpPr/>
          <p:nvPr/>
        </p:nvSpPr>
        <p:spPr>
          <a:xfrm>
            <a:off x="4080273" y="207071"/>
            <a:ext cx="7680960" cy="457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977717-4E65-4622-A191-A555628B1EFF}"/>
              </a:ext>
            </a:extLst>
          </p:cNvPr>
          <p:cNvSpPr/>
          <p:nvPr/>
        </p:nvSpPr>
        <p:spPr>
          <a:xfrm>
            <a:off x="8050327" y="3755820"/>
            <a:ext cx="1371600" cy="37156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>
              <a:solidFill>
                <a:srgbClr val="00B050"/>
              </a:solidFill>
              <a:latin typeface="Myriad Pro" panose="020B0503030403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83534D0-3382-4499-A219-E92FED0B5042}"/>
              </a:ext>
            </a:extLst>
          </p:cNvPr>
          <p:cNvSpPr/>
          <p:nvPr/>
        </p:nvSpPr>
        <p:spPr>
          <a:xfrm>
            <a:off x="6469992" y="2050920"/>
            <a:ext cx="4206240" cy="365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0B9EC3C-EEF2-4747-BC8A-9E55B48BB9A1}"/>
              </a:ext>
            </a:extLst>
          </p:cNvPr>
          <p:cNvSpPr/>
          <p:nvPr/>
        </p:nvSpPr>
        <p:spPr>
          <a:xfrm>
            <a:off x="256132" y="5249938"/>
            <a:ext cx="3665173" cy="73152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des phrases qui se terminent par 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  <a:t>( ! 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770F954-44BA-41F7-BB0F-6F9DB053E8B0}"/>
              </a:ext>
            </a:extLst>
          </p:cNvPr>
          <p:cNvSpPr/>
          <p:nvPr/>
        </p:nvSpPr>
        <p:spPr>
          <a:xfrm>
            <a:off x="4443382" y="773875"/>
            <a:ext cx="1554480" cy="365760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  <a:t>00000000000000000000000000000</a:t>
            </a: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br>
              <a:rPr lang="fr-FR" sz="2000" dirty="0">
                <a:solidFill>
                  <a:schemeClr val="accent1">
                    <a:lumMod val="75000"/>
                  </a:schemeClr>
                </a:solidFill>
                <a:latin typeface="Myriad Pro" panose="020B0503030403020204" pitchFamily="34" charset="0"/>
              </a:rPr>
            </a:br>
            <a:endParaRPr lang="fr-FR" sz="2000" dirty="0">
              <a:solidFill>
                <a:schemeClr val="accent1">
                  <a:lumMod val="75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C5AF85D-E31B-49C1-90A3-95DBAC4BBA06}"/>
              </a:ext>
            </a:extLst>
          </p:cNvPr>
          <p:cNvSpPr/>
          <p:nvPr/>
        </p:nvSpPr>
        <p:spPr>
          <a:xfrm>
            <a:off x="4501758" y="2919917"/>
            <a:ext cx="1645920" cy="335598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>
              <a:solidFill>
                <a:schemeClr val="accent1">
                  <a:lumMod val="75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28D390E-FD8F-4A3E-90AA-5F11A8E4ADBA}"/>
              </a:ext>
            </a:extLst>
          </p:cNvPr>
          <p:cNvSpPr/>
          <p:nvPr/>
        </p:nvSpPr>
        <p:spPr>
          <a:xfrm>
            <a:off x="4443382" y="2497593"/>
            <a:ext cx="6866762" cy="34159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>
              <a:solidFill>
                <a:srgbClr val="FF0000"/>
              </a:solidFill>
              <a:latin typeface="Myriad Pro" panose="020B0503030403020204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46A2281-8846-401C-A261-D2B4811BD701}"/>
              </a:ext>
            </a:extLst>
          </p:cNvPr>
          <p:cNvSpPr/>
          <p:nvPr/>
        </p:nvSpPr>
        <p:spPr>
          <a:xfrm>
            <a:off x="4132104" y="4578682"/>
            <a:ext cx="3840480" cy="3962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dirty="0">
              <a:solidFill>
                <a:schemeClr val="accent1">
                  <a:lumMod val="75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16966" y="5098535"/>
            <a:ext cx="4151545" cy="28942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43382" y="1200065"/>
            <a:ext cx="1645920" cy="365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108191" y="1207275"/>
            <a:ext cx="2560320" cy="365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201353" y="1610115"/>
            <a:ext cx="6990734" cy="30979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516967" y="2083843"/>
            <a:ext cx="1847257" cy="29218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4516967" y="3344041"/>
            <a:ext cx="4151544" cy="32394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4516966" y="3748711"/>
            <a:ext cx="1006009" cy="3239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617865" y="3769164"/>
            <a:ext cx="2302888" cy="32394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516966" y="4213020"/>
            <a:ext cx="1554650" cy="26424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501759" y="5483545"/>
            <a:ext cx="1535378" cy="365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108191" y="5483545"/>
            <a:ext cx="4895539" cy="365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7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4" grpId="0" animBg="1"/>
      <p:bldP spid="4" grpId="0" animBg="1"/>
      <p:bldP spid="7" grpId="0" animBg="1"/>
      <p:bldP spid="9" grpId="0" animBg="1"/>
      <p:bldP spid="23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07479"/>
              </p:ext>
            </p:extLst>
          </p:nvPr>
        </p:nvGraphicFramePr>
        <p:xfrm>
          <a:off x="2988913" y="1989102"/>
          <a:ext cx="8490406" cy="47131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9915">
                  <a:extLst>
                    <a:ext uri="{9D8B030D-6E8A-4147-A177-3AD203B41FA5}">
                      <a16:colId xmlns:a16="http://schemas.microsoft.com/office/drawing/2014/main" val="1579746580"/>
                    </a:ext>
                  </a:extLst>
                </a:gridCol>
                <a:gridCol w="1329416">
                  <a:extLst>
                    <a:ext uri="{9D8B030D-6E8A-4147-A177-3AD203B41FA5}">
                      <a16:colId xmlns:a16="http://schemas.microsoft.com/office/drawing/2014/main" val="1573163813"/>
                    </a:ext>
                  </a:extLst>
                </a:gridCol>
                <a:gridCol w="1401075">
                  <a:extLst>
                    <a:ext uri="{9D8B030D-6E8A-4147-A177-3AD203B41FA5}">
                      <a16:colId xmlns:a16="http://schemas.microsoft.com/office/drawing/2014/main" val="4254700756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200" dirty="0">
                          <a:latin typeface="Myriad Pro" panose="020B0503030403020204" pitchFamily="34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200" dirty="0">
                          <a:latin typeface="Myriad Pro" panose="020B0503030403020204" pitchFamily="34" charset="0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334042"/>
                  </a:ext>
                </a:extLst>
              </a:tr>
              <a:tr h="853860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commence par une majuscule et se termine par un point.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4475536"/>
                  </a:ext>
                </a:extLst>
              </a:tr>
              <a:tr h="758270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contient un sujet et un verbe conjugué.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199665"/>
                  </a:ext>
                </a:extLst>
              </a:tr>
              <a:tr h="853860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contient un verbe conjugué sans le sujet.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2207285"/>
                  </a:ext>
                </a:extLst>
              </a:tr>
              <a:tr h="810883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sert à donner</a:t>
                      </a:r>
                      <a:r>
                        <a:rPr lang="fr-FR" sz="2400" baseline="0" dirty="0">
                          <a:latin typeface="Myriad Pro" panose="020B0503030403020204" pitchFamily="34" charset="0"/>
                        </a:rPr>
                        <a:t>  un ordre.</a:t>
                      </a:r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59168"/>
                  </a:ext>
                </a:extLst>
              </a:tr>
              <a:tr h="718259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sert à</a:t>
                      </a:r>
                      <a:r>
                        <a:rPr lang="fr-FR" sz="2400" baseline="0" dirty="0">
                          <a:latin typeface="Myriad Pro" panose="020B0503030403020204" pitchFamily="34" charset="0"/>
                        </a:rPr>
                        <a:t> raconter ou </a:t>
                      </a:r>
                      <a:r>
                        <a:rPr kumimoji="0" lang="fr-F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yriad Pro" panose="020B0503030403020204" pitchFamily="34" charset="0"/>
                          <a:ea typeface="+mn-ea"/>
                          <a:cs typeface="+mn-cs"/>
                        </a:rPr>
                        <a:t>à avancer une information.</a:t>
                      </a:r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915342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03209" y="2474315"/>
            <a:ext cx="2865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2400" b="1" dirty="0">
                <a:latin typeface="Myriad Pro" panose="020B0503030403020204" charset="0"/>
                <a:ea typeface="Calibri"/>
                <a:cs typeface="Calibri"/>
                <a:sym typeface="Calibri"/>
              </a:rPr>
              <a:t>Lisez les phrases et cochez les cases convenables.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577617" y="500643"/>
            <a:ext cx="8167693" cy="8826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</a:t>
            </a:r>
            <a:r>
              <a:rPr lang="fr-FR" sz="24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était une fois une petite fille qui s’appelait </a:t>
            </a:r>
            <a:r>
              <a:rPr lang="fr-FR" sz="2400" i="1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Petit Chaperon Jaune</a:t>
            </a:r>
            <a:r>
              <a:rPr lang="en-US" sz="2400" i="1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Myriad Pro" panose="020B0503030403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84324" y="1353247"/>
            <a:ext cx="8160986" cy="4875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 porter à la tante Ursule cette épluchure de pomme de terre. </a:t>
            </a:r>
          </a:p>
        </p:txBody>
      </p:sp>
      <p:sp>
        <p:nvSpPr>
          <p:cNvPr id="13" name="Google Shape;32;p5">
            <a:extLst>
              <a:ext uri="{FF2B5EF4-FFF2-40B4-BE49-F238E27FC236}">
                <a16:creationId xmlns:a16="http://schemas.microsoft.com/office/drawing/2014/main" id="{3205E4CD-62A8-48AB-BACB-94238AF1EF3B}"/>
              </a:ext>
            </a:extLst>
          </p:cNvPr>
          <p:cNvSpPr/>
          <p:nvPr/>
        </p:nvSpPr>
        <p:spPr>
          <a:xfrm>
            <a:off x="843831" y="9521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ANALYSE</a:t>
            </a:r>
            <a:endParaRPr lang="fr-FR" sz="2800" b="1" dirty="0">
              <a:solidFill>
                <a:srgbClr val="0097D7"/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FB31FD-740B-4D5F-A2C9-508B8C21ABCA}"/>
              </a:ext>
            </a:extLst>
          </p:cNvPr>
          <p:cNvSpPr txBox="1"/>
          <p:nvPr/>
        </p:nvSpPr>
        <p:spPr>
          <a:xfrm>
            <a:off x="9211979" y="2513920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15D4BF-DE85-49A1-9F7C-956E70275ECA}"/>
              </a:ext>
            </a:extLst>
          </p:cNvPr>
          <p:cNvSpPr txBox="1"/>
          <p:nvPr/>
        </p:nvSpPr>
        <p:spPr>
          <a:xfrm>
            <a:off x="10597560" y="4112546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3E8A25-3C9B-46F4-A0B3-0AC3671B9C46}"/>
              </a:ext>
            </a:extLst>
          </p:cNvPr>
          <p:cNvSpPr txBox="1"/>
          <p:nvPr/>
        </p:nvSpPr>
        <p:spPr>
          <a:xfrm>
            <a:off x="9211977" y="3298901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69D0EF-D73C-4B07-9EE2-5742556F2A9B}"/>
              </a:ext>
            </a:extLst>
          </p:cNvPr>
          <p:cNvSpPr txBox="1"/>
          <p:nvPr/>
        </p:nvSpPr>
        <p:spPr>
          <a:xfrm>
            <a:off x="10597563" y="5035876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00E102-8AF3-4EEE-BC70-D0D814C22E77}"/>
              </a:ext>
            </a:extLst>
          </p:cNvPr>
          <p:cNvSpPr txBox="1"/>
          <p:nvPr/>
        </p:nvSpPr>
        <p:spPr>
          <a:xfrm>
            <a:off x="9211980" y="5756858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9D46F8-64BF-401B-886B-18DD6F2503D6}"/>
              </a:ext>
            </a:extLst>
          </p:cNvPr>
          <p:cNvSpPr txBox="1"/>
          <p:nvPr/>
        </p:nvSpPr>
        <p:spPr>
          <a:xfrm>
            <a:off x="10597560" y="2510847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AD013B-FDFD-45E4-9AB9-53D58F0F4A47}"/>
              </a:ext>
            </a:extLst>
          </p:cNvPr>
          <p:cNvSpPr/>
          <p:nvPr/>
        </p:nvSpPr>
        <p:spPr>
          <a:xfrm>
            <a:off x="2959883" y="768916"/>
            <a:ext cx="617734" cy="40331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179EAC1-476B-4FC1-BF0B-CDFBEE8126D3}"/>
              </a:ext>
            </a:extLst>
          </p:cNvPr>
          <p:cNvSpPr/>
          <p:nvPr/>
        </p:nvSpPr>
        <p:spPr>
          <a:xfrm>
            <a:off x="2949579" y="1383321"/>
            <a:ext cx="617734" cy="45743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67453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5A4E74D-3A98-3349-A32A-5D0ED8A3FE72}"/>
              </a:ext>
            </a:extLst>
          </p:cNvPr>
          <p:cNvSpPr txBox="1">
            <a:spLocks/>
          </p:cNvSpPr>
          <p:nvPr/>
        </p:nvSpPr>
        <p:spPr>
          <a:xfrm>
            <a:off x="13877281" y="4477260"/>
            <a:ext cx="4538779" cy="389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400">
              <a:lnSpc>
                <a:spcPct val="100000"/>
              </a:lnSpc>
              <a:spcBef>
                <a:spcPts val="0"/>
              </a:spcBef>
              <a:defRPr/>
            </a:pPr>
            <a:endParaRPr lang="en-US" sz="3600" b="1" cap="all" dirty="0">
              <a:solidFill>
                <a:srgbClr val="0097D7"/>
              </a:solidFill>
              <a:latin typeface="Myriad Pro" panose="020B05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Google Shape;32;p5">
            <a:extLst>
              <a:ext uri="{FF2B5EF4-FFF2-40B4-BE49-F238E27FC236}">
                <a16:creationId xmlns:a16="http://schemas.microsoft.com/office/drawing/2014/main" id="{9E643554-5890-4D13-8951-B064B5F9D82D}"/>
              </a:ext>
            </a:extLst>
          </p:cNvPr>
          <p:cNvSpPr/>
          <p:nvPr/>
        </p:nvSpPr>
        <p:spPr>
          <a:xfrm>
            <a:off x="727099" y="17281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ANALYSE</a:t>
            </a:r>
            <a:endParaRPr lang="fr-FR" sz="2800" b="1" dirty="0">
              <a:solidFill>
                <a:srgbClr val="0097D7"/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32;p5">
            <a:extLst>
              <a:ext uri="{FF2B5EF4-FFF2-40B4-BE49-F238E27FC236}">
                <a16:creationId xmlns:a16="http://schemas.microsoft.com/office/drawing/2014/main" id="{50B3C116-F100-4977-9255-F3036938CC54}"/>
              </a:ext>
            </a:extLst>
          </p:cNvPr>
          <p:cNvSpPr/>
          <p:nvPr/>
        </p:nvSpPr>
        <p:spPr>
          <a:xfrm>
            <a:off x="399995" y="1656429"/>
            <a:ext cx="2370423" cy="1467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fr-FR" sz="2400" dirty="0">
              <a:solidFill>
                <a:schemeClr val="accent1">
                  <a:lumMod val="75000"/>
                </a:schemeClr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274E3FE-6865-4B95-BFFF-16E92E42CD99}"/>
              </a:ext>
            </a:extLst>
          </p:cNvPr>
          <p:cNvSpPr/>
          <p:nvPr/>
        </p:nvSpPr>
        <p:spPr>
          <a:xfrm>
            <a:off x="4945238" y="649324"/>
            <a:ext cx="218979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noFill/>
          </a:ln>
        </p:spPr>
        <p:txBody>
          <a:bodyPr wrap="square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Où vas-tu ? </a:t>
            </a:r>
            <a:endParaRPr lang="fr-FR" sz="2400" dirty="0"/>
          </a:p>
        </p:txBody>
      </p:sp>
      <p:sp>
        <p:nvSpPr>
          <p:cNvPr id="22" name="Google Shape;32;p5">
            <a:extLst>
              <a:ext uri="{FF2B5EF4-FFF2-40B4-BE49-F238E27FC236}">
                <a16:creationId xmlns:a16="http://schemas.microsoft.com/office/drawing/2014/main" id="{14CF5283-0220-47CF-A640-46B1B63920F8}"/>
              </a:ext>
            </a:extLst>
          </p:cNvPr>
          <p:cNvSpPr/>
          <p:nvPr/>
        </p:nvSpPr>
        <p:spPr>
          <a:xfrm>
            <a:off x="399994" y="2390088"/>
            <a:ext cx="2810133" cy="1277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latin typeface="Myriad Pro" panose="020B0503030403020204" charset="0"/>
                <a:ea typeface="Calibri"/>
                <a:cs typeface="Calibri"/>
                <a:sym typeface="Calibri"/>
              </a:rPr>
              <a:t>Lisez les phrases et cochez les cases convenables.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2602A7B-9253-405B-A7D8-45ACC7C9ACAF}"/>
              </a:ext>
            </a:extLst>
          </p:cNvPr>
          <p:cNvSpPr/>
          <p:nvPr/>
        </p:nvSpPr>
        <p:spPr>
          <a:xfrm>
            <a:off x="4945238" y="1331221"/>
            <a:ext cx="6400800" cy="465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fr-FR" sz="2400" dirty="0">
                <a:solidFill>
                  <a:prstClr val="black"/>
                </a:solidFill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Rouge ! Rouge ! Le Petit Chaperon Rouge ! 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281278"/>
              </p:ext>
            </p:extLst>
          </p:nvPr>
        </p:nvGraphicFramePr>
        <p:xfrm>
          <a:off x="3683326" y="1933407"/>
          <a:ext cx="7675612" cy="530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07155">
                  <a:extLst>
                    <a:ext uri="{9D8B030D-6E8A-4147-A177-3AD203B41FA5}">
                      <a16:colId xmlns:a16="http://schemas.microsoft.com/office/drawing/2014/main" val="1178281009"/>
                    </a:ext>
                  </a:extLst>
                </a:gridCol>
                <a:gridCol w="1201838">
                  <a:extLst>
                    <a:ext uri="{9D8B030D-6E8A-4147-A177-3AD203B41FA5}">
                      <a16:colId xmlns:a16="http://schemas.microsoft.com/office/drawing/2014/main" val="2346088293"/>
                    </a:ext>
                  </a:extLst>
                </a:gridCol>
                <a:gridCol w="1266619">
                  <a:extLst>
                    <a:ext uri="{9D8B030D-6E8A-4147-A177-3AD203B41FA5}">
                      <a16:colId xmlns:a16="http://schemas.microsoft.com/office/drawing/2014/main" val="423412338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Myriad Pro" panose="020B0503030403020204" pitchFamily="34" charset="0"/>
                        </a:rP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Myriad Pro" panose="020B0503030403020204" pitchFamily="34" charset="0"/>
                        </a:rPr>
                        <a:t>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187350"/>
                  </a:ext>
                </a:extLst>
              </a:tr>
              <a:tr h="896957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commence par une majuscule et se termine par un point d’exclamation.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803828"/>
                  </a:ext>
                </a:extLst>
              </a:tr>
              <a:tr h="498310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contient un sujet et un verbe conjugué.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412999"/>
                  </a:ext>
                </a:extLst>
              </a:tr>
              <a:tr h="896957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ne contient pas de verbe conjugué.</a:t>
                      </a:r>
                    </a:p>
                    <a:p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376313"/>
                  </a:ext>
                </a:extLst>
              </a:tr>
              <a:tr h="760132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sert à exprimer un sentiment / une émotion.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3620894"/>
                  </a:ext>
                </a:extLst>
              </a:tr>
              <a:tr h="652642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sert à demander une information / à poser une question.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334686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8E07E3D-C322-467A-98E5-77FA2E329748}"/>
              </a:ext>
            </a:extLst>
          </p:cNvPr>
          <p:cNvSpPr txBox="1"/>
          <p:nvPr/>
        </p:nvSpPr>
        <p:spPr>
          <a:xfrm>
            <a:off x="10282025" y="2366149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4DCF94-8A63-4655-8164-5D68D16E30FE}"/>
              </a:ext>
            </a:extLst>
          </p:cNvPr>
          <p:cNvSpPr txBox="1"/>
          <p:nvPr/>
        </p:nvSpPr>
        <p:spPr>
          <a:xfrm>
            <a:off x="9205112" y="3206196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A6EAC0-1B67-4887-BFE1-B78254DFC8A1}"/>
              </a:ext>
            </a:extLst>
          </p:cNvPr>
          <p:cNvSpPr txBox="1"/>
          <p:nvPr/>
        </p:nvSpPr>
        <p:spPr>
          <a:xfrm>
            <a:off x="10464283" y="4125793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37BFED2-BDD0-4075-BD3B-96E69C21F1C8}"/>
              </a:ext>
            </a:extLst>
          </p:cNvPr>
          <p:cNvSpPr txBox="1"/>
          <p:nvPr/>
        </p:nvSpPr>
        <p:spPr>
          <a:xfrm>
            <a:off x="10470733" y="4927932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61BD2E-9420-4484-8481-B6EE73EED7A8}"/>
              </a:ext>
            </a:extLst>
          </p:cNvPr>
          <p:cNvSpPr txBox="1"/>
          <p:nvPr/>
        </p:nvSpPr>
        <p:spPr>
          <a:xfrm>
            <a:off x="9220994" y="5621098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0BA22B5-61FD-48BF-B274-EA8C4D202EE3}"/>
              </a:ext>
            </a:extLst>
          </p:cNvPr>
          <p:cNvSpPr/>
          <p:nvPr/>
        </p:nvSpPr>
        <p:spPr>
          <a:xfrm>
            <a:off x="4339177" y="669449"/>
            <a:ext cx="617734" cy="441539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C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99B875E-36B3-4808-8B8B-EB1F2963383F}"/>
              </a:ext>
            </a:extLst>
          </p:cNvPr>
          <p:cNvSpPr/>
          <p:nvPr/>
        </p:nvSpPr>
        <p:spPr>
          <a:xfrm>
            <a:off x="4327504" y="1344388"/>
            <a:ext cx="617734" cy="45241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7767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/>
      <p:bldP spid="13" grpId="0" animBg="1"/>
      <p:bldP spid="9" grpId="0"/>
      <p:bldP spid="10" grpId="0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208384"/>
              </p:ext>
            </p:extLst>
          </p:nvPr>
        </p:nvGraphicFramePr>
        <p:xfrm>
          <a:off x="3210127" y="1700017"/>
          <a:ext cx="7589519" cy="50284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31503">
                  <a:extLst>
                    <a:ext uri="{9D8B030D-6E8A-4147-A177-3AD203B41FA5}">
                      <a16:colId xmlns:a16="http://schemas.microsoft.com/office/drawing/2014/main" val="1178281009"/>
                    </a:ext>
                  </a:extLst>
                </a:gridCol>
                <a:gridCol w="1196754">
                  <a:extLst>
                    <a:ext uri="{9D8B030D-6E8A-4147-A177-3AD203B41FA5}">
                      <a16:colId xmlns:a16="http://schemas.microsoft.com/office/drawing/2014/main" val="2346088293"/>
                    </a:ext>
                  </a:extLst>
                </a:gridCol>
                <a:gridCol w="1261262">
                  <a:extLst>
                    <a:ext uri="{9D8B030D-6E8A-4147-A177-3AD203B41FA5}">
                      <a16:colId xmlns:a16="http://schemas.microsoft.com/office/drawing/2014/main" val="4234123383"/>
                    </a:ext>
                  </a:extLst>
                </a:gridCol>
              </a:tblGrid>
              <a:tr h="527144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latin typeface="Myriad Pro" panose="020B0503030403020204" pitchFamily="34" charset="0"/>
                        </a:rPr>
                        <a:t>E</a:t>
                      </a:r>
                    </a:p>
                    <a:p>
                      <a:pPr algn="ctr"/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Myriad Pro" panose="020B0503030403020204" pitchFamily="34" charset="0"/>
                        </a:rPr>
                        <a:t>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6187350"/>
                  </a:ext>
                </a:extLst>
              </a:tr>
              <a:tr h="969662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commence par une majuscule et se termine par un</a:t>
                      </a:r>
                      <a:r>
                        <a:rPr lang="fr-FR" sz="2400" baseline="0" dirty="0">
                          <a:latin typeface="Myriad Pro" panose="020B0503030403020204" pitchFamily="34" charset="0"/>
                        </a:rPr>
                        <a:t> </a:t>
                      </a:r>
                      <a:r>
                        <a:rPr lang="fr-FR" sz="2400" dirty="0">
                          <a:latin typeface="Myriad Pro" panose="020B0503030403020204" pitchFamily="34" charset="0"/>
                        </a:rPr>
                        <a:t>point.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6803828"/>
                  </a:ext>
                </a:extLst>
              </a:tr>
              <a:tr h="969662">
                <a:tc>
                  <a:txBody>
                    <a:bodyPr/>
                    <a:lstStyle/>
                    <a:p>
                      <a:r>
                        <a:rPr kumimoji="0" lang="fr-F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yriad Pro" panose="020B0503030403020204" pitchFamily="34" charset="0"/>
                          <a:ea typeface="+mn-ea"/>
                          <a:cs typeface="+mn-cs"/>
                        </a:rPr>
                        <a:t>Elle </a:t>
                      </a:r>
                      <a:r>
                        <a:rPr lang="fr-FR" sz="2400" dirty="0">
                          <a:latin typeface="Myriad Pro" panose="020B0503030403020204" pitchFamily="34" charset="0"/>
                        </a:rPr>
                        <a:t>commence par une majuscule et se termine par un</a:t>
                      </a:r>
                      <a:r>
                        <a:rPr lang="fr-FR" sz="2400" baseline="0" dirty="0">
                          <a:latin typeface="Myriad Pro" panose="020B0503030403020204" pitchFamily="34" charset="0"/>
                        </a:rPr>
                        <a:t> </a:t>
                      </a:r>
                      <a:r>
                        <a:rPr lang="fr-FR" sz="2400" dirty="0">
                          <a:latin typeface="Myriad Pro" panose="020B0503030403020204" pitchFamily="34" charset="0"/>
                        </a:rPr>
                        <a:t>point d’exclamation</a:t>
                      </a:r>
                      <a:r>
                        <a:rPr kumimoji="0" lang="fr-F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yriad Pro" panose="020B050303040302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412999"/>
                  </a:ext>
                </a:extLst>
              </a:tr>
              <a:tr h="969662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contient un verbe conjugué sans son sujet.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4376313"/>
                  </a:ext>
                </a:extLst>
              </a:tr>
              <a:tr h="538701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sert à donner</a:t>
                      </a:r>
                      <a:r>
                        <a:rPr lang="fr-FR" sz="2400" baseline="0" dirty="0">
                          <a:latin typeface="Myriad Pro" panose="020B0503030403020204" pitchFamily="34" charset="0"/>
                        </a:rPr>
                        <a:t> un ordre.</a:t>
                      </a:r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3620894"/>
                  </a:ext>
                </a:extLst>
              </a:tr>
              <a:tr h="538701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sert à donner</a:t>
                      </a:r>
                      <a:r>
                        <a:rPr lang="fr-FR" sz="2400" baseline="0" dirty="0">
                          <a:latin typeface="Myriad Pro" panose="020B0503030403020204" pitchFamily="34" charset="0"/>
                        </a:rPr>
                        <a:t> un conseil</a:t>
                      </a:r>
                      <a:r>
                        <a:rPr lang="fr-FR" sz="2400" dirty="0">
                          <a:latin typeface="Myriad Pro" panose="020B0503030403020204" pitchFamily="34" charset="0"/>
                        </a:rPr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334686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48842" y="466646"/>
            <a:ext cx="528523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charset="0"/>
                <a:ea typeface="Calibri" panose="020F0502020204030204" pitchFamily="34" charset="0"/>
                <a:cs typeface="Arial" panose="020B0604020202020204" pitchFamily="34" charset="0"/>
              </a:rPr>
              <a:t>Fais attention, Petit Chaperon Rouge !  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4224528" y="186452"/>
            <a:ext cx="5961888" cy="1166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29387" y="970861"/>
            <a:ext cx="530352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Va porter cette galette à ta grand-mère.</a:t>
            </a:r>
            <a:endParaRPr lang="en-US" sz="2400" dirty="0"/>
          </a:p>
        </p:txBody>
      </p:sp>
      <p:sp>
        <p:nvSpPr>
          <p:cNvPr id="11" name="Google Shape;32;p5">
            <a:extLst>
              <a:ext uri="{FF2B5EF4-FFF2-40B4-BE49-F238E27FC236}">
                <a16:creationId xmlns:a16="http://schemas.microsoft.com/office/drawing/2014/main" id="{AD5DDCCB-540F-40AC-AD91-C14C78308F17}"/>
              </a:ext>
            </a:extLst>
          </p:cNvPr>
          <p:cNvSpPr/>
          <p:nvPr/>
        </p:nvSpPr>
        <p:spPr>
          <a:xfrm>
            <a:off x="399994" y="2643007"/>
            <a:ext cx="2810133" cy="1277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dirty="0">
                <a:latin typeface="Myriad Pro" panose="020B0503030403020204" charset="0"/>
                <a:ea typeface="Calibri"/>
                <a:cs typeface="Calibri"/>
                <a:sym typeface="Calibri"/>
              </a:rPr>
              <a:t>Lisez les phrases et cochez les cases convenables.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5C4016-93A7-44CF-A288-7A4DC17FBF94}"/>
              </a:ext>
            </a:extLst>
          </p:cNvPr>
          <p:cNvSpPr/>
          <p:nvPr/>
        </p:nvSpPr>
        <p:spPr>
          <a:xfrm>
            <a:off x="3210127" y="499603"/>
            <a:ext cx="617734" cy="40331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2E93FBE-5A0D-43D7-8C9A-3A41D8910576}"/>
              </a:ext>
            </a:extLst>
          </p:cNvPr>
          <p:cNvSpPr/>
          <p:nvPr/>
        </p:nvSpPr>
        <p:spPr>
          <a:xfrm>
            <a:off x="3180365" y="1000035"/>
            <a:ext cx="617734" cy="40331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F</a:t>
            </a:r>
          </a:p>
        </p:txBody>
      </p:sp>
      <p:sp>
        <p:nvSpPr>
          <p:cNvPr id="17" name="Google Shape;32;p5">
            <a:extLst>
              <a:ext uri="{FF2B5EF4-FFF2-40B4-BE49-F238E27FC236}">
                <a16:creationId xmlns:a16="http://schemas.microsoft.com/office/drawing/2014/main" id="{B5CAC5E3-C054-4C42-9AFC-8B910826C34A}"/>
              </a:ext>
            </a:extLst>
          </p:cNvPr>
          <p:cNvSpPr/>
          <p:nvPr/>
        </p:nvSpPr>
        <p:spPr>
          <a:xfrm>
            <a:off x="727099" y="17281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ANALYSE</a:t>
            </a:r>
            <a:endParaRPr lang="fr-FR" sz="2800" b="1" dirty="0">
              <a:solidFill>
                <a:srgbClr val="0097D7"/>
              </a:solidFill>
              <a:latin typeface="Myriad Pro" panose="020B050303040302020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6206A6-2407-4417-8240-CA81DD8E98F2}"/>
              </a:ext>
            </a:extLst>
          </p:cNvPr>
          <p:cNvSpPr txBox="1"/>
          <p:nvPr/>
        </p:nvSpPr>
        <p:spPr>
          <a:xfrm>
            <a:off x="9881718" y="2496469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82DA52-851C-4BCF-9216-DB895A983BA9}"/>
              </a:ext>
            </a:extLst>
          </p:cNvPr>
          <p:cNvSpPr txBox="1"/>
          <p:nvPr/>
        </p:nvSpPr>
        <p:spPr>
          <a:xfrm>
            <a:off x="8692028" y="3497129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C0E36D4-1E3A-47E6-A0D3-B683E44ABC18}"/>
              </a:ext>
            </a:extLst>
          </p:cNvPr>
          <p:cNvSpPr txBox="1"/>
          <p:nvPr/>
        </p:nvSpPr>
        <p:spPr>
          <a:xfrm>
            <a:off x="9881717" y="4455573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27729D-10E3-4379-B284-FBBD11183687}"/>
              </a:ext>
            </a:extLst>
          </p:cNvPr>
          <p:cNvSpPr txBox="1"/>
          <p:nvPr/>
        </p:nvSpPr>
        <p:spPr>
          <a:xfrm>
            <a:off x="8692027" y="4461506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9038691-B67E-469E-9091-5888D3253CF3}"/>
              </a:ext>
            </a:extLst>
          </p:cNvPr>
          <p:cNvSpPr txBox="1"/>
          <p:nvPr/>
        </p:nvSpPr>
        <p:spPr>
          <a:xfrm>
            <a:off x="8692027" y="5233212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3F4E19-FFB3-4AB3-AE19-9699B72B9E4B}"/>
              </a:ext>
            </a:extLst>
          </p:cNvPr>
          <p:cNvSpPr txBox="1"/>
          <p:nvPr/>
        </p:nvSpPr>
        <p:spPr>
          <a:xfrm>
            <a:off x="9881716" y="5252025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147205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11" grpId="0"/>
      <p:bldP spid="12" grpId="0" animBg="1"/>
      <p:bldP spid="16" grpId="0" animBg="1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49820" y="433712"/>
            <a:ext cx="658368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Myriad Pro" panose="020B0503030403020204" charset="0"/>
              </a:rPr>
              <a:t>Oh grand-</a:t>
            </a:r>
            <a:r>
              <a:rPr lang="en-US" sz="2400" dirty="0" err="1">
                <a:latin typeface="Myriad Pro" panose="020B0503030403020204" charset="0"/>
              </a:rPr>
              <a:t>mère</a:t>
            </a:r>
            <a:r>
              <a:rPr lang="en-US" sz="2400" dirty="0">
                <a:latin typeface="Myriad Pro" panose="020B0503030403020204" charset="0"/>
              </a:rPr>
              <a:t>, </a:t>
            </a:r>
            <a:r>
              <a:rPr lang="en-US" sz="2400" dirty="0" err="1">
                <a:latin typeface="Myriad Pro" panose="020B0503030403020204" charset="0"/>
              </a:rPr>
              <a:t>comme</a:t>
            </a:r>
            <a:r>
              <a:rPr lang="en-US" sz="2400" dirty="0">
                <a:latin typeface="Myriad Pro" panose="020B0503030403020204" charset="0"/>
              </a:rPr>
              <a:t> </a:t>
            </a:r>
            <a:r>
              <a:rPr lang="en-US" sz="2400" dirty="0" err="1">
                <a:latin typeface="Myriad Pro" panose="020B0503030403020204" charset="0"/>
              </a:rPr>
              <a:t>tu</a:t>
            </a:r>
            <a:r>
              <a:rPr lang="en-US" sz="2400" dirty="0">
                <a:latin typeface="Myriad Pro" panose="020B0503030403020204" charset="0"/>
              </a:rPr>
              <a:t> as de </a:t>
            </a:r>
            <a:r>
              <a:rPr lang="en-US" sz="2400" dirty="0" err="1">
                <a:latin typeface="Myriad Pro" panose="020B0503030403020204" charset="0"/>
              </a:rPr>
              <a:t>grandes</a:t>
            </a:r>
            <a:r>
              <a:rPr lang="en-US" sz="2400" dirty="0">
                <a:latin typeface="Myriad Pro" panose="020B0503030403020204" charset="0"/>
              </a:rPr>
              <a:t> </a:t>
            </a:r>
            <a:r>
              <a:rPr lang="en-US" sz="2400" dirty="0" err="1">
                <a:latin typeface="Myriad Pro" panose="020B0503030403020204" charset="0"/>
              </a:rPr>
              <a:t>oreilles</a:t>
            </a:r>
            <a:r>
              <a:rPr lang="en-US" sz="2400" dirty="0">
                <a:latin typeface="Myriad Pro" panose="020B0503030403020204" charset="0"/>
              </a:rPr>
              <a:t> !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070435"/>
              </p:ext>
            </p:extLst>
          </p:nvPr>
        </p:nvGraphicFramePr>
        <p:xfrm>
          <a:off x="3404616" y="1820005"/>
          <a:ext cx="7586472" cy="49575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46683">
                  <a:extLst>
                    <a:ext uri="{9D8B030D-6E8A-4147-A177-3AD203B41FA5}">
                      <a16:colId xmlns:a16="http://schemas.microsoft.com/office/drawing/2014/main" val="3744539308"/>
                    </a:ext>
                  </a:extLst>
                </a:gridCol>
                <a:gridCol w="1187880">
                  <a:extLst>
                    <a:ext uri="{9D8B030D-6E8A-4147-A177-3AD203B41FA5}">
                      <a16:colId xmlns:a16="http://schemas.microsoft.com/office/drawing/2014/main" val="2832779246"/>
                    </a:ext>
                  </a:extLst>
                </a:gridCol>
                <a:gridCol w="1251909">
                  <a:extLst>
                    <a:ext uri="{9D8B030D-6E8A-4147-A177-3AD203B41FA5}">
                      <a16:colId xmlns:a16="http://schemas.microsoft.com/office/drawing/2014/main" val="2495798483"/>
                    </a:ext>
                  </a:extLst>
                </a:gridCol>
              </a:tblGrid>
              <a:tr h="445939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Myriad Pro" panose="020B0503030403020204" pitchFamily="34" charset="0"/>
                        </a:rPr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Myriad Pro" panose="020B0503030403020204" pitchFamily="34" charset="0"/>
                        </a:rPr>
                        <a:t>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29715"/>
                  </a:ext>
                </a:extLst>
              </a:tr>
              <a:tr h="802691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commence par une majuscule et se termine par un point d’exclamation.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642925"/>
                  </a:ext>
                </a:extLst>
              </a:tr>
              <a:tr h="802691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contient un sujet et un verbe conjugué.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9920987"/>
                  </a:ext>
                </a:extLst>
              </a:tr>
              <a:tr h="802691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</a:t>
                      </a:r>
                      <a:r>
                        <a:rPr lang="fr-FR" sz="2400" baseline="0" dirty="0">
                          <a:latin typeface="Myriad Pro" panose="020B0503030403020204" pitchFamily="34" charset="0"/>
                        </a:rPr>
                        <a:t> ne contient pas de verbe conjugu</a:t>
                      </a:r>
                      <a:r>
                        <a:rPr lang="fr-FR" sz="2400" dirty="0">
                          <a:latin typeface="Myriad Pro" panose="020B0503030403020204" pitchFamily="34" charset="0"/>
                        </a:rPr>
                        <a:t>é</a:t>
                      </a:r>
                      <a:r>
                        <a:rPr lang="fr-FR" sz="2400" baseline="0" dirty="0">
                          <a:latin typeface="Myriad Pro" panose="020B0503030403020204" pitchFamily="34" charset="0"/>
                        </a:rPr>
                        <a:t>.</a:t>
                      </a:r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2206326"/>
                  </a:ext>
                </a:extLst>
              </a:tr>
              <a:tr h="570273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contient des mots exclamatifs.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047656"/>
                  </a:ext>
                </a:extLst>
              </a:tr>
              <a:tr h="638208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sert à exprimer</a:t>
                      </a:r>
                      <a:r>
                        <a:rPr lang="fr-FR" sz="2400" baseline="0" dirty="0">
                          <a:latin typeface="Myriad Pro" panose="020B0503030403020204" pitchFamily="34" charset="0"/>
                        </a:rPr>
                        <a:t> la colère</a:t>
                      </a:r>
                      <a:r>
                        <a:rPr lang="fr-FR" sz="2400" dirty="0">
                          <a:latin typeface="Myriad Pro" panose="020B0503030403020204" pitchFamily="34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5122372"/>
                  </a:ext>
                </a:extLst>
              </a:tr>
              <a:tr h="802691">
                <a:tc>
                  <a:txBody>
                    <a:bodyPr/>
                    <a:lstStyle/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Elle sert à </a:t>
                      </a:r>
                      <a:r>
                        <a:rPr kumimoji="0" lang="fr-FR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yriad Pro" panose="020B0503030403020204" pitchFamily="34" charset="0"/>
                          <a:ea typeface="+mn-ea"/>
                          <a:cs typeface="+mn-cs"/>
                        </a:rPr>
                        <a:t>exprimer la surprise</a:t>
                      </a:r>
                      <a:r>
                        <a:rPr lang="fr-FR" sz="2400" dirty="0">
                          <a:latin typeface="Myriad Pro" panose="020B0503030403020204" pitchFamily="34" charset="0"/>
                        </a:rPr>
                        <a:t>.</a:t>
                      </a:r>
                    </a:p>
                    <a:p>
                      <a:r>
                        <a:rPr lang="fr-FR" sz="2400" dirty="0">
                          <a:latin typeface="Myriad Pro" panose="020B050303040302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763379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049820" y="1057931"/>
            <a:ext cx="2980944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Myriad Pro" panose="020B0503030403020204" charset="0"/>
              </a:rPr>
              <a:t>Jamais</a:t>
            </a:r>
            <a:r>
              <a:rPr lang="en-US" sz="2400" dirty="0">
                <a:latin typeface="Myriad Pro" panose="020B0503030403020204" charset="0"/>
              </a:rPr>
              <a:t> de la vie 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B9F77B-6CB0-4A7A-9256-A6254B0CCF4F}"/>
              </a:ext>
            </a:extLst>
          </p:cNvPr>
          <p:cNvSpPr/>
          <p:nvPr/>
        </p:nvSpPr>
        <p:spPr>
          <a:xfrm>
            <a:off x="437596" y="1942100"/>
            <a:ext cx="27336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2400" b="1" dirty="0">
                <a:latin typeface="Myriad Pro" panose="020B0503030403020204" charset="0"/>
                <a:ea typeface="Calibri"/>
                <a:cs typeface="Calibri"/>
                <a:sym typeface="Calibri"/>
              </a:rPr>
              <a:t>Lisez les phrases et cochez les cases convenables.</a:t>
            </a:r>
          </a:p>
        </p:txBody>
      </p:sp>
      <p:sp>
        <p:nvSpPr>
          <p:cNvPr id="12" name="Google Shape;32;p5">
            <a:extLst>
              <a:ext uri="{FF2B5EF4-FFF2-40B4-BE49-F238E27FC236}">
                <a16:creationId xmlns:a16="http://schemas.microsoft.com/office/drawing/2014/main" id="{02FB0E96-E2DC-4675-9A2C-F4785352E250}"/>
              </a:ext>
            </a:extLst>
          </p:cNvPr>
          <p:cNvSpPr/>
          <p:nvPr/>
        </p:nvSpPr>
        <p:spPr>
          <a:xfrm>
            <a:off x="727099" y="172814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fr-FR" sz="3600" b="1" dirty="0">
                <a:solidFill>
                  <a:srgbClr val="0097D7"/>
                </a:solidFill>
                <a:latin typeface="Myriad Pro" panose="020B0503030403020204" charset="0"/>
                <a:ea typeface="Calibri"/>
                <a:cs typeface="Calibri"/>
                <a:sym typeface="Calibri"/>
              </a:rPr>
              <a:t>ANALYSE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70BE73-3FE5-4664-B02D-DBE712C37A5D}"/>
              </a:ext>
            </a:extLst>
          </p:cNvPr>
          <p:cNvSpPr/>
          <p:nvPr/>
        </p:nvSpPr>
        <p:spPr>
          <a:xfrm>
            <a:off x="3404550" y="443362"/>
            <a:ext cx="617734" cy="403316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F05EA1-C444-44A1-8468-C051DDF4AAD9}"/>
              </a:ext>
            </a:extLst>
          </p:cNvPr>
          <p:cNvSpPr/>
          <p:nvPr/>
        </p:nvSpPr>
        <p:spPr>
          <a:xfrm>
            <a:off x="3385095" y="1087106"/>
            <a:ext cx="617734" cy="403316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0905EF5-19E7-4D7F-97FA-57A8D92B6850}"/>
              </a:ext>
            </a:extLst>
          </p:cNvPr>
          <p:cNvSpPr txBox="1"/>
          <p:nvPr/>
        </p:nvSpPr>
        <p:spPr>
          <a:xfrm>
            <a:off x="8889502" y="2219099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3E3D2D-1C6D-4F83-9E0C-5E4DC67E2022}"/>
              </a:ext>
            </a:extLst>
          </p:cNvPr>
          <p:cNvSpPr txBox="1"/>
          <p:nvPr/>
        </p:nvSpPr>
        <p:spPr>
          <a:xfrm>
            <a:off x="10148129" y="2219099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B807C5-838A-4037-BB4B-CB8D92AA723D}"/>
              </a:ext>
            </a:extLst>
          </p:cNvPr>
          <p:cNvSpPr txBox="1"/>
          <p:nvPr/>
        </p:nvSpPr>
        <p:spPr>
          <a:xfrm>
            <a:off x="8850706" y="3010347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18CEA6-9B54-4D37-B7E2-D1BE9931875C}"/>
              </a:ext>
            </a:extLst>
          </p:cNvPr>
          <p:cNvSpPr txBox="1"/>
          <p:nvPr/>
        </p:nvSpPr>
        <p:spPr>
          <a:xfrm>
            <a:off x="10087963" y="3837100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6F0515-FBD1-4483-8845-09C18241E89E}"/>
              </a:ext>
            </a:extLst>
          </p:cNvPr>
          <p:cNvSpPr txBox="1"/>
          <p:nvPr/>
        </p:nvSpPr>
        <p:spPr>
          <a:xfrm>
            <a:off x="8889501" y="4559314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BBD4F2-A138-475E-80C1-52C7B095FEEF}"/>
              </a:ext>
            </a:extLst>
          </p:cNvPr>
          <p:cNvSpPr txBox="1"/>
          <p:nvPr/>
        </p:nvSpPr>
        <p:spPr>
          <a:xfrm>
            <a:off x="8889501" y="5841410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1A1A5B2-65FC-47E8-9A03-D63083B27626}"/>
              </a:ext>
            </a:extLst>
          </p:cNvPr>
          <p:cNvSpPr txBox="1"/>
          <p:nvPr/>
        </p:nvSpPr>
        <p:spPr>
          <a:xfrm>
            <a:off x="10112845" y="5090529"/>
            <a:ext cx="881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FF0000"/>
                </a:solidFill>
                <a:latin typeface="Myriad Pro" panose="020B0503030403020204" pitchFamily="34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57208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4918</TotalTime>
  <Words>2391</Words>
  <Application>Microsoft Office PowerPoint</Application>
  <PresentationFormat>Widescreen</PresentationFormat>
  <Paragraphs>363</Paragraphs>
  <Slides>21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Adobe Arabic</vt:lpstr>
      <vt:lpstr>Calibri</vt:lpstr>
      <vt:lpstr>Myriad Pro Light</vt:lpstr>
      <vt:lpstr>Tw Cen MT</vt:lpstr>
      <vt:lpstr>Myriad Pro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Acer</cp:lastModifiedBy>
  <cp:revision>334</cp:revision>
  <dcterms:created xsi:type="dcterms:W3CDTF">2021-05-31T08:15:25Z</dcterms:created>
  <dcterms:modified xsi:type="dcterms:W3CDTF">2021-12-30T11:23:17Z</dcterms:modified>
</cp:coreProperties>
</file>