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av" ContentType="audio/x-wav"/>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Lst>
  <p:notesMasterIdLst>
    <p:notesMasterId r:id="rId9"/>
  </p:notesMasterIdLst>
  <p:sldIdLst>
    <p:sldId id="456" r:id="rId5"/>
    <p:sldId id="454" r:id="rId6"/>
    <p:sldId id="457" r:id="rId7"/>
    <p:sldId id="455" r:id="rId8"/>
  </p:sldIdLst>
  <p:sldSz cx="12192000" cy="6858000"/>
  <p:notesSz cx="6858000" cy="91440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88" userDrawn="1">
          <p15:clr>
            <a:srgbClr val="A4A3A4"/>
          </p15:clr>
        </p15:guide>
        <p15:guide id="2" pos="50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Rita Kassar" initials="RK" lastIdx="3" clrIdx="6">
    <p:extLst>
      <p:ext uri="{19B8F6BF-5375-455C-9EA6-DF929625EA0E}">
        <p15:presenceInfo xmlns:p15="http://schemas.microsoft.com/office/powerpoint/2012/main" userId="S::Rita.Kassar@qitabi.org::5460e9e5-99ec-4736-9ceb-a64d7832788a" providerId="AD"/>
      </p:ext>
    </p:extLst>
  </p:cmAuthor>
  <p:cmAuthor id="1" name="Rana Aridi" initials="" lastIdx="31" clrIdx="0"/>
  <p:cmAuthor id="8" name="Dany Aouad" initials="DA" lastIdx="1" clrIdx="7">
    <p:extLst>
      <p:ext uri="{19B8F6BF-5375-455C-9EA6-DF929625EA0E}">
        <p15:presenceInfo xmlns:p15="http://schemas.microsoft.com/office/powerpoint/2012/main" userId="S::Dany.Aouad@qitabi.org::d49ee0a1-a67e-483a-91b6-e3d7c013a9df" providerId="AD"/>
      </p:ext>
    </p:extLst>
  </p:cmAuthor>
  <p:cmAuthor id="2" name="Souhair Ghozayel" initials="SG" lastIdx="68" clrIdx="1">
    <p:extLst>
      <p:ext uri="{19B8F6BF-5375-455C-9EA6-DF929625EA0E}">
        <p15:presenceInfo xmlns:p15="http://schemas.microsoft.com/office/powerpoint/2012/main" userId="S::Souhair.Ghozayel@qitabi.org::c642db19-12cd-416a-820c-59b4ebaae96b" providerId="AD"/>
      </p:ext>
    </p:extLst>
  </p:cmAuthor>
  <p:cmAuthor id="9" name="Sara Kassab" initials="SK" lastIdx="17" clrIdx="8">
    <p:extLst>
      <p:ext uri="{19B8F6BF-5375-455C-9EA6-DF929625EA0E}">
        <p15:presenceInfo xmlns:p15="http://schemas.microsoft.com/office/powerpoint/2012/main" userId="S::Sara.Kassab@qitabi.org::ca60c3b0-9343-4f68-bdbe-1b892f45baad" providerId="AD"/>
      </p:ext>
    </p:extLst>
  </p:cmAuthor>
  <p:cmAuthor id="3" name="Kara McBride" initials="KM" lastIdx="40" clrIdx="2">
    <p:extLst>
      <p:ext uri="{19B8F6BF-5375-455C-9EA6-DF929625EA0E}">
        <p15:presenceInfo xmlns:p15="http://schemas.microsoft.com/office/powerpoint/2012/main" userId="S::Kara.McBride@worldlearning.org::c54b3836-24f4-4af9-a728-c5c0702254aa" providerId="AD"/>
      </p:ext>
    </p:extLst>
  </p:cmAuthor>
  <p:cmAuthor id="10" name="Zeina Abourousse" initials="ZA" lastIdx="1" clrIdx="9">
    <p:extLst>
      <p:ext uri="{19B8F6BF-5375-455C-9EA6-DF929625EA0E}">
        <p15:presenceInfo xmlns:p15="http://schemas.microsoft.com/office/powerpoint/2012/main" userId="S::Zeina.Abourousse@qitabi.org::0ac4309a-7c16-47ba-85d8-1b191b739971" providerId="AD"/>
      </p:ext>
    </p:extLst>
  </p:cmAuthor>
  <p:cmAuthor id="4" name="Rana Aridi" initials="RA" lastIdx="298" clrIdx="3">
    <p:extLst>
      <p:ext uri="{19B8F6BF-5375-455C-9EA6-DF929625EA0E}">
        <p15:presenceInfo xmlns:p15="http://schemas.microsoft.com/office/powerpoint/2012/main" userId="S::Rana.Aridi@qitabi.org::bc0141a6-272a-4f52-8dab-89dc569c7517" providerId="AD"/>
      </p:ext>
    </p:extLst>
  </p:cmAuthor>
  <p:cmAuthor id="5" name="Rania Khalil" initials="RK" lastIdx="12" clrIdx="4">
    <p:extLst>
      <p:ext uri="{19B8F6BF-5375-455C-9EA6-DF929625EA0E}">
        <p15:presenceInfo xmlns:p15="http://schemas.microsoft.com/office/powerpoint/2012/main" userId="S::rania.khalil@worldlearning.org::7e639223-6b9f-4f28-9980-e129f81dacb7" providerId="AD"/>
      </p:ext>
    </p:extLst>
  </p:cmAuthor>
  <p:cmAuthor id="6" name="Elia Mansour" initials="EM" lastIdx="2" clrIdx="5">
    <p:extLst>
      <p:ext uri="{19B8F6BF-5375-455C-9EA6-DF929625EA0E}">
        <p15:presenceInfo xmlns:p15="http://schemas.microsoft.com/office/powerpoint/2012/main" userId="S::Elia.Mansour@qitabi.org::0ca26d34-a40f-4642-85d2-c962d07ad6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4193"/>
    <a:srgbClr val="DAB4BA"/>
    <a:srgbClr val="F3E1E7"/>
    <a:srgbClr val="E7D1D5"/>
    <a:srgbClr val="E0C2C7"/>
    <a:srgbClr val="E7CFD3"/>
    <a:srgbClr val="DFBDC3"/>
    <a:srgbClr val="D8B0B7"/>
    <a:srgbClr val="D2A2AA"/>
    <a:srgbClr val="A8B9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84" autoAdjust="0"/>
    <p:restoredTop sz="61307" autoAdjust="0"/>
  </p:normalViewPr>
  <p:slideViewPr>
    <p:cSldViewPr snapToGrid="0">
      <p:cViewPr varScale="1">
        <p:scale>
          <a:sx n="70" d="100"/>
          <a:sy n="70" d="100"/>
        </p:scale>
        <p:origin x="1908" y="60"/>
      </p:cViewPr>
      <p:guideLst>
        <p:guide orient="horz" pos="1488"/>
        <p:guide pos="50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148F39-9E46-4FB9-916A-D08E278FEF71}" type="datetimeFigureOut">
              <a:rPr lang="en-US" smtClean="0"/>
              <a:t>18-Oct-21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C47EA9-339C-40BE-A2F1-4795BE3FC0DC}" type="slidenum">
              <a:rPr lang="en-US" smtClean="0"/>
              <a:t>‹#›</a:t>
            </a:fld>
            <a:endParaRPr lang="en-US" dirty="0"/>
          </a:p>
        </p:txBody>
      </p:sp>
    </p:spTree>
    <p:extLst>
      <p:ext uri="{BB962C8B-B14F-4D97-AF65-F5344CB8AC3E}">
        <p14:creationId xmlns:p14="http://schemas.microsoft.com/office/powerpoint/2010/main" val="3505782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4" name="Google Shape;404;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Narration/VO: </a:t>
            </a:r>
            <a:r>
              <a:rPr lang="en-US" sz="1200" i="0" dirty="0">
                <a:solidFill>
                  <a:srgbClr val="000000"/>
                </a:solidFill>
                <a:latin typeface="Courier New"/>
                <a:ea typeface="Courier New"/>
                <a:cs typeface="Courier New"/>
                <a:sym typeface="Courier New"/>
              </a:rPr>
              <a:t>Now, it’s your turn to choose characteristics that make a character interesting. Listen to a part of a story that we read before to help you remember the character. Choose the reasons that complete my sentence about what makes that character interesting. We will start by reading a part of the story “</a:t>
            </a:r>
            <a:r>
              <a:rPr lang="en-US" sz="1200" b="0" dirty="0">
                <a:solidFill>
                  <a:schemeClr val="lt1"/>
                </a:solidFill>
                <a:latin typeface="Comic Sans MS"/>
                <a:ea typeface="Comic Sans MS"/>
                <a:cs typeface="Comic Sans MS"/>
                <a:sym typeface="Comic Sans MS"/>
              </a:rPr>
              <a:t>The Mystery of the Missing Trees</a:t>
            </a:r>
            <a:r>
              <a:rPr lang="en-US" sz="1200" b="0" i="0" dirty="0">
                <a:solidFill>
                  <a:schemeClr val="lt1"/>
                </a:solidFill>
                <a:latin typeface="Comic Sans MS"/>
                <a:ea typeface="Comic Sans MS"/>
                <a:cs typeface="Comic Sans MS"/>
                <a:sym typeface="Comic Sans MS"/>
              </a:rPr>
              <a:t>”: </a:t>
            </a:r>
            <a:r>
              <a:rPr lang="en-US" sz="1200" dirty="0">
                <a:latin typeface="Comic Sans MS"/>
                <a:ea typeface="Comic Sans MS"/>
                <a:cs typeface="Comic Sans MS"/>
                <a:sym typeface="Comic Sans MS"/>
              </a:rPr>
              <a:t>Tamer and a group of his friends met everyday in the treehouse. They liked to find clues to explore and find out what happens in their town, just like police detectives do.” </a:t>
            </a:r>
            <a:r>
              <a:rPr lang="en-US" sz="1200" b="1" dirty="0">
                <a:latin typeface="Comic Sans MS"/>
                <a:ea typeface="Comic Sans MS"/>
                <a:cs typeface="Comic Sans MS"/>
                <a:sym typeface="Comic Sans MS"/>
              </a:rPr>
              <a:t>[pause] </a:t>
            </a:r>
            <a:endParaRPr sz="1200" dirty="0">
              <a:latin typeface="Comic Sans MS"/>
              <a:ea typeface="Comic Sans MS"/>
              <a:cs typeface="Comic Sans MS"/>
              <a:sym typeface="Comic Sans MS"/>
            </a:endParaRPr>
          </a:p>
          <a:p>
            <a:pPr marL="0" marR="0" lvl="0" indent="0" algn="l" rtl="0">
              <a:lnSpc>
                <a:spcPct val="107000"/>
              </a:lnSpc>
              <a:spcBef>
                <a:spcPts val="0"/>
              </a:spcBef>
              <a:spcAft>
                <a:spcPts val="0"/>
              </a:spcAft>
              <a:buClr>
                <a:schemeClr val="lt1"/>
              </a:buClr>
              <a:buSzPts val="1000"/>
              <a:buFont typeface="Courier New"/>
              <a:buNone/>
            </a:pPr>
            <a:r>
              <a:rPr lang="en-US" sz="1200" b="0" i="0" dirty="0">
                <a:solidFill>
                  <a:schemeClr val="lt1"/>
                </a:solidFill>
                <a:latin typeface="Comic Sans MS"/>
                <a:ea typeface="Comic Sans MS"/>
                <a:cs typeface="Comic Sans MS"/>
                <a:sym typeface="Comic Sans MS"/>
              </a:rPr>
              <a:t>I find Tamer interesting because he reminds me of my best friend. He also ________. </a:t>
            </a:r>
            <a:r>
              <a:rPr lang="en-US" sz="1200" b="1" i="0" dirty="0">
                <a:solidFill>
                  <a:schemeClr val="lt1"/>
                </a:solidFill>
                <a:latin typeface="Comic Sans MS"/>
                <a:ea typeface="Comic Sans MS"/>
                <a:cs typeface="Comic Sans MS"/>
                <a:sym typeface="Comic Sans MS"/>
              </a:rPr>
              <a:t>[read options]</a:t>
            </a:r>
            <a:endParaRPr sz="1200" b="0" i="0" dirty="0">
              <a:solidFill>
                <a:schemeClr val="lt1"/>
              </a:solidFill>
              <a:latin typeface="Comic Sans MS"/>
              <a:ea typeface="Comic Sans MS"/>
              <a:cs typeface="Comic Sans MS"/>
              <a:sym typeface="Comic Sans MS"/>
            </a:endParaRPr>
          </a:p>
          <a:p>
            <a:pPr marL="0" marR="0" lvl="0" indent="0" algn="l" rtl="0">
              <a:lnSpc>
                <a:spcPct val="107000"/>
              </a:lnSpc>
              <a:spcBef>
                <a:spcPts val="0"/>
              </a:spcBef>
              <a:spcAft>
                <a:spcPts val="0"/>
              </a:spcAft>
              <a:buClr>
                <a:schemeClr val="dk1"/>
              </a:buClr>
              <a:buSzPts val="1000"/>
              <a:buFont typeface="Courier New"/>
              <a:buNone/>
            </a:pPr>
            <a:endParaRPr sz="1200" b="0" i="0" dirty="0">
              <a:solidFill>
                <a:schemeClr val="lt1"/>
              </a:solidFill>
              <a:latin typeface="Comic Sans MS"/>
              <a:ea typeface="Comic Sans MS"/>
              <a:cs typeface="Comic Sans MS"/>
              <a:sym typeface="Comic Sans MS"/>
            </a:endParaRPr>
          </a:p>
          <a:p>
            <a:pPr marL="0" marR="0" lvl="0" indent="0" algn="l" rtl="0">
              <a:lnSpc>
                <a:spcPct val="107000"/>
              </a:lnSpc>
              <a:spcBef>
                <a:spcPts val="0"/>
              </a:spcBef>
              <a:spcAft>
                <a:spcPts val="0"/>
              </a:spcAft>
              <a:buClr>
                <a:schemeClr val="lt1"/>
              </a:buClr>
              <a:buSzPts val="1000"/>
              <a:buFont typeface="Courier New"/>
              <a:buNone/>
            </a:pPr>
            <a:r>
              <a:rPr lang="en-US" sz="1200" b="1" i="0" dirty="0">
                <a:solidFill>
                  <a:schemeClr val="lt1"/>
                </a:solidFill>
                <a:latin typeface="Comic Sans MS"/>
                <a:ea typeface="Comic Sans MS"/>
                <a:cs typeface="Comic Sans MS"/>
                <a:sym typeface="Comic Sans MS"/>
              </a:rPr>
              <a:t>Feedback: </a:t>
            </a:r>
            <a:endParaRPr dirty="0"/>
          </a:p>
          <a:p>
            <a:pPr marL="228600" marR="0" lvl="0" indent="-228600" algn="l" rtl="0">
              <a:lnSpc>
                <a:spcPct val="107000"/>
              </a:lnSpc>
              <a:spcBef>
                <a:spcPts val="0"/>
              </a:spcBef>
              <a:spcAft>
                <a:spcPts val="0"/>
              </a:spcAft>
              <a:buClr>
                <a:srgbClr val="000000"/>
              </a:buClr>
              <a:buSzPts val="1000"/>
              <a:buFont typeface="Arial" panose="020B0604020202020204" pitchFamily="34" charset="0"/>
              <a:buChar char="•"/>
            </a:pPr>
            <a:r>
              <a:rPr lang="en-US" sz="1200" b="1" i="0" dirty="0">
                <a:solidFill>
                  <a:srgbClr val="000000"/>
                </a:solidFill>
                <a:latin typeface="Courier New"/>
                <a:ea typeface="Courier New"/>
                <a:cs typeface="Courier New"/>
                <a:sym typeface="Courier New"/>
              </a:rPr>
              <a:t>Great job!</a:t>
            </a:r>
            <a:endParaRPr dirty="0"/>
          </a:p>
          <a:p>
            <a:pPr marL="228600" marR="0" lvl="0" indent="-228600" algn="l" rtl="0">
              <a:lnSpc>
                <a:spcPct val="107000"/>
              </a:lnSpc>
              <a:spcBef>
                <a:spcPts val="0"/>
              </a:spcBef>
              <a:spcAft>
                <a:spcPts val="0"/>
              </a:spcAft>
              <a:buClr>
                <a:srgbClr val="000000"/>
              </a:buClr>
              <a:buSzPts val="1000"/>
              <a:buFont typeface="Arial" panose="020B0604020202020204" pitchFamily="34" charset="0"/>
              <a:buChar char="•"/>
            </a:pPr>
            <a:r>
              <a:rPr lang="en-US" sz="1200" b="0" i="0" dirty="0">
                <a:solidFill>
                  <a:srgbClr val="000000"/>
                </a:solidFill>
                <a:latin typeface="Courier New"/>
                <a:ea typeface="Courier New"/>
                <a:cs typeface="Courier New"/>
                <a:sym typeface="Courier New"/>
              </a:rPr>
              <a:t>Incorrect! Tamer lives next to a forest, not a river.</a:t>
            </a:r>
            <a:endParaRPr dirty="0"/>
          </a:p>
          <a:p>
            <a:pPr marL="228600" marR="0" lvl="0" indent="-228600" algn="l" defTabSz="914400" rtl="0" eaLnBrk="1" fontAlgn="auto" latinLnBrk="0" hangingPunct="1">
              <a:lnSpc>
                <a:spcPct val="107000"/>
              </a:lnSpc>
              <a:spcBef>
                <a:spcPts val="0"/>
              </a:spcBef>
              <a:spcAft>
                <a:spcPts val="0"/>
              </a:spcAft>
              <a:buClr>
                <a:srgbClr val="000000"/>
              </a:buClr>
              <a:buSzPts val="1000"/>
              <a:buFont typeface="Arial" panose="020B0604020202020204" pitchFamily="34" charset="0"/>
              <a:buChar char="•"/>
              <a:tabLst/>
              <a:defRPr/>
            </a:pPr>
            <a:r>
              <a:rPr lang="en-US" sz="1200" b="1" i="0" dirty="0">
                <a:solidFill>
                  <a:srgbClr val="000000"/>
                </a:solidFill>
                <a:latin typeface="Courier New"/>
                <a:ea typeface="Courier New"/>
                <a:cs typeface="Courier New"/>
                <a:sym typeface="Courier New"/>
              </a:rPr>
              <a:t>Great job!</a:t>
            </a:r>
            <a:endParaRPr dirty="0"/>
          </a:p>
          <a:p>
            <a:pPr marL="228600" marR="0" lvl="0" indent="-228600" algn="l" rtl="0">
              <a:lnSpc>
                <a:spcPct val="107000"/>
              </a:lnSpc>
              <a:spcBef>
                <a:spcPts val="0"/>
              </a:spcBef>
              <a:spcAft>
                <a:spcPts val="0"/>
              </a:spcAft>
              <a:buClr>
                <a:srgbClr val="000000"/>
              </a:buClr>
              <a:buSzPts val="1000"/>
              <a:buFont typeface="Arial" panose="020B0604020202020204" pitchFamily="34" charset="0"/>
              <a:buChar char="•"/>
            </a:pPr>
            <a:r>
              <a:rPr lang="en-US" sz="1200" b="1" i="0" dirty="0">
                <a:solidFill>
                  <a:srgbClr val="000000"/>
                </a:solidFill>
                <a:latin typeface="Courier New"/>
                <a:ea typeface="Courier New"/>
                <a:cs typeface="Courier New"/>
                <a:sym typeface="Courier New"/>
              </a:rPr>
              <a:t>Great job!</a:t>
            </a:r>
            <a:endParaRPr lang="en-US" dirty="0"/>
          </a:p>
          <a:p>
            <a:pPr marL="228600" marR="0" lvl="0" indent="-228600" algn="l" rtl="0">
              <a:lnSpc>
                <a:spcPct val="107000"/>
              </a:lnSpc>
              <a:spcBef>
                <a:spcPts val="0"/>
              </a:spcBef>
              <a:spcAft>
                <a:spcPts val="0"/>
              </a:spcAft>
              <a:buClr>
                <a:srgbClr val="000000"/>
              </a:buClr>
              <a:buSzPts val="1000"/>
              <a:buFont typeface="Arial" panose="020B0604020202020204" pitchFamily="34" charset="0"/>
              <a:buChar char="•"/>
            </a:pPr>
            <a:r>
              <a:rPr lang="en-US" sz="1200" b="0" i="0" dirty="0">
                <a:solidFill>
                  <a:srgbClr val="000000"/>
                </a:solidFill>
                <a:latin typeface="Courier New"/>
                <a:ea typeface="Courier New"/>
                <a:cs typeface="Courier New"/>
                <a:sym typeface="Courier New"/>
              </a:rPr>
              <a:t>Incorrect! Tamer does have a treehouse.</a:t>
            </a:r>
            <a:endParaRPr dirty="0"/>
          </a:p>
          <a:p>
            <a:pPr marL="228600" marR="0" lvl="0" indent="-165100" algn="l" rtl="0">
              <a:lnSpc>
                <a:spcPct val="107000"/>
              </a:lnSpc>
              <a:spcBef>
                <a:spcPts val="0"/>
              </a:spcBef>
              <a:spcAft>
                <a:spcPts val="0"/>
              </a:spcAft>
              <a:buClr>
                <a:schemeClr val="dk1"/>
              </a:buClr>
              <a:buSzPts val="1000"/>
              <a:buFont typeface="Courier New"/>
              <a:buNone/>
            </a:pPr>
            <a:endParaRPr sz="1200" b="0" i="0" dirty="0">
              <a:solidFill>
                <a:srgbClr val="000000"/>
              </a:solidFill>
              <a:latin typeface="Courier New"/>
              <a:ea typeface="Courier New"/>
              <a:cs typeface="Courier New"/>
              <a:sym typeface="Courier New"/>
            </a:endParaRPr>
          </a:p>
          <a:p>
            <a:pPr marL="0" lvl="0" indent="0" algn="l" rtl="0">
              <a:spcBef>
                <a:spcPts val="0"/>
              </a:spcBef>
              <a:spcAft>
                <a:spcPts val="0"/>
              </a:spcAft>
              <a:buClr>
                <a:schemeClr val="dk1"/>
              </a:buClr>
              <a:buSzPts val="1200"/>
              <a:buFont typeface="Calibri"/>
              <a:buNone/>
            </a:pPr>
            <a:r>
              <a:rPr lang="en-US" b="0" dirty="0"/>
              <a:t>--------------------------------------------------------------------------------------------------------------------------------------</a:t>
            </a:r>
            <a:endParaRPr dirty="0"/>
          </a:p>
          <a:p>
            <a:pPr marL="0" lvl="0" indent="0" algn="l" rtl="0">
              <a:spcBef>
                <a:spcPts val="0"/>
              </a:spcBef>
              <a:spcAft>
                <a:spcPts val="0"/>
              </a:spcAft>
              <a:buClr>
                <a:schemeClr val="dk1"/>
              </a:buClr>
              <a:buSzPts val="1200"/>
              <a:buFont typeface="Calibri"/>
              <a:buNone/>
            </a:pPr>
            <a:endParaRPr b="0" dirty="0"/>
          </a:p>
          <a:p>
            <a:pPr marL="0" lvl="0" indent="0" algn="l" rtl="0">
              <a:spcBef>
                <a:spcPts val="0"/>
              </a:spcBef>
              <a:spcAft>
                <a:spcPts val="0"/>
              </a:spcAft>
              <a:buClr>
                <a:schemeClr val="dk1"/>
              </a:buClr>
              <a:buSzPts val="1200"/>
              <a:buFont typeface="Calibri"/>
              <a:buNone/>
            </a:pPr>
            <a:r>
              <a:rPr lang="en-US" sz="1200" b="1" dirty="0">
                <a:latin typeface="Comic Sans MS"/>
              </a:rPr>
              <a:t>Teachers’ Notes</a:t>
            </a:r>
            <a:r>
              <a:rPr lang="en-US" b="1" dirty="0"/>
              <a:t>:</a:t>
            </a:r>
            <a:endParaRPr dirty="0"/>
          </a:p>
          <a:p>
            <a:pPr marL="0" lvl="0" indent="0" algn="l" rtl="0">
              <a:spcBef>
                <a:spcPts val="0"/>
              </a:spcBef>
              <a:spcAft>
                <a:spcPts val="0"/>
              </a:spcAft>
              <a:buClr>
                <a:schemeClr val="dk1"/>
              </a:buClr>
              <a:buSzPts val="1200"/>
              <a:buFont typeface="Calibri"/>
              <a:buNone/>
            </a:pPr>
            <a:r>
              <a:rPr lang="en-US" b="1" dirty="0"/>
              <a:t>In Class: </a:t>
            </a:r>
            <a:r>
              <a:rPr lang="en-US" b="0" dirty="0"/>
              <a:t>You can recycle the concept of brainstorming here and come up with ideas about what makes the character interesting instead of providing options. You can then eliminate irrelevant ideas and work together on forming the sentences. </a:t>
            </a:r>
            <a:endParaRPr b="1" dirty="0"/>
          </a:p>
          <a:p>
            <a:pPr marL="0" marR="0" lvl="0" indent="0" algn="l" rtl="0">
              <a:lnSpc>
                <a:spcPct val="107000"/>
              </a:lnSpc>
              <a:spcBef>
                <a:spcPts val="0"/>
              </a:spcBef>
              <a:spcAft>
                <a:spcPts val="0"/>
              </a:spcAft>
              <a:buClr>
                <a:schemeClr val="dk1"/>
              </a:buClr>
              <a:buSzPts val="1000"/>
              <a:buFont typeface="Courier New"/>
              <a:buNone/>
            </a:pPr>
            <a:endParaRPr sz="1200" b="0" i="0" dirty="0">
              <a:solidFill>
                <a:srgbClr val="000000"/>
              </a:solidFill>
              <a:latin typeface="Courier New"/>
              <a:ea typeface="Courier New"/>
              <a:cs typeface="Courier New"/>
              <a:sym typeface="Courier New"/>
            </a:endParaRPr>
          </a:p>
          <a:p>
            <a:pPr marL="228600" marR="0" lvl="0" indent="-165100" algn="l" rtl="0">
              <a:lnSpc>
                <a:spcPct val="107000"/>
              </a:lnSpc>
              <a:spcBef>
                <a:spcPts val="0"/>
              </a:spcBef>
              <a:spcAft>
                <a:spcPts val="0"/>
              </a:spcAft>
              <a:buClr>
                <a:schemeClr val="dk1"/>
              </a:buClr>
              <a:buSzPts val="1000"/>
              <a:buFont typeface="Courier New"/>
              <a:buNone/>
            </a:pPr>
            <a:endParaRPr sz="1200" b="1" i="0" dirty="0">
              <a:solidFill>
                <a:srgbClr val="000000"/>
              </a:solidFill>
              <a:latin typeface="Courier New"/>
              <a:ea typeface="Courier New"/>
              <a:cs typeface="Courier New"/>
              <a:sym typeface="Courier New"/>
            </a:endParaRPr>
          </a:p>
          <a:p>
            <a:pPr marL="0" marR="0" lvl="0" indent="0" algn="l" rtl="0">
              <a:lnSpc>
                <a:spcPct val="100000"/>
              </a:lnSpc>
              <a:spcBef>
                <a:spcPts val="0"/>
              </a:spcBef>
              <a:spcAft>
                <a:spcPts val="0"/>
              </a:spcAft>
              <a:buClr>
                <a:schemeClr val="dk1"/>
              </a:buClr>
              <a:buSzPts val="1200"/>
              <a:buFont typeface="Calibri"/>
              <a:buNone/>
            </a:pPr>
            <a:endParaRPr b="1" dirty="0"/>
          </a:p>
        </p:txBody>
      </p:sp>
      <p:sp>
        <p:nvSpPr>
          <p:cNvPr id="405" name="Google Shape;405;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2</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3" name="Google Shape;413;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dirty="0"/>
              <a:t>Narration/VO: </a:t>
            </a:r>
            <a:r>
              <a:rPr lang="en-US" sz="1200" i="0" dirty="0">
                <a:solidFill>
                  <a:srgbClr val="000000"/>
                </a:solidFill>
                <a:latin typeface="Courier New"/>
                <a:ea typeface="Courier New"/>
                <a:cs typeface="Courier New"/>
                <a:sym typeface="Courier New"/>
              </a:rPr>
              <a:t>Now, let’s remember the story “</a:t>
            </a:r>
            <a:r>
              <a:rPr lang="en-US" sz="1200" b="0" dirty="0">
                <a:solidFill>
                  <a:schemeClr val="lt1"/>
                </a:solidFill>
                <a:latin typeface="Comic Sans MS"/>
                <a:ea typeface="Comic Sans MS"/>
                <a:cs typeface="Comic Sans MS"/>
                <a:sym typeface="Comic Sans MS"/>
              </a:rPr>
              <a:t>First Day at a New School</a:t>
            </a:r>
            <a:r>
              <a:rPr lang="en-US" sz="1200" b="0" i="0" dirty="0">
                <a:solidFill>
                  <a:schemeClr val="lt1"/>
                </a:solidFill>
                <a:latin typeface="Comic Sans MS"/>
                <a:ea typeface="Comic Sans MS"/>
                <a:cs typeface="Comic Sans MS"/>
                <a:sym typeface="Comic Sans MS"/>
              </a:rPr>
              <a:t>”: “</a:t>
            </a:r>
            <a:r>
              <a:rPr lang="en-US" sz="1200" dirty="0">
                <a:latin typeface="Comic Sans MS"/>
                <a:ea typeface="Comic Sans MS"/>
                <a:cs typeface="Comic Sans MS"/>
                <a:sym typeface="Comic Sans MS"/>
              </a:rPr>
              <a:t>Sami walked out of his house and waited for the bus. It was his first day at a new school. He looked at his hands and saw them shaking. He didn’t want to get on the bus. Another boy walked to the bus stop and stood next to Sami, then said, “Hi, I’m Karam. Do you want to sit with me on the bus?” Sami smiled and said, “Sure, that would be great! Thank you.” </a:t>
            </a:r>
            <a:r>
              <a:rPr lang="en-US" sz="1200" b="1" dirty="0">
                <a:latin typeface="Comic Sans MS"/>
                <a:ea typeface="Comic Sans MS"/>
                <a:cs typeface="Comic Sans MS"/>
                <a:sym typeface="Comic Sans MS"/>
              </a:rPr>
              <a:t>[pause] </a:t>
            </a:r>
            <a:endParaRPr dirty="0"/>
          </a:p>
          <a:p>
            <a:pPr marL="0" marR="0" lvl="0" indent="0" algn="l" rtl="0">
              <a:lnSpc>
                <a:spcPct val="100000"/>
              </a:lnSpc>
              <a:spcBef>
                <a:spcPts val="0"/>
              </a:spcBef>
              <a:spcAft>
                <a:spcPts val="0"/>
              </a:spcAft>
              <a:buClr>
                <a:schemeClr val="dk1"/>
              </a:buClr>
              <a:buSzPts val="1200"/>
              <a:buFont typeface="Calibri"/>
              <a:buNone/>
            </a:pPr>
            <a:endParaRPr sz="1200" dirty="0">
              <a:latin typeface="Comic Sans MS"/>
              <a:ea typeface="Comic Sans MS"/>
              <a:cs typeface="Comic Sans MS"/>
              <a:sym typeface="Comic Sans MS"/>
            </a:endParaRPr>
          </a:p>
          <a:p>
            <a:pPr marL="0" marR="0" lvl="0" indent="0" algn="l" rtl="0">
              <a:lnSpc>
                <a:spcPct val="107000"/>
              </a:lnSpc>
              <a:spcBef>
                <a:spcPts val="0"/>
              </a:spcBef>
              <a:spcAft>
                <a:spcPts val="0"/>
              </a:spcAft>
              <a:buClr>
                <a:schemeClr val="lt1"/>
              </a:buClr>
              <a:buSzPts val="1000"/>
              <a:buFont typeface="Courier New"/>
              <a:buNone/>
            </a:pPr>
            <a:r>
              <a:rPr lang="en-US" sz="1200" b="0" i="0" dirty="0">
                <a:solidFill>
                  <a:schemeClr val="lt1"/>
                </a:solidFill>
                <a:latin typeface="Comic Sans MS"/>
                <a:ea typeface="Comic Sans MS"/>
                <a:cs typeface="Comic Sans MS"/>
                <a:sym typeface="Comic Sans MS"/>
              </a:rPr>
              <a:t>I find Sami interesting because he is just like me. I also _______ </a:t>
            </a:r>
            <a:r>
              <a:rPr lang="en-US" sz="1200" b="1" i="0" dirty="0">
                <a:solidFill>
                  <a:schemeClr val="lt1"/>
                </a:solidFill>
                <a:latin typeface="Comic Sans MS"/>
                <a:ea typeface="Comic Sans MS"/>
                <a:cs typeface="Comic Sans MS"/>
                <a:sym typeface="Comic Sans MS"/>
              </a:rPr>
              <a:t>[read options]</a:t>
            </a:r>
            <a:endParaRPr sz="1200" b="0" i="0" dirty="0">
              <a:solidFill>
                <a:schemeClr val="lt1"/>
              </a:solidFill>
              <a:latin typeface="Comic Sans MS"/>
              <a:ea typeface="Comic Sans MS"/>
              <a:cs typeface="Comic Sans MS"/>
              <a:sym typeface="Comic Sans MS"/>
            </a:endParaRPr>
          </a:p>
          <a:p>
            <a:pPr marL="0" marR="0" lvl="0" indent="0" algn="l" rtl="0">
              <a:lnSpc>
                <a:spcPct val="107000"/>
              </a:lnSpc>
              <a:spcBef>
                <a:spcPts val="0"/>
              </a:spcBef>
              <a:spcAft>
                <a:spcPts val="0"/>
              </a:spcAft>
              <a:buClr>
                <a:schemeClr val="dk1"/>
              </a:buClr>
              <a:buSzPts val="1000"/>
              <a:buFont typeface="Courier New"/>
              <a:buNone/>
            </a:pPr>
            <a:endParaRPr sz="1200" b="0" i="0" dirty="0">
              <a:solidFill>
                <a:schemeClr val="lt1"/>
              </a:solidFill>
              <a:latin typeface="Comic Sans MS"/>
              <a:ea typeface="Comic Sans MS"/>
              <a:cs typeface="Comic Sans MS"/>
              <a:sym typeface="Comic Sans MS"/>
            </a:endParaRPr>
          </a:p>
          <a:p>
            <a:pPr marL="0" marR="0" lvl="0" indent="0" algn="l" rtl="0">
              <a:lnSpc>
                <a:spcPct val="107000"/>
              </a:lnSpc>
              <a:spcBef>
                <a:spcPts val="0"/>
              </a:spcBef>
              <a:spcAft>
                <a:spcPts val="0"/>
              </a:spcAft>
              <a:buClr>
                <a:schemeClr val="lt1"/>
              </a:buClr>
              <a:buSzPts val="1000"/>
              <a:buFont typeface="Courier New"/>
              <a:buNone/>
            </a:pPr>
            <a:r>
              <a:rPr lang="en-US" sz="1200" b="1" i="0" dirty="0">
                <a:solidFill>
                  <a:schemeClr val="lt1"/>
                </a:solidFill>
                <a:latin typeface="Comic Sans MS"/>
                <a:ea typeface="Comic Sans MS"/>
                <a:cs typeface="Comic Sans MS"/>
                <a:sym typeface="Comic Sans MS"/>
              </a:rPr>
              <a:t>Feedback: </a:t>
            </a:r>
            <a:endParaRPr dirty="0"/>
          </a:p>
          <a:p>
            <a:pPr marL="228600" marR="0" lvl="0" indent="-228600" algn="l" rtl="0">
              <a:lnSpc>
                <a:spcPct val="107000"/>
              </a:lnSpc>
              <a:spcBef>
                <a:spcPts val="0"/>
              </a:spcBef>
              <a:spcAft>
                <a:spcPts val="0"/>
              </a:spcAft>
              <a:buClr>
                <a:srgbClr val="000000"/>
              </a:buClr>
              <a:buSzPts val="1000"/>
              <a:buFont typeface="Arial" panose="020B0604020202020204" pitchFamily="34" charset="0"/>
              <a:buChar char="•"/>
            </a:pPr>
            <a:r>
              <a:rPr lang="en-US" sz="1200" b="0" i="0" dirty="0">
                <a:solidFill>
                  <a:srgbClr val="000000"/>
                </a:solidFill>
                <a:latin typeface="Courier New"/>
                <a:ea typeface="Courier New"/>
                <a:cs typeface="Courier New"/>
                <a:sym typeface="Courier New"/>
              </a:rPr>
              <a:t>Incorrect! Sami’s shorts are blue, not red.</a:t>
            </a:r>
            <a:endParaRPr dirty="0"/>
          </a:p>
          <a:p>
            <a:pPr marL="228600" marR="0" lvl="0" indent="-228600" algn="l" rtl="0">
              <a:lnSpc>
                <a:spcPct val="107000"/>
              </a:lnSpc>
              <a:spcBef>
                <a:spcPts val="0"/>
              </a:spcBef>
              <a:spcAft>
                <a:spcPts val="0"/>
              </a:spcAft>
              <a:buClr>
                <a:srgbClr val="000000"/>
              </a:buClr>
              <a:buSzPts val="1000"/>
              <a:buFont typeface="Arial" panose="020B0604020202020204" pitchFamily="34" charset="0"/>
              <a:buChar char="•"/>
            </a:pPr>
            <a:r>
              <a:rPr lang="en-US" sz="1200" b="1" i="0" dirty="0">
                <a:solidFill>
                  <a:srgbClr val="000000"/>
                </a:solidFill>
                <a:latin typeface="Courier New"/>
                <a:ea typeface="Courier New"/>
                <a:cs typeface="Courier New"/>
                <a:sym typeface="Courier New"/>
              </a:rPr>
              <a:t>Great job!</a:t>
            </a:r>
            <a:endParaRPr dirty="0"/>
          </a:p>
          <a:p>
            <a:pPr marL="228600" marR="0" lvl="0" indent="-228600" algn="l" rtl="0">
              <a:lnSpc>
                <a:spcPct val="107000"/>
              </a:lnSpc>
              <a:spcBef>
                <a:spcPts val="0"/>
              </a:spcBef>
              <a:spcAft>
                <a:spcPts val="0"/>
              </a:spcAft>
              <a:buClr>
                <a:srgbClr val="000000"/>
              </a:buClr>
              <a:buSzPts val="1000"/>
              <a:buFont typeface="Arial" panose="020B0604020202020204" pitchFamily="34" charset="0"/>
              <a:buChar char="•"/>
            </a:pPr>
            <a:r>
              <a:rPr lang="en-US" sz="1200" b="0" i="0" dirty="0">
                <a:solidFill>
                  <a:srgbClr val="000000"/>
                </a:solidFill>
                <a:latin typeface="Courier New"/>
                <a:ea typeface="Courier New"/>
                <a:cs typeface="Courier New"/>
                <a:sym typeface="Courier New"/>
              </a:rPr>
              <a:t>Incorrect! Sami was nervous, not excited about his first day of school.</a:t>
            </a:r>
            <a:endParaRPr sz="1200" b="1" i="0" dirty="0">
              <a:solidFill>
                <a:srgbClr val="000000"/>
              </a:solidFill>
              <a:latin typeface="Courier New"/>
              <a:ea typeface="Courier New"/>
              <a:cs typeface="Courier New"/>
              <a:sym typeface="Courier New"/>
            </a:endParaRPr>
          </a:p>
          <a:p>
            <a:pPr marL="228600" marR="0" lvl="0" indent="-228600" algn="l" rtl="0">
              <a:lnSpc>
                <a:spcPct val="107000"/>
              </a:lnSpc>
              <a:spcBef>
                <a:spcPts val="0"/>
              </a:spcBef>
              <a:spcAft>
                <a:spcPts val="0"/>
              </a:spcAft>
              <a:buClr>
                <a:srgbClr val="000000"/>
              </a:buClr>
              <a:buSzPts val="1000"/>
              <a:buFont typeface="Arial" panose="020B0604020202020204" pitchFamily="34" charset="0"/>
              <a:buChar char="•"/>
            </a:pPr>
            <a:r>
              <a:rPr lang="en-US" sz="1200" b="1" i="0" dirty="0">
                <a:solidFill>
                  <a:srgbClr val="000000"/>
                </a:solidFill>
                <a:latin typeface="Courier New"/>
                <a:ea typeface="Courier New"/>
                <a:cs typeface="Courier New"/>
                <a:sym typeface="Courier New"/>
              </a:rPr>
              <a:t>Great job!</a:t>
            </a:r>
            <a:endParaRPr dirty="0"/>
          </a:p>
          <a:p>
            <a:pPr marL="228600" marR="0" lvl="0" indent="-228600" algn="l" rtl="0">
              <a:lnSpc>
                <a:spcPct val="107000"/>
              </a:lnSpc>
              <a:spcBef>
                <a:spcPts val="0"/>
              </a:spcBef>
              <a:spcAft>
                <a:spcPts val="0"/>
              </a:spcAft>
              <a:buClr>
                <a:srgbClr val="000000"/>
              </a:buClr>
              <a:buSzPts val="1000"/>
              <a:buFont typeface="Arial" panose="020B0604020202020204" pitchFamily="34" charset="0"/>
              <a:buChar char="•"/>
            </a:pPr>
            <a:r>
              <a:rPr lang="en-US" sz="1200" b="1" i="0" dirty="0">
                <a:solidFill>
                  <a:srgbClr val="000000"/>
                </a:solidFill>
                <a:latin typeface="Courier New"/>
                <a:ea typeface="Courier New"/>
                <a:cs typeface="Courier New"/>
                <a:sym typeface="Courier New"/>
              </a:rPr>
              <a:t>Great job!</a:t>
            </a:r>
            <a:endParaRPr dirty="0"/>
          </a:p>
          <a:p>
            <a:pPr marL="228600" marR="0" lvl="0" indent="-165100" algn="l" rtl="0">
              <a:lnSpc>
                <a:spcPct val="107000"/>
              </a:lnSpc>
              <a:spcBef>
                <a:spcPts val="0"/>
              </a:spcBef>
              <a:spcAft>
                <a:spcPts val="0"/>
              </a:spcAft>
              <a:buClr>
                <a:schemeClr val="dk1"/>
              </a:buClr>
              <a:buSzPts val="1000"/>
              <a:buFont typeface="Courier New"/>
              <a:buNone/>
            </a:pPr>
            <a:endParaRPr sz="1200" b="1" i="0" dirty="0">
              <a:solidFill>
                <a:srgbClr val="000000"/>
              </a:solidFill>
              <a:latin typeface="Courier New"/>
              <a:ea typeface="Courier New"/>
              <a:cs typeface="Courier New"/>
              <a:sym typeface="Courier New"/>
            </a:endParaRPr>
          </a:p>
          <a:p>
            <a:pPr marL="0" marR="0" lvl="0" indent="0" algn="l" rtl="0">
              <a:lnSpc>
                <a:spcPct val="100000"/>
              </a:lnSpc>
              <a:spcBef>
                <a:spcPts val="0"/>
              </a:spcBef>
              <a:spcAft>
                <a:spcPts val="0"/>
              </a:spcAft>
              <a:buClr>
                <a:schemeClr val="dk1"/>
              </a:buClr>
              <a:buSzPts val="1200"/>
              <a:buFont typeface="Calibri"/>
              <a:buNone/>
            </a:pPr>
            <a:endParaRPr b="1" dirty="0"/>
          </a:p>
        </p:txBody>
      </p:sp>
      <p:sp>
        <p:nvSpPr>
          <p:cNvPr id="414" name="Google Shape;414;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US"/>
              <a:t>4</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014B69B2-7E51-4D7A-8F96-6B4E0EFA61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615609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418384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993229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53685-8A0B-4F86-9EE0-AA34BDC9CF2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81E164-DF06-4CC6-9B40-C024C1566C5F}"/>
              </a:ext>
            </a:extLst>
          </p:cNvPr>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4" name="Footer Placeholder 3">
            <a:extLst>
              <a:ext uri="{FF2B5EF4-FFF2-40B4-BE49-F238E27FC236}">
                <a16:creationId xmlns:a16="http://schemas.microsoft.com/office/drawing/2014/main" id="{095DD9DC-87C7-4DF8-A13E-CD15AAC6BB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CB768C2-A1D4-459D-A560-98AD69B48B9F}"/>
              </a:ext>
            </a:extLst>
          </p:cNvPr>
          <p:cNvSpPr>
            <a:spLocks noGrp="1"/>
          </p:cNvSpPr>
          <p:nvPr>
            <p:ph type="sldNum" sz="quarter" idx="12"/>
          </p:nvPr>
        </p:nvSpPr>
        <p:spPr/>
        <p:txBody>
          <a:bodyPr/>
          <a:lstStyle/>
          <a:p>
            <a:fld id="{809E340D-D49F-4060-B830-48E207260F1E}" type="slidenum">
              <a:rPr lang="en-US" smtClean="0"/>
              <a:t>‹#›</a:t>
            </a:fld>
            <a:endParaRPr lang="en-US" dirty="0"/>
          </a:p>
        </p:txBody>
      </p:sp>
      <p:pic>
        <p:nvPicPr>
          <p:cNvPr id="6" name="Picture 5">
            <a:extLst>
              <a:ext uri="{FF2B5EF4-FFF2-40B4-BE49-F238E27FC236}">
                <a16:creationId xmlns:a16="http://schemas.microsoft.com/office/drawing/2014/main" id="{FDDFF268-7790-428C-9E02-2B436026F1E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28787023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15"/>
        <p:cNvGrpSpPr/>
        <p:nvPr/>
      </p:nvGrpSpPr>
      <p:grpSpPr>
        <a:xfrm>
          <a:off x="0" y="0"/>
          <a:ext cx="0" cy="0"/>
          <a:chOff x="0" y="0"/>
          <a:chExt cx="0" cy="0"/>
        </a:xfrm>
      </p:grpSpPr>
      <p:sp>
        <p:nvSpPr>
          <p:cNvPr id="16" name="Google Shape;16;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pic>
        <p:nvPicPr>
          <p:cNvPr id="19" name="Google Shape;19;p47"/>
          <p:cNvPicPr preferRelativeResize="0"/>
          <p:nvPr/>
        </p:nvPicPr>
        <p:blipFill rotWithShape="1">
          <a:blip r:embed="rId2">
            <a:alphaModFix/>
          </a:blip>
          <a:srcRect l="86273" t="84400" r="2211" b="3525"/>
          <a:stretch/>
        </p:blipFill>
        <p:spPr>
          <a:xfrm rot="10800000">
            <a:off x="53268" y="93170"/>
            <a:ext cx="784932" cy="463359"/>
          </a:xfrm>
          <a:prstGeom prst="rect">
            <a:avLst/>
          </a:prstGeom>
          <a:noFill/>
          <a:ln>
            <a:noFill/>
          </a:ln>
        </p:spPr>
      </p:pic>
    </p:spTree>
    <p:extLst>
      <p:ext uri="{BB962C8B-B14F-4D97-AF65-F5344CB8AC3E}">
        <p14:creationId xmlns:p14="http://schemas.microsoft.com/office/powerpoint/2010/main" val="560342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472247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373793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687817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705597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26036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dirty="0"/>
          </a:p>
        </p:txBody>
      </p:sp>
    </p:spTree>
    <p:custDataLst>
      <p:tags r:id="rId1"/>
    </p:custDataLst>
    <p:extLst>
      <p:ext uri="{BB962C8B-B14F-4D97-AF65-F5344CB8AC3E}">
        <p14:creationId xmlns:p14="http://schemas.microsoft.com/office/powerpoint/2010/main" val="3744777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579256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18-Oct-21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3436062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18-Oct-21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C8A0E137-B218-4DAC-9366-32FAB12EFA45}"/>
              </a:ext>
            </a:extLst>
          </p:cNvPr>
          <p:cNvPicPr>
            <a:picLocks noChangeAspect="1"/>
          </p:cNvPicPr>
          <p:nvPr userDrawn="1"/>
        </p:nvPicPr>
        <p:blipFill rotWithShape="1">
          <a:blip r:embed="rId15">
            <a:extLst>
              <a:ext uri="{28A0092B-C50C-407E-A947-70E740481C1C}">
                <a14:useLocalDpi xmlns:a14="http://schemas.microsoft.com/office/drawing/2010/main" val="0"/>
              </a:ext>
            </a:extLst>
          </a:blip>
          <a:srcRect l="86274" t="84401" r="2211" b="3525"/>
          <a:stretch/>
        </p:blipFill>
        <p:spPr>
          <a:xfrm rot="10800000">
            <a:off x="53268" y="93170"/>
            <a:ext cx="784932" cy="463359"/>
          </a:xfrm>
          <a:prstGeom prst="rect">
            <a:avLst/>
          </a:prstGeom>
        </p:spPr>
      </p:pic>
    </p:spTree>
    <p:extLst>
      <p:ext uri="{BB962C8B-B14F-4D97-AF65-F5344CB8AC3E}">
        <p14:creationId xmlns:p14="http://schemas.microsoft.com/office/powerpoint/2010/main" val="36239069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audio" Target="../media/audio1.wav"/><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audio" Target="../media/audio1.wav"/><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410;p26" descr="A group of children standing in a field&#10;&#10;Description automatically generated with low confidence">
            <a:extLst>
              <a:ext uri="{FF2B5EF4-FFF2-40B4-BE49-F238E27FC236}">
                <a16:creationId xmlns:a16="http://schemas.microsoft.com/office/drawing/2014/main" id="{836C6D36-39B2-4073-B208-B984F3906F2E}"/>
              </a:ext>
            </a:extLst>
          </p:cNvPr>
          <p:cNvPicPr preferRelativeResize="0"/>
          <p:nvPr/>
        </p:nvPicPr>
        <p:blipFill rotWithShape="1">
          <a:blip r:embed="rId2">
            <a:alphaModFix/>
          </a:blip>
          <a:srcRect l="57012" t="19275" r="24995"/>
          <a:stretch/>
        </p:blipFill>
        <p:spPr>
          <a:xfrm>
            <a:off x="5335695" y="3941468"/>
            <a:ext cx="1520610" cy="2669458"/>
          </a:xfrm>
          <a:prstGeom prst="ellipse">
            <a:avLst/>
          </a:prstGeom>
          <a:noFill/>
          <a:ln w="38100" cap="rnd" cmpd="sng">
            <a:solidFill>
              <a:srgbClr val="467BAB"/>
            </a:solidFill>
            <a:prstDash val="solid"/>
            <a:round/>
            <a:headEnd type="none" w="sm" len="sm"/>
            <a:tailEnd type="none" w="sm" len="sm"/>
          </a:ln>
          <a:effectLst>
            <a:outerShdw blurRad="63500" sx="102000" sy="102000" algn="ctr" rotWithShape="0">
              <a:prstClr val="black">
                <a:alpha val="40000"/>
              </a:prstClr>
            </a:outerShdw>
          </a:effectLst>
        </p:spPr>
      </p:pic>
      <p:sp>
        <p:nvSpPr>
          <p:cNvPr id="5" name="Google Shape;407;p26">
            <a:extLst>
              <a:ext uri="{FF2B5EF4-FFF2-40B4-BE49-F238E27FC236}">
                <a16:creationId xmlns:a16="http://schemas.microsoft.com/office/drawing/2014/main" id="{478939C4-25D7-4FA8-961F-E67EA2A05A42}"/>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dirty="0">
                <a:solidFill>
                  <a:schemeClr val="lt1"/>
                </a:solidFill>
                <a:latin typeface="Comic Sans MS"/>
                <a:ea typeface="Comic Sans MS"/>
                <a:cs typeface="Comic Sans MS"/>
                <a:sym typeface="Comic Sans MS"/>
              </a:rPr>
              <a:t>Read the story, then answer the questions. </a:t>
            </a:r>
            <a:endParaRPr sz="3200" b="1" i="0" u="none" strike="noStrike" cap="none" dirty="0">
              <a:solidFill>
                <a:schemeClr val="lt1"/>
              </a:solidFill>
              <a:latin typeface="Calibri"/>
              <a:ea typeface="Calibri"/>
              <a:cs typeface="Calibri"/>
              <a:sym typeface="Calibri"/>
            </a:endParaRPr>
          </a:p>
        </p:txBody>
      </p:sp>
      <p:sp>
        <p:nvSpPr>
          <p:cNvPr id="6" name="Google Shape;408;p26">
            <a:extLst>
              <a:ext uri="{FF2B5EF4-FFF2-40B4-BE49-F238E27FC236}">
                <a16:creationId xmlns:a16="http://schemas.microsoft.com/office/drawing/2014/main" id="{A60B2044-88C9-4176-9600-B82653B5D710}"/>
              </a:ext>
            </a:extLst>
          </p:cNvPr>
          <p:cNvSpPr txBox="1"/>
          <p:nvPr/>
        </p:nvSpPr>
        <p:spPr>
          <a:xfrm>
            <a:off x="1" y="1198734"/>
            <a:ext cx="12191999" cy="523180"/>
          </a:xfrm>
          <a:prstGeom prst="rect">
            <a:avLst/>
          </a:prstGeom>
          <a:solidFill>
            <a:srgbClr val="A8B9EA"/>
          </a:solid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C0C0C"/>
              </a:buClr>
              <a:buSzPts val="2800"/>
              <a:buFont typeface="Comic Sans MS"/>
              <a:buNone/>
            </a:pPr>
            <a:r>
              <a:rPr lang="en-US" sz="2800">
                <a:solidFill>
                  <a:srgbClr val="0C0C0C"/>
                </a:solidFill>
                <a:latin typeface="Comic Sans MS"/>
                <a:ea typeface="Comic Sans MS"/>
                <a:cs typeface="Comic Sans MS"/>
                <a:sym typeface="Comic Sans MS"/>
              </a:rPr>
              <a:t>    You Do</a:t>
            </a:r>
            <a:endParaRPr sz="2800">
              <a:solidFill>
                <a:srgbClr val="0C0C0C"/>
              </a:solidFill>
              <a:latin typeface="Calibri"/>
              <a:ea typeface="Calibri"/>
              <a:cs typeface="Calibri"/>
              <a:sym typeface="Calibri"/>
            </a:endParaRPr>
          </a:p>
        </p:txBody>
      </p:sp>
      <p:sp>
        <p:nvSpPr>
          <p:cNvPr id="8" name="TextBox 7">
            <a:extLst>
              <a:ext uri="{FF2B5EF4-FFF2-40B4-BE49-F238E27FC236}">
                <a16:creationId xmlns:a16="http://schemas.microsoft.com/office/drawing/2014/main" id="{19B78CDD-CF3E-4D73-AC41-9162EF3A4611}"/>
              </a:ext>
            </a:extLst>
          </p:cNvPr>
          <p:cNvSpPr txBox="1"/>
          <p:nvPr/>
        </p:nvSpPr>
        <p:spPr>
          <a:xfrm>
            <a:off x="1606048" y="1985145"/>
            <a:ext cx="9322210" cy="169309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50000"/>
              </a:lnSpc>
            </a:pPr>
            <a:r>
              <a:rPr lang="en-US" sz="2400" i="0" dirty="0">
                <a:solidFill>
                  <a:srgbClr val="000000"/>
                </a:solidFill>
                <a:latin typeface="Comic Sans MS" panose="030F0702030302020204" pitchFamily="66" charset="0"/>
                <a:ea typeface="Courier New"/>
                <a:cs typeface="Courier New"/>
                <a:sym typeface="Courier New"/>
              </a:rPr>
              <a:t>“</a:t>
            </a:r>
            <a:r>
              <a:rPr lang="en-US" sz="2400" dirty="0">
                <a:latin typeface="Comic Sans MS" panose="030F0702030302020204" pitchFamily="66" charset="0"/>
                <a:ea typeface="Comic Sans MS"/>
                <a:cs typeface="Comic Sans MS"/>
                <a:sym typeface="Comic Sans MS"/>
              </a:rPr>
              <a:t>Tamer and a group of his friends met everyday in the treehouse. They liked to find clues to explore and find out what happens in their town, just like police detectives do.” </a:t>
            </a:r>
            <a:endParaRPr lang="en-US" sz="2400" dirty="0">
              <a:latin typeface="Comic Sans MS" panose="030F0702030302020204" pitchFamily="66" charset="0"/>
            </a:endParaRPr>
          </a:p>
        </p:txBody>
      </p:sp>
    </p:spTree>
    <p:extLst>
      <p:ext uri="{BB962C8B-B14F-4D97-AF65-F5344CB8AC3E}">
        <p14:creationId xmlns:p14="http://schemas.microsoft.com/office/powerpoint/2010/main" val="2563080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pic>
        <p:nvPicPr>
          <p:cNvPr id="6" name="Graphic 18">
            <a:extLst>
              <a:ext uri="{FF2B5EF4-FFF2-40B4-BE49-F238E27FC236}">
                <a16:creationId xmlns:a16="http://schemas.microsoft.com/office/drawing/2014/main" id="{21E243E6-A6E5-4093-AD3D-56B78F16F502}"/>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55000"/>
                    </a14:imgEffect>
                    <a14:imgEffect>
                      <a14:brightnessContrast bright="20000" contrast="-74000"/>
                    </a14:imgEffect>
                  </a14:imgLayer>
                </a14:imgProps>
              </a:ext>
            </a:extLst>
          </a:blip>
          <a:srcRect/>
          <a:stretch/>
        </p:blipFill>
        <p:spPr>
          <a:xfrm>
            <a:off x="0" y="940810"/>
            <a:ext cx="12192000" cy="5917190"/>
          </a:xfrm>
          <a:prstGeom prst="rect">
            <a:avLst/>
          </a:prstGeom>
        </p:spPr>
      </p:pic>
      <p:sp>
        <p:nvSpPr>
          <p:cNvPr id="7" name="Rectangle 6">
            <a:extLst>
              <a:ext uri="{FF2B5EF4-FFF2-40B4-BE49-F238E27FC236}">
                <a16:creationId xmlns:a16="http://schemas.microsoft.com/office/drawing/2014/main" id="{037E7B79-4ECC-4E73-BB14-2EE076AA8608}"/>
              </a:ext>
            </a:extLst>
          </p:cNvPr>
          <p:cNvSpPr/>
          <p:nvPr/>
        </p:nvSpPr>
        <p:spPr>
          <a:xfrm>
            <a:off x="265169" y="1368324"/>
            <a:ext cx="11519576" cy="5275221"/>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07" name="Google Shape;407;p26"/>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dirty="0">
                <a:solidFill>
                  <a:schemeClr val="lt1"/>
                </a:solidFill>
                <a:latin typeface="Comic Sans MS"/>
                <a:ea typeface="Comic Sans MS"/>
                <a:cs typeface="Comic Sans MS"/>
                <a:sym typeface="Comic Sans MS"/>
              </a:rPr>
              <a:t>Choose the reasons that make the character interesting. </a:t>
            </a:r>
            <a:endParaRPr sz="3200" b="1" i="0" u="none" strike="noStrike" cap="none" dirty="0">
              <a:solidFill>
                <a:schemeClr val="lt1"/>
              </a:solidFill>
              <a:latin typeface="Calibri"/>
              <a:ea typeface="Calibri"/>
              <a:cs typeface="Calibri"/>
              <a:sym typeface="Calibri"/>
            </a:endParaRPr>
          </a:p>
        </p:txBody>
      </p:sp>
      <p:sp>
        <p:nvSpPr>
          <p:cNvPr id="408" name="Google Shape;408;p26"/>
          <p:cNvSpPr txBox="1"/>
          <p:nvPr/>
        </p:nvSpPr>
        <p:spPr>
          <a:xfrm>
            <a:off x="1" y="1198734"/>
            <a:ext cx="12191999" cy="523180"/>
          </a:xfrm>
          <a:prstGeom prst="rect">
            <a:avLst/>
          </a:prstGeom>
          <a:solidFill>
            <a:srgbClr val="A8B9EA"/>
          </a:solid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C0C0C"/>
              </a:buClr>
              <a:buSzPts val="2800"/>
              <a:buFont typeface="Comic Sans MS"/>
              <a:buNone/>
            </a:pPr>
            <a:r>
              <a:rPr lang="en-US" sz="2800">
                <a:solidFill>
                  <a:srgbClr val="0C0C0C"/>
                </a:solidFill>
                <a:latin typeface="Comic Sans MS"/>
                <a:ea typeface="Comic Sans MS"/>
                <a:cs typeface="Comic Sans MS"/>
                <a:sym typeface="Comic Sans MS"/>
              </a:rPr>
              <a:t>    You Do</a:t>
            </a:r>
            <a:endParaRPr sz="2800">
              <a:solidFill>
                <a:srgbClr val="0C0C0C"/>
              </a:solidFill>
              <a:latin typeface="Calibri"/>
              <a:ea typeface="Calibri"/>
              <a:cs typeface="Calibri"/>
              <a:sym typeface="Calibri"/>
            </a:endParaRPr>
          </a:p>
        </p:txBody>
      </p:sp>
      <p:sp>
        <p:nvSpPr>
          <p:cNvPr id="409" name="Google Shape;409;p26"/>
          <p:cNvSpPr txBox="1"/>
          <p:nvPr/>
        </p:nvSpPr>
        <p:spPr>
          <a:xfrm>
            <a:off x="557298" y="2136339"/>
            <a:ext cx="9433560" cy="37856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000" dirty="0">
                <a:solidFill>
                  <a:schemeClr val="dk1"/>
                </a:solidFill>
                <a:latin typeface="Comic Sans MS"/>
                <a:ea typeface="Comic Sans MS"/>
                <a:cs typeface="Comic Sans MS"/>
                <a:sym typeface="Comic Sans MS"/>
              </a:rPr>
              <a:t>I find Tamer interesting because he reminds me of my best friend. He also ________. </a:t>
            </a:r>
            <a:endParaRPr dirty="0"/>
          </a:p>
          <a:p>
            <a:pPr marL="0" marR="0" lvl="0" indent="0" algn="l" rtl="0">
              <a:spcBef>
                <a:spcPts val="0"/>
              </a:spcBef>
              <a:spcAft>
                <a:spcPts val="0"/>
              </a:spcAft>
              <a:buNone/>
            </a:pPr>
            <a:endParaRPr sz="3000" dirty="0">
              <a:solidFill>
                <a:schemeClr val="dk1"/>
              </a:solidFill>
              <a:latin typeface="Comic Sans MS"/>
              <a:ea typeface="Comic Sans MS"/>
              <a:cs typeface="Comic Sans MS"/>
              <a:sym typeface="Comic Sans MS"/>
            </a:endParaRPr>
          </a:p>
          <a:p>
            <a:pPr marL="514350" marR="0" lvl="0" indent="-514350" algn="l" rtl="0">
              <a:spcBef>
                <a:spcPts val="0"/>
              </a:spcBef>
              <a:spcAft>
                <a:spcPts val="0"/>
              </a:spcAft>
              <a:buClr>
                <a:schemeClr val="dk1"/>
              </a:buClr>
              <a:buSzPts val="3000"/>
              <a:buFont typeface="Wingdings" panose="05000000000000000000" pitchFamily="2" charset="2"/>
              <a:buChar char="§"/>
            </a:pPr>
            <a:r>
              <a:rPr lang="en-US" sz="3000" dirty="0">
                <a:solidFill>
                  <a:schemeClr val="dk1"/>
                </a:solidFill>
                <a:latin typeface="Comic Sans MS"/>
                <a:ea typeface="Comic Sans MS"/>
                <a:cs typeface="Comic Sans MS"/>
                <a:sym typeface="Comic Sans MS"/>
              </a:rPr>
              <a:t>lives next to a forest</a:t>
            </a:r>
            <a:endParaRPr dirty="0"/>
          </a:p>
          <a:p>
            <a:pPr marL="514350" marR="0" lvl="0" indent="-514350" algn="l" rtl="0">
              <a:spcBef>
                <a:spcPts val="0"/>
              </a:spcBef>
              <a:spcAft>
                <a:spcPts val="0"/>
              </a:spcAft>
              <a:buClr>
                <a:schemeClr val="dk1"/>
              </a:buClr>
              <a:buSzPts val="3000"/>
              <a:buFont typeface="Wingdings" panose="05000000000000000000" pitchFamily="2" charset="2"/>
              <a:buChar char="§"/>
            </a:pPr>
            <a:r>
              <a:rPr lang="en-US" sz="3000" dirty="0">
                <a:solidFill>
                  <a:schemeClr val="dk1"/>
                </a:solidFill>
                <a:latin typeface="Comic Sans MS"/>
                <a:ea typeface="Comic Sans MS"/>
                <a:cs typeface="Comic Sans MS"/>
                <a:sym typeface="Comic Sans MS"/>
              </a:rPr>
              <a:t>lives next to a river</a:t>
            </a:r>
            <a:endParaRPr dirty="0"/>
          </a:p>
          <a:p>
            <a:pPr marL="514350" marR="0" lvl="0" indent="-514350" algn="l" rtl="0">
              <a:spcBef>
                <a:spcPts val="0"/>
              </a:spcBef>
              <a:spcAft>
                <a:spcPts val="0"/>
              </a:spcAft>
              <a:buClr>
                <a:schemeClr val="dk1"/>
              </a:buClr>
              <a:buSzPts val="3000"/>
              <a:buFont typeface="Wingdings" panose="05000000000000000000" pitchFamily="2" charset="2"/>
              <a:buChar char="§"/>
            </a:pPr>
            <a:r>
              <a:rPr lang="en-US" sz="3000" dirty="0">
                <a:solidFill>
                  <a:schemeClr val="dk1"/>
                </a:solidFill>
                <a:latin typeface="Comic Sans MS"/>
                <a:ea typeface="Comic Sans MS"/>
                <a:cs typeface="Comic Sans MS"/>
                <a:sym typeface="Comic Sans MS"/>
              </a:rPr>
              <a:t>has a blue striped shirt</a:t>
            </a:r>
            <a:endParaRPr dirty="0"/>
          </a:p>
          <a:p>
            <a:pPr marL="514350" marR="0" lvl="0" indent="-514350" algn="l" rtl="0">
              <a:spcBef>
                <a:spcPts val="0"/>
              </a:spcBef>
              <a:spcAft>
                <a:spcPts val="0"/>
              </a:spcAft>
              <a:buClr>
                <a:schemeClr val="dk1"/>
              </a:buClr>
              <a:buSzPts val="3000"/>
              <a:buFont typeface="Wingdings" panose="05000000000000000000" pitchFamily="2" charset="2"/>
              <a:buChar char="§"/>
            </a:pPr>
            <a:r>
              <a:rPr lang="en-US" sz="3000" dirty="0">
                <a:solidFill>
                  <a:schemeClr val="dk1"/>
                </a:solidFill>
                <a:latin typeface="Comic Sans MS"/>
                <a:ea typeface="Comic Sans MS"/>
                <a:cs typeface="Comic Sans MS"/>
                <a:sym typeface="Comic Sans MS"/>
              </a:rPr>
              <a:t>likes to find clues and explore</a:t>
            </a:r>
            <a:endParaRPr dirty="0"/>
          </a:p>
          <a:p>
            <a:pPr marL="514350" marR="0" lvl="0" indent="-514350" algn="l" rtl="0">
              <a:spcBef>
                <a:spcPts val="0"/>
              </a:spcBef>
              <a:spcAft>
                <a:spcPts val="0"/>
              </a:spcAft>
              <a:buClr>
                <a:schemeClr val="dk1"/>
              </a:buClr>
              <a:buSzPts val="3000"/>
              <a:buFont typeface="Wingdings" panose="05000000000000000000" pitchFamily="2" charset="2"/>
              <a:buChar char="§"/>
            </a:pPr>
            <a:r>
              <a:rPr lang="en-US" sz="3000" dirty="0">
                <a:solidFill>
                  <a:schemeClr val="dk1"/>
                </a:solidFill>
                <a:latin typeface="Comic Sans MS"/>
                <a:ea typeface="Comic Sans MS"/>
                <a:cs typeface="Comic Sans MS"/>
                <a:sym typeface="Comic Sans MS"/>
              </a:rPr>
              <a:t>doesn’t have a treehouse</a:t>
            </a:r>
            <a:endParaRPr dirty="0"/>
          </a:p>
        </p:txBody>
      </p:sp>
      <p:pic>
        <p:nvPicPr>
          <p:cNvPr id="410" name="Google Shape;410;p26" descr="A group of children standing in a field&#10;&#10;Description automatically generated with low confidence"/>
          <p:cNvPicPr preferRelativeResize="0"/>
          <p:nvPr/>
        </p:nvPicPr>
        <p:blipFill rotWithShape="1">
          <a:blip r:embed="rId6">
            <a:alphaModFix/>
          </a:blip>
          <a:srcRect l="57012" t="19275" r="24995"/>
          <a:stretch/>
        </p:blipFill>
        <p:spPr>
          <a:xfrm>
            <a:off x="8836219" y="3073659"/>
            <a:ext cx="2237188" cy="2955560"/>
          </a:xfrm>
          <a:prstGeom prst="ellipse">
            <a:avLst/>
          </a:prstGeom>
          <a:noFill/>
          <a:ln w="38100" cap="rnd" cmpd="sng">
            <a:solidFill>
              <a:srgbClr val="467BAB"/>
            </a:solidFill>
            <a:prstDash val="solid"/>
            <a:round/>
            <a:headEnd type="none" w="sm" len="sm"/>
            <a:tailEnd type="none" w="sm" len="sm"/>
          </a:ln>
          <a:effectLst>
            <a:outerShdw blurRad="63500" sx="102000" sy="102000" algn="ctr" rotWithShape="0">
              <a:prstClr val="black">
                <a:alpha val="40000"/>
              </a:prstClr>
            </a:outerShdw>
          </a:effectLst>
        </p:spPr>
      </p:pic>
      <p:pic>
        <p:nvPicPr>
          <p:cNvPr id="9" name="Correct B" descr="Icon&#10;&#10;Description automatically generated">
            <a:extLst>
              <a:ext uri="{FF2B5EF4-FFF2-40B4-BE49-F238E27FC236}">
                <a16:creationId xmlns:a16="http://schemas.microsoft.com/office/drawing/2014/main" id="{452D9FD5-E4A1-4357-8BB5-7ED378274AC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7389" y="3476663"/>
            <a:ext cx="444221" cy="409719"/>
          </a:xfrm>
          <a:prstGeom prst="rect">
            <a:avLst/>
          </a:prstGeom>
        </p:spPr>
      </p:pic>
      <p:pic>
        <p:nvPicPr>
          <p:cNvPr id="10" name="Wrong A" descr="Icon&#10;&#10;Description automatically generated">
            <a:extLst>
              <a:ext uri="{FF2B5EF4-FFF2-40B4-BE49-F238E27FC236}">
                <a16:creationId xmlns:a16="http://schemas.microsoft.com/office/drawing/2014/main" id="{8C5A68E9-5542-4B1F-A29B-C8C2F0FD729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6824" y="5402367"/>
            <a:ext cx="370751" cy="433345"/>
          </a:xfrm>
          <a:prstGeom prst="rect">
            <a:avLst/>
          </a:prstGeom>
        </p:spPr>
      </p:pic>
      <p:pic>
        <p:nvPicPr>
          <p:cNvPr id="11" name="Wrong C" descr="Icon&#10;&#10;Description automatically generated">
            <a:extLst>
              <a:ext uri="{FF2B5EF4-FFF2-40B4-BE49-F238E27FC236}">
                <a16:creationId xmlns:a16="http://schemas.microsoft.com/office/drawing/2014/main" id="{B25A1796-B660-4D43-B51C-86C175A174D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6038" y="4005934"/>
            <a:ext cx="370751" cy="433345"/>
          </a:xfrm>
          <a:prstGeom prst="rect">
            <a:avLst/>
          </a:prstGeom>
        </p:spPr>
      </p:pic>
      <p:pic>
        <p:nvPicPr>
          <p:cNvPr id="15" name="Correct B" descr="Icon&#10;&#10;Description automatically generated">
            <a:extLst>
              <a:ext uri="{FF2B5EF4-FFF2-40B4-BE49-F238E27FC236}">
                <a16:creationId xmlns:a16="http://schemas.microsoft.com/office/drawing/2014/main" id="{9C55C4E1-C349-4312-B377-973FC74975A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7388" y="4389914"/>
            <a:ext cx="444221" cy="409719"/>
          </a:xfrm>
          <a:prstGeom prst="rect">
            <a:avLst/>
          </a:prstGeom>
        </p:spPr>
      </p:pic>
      <p:pic>
        <p:nvPicPr>
          <p:cNvPr id="16" name="Correct B" descr="Icon&#10;&#10;Description automatically generated">
            <a:extLst>
              <a:ext uri="{FF2B5EF4-FFF2-40B4-BE49-F238E27FC236}">
                <a16:creationId xmlns:a16="http://schemas.microsoft.com/office/drawing/2014/main" id="{1B1B370A-E4F0-4660-B05E-EAECF87239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3429" y="4848544"/>
            <a:ext cx="444221" cy="40971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9"/>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11"/>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3" name="applause.wav"/>
                                        </p:tgtEl>
                                      </p:cMediaNode>
                                    </p:audio>
                                  </p:subTnLst>
                                </p:cTn>
                              </p:par>
                              <p:par>
                                <p:cTn id="13" presetID="1" presetClass="exit" presetSubtype="0" fill="hold" nodeType="withEffect">
                                  <p:stCondLst>
                                    <p:cond delay="0"/>
                                  </p:stCondLst>
                                  <p:childTnLst>
                                    <p:set>
                                      <p:cBhvr>
                                        <p:cTn id="14" dur="1" fill="hold">
                                          <p:stCondLst>
                                            <p:cond delay="0"/>
                                          </p:stCondLst>
                                        </p:cTn>
                                        <p:tgtEl>
                                          <p:spTgt spid="10"/>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11"/>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9"/>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11"/>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9"/>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10"/>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15"/>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subTnLst>
                                    <p:audio>
                                      <p:cMediaNode>
                                        <p:cTn display="0" masterRel="sameClick">
                                          <p:stCondLst>
                                            <p:cond evt="begin" delay="0">
                                              <p:tn val="31"/>
                                            </p:cond>
                                          </p:stCondLst>
                                          <p:endCondLst>
                                            <p:cond evt="onStopAudio" delay="0">
                                              <p:tgtEl>
                                                <p:sldTgt/>
                                              </p:tgtEl>
                                            </p:cond>
                                          </p:endCondLst>
                                        </p:cTn>
                                        <p:tgtEl>
                                          <p:sndTgt r:embed="rId3" name="applause.wav"/>
                                        </p:tgtEl>
                                      </p:cMediaNode>
                                    </p:audio>
                                  </p:subTnLst>
                                </p:cTn>
                              </p:par>
                              <p:par>
                                <p:cTn id="33" presetID="1" presetClass="exit" presetSubtype="0" fill="hold" nodeType="withEffect">
                                  <p:stCondLst>
                                    <p:cond delay="0"/>
                                  </p:stCondLst>
                                  <p:childTnLst>
                                    <p:set>
                                      <p:cBhvr>
                                        <p:cTn id="34" dur="1" fill="hold">
                                          <p:stCondLst>
                                            <p:cond delay="0"/>
                                          </p:stCondLst>
                                        </p:cTn>
                                        <p:tgtEl>
                                          <p:spTgt spid="15"/>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15"/>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16"/>
                                        </p:tgtEl>
                                        <p:attrNameLst>
                                          <p:attrName>style.visibility</p:attrName>
                                        </p:attrNameLst>
                                      </p:cBhvr>
                                      <p:to>
                                        <p:strVal val="hidden"/>
                                      </p:to>
                                    </p:set>
                                  </p:childTnLst>
                                </p:cTn>
                              </p:par>
                              <p:par>
                                <p:cTn id="39" presetID="1"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subTnLst>
                                    <p:audio>
                                      <p:cMediaNode>
                                        <p:cTn display="0" masterRel="sameClick">
                                          <p:stCondLst>
                                            <p:cond evt="begin" delay="0">
                                              <p:tn val="39"/>
                                            </p:cond>
                                          </p:stCondLst>
                                          <p:endCondLst>
                                            <p:cond evt="onStopAudio" delay="0">
                                              <p:tgtEl>
                                                <p:sldTgt/>
                                              </p:tgtEl>
                                            </p:cond>
                                          </p:endCondLst>
                                        </p:cTn>
                                        <p:tgtEl>
                                          <p:sndTgt r:embed="rId3" name="applause.wav"/>
                                        </p:tgtEl>
                                      </p:cMediaNode>
                                    </p:audio>
                                  </p:subTnLst>
                                </p:cTn>
                              </p:par>
                              <p:par>
                                <p:cTn id="41" presetID="1" presetClass="exit" presetSubtype="0" fill="hold" nodeType="withEffect">
                                  <p:stCondLst>
                                    <p:cond delay="0"/>
                                  </p:stCondLst>
                                  <p:childTnLst>
                                    <p:set>
                                      <p:cBhvr>
                                        <p:cTn id="42" dur="1" fill="hold">
                                          <p:stCondLst>
                                            <p:cond delay="0"/>
                                          </p:stCondLst>
                                        </p:cTn>
                                        <p:tgtEl>
                                          <p:spTgt spid="16"/>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407;p26">
            <a:extLst>
              <a:ext uri="{FF2B5EF4-FFF2-40B4-BE49-F238E27FC236}">
                <a16:creationId xmlns:a16="http://schemas.microsoft.com/office/drawing/2014/main" id="{478939C4-25D7-4FA8-961F-E67EA2A05A42}"/>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dirty="0">
                <a:solidFill>
                  <a:schemeClr val="lt1"/>
                </a:solidFill>
                <a:latin typeface="Comic Sans MS"/>
                <a:ea typeface="Comic Sans MS"/>
                <a:cs typeface="Comic Sans MS"/>
                <a:sym typeface="Comic Sans MS"/>
              </a:rPr>
              <a:t>Read the story, then answer the questions. </a:t>
            </a:r>
            <a:endParaRPr sz="3200" b="1" i="0" u="none" strike="noStrike" cap="none" dirty="0">
              <a:solidFill>
                <a:schemeClr val="lt1"/>
              </a:solidFill>
              <a:latin typeface="Calibri"/>
              <a:ea typeface="Calibri"/>
              <a:cs typeface="Calibri"/>
              <a:sym typeface="Calibri"/>
            </a:endParaRPr>
          </a:p>
        </p:txBody>
      </p:sp>
      <p:sp>
        <p:nvSpPr>
          <p:cNvPr id="6" name="Google Shape;408;p26">
            <a:extLst>
              <a:ext uri="{FF2B5EF4-FFF2-40B4-BE49-F238E27FC236}">
                <a16:creationId xmlns:a16="http://schemas.microsoft.com/office/drawing/2014/main" id="{A60B2044-88C9-4176-9600-B82653B5D710}"/>
              </a:ext>
            </a:extLst>
          </p:cNvPr>
          <p:cNvSpPr txBox="1"/>
          <p:nvPr/>
        </p:nvSpPr>
        <p:spPr>
          <a:xfrm>
            <a:off x="1" y="1198734"/>
            <a:ext cx="12191999" cy="523180"/>
          </a:xfrm>
          <a:prstGeom prst="rect">
            <a:avLst/>
          </a:prstGeom>
          <a:solidFill>
            <a:srgbClr val="A8B9EA"/>
          </a:solid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C0C0C"/>
              </a:buClr>
              <a:buSzPts val="2800"/>
              <a:buFont typeface="Comic Sans MS"/>
              <a:buNone/>
            </a:pPr>
            <a:r>
              <a:rPr lang="en-US" sz="2800">
                <a:solidFill>
                  <a:srgbClr val="0C0C0C"/>
                </a:solidFill>
                <a:latin typeface="Comic Sans MS"/>
                <a:ea typeface="Comic Sans MS"/>
                <a:cs typeface="Comic Sans MS"/>
                <a:sym typeface="Comic Sans MS"/>
              </a:rPr>
              <a:t>    You Do</a:t>
            </a:r>
            <a:endParaRPr sz="2800">
              <a:solidFill>
                <a:srgbClr val="0C0C0C"/>
              </a:solidFill>
              <a:latin typeface="Calibri"/>
              <a:ea typeface="Calibri"/>
              <a:cs typeface="Calibri"/>
              <a:sym typeface="Calibri"/>
            </a:endParaRPr>
          </a:p>
        </p:txBody>
      </p:sp>
      <p:sp>
        <p:nvSpPr>
          <p:cNvPr id="8" name="TextBox 7">
            <a:extLst>
              <a:ext uri="{FF2B5EF4-FFF2-40B4-BE49-F238E27FC236}">
                <a16:creationId xmlns:a16="http://schemas.microsoft.com/office/drawing/2014/main" id="{19B78CDD-CF3E-4D73-AC41-9162EF3A4611}"/>
              </a:ext>
            </a:extLst>
          </p:cNvPr>
          <p:cNvSpPr txBox="1"/>
          <p:nvPr/>
        </p:nvSpPr>
        <p:spPr>
          <a:xfrm>
            <a:off x="369915" y="2198109"/>
            <a:ext cx="8215285" cy="390908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50000"/>
              </a:lnSpc>
            </a:pPr>
            <a:r>
              <a:rPr lang="en-US" sz="2400" i="0" dirty="0">
                <a:solidFill>
                  <a:srgbClr val="000000"/>
                </a:solidFill>
                <a:latin typeface="Comic Sans MS" panose="030F0702030302020204" pitchFamily="66" charset="0"/>
                <a:ea typeface="Courier New"/>
                <a:cs typeface="Courier New"/>
                <a:sym typeface="Courier New"/>
              </a:rPr>
              <a:t>Sami walked out of his house and waited for the bus. It was his first day at a new school. He looked at his hands and saw them shaking. He didn’t want to get on the bus. Another boy walked to the bus stop and stood next to Sami, then said, “Hi, I’m Karam. Do you want to sit with me on the bus?” Sami smiled and said, “Sure, that would be great! Thank you.” </a:t>
            </a:r>
            <a:endParaRPr lang="en-US" sz="2400" dirty="0">
              <a:latin typeface="Comic Sans MS" panose="030F0702030302020204" pitchFamily="66" charset="0"/>
            </a:endParaRPr>
          </a:p>
        </p:txBody>
      </p:sp>
      <p:pic>
        <p:nvPicPr>
          <p:cNvPr id="7" name="Google Shape;419;p27">
            <a:extLst>
              <a:ext uri="{FF2B5EF4-FFF2-40B4-BE49-F238E27FC236}">
                <a16:creationId xmlns:a16="http://schemas.microsoft.com/office/drawing/2014/main" id="{59A247BC-618B-4228-9F89-A6A94295C241}"/>
              </a:ext>
            </a:extLst>
          </p:cNvPr>
          <p:cNvPicPr preferRelativeResize="0"/>
          <p:nvPr/>
        </p:nvPicPr>
        <p:blipFill rotWithShape="1">
          <a:blip r:embed="rId2">
            <a:alphaModFix/>
          </a:blip>
          <a:srcRect l="25681" t="8975" r="29694" b="14445"/>
          <a:stretch/>
        </p:blipFill>
        <p:spPr>
          <a:xfrm>
            <a:off x="9484360" y="2817921"/>
            <a:ext cx="1520611" cy="2669458"/>
          </a:xfrm>
          <a:prstGeom prst="ellipse">
            <a:avLst/>
          </a:prstGeom>
          <a:noFill/>
          <a:ln w="63500" cap="rnd" cmpd="sng">
            <a:solidFill>
              <a:srgbClr val="467BAB"/>
            </a:solidFill>
            <a:prstDash val="solid"/>
            <a:round/>
            <a:headEnd type="none" w="sm" len="sm"/>
            <a:tailEnd type="none" w="sm" len="sm"/>
          </a:ln>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450761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pic>
        <p:nvPicPr>
          <p:cNvPr id="6" name="Graphic 18">
            <a:extLst>
              <a:ext uri="{FF2B5EF4-FFF2-40B4-BE49-F238E27FC236}">
                <a16:creationId xmlns:a16="http://schemas.microsoft.com/office/drawing/2014/main" id="{4CD000D2-B41A-4FCE-90DA-2176B8CD8B5A}"/>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55000"/>
                    </a14:imgEffect>
                    <a14:imgEffect>
                      <a14:brightnessContrast bright="20000" contrast="-74000"/>
                    </a14:imgEffect>
                  </a14:imgLayer>
                </a14:imgProps>
              </a:ext>
            </a:extLst>
          </a:blip>
          <a:srcRect/>
          <a:stretch/>
        </p:blipFill>
        <p:spPr>
          <a:xfrm>
            <a:off x="0" y="940810"/>
            <a:ext cx="12192000" cy="5917190"/>
          </a:xfrm>
          <a:prstGeom prst="rect">
            <a:avLst/>
          </a:prstGeom>
        </p:spPr>
      </p:pic>
      <p:sp>
        <p:nvSpPr>
          <p:cNvPr id="7" name="Rectangle 6">
            <a:extLst>
              <a:ext uri="{FF2B5EF4-FFF2-40B4-BE49-F238E27FC236}">
                <a16:creationId xmlns:a16="http://schemas.microsoft.com/office/drawing/2014/main" id="{0040E054-2E09-4896-942A-23A0B100F346}"/>
              </a:ext>
            </a:extLst>
          </p:cNvPr>
          <p:cNvSpPr/>
          <p:nvPr/>
        </p:nvSpPr>
        <p:spPr>
          <a:xfrm>
            <a:off x="265169" y="1368324"/>
            <a:ext cx="11519576" cy="5275221"/>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16" name="Google Shape;416;p27"/>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rtl="0">
              <a:spcBef>
                <a:spcPts val="0"/>
              </a:spcBef>
              <a:spcAft>
                <a:spcPts val="0"/>
              </a:spcAft>
              <a:buNone/>
            </a:pPr>
            <a:r>
              <a:rPr lang="en-US" sz="3200" b="1" i="0" u="none" strike="noStrike" cap="none">
                <a:solidFill>
                  <a:schemeClr val="lt1"/>
                </a:solidFill>
                <a:latin typeface="Comic Sans MS"/>
                <a:ea typeface="Comic Sans MS"/>
                <a:cs typeface="Comic Sans MS"/>
                <a:sym typeface="Comic Sans MS"/>
              </a:rPr>
              <a:t>Click on the reasons that make the character interesting. </a:t>
            </a:r>
            <a:endParaRPr sz="3200" b="1" i="0" u="none" strike="noStrike" cap="none">
              <a:solidFill>
                <a:schemeClr val="lt1"/>
              </a:solidFill>
              <a:latin typeface="Calibri"/>
              <a:ea typeface="Calibri"/>
              <a:cs typeface="Calibri"/>
              <a:sym typeface="Calibri"/>
            </a:endParaRPr>
          </a:p>
        </p:txBody>
      </p:sp>
      <p:sp>
        <p:nvSpPr>
          <p:cNvPr id="417" name="Google Shape;417;p27"/>
          <p:cNvSpPr txBox="1"/>
          <p:nvPr/>
        </p:nvSpPr>
        <p:spPr>
          <a:xfrm>
            <a:off x="1" y="1198734"/>
            <a:ext cx="12191999" cy="523180"/>
          </a:xfrm>
          <a:prstGeom prst="rect">
            <a:avLst/>
          </a:prstGeom>
          <a:solidFill>
            <a:srgbClr val="A8B9EA"/>
          </a:solid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C0C0C"/>
              </a:buClr>
              <a:buSzPts val="2800"/>
              <a:buFont typeface="Comic Sans MS"/>
              <a:buNone/>
            </a:pPr>
            <a:r>
              <a:rPr lang="en-US" sz="2800">
                <a:solidFill>
                  <a:srgbClr val="0C0C0C"/>
                </a:solidFill>
                <a:latin typeface="Comic Sans MS"/>
                <a:ea typeface="Comic Sans MS"/>
                <a:cs typeface="Comic Sans MS"/>
                <a:sym typeface="Comic Sans MS"/>
              </a:rPr>
              <a:t>    You Do</a:t>
            </a:r>
            <a:endParaRPr sz="2800">
              <a:solidFill>
                <a:srgbClr val="0C0C0C"/>
              </a:solidFill>
              <a:latin typeface="Calibri"/>
              <a:ea typeface="Calibri"/>
              <a:cs typeface="Calibri"/>
              <a:sym typeface="Calibri"/>
            </a:endParaRPr>
          </a:p>
        </p:txBody>
      </p:sp>
      <p:sp>
        <p:nvSpPr>
          <p:cNvPr id="418" name="Google Shape;418;p27"/>
          <p:cNvSpPr txBox="1"/>
          <p:nvPr/>
        </p:nvSpPr>
        <p:spPr>
          <a:xfrm>
            <a:off x="608387" y="2014958"/>
            <a:ext cx="9433560" cy="37856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000" dirty="0">
                <a:solidFill>
                  <a:schemeClr val="dk1"/>
                </a:solidFill>
                <a:latin typeface="Comic Sans MS"/>
                <a:ea typeface="Comic Sans MS"/>
                <a:cs typeface="Comic Sans MS"/>
                <a:sym typeface="Comic Sans MS"/>
              </a:rPr>
              <a:t>I find Sami interesting because he is just like me. </a:t>
            </a:r>
            <a:endParaRPr dirty="0"/>
          </a:p>
          <a:p>
            <a:pPr marL="0" marR="0" lvl="0" indent="0" algn="l" rtl="0">
              <a:spcBef>
                <a:spcPts val="0"/>
              </a:spcBef>
              <a:spcAft>
                <a:spcPts val="0"/>
              </a:spcAft>
              <a:buNone/>
            </a:pPr>
            <a:r>
              <a:rPr lang="en-US" sz="3000" dirty="0">
                <a:solidFill>
                  <a:schemeClr val="dk1"/>
                </a:solidFill>
                <a:latin typeface="Comic Sans MS"/>
                <a:ea typeface="Comic Sans MS"/>
                <a:cs typeface="Comic Sans MS"/>
                <a:sym typeface="Comic Sans MS"/>
              </a:rPr>
              <a:t>I also _______.</a:t>
            </a:r>
            <a:endParaRPr dirty="0"/>
          </a:p>
          <a:p>
            <a:pPr marL="0" marR="0" lvl="0" indent="0" algn="l" rtl="0">
              <a:spcBef>
                <a:spcPts val="0"/>
              </a:spcBef>
              <a:spcAft>
                <a:spcPts val="0"/>
              </a:spcAft>
              <a:buNone/>
            </a:pPr>
            <a:endParaRPr sz="3000" dirty="0">
              <a:solidFill>
                <a:schemeClr val="dk1"/>
              </a:solidFill>
              <a:latin typeface="Comic Sans MS"/>
              <a:ea typeface="Comic Sans MS"/>
              <a:cs typeface="Comic Sans MS"/>
              <a:sym typeface="Comic Sans MS"/>
            </a:endParaRPr>
          </a:p>
          <a:p>
            <a:pPr marL="514350" marR="0" lvl="0" indent="-514350" algn="l" rtl="0">
              <a:spcBef>
                <a:spcPts val="0"/>
              </a:spcBef>
              <a:spcAft>
                <a:spcPts val="0"/>
              </a:spcAft>
              <a:buClr>
                <a:schemeClr val="dk1"/>
              </a:buClr>
              <a:buSzPts val="3000"/>
              <a:buFont typeface="Wingdings" panose="05000000000000000000" pitchFamily="2" charset="2"/>
              <a:buChar char="§"/>
            </a:pPr>
            <a:r>
              <a:rPr lang="en-US" sz="3000" dirty="0">
                <a:solidFill>
                  <a:schemeClr val="dk1"/>
                </a:solidFill>
                <a:latin typeface="Comic Sans MS"/>
                <a:ea typeface="Comic Sans MS"/>
                <a:cs typeface="Comic Sans MS"/>
                <a:sym typeface="Comic Sans MS"/>
              </a:rPr>
              <a:t>have red shorts like his</a:t>
            </a:r>
            <a:endParaRPr dirty="0"/>
          </a:p>
          <a:p>
            <a:pPr marL="514350" marR="0" lvl="0" indent="-514350" algn="l" rtl="0">
              <a:spcBef>
                <a:spcPts val="0"/>
              </a:spcBef>
              <a:spcAft>
                <a:spcPts val="0"/>
              </a:spcAft>
              <a:buClr>
                <a:schemeClr val="dk1"/>
              </a:buClr>
              <a:buSzPts val="3000"/>
              <a:buFont typeface="Wingdings" panose="05000000000000000000" pitchFamily="2" charset="2"/>
              <a:buChar char="§"/>
            </a:pPr>
            <a:r>
              <a:rPr lang="en-US" sz="3000" dirty="0">
                <a:solidFill>
                  <a:schemeClr val="dk1"/>
                </a:solidFill>
                <a:latin typeface="Comic Sans MS"/>
                <a:ea typeface="Comic Sans MS"/>
                <a:cs typeface="Comic Sans MS"/>
                <a:sym typeface="Comic Sans MS"/>
              </a:rPr>
              <a:t>was nervous on my first day of school</a:t>
            </a:r>
            <a:endParaRPr dirty="0"/>
          </a:p>
          <a:p>
            <a:pPr marL="514350" marR="0" lvl="0" indent="-514350" algn="l" rtl="0">
              <a:spcBef>
                <a:spcPts val="0"/>
              </a:spcBef>
              <a:spcAft>
                <a:spcPts val="0"/>
              </a:spcAft>
              <a:buClr>
                <a:schemeClr val="dk1"/>
              </a:buClr>
              <a:buSzPts val="3000"/>
              <a:buFont typeface="Wingdings" panose="05000000000000000000" pitchFamily="2" charset="2"/>
              <a:buChar char="§"/>
            </a:pPr>
            <a:r>
              <a:rPr lang="en-US" sz="3000" dirty="0">
                <a:solidFill>
                  <a:schemeClr val="dk1"/>
                </a:solidFill>
                <a:latin typeface="Comic Sans MS"/>
                <a:ea typeface="Comic Sans MS"/>
                <a:cs typeface="Comic Sans MS"/>
                <a:sym typeface="Comic Sans MS"/>
              </a:rPr>
              <a:t>was excited about my first day of school</a:t>
            </a:r>
            <a:endParaRPr dirty="0"/>
          </a:p>
          <a:p>
            <a:pPr marL="514350" marR="0" lvl="0" indent="-514350" algn="l" rtl="0">
              <a:spcBef>
                <a:spcPts val="0"/>
              </a:spcBef>
              <a:spcAft>
                <a:spcPts val="0"/>
              </a:spcAft>
              <a:buClr>
                <a:schemeClr val="dk1"/>
              </a:buClr>
              <a:buSzPts val="3000"/>
              <a:buFont typeface="Wingdings" panose="05000000000000000000" pitchFamily="2" charset="2"/>
              <a:buChar char="§"/>
            </a:pPr>
            <a:r>
              <a:rPr lang="en-US" sz="3000" dirty="0">
                <a:solidFill>
                  <a:schemeClr val="dk1"/>
                </a:solidFill>
                <a:latin typeface="Comic Sans MS"/>
                <a:ea typeface="Comic Sans MS"/>
                <a:cs typeface="Comic Sans MS"/>
                <a:sym typeface="Comic Sans MS"/>
              </a:rPr>
              <a:t>have a friend named Karam</a:t>
            </a:r>
            <a:endParaRPr dirty="0"/>
          </a:p>
          <a:p>
            <a:pPr marL="514350" marR="0" lvl="0" indent="-514350" algn="l" rtl="0">
              <a:spcBef>
                <a:spcPts val="0"/>
              </a:spcBef>
              <a:spcAft>
                <a:spcPts val="0"/>
              </a:spcAft>
              <a:buClr>
                <a:schemeClr val="dk1"/>
              </a:buClr>
              <a:buSzPts val="3000"/>
              <a:buFont typeface="Wingdings" panose="05000000000000000000" pitchFamily="2" charset="2"/>
              <a:buChar char="§"/>
            </a:pPr>
            <a:r>
              <a:rPr lang="en-US" sz="3000" dirty="0">
                <a:solidFill>
                  <a:schemeClr val="dk1"/>
                </a:solidFill>
                <a:latin typeface="Comic Sans MS"/>
                <a:ea typeface="Comic Sans MS"/>
                <a:cs typeface="Comic Sans MS"/>
                <a:sym typeface="Comic Sans MS"/>
              </a:rPr>
              <a:t>have a brown headband</a:t>
            </a:r>
            <a:endParaRPr dirty="0"/>
          </a:p>
        </p:txBody>
      </p:sp>
      <p:pic>
        <p:nvPicPr>
          <p:cNvPr id="419" name="Google Shape;419;p27"/>
          <p:cNvPicPr preferRelativeResize="0"/>
          <p:nvPr/>
        </p:nvPicPr>
        <p:blipFill rotWithShape="1">
          <a:blip r:embed="rId6">
            <a:alphaModFix/>
          </a:blip>
          <a:srcRect l="25681" t="8975" r="29694" b="14445"/>
          <a:stretch/>
        </p:blipFill>
        <p:spPr>
          <a:xfrm>
            <a:off x="9068734" y="3495035"/>
            <a:ext cx="1946426" cy="2486923"/>
          </a:xfrm>
          <a:prstGeom prst="ellipse">
            <a:avLst/>
          </a:prstGeom>
          <a:noFill/>
          <a:ln w="63500" cap="rnd" cmpd="sng">
            <a:solidFill>
              <a:srgbClr val="467BAB"/>
            </a:solidFill>
            <a:prstDash val="solid"/>
            <a:round/>
            <a:headEnd type="none" w="sm" len="sm"/>
            <a:tailEnd type="none" w="sm" len="sm"/>
          </a:ln>
          <a:effectLst>
            <a:outerShdw blurRad="63500" sx="102000" sy="102000" algn="ctr" rotWithShape="0">
              <a:prstClr val="black">
                <a:alpha val="40000"/>
              </a:prstClr>
            </a:outerShdw>
          </a:effectLst>
        </p:spPr>
      </p:pic>
      <p:pic>
        <p:nvPicPr>
          <p:cNvPr id="8" name="Correct B" descr="Icon&#10;&#10;Description automatically generated">
            <a:extLst>
              <a:ext uri="{FF2B5EF4-FFF2-40B4-BE49-F238E27FC236}">
                <a16:creationId xmlns:a16="http://schemas.microsoft.com/office/drawing/2014/main" id="{379FA8CF-AB98-4A8D-844E-0DB40E39297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6436" y="3817798"/>
            <a:ext cx="444221" cy="409719"/>
          </a:xfrm>
          <a:prstGeom prst="rect">
            <a:avLst/>
          </a:prstGeom>
        </p:spPr>
      </p:pic>
      <p:pic>
        <p:nvPicPr>
          <p:cNvPr id="9" name="Wrong A" descr="Icon&#10;&#10;Description automatically generated">
            <a:extLst>
              <a:ext uri="{FF2B5EF4-FFF2-40B4-BE49-F238E27FC236}">
                <a16:creationId xmlns:a16="http://schemas.microsoft.com/office/drawing/2014/main" id="{0B576273-13D6-48F2-8CE7-5F0206CA96A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6659" y="4310567"/>
            <a:ext cx="370751" cy="433345"/>
          </a:xfrm>
          <a:prstGeom prst="rect">
            <a:avLst/>
          </a:prstGeom>
        </p:spPr>
      </p:pic>
      <p:pic>
        <p:nvPicPr>
          <p:cNvPr id="10" name="Wrong C" descr="Icon&#10;&#10;Description automatically generated">
            <a:extLst>
              <a:ext uri="{FF2B5EF4-FFF2-40B4-BE49-F238E27FC236}">
                <a16:creationId xmlns:a16="http://schemas.microsoft.com/office/drawing/2014/main" id="{48535832-3A9C-45B8-A534-DCC05C9868E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0651" y="3419777"/>
            <a:ext cx="370751" cy="433345"/>
          </a:xfrm>
          <a:prstGeom prst="rect">
            <a:avLst/>
          </a:prstGeom>
        </p:spPr>
      </p:pic>
      <p:pic>
        <p:nvPicPr>
          <p:cNvPr id="11" name="Correct B" descr="Icon&#10;&#10;Description automatically generated">
            <a:extLst>
              <a:ext uri="{FF2B5EF4-FFF2-40B4-BE49-F238E27FC236}">
                <a16:creationId xmlns:a16="http://schemas.microsoft.com/office/drawing/2014/main" id="{84E793D8-8243-4E8F-95FB-E3DE5DCBE1F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6437" y="4703421"/>
            <a:ext cx="444221" cy="409719"/>
          </a:xfrm>
          <a:prstGeom prst="rect">
            <a:avLst/>
          </a:prstGeom>
        </p:spPr>
      </p:pic>
      <p:pic>
        <p:nvPicPr>
          <p:cNvPr id="12" name="Correct B" descr="Icon&#10;&#10;Description automatically generated">
            <a:extLst>
              <a:ext uri="{FF2B5EF4-FFF2-40B4-BE49-F238E27FC236}">
                <a16:creationId xmlns:a16="http://schemas.microsoft.com/office/drawing/2014/main" id="{01DC1C8A-88D4-4C3D-B2D9-C1BF7806EB9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9541" y="5182542"/>
            <a:ext cx="444221" cy="40971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10"/>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3" name="applause.wav"/>
                                        </p:tgtEl>
                                      </p:cMediaNode>
                                    </p:audio>
                                  </p:subTnLst>
                                </p:cTn>
                              </p:par>
                              <p:par>
                                <p:cTn id="13" presetID="1" presetClass="exit" presetSubtype="0" fill="hold" nodeType="withEffect">
                                  <p:stCondLst>
                                    <p:cond delay="0"/>
                                  </p:stCondLst>
                                  <p:childTnLst>
                                    <p:set>
                                      <p:cBhvr>
                                        <p:cTn id="14" dur="1" fill="hold">
                                          <p:stCondLst>
                                            <p:cond delay="0"/>
                                          </p:stCondLst>
                                        </p:cTn>
                                        <p:tgtEl>
                                          <p:spTgt spid="9"/>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10"/>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8"/>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10"/>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8"/>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9"/>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11"/>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subTnLst>
                                    <p:audio>
                                      <p:cMediaNode>
                                        <p:cTn display="0" masterRel="sameClick">
                                          <p:stCondLst>
                                            <p:cond evt="begin" delay="0">
                                              <p:tn val="31"/>
                                            </p:cond>
                                          </p:stCondLst>
                                          <p:endCondLst>
                                            <p:cond evt="onStopAudio" delay="0">
                                              <p:tgtEl>
                                                <p:sldTgt/>
                                              </p:tgtEl>
                                            </p:cond>
                                          </p:endCondLst>
                                        </p:cTn>
                                        <p:tgtEl>
                                          <p:sndTgt r:embed="rId3" name="applause.wav"/>
                                        </p:tgtEl>
                                      </p:cMediaNode>
                                    </p:audio>
                                  </p:subTnLst>
                                </p:cTn>
                              </p:par>
                              <p:par>
                                <p:cTn id="33" presetID="1" presetClass="exit" presetSubtype="0" fill="hold"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11"/>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12"/>
                                        </p:tgtEl>
                                        <p:attrNameLst>
                                          <p:attrName>style.visibility</p:attrName>
                                        </p:attrNameLst>
                                      </p:cBhvr>
                                      <p:to>
                                        <p:strVal val="hidden"/>
                                      </p:to>
                                    </p:set>
                                  </p:childTnLst>
                                </p:cTn>
                              </p:par>
                              <p:par>
                                <p:cTn id="39" presetID="1" presetClass="entr" presetSubtype="0"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subTnLst>
                                    <p:audio>
                                      <p:cMediaNode>
                                        <p:cTn display="0" masterRel="sameClick">
                                          <p:stCondLst>
                                            <p:cond evt="begin" delay="0">
                                              <p:tn val="39"/>
                                            </p:cond>
                                          </p:stCondLst>
                                          <p:endCondLst>
                                            <p:cond evt="onStopAudio" delay="0">
                                              <p:tgtEl>
                                                <p:sldTgt/>
                                              </p:tgtEl>
                                            </p:cond>
                                          </p:endCondLst>
                                        </p:cTn>
                                        <p:tgtEl>
                                          <p:sndTgt r:embed="rId3" name="applause.wav"/>
                                        </p:tgtEl>
                                      </p:cMediaNode>
                                    </p:audio>
                                  </p:subTnLst>
                                </p:cTn>
                              </p:par>
                              <p:par>
                                <p:cTn id="41" presetID="1" presetClass="exit" presetSubtype="0" fill="hold" nodeType="withEffect">
                                  <p:stCondLst>
                                    <p:cond delay="0"/>
                                  </p:stCondLst>
                                  <p:childTnLst>
                                    <p:set>
                                      <p:cBhvr>
                                        <p:cTn id="42" dur="1" fill="hold">
                                          <p:stCondLst>
                                            <p:cond delay="0"/>
                                          </p:stCondLst>
                                        </p:cTn>
                                        <p:tgtEl>
                                          <p:spTgt spid="12"/>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wsuiHeVS"/>
  <p:tag name="ARTICULATE_DESIGN_ID_1_OFFICE THEME" val="gcpX7HGJ"/>
  <p:tag name="ARTICULATE_SLIDE_COUNT" val="342"/>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2C9AB73789C774380AE96823B994B1F" ma:contentTypeVersion="5" ma:contentTypeDescription="Create a new document." ma:contentTypeScope="" ma:versionID="4be106dc3202de5e4496874d55a856e8">
  <xsd:schema xmlns:xsd="http://www.w3.org/2001/XMLSchema" xmlns:xs="http://www.w3.org/2001/XMLSchema" xmlns:p="http://schemas.microsoft.com/office/2006/metadata/properties" xmlns:ns3="08c46148-381b-4d1a-baf8-844283e29102" xmlns:ns4="e9f51e2d-9904-48f9-8735-56e0a4e7bd78" targetNamespace="http://schemas.microsoft.com/office/2006/metadata/properties" ma:root="true" ma:fieldsID="70c67e75f931f45feb33908ab6cb03fa" ns3:_="" ns4:_="">
    <xsd:import namespace="08c46148-381b-4d1a-baf8-844283e29102"/>
    <xsd:import namespace="e9f51e2d-9904-48f9-8735-56e0a4e7bd7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c46148-381b-4d1a-baf8-844283e2910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9f51e2d-9904-48f9-8735-56e0a4e7bd7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A0EC4C9-AD7E-4B90-AFC3-EF8E949339F5}">
  <ds:schemaRefs>
    <ds:schemaRef ds:uri="http://schemas.microsoft.com/sharepoint/v3/contenttype/forms"/>
  </ds:schemaRefs>
</ds:datastoreItem>
</file>

<file path=customXml/itemProps2.xml><?xml version="1.0" encoding="utf-8"?>
<ds:datastoreItem xmlns:ds="http://schemas.openxmlformats.org/officeDocument/2006/customXml" ds:itemID="{8E573E1F-6800-4A33-9F09-CA26B3557896}">
  <ds:schemaRefs>
    <ds:schemaRef ds:uri="http://schemas.microsoft.com/office/infopath/2007/PartnerControls"/>
    <ds:schemaRef ds:uri="http://purl.org/dc/terms/"/>
    <ds:schemaRef ds:uri="http://schemas.microsoft.com/office/2006/metadata/properties"/>
    <ds:schemaRef ds:uri="08c46148-381b-4d1a-baf8-844283e29102"/>
    <ds:schemaRef ds:uri="http://www.w3.org/XML/1998/namespace"/>
    <ds:schemaRef ds:uri="http://schemas.microsoft.com/office/2006/documentManagement/types"/>
    <ds:schemaRef ds:uri="http://purl.org/dc/dcmitype/"/>
    <ds:schemaRef ds:uri="http://schemas.openxmlformats.org/package/2006/metadata/core-properties"/>
    <ds:schemaRef ds:uri="e9f51e2d-9904-48f9-8735-56e0a4e7bd78"/>
    <ds:schemaRef ds:uri="http://purl.org/dc/elements/1.1/"/>
  </ds:schemaRefs>
</ds:datastoreItem>
</file>

<file path=customXml/itemProps3.xml><?xml version="1.0" encoding="utf-8"?>
<ds:datastoreItem xmlns:ds="http://schemas.openxmlformats.org/officeDocument/2006/customXml" ds:itemID="{A28B0E39-C4C1-48C0-9B0B-E06D5316DFD8}">
  <ds:schemaRefs>
    <ds:schemaRef ds:uri="08c46148-381b-4d1a-baf8-844283e29102"/>
    <ds:schemaRef ds:uri="e9f51e2d-9904-48f9-8735-56e0a4e7bd7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607</TotalTime>
  <Words>632</Words>
  <Application>Microsoft Office PowerPoint</Application>
  <PresentationFormat>Widescreen</PresentationFormat>
  <Paragraphs>52</Paragraphs>
  <Slides>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Arial</vt:lpstr>
      <vt:lpstr>Calibri</vt:lpstr>
      <vt:lpstr>Calibri Light</vt:lpstr>
      <vt:lpstr>Comic Sans MS</vt:lpstr>
      <vt:lpstr>Courier New</vt:lpstr>
      <vt:lpstr>Wingdings</vt:lpstr>
      <vt:lpstr>1_Office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Rita Abou Nasr</dc:creator>
  <cp:lastModifiedBy>Rania Khalil</cp:lastModifiedBy>
  <cp:revision>123</cp:revision>
  <dcterms:created xsi:type="dcterms:W3CDTF">2021-01-11T14:44:49Z</dcterms:created>
  <dcterms:modified xsi:type="dcterms:W3CDTF">2021-10-17T21:06:43Z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4C9C4EFE-3E9E-4C7C-A7CC-D0B2AF10668C</vt:lpwstr>
  </property>
  <property fmtid="{D5CDD505-2E9C-101B-9397-08002B2CF9AE}" pid="3" name="ArticulatePath">
    <vt:lpwstr>E.G2.U1.L1 _Slide 1__48</vt:lpwstr>
  </property>
  <property fmtid="{D5CDD505-2E9C-101B-9397-08002B2CF9AE}" pid="4" name="ContentTypeId">
    <vt:lpwstr>0x010100B2C9AB73789C774380AE96823B994B1F</vt:lpwstr>
  </property>
</Properties>
</file>