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</p:sldMasterIdLst>
  <p:notesMasterIdLst>
    <p:notesMasterId r:id="rId14"/>
  </p:notesMasterIdLst>
  <p:sldIdLst>
    <p:sldId id="312" r:id="rId5"/>
    <p:sldId id="298" r:id="rId6"/>
    <p:sldId id="299" r:id="rId7"/>
    <p:sldId id="301" r:id="rId8"/>
    <p:sldId id="303" r:id="rId9"/>
    <p:sldId id="305" r:id="rId10"/>
    <p:sldId id="307" r:id="rId11"/>
    <p:sldId id="309" r:id="rId12"/>
    <p:sldId id="311" r:id="rId13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50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Rita Kassar" initials="RK" lastIdx="3" clrIdx="6">
    <p:extLst>
      <p:ext uri="{19B8F6BF-5375-455C-9EA6-DF929625EA0E}">
        <p15:presenceInfo xmlns:p15="http://schemas.microsoft.com/office/powerpoint/2012/main" userId="S::Rita.Kassar@qitabi.org::5460e9e5-99ec-4736-9ceb-a64d7832788a" providerId="AD"/>
      </p:ext>
    </p:extLst>
  </p:cmAuthor>
  <p:cmAuthor id="1" name="Rana Aridi" initials="" lastIdx="29" clrIdx="0"/>
  <p:cmAuthor id="8" name="Dany Aouad" initials="DA" lastIdx="1" clrIdx="7">
    <p:extLst>
      <p:ext uri="{19B8F6BF-5375-455C-9EA6-DF929625EA0E}">
        <p15:presenceInfo xmlns:p15="http://schemas.microsoft.com/office/powerpoint/2012/main" userId="S::Dany.Aouad@qitabi.org::d49ee0a1-a67e-483a-91b6-e3d7c013a9df" providerId="AD"/>
      </p:ext>
    </p:extLst>
  </p:cmAuthor>
  <p:cmAuthor id="2" name="Souhair Ghozayel" initials="SG" lastIdx="68" clrIdx="1">
    <p:extLst>
      <p:ext uri="{19B8F6BF-5375-455C-9EA6-DF929625EA0E}">
        <p15:presenceInfo xmlns:p15="http://schemas.microsoft.com/office/powerpoint/2012/main" userId="S::Souhair.Ghozayel@qitabi.org::c642db19-12cd-416a-820c-59b4ebaae96b" providerId="AD"/>
      </p:ext>
    </p:extLst>
  </p:cmAuthor>
  <p:cmAuthor id="9" name="Sara Kassab" initials="SK" lastIdx="17" clrIdx="8">
    <p:extLst>
      <p:ext uri="{19B8F6BF-5375-455C-9EA6-DF929625EA0E}">
        <p15:presenceInfo xmlns:p15="http://schemas.microsoft.com/office/powerpoint/2012/main" userId="S::Sara.Kassab@qitabi.org::ca60c3b0-9343-4f68-bdbe-1b892f45baad" providerId="AD"/>
      </p:ext>
    </p:extLst>
  </p:cmAuthor>
  <p:cmAuthor id="3" name="Kara McBride" initials="KM" lastIdx="40" clrIdx="2">
    <p:extLst>
      <p:ext uri="{19B8F6BF-5375-455C-9EA6-DF929625EA0E}">
        <p15:presenceInfo xmlns:p15="http://schemas.microsoft.com/office/powerpoint/2012/main" userId="S::Kara.McBride@worldlearning.org::c54b3836-24f4-4af9-a728-c5c0702254aa" providerId="AD"/>
      </p:ext>
    </p:extLst>
  </p:cmAuthor>
  <p:cmAuthor id="10" name="Zeina Abourousse" initials="ZA" lastIdx="1" clrIdx="9">
    <p:extLst>
      <p:ext uri="{19B8F6BF-5375-455C-9EA6-DF929625EA0E}">
        <p15:presenceInfo xmlns:p15="http://schemas.microsoft.com/office/powerpoint/2012/main" userId="S::Zeina.Abourousse@qitabi.org::0ac4309a-7c16-47ba-85d8-1b191b739971" providerId="AD"/>
      </p:ext>
    </p:extLst>
  </p:cmAuthor>
  <p:cmAuthor id="4" name="Rana Aridi" initials="RA" lastIdx="298" clrIdx="3">
    <p:extLst>
      <p:ext uri="{19B8F6BF-5375-455C-9EA6-DF929625EA0E}">
        <p15:presenceInfo xmlns:p15="http://schemas.microsoft.com/office/powerpoint/2012/main" userId="S::Rana.Aridi@qitabi.org::bc0141a6-272a-4f52-8dab-89dc569c7517" providerId="AD"/>
      </p:ext>
    </p:extLst>
  </p:cmAuthor>
  <p:cmAuthor id="5" name="Rania Khalil" initials="RK" lastIdx="12" clrIdx="4">
    <p:extLst>
      <p:ext uri="{19B8F6BF-5375-455C-9EA6-DF929625EA0E}">
        <p15:presenceInfo xmlns:p15="http://schemas.microsoft.com/office/powerpoint/2012/main" userId="S::rania.khalil@worldlearning.org::7e639223-6b9f-4f28-9980-e129f81dacb7" providerId="AD"/>
      </p:ext>
    </p:extLst>
  </p:cmAuthor>
  <p:cmAuthor id="6" name="Elia Mansour" initials="EM" lastIdx="2" clrIdx="5">
    <p:extLst>
      <p:ext uri="{19B8F6BF-5375-455C-9EA6-DF929625EA0E}">
        <p15:presenceInfo xmlns:p15="http://schemas.microsoft.com/office/powerpoint/2012/main" userId="S::Elia.Mansour@qitabi.org::0ca26d34-a40f-4642-85d2-c962d07ad6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4193"/>
    <a:srgbClr val="DAB4BA"/>
    <a:srgbClr val="F3E1E7"/>
    <a:srgbClr val="E7D1D5"/>
    <a:srgbClr val="E0C2C7"/>
    <a:srgbClr val="E7CFD3"/>
    <a:srgbClr val="DFBDC3"/>
    <a:srgbClr val="D8B0B7"/>
    <a:srgbClr val="D2A2AA"/>
    <a:srgbClr val="A8B9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84" autoAdjust="0"/>
    <p:restoredTop sz="61307" autoAdjust="0"/>
  </p:normalViewPr>
  <p:slideViewPr>
    <p:cSldViewPr snapToGrid="0">
      <p:cViewPr varScale="1">
        <p:scale>
          <a:sx n="70" d="100"/>
          <a:sy n="70" d="100"/>
        </p:scale>
        <p:origin x="1908" y="48"/>
      </p:cViewPr>
      <p:guideLst>
        <p:guide orient="horz" pos="1488"/>
        <p:guide pos="50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3-12T14:07:54.136" idx="26">
    <p:pos x="10" y="10"/>
    <p:text>ID: animation steps in narration.</p:text>
    <p:extLst>
      <p:ext uri="{C676402C-5697-4E1C-873F-D02D1690AC5C}">
        <p15:threadingInfo xmlns:p15="http://schemas.microsoft.com/office/powerpoint/2012/main" timeZoneBias="0"/>
      </p:ext>
    </p:extLst>
  </p:cm>
  <p:cm authorId="1" dt="2021-03-12T14:07:54.136" idx="27">
    <p:pos x="10" y="10"/>
    <p:text>Feedback in VO.</p:text>
    <p:extLst>
      <p:ext uri="{C676402C-5697-4E1C-873F-D02D1690AC5C}">
        <p15:threadingInfo xmlns:p15="http://schemas.microsoft.com/office/powerpoint/2012/main" timeZoneBias="0">
          <p15:parentCm authorId="1" idx="26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2-19T13:00:23.694" idx="28">
    <p:pos x="106" y="106"/>
    <p:text>ID: allow 2 tries, then show correct answer.</p:text>
    <p:extLst>
      <p:ext uri="{C676402C-5697-4E1C-873F-D02D1690AC5C}">
        <p15:threadingInfo xmlns:p15="http://schemas.microsoft.com/office/powerpoint/2012/main" timeZoneBias="0"/>
      </p:ext>
    </p:extLst>
  </p:cm>
  <p:cm authorId="1" dt="2021-03-12T16:03:20.778" idx="29">
    <p:pos x="10" y="10"/>
    <p:text>animation steps in narration.</p:text>
    <p:extLst>
      <p:ext uri="{C676402C-5697-4E1C-873F-D02D1690AC5C}">
        <p15:threadingInfo xmlns:p15="http://schemas.microsoft.com/office/powerpoint/2012/main" timeZoneBias="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48F39-9E46-4FB9-916A-D08E278FEF71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47EA9-339C-40BE-A2F1-4795BE3FC0D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82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4" name="Google Shape;784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Narration/VO: </a:t>
            </a:r>
            <a:r>
              <a:rPr lang="en-US" b="0" dirty="0"/>
              <a:t>Now, it is your turn. Listen to each word</a:t>
            </a:r>
            <a:r>
              <a:rPr lang="en-US" b="0" baseline="0" dirty="0"/>
              <a:t> and </a:t>
            </a:r>
            <a:r>
              <a:rPr lang="en-US" b="0" dirty="0"/>
              <a:t>clap for the syllables. Then click on the correct number of syllables it has.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/>
              <a:t>Car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Feedback:</a:t>
            </a:r>
            <a:endParaRPr lang="en-US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[If the students choose the correct answer]: </a:t>
            </a:r>
            <a:r>
              <a:rPr lang="en-US" b="0" dirty="0"/>
              <a:t>Great job! </a:t>
            </a:r>
            <a:r>
              <a:rPr lang="en-US" b="1" dirty="0"/>
              <a:t>[click to highlight number 1 and display one clap over it] [1 clap sound]</a:t>
            </a:r>
            <a:r>
              <a:rPr lang="en-US" b="0" dirty="0"/>
              <a:t> </a:t>
            </a:r>
            <a:endParaRPr lang="en-US" b="1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[If the students choose the wrong answer on the first trial]: </a:t>
            </a:r>
            <a:r>
              <a:rPr lang="en-US" b="0" dirty="0"/>
              <a:t>Try again!</a:t>
            </a: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[If the students still choose the wrong answer after the second trial]: </a:t>
            </a:r>
            <a:r>
              <a:rPr lang="en-US" b="0" dirty="0"/>
              <a:t>We hear one short sound or one syllable in CAR.</a:t>
            </a:r>
            <a:r>
              <a:rPr lang="en-US" b="1" dirty="0"/>
              <a:t>[1 clap sound]</a:t>
            </a:r>
            <a:r>
              <a:rPr lang="en-US" b="0" dirty="0"/>
              <a:t> </a:t>
            </a:r>
            <a:r>
              <a:rPr lang="en-US" b="1" dirty="0"/>
              <a:t>[click to highlight number 1 and display one clap over it]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US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85" name="Google Shape;785;p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5694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9" name="Google Shape;799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b="1" dirty="0"/>
              <a:t>Narration/VO:</a:t>
            </a:r>
            <a:r>
              <a:rPr lang="en-US" b="0" baseline="0" dirty="0"/>
              <a:t> </a:t>
            </a:r>
            <a:r>
              <a:rPr lang="en-US" b="0" dirty="0"/>
              <a:t>Grandma.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Feedback:</a:t>
            </a:r>
            <a:endParaRPr lang="en-US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[If the students choose the correct answer]: </a:t>
            </a:r>
            <a:r>
              <a:rPr lang="en-US" b="0" dirty="0"/>
              <a:t>Great job! </a:t>
            </a:r>
            <a:r>
              <a:rPr lang="en-US" b="1" dirty="0"/>
              <a:t>[click to highlight number 2 and display two claps over it] [2 claps sound]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[If the students choose the wrong answer on the first trial]: </a:t>
            </a:r>
            <a:r>
              <a:rPr lang="en-US" b="0" dirty="0"/>
              <a:t>Try again!</a:t>
            </a: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[If the students still choose the wrong answer after the second trial]: </a:t>
            </a:r>
            <a:r>
              <a:rPr lang="en-US" b="0" dirty="0"/>
              <a:t>Grand/ma .We hear two syllables or short sounds, and each syllable has a vowel sound.</a:t>
            </a:r>
            <a:r>
              <a:rPr lang="en-US" b="1" dirty="0"/>
              <a:t>[2 claps sound]</a:t>
            </a:r>
            <a:r>
              <a:rPr lang="en-US" b="0" dirty="0"/>
              <a:t> </a:t>
            </a:r>
            <a:r>
              <a:rPr lang="en-US" b="1" dirty="0"/>
              <a:t>[click to highlight number 2 and display two claps over it] 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endParaRPr lang="en-US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00" name="Google Shape;800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5728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5" name="Google Shape;825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Narration/VO: </a:t>
            </a:r>
            <a:r>
              <a:rPr lang="en-US" b="0" dirty="0"/>
              <a:t>Lemonade.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Feedback:</a:t>
            </a:r>
            <a:endParaRPr lang="en-US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[If the students choose the correct answer]: </a:t>
            </a:r>
            <a:r>
              <a:rPr lang="en-US" b="0" dirty="0"/>
              <a:t>Great job! </a:t>
            </a:r>
            <a:r>
              <a:rPr lang="en-US" b="1" dirty="0"/>
              <a:t>[click to highlight number 3 and display three claps over it] [3 claps sound]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[If the students choose the wrong answer on the first trial]: </a:t>
            </a:r>
            <a:r>
              <a:rPr lang="en-US" b="0" dirty="0"/>
              <a:t>Try again!</a:t>
            </a: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/>
              <a:t>[If the students still choose the wrong answer after the second trial]: </a:t>
            </a:r>
            <a:r>
              <a:rPr lang="en-US" b="0" dirty="0"/>
              <a:t>Le/</a:t>
            </a:r>
            <a:r>
              <a:rPr lang="en-US" b="0" dirty="0" err="1"/>
              <a:t>mo</a:t>
            </a:r>
            <a:r>
              <a:rPr lang="en-US" b="0" dirty="0"/>
              <a:t>/</a:t>
            </a:r>
            <a:r>
              <a:rPr lang="en-US" b="0" dirty="0" err="1"/>
              <a:t>nade</a:t>
            </a:r>
            <a:r>
              <a:rPr lang="en-US" b="0" dirty="0"/>
              <a:t>. We hear three syllables or short sounds, and each syllable has a vowel sound. </a:t>
            </a:r>
            <a:r>
              <a:rPr lang="en-US" b="1" dirty="0"/>
              <a:t>[3 claps sound]</a:t>
            </a:r>
            <a:r>
              <a:rPr lang="en-US" b="0" dirty="0"/>
              <a:t> </a:t>
            </a:r>
            <a:r>
              <a:rPr lang="en-US" b="1" dirty="0"/>
              <a:t>[click to highlight number 3 and display three claps over it]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6" name="Google Shape;826;p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8216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2" name="Google Shape;852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Narration/VO: </a:t>
            </a:r>
            <a:r>
              <a:rPr lang="en-US" sz="1200" i="0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Now I think you are ready for another exercise. </a:t>
            </a:r>
            <a:r>
              <a:rPr lang="en-US" b="0" dirty="0"/>
              <a:t>Listen to each word and clap with each syllable to help you count the syllables it has. Put the words with one syllable in the blue circle,</a:t>
            </a:r>
            <a:r>
              <a:rPr lang="en-US" b="0" baseline="0" dirty="0"/>
              <a:t> </a:t>
            </a:r>
            <a:r>
              <a:rPr lang="en-US" b="0" dirty="0"/>
              <a:t>the words with 2 syllables in the green circle and the words with 3 syllables in the orange circle. 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0" dirty="0"/>
              <a:t>Let’s start.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0" dirty="0"/>
              <a:t>Carrot. </a:t>
            </a:r>
            <a:endParaRPr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b="0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0" dirty="0"/>
              <a:t>/meal/ </a:t>
            </a:r>
            <a:r>
              <a:rPr lang="en-US" b="1" dirty="0"/>
              <a:t>[one clap sound]</a:t>
            </a:r>
            <a:endParaRPr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0" dirty="0"/>
              <a:t>/</a:t>
            </a:r>
            <a:r>
              <a:rPr lang="en-US" b="0" dirty="0" err="1"/>
              <a:t>ba</a:t>
            </a:r>
            <a:r>
              <a:rPr lang="en-US" b="0" dirty="0"/>
              <a:t>/ </a:t>
            </a:r>
            <a:r>
              <a:rPr lang="en-US" b="1" dirty="0"/>
              <a:t>[one clap sound]</a:t>
            </a:r>
            <a:r>
              <a:rPr lang="en-US" b="0" dirty="0"/>
              <a:t> /lance/ </a:t>
            </a:r>
            <a:r>
              <a:rPr lang="en-US" b="1" dirty="0"/>
              <a:t>[another clap sound]</a:t>
            </a:r>
            <a:endParaRPr b="0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0" dirty="0"/>
              <a:t>/</a:t>
            </a:r>
            <a:r>
              <a:rPr lang="en-US" b="0" dirty="0" err="1"/>
              <a:t>ek</a:t>
            </a:r>
            <a:r>
              <a:rPr lang="en-US" b="0" dirty="0"/>
              <a:t>/</a:t>
            </a:r>
            <a:r>
              <a:rPr lang="en-US" b="1" dirty="0"/>
              <a:t>[one clap sound]</a:t>
            </a:r>
            <a:r>
              <a:rPr lang="en-US" b="0" dirty="0"/>
              <a:t>  /</a:t>
            </a:r>
            <a:r>
              <a:rPr lang="en-US" b="0" dirty="0" err="1"/>
              <a:t>cer</a:t>
            </a:r>
            <a:r>
              <a:rPr lang="en-US" b="0" dirty="0"/>
              <a:t>/ </a:t>
            </a:r>
            <a:r>
              <a:rPr lang="en-US" b="1" dirty="0"/>
              <a:t>[another clap sound]</a:t>
            </a:r>
            <a:r>
              <a:rPr lang="en-US" b="0" dirty="0"/>
              <a:t> /</a:t>
            </a:r>
            <a:r>
              <a:rPr lang="en-US" b="0" dirty="0" err="1"/>
              <a:t>cise</a:t>
            </a:r>
            <a:r>
              <a:rPr lang="en-US" b="0" dirty="0"/>
              <a:t>/ </a:t>
            </a:r>
            <a:r>
              <a:rPr lang="en-US" b="1" dirty="0"/>
              <a:t>[third clap sound]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lang="en-US"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lang="en-US"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Feedback: 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choose the correct answer-2 syllables]: </a:t>
            </a:r>
            <a:r>
              <a:rPr lang="en-US" b="0" dirty="0"/>
              <a:t>Great job!</a:t>
            </a:r>
            <a:endParaRPr lang="en-US"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choose the wrong answer on the first trial]: </a:t>
            </a:r>
            <a:r>
              <a:rPr lang="en-US" b="0" dirty="0"/>
              <a:t>Try again!</a:t>
            </a:r>
            <a:endParaRPr lang="en-US" b="1" dirty="0"/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  <a:tabLst/>
              <a:defRPr/>
            </a:pPr>
            <a:r>
              <a:rPr lang="en-US" b="1" dirty="0"/>
              <a:t>[If the students still choose the wrong answer after the second trial]: </a:t>
            </a:r>
            <a:r>
              <a:rPr lang="en-US" b="0" dirty="0"/>
              <a:t>Incorrect. We hear two syllables or short sounds, and each syllable has a vowel sound. Listen well: /car/ </a:t>
            </a:r>
            <a:r>
              <a:rPr lang="en-US" b="1" dirty="0"/>
              <a:t>[clap sound] </a:t>
            </a:r>
            <a:r>
              <a:rPr lang="en-US" b="0" dirty="0"/>
              <a:t>/rot/ </a:t>
            </a:r>
            <a:r>
              <a:rPr lang="en-US" b="1" dirty="0"/>
              <a:t>[another clap sound]</a:t>
            </a:r>
            <a:r>
              <a:rPr lang="en-US" b="0" dirty="0"/>
              <a:t>.</a:t>
            </a:r>
            <a:endParaRPr lang="en-US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lang="en-US"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0" dirty="0"/>
              <a:t>-------------------------------------------------------------------------------------------------------------------------------------------</a:t>
            </a:r>
            <a:endParaRPr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b="0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Teachers’ Notes: </a:t>
            </a:r>
            <a:r>
              <a:rPr lang="en-US" b="0" dirty="0"/>
              <a:t>You can also ask the students to do the activity on page 39 in the workbook. </a:t>
            </a:r>
            <a:endParaRPr b="1" dirty="0"/>
          </a:p>
        </p:txBody>
      </p:sp>
      <p:sp>
        <p:nvSpPr>
          <p:cNvPr id="853" name="Google Shape;853;p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0345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1" name="Google Shape;891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Narration/VO: </a:t>
            </a:r>
            <a:r>
              <a:rPr lang="en-US" b="0" dirty="0"/>
              <a:t>Good job. Here’s another word: minerals. 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lang="en-US"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Feedback: 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choose the correct answer-3 syllables]: </a:t>
            </a:r>
            <a:r>
              <a:rPr lang="en-US" b="0" dirty="0"/>
              <a:t>Great job!</a:t>
            </a:r>
            <a:endParaRPr lang="en-US"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choose the wrong answer on the first trial]: </a:t>
            </a:r>
            <a:r>
              <a:rPr lang="en-US" b="0" dirty="0"/>
              <a:t>Try again!</a:t>
            </a:r>
            <a:endParaRPr lang="en-US" b="1" dirty="0"/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  <a:tabLst/>
              <a:defRPr/>
            </a:pPr>
            <a:r>
              <a:rPr lang="en-US" b="1" dirty="0"/>
              <a:t>[If the students still choose the wrong answer after the second trial]: </a:t>
            </a:r>
            <a:r>
              <a:rPr lang="en-US" b="0" dirty="0"/>
              <a:t>Incorrect. We hear two syllables or short sounds, and each syllable has a vowel sound. Listen well: /min/ </a:t>
            </a:r>
            <a:r>
              <a:rPr lang="en-US" b="1" dirty="0"/>
              <a:t>[clap sound] </a:t>
            </a:r>
            <a:r>
              <a:rPr lang="en-US" b="0" dirty="0"/>
              <a:t>/er/ </a:t>
            </a:r>
            <a:r>
              <a:rPr lang="en-US" b="1" dirty="0"/>
              <a:t>[another clap sound]</a:t>
            </a:r>
            <a:r>
              <a:rPr lang="en-US" b="0" dirty="0"/>
              <a:t> /</a:t>
            </a:r>
            <a:r>
              <a:rPr lang="en-US" b="0" dirty="0" err="1"/>
              <a:t>als</a:t>
            </a:r>
            <a:r>
              <a:rPr lang="en-US" b="0" dirty="0"/>
              <a:t>/ </a:t>
            </a:r>
            <a:r>
              <a:rPr lang="en-US" b="1" dirty="0"/>
              <a:t>[third clap sound]</a:t>
            </a:r>
            <a:r>
              <a:rPr lang="en-US" b="0" dirty="0"/>
              <a:t> </a:t>
            </a:r>
            <a:endParaRPr lang="en-US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lang="en-US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b="1" dirty="0"/>
          </a:p>
        </p:txBody>
      </p:sp>
      <p:sp>
        <p:nvSpPr>
          <p:cNvPr id="892" name="Google Shape;892;p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6807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2" name="Google Shape;932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Narration/VO: </a:t>
            </a:r>
            <a:r>
              <a:rPr lang="en-US" b="0" dirty="0"/>
              <a:t>How about the word “walk”? 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lang="en-US" b="0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Feedback: 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choose the correct answer-1 syllable]: </a:t>
            </a:r>
            <a:r>
              <a:rPr lang="en-US" b="0" dirty="0"/>
              <a:t>Great job!</a:t>
            </a:r>
            <a:endParaRPr lang="en-US"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choose the wrong answer on the first trial]: </a:t>
            </a:r>
            <a:r>
              <a:rPr lang="en-US" b="0" dirty="0"/>
              <a:t>Try again!</a:t>
            </a:r>
            <a:endParaRPr lang="en-US"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still choose the wrong answer after the second trial]: </a:t>
            </a:r>
            <a:r>
              <a:rPr lang="en-US" b="0" dirty="0"/>
              <a:t>Incorrect. We hear two syllables or short sounds, and each syllable has a vowel sound. Listen well: /walk/ </a:t>
            </a:r>
            <a:r>
              <a:rPr lang="en-US" b="1" dirty="0"/>
              <a:t>[clap sound]</a:t>
            </a:r>
            <a:endParaRPr lang="en-US" b="0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b="1" dirty="0"/>
          </a:p>
        </p:txBody>
      </p:sp>
      <p:sp>
        <p:nvSpPr>
          <p:cNvPr id="933" name="Google Shape;933;p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47845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Google Shape;974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5" name="Google Shape;975;p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Narration/VO: </a:t>
            </a:r>
            <a:r>
              <a:rPr lang="en-US" b="0" dirty="0"/>
              <a:t>Next word is: potato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Feedback: 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choose the correct answer-3 syllables]: </a:t>
            </a:r>
            <a:r>
              <a:rPr lang="en-US" b="0" dirty="0"/>
              <a:t>Great job!</a:t>
            </a:r>
            <a:endParaRPr lang="en-US"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choose the wrong answer on the first trial]: </a:t>
            </a:r>
            <a:r>
              <a:rPr lang="en-US" b="0" dirty="0"/>
              <a:t>Try again!</a:t>
            </a:r>
            <a:endParaRPr lang="en-US"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still choose the wrong answer after the second trial]: </a:t>
            </a:r>
            <a:r>
              <a:rPr lang="en-US" b="0" dirty="0"/>
              <a:t>Incorrect. We hear two syllables or short sounds, and each syllable has a vowel sound. Listen well: /po/ </a:t>
            </a:r>
            <a:r>
              <a:rPr lang="en-US" b="1" dirty="0"/>
              <a:t>[clap sound] </a:t>
            </a:r>
            <a:r>
              <a:rPr lang="en-US" b="0" dirty="0"/>
              <a:t>/ta/ </a:t>
            </a:r>
            <a:r>
              <a:rPr lang="en-US" b="1" dirty="0"/>
              <a:t>[another clap sound]</a:t>
            </a:r>
            <a:r>
              <a:rPr lang="en-US" b="0" dirty="0"/>
              <a:t> /to/ </a:t>
            </a:r>
            <a:r>
              <a:rPr lang="en-US" b="1" dirty="0"/>
              <a:t>[third clap sound]</a:t>
            </a:r>
            <a:r>
              <a:rPr lang="en-US" b="0" dirty="0"/>
              <a:t> 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lang="en-US" b="0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b="1" dirty="0"/>
          </a:p>
        </p:txBody>
      </p:sp>
      <p:sp>
        <p:nvSpPr>
          <p:cNvPr id="976" name="Google Shape;976;p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4058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0" name="Google Shape;1020;p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Narration/VO: </a:t>
            </a:r>
            <a:r>
              <a:rPr lang="en-US" b="0" dirty="0"/>
              <a:t>Let’s do one more: </a:t>
            </a:r>
            <a:r>
              <a:rPr lang="en-US" sz="1200" dirty="0">
                <a:latin typeface="Comic Sans MS"/>
                <a:ea typeface="Comic Sans MS"/>
                <a:cs typeface="Comic Sans MS"/>
                <a:sym typeface="Comic Sans MS"/>
              </a:rPr>
              <a:t>breakfast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Feedback: 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choose the correct answer-2 syllables]: </a:t>
            </a:r>
            <a:r>
              <a:rPr lang="en-US" b="0" dirty="0"/>
              <a:t>Great job!</a:t>
            </a:r>
            <a:endParaRPr lang="en-US"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choose the wrong answer on the first trial]: </a:t>
            </a:r>
            <a:r>
              <a:rPr lang="en-US" b="0" dirty="0"/>
              <a:t>Try again!</a:t>
            </a:r>
            <a:endParaRPr lang="en-US" b="1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r>
              <a:rPr lang="en-US" b="1" dirty="0"/>
              <a:t>[If the students still choose the wrong answer after the second trial]: </a:t>
            </a:r>
            <a:r>
              <a:rPr lang="en-US" b="0" dirty="0"/>
              <a:t>Incorrect. We hear two syllables or short sounds, and each syllable has a vowel sound. Listen well: /break/ </a:t>
            </a:r>
            <a:r>
              <a:rPr lang="en-US" b="1" dirty="0"/>
              <a:t>[clap sound] </a:t>
            </a:r>
            <a:r>
              <a:rPr lang="en-US" b="0" dirty="0"/>
              <a:t>/fast/ </a:t>
            </a:r>
            <a:r>
              <a:rPr lang="en-US" b="1" dirty="0"/>
              <a:t>[another clap sound]</a:t>
            </a:r>
            <a:r>
              <a:rPr lang="en-US" b="0" dirty="0"/>
              <a:t>.</a:t>
            </a:r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lang="en-US" b="0" dirty="0"/>
          </a:p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ourier New"/>
              <a:buNone/>
            </a:pPr>
            <a:endParaRPr b="1" dirty="0"/>
          </a:p>
        </p:txBody>
      </p:sp>
      <p:sp>
        <p:nvSpPr>
          <p:cNvPr id="1021" name="Google Shape;1021;p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3956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4B69B2-7E51-4D7A-8F96-6B4E0EFA61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8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29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53685-8A0B-4F86-9EE0-AA34BDC9C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81E164-DF06-4CC6-9B40-C024C1566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5DD9DC-87C7-4DF8-A13E-CD15AAC6B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B768C2-A1D4-459D-A560-98AD69B48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DFF268-7790-428C-9E02-2B436026F1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02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" name="Google Shape;19;p53"/>
          <p:cNvPicPr preferRelativeResize="0"/>
          <p:nvPr/>
        </p:nvPicPr>
        <p:blipFill rotWithShape="1">
          <a:blip r:embed="rId2">
            <a:alphaModFix/>
          </a:blip>
          <a:srcRect l="86273" t="84400" r="2211" b="3525"/>
          <a:stretch/>
        </p:blipFill>
        <p:spPr>
          <a:xfrm rot="10800000">
            <a:off x="53268" y="93170"/>
            <a:ext cx="784932" cy="4633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0897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93074"/>
            <a:ext cx="10515600" cy="4976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81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2247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9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1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59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36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477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256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062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C4D15-71B1-4028-B46F-4EE71232F863}" type="datetimeFigureOut">
              <a:rPr lang="en-US" smtClean="0"/>
              <a:t>18-Oct-21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E340D-D49F-4060-B830-48E207260F1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A0E137-B218-4DAC-9366-32FAB12EFA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53268" y="93170"/>
            <a:ext cx="784932" cy="46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comments" Target="../comments/commen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75;p31">
            <a:extLst>
              <a:ext uri="{FF2B5EF4-FFF2-40B4-BE49-F238E27FC236}">
                <a16:creationId xmlns:a16="http://schemas.microsoft.com/office/drawing/2014/main" id="{4DFFA8A4-EC7A-4D20-A6A3-F4CCFDA56F26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200" b="1" kern="0" dirty="0">
                <a:solidFill>
                  <a:srgbClr val="FFFFFF"/>
                </a:solidFill>
                <a:latin typeface="Comic Sans MS"/>
                <a:ea typeface="Calibri"/>
                <a:cs typeface="Calibri"/>
                <a:sym typeface="Comic Sans MS"/>
              </a:rPr>
              <a:t>Teacher Instructions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776;p31">
            <a:extLst>
              <a:ext uri="{FF2B5EF4-FFF2-40B4-BE49-F238E27FC236}">
                <a16:creationId xmlns:a16="http://schemas.microsoft.com/office/drawing/2014/main" id="{6DABFCC0-D3FF-4346-992E-88EDC793EB61}"/>
              </a:ext>
            </a:extLst>
          </p:cNvPr>
          <p:cNvSpPr txBox="1"/>
          <p:nvPr/>
        </p:nvSpPr>
        <p:spPr>
          <a:xfrm>
            <a:off x="1" y="1198734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omic Sans MS"/>
              <a:buNone/>
              <a:tabLst/>
              <a:defRPr/>
            </a:pPr>
            <a:r>
              <a:rPr lang="en-US" sz="2800" kern="0">
                <a:solidFill>
                  <a:srgbClr val="0C0C0C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</a:t>
            </a: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Read 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the following words to the students  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136BDEC-12FF-44A9-AD15-F875A914C1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416306"/>
              </p:ext>
            </p:extLst>
          </p:nvPr>
        </p:nvGraphicFramePr>
        <p:xfrm>
          <a:off x="4406489" y="2106015"/>
          <a:ext cx="2702233" cy="463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2233">
                  <a:extLst>
                    <a:ext uri="{9D8B030D-6E8A-4147-A177-3AD203B41FA5}">
                      <a16:colId xmlns:a16="http://schemas.microsoft.com/office/drawing/2014/main" val="30476071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Car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877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Grandma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083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lemonade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3915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Carrot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543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Mineral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338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Walk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538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Potato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005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breakfast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373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0814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32"/>
          <p:cNvSpPr txBox="1"/>
          <p:nvPr/>
        </p:nvSpPr>
        <p:spPr>
          <a:xfrm>
            <a:off x="2590800" y="3862137"/>
            <a:ext cx="7010400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8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car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788" name="Google Shape;788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44551" y="1871411"/>
            <a:ext cx="2098830" cy="1712851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790" name="Google Shape;790;p32" descr="Badge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49612" y="5280642"/>
            <a:ext cx="1266591" cy="126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1" name="Google Shape;791;p32" descr="Badge 3 with solid fil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074441" y="5280642"/>
            <a:ext cx="1266591" cy="126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789;p32" descr="Badge 1 with solid fill">
            <a:extLst>
              <a:ext uri="{FF2B5EF4-FFF2-40B4-BE49-F238E27FC236}">
                <a16:creationId xmlns:a16="http://schemas.microsoft.com/office/drawing/2014/main" id="{07B7642B-BD71-4D3B-8A61-8E4F71DFAB6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99409" y="5355268"/>
            <a:ext cx="1344365" cy="134436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775;p31">
            <a:extLst>
              <a:ext uri="{FF2B5EF4-FFF2-40B4-BE49-F238E27FC236}">
                <a16:creationId xmlns:a16="http://schemas.microsoft.com/office/drawing/2014/main" id="{AF76EDA4-079E-4644-A84F-D4828D949117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200" b="1" kern="0" dirty="0">
                <a:solidFill>
                  <a:srgbClr val="FFFFFF"/>
                </a:solidFill>
                <a:latin typeface="Comic Sans MS"/>
                <a:ea typeface="Calibri"/>
                <a:cs typeface="Calibri"/>
                <a:sym typeface="Comic Sans MS"/>
              </a:rPr>
              <a:t>Count the number of syllables in each word. 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776;p31">
            <a:extLst>
              <a:ext uri="{FF2B5EF4-FFF2-40B4-BE49-F238E27FC236}">
                <a16:creationId xmlns:a16="http://schemas.microsoft.com/office/drawing/2014/main" id="{1C24741C-C108-40C5-95E7-DFC9E20B1735}"/>
              </a:ext>
            </a:extLst>
          </p:cNvPr>
          <p:cNvSpPr txBox="1"/>
          <p:nvPr/>
        </p:nvSpPr>
        <p:spPr>
          <a:xfrm>
            <a:off x="1" y="1198734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omic Sans MS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    You Do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Google Shape;666;p22" descr="Clapping hands with solid fill">
            <a:extLst>
              <a:ext uri="{FF2B5EF4-FFF2-40B4-BE49-F238E27FC236}">
                <a16:creationId xmlns:a16="http://schemas.microsoft.com/office/drawing/2014/main" id="{79FB8528-E7A1-4503-8138-DC24417C9F4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14391" y="4366242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33"/>
          <p:cNvSpPr txBox="1"/>
          <p:nvPr/>
        </p:nvSpPr>
        <p:spPr>
          <a:xfrm>
            <a:off x="2590800" y="3462079"/>
            <a:ext cx="7010400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8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grandma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805" name="Google Shape;805;p33"/>
          <p:cNvPicPr preferRelativeResize="0"/>
          <p:nvPr/>
        </p:nvPicPr>
        <p:blipFill rotWithShape="1">
          <a:blip r:embed="rId3">
            <a:alphaModFix/>
          </a:blip>
          <a:srcRect l="28731" r="21720"/>
          <a:stretch/>
        </p:blipFill>
        <p:spPr>
          <a:xfrm>
            <a:off x="5389625" y="1823550"/>
            <a:ext cx="1741666" cy="1725281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806" name="Google Shape;806;p33" descr="Badge 1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47009" y="5513635"/>
            <a:ext cx="1344365" cy="1344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7" name="Google Shape;807;p33" descr="Badge with solid fil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49612" y="5591409"/>
            <a:ext cx="1266591" cy="126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8" name="Google Shape;808;p33" descr="Badge 3 with solid fill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074441" y="5591409"/>
            <a:ext cx="1266591" cy="126659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775;p31">
            <a:extLst>
              <a:ext uri="{FF2B5EF4-FFF2-40B4-BE49-F238E27FC236}">
                <a16:creationId xmlns:a16="http://schemas.microsoft.com/office/drawing/2014/main" id="{9340A7F8-5A3B-4537-AAB7-D58825BAF5CD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200" b="1" kern="0" dirty="0">
                <a:solidFill>
                  <a:srgbClr val="FFFFFF"/>
                </a:solidFill>
                <a:latin typeface="Comic Sans MS"/>
                <a:ea typeface="Calibri"/>
                <a:cs typeface="Calibri"/>
                <a:sym typeface="Comic Sans MS"/>
              </a:rPr>
              <a:t>Count the number of syllables in each word. 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776;p31">
            <a:extLst>
              <a:ext uri="{FF2B5EF4-FFF2-40B4-BE49-F238E27FC236}">
                <a16:creationId xmlns:a16="http://schemas.microsoft.com/office/drawing/2014/main" id="{7E87C462-E0C1-418E-9285-2F30FB246437}"/>
              </a:ext>
            </a:extLst>
          </p:cNvPr>
          <p:cNvSpPr txBox="1"/>
          <p:nvPr/>
        </p:nvSpPr>
        <p:spPr>
          <a:xfrm>
            <a:off x="1" y="1198734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omic Sans MS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    You Do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817;p34" descr="Badge with solid fill">
            <a:extLst>
              <a:ext uri="{FF2B5EF4-FFF2-40B4-BE49-F238E27FC236}">
                <a16:creationId xmlns:a16="http://schemas.microsoft.com/office/drawing/2014/main" id="{77F47B30-BE8A-40C5-974E-3FEB3FDD04A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649612" y="5591408"/>
            <a:ext cx="1266591" cy="126659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820;p34">
            <a:extLst>
              <a:ext uri="{FF2B5EF4-FFF2-40B4-BE49-F238E27FC236}">
                <a16:creationId xmlns:a16="http://schemas.microsoft.com/office/drawing/2014/main" id="{2D3A7797-D53B-45C4-B232-EF3DBDFF129F}"/>
              </a:ext>
            </a:extLst>
          </p:cNvPr>
          <p:cNvCxnSpPr/>
          <p:nvPr/>
        </p:nvCxnSpPr>
        <p:spPr>
          <a:xfrm flipH="1">
            <a:off x="6686600" y="3574374"/>
            <a:ext cx="229603" cy="1334255"/>
          </a:xfrm>
          <a:prstGeom prst="straightConnector1">
            <a:avLst/>
          </a:prstGeom>
          <a:noFill/>
          <a:ln w="5715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3" name="Google Shape;666;p22" descr="Clapping hands with solid fill">
            <a:extLst>
              <a:ext uri="{FF2B5EF4-FFF2-40B4-BE49-F238E27FC236}">
                <a16:creationId xmlns:a16="http://schemas.microsoft.com/office/drawing/2014/main" id="{A7138C7D-4EA3-4313-A6DC-51453B7144A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216890" y="4892943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666;p22" descr="Clapping hands with solid fill">
            <a:extLst>
              <a:ext uri="{FF2B5EF4-FFF2-40B4-BE49-F238E27FC236}">
                <a16:creationId xmlns:a16="http://schemas.microsoft.com/office/drawing/2014/main" id="{8710B261-6AD4-4134-9DE1-743D15A60DF1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649612" y="4892943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35"/>
          <p:cNvSpPr txBox="1"/>
          <p:nvPr/>
        </p:nvSpPr>
        <p:spPr>
          <a:xfrm>
            <a:off x="2590800" y="3862137"/>
            <a:ext cx="7010400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8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lemonade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831" name="Google Shape;831;p35"/>
          <p:cNvPicPr preferRelativeResize="0"/>
          <p:nvPr/>
        </p:nvPicPr>
        <p:blipFill rotWithShape="1">
          <a:blip r:embed="rId3">
            <a:alphaModFix/>
          </a:blip>
          <a:srcRect l="9547" r="9547"/>
          <a:stretch/>
        </p:blipFill>
        <p:spPr>
          <a:xfrm>
            <a:off x="5237486" y="1947127"/>
            <a:ext cx="2090842" cy="1915010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832" name="Google Shape;832;p35" descr="Badge 1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47009" y="5202868"/>
            <a:ext cx="1344365" cy="1344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3" name="Google Shape;833;p35" descr="Badge with solid fil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49612" y="5280642"/>
            <a:ext cx="1266591" cy="126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34" name="Google Shape;834;p35" descr="Badge 3 with solid fill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074441" y="5280642"/>
            <a:ext cx="1266591" cy="126659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775;p31">
            <a:extLst>
              <a:ext uri="{FF2B5EF4-FFF2-40B4-BE49-F238E27FC236}">
                <a16:creationId xmlns:a16="http://schemas.microsoft.com/office/drawing/2014/main" id="{F6F28808-FC09-4095-ADE8-850D7FA9FAC4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200" b="1" kern="0" dirty="0">
                <a:solidFill>
                  <a:srgbClr val="FFFFFF"/>
                </a:solidFill>
                <a:latin typeface="Comic Sans MS"/>
                <a:ea typeface="Calibri"/>
                <a:cs typeface="Calibri"/>
                <a:sym typeface="Comic Sans MS"/>
              </a:rPr>
              <a:t>Count the number of syllables in each word. 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776;p31">
            <a:extLst>
              <a:ext uri="{FF2B5EF4-FFF2-40B4-BE49-F238E27FC236}">
                <a16:creationId xmlns:a16="http://schemas.microsoft.com/office/drawing/2014/main" id="{F4ECF853-AF6C-402A-96ED-0B35EA0661D2}"/>
              </a:ext>
            </a:extLst>
          </p:cNvPr>
          <p:cNvSpPr txBox="1"/>
          <p:nvPr/>
        </p:nvSpPr>
        <p:spPr>
          <a:xfrm>
            <a:off x="1" y="1198734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omic Sans MS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    You Do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844;p36" descr="Badge 3 with solid fill">
            <a:extLst>
              <a:ext uri="{FF2B5EF4-FFF2-40B4-BE49-F238E27FC236}">
                <a16:creationId xmlns:a16="http://schemas.microsoft.com/office/drawing/2014/main" id="{4D4B913E-254E-43BA-BD58-34B87B626CC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074440" y="5308687"/>
            <a:ext cx="1266591" cy="126659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846;p36">
            <a:extLst>
              <a:ext uri="{FF2B5EF4-FFF2-40B4-BE49-F238E27FC236}">
                <a16:creationId xmlns:a16="http://schemas.microsoft.com/office/drawing/2014/main" id="{0CF75A7F-1AD9-454A-8D69-F0B03AEFDB54}"/>
              </a:ext>
            </a:extLst>
          </p:cNvPr>
          <p:cNvCxnSpPr/>
          <p:nvPr/>
        </p:nvCxnSpPr>
        <p:spPr>
          <a:xfrm flipH="1">
            <a:off x="5981198" y="4033437"/>
            <a:ext cx="229603" cy="1334255"/>
          </a:xfrm>
          <a:prstGeom prst="straightConnector1">
            <a:avLst/>
          </a:prstGeom>
          <a:noFill/>
          <a:ln w="5715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" name="Google Shape;847;p36">
            <a:extLst>
              <a:ext uri="{FF2B5EF4-FFF2-40B4-BE49-F238E27FC236}">
                <a16:creationId xmlns:a16="http://schemas.microsoft.com/office/drawing/2014/main" id="{E12E6A31-BF1A-461C-851F-AED5DC3C7764}"/>
              </a:ext>
            </a:extLst>
          </p:cNvPr>
          <p:cNvCxnSpPr/>
          <p:nvPr/>
        </p:nvCxnSpPr>
        <p:spPr>
          <a:xfrm flipH="1">
            <a:off x="4470533" y="3989912"/>
            <a:ext cx="229603" cy="1334255"/>
          </a:xfrm>
          <a:prstGeom prst="straightConnector1">
            <a:avLst/>
          </a:prstGeom>
          <a:noFill/>
          <a:ln w="5715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4" name="Google Shape;666;p22" descr="Clapping hands with solid fill">
            <a:extLst>
              <a:ext uri="{FF2B5EF4-FFF2-40B4-BE49-F238E27FC236}">
                <a16:creationId xmlns:a16="http://schemas.microsoft.com/office/drawing/2014/main" id="{C4066667-C3A6-4AD6-A5A5-C24B5C3B62CC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1025319" y="4453292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666;p22" descr="Clapping hands with solid fill">
            <a:extLst>
              <a:ext uri="{FF2B5EF4-FFF2-40B4-BE49-F238E27FC236}">
                <a16:creationId xmlns:a16="http://schemas.microsoft.com/office/drawing/2014/main" id="{F9B461B7-CA8E-43A0-BBB6-3A02B11D8AF8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0288165" y="4409767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666;p22" descr="Clapping hands with solid fill">
            <a:extLst>
              <a:ext uri="{FF2B5EF4-FFF2-40B4-BE49-F238E27FC236}">
                <a16:creationId xmlns:a16="http://schemas.microsoft.com/office/drawing/2014/main" id="{6D0C09FF-5068-4471-A8E1-81D2989ED54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538217" y="4453292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37"/>
          <p:cNvSpPr txBox="1"/>
          <p:nvPr/>
        </p:nvSpPr>
        <p:spPr>
          <a:xfrm>
            <a:off x="0" y="512360"/>
            <a:ext cx="12192000" cy="1077178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Classify the words according to their numbers of syllables.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6" name="Google Shape;856;p37"/>
          <p:cNvSpPr txBox="1"/>
          <p:nvPr/>
        </p:nvSpPr>
        <p:spPr>
          <a:xfrm>
            <a:off x="12926" y="1589538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omic Sans MS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    You Do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7" name="Google Shape;857;p37"/>
          <p:cNvSpPr/>
          <p:nvPr/>
        </p:nvSpPr>
        <p:spPr>
          <a:xfrm>
            <a:off x="609599" y="3577389"/>
            <a:ext cx="2967791" cy="3017939"/>
          </a:xfrm>
          <a:prstGeom prst="ellipse">
            <a:avLst/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8" name="Google Shape;858;p37"/>
          <p:cNvSpPr/>
          <p:nvPr/>
        </p:nvSpPr>
        <p:spPr>
          <a:xfrm>
            <a:off x="4612104" y="3634009"/>
            <a:ext cx="2967791" cy="3108799"/>
          </a:xfrm>
          <a:prstGeom prst="ellipse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517E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9" name="Google Shape;859;p37"/>
          <p:cNvSpPr/>
          <p:nvPr/>
        </p:nvSpPr>
        <p:spPr>
          <a:xfrm>
            <a:off x="8614609" y="3486529"/>
            <a:ext cx="2967791" cy="3108799"/>
          </a:xfrm>
          <a:prstGeom prst="ellipse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0" name="Google Shape;860;p37" descr="Badge 1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46577" y="2647871"/>
            <a:ext cx="893834" cy="893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61" name="Google Shape;861;p37" descr="Badge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87864" y="2821206"/>
            <a:ext cx="842124" cy="842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62" name="Google Shape;862;p37" descr="Badge 3 with solid fil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677442" y="2673726"/>
            <a:ext cx="842124" cy="842124"/>
          </a:xfrm>
          <a:prstGeom prst="rect">
            <a:avLst/>
          </a:prstGeom>
          <a:noFill/>
          <a:ln>
            <a:noFill/>
          </a:ln>
        </p:spPr>
      </p:pic>
      <p:sp>
        <p:nvSpPr>
          <p:cNvPr id="863" name="Google Shape;863;p37"/>
          <p:cNvSpPr txBox="1"/>
          <p:nvPr/>
        </p:nvSpPr>
        <p:spPr>
          <a:xfrm>
            <a:off x="1387641" y="3577389"/>
            <a:ext cx="1411705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meal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64" name="Google Shape;864;p37"/>
          <p:cNvSpPr txBox="1"/>
          <p:nvPr/>
        </p:nvSpPr>
        <p:spPr>
          <a:xfrm>
            <a:off x="5332441" y="3724869"/>
            <a:ext cx="152711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balance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65" name="Google Shape;865;p37"/>
          <p:cNvSpPr txBox="1"/>
          <p:nvPr/>
        </p:nvSpPr>
        <p:spPr>
          <a:xfrm>
            <a:off x="9228219" y="3577389"/>
            <a:ext cx="174057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exercise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69" name="Google Shape;869;p37"/>
          <p:cNvSpPr txBox="1"/>
          <p:nvPr/>
        </p:nvSpPr>
        <p:spPr>
          <a:xfrm>
            <a:off x="5051908" y="2218809"/>
            <a:ext cx="2261937" cy="55399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carrot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7" name="Google Shape;887;p38">
            <a:extLst>
              <a:ext uri="{FF2B5EF4-FFF2-40B4-BE49-F238E27FC236}">
                <a16:creationId xmlns:a16="http://schemas.microsoft.com/office/drawing/2014/main" id="{A41CB8AA-318D-4F9D-862B-01C45BFC3E22}"/>
              </a:ext>
            </a:extLst>
          </p:cNvPr>
          <p:cNvSpPr txBox="1"/>
          <p:nvPr/>
        </p:nvSpPr>
        <p:spPr>
          <a:xfrm>
            <a:off x="4965030" y="4189526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carrot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p39"/>
          <p:cNvSpPr/>
          <p:nvPr/>
        </p:nvSpPr>
        <p:spPr>
          <a:xfrm>
            <a:off x="609599" y="3577389"/>
            <a:ext cx="2967791" cy="3017939"/>
          </a:xfrm>
          <a:prstGeom prst="ellipse">
            <a:avLst/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5" name="Google Shape;895;p39"/>
          <p:cNvSpPr/>
          <p:nvPr/>
        </p:nvSpPr>
        <p:spPr>
          <a:xfrm>
            <a:off x="4612104" y="3486529"/>
            <a:ext cx="2967791" cy="3108799"/>
          </a:xfrm>
          <a:prstGeom prst="ellipse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517E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6" name="Google Shape;896;p39"/>
          <p:cNvSpPr/>
          <p:nvPr/>
        </p:nvSpPr>
        <p:spPr>
          <a:xfrm>
            <a:off x="8614609" y="3486529"/>
            <a:ext cx="2967791" cy="3108799"/>
          </a:xfrm>
          <a:prstGeom prst="ellipse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7" name="Google Shape;897;p39" descr="Badge 1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46577" y="2647871"/>
            <a:ext cx="893834" cy="893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8" name="Google Shape;898;p39" descr="Badge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87864" y="2673726"/>
            <a:ext cx="842124" cy="842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9" name="Google Shape;899;p39" descr="Badge 3 with solid fil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677442" y="2673726"/>
            <a:ext cx="842124" cy="842124"/>
          </a:xfrm>
          <a:prstGeom prst="rect">
            <a:avLst/>
          </a:prstGeom>
          <a:noFill/>
          <a:ln>
            <a:noFill/>
          </a:ln>
        </p:spPr>
      </p:pic>
      <p:sp>
        <p:nvSpPr>
          <p:cNvPr id="900" name="Google Shape;900;p39"/>
          <p:cNvSpPr txBox="1"/>
          <p:nvPr/>
        </p:nvSpPr>
        <p:spPr>
          <a:xfrm>
            <a:off x="1387641" y="3577389"/>
            <a:ext cx="1411705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meal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01" name="Google Shape;901;p39"/>
          <p:cNvSpPr txBox="1"/>
          <p:nvPr/>
        </p:nvSpPr>
        <p:spPr>
          <a:xfrm>
            <a:off x="5332441" y="3577389"/>
            <a:ext cx="152711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balance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02" name="Google Shape;902;p39"/>
          <p:cNvSpPr txBox="1"/>
          <p:nvPr/>
        </p:nvSpPr>
        <p:spPr>
          <a:xfrm>
            <a:off x="9228219" y="3577389"/>
            <a:ext cx="174057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exercise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06" name="Google Shape;906;p39"/>
          <p:cNvSpPr txBox="1"/>
          <p:nvPr/>
        </p:nvSpPr>
        <p:spPr>
          <a:xfrm>
            <a:off x="4965030" y="4042046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carrot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09" name="Google Shape;909;p39"/>
          <p:cNvSpPr txBox="1"/>
          <p:nvPr/>
        </p:nvSpPr>
        <p:spPr>
          <a:xfrm>
            <a:off x="5076606" y="1841970"/>
            <a:ext cx="2261937" cy="55399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minerals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855;p37">
            <a:extLst>
              <a:ext uri="{FF2B5EF4-FFF2-40B4-BE49-F238E27FC236}">
                <a16:creationId xmlns:a16="http://schemas.microsoft.com/office/drawing/2014/main" id="{FB7684DE-7F38-42A5-A4AB-5F9EE8AAAFC8}"/>
              </a:ext>
            </a:extLst>
          </p:cNvPr>
          <p:cNvSpPr txBox="1"/>
          <p:nvPr/>
        </p:nvSpPr>
        <p:spPr>
          <a:xfrm>
            <a:off x="0" y="615596"/>
            <a:ext cx="12192000" cy="1077178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Classify the words according to their numbers of syllables.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856;p37">
            <a:extLst>
              <a:ext uri="{FF2B5EF4-FFF2-40B4-BE49-F238E27FC236}">
                <a16:creationId xmlns:a16="http://schemas.microsoft.com/office/drawing/2014/main" id="{DE223EF8-B6FE-468C-AAEB-19D79BCBD3E6}"/>
              </a:ext>
            </a:extLst>
          </p:cNvPr>
          <p:cNvSpPr txBox="1"/>
          <p:nvPr/>
        </p:nvSpPr>
        <p:spPr>
          <a:xfrm>
            <a:off x="-2" y="1197752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omic Sans MS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    You Do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928;p40">
            <a:extLst>
              <a:ext uri="{FF2B5EF4-FFF2-40B4-BE49-F238E27FC236}">
                <a16:creationId xmlns:a16="http://schemas.microsoft.com/office/drawing/2014/main" id="{54D69525-D92D-4EC6-BF9F-0A7E0934E4C3}"/>
              </a:ext>
            </a:extLst>
          </p:cNvPr>
          <p:cNvSpPr txBox="1"/>
          <p:nvPr/>
        </p:nvSpPr>
        <p:spPr>
          <a:xfrm>
            <a:off x="8935453" y="4042046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minerals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p41"/>
          <p:cNvSpPr/>
          <p:nvPr/>
        </p:nvSpPr>
        <p:spPr>
          <a:xfrm>
            <a:off x="609599" y="3577389"/>
            <a:ext cx="2967791" cy="3017939"/>
          </a:xfrm>
          <a:prstGeom prst="ellipse">
            <a:avLst/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6" name="Google Shape;936;p41"/>
          <p:cNvSpPr/>
          <p:nvPr/>
        </p:nvSpPr>
        <p:spPr>
          <a:xfrm>
            <a:off x="4612104" y="3486529"/>
            <a:ext cx="2967791" cy="3108799"/>
          </a:xfrm>
          <a:prstGeom prst="ellipse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517E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7" name="Google Shape;937;p41"/>
          <p:cNvSpPr/>
          <p:nvPr/>
        </p:nvSpPr>
        <p:spPr>
          <a:xfrm>
            <a:off x="8614609" y="3486529"/>
            <a:ext cx="2967791" cy="3108799"/>
          </a:xfrm>
          <a:prstGeom prst="ellipse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8" name="Google Shape;938;p41" descr="Badge 1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46577" y="2647871"/>
            <a:ext cx="893834" cy="893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9" name="Google Shape;939;p41" descr="Badge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87864" y="2673726"/>
            <a:ext cx="842124" cy="842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40" name="Google Shape;940;p41" descr="Badge 3 with solid fil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677442" y="2673726"/>
            <a:ext cx="842124" cy="842124"/>
          </a:xfrm>
          <a:prstGeom prst="rect">
            <a:avLst/>
          </a:prstGeom>
          <a:noFill/>
          <a:ln>
            <a:noFill/>
          </a:ln>
        </p:spPr>
      </p:pic>
      <p:sp>
        <p:nvSpPr>
          <p:cNvPr id="941" name="Google Shape;941;p41"/>
          <p:cNvSpPr txBox="1"/>
          <p:nvPr/>
        </p:nvSpPr>
        <p:spPr>
          <a:xfrm>
            <a:off x="1387641" y="3577389"/>
            <a:ext cx="1411705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meal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42" name="Google Shape;942;p41"/>
          <p:cNvSpPr txBox="1"/>
          <p:nvPr/>
        </p:nvSpPr>
        <p:spPr>
          <a:xfrm>
            <a:off x="5332441" y="3577389"/>
            <a:ext cx="152711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balance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43" name="Google Shape;943;p41"/>
          <p:cNvSpPr txBox="1"/>
          <p:nvPr/>
        </p:nvSpPr>
        <p:spPr>
          <a:xfrm>
            <a:off x="9228219" y="3577389"/>
            <a:ext cx="174057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exercise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47" name="Google Shape;947;p41"/>
          <p:cNvSpPr txBox="1"/>
          <p:nvPr/>
        </p:nvSpPr>
        <p:spPr>
          <a:xfrm>
            <a:off x="4965030" y="4042046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carrot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48" name="Google Shape;948;p41"/>
          <p:cNvSpPr txBox="1"/>
          <p:nvPr/>
        </p:nvSpPr>
        <p:spPr>
          <a:xfrm>
            <a:off x="8935453" y="4042046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minerals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51" name="Google Shape;951;p41"/>
          <p:cNvSpPr txBox="1"/>
          <p:nvPr/>
        </p:nvSpPr>
        <p:spPr>
          <a:xfrm>
            <a:off x="4965029" y="1806720"/>
            <a:ext cx="2261937" cy="55399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walk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9" name="Google Shape;855;p37">
            <a:extLst>
              <a:ext uri="{FF2B5EF4-FFF2-40B4-BE49-F238E27FC236}">
                <a16:creationId xmlns:a16="http://schemas.microsoft.com/office/drawing/2014/main" id="{7B72AE03-C110-4E95-ACAC-92DC14C1CD1F}"/>
              </a:ext>
            </a:extLst>
          </p:cNvPr>
          <p:cNvSpPr txBox="1"/>
          <p:nvPr/>
        </p:nvSpPr>
        <p:spPr>
          <a:xfrm>
            <a:off x="0" y="615596"/>
            <a:ext cx="12192000" cy="1077178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Classify the words according to their numbers of syllables.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856;p37">
            <a:extLst>
              <a:ext uri="{FF2B5EF4-FFF2-40B4-BE49-F238E27FC236}">
                <a16:creationId xmlns:a16="http://schemas.microsoft.com/office/drawing/2014/main" id="{7C726EE6-FB53-401A-AD6A-0EBA4BFDB5A7}"/>
              </a:ext>
            </a:extLst>
          </p:cNvPr>
          <p:cNvSpPr txBox="1"/>
          <p:nvPr/>
        </p:nvSpPr>
        <p:spPr>
          <a:xfrm>
            <a:off x="1" y="1175114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omic Sans MS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    You Do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971;p42">
            <a:extLst>
              <a:ext uri="{FF2B5EF4-FFF2-40B4-BE49-F238E27FC236}">
                <a16:creationId xmlns:a16="http://schemas.microsoft.com/office/drawing/2014/main" id="{4281A527-D4D3-49E4-AE66-F45884C55590}"/>
              </a:ext>
            </a:extLst>
          </p:cNvPr>
          <p:cNvSpPr txBox="1"/>
          <p:nvPr/>
        </p:nvSpPr>
        <p:spPr>
          <a:xfrm>
            <a:off x="962524" y="4042046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walk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p43"/>
          <p:cNvSpPr/>
          <p:nvPr/>
        </p:nvSpPr>
        <p:spPr>
          <a:xfrm>
            <a:off x="609599" y="3577389"/>
            <a:ext cx="2967791" cy="3017939"/>
          </a:xfrm>
          <a:prstGeom prst="ellipse">
            <a:avLst/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9" name="Google Shape;979;p43"/>
          <p:cNvSpPr/>
          <p:nvPr/>
        </p:nvSpPr>
        <p:spPr>
          <a:xfrm>
            <a:off x="4612104" y="3486529"/>
            <a:ext cx="2967791" cy="3108799"/>
          </a:xfrm>
          <a:prstGeom prst="ellipse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517E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0" name="Google Shape;980;p43"/>
          <p:cNvSpPr/>
          <p:nvPr/>
        </p:nvSpPr>
        <p:spPr>
          <a:xfrm>
            <a:off x="8614609" y="3486529"/>
            <a:ext cx="2967791" cy="3108799"/>
          </a:xfrm>
          <a:prstGeom prst="ellipse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81" name="Google Shape;981;p43" descr="Badge 1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46577" y="2647871"/>
            <a:ext cx="893834" cy="893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82" name="Google Shape;982;p43" descr="Badge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87864" y="2673726"/>
            <a:ext cx="842124" cy="842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83" name="Google Shape;983;p43" descr="Badge 3 with solid fil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677442" y="2673726"/>
            <a:ext cx="842124" cy="842124"/>
          </a:xfrm>
          <a:prstGeom prst="rect">
            <a:avLst/>
          </a:prstGeom>
          <a:noFill/>
          <a:ln>
            <a:noFill/>
          </a:ln>
        </p:spPr>
      </p:pic>
      <p:sp>
        <p:nvSpPr>
          <p:cNvPr id="984" name="Google Shape;984;p43"/>
          <p:cNvSpPr txBox="1"/>
          <p:nvPr/>
        </p:nvSpPr>
        <p:spPr>
          <a:xfrm>
            <a:off x="1387641" y="3577389"/>
            <a:ext cx="1411705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meal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85" name="Google Shape;985;p43"/>
          <p:cNvSpPr txBox="1"/>
          <p:nvPr/>
        </p:nvSpPr>
        <p:spPr>
          <a:xfrm>
            <a:off x="5332441" y="3577389"/>
            <a:ext cx="152711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balance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86" name="Google Shape;986;p43"/>
          <p:cNvSpPr txBox="1"/>
          <p:nvPr/>
        </p:nvSpPr>
        <p:spPr>
          <a:xfrm>
            <a:off x="9228219" y="3577389"/>
            <a:ext cx="174057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exercise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90" name="Google Shape;990;p43"/>
          <p:cNvSpPr txBox="1"/>
          <p:nvPr/>
        </p:nvSpPr>
        <p:spPr>
          <a:xfrm>
            <a:off x="4965030" y="4042046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carrot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91" name="Google Shape;991;p43"/>
          <p:cNvSpPr txBox="1"/>
          <p:nvPr/>
        </p:nvSpPr>
        <p:spPr>
          <a:xfrm>
            <a:off x="8935453" y="4042046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minerals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92" name="Google Shape;992;p43"/>
          <p:cNvSpPr txBox="1"/>
          <p:nvPr/>
        </p:nvSpPr>
        <p:spPr>
          <a:xfrm>
            <a:off x="962524" y="4042046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walk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95" name="Google Shape;995;p43"/>
          <p:cNvSpPr txBox="1"/>
          <p:nvPr/>
        </p:nvSpPr>
        <p:spPr>
          <a:xfrm>
            <a:off x="4796589" y="1909011"/>
            <a:ext cx="2261937" cy="55399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potato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0" name="Google Shape;855;p37">
            <a:extLst>
              <a:ext uri="{FF2B5EF4-FFF2-40B4-BE49-F238E27FC236}">
                <a16:creationId xmlns:a16="http://schemas.microsoft.com/office/drawing/2014/main" id="{8F6F7178-4E99-4397-B0FE-3C33E2F2B5D2}"/>
              </a:ext>
            </a:extLst>
          </p:cNvPr>
          <p:cNvSpPr txBox="1"/>
          <p:nvPr/>
        </p:nvSpPr>
        <p:spPr>
          <a:xfrm>
            <a:off x="0" y="615596"/>
            <a:ext cx="12192000" cy="1077178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Classify the words according to their numbers of syllables.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856;p37">
            <a:extLst>
              <a:ext uri="{FF2B5EF4-FFF2-40B4-BE49-F238E27FC236}">
                <a16:creationId xmlns:a16="http://schemas.microsoft.com/office/drawing/2014/main" id="{97E10D41-628F-4307-85A0-0AD0B95CD139}"/>
              </a:ext>
            </a:extLst>
          </p:cNvPr>
          <p:cNvSpPr txBox="1"/>
          <p:nvPr/>
        </p:nvSpPr>
        <p:spPr>
          <a:xfrm>
            <a:off x="-2" y="1153776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omic Sans MS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    You Do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1016;p44">
            <a:extLst>
              <a:ext uri="{FF2B5EF4-FFF2-40B4-BE49-F238E27FC236}">
                <a16:creationId xmlns:a16="http://schemas.microsoft.com/office/drawing/2014/main" id="{468D82ED-8AFA-45D5-A632-DCE688C462A3}"/>
              </a:ext>
            </a:extLst>
          </p:cNvPr>
          <p:cNvSpPr txBox="1"/>
          <p:nvPr/>
        </p:nvSpPr>
        <p:spPr>
          <a:xfrm>
            <a:off x="8967539" y="4506703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potato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Google Shape;1023;p45"/>
          <p:cNvSpPr/>
          <p:nvPr/>
        </p:nvSpPr>
        <p:spPr>
          <a:xfrm>
            <a:off x="609599" y="3577389"/>
            <a:ext cx="2967791" cy="3017939"/>
          </a:xfrm>
          <a:prstGeom prst="ellipse">
            <a:avLst/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4" name="Google Shape;1024;p45"/>
          <p:cNvSpPr/>
          <p:nvPr/>
        </p:nvSpPr>
        <p:spPr>
          <a:xfrm>
            <a:off x="4612104" y="3486529"/>
            <a:ext cx="2967791" cy="3108799"/>
          </a:xfrm>
          <a:prstGeom prst="ellipse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517E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5" name="Google Shape;1025;p45"/>
          <p:cNvSpPr/>
          <p:nvPr/>
        </p:nvSpPr>
        <p:spPr>
          <a:xfrm>
            <a:off x="8614609" y="3486529"/>
            <a:ext cx="2967791" cy="3108799"/>
          </a:xfrm>
          <a:prstGeom prst="ellipse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6" name="Google Shape;1026;p45" descr="Badge 1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46577" y="2647871"/>
            <a:ext cx="893834" cy="893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Google Shape;1027;p45" descr="Badge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87864" y="2673726"/>
            <a:ext cx="842124" cy="842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Google Shape;1028;p45" descr="Badge 3 with solid fill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677442" y="2673726"/>
            <a:ext cx="842124" cy="842124"/>
          </a:xfrm>
          <a:prstGeom prst="rect">
            <a:avLst/>
          </a:prstGeom>
          <a:noFill/>
          <a:ln>
            <a:noFill/>
          </a:ln>
        </p:spPr>
      </p:pic>
      <p:sp>
        <p:nvSpPr>
          <p:cNvPr id="1029" name="Google Shape;1029;p45"/>
          <p:cNvSpPr txBox="1"/>
          <p:nvPr/>
        </p:nvSpPr>
        <p:spPr>
          <a:xfrm>
            <a:off x="1387641" y="3577389"/>
            <a:ext cx="1411705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meal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30" name="Google Shape;1030;p45"/>
          <p:cNvSpPr txBox="1"/>
          <p:nvPr/>
        </p:nvSpPr>
        <p:spPr>
          <a:xfrm>
            <a:off x="5332441" y="3577389"/>
            <a:ext cx="152711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balance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31" name="Google Shape;1031;p45"/>
          <p:cNvSpPr txBox="1"/>
          <p:nvPr/>
        </p:nvSpPr>
        <p:spPr>
          <a:xfrm>
            <a:off x="9228219" y="3577389"/>
            <a:ext cx="174057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exercise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35" name="Google Shape;1035;p45"/>
          <p:cNvSpPr txBox="1"/>
          <p:nvPr/>
        </p:nvSpPr>
        <p:spPr>
          <a:xfrm>
            <a:off x="4965030" y="4042046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carrot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36" name="Google Shape;1036;p45"/>
          <p:cNvSpPr txBox="1"/>
          <p:nvPr/>
        </p:nvSpPr>
        <p:spPr>
          <a:xfrm>
            <a:off x="8935453" y="4042046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minerals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37" name="Google Shape;1037;p45"/>
          <p:cNvSpPr txBox="1"/>
          <p:nvPr/>
        </p:nvSpPr>
        <p:spPr>
          <a:xfrm>
            <a:off x="962524" y="4042046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walk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38" name="Google Shape;1038;p45"/>
          <p:cNvSpPr txBox="1"/>
          <p:nvPr/>
        </p:nvSpPr>
        <p:spPr>
          <a:xfrm>
            <a:off x="8967539" y="4506703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potato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41" name="Google Shape;1041;p45"/>
          <p:cNvSpPr txBox="1"/>
          <p:nvPr/>
        </p:nvSpPr>
        <p:spPr>
          <a:xfrm>
            <a:off x="4796589" y="1909011"/>
            <a:ext cx="2261937" cy="55399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breakfast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" name="Google Shape;855;p37">
            <a:extLst>
              <a:ext uri="{FF2B5EF4-FFF2-40B4-BE49-F238E27FC236}">
                <a16:creationId xmlns:a16="http://schemas.microsoft.com/office/drawing/2014/main" id="{FBB385A7-D08D-410A-A07C-85848B4EF1AD}"/>
              </a:ext>
            </a:extLst>
          </p:cNvPr>
          <p:cNvSpPr txBox="1"/>
          <p:nvPr/>
        </p:nvSpPr>
        <p:spPr>
          <a:xfrm>
            <a:off x="0" y="615596"/>
            <a:ext cx="12192000" cy="1077178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Classify the words according to their numbers of syllables.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856;p37">
            <a:extLst>
              <a:ext uri="{FF2B5EF4-FFF2-40B4-BE49-F238E27FC236}">
                <a16:creationId xmlns:a16="http://schemas.microsoft.com/office/drawing/2014/main" id="{8B8F67C6-BA2D-44C2-80EA-2D14BE793F3C}"/>
              </a:ext>
            </a:extLst>
          </p:cNvPr>
          <p:cNvSpPr txBox="1"/>
          <p:nvPr/>
        </p:nvSpPr>
        <p:spPr>
          <a:xfrm>
            <a:off x="-2" y="1175162"/>
            <a:ext cx="12191999" cy="523180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omic Sans MS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    You Do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1063;p46">
            <a:extLst>
              <a:ext uri="{FF2B5EF4-FFF2-40B4-BE49-F238E27FC236}">
                <a16:creationId xmlns:a16="http://schemas.microsoft.com/office/drawing/2014/main" id="{0E2C960E-E78D-49CD-8BCD-B75914C70346}"/>
              </a:ext>
            </a:extLst>
          </p:cNvPr>
          <p:cNvSpPr txBox="1"/>
          <p:nvPr/>
        </p:nvSpPr>
        <p:spPr>
          <a:xfrm>
            <a:off x="4991357" y="4506703"/>
            <a:ext cx="2261937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Comic Sans MS"/>
                <a:cs typeface="Comic Sans MS"/>
                <a:sym typeface="Comic Sans MS"/>
              </a:rPr>
              <a:t>breakfast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wsuiHeVS"/>
  <p:tag name="ARTICULATE_DESIGN_ID_1_OFFICE THEME" val="gcpX7HGJ"/>
  <p:tag name="ARTICULATE_SLIDE_COUNT" val="342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C9AB73789C774380AE96823B994B1F" ma:contentTypeVersion="5" ma:contentTypeDescription="Create a new document." ma:contentTypeScope="" ma:versionID="4be106dc3202de5e4496874d55a856e8">
  <xsd:schema xmlns:xsd="http://www.w3.org/2001/XMLSchema" xmlns:xs="http://www.w3.org/2001/XMLSchema" xmlns:p="http://schemas.microsoft.com/office/2006/metadata/properties" xmlns:ns3="08c46148-381b-4d1a-baf8-844283e29102" xmlns:ns4="e9f51e2d-9904-48f9-8735-56e0a4e7bd78" targetNamespace="http://schemas.microsoft.com/office/2006/metadata/properties" ma:root="true" ma:fieldsID="70c67e75f931f45feb33908ab6cb03fa" ns3:_="" ns4:_="">
    <xsd:import namespace="08c46148-381b-4d1a-baf8-844283e29102"/>
    <xsd:import namespace="e9f51e2d-9904-48f9-8735-56e0a4e7bd7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c46148-381b-4d1a-baf8-844283e291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51e2d-9904-48f9-8735-56e0a4e7bd7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E573E1F-6800-4A33-9F09-CA26B3557896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08c46148-381b-4d1a-baf8-844283e29102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e9f51e2d-9904-48f9-8735-56e0a4e7bd78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A0EC4C9-AD7E-4B90-AFC3-EF8E949339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8B0E39-C4C1-48C0-9B0B-E06D5316DFD8}">
  <ds:schemaRefs>
    <ds:schemaRef ds:uri="08c46148-381b-4d1a-baf8-844283e29102"/>
    <ds:schemaRef ds:uri="e9f51e2d-9904-48f9-8735-56e0a4e7bd7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1094</Words>
  <Application>Microsoft Office PowerPoint</Application>
  <PresentationFormat>Widescreen</PresentationFormat>
  <Paragraphs>135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Courier New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 Abou Nasr</dc:creator>
  <cp:lastModifiedBy>Rania Khalil</cp:lastModifiedBy>
  <cp:revision>123</cp:revision>
  <dcterms:created xsi:type="dcterms:W3CDTF">2021-01-11T14:44:49Z</dcterms:created>
  <dcterms:modified xsi:type="dcterms:W3CDTF">2021-10-17T21:05:22Z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4C9C4EFE-3E9E-4C7C-A7CC-D0B2AF10668C</vt:lpwstr>
  </property>
  <property fmtid="{D5CDD505-2E9C-101B-9397-08002B2CF9AE}" pid="3" name="ArticulatePath">
    <vt:lpwstr>E.G2.U1.L1 _Slide 1__48</vt:lpwstr>
  </property>
  <property fmtid="{D5CDD505-2E9C-101B-9397-08002B2CF9AE}" pid="4" name="ContentTypeId">
    <vt:lpwstr>0x010100B2C9AB73789C774380AE96823B994B1F</vt:lpwstr>
  </property>
</Properties>
</file>