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9"/>
  </p:notesMasterIdLst>
  <p:sldIdLst>
    <p:sldId id="256" r:id="rId2"/>
    <p:sldId id="264" r:id="rId3"/>
    <p:sldId id="270" r:id="rId4"/>
    <p:sldId id="258" r:id="rId5"/>
    <p:sldId id="305" r:id="rId6"/>
    <p:sldId id="306" r:id="rId7"/>
    <p:sldId id="307" r:id="rId8"/>
    <p:sldId id="277" r:id="rId9"/>
    <p:sldId id="302" r:id="rId10"/>
    <p:sldId id="303" r:id="rId11"/>
    <p:sldId id="309" r:id="rId12"/>
    <p:sldId id="318" r:id="rId13"/>
    <p:sldId id="310" r:id="rId14"/>
    <p:sldId id="311" r:id="rId15"/>
    <p:sldId id="312" r:id="rId16"/>
    <p:sldId id="313" r:id="rId17"/>
    <p:sldId id="314" r:id="rId18"/>
    <p:sldId id="317" r:id="rId19"/>
    <p:sldId id="316" r:id="rId20"/>
    <p:sldId id="315" r:id="rId21"/>
    <p:sldId id="304" r:id="rId22"/>
    <p:sldId id="319" r:id="rId23"/>
    <p:sldId id="294" r:id="rId24"/>
    <p:sldId id="289" r:id="rId25"/>
    <p:sldId id="261" r:id="rId26"/>
    <p:sldId id="265" r:id="rId27"/>
    <p:sldId id="272" r:id="rId28"/>
  </p:sldIdLst>
  <p:sldSz cx="12192000" cy="6858000"/>
  <p:notesSz cx="6858000" cy="9144000"/>
  <p:embeddedFontLst>
    <p:embeddedFont>
      <p:font typeface="Adobe Arabic" panose="02040503050201020203" pitchFamily="18" charset="-78"/>
      <p:regular r:id="rId30"/>
      <p:bold r:id="rId31"/>
      <p:italic r:id="rId32"/>
      <p:boldItalic r:id="rId33"/>
    </p:embeddedFont>
    <p:embeddedFont>
      <p:font typeface="Calibri" panose="020F0502020204030204" pitchFamily="34" charset="0"/>
      <p:regular r:id="rId34"/>
      <p:bold r:id="rId35"/>
      <p:italic r:id="rId36"/>
      <p:boldItalic r:id="rId37"/>
    </p:embeddedFont>
    <p:embeddedFont>
      <p:font typeface="Myriad Pro" panose="020B0503030403020204" pitchFamily="34" charset="0"/>
      <p:regular r:id="rId38"/>
      <p:bold r:id="rId39"/>
      <p:italic r:id="rId40"/>
      <p:boldItalic r:id="rId41"/>
    </p:embeddedFont>
    <p:embeddedFont>
      <p:font typeface="Myriad Pro Light" panose="020B0403030403020204" pitchFamily="34" charset="0"/>
      <p:regular r:id="rId42"/>
      <p:bold r:id="rId43"/>
      <p:italic r:id="rId44"/>
      <p:boldItalic r:id="rId45"/>
    </p:embeddedFont>
    <p:embeddedFont>
      <p:font typeface="Tw Cen MT" panose="020B0602020104020603" pitchFamily="34" charset="0"/>
      <p:regular r:id="rId46"/>
      <p:bold r:id="rId47"/>
      <p:italic r:id="rId48"/>
      <p:boldItalic r:id="rId49"/>
    </p:embeddedFont>
  </p:embeddedFontLst>
  <p:defaultTextStyle>
    <a:defPPr>
      <a:defRPr lang="en-US"/>
    </a:defPPr>
    <a:lvl1pPr marL="0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2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63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45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27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09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090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272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454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7D7"/>
    <a:srgbClr val="FF0066"/>
    <a:srgbClr val="DEEBF7"/>
    <a:srgbClr val="9DC3E6"/>
    <a:srgbClr val="FFF8C2"/>
    <a:srgbClr val="F9EC7B"/>
    <a:srgbClr val="FF8021"/>
    <a:srgbClr val="5DCCF3"/>
    <a:srgbClr val="53FF91"/>
    <a:srgbClr val="34FFA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25" autoAdjust="0"/>
    <p:restoredTop sz="95407" autoAdjust="0"/>
  </p:normalViewPr>
  <p:slideViewPr>
    <p:cSldViewPr snapToGrid="0">
      <p:cViewPr varScale="1">
        <p:scale>
          <a:sx n="79" d="100"/>
          <a:sy n="79" d="100"/>
        </p:scale>
        <p:origin x="797" y="67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3252" y="7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0.fntdata"/><Relationship Id="rId21" Type="http://schemas.openxmlformats.org/officeDocument/2006/relationships/slide" Target="slides/slide20.xml"/><Relationship Id="rId34" Type="http://schemas.openxmlformats.org/officeDocument/2006/relationships/font" Target="fonts/font5.fntdata"/><Relationship Id="rId42" Type="http://schemas.openxmlformats.org/officeDocument/2006/relationships/font" Target="fonts/font13.fntdata"/><Relationship Id="rId47" Type="http://schemas.openxmlformats.org/officeDocument/2006/relationships/font" Target="fonts/font18.fntdata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notesMaster" Target="notesMasters/notesMaster1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3.fntdata"/><Relationship Id="rId37" Type="http://schemas.openxmlformats.org/officeDocument/2006/relationships/font" Target="fonts/font8.fntdata"/><Relationship Id="rId40" Type="http://schemas.openxmlformats.org/officeDocument/2006/relationships/font" Target="fonts/font11.fntdata"/><Relationship Id="rId45" Type="http://schemas.openxmlformats.org/officeDocument/2006/relationships/font" Target="fonts/font16.fntdata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2.fntdata"/><Relationship Id="rId44" Type="http://schemas.openxmlformats.org/officeDocument/2006/relationships/font" Target="fonts/font15.fntdata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35" Type="http://schemas.openxmlformats.org/officeDocument/2006/relationships/font" Target="fonts/font6.fntdata"/><Relationship Id="rId43" Type="http://schemas.openxmlformats.org/officeDocument/2006/relationships/font" Target="fonts/font14.fntdata"/><Relationship Id="rId48" Type="http://schemas.openxmlformats.org/officeDocument/2006/relationships/font" Target="fonts/font19.fntdata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4.fntdata"/><Relationship Id="rId38" Type="http://schemas.openxmlformats.org/officeDocument/2006/relationships/font" Target="fonts/font9.fntdata"/><Relationship Id="rId46" Type="http://schemas.openxmlformats.org/officeDocument/2006/relationships/font" Target="fonts/font17.fntdata"/><Relationship Id="rId20" Type="http://schemas.openxmlformats.org/officeDocument/2006/relationships/slide" Target="slides/slide19.xml"/><Relationship Id="rId41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7.fntdata"/><Relationship Id="rId49" Type="http://schemas.openxmlformats.org/officeDocument/2006/relationships/font" Target="fonts/font20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L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CFE95E-0BA6-0E44-8426-B6AC935A2B8E}" type="datetimeFigureOut">
              <a:rPr lang="en-LB" smtClean="0"/>
              <a:t>12/04/2021</a:t>
            </a:fld>
            <a:endParaRPr lang="en-L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L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L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L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708A6B-DD12-5C4E-A0BC-3BAD92526AA8}" type="slidenum">
              <a:rPr lang="en-LB" smtClean="0"/>
              <a:t>‹#›</a:t>
            </a:fld>
            <a:endParaRPr lang="en-LB"/>
          </a:p>
        </p:txBody>
      </p:sp>
    </p:spTree>
    <p:extLst>
      <p:ext uri="{BB962C8B-B14F-4D97-AF65-F5344CB8AC3E}">
        <p14:creationId xmlns:p14="http://schemas.microsoft.com/office/powerpoint/2010/main" val="22067050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emf"/><Relationship Id="rId7" Type="http://schemas.openxmlformats.org/officeDocument/2006/relationships/image" Target="../media/image8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صفحة الرئيس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8">
            <a:extLst>
              <a:ext uri="{FF2B5EF4-FFF2-40B4-BE49-F238E27FC236}">
                <a16:creationId xmlns:a16="http://schemas.microsoft.com/office/drawing/2014/main" id="{6611C6F5-8055-AA46-A236-8AD918713B9C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 flipH="1">
            <a:off x="1210019" y="2607882"/>
            <a:ext cx="2975891" cy="2975891"/>
          </a:xfrm>
          <a:custGeom>
            <a:avLst/>
            <a:gdLst>
              <a:gd name="connsiteX0" fmla="*/ 1550269 w 3100540"/>
              <a:gd name="connsiteY0" fmla="*/ 0 h 3100540"/>
              <a:gd name="connsiteX1" fmla="*/ 1677815 w 3100540"/>
              <a:gd name="connsiteY1" fmla="*/ 52831 h 3100540"/>
              <a:gd name="connsiteX2" fmla="*/ 3047709 w 3100540"/>
              <a:gd name="connsiteY2" fmla="*/ 1422726 h 3100540"/>
              <a:gd name="connsiteX3" fmla="*/ 3047709 w 3100540"/>
              <a:gd name="connsiteY3" fmla="*/ 1677816 h 3100540"/>
              <a:gd name="connsiteX4" fmla="*/ 1677816 w 3100540"/>
              <a:gd name="connsiteY4" fmla="*/ 3047709 h 3100540"/>
              <a:gd name="connsiteX5" fmla="*/ 1422726 w 3100540"/>
              <a:gd name="connsiteY5" fmla="*/ 3047709 h 3100540"/>
              <a:gd name="connsiteX6" fmla="*/ 52831 w 3100540"/>
              <a:gd name="connsiteY6" fmla="*/ 1677814 h 3100540"/>
              <a:gd name="connsiteX7" fmla="*/ 52831 w 3100540"/>
              <a:gd name="connsiteY7" fmla="*/ 1422724 h 3100540"/>
              <a:gd name="connsiteX8" fmla="*/ 1422724 w 3100540"/>
              <a:gd name="connsiteY8" fmla="*/ 52831 h 3100540"/>
              <a:gd name="connsiteX9" fmla="*/ 1550269 w 3100540"/>
              <a:gd name="connsiteY9" fmla="*/ 0 h 310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0540" h="3100540">
                <a:moveTo>
                  <a:pt x="1550269" y="0"/>
                </a:moveTo>
                <a:cubicBezTo>
                  <a:pt x="1596432" y="0"/>
                  <a:pt x="1642594" y="17610"/>
                  <a:pt x="1677815" y="52831"/>
                </a:cubicBezTo>
                <a:lnTo>
                  <a:pt x="3047709" y="1422726"/>
                </a:lnTo>
                <a:cubicBezTo>
                  <a:pt x="3118151" y="1493167"/>
                  <a:pt x="3118151" y="1607375"/>
                  <a:pt x="3047709" y="1677816"/>
                </a:cubicBezTo>
                <a:lnTo>
                  <a:pt x="1677816" y="3047709"/>
                </a:lnTo>
                <a:cubicBezTo>
                  <a:pt x="1607375" y="3118151"/>
                  <a:pt x="1493167" y="3118151"/>
                  <a:pt x="1422726" y="3047709"/>
                </a:cubicBezTo>
                <a:lnTo>
                  <a:pt x="52831" y="1677814"/>
                </a:lnTo>
                <a:cubicBezTo>
                  <a:pt x="-17610" y="1607373"/>
                  <a:pt x="-17610" y="1493166"/>
                  <a:pt x="52831" y="1422724"/>
                </a:cubicBezTo>
                <a:lnTo>
                  <a:pt x="1422724" y="52831"/>
                </a:lnTo>
                <a:cubicBezTo>
                  <a:pt x="1457945" y="17610"/>
                  <a:pt x="1504107" y="0"/>
                  <a:pt x="155026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B8CAD8A-44BB-FD4D-AD11-A32F70939FB0}"/>
              </a:ext>
            </a:extLst>
          </p:cNvPr>
          <p:cNvGrpSpPr/>
          <p:nvPr userDrawn="1"/>
        </p:nvGrpSpPr>
        <p:grpSpPr>
          <a:xfrm flipV="1">
            <a:off x="0" y="2989854"/>
            <a:ext cx="12192000" cy="2226327"/>
            <a:chOff x="44070" y="1918544"/>
            <a:chExt cx="16591967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A0599AE5-D3E6-A749-AE0A-779FCFDEACBF}"/>
                </a:ext>
              </a:extLst>
            </p:cNvPr>
            <p:cNvGrpSpPr/>
            <p:nvPr/>
          </p:nvGrpSpPr>
          <p:grpSpPr>
            <a:xfrm rot="10800000" flipH="1">
              <a:off x="44070" y="3559555"/>
              <a:ext cx="6629001" cy="1405528"/>
              <a:chOff x="4802629" y="2023474"/>
              <a:chExt cx="6629001" cy="1405528"/>
            </a:xfrm>
            <a:grpFill/>
          </p:grpSpPr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78DF3642-0962-F24A-BFBC-9894FFB55462}"/>
                  </a:ext>
                </a:extLst>
              </p:cNvPr>
              <p:cNvSpPr/>
              <p:nvPr userDrawn="1"/>
            </p:nvSpPr>
            <p:spPr>
              <a:xfrm>
                <a:off x="4802629" y="3200401"/>
                <a:ext cx="1332853" cy="2286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F13155A9-F24C-B642-A217-08F4178E23DF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15" name="Freeform: Shape 9">
                <a:extLst>
                  <a:ext uri="{FF2B5EF4-FFF2-40B4-BE49-F238E27FC236}">
                    <a16:creationId xmlns:a16="http://schemas.microsoft.com/office/drawing/2014/main" id="{2A5B9162-0B8A-F240-9286-A01F16A7F330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7884DBF1-C06A-214D-A52A-BF8DCAC7B0A9}"/>
                </a:ext>
              </a:extLst>
            </p:cNvPr>
            <p:cNvGrpSpPr/>
            <p:nvPr/>
          </p:nvGrpSpPr>
          <p:grpSpPr>
            <a:xfrm flipH="1">
              <a:off x="760370" y="1918544"/>
              <a:ext cx="15875667" cy="1405526"/>
              <a:chOff x="-4444037" y="2023474"/>
              <a:chExt cx="15875667" cy="1405526"/>
            </a:xfrm>
            <a:grpFill/>
          </p:grpSpPr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105539B5-C86A-ED48-8002-767FA340AAE0}"/>
                  </a:ext>
                </a:extLst>
              </p:cNvPr>
              <p:cNvSpPr/>
              <p:nvPr userDrawn="1"/>
            </p:nvSpPr>
            <p:spPr>
              <a:xfrm>
                <a:off x="-4444037" y="3200399"/>
                <a:ext cx="10579518" cy="2286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554DA486-461F-C14F-970A-C69BA5DB6082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Freeform: Shape 5">
                <a:extLst>
                  <a:ext uri="{FF2B5EF4-FFF2-40B4-BE49-F238E27FC236}">
                    <a16:creationId xmlns:a16="http://schemas.microsoft.com/office/drawing/2014/main" id="{CD2EB0AE-1641-7A43-B281-79E23C30B74C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583168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5180F95-8789-0C47-8F58-EA504A05735D}"/>
              </a:ext>
            </a:extLst>
          </p:cNvPr>
          <p:cNvSpPr/>
          <p:nvPr userDrawn="1"/>
        </p:nvSpPr>
        <p:spPr>
          <a:xfrm rot="10800000">
            <a:off x="919340" y="1860899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45C1A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5033D49-8847-514C-A45E-C00E97159A0A}"/>
              </a:ext>
            </a:extLst>
          </p:cNvPr>
          <p:cNvSpPr/>
          <p:nvPr userDrawn="1"/>
        </p:nvSpPr>
        <p:spPr>
          <a:xfrm rot="10800000">
            <a:off x="919340" y="1860899"/>
            <a:ext cx="5040000" cy="540000"/>
          </a:xfrm>
          <a:prstGeom prst="rect">
            <a:avLst/>
          </a:prstGeom>
          <a:solidFill>
            <a:srgbClr val="45C1A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6279CC2-FA2B-124B-AB2D-FD39F4194A39}"/>
              </a:ext>
            </a:extLst>
          </p:cNvPr>
          <p:cNvSpPr/>
          <p:nvPr userDrawn="1"/>
        </p:nvSpPr>
        <p:spPr>
          <a:xfrm>
            <a:off x="6213336" y="1860899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4BACC6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323FA-19BA-2B46-9AB5-B3265277C861}"/>
              </a:ext>
            </a:extLst>
          </p:cNvPr>
          <p:cNvSpPr/>
          <p:nvPr userDrawn="1"/>
        </p:nvSpPr>
        <p:spPr>
          <a:xfrm>
            <a:off x="6213336" y="1860899"/>
            <a:ext cx="5040000" cy="540000"/>
          </a:xfrm>
          <a:prstGeom prst="rect">
            <a:avLst/>
          </a:prstGeom>
          <a:solidFill>
            <a:srgbClr val="4BACC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297C459-6460-E54A-A5D7-1AE537C57621}"/>
              </a:ext>
            </a:extLst>
          </p:cNvPr>
          <p:cNvSpPr/>
          <p:nvPr userDrawn="1"/>
        </p:nvSpPr>
        <p:spPr>
          <a:xfrm rot="10800000">
            <a:off x="927112" y="4060072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B9D53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519B26A-B110-DE43-B47F-3A6F3C1B159B}"/>
              </a:ext>
            </a:extLst>
          </p:cNvPr>
          <p:cNvSpPr/>
          <p:nvPr userDrawn="1"/>
        </p:nvSpPr>
        <p:spPr>
          <a:xfrm rot="10800000">
            <a:off x="927112" y="5428072"/>
            <a:ext cx="5040000" cy="540000"/>
          </a:xfrm>
          <a:prstGeom prst="rect">
            <a:avLst/>
          </a:prstGeom>
          <a:solidFill>
            <a:srgbClr val="B9D53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1A8E1F2-FDE0-0641-9271-D804AA81C332}"/>
              </a:ext>
            </a:extLst>
          </p:cNvPr>
          <p:cNvSpPr/>
          <p:nvPr userDrawn="1"/>
        </p:nvSpPr>
        <p:spPr>
          <a:xfrm>
            <a:off x="6221108" y="4060072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0E7FB7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3FB5FFD-2BD0-C440-AF60-ED18C921DEA9}"/>
              </a:ext>
            </a:extLst>
          </p:cNvPr>
          <p:cNvSpPr/>
          <p:nvPr userDrawn="1"/>
        </p:nvSpPr>
        <p:spPr>
          <a:xfrm>
            <a:off x="6221108" y="5428072"/>
            <a:ext cx="5040000" cy="540000"/>
          </a:xfrm>
          <a:prstGeom prst="rect">
            <a:avLst/>
          </a:prstGeom>
          <a:solidFill>
            <a:srgbClr val="0E7FB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pic>
        <p:nvPicPr>
          <p:cNvPr id="31" name="Graphic 30">
            <a:extLst>
              <a:ext uri="{FF2B5EF4-FFF2-40B4-BE49-F238E27FC236}">
                <a16:creationId xmlns:a16="http://schemas.microsoft.com/office/drawing/2014/main" id="{33D4E961-0C94-2744-ADC2-0AAC38E358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9797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61DCABD-1EAF-BD45-B587-90F02EA4C5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17211" y="0"/>
            <a:ext cx="4057650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13ADA13F-C2A7-624F-B9D3-0F0511EA4D8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036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61DCABD-1EAF-BD45-B587-90F02EA4C5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298370" y="-1"/>
            <a:ext cx="6893630" cy="439744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150" name="Rectangle 149">
            <a:extLst>
              <a:ext uri="{FF2B5EF4-FFF2-40B4-BE49-F238E27FC236}">
                <a16:creationId xmlns:a16="http://schemas.microsoft.com/office/drawing/2014/main" id="{BF645C9C-170A-B94C-98F7-487AAFF3F500}"/>
              </a:ext>
            </a:extLst>
          </p:cNvPr>
          <p:cNvSpPr/>
          <p:nvPr userDrawn="1"/>
        </p:nvSpPr>
        <p:spPr>
          <a:xfrm>
            <a:off x="-1" y="4397447"/>
            <a:ext cx="12192001" cy="2467478"/>
          </a:xfrm>
          <a:prstGeom prst="rect">
            <a:avLst/>
          </a:prstGeom>
          <a:solidFill>
            <a:srgbClr val="0097D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1" name="Rectangle 150">
            <a:extLst>
              <a:ext uri="{FF2B5EF4-FFF2-40B4-BE49-F238E27FC236}">
                <a16:creationId xmlns:a16="http://schemas.microsoft.com/office/drawing/2014/main" id="{6CD0B032-9BDF-6944-9BE5-181F51389F50}"/>
              </a:ext>
            </a:extLst>
          </p:cNvPr>
          <p:cNvSpPr/>
          <p:nvPr userDrawn="1"/>
        </p:nvSpPr>
        <p:spPr>
          <a:xfrm>
            <a:off x="8952511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2" name="Isosceles Triangle 4">
            <a:extLst>
              <a:ext uri="{FF2B5EF4-FFF2-40B4-BE49-F238E27FC236}">
                <a16:creationId xmlns:a16="http://schemas.microsoft.com/office/drawing/2014/main" id="{DCBFBA9C-CDA5-564B-A644-387B47D7477A}"/>
              </a:ext>
            </a:extLst>
          </p:cNvPr>
          <p:cNvSpPr/>
          <p:nvPr userDrawn="1"/>
        </p:nvSpPr>
        <p:spPr>
          <a:xfrm>
            <a:off x="10068511" y="4705903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3" name="Rectangle 152">
            <a:extLst>
              <a:ext uri="{FF2B5EF4-FFF2-40B4-BE49-F238E27FC236}">
                <a16:creationId xmlns:a16="http://schemas.microsoft.com/office/drawing/2014/main" id="{76AFCCA2-4AB1-0140-AD41-9209F05DE3EF}"/>
              </a:ext>
            </a:extLst>
          </p:cNvPr>
          <p:cNvSpPr/>
          <p:nvPr userDrawn="1"/>
        </p:nvSpPr>
        <p:spPr>
          <a:xfrm>
            <a:off x="6211195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4" name="Isosceles Triangle 6">
            <a:extLst>
              <a:ext uri="{FF2B5EF4-FFF2-40B4-BE49-F238E27FC236}">
                <a16:creationId xmlns:a16="http://schemas.microsoft.com/office/drawing/2014/main" id="{A97A3492-E26E-D146-B33B-50422A2660B9}"/>
              </a:ext>
            </a:extLst>
          </p:cNvPr>
          <p:cNvSpPr/>
          <p:nvPr userDrawn="1"/>
        </p:nvSpPr>
        <p:spPr>
          <a:xfrm>
            <a:off x="7327195" y="4711553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5" name="Rectangle 154">
            <a:extLst>
              <a:ext uri="{FF2B5EF4-FFF2-40B4-BE49-F238E27FC236}">
                <a16:creationId xmlns:a16="http://schemas.microsoft.com/office/drawing/2014/main" id="{D9791CCB-EFF4-184A-9592-9E0745BECC81}"/>
              </a:ext>
            </a:extLst>
          </p:cNvPr>
          <p:cNvSpPr/>
          <p:nvPr userDrawn="1"/>
        </p:nvSpPr>
        <p:spPr>
          <a:xfrm>
            <a:off x="3469880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6" name="Isosceles Triangle 8">
            <a:extLst>
              <a:ext uri="{FF2B5EF4-FFF2-40B4-BE49-F238E27FC236}">
                <a16:creationId xmlns:a16="http://schemas.microsoft.com/office/drawing/2014/main" id="{4973A4EA-04F3-384E-9C41-1418BD4CD048}"/>
              </a:ext>
            </a:extLst>
          </p:cNvPr>
          <p:cNvSpPr/>
          <p:nvPr userDrawn="1"/>
        </p:nvSpPr>
        <p:spPr>
          <a:xfrm>
            <a:off x="4585880" y="4705427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7" name="Rectangle 156">
            <a:extLst>
              <a:ext uri="{FF2B5EF4-FFF2-40B4-BE49-F238E27FC236}">
                <a16:creationId xmlns:a16="http://schemas.microsoft.com/office/drawing/2014/main" id="{2C3D4131-74E4-F14A-B874-7FCCDF166658}"/>
              </a:ext>
            </a:extLst>
          </p:cNvPr>
          <p:cNvSpPr/>
          <p:nvPr userDrawn="1"/>
        </p:nvSpPr>
        <p:spPr>
          <a:xfrm>
            <a:off x="728565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8" name="Isosceles Triangle 10">
            <a:extLst>
              <a:ext uri="{FF2B5EF4-FFF2-40B4-BE49-F238E27FC236}">
                <a16:creationId xmlns:a16="http://schemas.microsoft.com/office/drawing/2014/main" id="{41597242-450B-6E41-AB44-C814B177678B}"/>
              </a:ext>
            </a:extLst>
          </p:cNvPr>
          <p:cNvSpPr/>
          <p:nvPr userDrawn="1"/>
        </p:nvSpPr>
        <p:spPr>
          <a:xfrm>
            <a:off x="1844565" y="4710345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pic>
        <p:nvPicPr>
          <p:cNvPr id="294" name="Graphic 293">
            <a:extLst>
              <a:ext uri="{FF2B5EF4-FFF2-40B4-BE49-F238E27FC236}">
                <a16:creationId xmlns:a16="http://schemas.microsoft.com/office/drawing/2014/main" id="{757AA6CF-A0AC-C943-BF6E-1F418828E2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4955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أسئلة نهاية ال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-1812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LB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/>
        </p:nvSpPr>
        <p:spPr>
          <a:xfrm flipH="1">
            <a:off x="9444171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2DCB9BEA-5D49-9D47-B509-9216D2BFFFEC}"/>
              </a:ext>
            </a:extLst>
          </p:cNvPr>
          <p:cNvSpPr/>
          <p:nvPr/>
        </p:nvSpPr>
        <p:spPr>
          <a:xfrm flipH="1">
            <a:off x="9889348" y="-27363"/>
            <a:ext cx="685867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en-US" sz="15000" b="1" dirty="0">
                <a:solidFill>
                  <a:schemeClr val="bg1"/>
                </a:solidFill>
                <a:latin typeface="Adobe Arabic" panose="02040503050201020203" pitchFamily="18" charset="-78"/>
                <a:ea typeface="GE SS Two Light" panose="020A0503020102020204" pitchFamily="18" charset="-78"/>
                <a:cs typeface="Adobe Arabic" panose="02040503050201020203" pitchFamily="18" charset="-78"/>
              </a:rPr>
              <a:t>?</a:t>
            </a:r>
            <a:endParaRPr lang="en-LB" sz="15000" b="1" dirty="0">
              <a:solidFill>
                <a:schemeClr val="bg1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/>
        </p:nvGrpSpPr>
        <p:grpSpPr>
          <a:xfrm flipV="1">
            <a:off x="-1812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pic>
        <p:nvPicPr>
          <p:cNvPr id="17" name="Graphic 16">
            <a:extLst>
              <a:ext uri="{FF2B5EF4-FFF2-40B4-BE49-F238E27FC236}">
                <a16:creationId xmlns:a16="http://schemas.microsoft.com/office/drawing/2014/main" id="{02253B45-F2B3-DA4B-ADB0-62CDB7DA309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8F1D2377-54E5-434F-AD49-A359A39E2DD6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en-US" sz="2800" b="1" i="0" dirty="0">
                <a:latin typeface="Myriad Pro Light" panose="020B0403030403020204" pitchFamily="34" charset="0"/>
              </a:rPr>
              <a:t>End of Lesson Question/s</a:t>
            </a:r>
            <a:endParaRPr lang="en-US" sz="2800" b="1" i="0" dirty="0">
              <a:solidFill>
                <a:schemeClr val="bg2">
                  <a:lumMod val="25000"/>
                </a:scheme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719994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المراج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-9144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LB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FFAF48F0-8A9F-4643-BB2A-AF9545F753AE}"/>
              </a:ext>
            </a:extLst>
          </p:cNvPr>
          <p:cNvSpPr/>
          <p:nvPr userDrawn="1"/>
        </p:nvSpPr>
        <p:spPr>
          <a:xfrm flipH="1">
            <a:off x="709592" y="2027360"/>
            <a:ext cx="10698010" cy="4258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0" eaLnBrk="1" latinLnBrk="0" hangingPunct="1"/>
            <a:endParaRPr lang="en-LB"/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/>
        </p:nvSpPr>
        <p:spPr>
          <a:xfrm flipH="1">
            <a:off x="9424071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1" eaLnBrk="1" latinLnBrk="0" hangingPunct="1"/>
            <a:endParaRPr lang="en-US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/>
        </p:nvGrpSpPr>
        <p:grpSpPr>
          <a:xfrm flipV="1">
            <a:off x="-9144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C2DA753-559C-6349-AEC1-37C3F968EC72}"/>
              </a:ext>
            </a:extLst>
          </p:cNvPr>
          <p:cNvGrpSpPr/>
          <p:nvPr userDrawn="1"/>
        </p:nvGrpSpPr>
        <p:grpSpPr>
          <a:xfrm flipH="1">
            <a:off x="9763739" y="736745"/>
            <a:ext cx="871170" cy="758077"/>
            <a:chOff x="4075906" y="5137696"/>
            <a:chExt cx="1420106" cy="1235751"/>
          </a:xfrm>
        </p:grpSpPr>
        <p:sp>
          <p:nvSpPr>
            <p:cNvPr id="23" name="Round Same Side Corner Rectangle 51">
              <a:extLst>
                <a:ext uri="{FF2B5EF4-FFF2-40B4-BE49-F238E27FC236}">
                  <a16:creationId xmlns:a16="http://schemas.microsoft.com/office/drawing/2014/main" id="{DC314CD7-0766-DD4E-9F53-FDC5882BD31F}"/>
                </a:ext>
              </a:extLst>
            </p:cNvPr>
            <p:cNvSpPr/>
            <p:nvPr/>
          </p:nvSpPr>
          <p:spPr>
            <a:xfrm rot="5400000" flipH="1">
              <a:off x="4674379" y="5298426"/>
              <a:ext cx="223160" cy="142010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565874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4" name="Round Same Side Corner Rectangle 51">
              <a:extLst>
                <a:ext uri="{FF2B5EF4-FFF2-40B4-BE49-F238E27FC236}">
                  <a16:creationId xmlns:a16="http://schemas.microsoft.com/office/drawing/2014/main" id="{9C27ABA0-5B2B-DA4A-9E25-228C599E7B1F}"/>
                </a:ext>
              </a:extLst>
            </p:cNvPr>
            <p:cNvSpPr/>
            <p:nvPr/>
          </p:nvSpPr>
          <p:spPr>
            <a:xfrm rot="16200000" flipH="1">
              <a:off x="4680603" y="5597643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1C82FF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5" name="Round Same Side Corner Rectangle 51">
              <a:extLst>
                <a:ext uri="{FF2B5EF4-FFF2-40B4-BE49-F238E27FC236}">
                  <a16:creationId xmlns:a16="http://schemas.microsoft.com/office/drawing/2014/main" id="{66A75AA5-A389-7342-9FE5-FD8EF97F427D}"/>
                </a:ext>
              </a:extLst>
            </p:cNvPr>
            <p:cNvSpPr/>
            <p:nvPr/>
          </p:nvSpPr>
          <p:spPr>
            <a:xfrm rot="16200000" flipH="1">
              <a:off x="4680603" y="5077728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1ED0A6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6" name="Round Same Side Corner Rectangle 51">
              <a:extLst>
                <a:ext uri="{FF2B5EF4-FFF2-40B4-BE49-F238E27FC236}">
                  <a16:creationId xmlns:a16="http://schemas.microsoft.com/office/drawing/2014/main" id="{F5E30E97-6132-7E4D-B043-28585C288E76}"/>
                </a:ext>
              </a:extLst>
            </p:cNvPr>
            <p:cNvSpPr/>
            <p:nvPr/>
          </p:nvSpPr>
          <p:spPr>
            <a:xfrm rot="16200000" flipH="1">
              <a:off x="4662514" y="4825671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chemeClr val="accent5">
                  <a:lumMod val="50000"/>
                </a:schemeClr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7" name="Round Same Side Corner Rectangle 51">
              <a:extLst>
                <a:ext uri="{FF2B5EF4-FFF2-40B4-BE49-F238E27FC236}">
                  <a16:creationId xmlns:a16="http://schemas.microsoft.com/office/drawing/2014/main" id="{D6638D8F-5388-D24E-8E80-CE7B9BF4008A}"/>
                </a:ext>
              </a:extLst>
            </p:cNvPr>
            <p:cNvSpPr/>
            <p:nvPr/>
          </p:nvSpPr>
          <p:spPr>
            <a:xfrm rot="5400000" flipH="1">
              <a:off x="4697692" y="4572604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FF8021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</p:grpSp>
      <p:pic>
        <p:nvPicPr>
          <p:cNvPr id="30" name="Graphic 29">
            <a:extLst>
              <a:ext uri="{FF2B5EF4-FFF2-40B4-BE49-F238E27FC236}">
                <a16:creationId xmlns:a16="http://schemas.microsoft.com/office/drawing/2014/main" id="{78BE0BF0-8F26-0F45-8A3A-6D105F74811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32" name="Title 1">
            <a:extLst>
              <a:ext uri="{FF2B5EF4-FFF2-40B4-BE49-F238E27FC236}">
                <a16:creationId xmlns:a16="http://schemas.microsoft.com/office/drawing/2014/main" id="{97DD46E4-68B7-754E-9589-0ACE0D6E4982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fr-FR" sz="2800" b="1" i="0" noProof="0" dirty="0">
                <a:latin typeface="Myriad Pro" panose="020B0503030403020204" charset="0"/>
              </a:rPr>
              <a:t>R</a:t>
            </a:r>
            <a:r>
              <a:rPr lang="fr-FR" sz="2800" b="1" i="0" noProof="0" dirty="0">
                <a:latin typeface="Myriad Pro" panose="020B0503030403020204" charset="0"/>
                <a:cs typeface="Calibri Light" panose="020F0302020204030204" pitchFamily="34" charset="0"/>
              </a:rPr>
              <a:t>é</a:t>
            </a:r>
            <a:r>
              <a:rPr lang="fr-FR" sz="2800" b="1" i="0" noProof="0" dirty="0">
                <a:latin typeface="Myriad Pro" panose="020B0503030403020204" charset="0"/>
              </a:rPr>
              <a:t>f</a:t>
            </a:r>
            <a:r>
              <a:rPr lang="fr-FR" sz="2800" b="1" i="0" noProof="0" dirty="0">
                <a:latin typeface="Myriad Pro" panose="020B0503030403020204" charset="0"/>
                <a:cs typeface="Calibri Light" panose="020F0302020204030204" pitchFamily="34" charset="0"/>
              </a:rPr>
              <a:t>é</a:t>
            </a:r>
            <a:r>
              <a:rPr lang="fr-FR" sz="2800" b="1" i="0" noProof="0" dirty="0">
                <a:latin typeface="Myriad Pro" panose="020B0503030403020204" charset="0"/>
              </a:rPr>
              <a:t>rences</a:t>
            </a:r>
            <a:endParaRPr lang="fr-FR" sz="2800" b="1" i="0" noProof="0" dirty="0">
              <a:solidFill>
                <a:schemeClr val="bg2">
                  <a:lumMod val="25000"/>
                </a:schemeClr>
              </a:solidFill>
              <a:latin typeface="Myriad Pro" panose="020B050303040302020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359333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فريق العم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0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LB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FFAF48F0-8A9F-4643-BB2A-AF9545F753AE}"/>
              </a:ext>
            </a:extLst>
          </p:cNvPr>
          <p:cNvSpPr/>
          <p:nvPr userDrawn="1"/>
        </p:nvSpPr>
        <p:spPr>
          <a:xfrm flipH="1">
            <a:off x="734166" y="2066135"/>
            <a:ext cx="10698010" cy="4258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1" eaLnBrk="1" latinLnBrk="0" hangingPunct="1"/>
            <a:endParaRPr lang="en-LB"/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 userDrawn="1"/>
        </p:nvSpPr>
        <p:spPr>
          <a:xfrm flipH="1">
            <a:off x="9433215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 userDrawn="1"/>
        </p:nvGrpSpPr>
        <p:grpSpPr>
          <a:xfrm flipV="1">
            <a:off x="0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sp>
        <p:nvSpPr>
          <p:cNvPr id="18" name="Google Shape;374;p18">
            <a:extLst>
              <a:ext uri="{FF2B5EF4-FFF2-40B4-BE49-F238E27FC236}">
                <a16:creationId xmlns:a16="http://schemas.microsoft.com/office/drawing/2014/main" id="{C8EE9A64-8CE2-8E4E-9D63-922C2724D86C}"/>
              </a:ext>
            </a:extLst>
          </p:cNvPr>
          <p:cNvSpPr/>
          <p:nvPr userDrawn="1"/>
        </p:nvSpPr>
        <p:spPr>
          <a:xfrm flipH="1">
            <a:off x="9653258" y="772427"/>
            <a:ext cx="1062037" cy="554037"/>
          </a:xfrm>
          <a:custGeom>
            <a:avLst/>
            <a:gdLst/>
            <a:ahLst/>
            <a:cxnLst/>
            <a:rect l="l" t="t" r="r" b="b"/>
            <a:pathLst>
              <a:path w="271" h="141" extrusionOk="0">
                <a:moveTo>
                  <a:pt x="196" y="133"/>
                </a:moveTo>
                <a:cubicBezTo>
                  <a:pt x="192" y="135"/>
                  <a:pt x="188" y="136"/>
                  <a:pt x="184" y="137"/>
                </a:cubicBezTo>
                <a:cubicBezTo>
                  <a:pt x="170" y="140"/>
                  <a:pt x="156" y="141"/>
                  <a:pt x="139" y="141"/>
                </a:cubicBezTo>
                <a:cubicBezTo>
                  <a:pt x="122" y="141"/>
                  <a:pt x="108" y="140"/>
                  <a:pt x="95" y="137"/>
                </a:cubicBezTo>
                <a:cubicBezTo>
                  <a:pt x="90" y="136"/>
                  <a:pt x="86" y="135"/>
                  <a:pt x="82" y="133"/>
                </a:cubicBezTo>
                <a:cubicBezTo>
                  <a:pt x="71" y="127"/>
                  <a:pt x="71" y="118"/>
                  <a:pt x="77" y="111"/>
                </a:cubicBezTo>
                <a:cubicBezTo>
                  <a:pt x="84" y="104"/>
                  <a:pt x="93" y="99"/>
                  <a:pt x="102" y="95"/>
                </a:cubicBezTo>
                <a:cubicBezTo>
                  <a:pt x="106" y="93"/>
                  <a:pt x="111" y="91"/>
                  <a:pt x="115" y="90"/>
                </a:cubicBezTo>
                <a:cubicBezTo>
                  <a:pt x="123" y="86"/>
                  <a:pt x="125" y="79"/>
                  <a:pt x="119" y="73"/>
                </a:cubicBezTo>
                <a:cubicBezTo>
                  <a:pt x="107" y="61"/>
                  <a:pt x="103" y="46"/>
                  <a:pt x="103" y="31"/>
                </a:cubicBezTo>
                <a:cubicBezTo>
                  <a:pt x="104" y="14"/>
                  <a:pt x="114" y="5"/>
                  <a:pt x="129" y="1"/>
                </a:cubicBezTo>
                <a:cubicBezTo>
                  <a:pt x="133" y="0"/>
                  <a:pt x="136" y="0"/>
                  <a:pt x="139" y="0"/>
                </a:cubicBezTo>
                <a:cubicBezTo>
                  <a:pt x="142" y="0"/>
                  <a:pt x="146" y="0"/>
                  <a:pt x="149" y="1"/>
                </a:cubicBezTo>
                <a:cubicBezTo>
                  <a:pt x="164" y="5"/>
                  <a:pt x="174" y="14"/>
                  <a:pt x="175" y="31"/>
                </a:cubicBezTo>
                <a:cubicBezTo>
                  <a:pt x="175" y="46"/>
                  <a:pt x="171" y="61"/>
                  <a:pt x="159" y="73"/>
                </a:cubicBezTo>
                <a:cubicBezTo>
                  <a:pt x="153" y="78"/>
                  <a:pt x="156" y="86"/>
                  <a:pt x="163" y="90"/>
                </a:cubicBezTo>
                <a:cubicBezTo>
                  <a:pt x="168" y="91"/>
                  <a:pt x="172" y="93"/>
                  <a:pt x="176" y="95"/>
                </a:cubicBezTo>
                <a:cubicBezTo>
                  <a:pt x="185" y="99"/>
                  <a:pt x="194" y="104"/>
                  <a:pt x="201" y="111"/>
                </a:cubicBezTo>
                <a:cubicBezTo>
                  <a:pt x="206" y="116"/>
                  <a:pt x="208" y="127"/>
                  <a:pt x="196" y="133"/>
                </a:cubicBezTo>
                <a:close/>
                <a:moveTo>
                  <a:pt x="267" y="120"/>
                </a:moveTo>
                <a:cubicBezTo>
                  <a:pt x="262" y="115"/>
                  <a:pt x="256" y="112"/>
                  <a:pt x="249" y="109"/>
                </a:cubicBezTo>
                <a:cubicBezTo>
                  <a:pt x="247" y="107"/>
                  <a:pt x="244" y="106"/>
                  <a:pt x="241" y="105"/>
                </a:cubicBezTo>
                <a:cubicBezTo>
                  <a:pt x="235" y="103"/>
                  <a:pt x="234" y="97"/>
                  <a:pt x="238" y="93"/>
                </a:cubicBezTo>
                <a:cubicBezTo>
                  <a:pt x="246" y="85"/>
                  <a:pt x="249" y="75"/>
                  <a:pt x="249" y="64"/>
                </a:cubicBezTo>
                <a:cubicBezTo>
                  <a:pt x="248" y="52"/>
                  <a:pt x="241" y="46"/>
                  <a:pt x="231" y="44"/>
                </a:cubicBezTo>
                <a:cubicBezTo>
                  <a:pt x="228" y="43"/>
                  <a:pt x="226" y="43"/>
                  <a:pt x="224" y="43"/>
                </a:cubicBezTo>
                <a:cubicBezTo>
                  <a:pt x="222" y="43"/>
                  <a:pt x="219" y="43"/>
                  <a:pt x="217" y="44"/>
                </a:cubicBezTo>
                <a:cubicBezTo>
                  <a:pt x="206" y="46"/>
                  <a:pt x="199" y="52"/>
                  <a:pt x="199" y="64"/>
                </a:cubicBezTo>
                <a:cubicBezTo>
                  <a:pt x="199" y="75"/>
                  <a:pt x="202" y="85"/>
                  <a:pt x="210" y="93"/>
                </a:cubicBezTo>
                <a:cubicBezTo>
                  <a:pt x="214" y="98"/>
                  <a:pt x="212" y="103"/>
                  <a:pt x="207" y="105"/>
                </a:cubicBezTo>
                <a:cubicBezTo>
                  <a:pt x="207" y="105"/>
                  <a:pt x="206" y="105"/>
                  <a:pt x="206" y="105"/>
                </a:cubicBezTo>
                <a:cubicBezTo>
                  <a:pt x="207" y="106"/>
                  <a:pt x="208" y="107"/>
                  <a:pt x="209" y="108"/>
                </a:cubicBezTo>
                <a:cubicBezTo>
                  <a:pt x="213" y="112"/>
                  <a:pt x="214" y="118"/>
                  <a:pt x="213" y="123"/>
                </a:cubicBezTo>
                <a:cubicBezTo>
                  <a:pt x="212" y="129"/>
                  <a:pt x="208" y="134"/>
                  <a:pt x="202" y="137"/>
                </a:cubicBezTo>
                <a:cubicBezTo>
                  <a:pt x="201" y="138"/>
                  <a:pt x="199" y="138"/>
                  <a:pt x="197" y="139"/>
                </a:cubicBezTo>
                <a:cubicBezTo>
                  <a:pt x="205" y="140"/>
                  <a:pt x="214" y="141"/>
                  <a:pt x="224" y="141"/>
                </a:cubicBezTo>
                <a:cubicBezTo>
                  <a:pt x="236" y="141"/>
                  <a:pt x="245" y="140"/>
                  <a:pt x="255" y="138"/>
                </a:cubicBezTo>
                <a:cubicBezTo>
                  <a:pt x="258" y="137"/>
                  <a:pt x="261" y="136"/>
                  <a:pt x="263" y="135"/>
                </a:cubicBezTo>
                <a:cubicBezTo>
                  <a:pt x="271" y="131"/>
                  <a:pt x="270" y="123"/>
                  <a:pt x="267" y="120"/>
                </a:cubicBezTo>
                <a:close/>
                <a:moveTo>
                  <a:pt x="64" y="123"/>
                </a:moveTo>
                <a:cubicBezTo>
                  <a:pt x="63" y="118"/>
                  <a:pt x="65" y="112"/>
                  <a:pt x="70" y="108"/>
                </a:cubicBezTo>
                <a:cubicBezTo>
                  <a:pt x="71" y="106"/>
                  <a:pt x="73" y="104"/>
                  <a:pt x="75" y="103"/>
                </a:cubicBezTo>
                <a:cubicBezTo>
                  <a:pt x="74" y="102"/>
                  <a:pt x="73" y="102"/>
                  <a:pt x="72" y="101"/>
                </a:cubicBezTo>
                <a:cubicBezTo>
                  <a:pt x="66" y="99"/>
                  <a:pt x="64" y="93"/>
                  <a:pt x="68" y="88"/>
                </a:cubicBezTo>
                <a:cubicBezTo>
                  <a:pt x="78" y="79"/>
                  <a:pt x="81" y="68"/>
                  <a:pt x="80" y="56"/>
                </a:cubicBezTo>
                <a:cubicBezTo>
                  <a:pt x="80" y="43"/>
                  <a:pt x="72" y="36"/>
                  <a:pt x="60" y="33"/>
                </a:cubicBezTo>
                <a:cubicBezTo>
                  <a:pt x="58" y="33"/>
                  <a:pt x="55" y="32"/>
                  <a:pt x="53" y="32"/>
                </a:cubicBezTo>
                <a:cubicBezTo>
                  <a:pt x="51" y="32"/>
                  <a:pt x="48" y="33"/>
                  <a:pt x="45" y="33"/>
                </a:cubicBezTo>
                <a:cubicBezTo>
                  <a:pt x="34" y="36"/>
                  <a:pt x="26" y="43"/>
                  <a:pt x="25" y="56"/>
                </a:cubicBezTo>
                <a:cubicBezTo>
                  <a:pt x="25" y="68"/>
                  <a:pt x="28" y="79"/>
                  <a:pt x="38" y="88"/>
                </a:cubicBezTo>
                <a:cubicBezTo>
                  <a:pt x="42" y="93"/>
                  <a:pt x="40" y="99"/>
                  <a:pt x="34" y="101"/>
                </a:cubicBezTo>
                <a:cubicBezTo>
                  <a:pt x="31" y="103"/>
                  <a:pt x="28" y="104"/>
                  <a:pt x="25" y="105"/>
                </a:cubicBezTo>
                <a:cubicBezTo>
                  <a:pt x="17" y="109"/>
                  <a:pt x="11" y="112"/>
                  <a:pt x="5" y="118"/>
                </a:cubicBezTo>
                <a:cubicBezTo>
                  <a:pt x="0" y="123"/>
                  <a:pt x="0" y="130"/>
                  <a:pt x="9" y="135"/>
                </a:cubicBezTo>
                <a:cubicBezTo>
                  <a:pt x="12" y="136"/>
                  <a:pt x="15" y="137"/>
                  <a:pt x="19" y="138"/>
                </a:cubicBezTo>
                <a:cubicBezTo>
                  <a:pt x="29" y="140"/>
                  <a:pt x="40" y="141"/>
                  <a:pt x="53" y="141"/>
                </a:cubicBezTo>
                <a:cubicBezTo>
                  <a:pt x="64" y="141"/>
                  <a:pt x="72" y="140"/>
                  <a:pt x="81" y="139"/>
                </a:cubicBezTo>
                <a:cubicBezTo>
                  <a:pt x="79" y="138"/>
                  <a:pt x="78" y="138"/>
                  <a:pt x="76" y="137"/>
                </a:cubicBezTo>
                <a:cubicBezTo>
                  <a:pt x="69" y="134"/>
                  <a:pt x="65" y="129"/>
                  <a:pt x="64" y="1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C89943FA-3DD5-5444-AFB5-A9D2DEE5033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20" name="Title 1">
            <a:extLst>
              <a:ext uri="{FF2B5EF4-FFF2-40B4-BE49-F238E27FC236}">
                <a16:creationId xmlns:a16="http://schemas.microsoft.com/office/drawing/2014/main" id="{C393122C-7F7C-214C-A9C4-4ECB63187237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fr-FR" sz="2800" b="1" i="0" noProof="0" dirty="0">
                <a:latin typeface="Myriad Pro Light" panose="020B0403030403020204" pitchFamily="34" charset="0"/>
              </a:rPr>
              <a:t>Notre </a:t>
            </a:r>
            <a:r>
              <a:rPr lang="fr-FR" sz="2800" b="1" i="0" noProof="0" dirty="0">
                <a:latin typeface="Myriad Pro Light" panose="020B0403030403020204" pitchFamily="34" charset="0"/>
                <a:cs typeface="Calibri Light" panose="020F0302020204030204" pitchFamily="34" charset="0"/>
              </a:rPr>
              <a:t>équipe</a:t>
            </a:r>
            <a:endParaRPr lang="fr-FR" sz="2800" b="1" i="0" noProof="0" dirty="0">
              <a:solidFill>
                <a:schemeClr val="bg2">
                  <a:lumMod val="25000"/>
                </a:scheme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775495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الشك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54">
            <a:extLst>
              <a:ext uri="{FF2B5EF4-FFF2-40B4-BE49-F238E27FC236}">
                <a16:creationId xmlns:a16="http://schemas.microsoft.com/office/drawing/2014/main" id="{61CDFBA5-6049-4B4F-9063-E05B6C82C3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9037" y="6008475"/>
            <a:ext cx="1352308" cy="355871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B717A0E1-46FA-B949-B38D-D3793AC881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4911" y="6008475"/>
            <a:ext cx="1096080" cy="355871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C64D6CE5-B90A-6248-8D93-35351FE5D5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557" y="6008475"/>
            <a:ext cx="1224194" cy="355871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4A878A40-EFA3-F640-956B-AC23D8041A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82318" y="6016455"/>
            <a:ext cx="1053378" cy="341636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2014A7D6-7E2F-B347-83DB-75F0C453ACB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59263" y="6002220"/>
            <a:ext cx="1323839" cy="355871"/>
          </a:xfrm>
          <a:prstGeom prst="rect">
            <a:avLst/>
          </a:prstGeom>
        </p:spPr>
      </p:pic>
      <p:sp>
        <p:nvSpPr>
          <p:cNvPr id="118" name="Title 1">
            <a:extLst>
              <a:ext uri="{FF2B5EF4-FFF2-40B4-BE49-F238E27FC236}">
                <a16:creationId xmlns:a16="http://schemas.microsoft.com/office/drawing/2014/main" id="{A761FDDB-77BF-D34A-9C0B-C33782DD1B45}"/>
              </a:ext>
            </a:extLst>
          </p:cNvPr>
          <p:cNvSpPr txBox="1">
            <a:spLocks/>
          </p:cNvSpPr>
          <p:nvPr userDrawn="1"/>
        </p:nvSpPr>
        <p:spPr>
          <a:xfrm>
            <a:off x="4237281" y="2108885"/>
            <a:ext cx="3717438" cy="2290117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100" b="1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0" fontAlgn="auto">
              <a:spcAft>
                <a:spcPts val="0"/>
              </a:spcAft>
              <a:defRPr/>
            </a:pPr>
            <a:r>
              <a:rPr lang="en-US" sz="7600" b="1" i="0" dirty="0">
                <a:solidFill>
                  <a:schemeClr val="bg2">
                    <a:lumMod val="25000"/>
                  </a:schemeClr>
                </a:solidFill>
                <a:latin typeface="Myriad Pro" panose="020B0503030403020204" pitchFamily="34" charset="0"/>
                <a:ea typeface="GE SS Text Bold" charset="0"/>
                <a:cs typeface="Almarai Bold" pitchFamily="2" charset="-78"/>
              </a:rPr>
              <a:t>Merci !</a:t>
            </a:r>
          </a:p>
        </p:txBody>
      </p:sp>
      <p:cxnSp>
        <p:nvCxnSpPr>
          <p:cNvPr id="180" name="Straight Connector 179">
            <a:extLst>
              <a:ext uri="{FF2B5EF4-FFF2-40B4-BE49-F238E27FC236}">
                <a16:creationId xmlns:a16="http://schemas.microsoft.com/office/drawing/2014/main" id="{064BA1FA-71B2-7047-9DE2-FA35AA141F06}"/>
              </a:ext>
            </a:extLst>
          </p:cNvPr>
          <p:cNvCxnSpPr/>
          <p:nvPr userDrawn="1"/>
        </p:nvCxnSpPr>
        <p:spPr>
          <a:xfrm>
            <a:off x="1239037" y="5625297"/>
            <a:ext cx="9358260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0" name="Graphic 59">
            <a:extLst>
              <a:ext uri="{FF2B5EF4-FFF2-40B4-BE49-F238E27FC236}">
                <a16:creationId xmlns:a16="http://schemas.microsoft.com/office/drawing/2014/main" id="{EC48D088-ED44-6241-B814-EEA50369E9CF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11717" y="574554"/>
            <a:ext cx="2019300" cy="77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05789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09459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مقدمة ال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6">
            <a:extLst>
              <a:ext uri="{FF2B5EF4-FFF2-40B4-BE49-F238E27FC236}">
                <a16:creationId xmlns:a16="http://schemas.microsoft.com/office/drawing/2014/main" id="{8FC95365-82CD-E24F-85D4-0BE4BC81D7B7}"/>
              </a:ext>
            </a:extLst>
          </p:cNvPr>
          <p:cNvSpPr/>
          <p:nvPr userDrawn="1"/>
        </p:nvSpPr>
        <p:spPr>
          <a:xfrm>
            <a:off x="0" y="1000014"/>
            <a:ext cx="6546079" cy="5131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286" rtl="0" eaLnBrk="1" latinLnBrk="0" hangingPunct="1"/>
            <a:endParaRPr lang="ko-KR" altLang="en-US"/>
          </a:p>
        </p:txBody>
      </p:sp>
      <p:sp>
        <p:nvSpPr>
          <p:cNvPr id="14" name="그림 개체 틀 2">
            <a:extLst>
              <a:ext uri="{FF2B5EF4-FFF2-40B4-BE49-F238E27FC236}">
                <a16:creationId xmlns:a16="http://schemas.microsoft.com/office/drawing/2014/main" id="{545BA027-90AB-E146-8E4B-80C24C24C0AC}"/>
              </a:ext>
            </a:extLst>
          </p:cNvPr>
          <p:cNvSpPr>
            <a:spLocks noGrp="1"/>
          </p:cNvSpPr>
          <p:nvPr>
            <p:ph type="pic" sz="quarter" idx="65" hasCustomPrompt="1"/>
          </p:nvPr>
        </p:nvSpPr>
        <p:spPr>
          <a:xfrm>
            <a:off x="6096000" y="2854285"/>
            <a:ext cx="6096000" cy="27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A094736D-3734-1F4A-BC0E-17439AE600C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8087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واضيع أو الأهدا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8E90F8B6-927B-3943-9634-30DA34AD791A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760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fr-FR" sz="2800" b="1" i="0" noProof="0" dirty="0">
                <a:latin typeface="Myriad Pro Light" panose="020B0403030403020204" pitchFamily="34" charset="0"/>
              </a:rPr>
              <a:t>Objectifs</a:t>
            </a:r>
            <a:endParaRPr lang="fr-FR" sz="2800" b="1" i="0" noProof="0" dirty="0">
              <a:solidFill>
                <a:schemeClr val="bg2">
                  <a:lumMod val="25000"/>
                </a:scheme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A6848709-88AB-3644-ADE5-55BC1FC167A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17" name="Freeform: Shape 17">
            <a:extLst>
              <a:ext uri="{FF2B5EF4-FFF2-40B4-BE49-F238E27FC236}">
                <a16:creationId xmlns:a16="http://schemas.microsoft.com/office/drawing/2014/main" id="{DB68D9AF-1931-3B48-9178-28CD845143CA}"/>
              </a:ext>
            </a:extLst>
          </p:cNvPr>
          <p:cNvSpPr/>
          <p:nvPr/>
        </p:nvSpPr>
        <p:spPr>
          <a:xfrm flipH="1">
            <a:off x="9448110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53480E8-E0A5-A04E-BD8E-F7018346B934}"/>
              </a:ext>
            </a:extLst>
          </p:cNvPr>
          <p:cNvGrpSpPr/>
          <p:nvPr/>
        </p:nvGrpSpPr>
        <p:grpSpPr>
          <a:xfrm flipV="1">
            <a:off x="0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F6695EE5-5995-7C4A-B4DD-4CF54455B881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2787C024-4379-4949-BFB5-ECF5587A5206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77578419-B893-1043-812B-B9315E87AC50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26" name="Freeform: Shape 9">
                <a:extLst>
                  <a:ext uri="{FF2B5EF4-FFF2-40B4-BE49-F238E27FC236}">
                    <a16:creationId xmlns:a16="http://schemas.microsoft.com/office/drawing/2014/main" id="{CAE0C0BE-05C1-2348-B276-F00CF612A11F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22BC9659-2086-AA49-B1B4-606C1746AC46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45D90703-DB05-964C-878D-E71C43756401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0E7E88AF-C10A-3B40-B512-C96FC6E799A8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: Shape 5">
                <a:extLst>
                  <a:ext uri="{FF2B5EF4-FFF2-40B4-BE49-F238E27FC236}">
                    <a16:creationId xmlns:a16="http://schemas.microsoft.com/office/drawing/2014/main" id="{A2BFBC52-5E75-8A4A-95DB-F41A82B2C7EE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sp>
        <p:nvSpPr>
          <p:cNvPr id="27" name="Donut 24">
            <a:extLst>
              <a:ext uri="{FF2B5EF4-FFF2-40B4-BE49-F238E27FC236}">
                <a16:creationId xmlns:a16="http://schemas.microsoft.com/office/drawing/2014/main" id="{0CA47FA8-1051-5B4B-BC5D-1B4FC46191DC}"/>
              </a:ext>
            </a:extLst>
          </p:cNvPr>
          <p:cNvSpPr/>
          <p:nvPr userDrawn="1"/>
        </p:nvSpPr>
        <p:spPr>
          <a:xfrm flipH="1">
            <a:off x="9790321" y="699801"/>
            <a:ext cx="778955" cy="785296"/>
          </a:xfrm>
          <a:custGeom>
            <a:avLst/>
            <a:gdLst/>
            <a:ahLst/>
            <a:cxnLst/>
            <a:rect l="l" t="t" r="r" b="b"/>
            <a:pathLst>
              <a:path w="3208412" h="3234532">
                <a:moveTo>
                  <a:pt x="1561445" y="1065858"/>
                </a:moveTo>
                <a:cubicBezTo>
                  <a:pt x="1654998" y="1065858"/>
                  <a:pt x="1743610" y="1087015"/>
                  <a:pt x="1821879" y="1126644"/>
                </a:cubicBezTo>
                <a:lnTo>
                  <a:pt x="1611352" y="1337172"/>
                </a:lnTo>
                <a:cubicBezTo>
                  <a:pt x="1595200" y="1333388"/>
                  <a:pt x="1578468" y="1332141"/>
                  <a:pt x="1561445" y="1332141"/>
                </a:cubicBezTo>
                <a:cubicBezTo>
                  <a:pt x="1373145" y="1332141"/>
                  <a:pt x="1220499" y="1484787"/>
                  <a:pt x="1220499" y="1673087"/>
                </a:cubicBezTo>
                <a:cubicBezTo>
                  <a:pt x="1220499" y="1861387"/>
                  <a:pt x="1373145" y="2014033"/>
                  <a:pt x="1561445" y="2014033"/>
                </a:cubicBezTo>
                <a:cubicBezTo>
                  <a:pt x="1749745" y="2014033"/>
                  <a:pt x="1902391" y="1861387"/>
                  <a:pt x="1902391" y="1673087"/>
                </a:cubicBezTo>
                <a:cubicBezTo>
                  <a:pt x="1902391" y="1643675"/>
                  <a:pt x="1898667" y="1615133"/>
                  <a:pt x="1890450" y="1588219"/>
                </a:cubicBezTo>
                <a:lnTo>
                  <a:pt x="2093156" y="1385512"/>
                </a:lnTo>
                <a:cubicBezTo>
                  <a:pt x="2142229" y="1470075"/>
                  <a:pt x="2168674" y="1568493"/>
                  <a:pt x="2168674" y="1673087"/>
                </a:cubicBezTo>
                <a:cubicBezTo>
                  <a:pt x="2168674" y="2008450"/>
                  <a:pt x="1896808" y="2280316"/>
                  <a:pt x="1561445" y="2280316"/>
                </a:cubicBezTo>
                <a:cubicBezTo>
                  <a:pt x="1226082" y="2280316"/>
                  <a:pt x="954217" y="2008450"/>
                  <a:pt x="954217" y="1673087"/>
                </a:cubicBezTo>
                <a:cubicBezTo>
                  <a:pt x="954217" y="1337724"/>
                  <a:pt x="1226082" y="1065858"/>
                  <a:pt x="1561445" y="1065858"/>
                </a:cubicBezTo>
                <a:close/>
                <a:moveTo>
                  <a:pt x="1561445" y="580076"/>
                </a:moveTo>
                <a:cubicBezTo>
                  <a:pt x="1790175" y="580076"/>
                  <a:pt x="2002494" y="650333"/>
                  <a:pt x="2177834" y="770690"/>
                </a:cubicBezTo>
                <a:lnTo>
                  <a:pt x="1968030" y="980494"/>
                </a:lnTo>
                <a:cubicBezTo>
                  <a:pt x="1849962" y="907198"/>
                  <a:pt x="1710422" y="866794"/>
                  <a:pt x="1561445" y="866794"/>
                </a:cubicBezTo>
                <a:cubicBezTo>
                  <a:pt x="1116142" y="866794"/>
                  <a:pt x="755153" y="1227784"/>
                  <a:pt x="755153" y="1673087"/>
                </a:cubicBezTo>
                <a:cubicBezTo>
                  <a:pt x="755153" y="2118390"/>
                  <a:pt x="1116142" y="2479380"/>
                  <a:pt x="1561445" y="2479380"/>
                </a:cubicBezTo>
                <a:cubicBezTo>
                  <a:pt x="2006748" y="2479380"/>
                  <a:pt x="2367738" y="2118390"/>
                  <a:pt x="2367738" y="1673087"/>
                </a:cubicBezTo>
                <a:cubicBezTo>
                  <a:pt x="2367738" y="1513043"/>
                  <a:pt x="2321108" y="1363890"/>
                  <a:pt x="2239307" y="1239362"/>
                </a:cubicBezTo>
                <a:lnTo>
                  <a:pt x="2445928" y="1032741"/>
                </a:lnTo>
                <a:cubicBezTo>
                  <a:pt x="2577451" y="1212149"/>
                  <a:pt x="2654457" y="1433625"/>
                  <a:pt x="2654457" y="1673087"/>
                </a:cubicBezTo>
                <a:cubicBezTo>
                  <a:pt x="2654457" y="2276741"/>
                  <a:pt x="2165099" y="2766099"/>
                  <a:pt x="1561445" y="2766099"/>
                </a:cubicBezTo>
                <a:cubicBezTo>
                  <a:pt x="957792" y="2766099"/>
                  <a:pt x="468434" y="2276741"/>
                  <a:pt x="468434" y="1673087"/>
                </a:cubicBezTo>
                <a:cubicBezTo>
                  <a:pt x="468434" y="1069433"/>
                  <a:pt x="957792" y="580076"/>
                  <a:pt x="1561445" y="580076"/>
                </a:cubicBezTo>
                <a:close/>
                <a:moveTo>
                  <a:pt x="1561445" y="111642"/>
                </a:moveTo>
                <a:cubicBezTo>
                  <a:pt x="1890473" y="111642"/>
                  <a:pt x="2195731" y="213411"/>
                  <a:pt x="2447076" y="387744"/>
                </a:cubicBezTo>
                <a:lnTo>
                  <a:pt x="2453780" y="494744"/>
                </a:lnTo>
                <a:lnTo>
                  <a:pt x="2309436" y="639088"/>
                </a:lnTo>
                <a:cubicBezTo>
                  <a:pt x="2099826" y="485554"/>
                  <a:pt x="1841132" y="395669"/>
                  <a:pt x="1561445" y="395669"/>
                </a:cubicBezTo>
                <a:cubicBezTo>
                  <a:pt x="855947" y="395669"/>
                  <a:pt x="284027" y="967589"/>
                  <a:pt x="284027" y="1673087"/>
                </a:cubicBezTo>
                <a:cubicBezTo>
                  <a:pt x="284027" y="2378585"/>
                  <a:pt x="855947" y="2950505"/>
                  <a:pt x="1561445" y="2950505"/>
                </a:cubicBezTo>
                <a:cubicBezTo>
                  <a:pt x="2266943" y="2950505"/>
                  <a:pt x="2838863" y="2378585"/>
                  <a:pt x="2838863" y="1673087"/>
                </a:cubicBezTo>
                <a:cubicBezTo>
                  <a:pt x="2838863" y="1382650"/>
                  <a:pt x="2741936" y="1114852"/>
                  <a:pt x="2577529" y="901139"/>
                </a:cubicBezTo>
                <a:lnTo>
                  <a:pt x="2706681" y="771988"/>
                </a:lnTo>
                <a:lnTo>
                  <a:pt x="2841540" y="780437"/>
                </a:lnTo>
                <a:cubicBezTo>
                  <a:pt x="3019168" y="1032973"/>
                  <a:pt x="3122890" y="1340917"/>
                  <a:pt x="3122890" y="1673087"/>
                </a:cubicBezTo>
                <a:cubicBezTo>
                  <a:pt x="3122890" y="2535449"/>
                  <a:pt x="2423807" y="3234532"/>
                  <a:pt x="1561445" y="3234532"/>
                </a:cubicBezTo>
                <a:cubicBezTo>
                  <a:pt x="699083" y="3234532"/>
                  <a:pt x="0" y="2535449"/>
                  <a:pt x="0" y="1673087"/>
                </a:cubicBezTo>
                <a:cubicBezTo>
                  <a:pt x="0" y="810725"/>
                  <a:pt x="699083" y="111642"/>
                  <a:pt x="1561445" y="111642"/>
                </a:cubicBezTo>
                <a:close/>
                <a:moveTo>
                  <a:pt x="2909110" y="0"/>
                </a:moveTo>
                <a:lnTo>
                  <a:pt x="2926757" y="281655"/>
                </a:lnTo>
                <a:lnTo>
                  <a:pt x="3208412" y="299301"/>
                </a:lnTo>
                <a:lnTo>
                  <a:pt x="2863230" y="644483"/>
                </a:lnTo>
                <a:lnTo>
                  <a:pt x="2685547" y="633351"/>
                </a:lnTo>
                <a:lnTo>
                  <a:pt x="1718098" y="1600799"/>
                </a:lnTo>
                <a:cubicBezTo>
                  <a:pt x="1729236" y="1622491"/>
                  <a:pt x="1734939" y="1647123"/>
                  <a:pt x="1734939" y="1673087"/>
                </a:cubicBezTo>
                <a:cubicBezTo>
                  <a:pt x="1734939" y="1768905"/>
                  <a:pt x="1657263" y="1846581"/>
                  <a:pt x="1561445" y="1846581"/>
                </a:cubicBezTo>
                <a:cubicBezTo>
                  <a:pt x="1465627" y="1846581"/>
                  <a:pt x="1387951" y="1768905"/>
                  <a:pt x="1387951" y="1673087"/>
                </a:cubicBezTo>
                <a:cubicBezTo>
                  <a:pt x="1387951" y="1577269"/>
                  <a:pt x="1465627" y="1499593"/>
                  <a:pt x="1561445" y="1499593"/>
                </a:cubicBezTo>
                <a:lnTo>
                  <a:pt x="1591006" y="1505561"/>
                </a:lnTo>
                <a:lnTo>
                  <a:pt x="2574981" y="521587"/>
                </a:lnTo>
                <a:lnTo>
                  <a:pt x="2563928" y="3451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259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>
            <a:extLst>
              <a:ext uri="{FF2B5EF4-FFF2-40B4-BE49-F238E27FC236}">
                <a16:creationId xmlns:a16="http://schemas.microsoft.com/office/drawing/2014/main" id="{46BD93E6-99D4-2940-9CA8-583B4268603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1487488"/>
            <a:ext cx="1587500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DF584D97-CAC4-114A-A91D-8C2D6151CD5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1487488"/>
            <a:ext cx="1589088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0DB8AE25-93C1-914F-962A-3096199EB8E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1487488"/>
            <a:ext cx="1589087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0" name="Rectangle 8">
            <a:extLst>
              <a:ext uri="{FF2B5EF4-FFF2-40B4-BE49-F238E27FC236}">
                <a16:creationId xmlns:a16="http://schemas.microsoft.com/office/drawing/2014/main" id="{29687454-B0D9-8541-9E1F-C91D6424791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1487488"/>
            <a:ext cx="1597025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1" name="Rectangle 9">
            <a:extLst>
              <a:ext uri="{FF2B5EF4-FFF2-40B4-BE49-F238E27FC236}">
                <a16:creationId xmlns:a16="http://schemas.microsoft.com/office/drawing/2014/main" id="{FD1130C0-B150-3945-A6BF-F3A65E1BC01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1487488"/>
            <a:ext cx="1589088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id="{8E29CD0B-A23E-0C47-9091-C29D00F3A98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1487488"/>
            <a:ext cx="1589087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13" name="Rectangle 11">
            <a:extLst>
              <a:ext uri="{FF2B5EF4-FFF2-40B4-BE49-F238E27FC236}">
                <a16:creationId xmlns:a16="http://schemas.microsoft.com/office/drawing/2014/main" id="{47AA004D-5B6C-C044-986A-11836F5508D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1487488"/>
            <a:ext cx="1587500" cy="849312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4" name="Rectangle 12">
            <a:extLst>
              <a:ext uri="{FF2B5EF4-FFF2-40B4-BE49-F238E27FC236}">
                <a16:creationId xmlns:a16="http://schemas.microsoft.com/office/drawing/2014/main" id="{FFB7D4D5-EBC0-DB43-A25B-15C35D00C76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2336800"/>
            <a:ext cx="1587500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5" name="Rectangle 13">
            <a:extLst>
              <a:ext uri="{FF2B5EF4-FFF2-40B4-BE49-F238E27FC236}">
                <a16:creationId xmlns:a16="http://schemas.microsoft.com/office/drawing/2014/main" id="{786E57B8-9987-E542-B115-3A77EB6C5D7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2336800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6" name="Rectangle 14">
            <a:extLst>
              <a:ext uri="{FF2B5EF4-FFF2-40B4-BE49-F238E27FC236}">
                <a16:creationId xmlns:a16="http://schemas.microsoft.com/office/drawing/2014/main" id="{E73A66EA-9CBD-5543-8F49-EA8C4027020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2336800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7" name="Rectangle 15">
            <a:extLst>
              <a:ext uri="{FF2B5EF4-FFF2-40B4-BE49-F238E27FC236}">
                <a16:creationId xmlns:a16="http://schemas.microsoft.com/office/drawing/2014/main" id="{F68407AA-7062-5A44-8D5A-0876DAC524D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2336800"/>
            <a:ext cx="1597025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8" name="Rectangle 16">
            <a:extLst>
              <a:ext uri="{FF2B5EF4-FFF2-40B4-BE49-F238E27FC236}">
                <a16:creationId xmlns:a16="http://schemas.microsoft.com/office/drawing/2014/main" id="{6C024FA5-ABFD-7747-9406-02FF24236CE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2336800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9" name="Rectangle 17">
            <a:extLst>
              <a:ext uri="{FF2B5EF4-FFF2-40B4-BE49-F238E27FC236}">
                <a16:creationId xmlns:a16="http://schemas.microsoft.com/office/drawing/2014/main" id="{21063A47-6C4F-0C4D-A2CF-77A53C86A78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2336800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20" name="Rectangle 18">
            <a:extLst>
              <a:ext uri="{FF2B5EF4-FFF2-40B4-BE49-F238E27FC236}">
                <a16:creationId xmlns:a16="http://schemas.microsoft.com/office/drawing/2014/main" id="{C6320E64-DADB-2948-8CC5-71BFF75F21A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2336800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1" name="Rectangle 19">
            <a:extLst>
              <a:ext uri="{FF2B5EF4-FFF2-40B4-BE49-F238E27FC236}">
                <a16:creationId xmlns:a16="http://schemas.microsoft.com/office/drawing/2014/main" id="{18078330-FBF3-6A43-8717-0CF88A6252F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3184525"/>
            <a:ext cx="1587500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2" name="Rectangle 20">
            <a:extLst>
              <a:ext uri="{FF2B5EF4-FFF2-40B4-BE49-F238E27FC236}">
                <a16:creationId xmlns:a16="http://schemas.microsoft.com/office/drawing/2014/main" id="{08AD1EBD-D564-6C46-B094-147089F4103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3184525"/>
            <a:ext cx="1589088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3" name="Rectangle 21">
            <a:extLst>
              <a:ext uri="{FF2B5EF4-FFF2-40B4-BE49-F238E27FC236}">
                <a16:creationId xmlns:a16="http://schemas.microsoft.com/office/drawing/2014/main" id="{37DC27AC-574F-6B4B-A3AF-04FB2A5393C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3184525"/>
            <a:ext cx="1589087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4" name="Rectangle 22">
            <a:extLst>
              <a:ext uri="{FF2B5EF4-FFF2-40B4-BE49-F238E27FC236}">
                <a16:creationId xmlns:a16="http://schemas.microsoft.com/office/drawing/2014/main" id="{7462B692-165A-2945-AD9F-5B459B0E74B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3184525"/>
            <a:ext cx="1597025" cy="838200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25" name="Rectangle 23">
            <a:extLst>
              <a:ext uri="{FF2B5EF4-FFF2-40B4-BE49-F238E27FC236}">
                <a16:creationId xmlns:a16="http://schemas.microsoft.com/office/drawing/2014/main" id="{ABC2DE60-5AE2-D74A-8FD0-D8C2E387FF8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3184525"/>
            <a:ext cx="1589088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6" name="Rectangle 24">
            <a:extLst>
              <a:ext uri="{FF2B5EF4-FFF2-40B4-BE49-F238E27FC236}">
                <a16:creationId xmlns:a16="http://schemas.microsoft.com/office/drawing/2014/main" id="{B5643668-5311-B04F-A2B7-269F10D5520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3184525"/>
            <a:ext cx="1589087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27" name="Rectangle 25">
            <a:extLst>
              <a:ext uri="{FF2B5EF4-FFF2-40B4-BE49-F238E27FC236}">
                <a16:creationId xmlns:a16="http://schemas.microsoft.com/office/drawing/2014/main" id="{5181F65D-D2CA-204D-8B2D-7FC52A6BC15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3184525"/>
            <a:ext cx="1587500" cy="838200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8" name="Rectangle 26">
            <a:extLst>
              <a:ext uri="{FF2B5EF4-FFF2-40B4-BE49-F238E27FC236}">
                <a16:creationId xmlns:a16="http://schemas.microsoft.com/office/drawing/2014/main" id="{005C91BD-38A3-0C44-813F-5C985EB7CC7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4022725"/>
            <a:ext cx="1587500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9" name="Rectangle 27">
            <a:extLst>
              <a:ext uri="{FF2B5EF4-FFF2-40B4-BE49-F238E27FC236}">
                <a16:creationId xmlns:a16="http://schemas.microsoft.com/office/drawing/2014/main" id="{2FFA3763-EA95-3F43-9ED7-9A14FD11C6C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4022725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0" name="Rectangle 28">
            <a:extLst>
              <a:ext uri="{FF2B5EF4-FFF2-40B4-BE49-F238E27FC236}">
                <a16:creationId xmlns:a16="http://schemas.microsoft.com/office/drawing/2014/main" id="{25D45BFC-CD1E-5248-ADEC-39E057CB884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4022725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1" name="Rectangle 29">
            <a:extLst>
              <a:ext uri="{FF2B5EF4-FFF2-40B4-BE49-F238E27FC236}">
                <a16:creationId xmlns:a16="http://schemas.microsoft.com/office/drawing/2014/main" id="{9095FA32-DC99-B743-B712-2EC25D87D88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4022725"/>
            <a:ext cx="1597025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2" name="Rectangle 30">
            <a:extLst>
              <a:ext uri="{FF2B5EF4-FFF2-40B4-BE49-F238E27FC236}">
                <a16:creationId xmlns:a16="http://schemas.microsoft.com/office/drawing/2014/main" id="{1EF391BA-9FD3-D14D-8A7D-94A247087F4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4022725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3" name="Rectangle 31">
            <a:extLst>
              <a:ext uri="{FF2B5EF4-FFF2-40B4-BE49-F238E27FC236}">
                <a16:creationId xmlns:a16="http://schemas.microsoft.com/office/drawing/2014/main" id="{E34944E5-3D9C-6E42-8F29-1079F14CC4E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4022725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34" name="Rectangle 32">
            <a:extLst>
              <a:ext uri="{FF2B5EF4-FFF2-40B4-BE49-F238E27FC236}">
                <a16:creationId xmlns:a16="http://schemas.microsoft.com/office/drawing/2014/main" id="{A78E85C2-A30E-5340-BEE6-275391940BE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4022725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5" name="Rectangle 33">
            <a:extLst>
              <a:ext uri="{FF2B5EF4-FFF2-40B4-BE49-F238E27FC236}">
                <a16:creationId xmlns:a16="http://schemas.microsoft.com/office/drawing/2014/main" id="{579F62D7-BFE7-1046-AA96-90CFD2270CF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4870450"/>
            <a:ext cx="1587500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6" name="Rectangle 34">
            <a:extLst>
              <a:ext uri="{FF2B5EF4-FFF2-40B4-BE49-F238E27FC236}">
                <a16:creationId xmlns:a16="http://schemas.microsoft.com/office/drawing/2014/main" id="{087715A0-0F16-5E44-92C5-A700CF85635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4870450"/>
            <a:ext cx="1589088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7" name="Rectangle 35">
            <a:extLst>
              <a:ext uri="{FF2B5EF4-FFF2-40B4-BE49-F238E27FC236}">
                <a16:creationId xmlns:a16="http://schemas.microsoft.com/office/drawing/2014/main" id="{AF6A53FE-4651-F940-AE50-5819758861C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4870450"/>
            <a:ext cx="1589087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8" name="Rectangle 36">
            <a:extLst>
              <a:ext uri="{FF2B5EF4-FFF2-40B4-BE49-F238E27FC236}">
                <a16:creationId xmlns:a16="http://schemas.microsoft.com/office/drawing/2014/main" id="{3657433F-9390-824C-ADEE-37237865851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4870450"/>
            <a:ext cx="1597025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9" name="Rectangle 37">
            <a:extLst>
              <a:ext uri="{FF2B5EF4-FFF2-40B4-BE49-F238E27FC236}">
                <a16:creationId xmlns:a16="http://schemas.microsoft.com/office/drawing/2014/main" id="{6349BE8E-31DF-8E43-8489-FF69640F679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4870450"/>
            <a:ext cx="1589088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0" name="Rectangle 38">
            <a:extLst>
              <a:ext uri="{FF2B5EF4-FFF2-40B4-BE49-F238E27FC236}">
                <a16:creationId xmlns:a16="http://schemas.microsoft.com/office/drawing/2014/main" id="{5F831D35-2C08-FD45-9768-1B3E8A635F2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4870450"/>
            <a:ext cx="1589087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41" name="Rectangle 39">
            <a:extLst>
              <a:ext uri="{FF2B5EF4-FFF2-40B4-BE49-F238E27FC236}">
                <a16:creationId xmlns:a16="http://schemas.microsoft.com/office/drawing/2014/main" id="{A9CD3CA8-8D17-3D48-B55C-7BFF0629873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4870450"/>
            <a:ext cx="1587500" cy="849313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2" name="Rectangle 40">
            <a:extLst>
              <a:ext uri="{FF2B5EF4-FFF2-40B4-BE49-F238E27FC236}">
                <a16:creationId xmlns:a16="http://schemas.microsoft.com/office/drawing/2014/main" id="{D556D34B-8C26-F04D-A6E1-D433D4D6E60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5719763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43" name="Rectangle 41">
            <a:extLst>
              <a:ext uri="{FF2B5EF4-FFF2-40B4-BE49-F238E27FC236}">
                <a16:creationId xmlns:a16="http://schemas.microsoft.com/office/drawing/2014/main" id="{6911646D-2BCC-8C4C-9BAE-C3C675A6475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5719763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4" name="Rectangle 42">
            <a:extLst>
              <a:ext uri="{FF2B5EF4-FFF2-40B4-BE49-F238E27FC236}">
                <a16:creationId xmlns:a16="http://schemas.microsoft.com/office/drawing/2014/main" id="{C0FE1E04-A2DE-F64F-8847-5609B601F67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5719763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5" name="Rectangle 43">
            <a:extLst>
              <a:ext uri="{FF2B5EF4-FFF2-40B4-BE49-F238E27FC236}">
                <a16:creationId xmlns:a16="http://schemas.microsoft.com/office/drawing/2014/main" id="{E1618F53-FE0B-CC4A-A972-79803C8F93E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5719763"/>
            <a:ext cx="1597025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6" name="Rectangle 44">
            <a:extLst>
              <a:ext uri="{FF2B5EF4-FFF2-40B4-BE49-F238E27FC236}">
                <a16:creationId xmlns:a16="http://schemas.microsoft.com/office/drawing/2014/main" id="{5338781B-21F4-D444-AF4E-D66FFC1B761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5719763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7" name="Rectangle 45">
            <a:extLst>
              <a:ext uri="{FF2B5EF4-FFF2-40B4-BE49-F238E27FC236}">
                <a16:creationId xmlns:a16="http://schemas.microsoft.com/office/drawing/2014/main" id="{E9246DFE-8AC3-C148-8514-6FEF5BBC150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5719763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48" name="Rectangle 46">
            <a:extLst>
              <a:ext uri="{FF2B5EF4-FFF2-40B4-BE49-F238E27FC236}">
                <a16:creationId xmlns:a16="http://schemas.microsoft.com/office/drawing/2014/main" id="{50700163-1DD2-0847-BDC2-1796840E020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5719763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pic>
        <p:nvPicPr>
          <p:cNvPr id="49" name="Graphic 48">
            <a:extLst>
              <a:ext uri="{FF2B5EF4-FFF2-40B4-BE49-F238E27FC236}">
                <a16:creationId xmlns:a16="http://schemas.microsoft.com/office/drawing/2014/main" id="{72083D7E-AFD7-A44F-B6FE-B9D34A01B2D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5718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Rectangle 66">
            <a:extLst>
              <a:ext uri="{FF2B5EF4-FFF2-40B4-BE49-F238E27FC236}">
                <a16:creationId xmlns:a16="http://schemas.microsoft.com/office/drawing/2014/main" id="{CE56DCC6-46F4-094E-89BD-550DD256237D}"/>
              </a:ext>
            </a:extLst>
          </p:cNvPr>
          <p:cNvSpPr/>
          <p:nvPr userDrawn="1"/>
        </p:nvSpPr>
        <p:spPr>
          <a:xfrm>
            <a:off x="0" y="987552"/>
            <a:ext cx="12192000" cy="530907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DB9801ED-3AE6-F44A-A874-8E8F79B4FBAA}"/>
              </a:ext>
            </a:extLst>
          </p:cNvPr>
          <p:cNvSpPr/>
          <p:nvPr userDrawn="1"/>
        </p:nvSpPr>
        <p:spPr>
          <a:xfrm>
            <a:off x="4248055" y="3144377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3 h 431863"/>
              <a:gd name="connsiteX2" fmla="*/ 0 w 430753"/>
              <a:gd name="connsiteY2" fmla="*/ 215932 h 431863"/>
              <a:gd name="connsiteX3" fmla="*/ 215377 w 430753"/>
              <a:gd name="connsiteY3" fmla="*/ 0 h 431863"/>
              <a:gd name="connsiteX4" fmla="*/ 215472 w 430753"/>
              <a:gd name="connsiteY4" fmla="*/ 0 h 431863"/>
              <a:gd name="connsiteX5" fmla="*/ 430753 w 430753"/>
              <a:gd name="connsiteY5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5"/>
                  <a:pt x="334326" y="431863"/>
                  <a:pt x="215377" y="431863"/>
                </a:cubicBezTo>
                <a:cubicBezTo>
                  <a:pt x="96427" y="431863"/>
                  <a:pt x="0" y="335185"/>
                  <a:pt x="0" y="215932"/>
                </a:cubicBezTo>
                <a:cubicBezTo>
                  <a:pt x="0" y="96679"/>
                  <a:pt x="96427" y="0"/>
                  <a:pt x="215377" y="0"/>
                </a:cubicBezTo>
                <a:cubicBezTo>
                  <a:pt x="215408" y="0"/>
                  <a:pt x="215440" y="0"/>
                  <a:pt x="215472" y="0"/>
                </a:cubicBezTo>
                <a:cubicBezTo>
                  <a:pt x="334384" y="57"/>
                  <a:pt x="430753" y="96717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0A91EDE7-4AD3-4C49-988E-DDCAA32AF4BA}"/>
              </a:ext>
            </a:extLst>
          </p:cNvPr>
          <p:cNvSpPr/>
          <p:nvPr userDrawn="1"/>
        </p:nvSpPr>
        <p:spPr>
          <a:xfrm>
            <a:off x="7516516" y="3144377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3 h 431863"/>
              <a:gd name="connsiteX2" fmla="*/ 0 w 430753"/>
              <a:gd name="connsiteY2" fmla="*/ 215932 h 431863"/>
              <a:gd name="connsiteX3" fmla="*/ 215377 w 430753"/>
              <a:gd name="connsiteY3" fmla="*/ 0 h 431863"/>
              <a:gd name="connsiteX4" fmla="*/ 430753 w 430753"/>
              <a:gd name="connsiteY4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5"/>
                  <a:pt x="334323" y="431863"/>
                  <a:pt x="215377" y="431863"/>
                </a:cubicBezTo>
                <a:cubicBezTo>
                  <a:pt x="96430" y="431863"/>
                  <a:pt x="0" y="335185"/>
                  <a:pt x="0" y="215932"/>
                </a:cubicBezTo>
                <a:cubicBezTo>
                  <a:pt x="0" y="96679"/>
                  <a:pt x="96430" y="0"/>
                  <a:pt x="215377" y="0"/>
                </a:cubicBezTo>
                <a:cubicBezTo>
                  <a:pt x="334323" y="0"/>
                  <a:pt x="430753" y="96679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AA5D4097-F6BB-1C42-8831-2F0756888FD1}"/>
              </a:ext>
            </a:extLst>
          </p:cNvPr>
          <p:cNvSpPr/>
          <p:nvPr userDrawn="1"/>
        </p:nvSpPr>
        <p:spPr>
          <a:xfrm>
            <a:off x="7054126" y="2014140"/>
            <a:ext cx="430753" cy="431863"/>
          </a:xfrm>
          <a:custGeom>
            <a:avLst/>
            <a:gdLst>
              <a:gd name="connsiteX0" fmla="*/ 430753 w 430753"/>
              <a:gd name="connsiteY0" fmla="*/ 215837 h 431863"/>
              <a:gd name="connsiteX1" fmla="*/ 215472 w 430753"/>
              <a:gd name="connsiteY1" fmla="*/ 431864 h 431863"/>
              <a:gd name="connsiteX2" fmla="*/ 0 w 430753"/>
              <a:gd name="connsiteY2" fmla="*/ 216027 h 431863"/>
              <a:gd name="connsiteX3" fmla="*/ 21518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837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837"/>
                </a:moveTo>
                <a:cubicBezTo>
                  <a:pt x="430810" y="335093"/>
                  <a:pt x="334418" y="431811"/>
                  <a:pt x="215472" y="431864"/>
                </a:cubicBezTo>
                <a:cubicBezTo>
                  <a:pt x="96525" y="431916"/>
                  <a:pt x="57" y="335283"/>
                  <a:pt x="0" y="216027"/>
                </a:cubicBezTo>
                <a:cubicBezTo>
                  <a:pt x="-57" y="96808"/>
                  <a:pt x="96278" y="106"/>
                  <a:pt x="215187" y="0"/>
                </a:cubicBezTo>
                <a:cubicBezTo>
                  <a:pt x="334133" y="-105"/>
                  <a:pt x="430649" y="96486"/>
                  <a:pt x="430753" y="215741"/>
                </a:cubicBezTo>
                <a:cubicBezTo>
                  <a:pt x="430753" y="215773"/>
                  <a:pt x="430753" y="215805"/>
                  <a:pt x="430753" y="215837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309D11EC-2376-954D-BBB7-D994A9F0CDB1}"/>
              </a:ext>
            </a:extLst>
          </p:cNvPr>
          <p:cNvSpPr/>
          <p:nvPr userDrawn="1"/>
        </p:nvSpPr>
        <p:spPr>
          <a:xfrm>
            <a:off x="7054126" y="4309665"/>
            <a:ext cx="430753" cy="431863"/>
          </a:xfrm>
          <a:custGeom>
            <a:avLst/>
            <a:gdLst>
              <a:gd name="connsiteX0" fmla="*/ 430753 w 430753"/>
              <a:gd name="connsiteY0" fmla="*/ 215836 h 431863"/>
              <a:gd name="connsiteX1" fmla="*/ 215472 w 430753"/>
              <a:gd name="connsiteY1" fmla="*/ 431864 h 431863"/>
              <a:gd name="connsiteX2" fmla="*/ 0 w 430753"/>
              <a:gd name="connsiteY2" fmla="*/ 216027 h 431863"/>
              <a:gd name="connsiteX3" fmla="*/ 21518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836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836"/>
                </a:moveTo>
                <a:cubicBezTo>
                  <a:pt x="430810" y="335090"/>
                  <a:pt x="334418" y="431806"/>
                  <a:pt x="215472" y="431864"/>
                </a:cubicBezTo>
                <a:cubicBezTo>
                  <a:pt x="96525" y="431921"/>
                  <a:pt x="57" y="335280"/>
                  <a:pt x="0" y="216027"/>
                </a:cubicBezTo>
                <a:cubicBezTo>
                  <a:pt x="-57" y="96812"/>
                  <a:pt x="96278" y="105"/>
                  <a:pt x="215187" y="0"/>
                </a:cubicBezTo>
                <a:cubicBezTo>
                  <a:pt x="334133" y="-105"/>
                  <a:pt x="430649" y="96488"/>
                  <a:pt x="430753" y="215741"/>
                </a:cubicBezTo>
                <a:cubicBezTo>
                  <a:pt x="430753" y="215770"/>
                  <a:pt x="430753" y="215808"/>
                  <a:pt x="430753" y="215836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1E35D69D-7CAC-2B43-B97F-010660519C85}"/>
              </a:ext>
            </a:extLst>
          </p:cNvPr>
          <p:cNvSpPr/>
          <p:nvPr userDrawn="1"/>
        </p:nvSpPr>
        <p:spPr>
          <a:xfrm>
            <a:off x="4669497" y="2057384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4 h 431863"/>
              <a:gd name="connsiteX2" fmla="*/ 0 w 430753"/>
              <a:gd name="connsiteY2" fmla="*/ 215932 h 431863"/>
              <a:gd name="connsiteX3" fmla="*/ 21518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8"/>
                  <a:pt x="334326" y="431864"/>
                  <a:pt x="215377" y="431864"/>
                </a:cubicBezTo>
                <a:cubicBezTo>
                  <a:pt x="96427" y="431864"/>
                  <a:pt x="0" y="335188"/>
                  <a:pt x="0" y="215932"/>
                </a:cubicBezTo>
                <a:cubicBezTo>
                  <a:pt x="0" y="96750"/>
                  <a:pt x="96311" y="105"/>
                  <a:pt x="215187" y="0"/>
                </a:cubicBezTo>
                <a:cubicBezTo>
                  <a:pt x="334136" y="-105"/>
                  <a:pt x="430649" y="96485"/>
                  <a:pt x="430753" y="215741"/>
                </a:cubicBezTo>
                <a:cubicBezTo>
                  <a:pt x="430753" y="215805"/>
                  <a:pt x="430753" y="215868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23A3DFB7-ADD0-9B4A-932C-F6A1DC5973CA}"/>
              </a:ext>
            </a:extLst>
          </p:cNvPr>
          <p:cNvSpPr/>
          <p:nvPr userDrawn="1"/>
        </p:nvSpPr>
        <p:spPr>
          <a:xfrm>
            <a:off x="4673678" y="4260516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4 h 431863"/>
              <a:gd name="connsiteX2" fmla="*/ 0 w 430753"/>
              <a:gd name="connsiteY2" fmla="*/ 215932 h 431863"/>
              <a:gd name="connsiteX3" fmla="*/ 21537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5"/>
                  <a:pt x="334326" y="431864"/>
                  <a:pt x="215377" y="431864"/>
                </a:cubicBezTo>
                <a:cubicBezTo>
                  <a:pt x="96427" y="431864"/>
                  <a:pt x="0" y="335185"/>
                  <a:pt x="0" y="215932"/>
                </a:cubicBezTo>
                <a:cubicBezTo>
                  <a:pt x="0" y="96679"/>
                  <a:pt x="96427" y="0"/>
                  <a:pt x="215377" y="0"/>
                </a:cubicBezTo>
                <a:cubicBezTo>
                  <a:pt x="334274" y="-57"/>
                  <a:pt x="430701" y="96536"/>
                  <a:pt x="430753" y="215741"/>
                </a:cubicBezTo>
                <a:cubicBezTo>
                  <a:pt x="430753" y="215808"/>
                  <a:pt x="430753" y="215865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9" name="Freeform 68">
            <a:extLst>
              <a:ext uri="{FF2B5EF4-FFF2-40B4-BE49-F238E27FC236}">
                <a16:creationId xmlns:a16="http://schemas.microsoft.com/office/drawing/2014/main" id="{390C5198-6B72-2944-8749-6ACD4BC5E7A7}"/>
              </a:ext>
            </a:extLst>
          </p:cNvPr>
          <p:cNvSpPr/>
          <p:nvPr userDrawn="1"/>
        </p:nvSpPr>
        <p:spPr>
          <a:xfrm>
            <a:off x="4464222" y="1695684"/>
            <a:ext cx="3263556" cy="4174764"/>
          </a:xfrm>
          <a:custGeom>
            <a:avLst/>
            <a:gdLst>
              <a:gd name="connsiteX0" fmla="*/ 1631778 w 3263556"/>
              <a:gd name="connsiteY0" fmla="*/ 0 h 4174764"/>
              <a:gd name="connsiteX1" fmla="*/ 3263556 w 3263556"/>
              <a:gd name="connsiteY1" fmla="*/ 1683834 h 4174764"/>
              <a:gd name="connsiteX2" fmla="*/ 2544121 w 3263556"/>
              <a:gd name="connsiteY2" fmla="*/ 3080096 h 4174764"/>
              <a:gd name="connsiteX3" fmla="*/ 2528373 w 3263556"/>
              <a:gd name="connsiteY3" fmla="*/ 3089968 h 4174764"/>
              <a:gd name="connsiteX4" fmla="*/ 2208145 w 3263556"/>
              <a:gd name="connsiteY4" fmla="*/ 3550295 h 4174764"/>
              <a:gd name="connsiteX5" fmla="*/ 2219296 w 3263556"/>
              <a:gd name="connsiteY5" fmla="*/ 4163612 h 4174764"/>
              <a:gd name="connsiteX6" fmla="*/ 1059569 w 3263556"/>
              <a:gd name="connsiteY6" fmla="*/ 4174764 h 4174764"/>
              <a:gd name="connsiteX7" fmla="*/ 1059569 w 3263556"/>
              <a:gd name="connsiteY7" fmla="*/ 3461086 h 4174764"/>
              <a:gd name="connsiteX8" fmla="*/ 785943 w 3263556"/>
              <a:gd name="connsiteY8" fmla="*/ 3121789 h 4174764"/>
              <a:gd name="connsiteX9" fmla="*/ 719435 w 3263556"/>
              <a:gd name="connsiteY9" fmla="*/ 3080096 h 4174764"/>
              <a:gd name="connsiteX10" fmla="*/ 0 w 3263556"/>
              <a:gd name="connsiteY10" fmla="*/ 1683834 h 4174764"/>
              <a:gd name="connsiteX11" fmla="*/ 1631778 w 3263556"/>
              <a:gd name="connsiteY11" fmla="*/ 0 h 4174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63556" h="4174764">
                <a:moveTo>
                  <a:pt x="1631778" y="0"/>
                </a:moveTo>
                <a:cubicBezTo>
                  <a:pt x="2532984" y="0"/>
                  <a:pt x="3263556" y="753878"/>
                  <a:pt x="3263556" y="1683834"/>
                </a:cubicBezTo>
                <a:cubicBezTo>
                  <a:pt x="3263556" y="2265056"/>
                  <a:pt x="2978177" y="2777498"/>
                  <a:pt x="2544121" y="3080096"/>
                </a:cubicBezTo>
                <a:lnTo>
                  <a:pt x="2528373" y="3089968"/>
                </a:lnTo>
                <a:lnTo>
                  <a:pt x="2208145" y="3550295"/>
                </a:lnTo>
                <a:lnTo>
                  <a:pt x="2219296" y="4163612"/>
                </a:lnTo>
                <a:lnTo>
                  <a:pt x="1059569" y="4174764"/>
                </a:lnTo>
                <a:lnTo>
                  <a:pt x="1059569" y="3461086"/>
                </a:lnTo>
                <a:lnTo>
                  <a:pt x="785943" y="3121789"/>
                </a:lnTo>
                <a:lnTo>
                  <a:pt x="719435" y="3080096"/>
                </a:lnTo>
                <a:cubicBezTo>
                  <a:pt x="285379" y="2777498"/>
                  <a:pt x="0" y="2265056"/>
                  <a:pt x="0" y="1683834"/>
                </a:cubicBezTo>
                <a:cubicBezTo>
                  <a:pt x="0" y="753878"/>
                  <a:pt x="730572" y="0"/>
                  <a:pt x="163177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8" name="Freeform 67">
            <a:extLst>
              <a:ext uri="{FF2B5EF4-FFF2-40B4-BE49-F238E27FC236}">
                <a16:creationId xmlns:a16="http://schemas.microsoft.com/office/drawing/2014/main" id="{A946953B-DC16-B04D-B6DC-73BB2FF4CE64}"/>
              </a:ext>
            </a:extLst>
          </p:cNvPr>
          <p:cNvSpPr/>
          <p:nvPr userDrawn="1"/>
        </p:nvSpPr>
        <p:spPr>
          <a:xfrm>
            <a:off x="4406511" y="1671337"/>
            <a:ext cx="3382206" cy="5186663"/>
          </a:xfrm>
          <a:custGeom>
            <a:avLst/>
            <a:gdLst>
              <a:gd name="connsiteX0" fmla="*/ 1691103 w 3382206"/>
              <a:gd name="connsiteY0" fmla="*/ 0 h 5186663"/>
              <a:gd name="connsiteX1" fmla="*/ 3382195 w 3382206"/>
              <a:gd name="connsiteY1" fmla="*/ 1695450 h 5186663"/>
              <a:gd name="connsiteX2" fmla="*/ 2858907 w 3382206"/>
              <a:gd name="connsiteY2" fmla="*/ 2921699 h 5186663"/>
              <a:gd name="connsiteX3" fmla="*/ 2316807 w 3382206"/>
              <a:gd name="connsiteY3" fmla="*/ 3644646 h 5186663"/>
              <a:gd name="connsiteX4" fmla="*/ 2316807 w 3382206"/>
              <a:gd name="connsiteY4" fmla="*/ 4057555 h 5186663"/>
              <a:gd name="connsiteX5" fmla="*/ 2301606 w 3382206"/>
              <a:gd name="connsiteY5" fmla="*/ 4127945 h 5186663"/>
              <a:gd name="connsiteX6" fmla="*/ 2334773 w 3382206"/>
              <a:gd name="connsiteY6" fmla="*/ 4148157 h 5186663"/>
              <a:gd name="connsiteX7" fmla="*/ 2358609 w 3382206"/>
              <a:gd name="connsiteY7" fmla="*/ 4362355 h 5186663"/>
              <a:gd name="connsiteX8" fmla="*/ 2358609 w 3382206"/>
              <a:gd name="connsiteY8" fmla="*/ 4552855 h 5186663"/>
              <a:gd name="connsiteX9" fmla="*/ 2358609 w 3382206"/>
              <a:gd name="connsiteY9" fmla="*/ 4743355 h 5186663"/>
              <a:gd name="connsiteX10" fmla="*/ 2391956 w 3382206"/>
              <a:gd name="connsiteY10" fmla="*/ 4838509 h 5186663"/>
              <a:gd name="connsiteX11" fmla="*/ 2240043 w 3382206"/>
              <a:gd name="connsiteY11" fmla="*/ 4991005 h 5186663"/>
              <a:gd name="connsiteX12" fmla="*/ 1997495 w 3382206"/>
              <a:gd name="connsiteY12" fmla="*/ 4991005 h 5186663"/>
              <a:gd name="connsiteX13" fmla="*/ 1997495 w 3382206"/>
              <a:gd name="connsiteY13" fmla="*/ 5186663 h 5186663"/>
              <a:gd name="connsiteX14" fmla="*/ 1883489 w 3382206"/>
              <a:gd name="connsiteY14" fmla="*/ 5186663 h 5186663"/>
              <a:gd name="connsiteX15" fmla="*/ 1883489 w 3382206"/>
              <a:gd name="connsiteY15" fmla="*/ 4933855 h 5186663"/>
              <a:gd name="connsiteX16" fmla="*/ 1940492 w 3382206"/>
              <a:gd name="connsiteY16" fmla="*/ 4876705 h 5186663"/>
              <a:gd name="connsiteX17" fmla="*/ 2240043 w 3382206"/>
              <a:gd name="connsiteY17" fmla="*/ 4876705 h 5186663"/>
              <a:gd name="connsiteX18" fmla="*/ 2278045 w 3382206"/>
              <a:gd name="connsiteY18" fmla="*/ 4838605 h 5186663"/>
              <a:gd name="connsiteX19" fmla="*/ 2240043 w 3382206"/>
              <a:gd name="connsiteY19" fmla="*/ 4800505 h 5186663"/>
              <a:gd name="connsiteX20" fmla="*/ 1940492 w 3382206"/>
              <a:gd name="connsiteY20" fmla="*/ 4800505 h 5186663"/>
              <a:gd name="connsiteX21" fmla="*/ 1883489 w 3382206"/>
              <a:gd name="connsiteY21" fmla="*/ 4743355 h 5186663"/>
              <a:gd name="connsiteX22" fmla="*/ 1940492 w 3382206"/>
              <a:gd name="connsiteY22" fmla="*/ 4686205 h 5186663"/>
              <a:gd name="connsiteX23" fmla="*/ 2240043 w 3382206"/>
              <a:gd name="connsiteY23" fmla="*/ 4686205 h 5186663"/>
              <a:gd name="connsiteX24" fmla="*/ 2278045 w 3382206"/>
              <a:gd name="connsiteY24" fmla="*/ 4648105 h 5186663"/>
              <a:gd name="connsiteX25" fmla="*/ 2240043 w 3382206"/>
              <a:gd name="connsiteY25" fmla="*/ 4610005 h 5186663"/>
              <a:gd name="connsiteX26" fmla="*/ 1940492 w 3382206"/>
              <a:gd name="connsiteY26" fmla="*/ 4610005 h 5186663"/>
              <a:gd name="connsiteX27" fmla="*/ 1883489 w 3382206"/>
              <a:gd name="connsiteY27" fmla="*/ 4552855 h 5186663"/>
              <a:gd name="connsiteX28" fmla="*/ 1940492 w 3382206"/>
              <a:gd name="connsiteY28" fmla="*/ 4495705 h 5186663"/>
              <a:gd name="connsiteX29" fmla="*/ 2240043 w 3382206"/>
              <a:gd name="connsiteY29" fmla="*/ 4495705 h 5186663"/>
              <a:gd name="connsiteX30" fmla="*/ 2278045 w 3382206"/>
              <a:gd name="connsiteY30" fmla="*/ 4457605 h 5186663"/>
              <a:gd name="connsiteX31" fmla="*/ 2240043 w 3382206"/>
              <a:gd name="connsiteY31" fmla="*/ 4419505 h 5186663"/>
              <a:gd name="connsiteX32" fmla="*/ 1940492 w 3382206"/>
              <a:gd name="connsiteY32" fmla="*/ 4419505 h 5186663"/>
              <a:gd name="connsiteX33" fmla="*/ 1883489 w 3382206"/>
              <a:gd name="connsiteY33" fmla="*/ 4362355 h 5186663"/>
              <a:gd name="connsiteX34" fmla="*/ 1940492 w 3382206"/>
              <a:gd name="connsiteY34" fmla="*/ 4305205 h 5186663"/>
              <a:gd name="connsiteX35" fmla="*/ 2240043 w 3382206"/>
              <a:gd name="connsiteY35" fmla="*/ 4305205 h 5186663"/>
              <a:gd name="connsiteX36" fmla="*/ 2278045 w 3382206"/>
              <a:gd name="connsiteY36" fmla="*/ 4267105 h 5186663"/>
              <a:gd name="connsiteX37" fmla="*/ 2240043 w 3382206"/>
              <a:gd name="connsiteY37" fmla="*/ 4229005 h 5186663"/>
              <a:gd name="connsiteX38" fmla="*/ 1940492 w 3382206"/>
              <a:gd name="connsiteY38" fmla="*/ 4229005 h 5186663"/>
              <a:gd name="connsiteX39" fmla="*/ 1883489 w 3382206"/>
              <a:gd name="connsiteY39" fmla="*/ 4171855 h 5186663"/>
              <a:gd name="connsiteX40" fmla="*/ 1940492 w 3382206"/>
              <a:gd name="connsiteY40" fmla="*/ 4114705 h 5186663"/>
              <a:gd name="connsiteX41" fmla="*/ 2145798 w 3382206"/>
              <a:gd name="connsiteY41" fmla="*/ 4114705 h 5186663"/>
              <a:gd name="connsiteX42" fmla="*/ 2202801 w 3382206"/>
              <a:gd name="connsiteY42" fmla="*/ 4057555 h 5186663"/>
              <a:gd name="connsiteX43" fmla="*/ 2202801 w 3382206"/>
              <a:gd name="connsiteY43" fmla="*/ 3644646 h 5186663"/>
              <a:gd name="connsiteX44" fmla="*/ 2780147 w 3382206"/>
              <a:gd name="connsiteY44" fmla="*/ 2839117 h 5186663"/>
              <a:gd name="connsiteX45" fmla="*/ 3268189 w 3382206"/>
              <a:gd name="connsiteY45" fmla="*/ 1695450 h 5186663"/>
              <a:gd name="connsiteX46" fmla="*/ 1691103 w 3382206"/>
              <a:gd name="connsiteY46" fmla="*/ 114300 h 5186663"/>
              <a:gd name="connsiteX47" fmla="*/ 114018 w 3382206"/>
              <a:gd name="connsiteY47" fmla="*/ 1695450 h 5186663"/>
              <a:gd name="connsiteX48" fmla="*/ 602059 w 3382206"/>
              <a:gd name="connsiteY48" fmla="*/ 2839022 h 5186663"/>
              <a:gd name="connsiteX49" fmla="*/ 1179406 w 3382206"/>
              <a:gd name="connsiteY49" fmla="*/ 3644646 h 5186663"/>
              <a:gd name="connsiteX50" fmla="*/ 1179406 w 3382206"/>
              <a:gd name="connsiteY50" fmla="*/ 4057555 h 5186663"/>
              <a:gd name="connsiteX51" fmla="*/ 1236409 w 3382206"/>
              <a:gd name="connsiteY51" fmla="*/ 4114705 h 5186663"/>
              <a:gd name="connsiteX52" fmla="*/ 1460146 w 3382206"/>
              <a:gd name="connsiteY52" fmla="*/ 4114705 h 5186663"/>
              <a:gd name="connsiteX53" fmla="*/ 1517149 w 3382206"/>
              <a:gd name="connsiteY53" fmla="*/ 4171855 h 5186663"/>
              <a:gd name="connsiteX54" fmla="*/ 1460146 w 3382206"/>
              <a:gd name="connsiteY54" fmla="*/ 4229005 h 5186663"/>
              <a:gd name="connsiteX55" fmla="*/ 1142354 w 3382206"/>
              <a:gd name="connsiteY55" fmla="*/ 4229005 h 5186663"/>
              <a:gd name="connsiteX56" fmla="*/ 1104352 w 3382206"/>
              <a:gd name="connsiteY56" fmla="*/ 4267105 h 5186663"/>
              <a:gd name="connsiteX57" fmla="*/ 1142354 w 3382206"/>
              <a:gd name="connsiteY57" fmla="*/ 4305205 h 5186663"/>
              <a:gd name="connsiteX58" fmla="*/ 1460146 w 3382206"/>
              <a:gd name="connsiteY58" fmla="*/ 4305205 h 5186663"/>
              <a:gd name="connsiteX59" fmla="*/ 1517149 w 3382206"/>
              <a:gd name="connsiteY59" fmla="*/ 4362355 h 5186663"/>
              <a:gd name="connsiteX60" fmla="*/ 1460146 w 3382206"/>
              <a:gd name="connsiteY60" fmla="*/ 4419505 h 5186663"/>
              <a:gd name="connsiteX61" fmla="*/ 1142354 w 3382206"/>
              <a:gd name="connsiteY61" fmla="*/ 4419505 h 5186663"/>
              <a:gd name="connsiteX62" fmla="*/ 1104352 w 3382206"/>
              <a:gd name="connsiteY62" fmla="*/ 4457605 h 5186663"/>
              <a:gd name="connsiteX63" fmla="*/ 1142354 w 3382206"/>
              <a:gd name="connsiteY63" fmla="*/ 4495705 h 5186663"/>
              <a:gd name="connsiteX64" fmla="*/ 1460146 w 3382206"/>
              <a:gd name="connsiteY64" fmla="*/ 4495705 h 5186663"/>
              <a:gd name="connsiteX65" fmla="*/ 1517149 w 3382206"/>
              <a:gd name="connsiteY65" fmla="*/ 4552855 h 5186663"/>
              <a:gd name="connsiteX66" fmla="*/ 1460146 w 3382206"/>
              <a:gd name="connsiteY66" fmla="*/ 4610005 h 5186663"/>
              <a:gd name="connsiteX67" fmla="*/ 1142354 w 3382206"/>
              <a:gd name="connsiteY67" fmla="*/ 4610005 h 5186663"/>
              <a:gd name="connsiteX68" fmla="*/ 1104352 w 3382206"/>
              <a:gd name="connsiteY68" fmla="*/ 4648105 h 5186663"/>
              <a:gd name="connsiteX69" fmla="*/ 1142354 w 3382206"/>
              <a:gd name="connsiteY69" fmla="*/ 4686205 h 5186663"/>
              <a:gd name="connsiteX70" fmla="*/ 1460146 w 3382206"/>
              <a:gd name="connsiteY70" fmla="*/ 4686205 h 5186663"/>
              <a:gd name="connsiteX71" fmla="*/ 1517149 w 3382206"/>
              <a:gd name="connsiteY71" fmla="*/ 4743355 h 5186663"/>
              <a:gd name="connsiteX72" fmla="*/ 1460146 w 3382206"/>
              <a:gd name="connsiteY72" fmla="*/ 4800505 h 5186663"/>
              <a:gd name="connsiteX73" fmla="*/ 1142354 w 3382206"/>
              <a:gd name="connsiteY73" fmla="*/ 4800505 h 5186663"/>
              <a:gd name="connsiteX74" fmla="*/ 1104352 w 3382206"/>
              <a:gd name="connsiteY74" fmla="*/ 4838605 h 5186663"/>
              <a:gd name="connsiteX75" fmla="*/ 1142354 w 3382206"/>
              <a:gd name="connsiteY75" fmla="*/ 4876705 h 5186663"/>
              <a:gd name="connsiteX76" fmla="*/ 1459956 w 3382206"/>
              <a:gd name="connsiteY76" fmla="*/ 4876705 h 5186663"/>
              <a:gd name="connsiteX77" fmla="*/ 1516959 w 3382206"/>
              <a:gd name="connsiteY77" fmla="*/ 4933855 h 5186663"/>
              <a:gd name="connsiteX78" fmla="*/ 1516959 w 3382206"/>
              <a:gd name="connsiteY78" fmla="*/ 5186663 h 5186663"/>
              <a:gd name="connsiteX79" fmla="*/ 1402953 w 3382206"/>
              <a:gd name="connsiteY79" fmla="*/ 5186663 h 5186663"/>
              <a:gd name="connsiteX80" fmla="*/ 1402953 w 3382206"/>
              <a:gd name="connsiteY80" fmla="*/ 4991005 h 5186663"/>
              <a:gd name="connsiteX81" fmla="*/ 1142164 w 3382206"/>
              <a:gd name="connsiteY81" fmla="*/ 4991005 h 5186663"/>
              <a:gd name="connsiteX82" fmla="*/ 1047253 w 3382206"/>
              <a:gd name="connsiteY82" fmla="*/ 4957572 h 5186663"/>
              <a:gd name="connsiteX83" fmla="*/ 1023597 w 3382206"/>
              <a:gd name="connsiteY83" fmla="*/ 4743355 h 5186663"/>
              <a:gd name="connsiteX84" fmla="*/ 1023597 w 3382206"/>
              <a:gd name="connsiteY84" fmla="*/ 4552855 h 5186663"/>
              <a:gd name="connsiteX85" fmla="*/ 1023597 w 3382206"/>
              <a:gd name="connsiteY85" fmla="*/ 4362355 h 5186663"/>
              <a:gd name="connsiteX86" fmla="*/ 1003437 w 3382206"/>
              <a:gd name="connsiteY86" fmla="*/ 4329103 h 5186663"/>
              <a:gd name="connsiteX87" fmla="*/ 1080600 w 3382206"/>
              <a:gd name="connsiteY87" fmla="*/ 4127945 h 5186663"/>
              <a:gd name="connsiteX88" fmla="*/ 1065399 w 3382206"/>
              <a:gd name="connsiteY88" fmla="*/ 4057555 h 5186663"/>
              <a:gd name="connsiteX89" fmla="*/ 1065399 w 3382206"/>
              <a:gd name="connsiteY89" fmla="*/ 3644646 h 5186663"/>
              <a:gd name="connsiteX90" fmla="*/ 523300 w 3382206"/>
              <a:gd name="connsiteY90" fmla="*/ 2921699 h 5186663"/>
              <a:gd name="connsiteX91" fmla="*/ 12 w 3382206"/>
              <a:gd name="connsiteY91" fmla="*/ 1695450 h 5186663"/>
              <a:gd name="connsiteX92" fmla="*/ 1691103 w 3382206"/>
              <a:gd name="connsiteY92" fmla="*/ 0 h 5186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382206" h="5186663">
                <a:moveTo>
                  <a:pt x="1691103" y="0"/>
                </a:moveTo>
                <a:cubicBezTo>
                  <a:pt x="2623579" y="0"/>
                  <a:pt x="3382195" y="760476"/>
                  <a:pt x="3382195" y="1695450"/>
                </a:cubicBezTo>
                <a:cubicBezTo>
                  <a:pt x="3383924" y="2159060"/>
                  <a:pt x="3194569" y="2602802"/>
                  <a:pt x="2858907" y="2921699"/>
                </a:cubicBezTo>
                <a:cubicBezTo>
                  <a:pt x="2604768" y="3165062"/>
                  <a:pt x="2316807" y="3440811"/>
                  <a:pt x="2316807" y="3644646"/>
                </a:cubicBezTo>
                <a:lnTo>
                  <a:pt x="2316807" y="4057555"/>
                </a:lnTo>
                <a:cubicBezTo>
                  <a:pt x="2316845" y="4081844"/>
                  <a:pt x="2311658" y="4105847"/>
                  <a:pt x="2301606" y="4127945"/>
                </a:cubicBezTo>
                <a:cubicBezTo>
                  <a:pt x="2313472" y="4133231"/>
                  <a:pt x="2324626" y="4140032"/>
                  <a:pt x="2334773" y="4148157"/>
                </a:cubicBezTo>
                <a:cubicBezTo>
                  <a:pt x="2400345" y="4200706"/>
                  <a:pt x="2411024" y="4296604"/>
                  <a:pt x="2358609" y="4362355"/>
                </a:cubicBezTo>
                <a:cubicBezTo>
                  <a:pt x="2403072" y="4418029"/>
                  <a:pt x="2403072" y="4497181"/>
                  <a:pt x="2358609" y="4552855"/>
                </a:cubicBezTo>
                <a:cubicBezTo>
                  <a:pt x="2403072" y="4608529"/>
                  <a:pt x="2403072" y="4687681"/>
                  <a:pt x="2358609" y="4743355"/>
                </a:cubicBezTo>
                <a:cubicBezTo>
                  <a:pt x="2380176" y="4770358"/>
                  <a:pt x="2391937" y="4803915"/>
                  <a:pt x="2391956" y="4838509"/>
                </a:cubicBezTo>
                <a:cubicBezTo>
                  <a:pt x="2392013" y="4922682"/>
                  <a:pt x="2323999" y="4990948"/>
                  <a:pt x="2240043" y="4991005"/>
                </a:cubicBezTo>
                <a:lnTo>
                  <a:pt x="1997495" y="4991005"/>
                </a:lnTo>
                <a:lnTo>
                  <a:pt x="1997495" y="5186663"/>
                </a:lnTo>
                <a:lnTo>
                  <a:pt x="1883489" y="5186663"/>
                </a:lnTo>
                <a:lnTo>
                  <a:pt x="1883489" y="4933855"/>
                </a:lnTo>
                <a:cubicBezTo>
                  <a:pt x="1883489" y="4902289"/>
                  <a:pt x="1909007" y="4876705"/>
                  <a:pt x="1940492" y="4876705"/>
                </a:cubicBezTo>
                <a:lnTo>
                  <a:pt x="2240043" y="4876705"/>
                </a:lnTo>
                <a:cubicBezTo>
                  <a:pt x="2261030" y="4876705"/>
                  <a:pt x="2278045" y="4859646"/>
                  <a:pt x="2278045" y="4838605"/>
                </a:cubicBezTo>
                <a:cubicBezTo>
                  <a:pt x="2278045" y="4817564"/>
                  <a:pt x="2261030" y="4800505"/>
                  <a:pt x="2240043" y="4800505"/>
                </a:cubicBezTo>
                <a:lnTo>
                  <a:pt x="1940492" y="4800505"/>
                </a:lnTo>
                <a:cubicBezTo>
                  <a:pt x="1909007" y="4800505"/>
                  <a:pt x="1883489" y="4774921"/>
                  <a:pt x="1883489" y="4743355"/>
                </a:cubicBezTo>
                <a:cubicBezTo>
                  <a:pt x="1883489" y="4711789"/>
                  <a:pt x="1909007" y="4686205"/>
                  <a:pt x="1940492" y="4686205"/>
                </a:cubicBezTo>
                <a:lnTo>
                  <a:pt x="2240043" y="4686205"/>
                </a:lnTo>
                <a:cubicBezTo>
                  <a:pt x="2261030" y="4686205"/>
                  <a:pt x="2278045" y="4669146"/>
                  <a:pt x="2278045" y="4648105"/>
                </a:cubicBezTo>
                <a:cubicBezTo>
                  <a:pt x="2278045" y="4627064"/>
                  <a:pt x="2261030" y="4610005"/>
                  <a:pt x="2240043" y="4610005"/>
                </a:cubicBezTo>
                <a:lnTo>
                  <a:pt x="1940492" y="4610005"/>
                </a:lnTo>
                <a:cubicBezTo>
                  <a:pt x="1909007" y="4610005"/>
                  <a:pt x="1883489" y="4584421"/>
                  <a:pt x="1883489" y="4552855"/>
                </a:cubicBezTo>
                <a:cubicBezTo>
                  <a:pt x="1883489" y="4521289"/>
                  <a:pt x="1909007" y="4495705"/>
                  <a:pt x="1940492" y="4495705"/>
                </a:cubicBezTo>
                <a:lnTo>
                  <a:pt x="2240043" y="4495705"/>
                </a:lnTo>
                <a:cubicBezTo>
                  <a:pt x="2261030" y="4495705"/>
                  <a:pt x="2278045" y="4478646"/>
                  <a:pt x="2278045" y="4457605"/>
                </a:cubicBezTo>
                <a:cubicBezTo>
                  <a:pt x="2278045" y="4436564"/>
                  <a:pt x="2261030" y="4419505"/>
                  <a:pt x="2240043" y="4419505"/>
                </a:cubicBezTo>
                <a:lnTo>
                  <a:pt x="1940492" y="4419505"/>
                </a:lnTo>
                <a:cubicBezTo>
                  <a:pt x="1909007" y="4419505"/>
                  <a:pt x="1883489" y="4393921"/>
                  <a:pt x="1883489" y="4362355"/>
                </a:cubicBezTo>
                <a:cubicBezTo>
                  <a:pt x="1883489" y="4330789"/>
                  <a:pt x="1909007" y="4305205"/>
                  <a:pt x="1940492" y="4305205"/>
                </a:cubicBezTo>
                <a:lnTo>
                  <a:pt x="2240043" y="4305205"/>
                </a:lnTo>
                <a:cubicBezTo>
                  <a:pt x="2261030" y="4305205"/>
                  <a:pt x="2278045" y="4288146"/>
                  <a:pt x="2278045" y="4267105"/>
                </a:cubicBezTo>
                <a:cubicBezTo>
                  <a:pt x="2278045" y="4246064"/>
                  <a:pt x="2261030" y="4229005"/>
                  <a:pt x="2240043" y="4229005"/>
                </a:cubicBezTo>
                <a:lnTo>
                  <a:pt x="1940492" y="4229005"/>
                </a:lnTo>
                <a:cubicBezTo>
                  <a:pt x="1909007" y="4229005"/>
                  <a:pt x="1883489" y="4203421"/>
                  <a:pt x="1883489" y="4171855"/>
                </a:cubicBezTo>
                <a:cubicBezTo>
                  <a:pt x="1883489" y="4140289"/>
                  <a:pt x="1909007" y="4114705"/>
                  <a:pt x="1940492" y="4114705"/>
                </a:cubicBezTo>
                <a:lnTo>
                  <a:pt x="2145798" y="4114705"/>
                </a:lnTo>
                <a:cubicBezTo>
                  <a:pt x="2177283" y="4114705"/>
                  <a:pt x="2202801" y="4089121"/>
                  <a:pt x="2202801" y="4057555"/>
                </a:cubicBezTo>
                <a:lnTo>
                  <a:pt x="2202801" y="3644646"/>
                </a:lnTo>
                <a:cubicBezTo>
                  <a:pt x="2202801" y="3391567"/>
                  <a:pt x="2496272" y="3110865"/>
                  <a:pt x="2780147" y="2839117"/>
                </a:cubicBezTo>
                <a:cubicBezTo>
                  <a:pt x="3093199" y="2541699"/>
                  <a:pt x="3269804" y="2127837"/>
                  <a:pt x="3268189" y="1695450"/>
                </a:cubicBezTo>
                <a:cubicBezTo>
                  <a:pt x="3268189" y="823627"/>
                  <a:pt x="2560686" y="114300"/>
                  <a:pt x="1691103" y="114300"/>
                </a:cubicBezTo>
                <a:cubicBezTo>
                  <a:pt x="821521" y="114300"/>
                  <a:pt x="114018" y="823532"/>
                  <a:pt x="114018" y="1695450"/>
                </a:cubicBezTo>
                <a:cubicBezTo>
                  <a:pt x="112385" y="2127818"/>
                  <a:pt x="288997" y="2541651"/>
                  <a:pt x="602059" y="2839022"/>
                </a:cubicBezTo>
                <a:cubicBezTo>
                  <a:pt x="885935" y="3111246"/>
                  <a:pt x="1179406" y="3391948"/>
                  <a:pt x="1179406" y="3644646"/>
                </a:cubicBezTo>
                <a:lnTo>
                  <a:pt x="1179406" y="4057555"/>
                </a:lnTo>
                <a:cubicBezTo>
                  <a:pt x="1179406" y="4089121"/>
                  <a:pt x="1204924" y="4114705"/>
                  <a:pt x="1236409" y="4114705"/>
                </a:cubicBezTo>
                <a:lnTo>
                  <a:pt x="1460146" y="4114705"/>
                </a:lnTo>
                <a:cubicBezTo>
                  <a:pt x="1491631" y="4114705"/>
                  <a:pt x="1517149" y="4140289"/>
                  <a:pt x="1517149" y="4171855"/>
                </a:cubicBezTo>
                <a:cubicBezTo>
                  <a:pt x="1517149" y="4203421"/>
                  <a:pt x="1491631" y="4229005"/>
                  <a:pt x="1460146" y="4229005"/>
                </a:cubicBezTo>
                <a:lnTo>
                  <a:pt x="1142354" y="4229005"/>
                </a:lnTo>
                <a:cubicBezTo>
                  <a:pt x="1121367" y="4229005"/>
                  <a:pt x="1104352" y="4246064"/>
                  <a:pt x="1104352" y="4267105"/>
                </a:cubicBezTo>
                <a:cubicBezTo>
                  <a:pt x="1104352" y="4288146"/>
                  <a:pt x="1121367" y="4305205"/>
                  <a:pt x="1142354" y="4305205"/>
                </a:cubicBezTo>
                <a:lnTo>
                  <a:pt x="1460146" y="4305205"/>
                </a:lnTo>
                <a:cubicBezTo>
                  <a:pt x="1491631" y="4305205"/>
                  <a:pt x="1517149" y="4330789"/>
                  <a:pt x="1517149" y="4362355"/>
                </a:cubicBezTo>
                <a:cubicBezTo>
                  <a:pt x="1517149" y="4393921"/>
                  <a:pt x="1491631" y="4419505"/>
                  <a:pt x="1460146" y="4419505"/>
                </a:cubicBezTo>
                <a:lnTo>
                  <a:pt x="1142354" y="4419505"/>
                </a:lnTo>
                <a:cubicBezTo>
                  <a:pt x="1121367" y="4419505"/>
                  <a:pt x="1104352" y="4436564"/>
                  <a:pt x="1104352" y="4457605"/>
                </a:cubicBezTo>
                <a:cubicBezTo>
                  <a:pt x="1104352" y="4478646"/>
                  <a:pt x="1121367" y="4495705"/>
                  <a:pt x="1142354" y="4495705"/>
                </a:cubicBezTo>
                <a:lnTo>
                  <a:pt x="1460146" y="4495705"/>
                </a:lnTo>
                <a:cubicBezTo>
                  <a:pt x="1491631" y="4495705"/>
                  <a:pt x="1517149" y="4521289"/>
                  <a:pt x="1517149" y="4552855"/>
                </a:cubicBezTo>
                <a:cubicBezTo>
                  <a:pt x="1517149" y="4584421"/>
                  <a:pt x="1491631" y="4610005"/>
                  <a:pt x="1460146" y="4610005"/>
                </a:cubicBezTo>
                <a:lnTo>
                  <a:pt x="1142354" y="4610005"/>
                </a:lnTo>
                <a:cubicBezTo>
                  <a:pt x="1121367" y="4610005"/>
                  <a:pt x="1104352" y="4627064"/>
                  <a:pt x="1104352" y="4648105"/>
                </a:cubicBezTo>
                <a:cubicBezTo>
                  <a:pt x="1104352" y="4669146"/>
                  <a:pt x="1121367" y="4686205"/>
                  <a:pt x="1142354" y="4686205"/>
                </a:cubicBezTo>
                <a:lnTo>
                  <a:pt x="1460146" y="4686205"/>
                </a:lnTo>
                <a:cubicBezTo>
                  <a:pt x="1491631" y="4686205"/>
                  <a:pt x="1517149" y="4711789"/>
                  <a:pt x="1517149" y="4743355"/>
                </a:cubicBezTo>
                <a:cubicBezTo>
                  <a:pt x="1517149" y="4774921"/>
                  <a:pt x="1491631" y="4800505"/>
                  <a:pt x="1460146" y="4800505"/>
                </a:cubicBezTo>
                <a:lnTo>
                  <a:pt x="1142354" y="4800505"/>
                </a:lnTo>
                <a:cubicBezTo>
                  <a:pt x="1121367" y="4800505"/>
                  <a:pt x="1104352" y="4817564"/>
                  <a:pt x="1104352" y="4838605"/>
                </a:cubicBezTo>
                <a:cubicBezTo>
                  <a:pt x="1104352" y="4859646"/>
                  <a:pt x="1121367" y="4876705"/>
                  <a:pt x="1142354" y="4876705"/>
                </a:cubicBezTo>
                <a:lnTo>
                  <a:pt x="1459956" y="4876705"/>
                </a:lnTo>
                <a:cubicBezTo>
                  <a:pt x="1491441" y="4876705"/>
                  <a:pt x="1516959" y="4902289"/>
                  <a:pt x="1516959" y="4933855"/>
                </a:cubicBezTo>
                <a:lnTo>
                  <a:pt x="1516959" y="5186663"/>
                </a:lnTo>
                <a:lnTo>
                  <a:pt x="1402953" y="5186663"/>
                </a:lnTo>
                <a:lnTo>
                  <a:pt x="1402953" y="4991005"/>
                </a:lnTo>
                <a:lnTo>
                  <a:pt x="1142164" y="4991005"/>
                </a:lnTo>
                <a:cubicBezTo>
                  <a:pt x="1107658" y="4990986"/>
                  <a:pt x="1074187" y="4979194"/>
                  <a:pt x="1047253" y="4957572"/>
                </a:cubicBezTo>
                <a:cubicBezTo>
                  <a:pt x="981719" y="4904966"/>
                  <a:pt x="971126" y="4809058"/>
                  <a:pt x="1023597" y="4743355"/>
                </a:cubicBezTo>
                <a:cubicBezTo>
                  <a:pt x="979135" y="4687681"/>
                  <a:pt x="979135" y="4608529"/>
                  <a:pt x="1023597" y="4552855"/>
                </a:cubicBezTo>
                <a:cubicBezTo>
                  <a:pt x="979135" y="4497181"/>
                  <a:pt x="979135" y="4418029"/>
                  <a:pt x="1023597" y="4362355"/>
                </a:cubicBezTo>
                <a:cubicBezTo>
                  <a:pt x="1015484" y="4352182"/>
                  <a:pt x="1008710" y="4341009"/>
                  <a:pt x="1003437" y="4329103"/>
                </a:cubicBezTo>
                <a:cubicBezTo>
                  <a:pt x="969340" y="4252198"/>
                  <a:pt x="1003884" y="4162130"/>
                  <a:pt x="1080600" y="4127945"/>
                </a:cubicBezTo>
                <a:cubicBezTo>
                  <a:pt x="1070549" y="4105847"/>
                  <a:pt x="1065361" y="4081844"/>
                  <a:pt x="1065399" y="4057555"/>
                </a:cubicBezTo>
                <a:lnTo>
                  <a:pt x="1065399" y="3644646"/>
                </a:lnTo>
                <a:cubicBezTo>
                  <a:pt x="1065399" y="3440811"/>
                  <a:pt x="777439" y="3165062"/>
                  <a:pt x="523300" y="2921699"/>
                </a:cubicBezTo>
                <a:cubicBezTo>
                  <a:pt x="187641" y="2602802"/>
                  <a:pt x="-1720" y="2159060"/>
                  <a:pt x="12" y="1695450"/>
                </a:cubicBezTo>
                <a:cubicBezTo>
                  <a:pt x="12" y="760571"/>
                  <a:pt x="758628" y="0"/>
                  <a:pt x="1691103" y="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979ACC7-FD9C-7F4F-8374-7B1BB38FDF8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31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68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Rectangle 266">
            <a:extLst>
              <a:ext uri="{FF2B5EF4-FFF2-40B4-BE49-F238E27FC236}">
                <a16:creationId xmlns:a16="http://schemas.microsoft.com/office/drawing/2014/main" id="{B6A9761D-20C1-E943-AE44-964B06FD610C}"/>
              </a:ext>
            </a:extLst>
          </p:cNvPr>
          <p:cNvSpPr/>
          <p:nvPr userDrawn="1"/>
        </p:nvSpPr>
        <p:spPr>
          <a:xfrm>
            <a:off x="3191" y="0"/>
            <a:ext cx="6008307" cy="6857999"/>
          </a:xfrm>
          <a:prstGeom prst="rect">
            <a:avLst/>
          </a:prstGeom>
          <a:pattFill prst="lgGrid">
            <a:fgClr>
              <a:srgbClr val="ECECE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68" name="Group 267">
            <a:extLst>
              <a:ext uri="{FF2B5EF4-FFF2-40B4-BE49-F238E27FC236}">
                <a16:creationId xmlns:a16="http://schemas.microsoft.com/office/drawing/2014/main" id="{46B724E6-0731-D94F-81C1-AA5801D9EA68}"/>
              </a:ext>
            </a:extLst>
          </p:cNvPr>
          <p:cNvGrpSpPr/>
          <p:nvPr userDrawn="1"/>
        </p:nvGrpSpPr>
        <p:grpSpPr>
          <a:xfrm>
            <a:off x="6907074" y="1240481"/>
            <a:ext cx="4709243" cy="4377037"/>
            <a:chOff x="433353" y="993616"/>
            <a:chExt cx="5355059" cy="4977295"/>
          </a:xfrm>
        </p:grpSpPr>
        <p:sp>
          <p:nvSpPr>
            <p:cNvPr id="238" name="Freeform 237">
              <a:extLst>
                <a:ext uri="{FF2B5EF4-FFF2-40B4-BE49-F238E27FC236}">
                  <a16:creationId xmlns:a16="http://schemas.microsoft.com/office/drawing/2014/main" id="{6B115424-27D2-464A-892D-E354E26D12F0}"/>
                </a:ext>
              </a:extLst>
            </p:cNvPr>
            <p:cNvSpPr/>
            <p:nvPr userDrawn="1"/>
          </p:nvSpPr>
          <p:spPr>
            <a:xfrm>
              <a:off x="648520" y="993616"/>
              <a:ext cx="4889897" cy="4886405"/>
            </a:xfrm>
            <a:custGeom>
              <a:avLst/>
              <a:gdLst>
                <a:gd name="connsiteX0" fmla="*/ 2444975 w 4889897"/>
                <a:gd name="connsiteY0" fmla="*/ 4524442 h 4886405"/>
                <a:gd name="connsiteX1" fmla="*/ 362542 w 4889897"/>
                <a:gd name="connsiteY1" fmla="*/ 2443230 h 4886405"/>
                <a:gd name="connsiteX2" fmla="*/ 2444975 w 4889897"/>
                <a:gd name="connsiteY2" fmla="*/ 362284 h 4886405"/>
                <a:gd name="connsiteX3" fmla="*/ 4527355 w 4889897"/>
                <a:gd name="connsiteY3" fmla="*/ 2443230 h 4886405"/>
                <a:gd name="connsiteX4" fmla="*/ 2444975 w 4889897"/>
                <a:gd name="connsiteY4" fmla="*/ 4524442 h 4886405"/>
                <a:gd name="connsiteX5" fmla="*/ 2444975 w 4889897"/>
                <a:gd name="connsiteY5" fmla="*/ 0 h 4886405"/>
                <a:gd name="connsiteX6" fmla="*/ 0 w 4889897"/>
                <a:gd name="connsiteY6" fmla="*/ 2443230 h 4886405"/>
                <a:gd name="connsiteX7" fmla="*/ 2444975 w 4889897"/>
                <a:gd name="connsiteY7" fmla="*/ 4886406 h 4886405"/>
                <a:gd name="connsiteX8" fmla="*/ 4889898 w 4889897"/>
                <a:gd name="connsiteY8" fmla="*/ 2443230 h 4886405"/>
                <a:gd name="connsiteX9" fmla="*/ 2444975 w 4889897"/>
                <a:gd name="connsiteY9" fmla="*/ 0 h 4886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9897" h="4886405">
                  <a:moveTo>
                    <a:pt x="2444975" y="4524442"/>
                  </a:moveTo>
                  <a:cubicBezTo>
                    <a:pt x="1296622" y="4524442"/>
                    <a:pt x="362542" y="3590763"/>
                    <a:pt x="362542" y="2443230"/>
                  </a:cubicBezTo>
                  <a:cubicBezTo>
                    <a:pt x="362542" y="1295696"/>
                    <a:pt x="1296569" y="362284"/>
                    <a:pt x="2444975" y="362284"/>
                  </a:cubicBezTo>
                  <a:cubicBezTo>
                    <a:pt x="3593382" y="362284"/>
                    <a:pt x="4527355" y="1295910"/>
                    <a:pt x="4527355" y="2443230"/>
                  </a:cubicBezTo>
                  <a:cubicBezTo>
                    <a:pt x="4527355" y="3590550"/>
                    <a:pt x="3593329" y="4524442"/>
                    <a:pt x="2444975" y="4524442"/>
                  </a:cubicBezTo>
                  <a:close/>
                  <a:moveTo>
                    <a:pt x="2444975" y="0"/>
                  </a:moveTo>
                  <a:cubicBezTo>
                    <a:pt x="1096797" y="0"/>
                    <a:pt x="0" y="1096014"/>
                    <a:pt x="0" y="2443230"/>
                  </a:cubicBezTo>
                  <a:cubicBezTo>
                    <a:pt x="0" y="3790445"/>
                    <a:pt x="1096797" y="4886406"/>
                    <a:pt x="2444975" y="4886406"/>
                  </a:cubicBezTo>
                  <a:cubicBezTo>
                    <a:pt x="3793153" y="4886406"/>
                    <a:pt x="4889898" y="3790445"/>
                    <a:pt x="4889898" y="2443230"/>
                  </a:cubicBezTo>
                  <a:cubicBezTo>
                    <a:pt x="4889898" y="1096014"/>
                    <a:pt x="3793100" y="0"/>
                    <a:pt x="2444975" y="0"/>
                  </a:cubicBezTo>
                  <a:close/>
                </a:path>
              </a:pathLst>
            </a:custGeom>
            <a:solidFill>
              <a:srgbClr val="B4DCFA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39" name="Freeform 238">
              <a:extLst>
                <a:ext uri="{FF2B5EF4-FFF2-40B4-BE49-F238E27FC236}">
                  <a16:creationId xmlns:a16="http://schemas.microsoft.com/office/drawing/2014/main" id="{E3A868E1-4416-6343-8F64-BECEE81EA9F3}"/>
                </a:ext>
              </a:extLst>
            </p:cNvPr>
            <p:cNvSpPr/>
            <p:nvPr userDrawn="1"/>
          </p:nvSpPr>
          <p:spPr>
            <a:xfrm>
              <a:off x="2725301" y="1994325"/>
              <a:ext cx="1028362" cy="2566364"/>
            </a:xfrm>
            <a:custGeom>
              <a:avLst/>
              <a:gdLst>
                <a:gd name="connsiteX0" fmla="*/ 275491 w 1028362"/>
                <a:gd name="connsiteY0" fmla="*/ 1806952 h 2566364"/>
                <a:gd name="connsiteX1" fmla="*/ 611376 w 1028362"/>
                <a:gd name="connsiteY1" fmla="*/ 2496889 h 2566364"/>
                <a:gd name="connsiteX2" fmla="*/ 770842 w 1028362"/>
                <a:gd name="connsiteY2" fmla="*/ 2555174 h 2566364"/>
                <a:gd name="connsiteX3" fmla="*/ 829168 w 1028362"/>
                <a:gd name="connsiteY3" fmla="*/ 2395823 h 2566364"/>
                <a:gd name="connsiteX4" fmla="*/ 827249 w 1028362"/>
                <a:gd name="connsiteY4" fmla="*/ 2391880 h 2566364"/>
                <a:gd name="connsiteX5" fmla="*/ 490564 w 1028362"/>
                <a:gd name="connsiteY5" fmla="*/ 1700664 h 2566364"/>
                <a:gd name="connsiteX6" fmla="*/ 449992 w 1028362"/>
                <a:gd name="connsiteY6" fmla="*/ 1322717 h 2566364"/>
                <a:gd name="connsiteX7" fmla="*/ 1015984 w 1028362"/>
                <a:gd name="connsiteY7" fmla="*/ 172893 h 2566364"/>
                <a:gd name="connsiteX8" fmla="*/ 961390 w 1028362"/>
                <a:gd name="connsiteY8" fmla="*/ 12370 h 2566364"/>
                <a:gd name="connsiteX9" fmla="*/ 800751 w 1028362"/>
                <a:gd name="connsiteY9" fmla="*/ 66925 h 2566364"/>
                <a:gd name="connsiteX10" fmla="*/ 210393 w 1028362"/>
                <a:gd name="connsiteY10" fmla="*/ 1266084 h 2566364"/>
                <a:gd name="connsiteX11" fmla="*/ 275491 w 1028362"/>
                <a:gd name="connsiteY11" fmla="*/ 1807059 h 2566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28362" h="2566364">
                  <a:moveTo>
                    <a:pt x="275491" y="1806952"/>
                  </a:moveTo>
                  <a:lnTo>
                    <a:pt x="611376" y="2496889"/>
                  </a:lnTo>
                  <a:cubicBezTo>
                    <a:pt x="639303" y="2556986"/>
                    <a:pt x="710702" y="2583086"/>
                    <a:pt x="770842" y="2555174"/>
                  </a:cubicBezTo>
                  <a:cubicBezTo>
                    <a:pt x="830986" y="2527268"/>
                    <a:pt x="857100" y="2455919"/>
                    <a:pt x="829168" y="2395823"/>
                  </a:cubicBezTo>
                  <a:cubicBezTo>
                    <a:pt x="828555" y="2394496"/>
                    <a:pt x="827915" y="2393180"/>
                    <a:pt x="827249" y="2391880"/>
                  </a:cubicBezTo>
                  <a:lnTo>
                    <a:pt x="490564" y="1700664"/>
                  </a:lnTo>
                  <a:cubicBezTo>
                    <a:pt x="579707" y="1585320"/>
                    <a:pt x="566325" y="1419735"/>
                    <a:pt x="449992" y="1322717"/>
                  </a:cubicBezTo>
                  <a:lnTo>
                    <a:pt x="1015984" y="172893"/>
                  </a:lnTo>
                  <a:cubicBezTo>
                    <a:pt x="1045265" y="113500"/>
                    <a:pt x="1020825" y="41629"/>
                    <a:pt x="961390" y="12370"/>
                  </a:cubicBezTo>
                  <a:cubicBezTo>
                    <a:pt x="901954" y="-16890"/>
                    <a:pt x="830032" y="7532"/>
                    <a:pt x="800751" y="66925"/>
                  </a:cubicBezTo>
                  <a:lnTo>
                    <a:pt x="210393" y="1266084"/>
                  </a:lnTo>
                  <a:cubicBezTo>
                    <a:pt x="-105551" y="1341418"/>
                    <a:pt x="-50850" y="1808444"/>
                    <a:pt x="275491" y="1807059"/>
                  </a:cubicBezTo>
                  <a:close/>
                </a:path>
              </a:pathLst>
            </a:custGeom>
            <a:solidFill>
              <a:srgbClr val="B4DCFA">
                <a:lumMod val="90000"/>
              </a:srgbClr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0" name="Freeform 239">
              <a:extLst>
                <a:ext uri="{FF2B5EF4-FFF2-40B4-BE49-F238E27FC236}">
                  <a16:creationId xmlns:a16="http://schemas.microsoft.com/office/drawing/2014/main" id="{BEA2C89C-7066-D94F-A261-D7869E4BADA0}"/>
                </a:ext>
              </a:extLst>
            </p:cNvPr>
            <p:cNvSpPr/>
            <p:nvPr userDrawn="1"/>
          </p:nvSpPr>
          <p:spPr>
            <a:xfrm>
              <a:off x="753484" y="2816488"/>
              <a:ext cx="455857" cy="1789840"/>
            </a:xfrm>
            <a:custGeom>
              <a:avLst/>
              <a:gdLst>
                <a:gd name="connsiteX0" fmla="*/ 313400 w 455857"/>
                <a:gd name="connsiteY0" fmla="*/ 1789681 h 1789840"/>
                <a:gd name="connsiteX1" fmla="*/ 79453 w 455857"/>
                <a:gd name="connsiteY1" fmla="*/ 15184 h 1789840"/>
                <a:gd name="connsiteX2" fmla="*/ 168543 w 455857"/>
                <a:gd name="connsiteY2" fmla="*/ 0 h 1789840"/>
                <a:gd name="connsiteX3" fmla="*/ 238652 w 455857"/>
                <a:gd name="connsiteY3" fmla="*/ 57806 h 1789840"/>
                <a:gd name="connsiteX4" fmla="*/ 455858 w 455857"/>
                <a:gd name="connsiteY4" fmla="*/ 1707368 h 1789840"/>
                <a:gd name="connsiteX5" fmla="*/ 313400 w 455857"/>
                <a:gd name="connsiteY5" fmla="*/ 1789840 h 1789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5857" h="1789840">
                  <a:moveTo>
                    <a:pt x="313400" y="1789681"/>
                  </a:moveTo>
                  <a:cubicBezTo>
                    <a:pt x="3368" y="1252468"/>
                    <a:pt x="-80767" y="614305"/>
                    <a:pt x="79453" y="15184"/>
                  </a:cubicBezTo>
                  <a:lnTo>
                    <a:pt x="168543" y="0"/>
                  </a:lnTo>
                  <a:lnTo>
                    <a:pt x="238652" y="57806"/>
                  </a:lnTo>
                  <a:cubicBezTo>
                    <a:pt x="89362" y="614694"/>
                    <a:pt x="167489" y="1208029"/>
                    <a:pt x="455858" y="1707368"/>
                  </a:cubicBezTo>
                  <a:lnTo>
                    <a:pt x="313400" y="1789840"/>
                  </a:lnTo>
                  <a:close/>
                </a:path>
              </a:pathLst>
            </a:custGeom>
            <a:solidFill>
              <a:srgbClr val="FF8021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1" name="Freeform 240">
              <a:extLst>
                <a:ext uri="{FF2B5EF4-FFF2-40B4-BE49-F238E27FC236}">
                  <a16:creationId xmlns:a16="http://schemas.microsoft.com/office/drawing/2014/main" id="{71E848AA-FEB6-7443-BCEE-F8AB7A9CEBC9}"/>
                </a:ext>
              </a:extLst>
            </p:cNvPr>
            <p:cNvSpPr/>
            <p:nvPr userDrawn="1"/>
          </p:nvSpPr>
          <p:spPr>
            <a:xfrm>
              <a:off x="1066883" y="1098145"/>
              <a:ext cx="2072516" cy="1251742"/>
            </a:xfrm>
            <a:custGeom>
              <a:avLst/>
              <a:gdLst>
                <a:gd name="connsiteX0" fmla="*/ 0 w 2072516"/>
                <a:gd name="connsiteY0" fmla="*/ 1169323 h 1251742"/>
                <a:gd name="connsiteX1" fmla="*/ 2026559 w 2072516"/>
                <a:gd name="connsiteY1" fmla="*/ 0 h 1251742"/>
                <a:gd name="connsiteX2" fmla="*/ 2072516 w 2072516"/>
                <a:gd name="connsiteY2" fmla="*/ 84231 h 1251742"/>
                <a:gd name="connsiteX3" fmla="*/ 2026559 w 2072516"/>
                <a:gd name="connsiteY3" fmla="*/ 164892 h 1251742"/>
                <a:gd name="connsiteX4" fmla="*/ 142458 w 2072516"/>
                <a:gd name="connsiteY4" fmla="*/ 1251743 h 1251742"/>
                <a:gd name="connsiteX5" fmla="*/ 0 w 2072516"/>
                <a:gd name="connsiteY5" fmla="*/ 1169323 h 1251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2516" h="1251742">
                  <a:moveTo>
                    <a:pt x="0" y="1169323"/>
                  </a:moveTo>
                  <a:cubicBezTo>
                    <a:pt x="418102" y="445891"/>
                    <a:pt x="1190552" y="187"/>
                    <a:pt x="2026559" y="0"/>
                  </a:cubicBezTo>
                  <a:lnTo>
                    <a:pt x="2072516" y="84231"/>
                  </a:lnTo>
                  <a:lnTo>
                    <a:pt x="2026559" y="164892"/>
                  </a:lnTo>
                  <a:cubicBezTo>
                    <a:pt x="1249295" y="164706"/>
                    <a:pt x="531013" y="579046"/>
                    <a:pt x="142458" y="1251743"/>
                  </a:cubicBezTo>
                  <a:lnTo>
                    <a:pt x="0" y="1169323"/>
                  </a:lnTo>
                  <a:close/>
                </a:path>
              </a:pathLst>
            </a:custGeom>
            <a:solidFill>
              <a:srgbClr val="F8EC7B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2" name="Freeform 241">
              <a:extLst>
                <a:ext uri="{FF2B5EF4-FFF2-40B4-BE49-F238E27FC236}">
                  <a16:creationId xmlns:a16="http://schemas.microsoft.com/office/drawing/2014/main" id="{7120FD9C-612F-F44D-80AE-8B5BDE028961}"/>
                </a:ext>
              </a:extLst>
            </p:cNvPr>
            <p:cNvSpPr/>
            <p:nvPr userDrawn="1"/>
          </p:nvSpPr>
          <p:spPr>
            <a:xfrm>
              <a:off x="4181123" y="1783127"/>
              <a:ext cx="1252389" cy="3678776"/>
            </a:xfrm>
            <a:custGeom>
              <a:avLst/>
              <a:gdLst>
                <a:gd name="connsiteX0" fmla="*/ 567219 w 1252389"/>
                <a:gd name="connsiteY0" fmla="*/ 0 h 3678776"/>
                <a:gd name="connsiteX1" fmla="*/ 566510 w 1252389"/>
                <a:gd name="connsiteY1" fmla="*/ 3307649 h 3678776"/>
                <a:gd name="connsiteX2" fmla="*/ 82479 w 1252389"/>
                <a:gd name="connsiteY2" fmla="*/ 3678776 h 3678776"/>
                <a:gd name="connsiteX3" fmla="*/ 8210 w 1252389"/>
                <a:gd name="connsiteY3" fmla="*/ 3636687 h 3678776"/>
                <a:gd name="connsiteX4" fmla="*/ 0 w 1252389"/>
                <a:gd name="connsiteY4" fmla="*/ 3536580 h 3678776"/>
                <a:gd name="connsiteX5" fmla="*/ 797039 w 1252389"/>
                <a:gd name="connsiteY5" fmla="*/ 567943 h 3678776"/>
                <a:gd name="connsiteX6" fmla="*/ 450512 w 1252389"/>
                <a:gd name="connsiteY6" fmla="*/ 116677 h 3678776"/>
                <a:gd name="connsiteX7" fmla="*/ 567219 w 1252389"/>
                <a:gd name="connsiteY7" fmla="*/ 107 h 3678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52389" h="3678776">
                  <a:moveTo>
                    <a:pt x="567219" y="0"/>
                  </a:moveTo>
                  <a:cubicBezTo>
                    <a:pt x="1481055" y="913578"/>
                    <a:pt x="1480741" y="2394460"/>
                    <a:pt x="566510" y="3307649"/>
                  </a:cubicBezTo>
                  <a:cubicBezTo>
                    <a:pt x="422058" y="3451928"/>
                    <a:pt x="259335" y="3576698"/>
                    <a:pt x="82479" y="3678776"/>
                  </a:cubicBezTo>
                  <a:lnTo>
                    <a:pt x="8210" y="3636687"/>
                  </a:lnTo>
                  <a:lnTo>
                    <a:pt x="0" y="3536580"/>
                  </a:lnTo>
                  <a:cubicBezTo>
                    <a:pt x="1040449" y="2936751"/>
                    <a:pt x="1397292" y="1607649"/>
                    <a:pt x="797039" y="567943"/>
                  </a:cubicBezTo>
                  <a:cubicBezTo>
                    <a:pt x="701813" y="402998"/>
                    <a:pt x="585303" y="251281"/>
                    <a:pt x="450512" y="116677"/>
                  </a:cubicBezTo>
                  <a:lnTo>
                    <a:pt x="567219" y="107"/>
                  </a:lnTo>
                  <a:close/>
                </a:path>
              </a:pathLst>
            </a:custGeom>
            <a:solidFill>
              <a:srgbClr val="5ECCF3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3" name="Freeform 242">
              <a:extLst>
                <a:ext uri="{FF2B5EF4-FFF2-40B4-BE49-F238E27FC236}">
                  <a16:creationId xmlns:a16="http://schemas.microsoft.com/office/drawing/2014/main" id="{DB6E70C0-EF10-8046-808F-EB89E3562259}"/>
                </a:ext>
              </a:extLst>
            </p:cNvPr>
            <p:cNvSpPr/>
            <p:nvPr userDrawn="1"/>
          </p:nvSpPr>
          <p:spPr>
            <a:xfrm>
              <a:off x="1438596" y="4974046"/>
              <a:ext cx="1703522" cy="801445"/>
            </a:xfrm>
            <a:custGeom>
              <a:avLst/>
              <a:gdLst>
                <a:gd name="connsiteX0" fmla="*/ 1703523 w 1703522"/>
                <a:gd name="connsiteY0" fmla="*/ 800913 h 801445"/>
                <a:gd name="connsiteX1" fmla="*/ 1654846 w 1703522"/>
                <a:gd name="connsiteY1" fmla="*/ 801446 h 801445"/>
                <a:gd name="connsiteX2" fmla="*/ 0 w 1703522"/>
                <a:gd name="connsiteY2" fmla="*/ 116570 h 801445"/>
                <a:gd name="connsiteX3" fmla="*/ 26658 w 1703522"/>
                <a:gd name="connsiteY3" fmla="*/ 32659 h 801445"/>
                <a:gd name="connsiteX4" fmla="*/ 116760 w 1703522"/>
                <a:gd name="connsiteY4" fmla="*/ 0 h 801445"/>
                <a:gd name="connsiteX5" fmla="*/ 1654846 w 1703522"/>
                <a:gd name="connsiteY5" fmla="*/ 636553 h 801445"/>
                <a:gd name="connsiteX6" fmla="*/ 1703523 w 1703522"/>
                <a:gd name="connsiteY6" fmla="*/ 636021 h 801445"/>
                <a:gd name="connsiteX7" fmla="*/ 1703523 w 1703522"/>
                <a:gd name="connsiteY7" fmla="*/ 801179 h 801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03522" h="801445">
                  <a:moveTo>
                    <a:pt x="1703523" y="800913"/>
                  </a:moveTo>
                  <a:cubicBezTo>
                    <a:pt x="1687262" y="801233"/>
                    <a:pt x="1671001" y="801446"/>
                    <a:pt x="1654846" y="801446"/>
                  </a:cubicBezTo>
                  <a:cubicBezTo>
                    <a:pt x="1034253" y="801073"/>
                    <a:pt x="439135" y="554779"/>
                    <a:pt x="0" y="116570"/>
                  </a:cubicBezTo>
                  <a:lnTo>
                    <a:pt x="26658" y="32659"/>
                  </a:lnTo>
                  <a:lnTo>
                    <a:pt x="116760" y="0"/>
                  </a:lnTo>
                  <a:cubicBezTo>
                    <a:pt x="524519" y="407873"/>
                    <a:pt x="1077903" y="636895"/>
                    <a:pt x="1654846" y="636553"/>
                  </a:cubicBezTo>
                  <a:cubicBezTo>
                    <a:pt x="1671107" y="636553"/>
                    <a:pt x="1687368" y="636553"/>
                    <a:pt x="1703523" y="636021"/>
                  </a:cubicBezTo>
                  <a:lnTo>
                    <a:pt x="1703523" y="801179"/>
                  </a:lnTo>
                  <a:close/>
                </a:path>
              </a:pathLst>
            </a:custGeom>
            <a:solidFill>
              <a:srgbClr val="A7EA52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4" name="Freeform 243">
              <a:extLst>
                <a:ext uri="{FF2B5EF4-FFF2-40B4-BE49-F238E27FC236}">
                  <a16:creationId xmlns:a16="http://schemas.microsoft.com/office/drawing/2014/main" id="{37C056DA-F200-6A44-9772-46C57463FD3A}"/>
                </a:ext>
              </a:extLst>
            </p:cNvPr>
            <p:cNvSpPr/>
            <p:nvPr userDrawn="1"/>
          </p:nvSpPr>
          <p:spPr>
            <a:xfrm>
              <a:off x="1497616" y="1065273"/>
              <a:ext cx="868289" cy="867669"/>
            </a:xfrm>
            <a:custGeom>
              <a:avLst/>
              <a:gdLst>
                <a:gd name="connsiteX0" fmla="*/ 868289 w 868289"/>
                <a:gd name="connsiteY0" fmla="*/ 433835 h 867669"/>
                <a:gd name="connsiteX1" fmla="*/ 434145 w 868289"/>
                <a:gd name="connsiteY1" fmla="*/ 867669 h 867669"/>
                <a:gd name="connsiteX2" fmla="*/ 0 w 868289"/>
                <a:gd name="connsiteY2" fmla="*/ 433835 h 867669"/>
                <a:gd name="connsiteX3" fmla="*/ 434145 w 868289"/>
                <a:gd name="connsiteY3" fmla="*/ 0 h 867669"/>
                <a:gd name="connsiteX4" fmla="*/ 868289 w 868289"/>
                <a:gd name="connsiteY4" fmla="*/ 433835 h 8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8289" h="867669">
                  <a:moveTo>
                    <a:pt x="868289" y="433835"/>
                  </a:moveTo>
                  <a:cubicBezTo>
                    <a:pt x="868289" y="673437"/>
                    <a:pt x="673918" y="867669"/>
                    <a:pt x="434145" y="867669"/>
                  </a:cubicBezTo>
                  <a:cubicBezTo>
                    <a:pt x="194371" y="867669"/>
                    <a:pt x="0" y="673437"/>
                    <a:pt x="0" y="433835"/>
                  </a:cubicBezTo>
                  <a:cubicBezTo>
                    <a:pt x="0" y="194235"/>
                    <a:pt x="194371" y="0"/>
                    <a:pt x="434145" y="0"/>
                  </a:cubicBezTo>
                  <a:cubicBezTo>
                    <a:pt x="673918" y="0"/>
                    <a:pt x="868289" y="194235"/>
                    <a:pt x="868289" y="433835"/>
                  </a:cubicBezTo>
                  <a:close/>
                </a:path>
              </a:pathLst>
            </a:custGeom>
            <a:solidFill>
              <a:srgbClr val="F8EC7B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5" name="Freeform 244">
              <a:extLst>
                <a:ext uri="{FF2B5EF4-FFF2-40B4-BE49-F238E27FC236}">
                  <a16:creationId xmlns:a16="http://schemas.microsoft.com/office/drawing/2014/main" id="{5E97BEED-0AD1-4C4F-924A-4E69B904BBBE}"/>
                </a:ext>
              </a:extLst>
            </p:cNvPr>
            <p:cNvSpPr/>
            <p:nvPr userDrawn="1"/>
          </p:nvSpPr>
          <p:spPr>
            <a:xfrm>
              <a:off x="4920123" y="2977917"/>
              <a:ext cx="868289" cy="867669"/>
            </a:xfrm>
            <a:custGeom>
              <a:avLst/>
              <a:gdLst>
                <a:gd name="connsiteX0" fmla="*/ 868289 w 868289"/>
                <a:gd name="connsiteY0" fmla="*/ 433835 h 867669"/>
                <a:gd name="connsiteX1" fmla="*/ 434145 w 868289"/>
                <a:gd name="connsiteY1" fmla="*/ 867669 h 867669"/>
                <a:gd name="connsiteX2" fmla="*/ 0 w 868289"/>
                <a:gd name="connsiteY2" fmla="*/ 433835 h 867669"/>
                <a:gd name="connsiteX3" fmla="*/ 434145 w 868289"/>
                <a:gd name="connsiteY3" fmla="*/ 0 h 867669"/>
                <a:gd name="connsiteX4" fmla="*/ 868289 w 868289"/>
                <a:gd name="connsiteY4" fmla="*/ 433835 h 8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8289" h="867669">
                  <a:moveTo>
                    <a:pt x="868289" y="433835"/>
                  </a:moveTo>
                  <a:cubicBezTo>
                    <a:pt x="868289" y="673437"/>
                    <a:pt x="673918" y="867669"/>
                    <a:pt x="434145" y="867669"/>
                  </a:cubicBezTo>
                  <a:cubicBezTo>
                    <a:pt x="194376" y="867669"/>
                    <a:pt x="0" y="673437"/>
                    <a:pt x="0" y="433835"/>
                  </a:cubicBezTo>
                  <a:cubicBezTo>
                    <a:pt x="0" y="194232"/>
                    <a:pt x="194376" y="0"/>
                    <a:pt x="434145" y="0"/>
                  </a:cubicBezTo>
                  <a:cubicBezTo>
                    <a:pt x="673918" y="0"/>
                    <a:pt x="868289" y="194232"/>
                    <a:pt x="868289" y="433835"/>
                  </a:cubicBezTo>
                  <a:close/>
                </a:path>
              </a:pathLst>
            </a:custGeom>
            <a:solidFill>
              <a:srgbClr val="5ECCF3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6" name="Freeform 245">
              <a:extLst>
                <a:ext uri="{FF2B5EF4-FFF2-40B4-BE49-F238E27FC236}">
                  <a16:creationId xmlns:a16="http://schemas.microsoft.com/office/drawing/2014/main" id="{FE1C0099-9B97-C244-B4FC-3EA6D978B891}"/>
                </a:ext>
              </a:extLst>
            </p:cNvPr>
            <p:cNvSpPr/>
            <p:nvPr userDrawn="1"/>
          </p:nvSpPr>
          <p:spPr>
            <a:xfrm>
              <a:off x="1856906" y="5103136"/>
              <a:ext cx="868395" cy="867775"/>
            </a:xfrm>
            <a:custGeom>
              <a:avLst/>
              <a:gdLst>
                <a:gd name="connsiteX0" fmla="*/ 868396 w 868395"/>
                <a:gd name="connsiteY0" fmla="*/ 433835 h 867775"/>
                <a:gd name="connsiteX1" fmla="*/ 434251 w 868395"/>
                <a:gd name="connsiteY1" fmla="*/ 867776 h 867775"/>
                <a:gd name="connsiteX2" fmla="*/ 0 w 868395"/>
                <a:gd name="connsiteY2" fmla="*/ 433941 h 867775"/>
                <a:gd name="connsiteX3" fmla="*/ 434145 w 868395"/>
                <a:gd name="connsiteY3" fmla="*/ 0 h 867775"/>
                <a:gd name="connsiteX4" fmla="*/ 434251 w 868395"/>
                <a:gd name="connsiteY4" fmla="*/ 0 h 867775"/>
                <a:gd name="connsiteX5" fmla="*/ 868396 w 868395"/>
                <a:gd name="connsiteY5" fmla="*/ 433835 h 86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8395" h="867775">
                  <a:moveTo>
                    <a:pt x="868396" y="433835"/>
                  </a:moveTo>
                  <a:cubicBezTo>
                    <a:pt x="868428" y="673464"/>
                    <a:pt x="674052" y="867744"/>
                    <a:pt x="434251" y="867776"/>
                  </a:cubicBezTo>
                  <a:cubicBezTo>
                    <a:pt x="194451" y="867808"/>
                    <a:pt x="32" y="673571"/>
                    <a:pt x="0" y="433941"/>
                  </a:cubicBezTo>
                  <a:cubicBezTo>
                    <a:pt x="-32" y="194312"/>
                    <a:pt x="194344" y="32"/>
                    <a:pt x="434145" y="0"/>
                  </a:cubicBezTo>
                  <a:cubicBezTo>
                    <a:pt x="434182" y="0"/>
                    <a:pt x="434214" y="0"/>
                    <a:pt x="434251" y="0"/>
                  </a:cubicBezTo>
                  <a:cubicBezTo>
                    <a:pt x="674025" y="0"/>
                    <a:pt x="868396" y="194232"/>
                    <a:pt x="868396" y="433835"/>
                  </a:cubicBezTo>
                  <a:close/>
                </a:path>
              </a:pathLst>
            </a:custGeom>
            <a:solidFill>
              <a:srgbClr val="A7EA52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7" name="Freeform 246">
              <a:extLst>
                <a:ext uri="{FF2B5EF4-FFF2-40B4-BE49-F238E27FC236}">
                  <a16:creationId xmlns:a16="http://schemas.microsoft.com/office/drawing/2014/main" id="{F3438CC8-C66E-D44E-B3EF-BC6EEC801775}"/>
                </a:ext>
              </a:extLst>
            </p:cNvPr>
            <p:cNvSpPr/>
            <p:nvPr userDrawn="1"/>
          </p:nvSpPr>
          <p:spPr>
            <a:xfrm>
              <a:off x="438086" y="3327148"/>
              <a:ext cx="868289" cy="867669"/>
            </a:xfrm>
            <a:custGeom>
              <a:avLst/>
              <a:gdLst>
                <a:gd name="connsiteX0" fmla="*/ 868289 w 868289"/>
                <a:gd name="connsiteY0" fmla="*/ 433781 h 867669"/>
                <a:gd name="connsiteX1" fmla="*/ 434198 w 868289"/>
                <a:gd name="connsiteY1" fmla="*/ 867669 h 867669"/>
                <a:gd name="connsiteX2" fmla="*/ 0 w 868289"/>
                <a:gd name="connsiteY2" fmla="*/ 433888 h 867669"/>
                <a:gd name="connsiteX3" fmla="*/ 434091 w 868289"/>
                <a:gd name="connsiteY3" fmla="*/ 0 h 867669"/>
                <a:gd name="connsiteX4" fmla="*/ 434145 w 868289"/>
                <a:gd name="connsiteY4" fmla="*/ 0 h 867669"/>
                <a:gd name="connsiteX5" fmla="*/ 868289 w 868289"/>
                <a:gd name="connsiteY5" fmla="*/ 433835 h 8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8289" h="867669">
                  <a:moveTo>
                    <a:pt x="868289" y="433781"/>
                  </a:moveTo>
                  <a:cubicBezTo>
                    <a:pt x="868321" y="673384"/>
                    <a:pt x="673972" y="867637"/>
                    <a:pt x="434198" y="867669"/>
                  </a:cubicBezTo>
                  <a:cubicBezTo>
                    <a:pt x="194427" y="867696"/>
                    <a:pt x="29" y="673491"/>
                    <a:pt x="0" y="433888"/>
                  </a:cubicBezTo>
                  <a:cubicBezTo>
                    <a:pt x="-29" y="194285"/>
                    <a:pt x="194320" y="32"/>
                    <a:pt x="434091" y="0"/>
                  </a:cubicBezTo>
                  <a:cubicBezTo>
                    <a:pt x="434109" y="0"/>
                    <a:pt x="434127" y="0"/>
                    <a:pt x="434145" y="0"/>
                  </a:cubicBezTo>
                  <a:cubicBezTo>
                    <a:pt x="673918" y="0"/>
                    <a:pt x="868289" y="194232"/>
                    <a:pt x="868289" y="433835"/>
                  </a:cubicBezTo>
                  <a:close/>
                </a:path>
              </a:pathLst>
            </a:custGeom>
            <a:solidFill>
              <a:srgbClr val="FF8021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9" name="CuadroTexto 238">
              <a:extLst>
                <a:ext uri="{FF2B5EF4-FFF2-40B4-BE49-F238E27FC236}">
                  <a16:creationId xmlns:a16="http://schemas.microsoft.com/office/drawing/2014/main" id="{2D00720F-A8AD-E143-9E57-0F0B17074940}"/>
                </a:ext>
              </a:extLst>
            </p:cNvPr>
            <p:cNvSpPr txBox="1"/>
            <p:nvPr userDrawn="1"/>
          </p:nvSpPr>
          <p:spPr>
            <a:xfrm>
              <a:off x="1540111" y="1136796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1</a:t>
              </a:r>
            </a:p>
          </p:txBody>
        </p:sp>
        <p:sp>
          <p:nvSpPr>
            <p:cNvPr id="250" name="CuadroTexto 238">
              <a:extLst>
                <a:ext uri="{FF2B5EF4-FFF2-40B4-BE49-F238E27FC236}">
                  <a16:creationId xmlns:a16="http://schemas.microsoft.com/office/drawing/2014/main" id="{968E6438-028B-2341-BB30-2798E1FB9516}"/>
                </a:ext>
              </a:extLst>
            </p:cNvPr>
            <p:cNvSpPr txBox="1"/>
            <p:nvPr userDrawn="1"/>
          </p:nvSpPr>
          <p:spPr>
            <a:xfrm>
              <a:off x="4975318" y="3088585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4</a:t>
              </a:r>
            </a:p>
          </p:txBody>
        </p:sp>
        <p:sp>
          <p:nvSpPr>
            <p:cNvPr id="251" name="CuadroTexto 238">
              <a:extLst>
                <a:ext uri="{FF2B5EF4-FFF2-40B4-BE49-F238E27FC236}">
                  <a16:creationId xmlns:a16="http://schemas.microsoft.com/office/drawing/2014/main" id="{CE48C6BC-D9AF-CA41-AC66-18529011B88A}"/>
                </a:ext>
              </a:extLst>
            </p:cNvPr>
            <p:cNvSpPr txBox="1"/>
            <p:nvPr userDrawn="1"/>
          </p:nvSpPr>
          <p:spPr>
            <a:xfrm>
              <a:off x="1886960" y="5196822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3</a:t>
              </a:r>
            </a:p>
          </p:txBody>
        </p:sp>
        <p:sp>
          <p:nvSpPr>
            <p:cNvPr id="252" name="CuadroTexto 238">
              <a:extLst>
                <a:ext uri="{FF2B5EF4-FFF2-40B4-BE49-F238E27FC236}">
                  <a16:creationId xmlns:a16="http://schemas.microsoft.com/office/drawing/2014/main" id="{4501668F-6CE7-AA46-856F-AC415FBF2D87}"/>
                </a:ext>
              </a:extLst>
            </p:cNvPr>
            <p:cNvSpPr txBox="1"/>
            <p:nvPr userDrawn="1"/>
          </p:nvSpPr>
          <p:spPr>
            <a:xfrm>
              <a:off x="433353" y="3431076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2</a:t>
              </a:r>
            </a:p>
          </p:txBody>
        </p:sp>
      </p:grpSp>
      <p:pic>
        <p:nvPicPr>
          <p:cNvPr id="19" name="Graphic 18">
            <a:extLst>
              <a:ext uri="{FF2B5EF4-FFF2-40B4-BE49-F238E27FC236}">
                <a16:creationId xmlns:a16="http://schemas.microsoft.com/office/drawing/2014/main" id="{4AF2C026-2215-4940-823D-4537D86729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58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7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 52">
            <a:extLst>
              <a:ext uri="{FF2B5EF4-FFF2-40B4-BE49-F238E27FC236}">
                <a16:creationId xmlns:a16="http://schemas.microsoft.com/office/drawing/2014/main" id="{D94360B0-A45F-BA41-A941-12E713EE98D3}"/>
              </a:ext>
            </a:extLst>
          </p:cNvPr>
          <p:cNvSpPr/>
          <p:nvPr userDrawn="1"/>
        </p:nvSpPr>
        <p:spPr>
          <a:xfrm>
            <a:off x="0" y="0"/>
            <a:ext cx="5745050" cy="6858000"/>
          </a:xfrm>
          <a:prstGeom prst="rect">
            <a:avLst/>
          </a:prstGeom>
          <a:pattFill prst="lgGrid">
            <a:fgClr>
              <a:srgbClr val="ECECE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5D661588-57B7-D541-A1CD-0614AB319D3C}"/>
              </a:ext>
            </a:extLst>
          </p:cNvPr>
          <p:cNvSpPr/>
          <p:nvPr userDrawn="1"/>
        </p:nvSpPr>
        <p:spPr>
          <a:xfrm>
            <a:off x="9640688" y="3325043"/>
            <a:ext cx="2081559" cy="2081559"/>
          </a:xfrm>
          <a:prstGeom prst="ellipse">
            <a:avLst/>
          </a:prstGeom>
          <a:noFill/>
          <a:ln w="635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472782DD-7C3C-A145-975F-F02D277A8011}"/>
              </a:ext>
            </a:extLst>
          </p:cNvPr>
          <p:cNvSpPr/>
          <p:nvPr userDrawn="1"/>
        </p:nvSpPr>
        <p:spPr>
          <a:xfrm>
            <a:off x="8504587" y="1413644"/>
            <a:ext cx="2475312" cy="2475311"/>
          </a:xfrm>
          <a:prstGeom prst="ellipse">
            <a:avLst/>
          </a:prstGeom>
          <a:noFill/>
          <a:ln w="635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73BC673F-21BF-994C-9D89-275554D5D570}"/>
              </a:ext>
            </a:extLst>
          </p:cNvPr>
          <p:cNvSpPr/>
          <p:nvPr userDrawn="1"/>
        </p:nvSpPr>
        <p:spPr>
          <a:xfrm>
            <a:off x="6350779" y="2706265"/>
            <a:ext cx="3190836" cy="3190835"/>
          </a:xfrm>
          <a:prstGeom prst="ellipse">
            <a:avLst/>
          </a:prstGeom>
          <a:noFill/>
          <a:ln w="635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74" name="Group 73">
            <a:extLst>
              <a:ext uri="{FF2B5EF4-FFF2-40B4-BE49-F238E27FC236}">
                <a16:creationId xmlns:a16="http://schemas.microsoft.com/office/drawing/2014/main" id="{A32AD613-DD1C-1C4D-8E8D-8113F46A5A4E}"/>
              </a:ext>
            </a:extLst>
          </p:cNvPr>
          <p:cNvGrpSpPr/>
          <p:nvPr userDrawn="1"/>
        </p:nvGrpSpPr>
        <p:grpSpPr>
          <a:xfrm>
            <a:off x="5960439" y="715219"/>
            <a:ext cx="1961427" cy="3491678"/>
            <a:chOff x="1851024" y="1671637"/>
            <a:chExt cx="4343813" cy="7732734"/>
          </a:xfrm>
          <a:solidFill>
            <a:schemeClr val="bg1">
              <a:lumMod val="85000"/>
            </a:schemeClr>
          </a:solidFill>
        </p:grpSpPr>
        <p:sp>
          <p:nvSpPr>
            <p:cNvPr id="75" name="Freeform 334">
              <a:extLst>
                <a:ext uri="{FF2B5EF4-FFF2-40B4-BE49-F238E27FC236}">
                  <a16:creationId xmlns:a16="http://schemas.microsoft.com/office/drawing/2014/main" id="{136042F6-3AAA-5E4D-806C-62080735BF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7617" y="6872041"/>
              <a:ext cx="18722" cy="32763"/>
            </a:xfrm>
            <a:custGeom>
              <a:avLst/>
              <a:gdLst>
                <a:gd name="T0" fmla="*/ 0 w 18"/>
                <a:gd name="T1" fmla="*/ 32 h 33"/>
                <a:gd name="T2" fmla="*/ 17 w 18"/>
                <a:gd name="T3" fmla="*/ 0 h 33"/>
                <a:gd name="T4" fmla="*/ 17 w 18"/>
                <a:gd name="T5" fmla="*/ 0 h 33"/>
                <a:gd name="T6" fmla="*/ 0 w 18"/>
                <a:gd name="T7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3">
                  <a:moveTo>
                    <a:pt x="0" y="32"/>
                  </a:moveTo>
                  <a:lnTo>
                    <a:pt x="17" y="0"/>
                  </a:lnTo>
                  <a:lnTo>
                    <a:pt x="17" y="0"/>
                  </a:lnTo>
                  <a:cubicBezTo>
                    <a:pt x="9" y="15"/>
                    <a:pt x="4" y="24"/>
                    <a:pt x="0" y="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6" name="Freeform 335">
              <a:extLst>
                <a:ext uri="{FF2B5EF4-FFF2-40B4-BE49-F238E27FC236}">
                  <a16:creationId xmlns:a16="http://schemas.microsoft.com/office/drawing/2014/main" id="{136C962C-5816-864C-B145-8AB447A6F2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6553" y="7134170"/>
              <a:ext cx="9361" cy="18722"/>
            </a:xfrm>
            <a:custGeom>
              <a:avLst/>
              <a:gdLst>
                <a:gd name="T0" fmla="*/ 1 w 7"/>
                <a:gd name="T1" fmla="*/ 9 h 17"/>
                <a:gd name="T2" fmla="*/ 0 w 7"/>
                <a:gd name="T3" fmla="*/ 16 h 17"/>
                <a:gd name="T4" fmla="*/ 0 w 7"/>
                <a:gd name="T5" fmla="*/ 16 h 17"/>
                <a:gd name="T6" fmla="*/ 1 w 7"/>
                <a:gd name="T7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7">
                  <a:moveTo>
                    <a:pt x="1" y="9"/>
                  </a:moveTo>
                  <a:lnTo>
                    <a:pt x="0" y="16"/>
                  </a:lnTo>
                  <a:lnTo>
                    <a:pt x="0" y="16"/>
                  </a:lnTo>
                  <a:cubicBezTo>
                    <a:pt x="4" y="5"/>
                    <a:pt x="6" y="0"/>
                    <a:pt x="1" y="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7" name="Freeform 337">
              <a:extLst>
                <a:ext uri="{FF2B5EF4-FFF2-40B4-BE49-F238E27FC236}">
                  <a16:creationId xmlns:a16="http://schemas.microsoft.com/office/drawing/2014/main" id="{3B24047E-E440-E14F-84E4-26D5375792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54427" y="9310755"/>
              <a:ext cx="14041" cy="51492"/>
            </a:xfrm>
            <a:custGeom>
              <a:avLst/>
              <a:gdLst>
                <a:gd name="T0" fmla="*/ 0 w 14"/>
                <a:gd name="T1" fmla="*/ 0 h 49"/>
                <a:gd name="T2" fmla="*/ 0 w 14"/>
                <a:gd name="T3" fmla="*/ 0 h 49"/>
                <a:gd name="T4" fmla="*/ 2 w 14"/>
                <a:gd name="T5" fmla="*/ 15 h 49"/>
                <a:gd name="T6" fmla="*/ 2 w 14"/>
                <a:gd name="T7" fmla="*/ 15 h 49"/>
                <a:gd name="T8" fmla="*/ 13 w 14"/>
                <a:gd name="T9" fmla="*/ 48 h 49"/>
                <a:gd name="T10" fmla="*/ 13 w 14"/>
                <a:gd name="T11" fmla="*/ 48 h 49"/>
                <a:gd name="T12" fmla="*/ 0 w 14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49">
                  <a:moveTo>
                    <a:pt x="0" y="0"/>
                  </a:moveTo>
                  <a:lnTo>
                    <a:pt x="0" y="0"/>
                  </a:lnTo>
                  <a:cubicBezTo>
                    <a:pt x="1" y="5"/>
                    <a:pt x="1" y="10"/>
                    <a:pt x="2" y="15"/>
                  </a:cubicBezTo>
                  <a:lnTo>
                    <a:pt x="2" y="15"/>
                  </a:lnTo>
                  <a:cubicBezTo>
                    <a:pt x="6" y="27"/>
                    <a:pt x="9" y="38"/>
                    <a:pt x="13" y="48"/>
                  </a:cubicBezTo>
                  <a:lnTo>
                    <a:pt x="13" y="48"/>
                  </a:lnTo>
                  <a:cubicBezTo>
                    <a:pt x="9" y="34"/>
                    <a:pt x="4" y="17"/>
                    <a:pt x="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8" name="Freeform 338">
              <a:extLst>
                <a:ext uri="{FF2B5EF4-FFF2-40B4-BE49-F238E27FC236}">
                  <a16:creationId xmlns:a16="http://schemas.microsoft.com/office/drawing/2014/main" id="{32AD5C45-DE7A-3F46-8606-7F856AA15A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21659" y="9207777"/>
              <a:ext cx="9361" cy="70214"/>
            </a:xfrm>
            <a:custGeom>
              <a:avLst/>
              <a:gdLst>
                <a:gd name="T0" fmla="*/ 10 w 11"/>
                <a:gd name="T1" fmla="*/ 67 h 68"/>
                <a:gd name="T2" fmla="*/ 0 w 11"/>
                <a:gd name="T3" fmla="*/ 0 h 68"/>
                <a:gd name="T4" fmla="*/ 0 w 11"/>
                <a:gd name="T5" fmla="*/ 0 h 68"/>
                <a:gd name="T6" fmla="*/ 10 w 11"/>
                <a:gd name="T7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68">
                  <a:moveTo>
                    <a:pt x="10" y="67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2" y="15"/>
                    <a:pt x="5" y="37"/>
                    <a:pt x="10" y="6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9" name="Freeform 339">
              <a:extLst>
                <a:ext uri="{FF2B5EF4-FFF2-40B4-BE49-F238E27FC236}">
                  <a16:creationId xmlns:a16="http://schemas.microsoft.com/office/drawing/2014/main" id="{F71FDE96-854A-B64C-A6C1-2CF8E81695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9313" y="5804815"/>
              <a:ext cx="37447" cy="28086"/>
            </a:xfrm>
            <a:custGeom>
              <a:avLst/>
              <a:gdLst>
                <a:gd name="T0" fmla="*/ 4 w 37"/>
                <a:gd name="T1" fmla="*/ 26 h 27"/>
                <a:gd name="T2" fmla="*/ 4 w 37"/>
                <a:gd name="T3" fmla="*/ 26 h 27"/>
                <a:gd name="T4" fmla="*/ 36 w 37"/>
                <a:gd name="T5" fmla="*/ 0 h 27"/>
                <a:gd name="T6" fmla="*/ 36 w 37"/>
                <a:gd name="T7" fmla="*/ 0 h 27"/>
                <a:gd name="T8" fmla="*/ 8 w 37"/>
                <a:gd name="T9" fmla="*/ 19 h 27"/>
                <a:gd name="T10" fmla="*/ 8 w 37"/>
                <a:gd name="T11" fmla="*/ 19 h 27"/>
                <a:gd name="T12" fmla="*/ 1 w 37"/>
                <a:gd name="T13" fmla="*/ 25 h 27"/>
                <a:gd name="T14" fmla="*/ 1 w 37"/>
                <a:gd name="T15" fmla="*/ 25 h 27"/>
                <a:gd name="T16" fmla="*/ 4 w 37"/>
                <a:gd name="T17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7">
                  <a:moveTo>
                    <a:pt x="4" y="26"/>
                  </a:moveTo>
                  <a:lnTo>
                    <a:pt x="4" y="26"/>
                  </a:lnTo>
                  <a:cubicBezTo>
                    <a:pt x="14" y="17"/>
                    <a:pt x="25" y="8"/>
                    <a:pt x="36" y="0"/>
                  </a:cubicBezTo>
                  <a:lnTo>
                    <a:pt x="36" y="0"/>
                  </a:lnTo>
                  <a:cubicBezTo>
                    <a:pt x="22" y="9"/>
                    <a:pt x="14" y="15"/>
                    <a:pt x="8" y="19"/>
                  </a:cubicBezTo>
                  <a:lnTo>
                    <a:pt x="8" y="19"/>
                  </a:lnTo>
                  <a:cubicBezTo>
                    <a:pt x="4" y="23"/>
                    <a:pt x="1" y="25"/>
                    <a:pt x="1" y="25"/>
                  </a:cubicBezTo>
                  <a:lnTo>
                    <a:pt x="1" y="25"/>
                  </a:lnTo>
                  <a:cubicBezTo>
                    <a:pt x="0" y="26"/>
                    <a:pt x="5" y="24"/>
                    <a:pt x="4" y="2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0" name="Freeform 341">
              <a:extLst>
                <a:ext uri="{FF2B5EF4-FFF2-40B4-BE49-F238E27FC236}">
                  <a16:creationId xmlns:a16="http://schemas.microsoft.com/office/drawing/2014/main" id="{559A5D2E-2C6A-F64B-8C67-680B4AC7A6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19531" y="6989062"/>
              <a:ext cx="18722" cy="32767"/>
            </a:xfrm>
            <a:custGeom>
              <a:avLst/>
              <a:gdLst>
                <a:gd name="T0" fmla="*/ 3 w 18"/>
                <a:gd name="T1" fmla="*/ 27 h 31"/>
                <a:gd name="T2" fmla="*/ 3 w 18"/>
                <a:gd name="T3" fmla="*/ 27 h 31"/>
                <a:gd name="T4" fmla="*/ 17 w 18"/>
                <a:gd name="T5" fmla="*/ 0 h 31"/>
                <a:gd name="T6" fmla="*/ 17 w 18"/>
                <a:gd name="T7" fmla="*/ 0 h 31"/>
                <a:gd name="T8" fmla="*/ 3 w 18"/>
                <a:gd name="T9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1">
                  <a:moveTo>
                    <a:pt x="3" y="27"/>
                  </a:moveTo>
                  <a:lnTo>
                    <a:pt x="3" y="27"/>
                  </a:lnTo>
                  <a:cubicBezTo>
                    <a:pt x="14" y="8"/>
                    <a:pt x="17" y="0"/>
                    <a:pt x="17" y="0"/>
                  </a:cubicBezTo>
                  <a:lnTo>
                    <a:pt x="17" y="0"/>
                  </a:lnTo>
                  <a:cubicBezTo>
                    <a:pt x="6" y="20"/>
                    <a:pt x="0" y="30"/>
                    <a:pt x="3" y="2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1" name="Freeform 355">
              <a:extLst>
                <a:ext uri="{FF2B5EF4-FFF2-40B4-BE49-F238E27FC236}">
                  <a16:creationId xmlns:a16="http://schemas.microsoft.com/office/drawing/2014/main" id="{C9976D4C-A09B-1048-89AC-BF6217063E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1020" y="9263946"/>
              <a:ext cx="4682" cy="23406"/>
            </a:xfrm>
            <a:custGeom>
              <a:avLst/>
              <a:gdLst>
                <a:gd name="T0" fmla="*/ 2 w 4"/>
                <a:gd name="T1" fmla="*/ 19 h 20"/>
                <a:gd name="T2" fmla="*/ 2 w 4"/>
                <a:gd name="T3" fmla="*/ 19 h 20"/>
                <a:gd name="T4" fmla="*/ 3 w 4"/>
                <a:gd name="T5" fmla="*/ 9 h 20"/>
                <a:gd name="T6" fmla="*/ 3 w 4"/>
                <a:gd name="T7" fmla="*/ 9 h 20"/>
                <a:gd name="T8" fmla="*/ 2 w 4"/>
                <a:gd name="T9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0">
                  <a:moveTo>
                    <a:pt x="2" y="19"/>
                  </a:moveTo>
                  <a:lnTo>
                    <a:pt x="2" y="19"/>
                  </a:lnTo>
                  <a:cubicBezTo>
                    <a:pt x="1" y="13"/>
                    <a:pt x="2" y="11"/>
                    <a:pt x="3" y="9"/>
                  </a:cubicBezTo>
                  <a:lnTo>
                    <a:pt x="3" y="9"/>
                  </a:lnTo>
                  <a:cubicBezTo>
                    <a:pt x="0" y="0"/>
                    <a:pt x="0" y="0"/>
                    <a:pt x="2" y="1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2" name="Freeform 356">
              <a:extLst>
                <a:ext uri="{FF2B5EF4-FFF2-40B4-BE49-F238E27FC236}">
                  <a16:creationId xmlns:a16="http://schemas.microsoft.com/office/drawing/2014/main" id="{95887D12-06C6-B243-ACC1-24B7B5E81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4632" y="5828216"/>
              <a:ext cx="9361" cy="4682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2 h 6"/>
                <a:gd name="T4" fmla="*/ 4 w 8"/>
                <a:gd name="T5" fmla="*/ 2 h 6"/>
                <a:gd name="T6" fmla="*/ 7 w 8"/>
                <a:gd name="T7" fmla="*/ 0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lnTo>
                    <a:pt x="4" y="2"/>
                  </a:lnTo>
                  <a:lnTo>
                    <a:pt x="4" y="2"/>
                  </a:lnTo>
                  <a:cubicBezTo>
                    <a:pt x="5" y="1"/>
                    <a:pt x="6" y="0"/>
                    <a:pt x="7" y="0"/>
                  </a:cubicBezTo>
                  <a:lnTo>
                    <a:pt x="0" y="5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3" name="Freeform 375">
              <a:extLst>
                <a:ext uri="{FF2B5EF4-FFF2-40B4-BE49-F238E27FC236}">
                  <a16:creationId xmlns:a16="http://schemas.microsoft.com/office/drawing/2014/main" id="{B2C2D51B-551B-F244-A268-FFF43609BE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91874" y="7653740"/>
              <a:ext cx="18722" cy="60851"/>
            </a:xfrm>
            <a:custGeom>
              <a:avLst/>
              <a:gdLst>
                <a:gd name="T0" fmla="*/ 0 w 18"/>
                <a:gd name="T1" fmla="*/ 49 h 56"/>
                <a:gd name="T2" fmla="*/ 0 w 18"/>
                <a:gd name="T3" fmla="*/ 55 h 56"/>
                <a:gd name="T4" fmla="*/ 0 w 18"/>
                <a:gd name="T5" fmla="*/ 55 h 56"/>
                <a:gd name="T6" fmla="*/ 17 w 18"/>
                <a:gd name="T7" fmla="*/ 0 h 56"/>
                <a:gd name="T8" fmla="*/ 0 w 18"/>
                <a:gd name="T9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6">
                  <a:moveTo>
                    <a:pt x="0" y="49"/>
                  </a:moveTo>
                  <a:lnTo>
                    <a:pt x="0" y="55"/>
                  </a:lnTo>
                  <a:lnTo>
                    <a:pt x="0" y="55"/>
                  </a:lnTo>
                  <a:cubicBezTo>
                    <a:pt x="4" y="45"/>
                    <a:pt x="9" y="29"/>
                    <a:pt x="17" y="0"/>
                  </a:cubicBezTo>
                  <a:lnTo>
                    <a:pt x="0" y="4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4" name="Freeform 376">
              <a:extLst>
                <a:ext uri="{FF2B5EF4-FFF2-40B4-BE49-F238E27FC236}">
                  <a16:creationId xmlns:a16="http://schemas.microsoft.com/office/drawing/2014/main" id="{0607E352-ABF6-3A4C-8AFC-0D770C3C60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0380" y="6815872"/>
              <a:ext cx="23406" cy="23404"/>
            </a:xfrm>
            <a:custGeom>
              <a:avLst/>
              <a:gdLst>
                <a:gd name="T0" fmla="*/ 8 w 20"/>
                <a:gd name="T1" fmla="*/ 9 h 23"/>
                <a:gd name="T2" fmla="*/ 0 w 20"/>
                <a:gd name="T3" fmla="*/ 22 h 23"/>
                <a:gd name="T4" fmla="*/ 19 w 20"/>
                <a:gd name="T5" fmla="*/ 0 h 23"/>
                <a:gd name="T6" fmla="*/ 8 w 20"/>
                <a:gd name="T7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3">
                  <a:moveTo>
                    <a:pt x="8" y="9"/>
                  </a:moveTo>
                  <a:lnTo>
                    <a:pt x="0" y="22"/>
                  </a:lnTo>
                  <a:lnTo>
                    <a:pt x="19" y="0"/>
                  </a:lnTo>
                  <a:lnTo>
                    <a:pt x="8" y="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5" name="Freeform 377">
              <a:extLst>
                <a:ext uri="{FF2B5EF4-FFF2-40B4-BE49-F238E27FC236}">
                  <a16:creationId xmlns:a16="http://schemas.microsoft.com/office/drawing/2014/main" id="{BC036F5B-4CED-5849-B580-099D92B38A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20378" y="6193321"/>
              <a:ext cx="84255" cy="79576"/>
            </a:xfrm>
            <a:custGeom>
              <a:avLst/>
              <a:gdLst>
                <a:gd name="T0" fmla="*/ 70 w 81"/>
                <a:gd name="T1" fmla="*/ 2 h 74"/>
                <a:gd name="T2" fmla="*/ 70 w 81"/>
                <a:gd name="T3" fmla="*/ 2 h 74"/>
                <a:gd name="T4" fmla="*/ 34 w 81"/>
                <a:gd name="T5" fmla="*/ 37 h 74"/>
                <a:gd name="T6" fmla="*/ 34 w 81"/>
                <a:gd name="T7" fmla="*/ 37 h 74"/>
                <a:gd name="T8" fmla="*/ 0 w 81"/>
                <a:gd name="T9" fmla="*/ 73 h 74"/>
                <a:gd name="T10" fmla="*/ 0 w 81"/>
                <a:gd name="T11" fmla="*/ 73 h 74"/>
                <a:gd name="T12" fmla="*/ 70 w 81"/>
                <a:gd name="T13" fmla="*/ 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4">
                  <a:moveTo>
                    <a:pt x="70" y="2"/>
                  </a:moveTo>
                  <a:lnTo>
                    <a:pt x="70" y="2"/>
                  </a:lnTo>
                  <a:cubicBezTo>
                    <a:pt x="58" y="13"/>
                    <a:pt x="46" y="24"/>
                    <a:pt x="34" y="37"/>
                  </a:cubicBezTo>
                  <a:lnTo>
                    <a:pt x="34" y="37"/>
                  </a:lnTo>
                  <a:cubicBezTo>
                    <a:pt x="23" y="49"/>
                    <a:pt x="11" y="62"/>
                    <a:pt x="0" y="73"/>
                  </a:cubicBezTo>
                  <a:lnTo>
                    <a:pt x="0" y="73"/>
                  </a:lnTo>
                  <a:cubicBezTo>
                    <a:pt x="46" y="23"/>
                    <a:pt x="80" y="0"/>
                    <a:pt x="70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6" name="Freeform 540">
              <a:extLst>
                <a:ext uri="{FF2B5EF4-FFF2-40B4-BE49-F238E27FC236}">
                  <a16:creationId xmlns:a16="http://schemas.microsoft.com/office/drawing/2014/main" id="{B7282589-CF9D-E94A-B83D-C30ED70BCE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17392" y="7709911"/>
              <a:ext cx="477445" cy="777019"/>
            </a:xfrm>
            <a:custGeom>
              <a:avLst/>
              <a:gdLst>
                <a:gd name="T0" fmla="*/ 305 w 449"/>
                <a:gd name="T1" fmla="*/ 713 h 733"/>
                <a:gd name="T2" fmla="*/ 305 w 449"/>
                <a:gd name="T3" fmla="*/ 713 h 733"/>
                <a:gd name="T4" fmla="*/ 305 w 449"/>
                <a:gd name="T5" fmla="*/ 713 h 733"/>
                <a:gd name="T6" fmla="*/ 429 w 449"/>
                <a:gd name="T7" fmla="*/ 522 h 733"/>
                <a:gd name="T8" fmla="*/ 315 w 449"/>
                <a:gd name="T9" fmla="*/ 0 h 733"/>
                <a:gd name="T10" fmla="*/ 0 w 449"/>
                <a:gd name="T11" fmla="*/ 69 h 733"/>
                <a:gd name="T12" fmla="*/ 114 w 449"/>
                <a:gd name="T13" fmla="*/ 590 h 733"/>
                <a:gd name="T14" fmla="*/ 114 w 449"/>
                <a:gd name="T15" fmla="*/ 590 h 733"/>
                <a:gd name="T16" fmla="*/ 305 w 449"/>
                <a:gd name="T17" fmla="*/ 713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" h="733">
                  <a:moveTo>
                    <a:pt x="305" y="713"/>
                  </a:moveTo>
                  <a:lnTo>
                    <a:pt x="305" y="713"/>
                  </a:lnTo>
                  <a:lnTo>
                    <a:pt x="305" y="713"/>
                  </a:lnTo>
                  <a:cubicBezTo>
                    <a:pt x="393" y="695"/>
                    <a:pt x="448" y="608"/>
                    <a:pt x="429" y="522"/>
                  </a:cubicBezTo>
                  <a:lnTo>
                    <a:pt x="315" y="0"/>
                  </a:lnTo>
                  <a:lnTo>
                    <a:pt x="0" y="69"/>
                  </a:lnTo>
                  <a:lnTo>
                    <a:pt x="114" y="590"/>
                  </a:lnTo>
                  <a:lnTo>
                    <a:pt x="114" y="590"/>
                  </a:lnTo>
                  <a:cubicBezTo>
                    <a:pt x="133" y="678"/>
                    <a:pt x="219" y="732"/>
                    <a:pt x="305" y="71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7" name="Freeform 541">
              <a:extLst>
                <a:ext uri="{FF2B5EF4-FFF2-40B4-BE49-F238E27FC236}">
                  <a16:creationId xmlns:a16="http://schemas.microsoft.com/office/drawing/2014/main" id="{4DB50964-08F0-164C-A7B5-33B7F4ED24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31873" y="2509507"/>
              <a:ext cx="2288928" cy="2288925"/>
            </a:xfrm>
            <a:custGeom>
              <a:avLst/>
              <a:gdLst>
                <a:gd name="T0" fmla="*/ 923 w 2157"/>
                <a:gd name="T1" fmla="*/ 370 h 2157"/>
                <a:gd name="T2" fmla="*/ 923 w 2157"/>
                <a:gd name="T3" fmla="*/ 370 h 2157"/>
                <a:gd name="T4" fmla="*/ 370 w 2157"/>
                <a:gd name="T5" fmla="*/ 1233 h 2157"/>
                <a:gd name="T6" fmla="*/ 370 w 2157"/>
                <a:gd name="T7" fmla="*/ 1233 h 2157"/>
                <a:gd name="T8" fmla="*/ 1232 w 2157"/>
                <a:gd name="T9" fmla="*/ 1786 h 2157"/>
                <a:gd name="T10" fmla="*/ 1232 w 2157"/>
                <a:gd name="T11" fmla="*/ 1786 h 2157"/>
                <a:gd name="T12" fmla="*/ 1785 w 2157"/>
                <a:gd name="T13" fmla="*/ 924 h 2157"/>
                <a:gd name="T14" fmla="*/ 1785 w 2157"/>
                <a:gd name="T15" fmla="*/ 924 h 2157"/>
                <a:gd name="T16" fmla="*/ 923 w 2157"/>
                <a:gd name="T17" fmla="*/ 370 h 2157"/>
                <a:gd name="T18" fmla="*/ 1288 w 2157"/>
                <a:gd name="T19" fmla="*/ 2041 h 2157"/>
                <a:gd name="T20" fmla="*/ 1288 w 2157"/>
                <a:gd name="T21" fmla="*/ 2041 h 2157"/>
                <a:gd name="T22" fmla="*/ 115 w 2157"/>
                <a:gd name="T23" fmla="*/ 1288 h 2157"/>
                <a:gd name="T24" fmla="*/ 115 w 2157"/>
                <a:gd name="T25" fmla="*/ 1288 h 2157"/>
                <a:gd name="T26" fmla="*/ 868 w 2157"/>
                <a:gd name="T27" fmla="*/ 116 h 2157"/>
                <a:gd name="T28" fmla="*/ 868 w 2157"/>
                <a:gd name="T29" fmla="*/ 116 h 2157"/>
                <a:gd name="T30" fmla="*/ 2040 w 2157"/>
                <a:gd name="T31" fmla="*/ 868 h 2157"/>
                <a:gd name="T32" fmla="*/ 2040 w 2157"/>
                <a:gd name="T33" fmla="*/ 868 h 2157"/>
                <a:gd name="T34" fmla="*/ 1288 w 2157"/>
                <a:gd name="T35" fmla="*/ 2041 h 2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57" h="2157">
                  <a:moveTo>
                    <a:pt x="923" y="370"/>
                  </a:moveTo>
                  <a:lnTo>
                    <a:pt x="923" y="370"/>
                  </a:lnTo>
                  <a:cubicBezTo>
                    <a:pt x="533" y="455"/>
                    <a:pt x="285" y="842"/>
                    <a:pt x="370" y="1233"/>
                  </a:cubicBezTo>
                  <a:lnTo>
                    <a:pt x="370" y="1233"/>
                  </a:lnTo>
                  <a:cubicBezTo>
                    <a:pt x="455" y="1623"/>
                    <a:pt x="842" y="1871"/>
                    <a:pt x="1232" y="1786"/>
                  </a:cubicBezTo>
                  <a:lnTo>
                    <a:pt x="1232" y="1786"/>
                  </a:lnTo>
                  <a:cubicBezTo>
                    <a:pt x="1622" y="1701"/>
                    <a:pt x="1870" y="1314"/>
                    <a:pt x="1785" y="924"/>
                  </a:cubicBezTo>
                  <a:lnTo>
                    <a:pt x="1785" y="924"/>
                  </a:lnTo>
                  <a:cubicBezTo>
                    <a:pt x="1701" y="534"/>
                    <a:pt x="1313" y="285"/>
                    <a:pt x="923" y="370"/>
                  </a:cubicBezTo>
                  <a:close/>
                  <a:moveTo>
                    <a:pt x="1288" y="2041"/>
                  </a:moveTo>
                  <a:lnTo>
                    <a:pt x="1288" y="2041"/>
                  </a:lnTo>
                  <a:cubicBezTo>
                    <a:pt x="757" y="2156"/>
                    <a:pt x="231" y="1818"/>
                    <a:pt x="115" y="1288"/>
                  </a:cubicBezTo>
                  <a:lnTo>
                    <a:pt x="115" y="1288"/>
                  </a:lnTo>
                  <a:cubicBezTo>
                    <a:pt x="0" y="758"/>
                    <a:pt x="337" y="231"/>
                    <a:pt x="868" y="116"/>
                  </a:cubicBezTo>
                  <a:lnTo>
                    <a:pt x="868" y="116"/>
                  </a:lnTo>
                  <a:cubicBezTo>
                    <a:pt x="1398" y="0"/>
                    <a:pt x="1924" y="338"/>
                    <a:pt x="2040" y="868"/>
                  </a:cubicBezTo>
                  <a:lnTo>
                    <a:pt x="2040" y="868"/>
                  </a:lnTo>
                  <a:cubicBezTo>
                    <a:pt x="2156" y="1399"/>
                    <a:pt x="1818" y="1925"/>
                    <a:pt x="1288" y="204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8" name="Freeform 542">
              <a:extLst>
                <a:ext uri="{FF2B5EF4-FFF2-40B4-BE49-F238E27FC236}">
                  <a16:creationId xmlns:a16="http://schemas.microsoft.com/office/drawing/2014/main" id="{47FED468-38BD-0946-8F7B-6B653B346C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93573" y="9090757"/>
              <a:ext cx="126384" cy="313614"/>
            </a:xfrm>
            <a:custGeom>
              <a:avLst/>
              <a:gdLst>
                <a:gd name="T0" fmla="*/ 91 w 118"/>
                <a:gd name="T1" fmla="*/ 292 h 296"/>
                <a:gd name="T2" fmla="*/ 91 w 118"/>
                <a:gd name="T3" fmla="*/ 292 h 296"/>
                <a:gd name="T4" fmla="*/ 91 w 118"/>
                <a:gd name="T5" fmla="*/ 292 h 296"/>
                <a:gd name="T6" fmla="*/ 55 w 118"/>
                <a:gd name="T7" fmla="*/ 269 h 296"/>
                <a:gd name="T8" fmla="*/ 1 w 118"/>
                <a:gd name="T9" fmla="*/ 23 h 296"/>
                <a:gd name="T10" fmla="*/ 1 w 118"/>
                <a:gd name="T11" fmla="*/ 23 h 296"/>
                <a:gd name="T12" fmla="*/ 11 w 118"/>
                <a:gd name="T13" fmla="*/ 9 h 296"/>
                <a:gd name="T14" fmla="*/ 46 w 118"/>
                <a:gd name="T15" fmla="*/ 1 h 296"/>
                <a:gd name="T16" fmla="*/ 46 w 118"/>
                <a:gd name="T17" fmla="*/ 1 h 296"/>
                <a:gd name="T18" fmla="*/ 60 w 118"/>
                <a:gd name="T19" fmla="*/ 10 h 296"/>
                <a:gd name="T20" fmla="*/ 114 w 118"/>
                <a:gd name="T21" fmla="*/ 256 h 296"/>
                <a:gd name="T22" fmla="*/ 114 w 118"/>
                <a:gd name="T23" fmla="*/ 256 h 296"/>
                <a:gd name="T24" fmla="*/ 91 w 118"/>
                <a:gd name="T25" fmla="*/ 292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" h="296">
                  <a:moveTo>
                    <a:pt x="91" y="292"/>
                  </a:moveTo>
                  <a:lnTo>
                    <a:pt x="91" y="292"/>
                  </a:lnTo>
                  <a:lnTo>
                    <a:pt x="91" y="292"/>
                  </a:lnTo>
                  <a:cubicBezTo>
                    <a:pt x="75" y="295"/>
                    <a:pt x="59" y="285"/>
                    <a:pt x="55" y="269"/>
                  </a:cubicBezTo>
                  <a:lnTo>
                    <a:pt x="1" y="23"/>
                  </a:lnTo>
                  <a:lnTo>
                    <a:pt x="1" y="23"/>
                  </a:lnTo>
                  <a:cubicBezTo>
                    <a:pt x="0" y="16"/>
                    <a:pt x="5" y="10"/>
                    <a:pt x="11" y="9"/>
                  </a:cubicBezTo>
                  <a:lnTo>
                    <a:pt x="46" y="1"/>
                  </a:lnTo>
                  <a:lnTo>
                    <a:pt x="46" y="1"/>
                  </a:lnTo>
                  <a:cubicBezTo>
                    <a:pt x="52" y="0"/>
                    <a:pt x="59" y="4"/>
                    <a:pt x="60" y="10"/>
                  </a:cubicBezTo>
                  <a:lnTo>
                    <a:pt x="114" y="256"/>
                  </a:lnTo>
                  <a:lnTo>
                    <a:pt x="114" y="256"/>
                  </a:lnTo>
                  <a:cubicBezTo>
                    <a:pt x="117" y="272"/>
                    <a:pt x="107" y="288"/>
                    <a:pt x="91" y="29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9" name="Freeform 543">
              <a:extLst>
                <a:ext uri="{FF2B5EF4-FFF2-40B4-BE49-F238E27FC236}">
                  <a16:creationId xmlns:a16="http://schemas.microsoft.com/office/drawing/2014/main" id="{612A4E89-09C0-A944-85B7-558A094F96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93561" y="8369909"/>
              <a:ext cx="126382" cy="313614"/>
            </a:xfrm>
            <a:custGeom>
              <a:avLst/>
              <a:gdLst>
                <a:gd name="T0" fmla="*/ 90 w 118"/>
                <a:gd name="T1" fmla="*/ 292 h 297"/>
                <a:gd name="T2" fmla="*/ 90 w 118"/>
                <a:gd name="T3" fmla="*/ 292 h 297"/>
                <a:gd name="T4" fmla="*/ 90 w 118"/>
                <a:gd name="T5" fmla="*/ 292 h 297"/>
                <a:gd name="T6" fmla="*/ 55 w 118"/>
                <a:gd name="T7" fmla="*/ 269 h 297"/>
                <a:gd name="T8" fmla="*/ 1 w 118"/>
                <a:gd name="T9" fmla="*/ 23 h 297"/>
                <a:gd name="T10" fmla="*/ 1 w 118"/>
                <a:gd name="T11" fmla="*/ 23 h 297"/>
                <a:gd name="T12" fmla="*/ 10 w 118"/>
                <a:gd name="T13" fmla="*/ 10 h 297"/>
                <a:gd name="T14" fmla="*/ 46 w 118"/>
                <a:gd name="T15" fmla="*/ 2 h 297"/>
                <a:gd name="T16" fmla="*/ 46 w 118"/>
                <a:gd name="T17" fmla="*/ 2 h 297"/>
                <a:gd name="T18" fmla="*/ 60 w 118"/>
                <a:gd name="T19" fmla="*/ 11 h 297"/>
                <a:gd name="T20" fmla="*/ 113 w 118"/>
                <a:gd name="T21" fmla="*/ 257 h 297"/>
                <a:gd name="T22" fmla="*/ 113 w 118"/>
                <a:gd name="T23" fmla="*/ 257 h 297"/>
                <a:gd name="T24" fmla="*/ 90 w 118"/>
                <a:gd name="T25" fmla="*/ 292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" h="297">
                  <a:moveTo>
                    <a:pt x="90" y="292"/>
                  </a:moveTo>
                  <a:lnTo>
                    <a:pt x="90" y="292"/>
                  </a:lnTo>
                  <a:lnTo>
                    <a:pt x="90" y="292"/>
                  </a:lnTo>
                  <a:cubicBezTo>
                    <a:pt x="74" y="296"/>
                    <a:pt x="59" y="285"/>
                    <a:pt x="55" y="269"/>
                  </a:cubicBezTo>
                  <a:lnTo>
                    <a:pt x="1" y="23"/>
                  </a:lnTo>
                  <a:lnTo>
                    <a:pt x="1" y="23"/>
                  </a:lnTo>
                  <a:cubicBezTo>
                    <a:pt x="0" y="17"/>
                    <a:pt x="4" y="11"/>
                    <a:pt x="10" y="10"/>
                  </a:cubicBezTo>
                  <a:lnTo>
                    <a:pt x="46" y="2"/>
                  </a:lnTo>
                  <a:lnTo>
                    <a:pt x="46" y="2"/>
                  </a:lnTo>
                  <a:cubicBezTo>
                    <a:pt x="52" y="0"/>
                    <a:pt x="59" y="5"/>
                    <a:pt x="60" y="11"/>
                  </a:cubicBezTo>
                  <a:lnTo>
                    <a:pt x="113" y="257"/>
                  </a:lnTo>
                  <a:lnTo>
                    <a:pt x="113" y="257"/>
                  </a:lnTo>
                  <a:cubicBezTo>
                    <a:pt x="117" y="273"/>
                    <a:pt x="107" y="289"/>
                    <a:pt x="90" y="29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0" name="Freeform 544">
              <a:extLst>
                <a:ext uri="{FF2B5EF4-FFF2-40B4-BE49-F238E27FC236}">
                  <a16:creationId xmlns:a16="http://schemas.microsoft.com/office/drawing/2014/main" id="{3B8E1F7A-2BE1-504D-9183-6AF23C3366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1445" y="2308229"/>
              <a:ext cx="322980" cy="482127"/>
            </a:xfrm>
            <a:custGeom>
              <a:avLst/>
              <a:gdLst>
                <a:gd name="T0" fmla="*/ 302 w 303"/>
                <a:gd name="T1" fmla="*/ 408 h 455"/>
                <a:gd name="T2" fmla="*/ 89 w 303"/>
                <a:gd name="T3" fmla="*/ 454 h 455"/>
                <a:gd name="T4" fmla="*/ 0 w 303"/>
                <a:gd name="T5" fmla="*/ 46 h 455"/>
                <a:gd name="T6" fmla="*/ 213 w 303"/>
                <a:gd name="T7" fmla="*/ 0 h 455"/>
                <a:gd name="T8" fmla="*/ 302 w 303"/>
                <a:gd name="T9" fmla="*/ 408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" h="455">
                  <a:moveTo>
                    <a:pt x="302" y="408"/>
                  </a:moveTo>
                  <a:lnTo>
                    <a:pt x="89" y="454"/>
                  </a:lnTo>
                  <a:lnTo>
                    <a:pt x="0" y="46"/>
                  </a:lnTo>
                  <a:lnTo>
                    <a:pt x="213" y="0"/>
                  </a:lnTo>
                  <a:lnTo>
                    <a:pt x="302" y="40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1" name="Freeform 545">
              <a:extLst>
                <a:ext uri="{FF2B5EF4-FFF2-40B4-BE49-F238E27FC236}">
                  <a16:creationId xmlns:a16="http://schemas.microsoft.com/office/drawing/2014/main" id="{402CB097-762D-8940-B13A-32FDC1CD97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894" y="1671637"/>
              <a:ext cx="496168" cy="861274"/>
            </a:xfrm>
            <a:custGeom>
              <a:avLst/>
              <a:gdLst>
                <a:gd name="T0" fmla="*/ 317 w 467"/>
                <a:gd name="T1" fmla="*/ 791 h 812"/>
                <a:gd name="T2" fmla="*/ 317 w 467"/>
                <a:gd name="T3" fmla="*/ 791 h 812"/>
                <a:gd name="T4" fmla="*/ 317 w 467"/>
                <a:gd name="T5" fmla="*/ 791 h 812"/>
                <a:gd name="T6" fmla="*/ 116 w 467"/>
                <a:gd name="T7" fmla="*/ 662 h 812"/>
                <a:gd name="T8" fmla="*/ 20 w 467"/>
                <a:gd name="T9" fmla="*/ 221 h 812"/>
                <a:gd name="T10" fmla="*/ 20 w 467"/>
                <a:gd name="T11" fmla="*/ 221 h 812"/>
                <a:gd name="T12" fmla="*/ 149 w 467"/>
                <a:gd name="T13" fmla="*/ 20 h 812"/>
                <a:gd name="T14" fmla="*/ 149 w 467"/>
                <a:gd name="T15" fmla="*/ 20 h 812"/>
                <a:gd name="T16" fmla="*/ 351 w 467"/>
                <a:gd name="T17" fmla="*/ 149 h 812"/>
                <a:gd name="T18" fmla="*/ 447 w 467"/>
                <a:gd name="T19" fmla="*/ 590 h 812"/>
                <a:gd name="T20" fmla="*/ 447 w 467"/>
                <a:gd name="T21" fmla="*/ 590 h 812"/>
                <a:gd name="T22" fmla="*/ 317 w 467"/>
                <a:gd name="T23" fmla="*/ 791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7" h="812">
                  <a:moveTo>
                    <a:pt x="317" y="791"/>
                  </a:moveTo>
                  <a:lnTo>
                    <a:pt x="317" y="791"/>
                  </a:lnTo>
                  <a:lnTo>
                    <a:pt x="317" y="791"/>
                  </a:lnTo>
                  <a:cubicBezTo>
                    <a:pt x="226" y="811"/>
                    <a:pt x="136" y="753"/>
                    <a:pt x="116" y="662"/>
                  </a:cubicBezTo>
                  <a:lnTo>
                    <a:pt x="20" y="221"/>
                  </a:lnTo>
                  <a:lnTo>
                    <a:pt x="20" y="221"/>
                  </a:lnTo>
                  <a:cubicBezTo>
                    <a:pt x="0" y="130"/>
                    <a:pt x="58" y="40"/>
                    <a:pt x="149" y="20"/>
                  </a:cubicBezTo>
                  <a:lnTo>
                    <a:pt x="149" y="20"/>
                  </a:lnTo>
                  <a:cubicBezTo>
                    <a:pt x="241" y="0"/>
                    <a:pt x="331" y="58"/>
                    <a:pt x="351" y="149"/>
                  </a:cubicBezTo>
                  <a:lnTo>
                    <a:pt x="447" y="590"/>
                  </a:lnTo>
                  <a:lnTo>
                    <a:pt x="447" y="590"/>
                  </a:lnTo>
                  <a:cubicBezTo>
                    <a:pt x="466" y="681"/>
                    <a:pt x="409" y="771"/>
                    <a:pt x="317" y="79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2" name="Freeform 546">
              <a:extLst>
                <a:ext uri="{FF2B5EF4-FFF2-40B4-BE49-F238E27FC236}">
                  <a16:creationId xmlns:a16="http://schemas.microsoft.com/office/drawing/2014/main" id="{B9BA9A02-4B74-B642-ACF8-4C236D61EF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3151" y="5860984"/>
              <a:ext cx="3014457" cy="809782"/>
            </a:xfrm>
            <a:custGeom>
              <a:avLst/>
              <a:gdLst>
                <a:gd name="T0" fmla="*/ 2807 w 2842"/>
                <a:gd name="T1" fmla="*/ 0 h 764"/>
                <a:gd name="T2" fmla="*/ 0 w 2842"/>
                <a:gd name="T3" fmla="*/ 611 h 764"/>
                <a:gd name="T4" fmla="*/ 34 w 2842"/>
                <a:gd name="T5" fmla="*/ 763 h 764"/>
                <a:gd name="T6" fmla="*/ 2841 w 2842"/>
                <a:gd name="T7" fmla="*/ 151 h 764"/>
                <a:gd name="T8" fmla="*/ 2807 w 2842"/>
                <a:gd name="T9" fmla="*/ 0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2" h="764">
                  <a:moveTo>
                    <a:pt x="2807" y="0"/>
                  </a:moveTo>
                  <a:lnTo>
                    <a:pt x="0" y="611"/>
                  </a:lnTo>
                  <a:lnTo>
                    <a:pt x="34" y="763"/>
                  </a:lnTo>
                  <a:lnTo>
                    <a:pt x="2841" y="151"/>
                  </a:lnTo>
                  <a:lnTo>
                    <a:pt x="2807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3" name="Freeform 547">
              <a:extLst>
                <a:ext uri="{FF2B5EF4-FFF2-40B4-BE49-F238E27FC236}">
                  <a16:creationId xmlns:a16="http://schemas.microsoft.com/office/drawing/2014/main" id="{98B36182-654F-1E43-B52E-8F0ADA6846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86755" y="5701835"/>
              <a:ext cx="547660" cy="369784"/>
            </a:xfrm>
            <a:custGeom>
              <a:avLst/>
              <a:gdLst>
                <a:gd name="T0" fmla="*/ 395 w 518"/>
                <a:gd name="T1" fmla="*/ 286 h 350"/>
                <a:gd name="T2" fmla="*/ 181 w 518"/>
                <a:gd name="T3" fmla="*/ 332 h 350"/>
                <a:gd name="T4" fmla="*/ 181 w 518"/>
                <a:gd name="T5" fmla="*/ 332 h 350"/>
                <a:gd name="T6" fmla="*/ 16 w 518"/>
                <a:gd name="T7" fmla="*/ 227 h 350"/>
                <a:gd name="T8" fmla="*/ 16 w 518"/>
                <a:gd name="T9" fmla="*/ 227 h 350"/>
                <a:gd name="T10" fmla="*/ 122 w 518"/>
                <a:gd name="T11" fmla="*/ 62 h 350"/>
                <a:gd name="T12" fmla="*/ 336 w 518"/>
                <a:gd name="T13" fmla="*/ 15 h 350"/>
                <a:gd name="T14" fmla="*/ 336 w 518"/>
                <a:gd name="T15" fmla="*/ 15 h 350"/>
                <a:gd name="T16" fmla="*/ 501 w 518"/>
                <a:gd name="T17" fmla="*/ 121 h 350"/>
                <a:gd name="T18" fmla="*/ 501 w 518"/>
                <a:gd name="T19" fmla="*/ 121 h 350"/>
                <a:gd name="T20" fmla="*/ 395 w 518"/>
                <a:gd name="T21" fmla="*/ 286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8" h="350">
                  <a:moveTo>
                    <a:pt x="395" y="286"/>
                  </a:moveTo>
                  <a:lnTo>
                    <a:pt x="181" y="332"/>
                  </a:lnTo>
                  <a:lnTo>
                    <a:pt x="181" y="332"/>
                  </a:lnTo>
                  <a:cubicBezTo>
                    <a:pt x="106" y="349"/>
                    <a:pt x="33" y="302"/>
                    <a:pt x="16" y="227"/>
                  </a:cubicBezTo>
                  <a:lnTo>
                    <a:pt x="16" y="227"/>
                  </a:lnTo>
                  <a:cubicBezTo>
                    <a:pt x="0" y="152"/>
                    <a:pt x="48" y="78"/>
                    <a:pt x="122" y="62"/>
                  </a:cubicBezTo>
                  <a:lnTo>
                    <a:pt x="336" y="15"/>
                  </a:lnTo>
                  <a:lnTo>
                    <a:pt x="336" y="15"/>
                  </a:lnTo>
                  <a:cubicBezTo>
                    <a:pt x="411" y="0"/>
                    <a:pt x="485" y="47"/>
                    <a:pt x="501" y="121"/>
                  </a:cubicBezTo>
                  <a:lnTo>
                    <a:pt x="501" y="121"/>
                  </a:lnTo>
                  <a:cubicBezTo>
                    <a:pt x="517" y="196"/>
                    <a:pt x="470" y="269"/>
                    <a:pt x="395" y="2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4" name="Freeform 548">
              <a:extLst>
                <a:ext uri="{FF2B5EF4-FFF2-40B4-BE49-F238E27FC236}">
                  <a16:creationId xmlns:a16="http://schemas.microsoft.com/office/drawing/2014/main" id="{27C4F7B4-F31D-1845-A333-22A5D2CCD4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1024" y="6450768"/>
              <a:ext cx="547660" cy="369784"/>
            </a:xfrm>
            <a:custGeom>
              <a:avLst/>
              <a:gdLst>
                <a:gd name="T0" fmla="*/ 395 w 518"/>
                <a:gd name="T1" fmla="*/ 286 h 349"/>
                <a:gd name="T2" fmla="*/ 181 w 518"/>
                <a:gd name="T3" fmla="*/ 333 h 349"/>
                <a:gd name="T4" fmla="*/ 181 w 518"/>
                <a:gd name="T5" fmla="*/ 333 h 349"/>
                <a:gd name="T6" fmla="*/ 16 w 518"/>
                <a:gd name="T7" fmla="*/ 228 h 349"/>
                <a:gd name="T8" fmla="*/ 16 w 518"/>
                <a:gd name="T9" fmla="*/ 228 h 349"/>
                <a:gd name="T10" fmla="*/ 122 w 518"/>
                <a:gd name="T11" fmla="*/ 63 h 349"/>
                <a:gd name="T12" fmla="*/ 336 w 518"/>
                <a:gd name="T13" fmla="*/ 17 h 349"/>
                <a:gd name="T14" fmla="*/ 336 w 518"/>
                <a:gd name="T15" fmla="*/ 17 h 349"/>
                <a:gd name="T16" fmla="*/ 500 w 518"/>
                <a:gd name="T17" fmla="*/ 122 h 349"/>
                <a:gd name="T18" fmla="*/ 500 w 518"/>
                <a:gd name="T19" fmla="*/ 122 h 349"/>
                <a:gd name="T20" fmla="*/ 395 w 518"/>
                <a:gd name="T21" fmla="*/ 286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8" h="349">
                  <a:moveTo>
                    <a:pt x="395" y="286"/>
                  </a:moveTo>
                  <a:lnTo>
                    <a:pt x="181" y="333"/>
                  </a:lnTo>
                  <a:lnTo>
                    <a:pt x="181" y="333"/>
                  </a:lnTo>
                  <a:cubicBezTo>
                    <a:pt x="106" y="348"/>
                    <a:pt x="32" y="303"/>
                    <a:pt x="16" y="228"/>
                  </a:cubicBezTo>
                  <a:lnTo>
                    <a:pt x="16" y="228"/>
                  </a:lnTo>
                  <a:cubicBezTo>
                    <a:pt x="0" y="153"/>
                    <a:pt x="47" y="80"/>
                    <a:pt x="122" y="63"/>
                  </a:cubicBezTo>
                  <a:lnTo>
                    <a:pt x="336" y="17"/>
                  </a:lnTo>
                  <a:lnTo>
                    <a:pt x="336" y="17"/>
                  </a:lnTo>
                  <a:cubicBezTo>
                    <a:pt x="410" y="0"/>
                    <a:pt x="485" y="48"/>
                    <a:pt x="500" y="122"/>
                  </a:cubicBezTo>
                  <a:lnTo>
                    <a:pt x="500" y="122"/>
                  </a:lnTo>
                  <a:cubicBezTo>
                    <a:pt x="517" y="197"/>
                    <a:pt x="470" y="271"/>
                    <a:pt x="395" y="2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5" name="Freeform 549">
              <a:extLst>
                <a:ext uri="{FF2B5EF4-FFF2-40B4-BE49-F238E27FC236}">
                  <a16:creationId xmlns:a16="http://schemas.microsoft.com/office/drawing/2014/main" id="{D4A9A63E-9D89-CD40-BA2A-63B10016F4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81231" y="5748643"/>
              <a:ext cx="332339" cy="1057868"/>
            </a:xfrm>
            <a:custGeom>
              <a:avLst/>
              <a:gdLst>
                <a:gd name="T0" fmla="*/ 263 w 312"/>
                <a:gd name="T1" fmla="*/ 990 h 998"/>
                <a:gd name="T2" fmla="*/ 263 w 312"/>
                <a:gd name="T3" fmla="*/ 990 h 998"/>
                <a:gd name="T4" fmla="*/ 263 w 312"/>
                <a:gd name="T5" fmla="*/ 990 h 998"/>
                <a:gd name="T6" fmla="*/ 199 w 312"/>
                <a:gd name="T7" fmla="*/ 949 h 998"/>
                <a:gd name="T8" fmla="*/ 7 w 312"/>
                <a:gd name="T9" fmla="*/ 71 h 998"/>
                <a:gd name="T10" fmla="*/ 7 w 312"/>
                <a:gd name="T11" fmla="*/ 71 h 998"/>
                <a:gd name="T12" fmla="*/ 49 w 312"/>
                <a:gd name="T13" fmla="*/ 6 h 998"/>
                <a:gd name="T14" fmla="*/ 49 w 312"/>
                <a:gd name="T15" fmla="*/ 6 h 998"/>
                <a:gd name="T16" fmla="*/ 114 w 312"/>
                <a:gd name="T17" fmla="*/ 48 h 998"/>
                <a:gd name="T18" fmla="*/ 305 w 312"/>
                <a:gd name="T19" fmla="*/ 926 h 998"/>
                <a:gd name="T20" fmla="*/ 305 w 312"/>
                <a:gd name="T21" fmla="*/ 926 h 998"/>
                <a:gd name="T22" fmla="*/ 263 w 312"/>
                <a:gd name="T23" fmla="*/ 990 h 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2" h="998">
                  <a:moveTo>
                    <a:pt x="263" y="990"/>
                  </a:moveTo>
                  <a:lnTo>
                    <a:pt x="263" y="990"/>
                  </a:lnTo>
                  <a:lnTo>
                    <a:pt x="263" y="990"/>
                  </a:lnTo>
                  <a:cubicBezTo>
                    <a:pt x="234" y="997"/>
                    <a:pt x="205" y="978"/>
                    <a:pt x="199" y="949"/>
                  </a:cubicBezTo>
                  <a:lnTo>
                    <a:pt x="7" y="71"/>
                  </a:lnTo>
                  <a:lnTo>
                    <a:pt x="7" y="71"/>
                  </a:lnTo>
                  <a:cubicBezTo>
                    <a:pt x="0" y="41"/>
                    <a:pt x="19" y="12"/>
                    <a:pt x="49" y="6"/>
                  </a:cubicBezTo>
                  <a:lnTo>
                    <a:pt x="49" y="6"/>
                  </a:lnTo>
                  <a:cubicBezTo>
                    <a:pt x="78" y="0"/>
                    <a:pt x="107" y="18"/>
                    <a:pt x="114" y="48"/>
                  </a:cubicBezTo>
                  <a:lnTo>
                    <a:pt x="305" y="926"/>
                  </a:lnTo>
                  <a:lnTo>
                    <a:pt x="305" y="926"/>
                  </a:lnTo>
                  <a:cubicBezTo>
                    <a:pt x="311" y="956"/>
                    <a:pt x="293" y="984"/>
                    <a:pt x="263" y="99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6" name="Freeform 550">
              <a:extLst>
                <a:ext uri="{FF2B5EF4-FFF2-40B4-BE49-F238E27FC236}">
                  <a16:creationId xmlns:a16="http://schemas.microsoft.com/office/drawing/2014/main" id="{75CCA766-8110-1F4A-863E-4DEEA01D22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7406" y="3731203"/>
              <a:ext cx="692764" cy="4797855"/>
            </a:xfrm>
            <a:custGeom>
              <a:avLst/>
              <a:gdLst>
                <a:gd name="T0" fmla="*/ 336 w 652"/>
                <a:gd name="T1" fmla="*/ 4518 h 4519"/>
                <a:gd name="T2" fmla="*/ 0 w 652"/>
                <a:gd name="T3" fmla="*/ 4494 h 4519"/>
                <a:gd name="T4" fmla="*/ 308 w 652"/>
                <a:gd name="T5" fmla="*/ 163 h 4519"/>
                <a:gd name="T6" fmla="*/ 308 w 652"/>
                <a:gd name="T7" fmla="*/ 163 h 4519"/>
                <a:gd name="T8" fmla="*/ 488 w 652"/>
                <a:gd name="T9" fmla="*/ 7 h 4519"/>
                <a:gd name="T10" fmla="*/ 488 w 652"/>
                <a:gd name="T11" fmla="*/ 7 h 4519"/>
                <a:gd name="T12" fmla="*/ 645 w 652"/>
                <a:gd name="T13" fmla="*/ 187 h 4519"/>
                <a:gd name="T14" fmla="*/ 336 w 652"/>
                <a:gd name="T15" fmla="*/ 4518 h 4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2" h="4519">
                  <a:moveTo>
                    <a:pt x="336" y="4518"/>
                  </a:moveTo>
                  <a:lnTo>
                    <a:pt x="0" y="4494"/>
                  </a:lnTo>
                  <a:lnTo>
                    <a:pt x="308" y="163"/>
                  </a:lnTo>
                  <a:lnTo>
                    <a:pt x="308" y="163"/>
                  </a:lnTo>
                  <a:cubicBezTo>
                    <a:pt x="315" y="70"/>
                    <a:pt x="395" y="0"/>
                    <a:pt x="488" y="7"/>
                  </a:cubicBezTo>
                  <a:lnTo>
                    <a:pt x="488" y="7"/>
                  </a:lnTo>
                  <a:cubicBezTo>
                    <a:pt x="581" y="13"/>
                    <a:pt x="651" y="94"/>
                    <a:pt x="645" y="187"/>
                  </a:cubicBezTo>
                  <a:lnTo>
                    <a:pt x="336" y="451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7" name="Freeform 551">
              <a:extLst>
                <a:ext uri="{FF2B5EF4-FFF2-40B4-BE49-F238E27FC236}">
                  <a16:creationId xmlns:a16="http://schemas.microsoft.com/office/drawing/2014/main" id="{BEC61D0F-5051-D44E-82CA-207C755BFC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7406" y="8430758"/>
              <a:ext cx="477445" cy="777019"/>
            </a:xfrm>
            <a:custGeom>
              <a:avLst/>
              <a:gdLst>
                <a:gd name="T0" fmla="*/ 305 w 448"/>
                <a:gd name="T1" fmla="*/ 713 h 732"/>
                <a:gd name="T2" fmla="*/ 305 w 448"/>
                <a:gd name="T3" fmla="*/ 713 h 732"/>
                <a:gd name="T4" fmla="*/ 305 w 448"/>
                <a:gd name="T5" fmla="*/ 713 h 732"/>
                <a:gd name="T6" fmla="*/ 113 w 448"/>
                <a:gd name="T7" fmla="*/ 590 h 732"/>
                <a:gd name="T8" fmla="*/ 0 w 448"/>
                <a:gd name="T9" fmla="*/ 68 h 732"/>
                <a:gd name="T10" fmla="*/ 315 w 448"/>
                <a:gd name="T11" fmla="*/ 0 h 732"/>
                <a:gd name="T12" fmla="*/ 428 w 448"/>
                <a:gd name="T13" fmla="*/ 520 h 732"/>
                <a:gd name="T14" fmla="*/ 428 w 448"/>
                <a:gd name="T15" fmla="*/ 520 h 732"/>
                <a:gd name="T16" fmla="*/ 305 w 448"/>
                <a:gd name="T17" fmla="*/ 713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8" h="732">
                  <a:moveTo>
                    <a:pt x="305" y="713"/>
                  </a:moveTo>
                  <a:lnTo>
                    <a:pt x="305" y="713"/>
                  </a:lnTo>
                  <a:lnTo>
                    <a:pt x="305" y="713"/>
                  </a:lnTo>
                  <a:cubicBezTo>
                    <a:pt x="218" y="731"/>
                    <a:pt x="132" y="676"/>
                    <a:pt x="113" y="590"/>
                  </a:cubicBezTo>
                  <a:lnTo>
                    <a:pt x="0" y="68"/>
                  </a:lnTo>
                  <a:lnTo>
                    <a:pt x="315" y="0"/>
                  </a:lnTo>
                  <a:lnTo>
                    <a:pt x="428" y="520"/>
                  </a:lnTo>
                  <a:lnTo>
                    <a:pt x="428" y="520"/>
                  </a:lnTo>
                  <a:cubicBezTo>
                    <a:pt x="447" y="608"/>
                    <a:pt x="392" y="694"/>
                    <a:pt x="305" y="71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8" name="Freeform 552">
              <a:extLst>
                <a:ext uri="{FF2B5EF4-FFF2-40B4-BE49-F238E27FC236}">
                  <a16:creationId xmlns:a16="http://schemas.microsoft.com/office/drawing/2014/main" id="{587147A5-99AE-6D4E-B71E-7C81825DA2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5274" y="3548652"/>
              <a:ext cx="2574459" cy="4334451"/>
            </a:xfrm>
            <a:custGeom>
              <a:avLst/>
              <a:gdLst>
                <a:gd name="T0" fmla="*/ 2129 w 2426"/>
                <a:gd name="T1" fmla="*/ 4083 h 4084"/>
                <a:gd name="T2" fmla="*/ 2425 w 2426"/>
                <a:gd name="T3" fmla="*/ 3921 h 4084"/>
                <a:gd name="T4" fmla="*/ 341 w 2426"/>
                <a:gd name="T5" fmla="*/ 111 h 4084"/>
                <a:gd name="T6" fmla="*/ 341 w 2426"/>
                <a:gd name="T7" fmla="*/ 111 h 4084"/>
                <a:gd name="T8" fmla="*/ 112 w 2426"/>
                <a:gd name="T9" fmla="*/ 44 h 4084"/>
                <a:gd name="T10" fmla="*/ 112 w 2426"/>
                <a:gd name="T11" fmla="*/ 44 h 4084"/>
                <a:gd name="T12" fmla="*/ 45 w 2426"/>
                <a:gd name="T13" fmla="*/ 273 h 4084"/>
                <a:gd name="T14" fmla="*/ 2129 w 2426"/>
                <a:gd name="T15" fmla="*/ 4083 h 4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26" h="4084">
                  <a:moveTo>
                    <a:pt x="2129" y="4083"/>
                  </a:moveTo>
                  <a:lnTo>
                    <a:pt x="2425" y="3921"/>
                  </a:lnTo>
                  <a:lnTo>
                    <a:pt x="341" y="111"/>
                  </a:lnTo>
                  <a:lnTo>
                    <a:pt x="341" y="111"/>
                  </a:lnTo>
                  <a:cubicBezTo>
                    <a:pt x="296" y="30"/>
                    <a:pt x="193" y="0"/>
                    <a:pt x="112" y="44"/>
                  </a:cubicBezTo>
                  <a:lnTo>
                    <a:pt x="112" y="44"/>
                  </a:lnTo>
                  <a:cubicBezTo>
                    <a:pt x="30" y="89"/>
                    <a:pt x="0" y="191"/>
                    <a:pt x="45" y="273"/>
                  </a:cubicBezTo>
                  <a:lnTo>
                    <a:pt x="2129" y="408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52" name="Graphic 51">
            <a:extLst>
              <a:ext uri="{FF2B5EF4-FFF2-40B4-BE49-F238E27FC236}">
                <a16:creationId xmlns:a16="http://schemas.microsoft.com/office/drawing/2014/main" id="{AC1D2DD2-2C42-3546-A4C5-534CC5069E8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5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 animBg="1"/>
      <p:bldP spid="67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Rounded Rectangle 3">
            <a:extLst>
              <a:ext uri="{FF2B5EF4-FFF2-40B4-BE49-F238E27FC236}">
                <a16:creationId xmlns:a16="http://schemas.microsoft.com/office/drawing/2014/main" id="{55C2897F-3727-DD46-ADF3-80B4BF348362}"/>
              </a:ext>
            </a:extLst>
          </p:cNvPr>
          <p:cNvSpPr/>
          <p:nvPr userDrawn="1"/>
        </p:nvSpPr>
        <p:spPr>
          <a:xfrm flipH="1">
            <a:off x="911262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87" name="Rounded Rectangle 8">
            <a:extLst>
              <a:ext uri="{FF2B5EF4-FFF2-40B4-BE49-F238E27FC236}">
                <a16:creationId xmlns:a16="http://schemas.microsoft.com/office/drawing/2014/main" id="{7FD3FD11-4E91-0C4A-8F0F-DAD183BFA757}"/>
              </a:ext>
            </a:extLst>
          </p:cNvPr>
          <p:cNvSpPr/>
          <p:nvPr userDrawn="1"/>
        </p:nvSpPr>
        <p:spPr>
          <a:xfrm flipH="1">
            <a:off x="911261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286" rtl="1" eaLnBrk="1" latinLnBrk="0" hangingPunct="1"/>
            <a:endParaRPr lang="ko-KR" altLang="en-US" sz="2700"/>
          </a:p>
        </p:txBody>
      </p:sp>
      <p:sp>
        <p:nvSpPr>
          <p:cNvPr id="88" name="Rounded Rectangle 9">
            <a:extLst>
              <a:ext uri="{FF2B5EF4-FFF2-40B4-BE49-F238E27FC236}">
                <a16:creationId xmlns:a16="http://schemas.microsoft.com/office/drawing/2014/main" id="{0036FE36-DEAA-4842-9D36-13B5B2769AAC}"/>
              </a:ext>
            </a:extLst>
          </p:cNvPr>
          <p:cNvSpPr/>
          <p:nvPr userDrawn="1"/>
        </p:nvSpPr>
        <p:spPr>
          <a:xfrm flipH="1">
            <a:off x="4406568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89" name="Rounded Rectangle 8">
            <a:extLst>
              <a:ext uri="{FF2B5EF4-FFF2-40B4-BE49-F238E27FC236}">
                <a16:creationId xmlns:a16="http://schemas.microsoft.com/office/drawing/2014/main" id="{03B4C5CF-8EF5-014A-A849-D3A7A8D5C8F5}"/>
              </a:ext>
            </a:extLst>
          </p:cNvPr>
          <p:cNvSpPr/>
          <p:nvPr userDrawn="1"/>
        </p:nvSpPr>
        <p:spPr>
          <a:xfrm flipH="1">
            <a:off x="4406567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0" name="Rounded Rectangle 33">
            <a:extLst>
              <a:ext uri="{FF2B5EF4-FFF2-40B4-BE49-F238E27FC236}">
                <a16:creationId xmlns:a16="http://schemas.microsoft.com/office/drawing/2014/main" id="{B70F0CE1-2DBB-BA4B-84C3-C7BD2FD2B386}"/>
              </a:ext>
            </a:extLst>
          </p:cNvPr>
          <p:cNvSpPr/>
          <p:nvPr userDrawn="1"/>
        </p:nvSpPr>
        <p:spPr>
          <a:xfrm flipH="1">
            <a:off x="2658915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1" name="Rounded Rectangle 8">
            <a:extLst>
              <a:ext uri="{FF2B5EF4-FFF2-40B4-BE49-F238E27FC236}">
                <a16:creationId xmlns:a16="http://schemas.microsoft.com/office/drawing/2014/main" id="{D73CC576-6143-1243-AB37-57CA282F18CE}"/>
              </a:ext>
            </a:extLst>
          </p:cNvPr>
          <p:cNvSpPr/>
          <p:nvPr userDrawn="1"/>
        </p:nvSpPr>
        <p:spPr>
          <a:xfrm flipH="1">
            <a:off x="2658914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2" name="Rounded Rectangle 3">
            <a:extLst>
              <a:ext uri="{FF2B5EF4-FFF2-40B4-BE49-F238E27FC236}">
                <a16:creationId xmlns:a16="http://schemas.microsoft.com/office/drawing/2014/main" id="{495A86B5-DAF5-CB40-A7BC-C1FC819827FF}"/>
              </a:ext>
            </a:extLst>
          </p:cNvPr>
          <p:cNvSpPr/>
          <p:nvPr userDrawn="1"/>
        </p:nvSpPr>
        <p:spPr>
          <a:xfrm flipH="1">
            <a:off x="6143019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93" name="Rounded Rectangle 8">
            <a:extLst>
              <a:ext uri="{FF2B5EF4-FFF2-40B4-BE49-F238E27FC236}">
                <a16:creationId xmlns:a16="http://schemas.microsoft.com/office/drawing/2014/main" id="{A39033EC-B77B-D241-BC5B-4F00F45645A9}"/>
              </a:ext>
            </a:extLst>
          </p:cNvPr>
          <p:cNvSpPr/>
          <p:nvPr userDrawn="1"/>
        </p:nvSpPr>
        <p:spPr>
          <a:xfrm flipH="1">
            <a:off x="6143018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286" rtl="1" eaLnBrk="1" latinLnBrk="0" hangingPunct="1"/>
            <a:endParaRPr lang="ko-KR" altLang="en-US" sz="2700"/>
          </a:p>
        </p:txBody>
      </p:sp>
      <p:sp>
        <p:nvSpPr>
          <p:cNvPr id="94" name="Rounded Rectangle 9">
            <a:extLst>
              <a:ext uri="{FF2B5EF4-FFF2-40B4-BE49-F238E27FC236}">
                <a16:creationId xmlns:a16="http://schemas.microsoft.com/office/drawing/2014/main" id="{4C051729-4071-EE46-A86C-4EEBAFD8EEF8}"/>
              </a:ext>
            </a:extLst>
          </p:cNvPr>
          <p:cNvSpPr/>
          <p:nvPr userDrawn="1"/>
        </p:nvSpPr>
        <p:spPr>
          <a:xfrm flipH="1">
            <a:off x="9638325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1" eaLnBrk="1" latinLnBrk="0" hangingPunct="1"/>
            <a:endParaRPr lang="ko-KR" altLang="en-US" sz="2700"/>
          </a:p>
        </p:txBody>
      </p:sp>
      <p:sp>
        <p:nvSpPr>
          <p:cNvPr id="95" name="Rounded Rectangle 8">
            <a:extLst>
              <a:ext uri="{FF2B5EF4-FFF2-40B4-BE49-F238E27FC236}">
                <a16:creationId xmlns:a16="http://schemas.microsoft.com/office/drawing/2014/main" id="{7076570F-FDEC-CB48-B5D2-33458330EFD1}"/>
              </a:ext>
            </a:extLst>
          </p:cNvPr>
          <p:cNvSpPr/>
          <p:nvPr userDrawn="1"/>
        </p:nvSpPr>
        <p:spPr>
          <a:xfrm flipH="1">
            <a:off x="9638324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6" name="Rounded Rectangle 33">
            <a:extLst>
              <a:ext uri="{FF2B5EF4-FFF2-40B4-BE49-F238E27FC236}">
                <a16:creationId xmlns:a16="http://schemas.microsoft.com/office/drawing/2014/main" id="{07559871-A755-4C49-9117-B351B80A49C4}"/>
              </a:ext>
            </a:extLst>
          </p:cNvPr>
          <p:cNvSpPr/>
          <p:nvPr userDrawn="1"/>
        </p:nvSpPr>
        <p:spPr>
          <a:xfrm flipH="1">
            <a:off x="7890672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7" name="Rounded Rectangle 8">
            <a:extLst>
              <a:ext uri="{FF2B5EF4-FFF2-40B4-BE49-F238E27FC236}">
                <a16:creationId xmlns:a16="http://schemas.microsoft.com/office/drawing/2014/main" id="{749ED7A5-0B69-2340-AD03-95A26DF4CE4A}"/>
              </a:ext>
            </a:extLst>
          </p:cNvPr>
          <p:cNvSpPr/>
          <p:nvPr userDrawn="1"/>
        </p:nvSpPr>
        <p:spPr>
          <a:xfrm flipH="1">
            <a:off x="7890671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AEE7A5C2-D981-AA41-8F67-5FED00FA916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8621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1415C889-4CE9-BF4C-A672-ABC105B8B1A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88719" y="1642858"/>
            <a:ext cx="5092700" cy="32648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r" defTabSz="914377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A4E1013-BB23-FA4B-8BF5-F3DCD5C438C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43625" y="1642858"/>
            <a:ext cx="5092700" cy="32648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r" defTabSz="914377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D22E1973-5771-D441-A044-ECD25BB3136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8950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4939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6" r:id="rId4"/>
    <p:sldLayoutId id="2147483667" r:id="rId5"/>
    <p:sldLayoutId id="2147483650" r:id="rId6"/>
    <p:sldLayoutId id="2147483668" r:id="rId7"/>
    <p:sldLayoutId id="2147483670" r:id="rId8"/>
    <p:sldLayoutId id="2147483671" r:id="rId9"/>
    <p:sldLayoutId id="2147483676" r:id="rId10"/>
    <p:sldLayoutId id="2147483672" r:id="rId11"/>
    <p:sldLayoutId id="2147483675" r:id="rId12"/>
    <p:sldLayoutId id="2147483663" r:id="rId13"/>
    <p:sldLayoutId id="2147483664" r:id="rId14"/>
    <p:sldLayoutId id="2147483665" r:id="rId15"/>
    <p:sldLayoutId id="2147483673" r:id="rId16"/>
    <p:sldLayoutId id="2147483674" r:id="rId17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Subtitle 2">
            <a:extLst>
              <a:ext uri="{FF2B5EF4-FFF2-40B4-BE49-F238E27FC236}">
                <a16:creationId xmlns:a16="http://schemas.microsoft.com/office/drawing/2014/main" id="{F7C93415-2E9D-D34C-A122-3CFEA476A879}"/>
              </a:ext>
            </a:extLst>
          </p:cNvPr>
          <p:cNvSpPr txBox="1">
            <a:spLocks/>
          </p:cNvSpPr>
          <p:nvPr/>
        </p:nvSpPr>
        <p:spPr>
          <a:xfrm>
            <a:off x="5060970" y="4926787"/>
            <a:ext cx="6510177" cy="1313971"/>
          </a:xfrm>
          <a:prstGeom prst="rect">
            <a:avLst/>
          </a:prstGeom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2400">
                <a:latin typeface="Myriad Pro" panose="020B0503030403020204" pitchFamily="34" charset="0"/>
              </a:rPr>
              <a:t>Classe:  EB8		</a:t>
            </a:r>
          </a:p>
          <a:p>
            <a:pPr marL="0" indent="0">
              <a:buNone/>
            </a:pPr>
            <a:r>
              <a:rPr lang="fr-FR" sz="2400">
                <a:latin typeface="Myriad Pro" panose="020B0503030403020204" pitchFamily="34" charset="0"/>
              </a:rPr>
              <a:t> </a:t>
            </a:r>
          </a:p>
        </p:txBody>
      </p:sp>
      <p:pic>
        <p:nvPicPr>
          <p:cNvPr id="192" name="Graphic 191">
            <a:extLst>
              <a:ext uri="{FF2B5EF4-FFF2-40B4-BE49-F238E27FC236}">
                <a16:creationId xmlns:a16="http://schemas.microsoft.com/office/drawing/2014/main" id="{F5F1E9EF-AA92-5943-BB2A-25AB056BB1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1717" y="574554"/>
            <a:ext cx="2019300" cy="7747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4769398" y="2330813"/>
            <a:ext cx="6473388" cy="757130"/>
          </a:xfrm>
          <a:prstGeom prst="rect">
            <a:avLst/>
          </a:prstGeom>
        </p:spPr>
        <p:txBody>
          <a:bodyPr anchor="t" anchorCtr="0">
            <a:spAutoFit/>
          </a:bodyPr>
          <a:lstStyle/>
          <a:p>
            <a:r>
              <a:rPr lang="fr-FR" sz="4800" b="1" dirty="0">
                <a:latin typeface="Myriad Pro" panose="020B0503030403020204" pitchFamily="34" charset="0"/>
              </a:rPr>
              <a:t>Le cercle </a:t>
            </a:r>
            <a:endParaRPr lang="fr-FR" sz="4800" b="1" dirty="0">
              <a:solidFill>
                <a:schemeClr val="bg2">
                  <a:lumMod val="25000"/>
                </a:schemeClr>
              </a:solidFill>
              <a:latin typeface="Myriad Pro" panose="020B0503030403020204" pitchFamily="34" charset="0"/>
              <a:ea typeface="GE SS Two Bold" panose="020A0503020102020204" pitchFamily="18" charset="-78"/>
              <a:cs typeface="GE SS Two Bold" panose="020A0503020102020204" pitchFamily="18" charset="-78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66EDB4BD-0C71-2740-AB3B-5FF173130D86}"/>
              </a:ext>
            </a:extLst>
          </p:cNvPr>
          <p:cNvSpPr/>
          <p:nvPr/>
        </p:nvSpPr>
        <p:spPr>
          <a:xfrm>
            <a:off x="5097759" y="1499171"/>
            <a:ext cx="6473388" cy="461665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r>
              <a:rPr lang="fr-FR" sz="2400" dirty="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Math</a:t>
            </a:r>
            <a:r>
              <a:rPr lang="fr-FR" sz="2400" dirty="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  <a:cs typeface="Calibri Light" panose="020F0302020204030204" pitchFamily="34" charset="0"/>
              </a:rPr>
              <a:t>é</a:t>
            </a:r>
            <a:r>
              <a:rPr lang="fr-FR" sz="2400" dirty="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matiques</a:t>
            </a:r>
            <a:endParaRPr lang="fr-FR" sz="2400" dirty="0">
              <a:solidFill>
                <a:schemeClr val="bg2">
                  <a:lumMod val="50000"/>
                </a:schemeClr>
              </a:solidFill>
              <a:latin typeface="Myriad Pro" panose="020B05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C7BD110-EF22-42A8-A70F-DF64A1FF0AE6}"/>
              </a:ext>
            </a:extLst>
          </p:cNvPr>
          <p:cNvSpPr txBox="1"/>
          <p:nvPr/>
        </p:nvSpPr>
        <p:spPr>
          <a:xfrm>
            <a:off x="5097759" y="3457921"/>
            <a:ext cx="381622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2400" dirty="0">
                <a:solidFill>
                  <a:srgbClr val="0097D7"/>
                </a:solidFill>
                <a:latin typeface="Myriad Pro" panose="020B0503030403020204" pitchFamily="34" charset="0"/>
              </a:rPr>
              <a:t>Chapitre : 02 </a:t>
            </a:r>
          </a:p>
        </p:txBody>
      </p:sp>
      <p:pic>
        <p:nvPicPr>
          <p:cNvPr id="9" name="Picture Placeholder 5">
            <a:extLst>
              <a:ext uri="{FF2B5EF4-FFF2-40B4-BE49-F238E27FC236}">
                <a16:creationId xmlns:a16="http://schemas.microsoft.com/office/drawing/2014/main" id="{E03824B5-A923-4C98-8B8E-B31AA9660110}"/>
              </a:ext>
            </a:extLst>
          </p:cNvPr>
          <p:cNvPicPr>
            <a:picLocks noGrp="1" noChangeAspect="1"/>
          </p:cNvPicPr>
          <p:nvPr>
            <p:ph type="pic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20" r="30220"/>
          <a:stretch>
            <a:fillRect/>
          </a:stretch>
        </p:blipFill>
        <p:spPr>
          <a:xfrm>
            <a:off x="1210019" y="2607882"/>
            <a:ext cx="2975891" cy="2975891"/>
          </a:xfrm>
        </p:spPr>
      </p:pic>
    </p:spTree>
    <p:extLst>
      <p:ext uri="{BB962C8B-B14F-4D97-AF65-F5344CB8AC3E}">
        <p14:creationId xmlns:p14="http://schemas.microsoft.com/office/powerpoint/2010/main" val="19526467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ar-LB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|POSITIONS relatives de deux CeRCLES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978D2E07-BE24-4AB2-9A2D-5358B95E98C0}"/>
              </a:ext>
            </a:extLst>
          </p:cNvPr>
          <p:cNvSpPr txBox="1">
            <a:spLocks/>
          </p:cNvSpPr>
          <p:nvPr/>
        </p:nvSpPr>
        <p:spPr>
          <a:xfrm>
            <a:off x="588842" y="1187355"/>
            <a:ext cx="11066345" cy="53226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Exemple 2 </a:t>
            </a: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soit [AB] un segment tel que AB = 4. C</a:t>
            </a:r>
            <a:r>
              <a:rPr lang="fr-FR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1</a:t>
            </a: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(A, 1) et  C</a:t>
            </a:r>
            <a:r>
              <a:rPr lang="fr-FR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2</a:t>
            </a: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(B, 2) deux cercles.</a:t>
            </a:r>
          </a:p>
        </p:txBody>
      </p:sp>
      <p:sp>
        <p:nvSpPr>
          <p:cNvPr id="20" name="Content Placeholder 3">
            <a:extLst>
              <a:ext uri="{FF2B5EF4-FFF2-40B4-BE49-F238E27FC236}">
                <a16:creationId xmlns:a16="http://schemas.microsoft.com/office/drawing/2014/main" id="{9B13DBA9-F8C0-41B1-B760-E95B59B7DDE8}"/>
              </a:ext>
            </a:extLst>
          </p:cNvPr>
          <p:cNvSpPr txBox="1">
            <a:spLocks/>
          </p:cNvSpPr>
          <p:nvPr/>
        </p:nvSpPr>
        <p:spPr>
          <a:xfrm>
            <a:off x="958045" y="2158522"/>
            <a:ext cx="5538005" cy="18723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Soit s = 1 le rayon de (C</a:t>
            </a:r>
            <a:r>
              <a:rPr lang="fr-FR" sz="2400" baseline="-250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1</a:t>
            </a: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).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Soit r = 2 le rayon de (C</a:t>
            </a:r>
            <a:r>
              <a:rPr lang="fr-FR" sz="2400" baseline="-250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2</a:t>
            </a: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).</a:t>
            </a:r>
            <a:endParaRPr lang="fr-FR" sz="240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AB = 4 &gt; s + r = 3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Alors, (C</a:t>
            </a:r>
            <a:r>
              <a:rPr lang="fr-FR" sz="2400" baseline="-25000" dirty="0">
                <a:latin typeface="Myriad Pro" panose="020B0503030403020204" charset="0"/>
                <a:cs typeface="Times New Roman" panose="02020603050405020304" pitchFamily="18" charset="0"/>
              </a:rPr>
              <a:t>1</a:t>
            </a: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) et  (C</a:t>
            </a:r>
            <a:r>
              <a:rPr lang="fr-FR" sz="2400" baseline="-25000" dirty="0">
                <a:latin typeface="Myriad Pro" panose="020B0503030403020204" charset="0"/>
                <a:cs typeface="Times New Roman" panose="02020603050405020304" pitchFamily="18" charset="0"/>
              </a:rPr>
              <a:t>2</a:t>
            </a: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) sont disjoints extérieurement.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fr-FR" sz="24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A4F4C4D6-FCAC-4E46-96D6-6A8D7DE3FD9C}"/>
              </a:ext>
            </a:extLst>
          </p:cNvPr>
          <p:cNvSpPr txBox="1">
            <a:spLocks/>
          </p:cNvSpPr>
          <p:nvPr/>
        </p:nvSpPr>
        <p:spPr>
          <a:xfrm>
            <a:off x="588843" y="1719618"/>
            <a:ext cx="11066344" cy="54816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6700" indent="-266700">
              <a:lnSpc>
                <a:spcPct val="110000"/>
              </a:lnSpc>
              <a:spcBef>
                <a:spcPts val="0"/>
              </a:spcBef>
            </a:pP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1) Prouver, par le calcul, que (C</a:t>
            </a:r>
            <a:r>
              <a:rPr lang="fr-FR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1</a:t>
            </a: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) et (C</a:t>
            </a:r>
            <a:r>
              <a:rPr lang="fr-FR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2</a:t>
            </a: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) sont disjoints extérieurement.</a:t>
            </a:r>
          </a:p>
        </p:txBody>
      </p:sp>
      <p:sp>
        <p:nvSpPr>
          <p:cNvPr id="22" name="Content Placeholder 3">
            <a:extLst>
              <a:ext uri="{FF2B5EF4-FFF2-40B4-BE49-F238E27FC236}">
                <a16:creationId xmlns:a16="http://schemas.microsoft.com/office/drawing/2014/main" id="{8BD844A9-125D-4227-B463-E399224D5479}"/>
              </a:ext>
            </a:extLst>
          </p:cNvPr>
          <p:cNvSpPr txBox="1">
            <a:spLocks/>
          </p:cNvSpPr>
          <p:nvPr/>
        </p:nvSpPr>
        <p:spPr>
          <a:xfrm>
            <a:off x="588842" y="4266430"/>
            <a:ext cx="4953542" cy="54816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2) Vérifier le résultat graphiquement.</a:t>
            </a:r>
          </a:p>
        </p:txBody>
      </p:sp>
      <p:sp>
        <p:nvSpPr>
          <p:cNvPr id="23" name="Content Placeholder 3">
            <a:extLst>
              <a:ext uri="{FF2B5EF4-FFF2-40B4-BE49-F238E27FC236}">
                <a16:creationId xmlns:a16="http://schemas.microsoft.com/office/drawing/2014/main" id="{1E7B310B-B8ED-49C2-8CFA-F9C5A96BF0B7}"/>
              </a:ext>
            </a:extLst>
          </p:cNvPr>
          <p:cNvSpPr txBox="1">
            <a:spLocks/>
          </p:cNvSpPr>
          <p:nvPr/>
        </p:nvSpPr>
        <p:spPr>
          <a:xfrm>
            <a:off x="6306407" y="2158523"/>
            <a:ext cx="5946582" cy="11561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400" dirty="0">
                <a:solidFill>
                  <a:srgbClr val="0070C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Préciser les longueurs demandées :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400" dirty="0">
                <a:solidFill>
                  <a:srgbClr val="0070C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s = 1 ; r = 2 ; AB = 4.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400" dirty="0">
                <a:solidFill>
                  <a:srgbClr val="0070C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Comparer AB avec s + r.</a:t>
            </a:r>
            <a:endParaRPr lang="fr-FR" sz="2400" dirty="0">
              <a:solidFill>
                <a:srgbClr val="0070C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fr-FR" sz="2400" dirty="0">
              <a:solidFill>
                <a:srgbClr val="0070C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BB28685D-5A02-4958-B6A7-9531313226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8163" y="3862790"/>
            <a:ext cx="3780000" cy="25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613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 uiExpand="1" build="p"/>
      <p:bldP spid="21" grpId="0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876645" y="55753"/>
            <a:ext cx="10944652" cy="9013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ar-LB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POSITIONS relatives de deux CeRCLES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>
            <a:cxnSpLocks/>
          </p:cNvCxnSpPr>
          <p:nvPr/>
        </p:nvCxnSpPr>
        <p:spPr>
          <a:xfrm>
            <a:off x="-31955" y="957132"/>
            <a:ext cx="12223955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EF0FF8-1013-4EF5-B744-7A8E4F4058A8}"/>
              </a:ext>
            </a:extLst>
          </p:cNvPr>
          <p:cNvSpPr txBox="1">
            <a:spLocks/>
          </p:cNvSpPr>
          <p:nvPr/>
        </p:nvSpPr>
        <p:spPr>
          <a:xfrm>
            <a:off x="559838" y="1194318"/>
            <a:ext cx="11095350" cy="5253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Exemple 3 </a:t>
            </a: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soit  [AB] un segment tel que AB = 2. C</a:t>
            </a:r>
            <a:r>
              <a:rPr lang="fr-FR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1</a:t>
            </a: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(A, 4) et  C</a:t>
            </a:r>
            <a:r>
              <a:rPr lang="fr-FR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2</a:t>
            </a: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(B, 1) sont deux cercles.</a:t>
            </a:r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C9A17D2B-1F4C-435A-9486-B59B41279DD3}"/>
              </a:ext>
            </a:extLst>
          </p:cNvPr>
          <p:cNvSpPr txBox="1">
            <a:spLocks/>
          </p:cNvSpPr>
          <p:nvPr/>
        </p:nvSpPr>
        <p:spPr>
          <a:xfrm>
            <a:off x="944029" y="2178771"/>
            <a:ext cx="6081922" cy="15276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Soit r = 4 le rayon de (C</a:t>
            </a:r>
            <a:r>
              <a:rPr lang="fr-FR" sz="2400" baseline="-250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1</a:t>
            </a: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).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Soit s = 1 le rayon de (C</a:t>
            </a:r>
            <a:r>
              <a:rPr lang="fr-FR" sz="2400" baseline="-250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2</a:t>
            </a: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).</a:t>
            </a:r>
            <a:endParaRPr lang="fr-FR" sz="240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AB = 2 &lt; r – s = 3.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Donc, (C</a:t>
            </a:r>
            <a:r>
              <a:rPr lang="fr-FR" sz="2400" baseline="-25000" dirty="0">
                <a:latin typeface="Myriad Pro" panose="020B0503030403020204" charset="0"/>
                <a:cs typeface="Times New Roman" panose="02020603050405020304" pitchFamily="18" charset="0"/>
              </a:rPr>
              <a:t>1</a:t>
            </a: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) et (C</a:t>
            </a:r>
            <a:r>
              <a:rPr lang="fr-FR" sz="2400" baseline="-25000" dirty="0">
                <a:latin typeface="Myriad Pro" panose="020B0503030403020204" charset="0"/>
                <a:cs typeface="Times New Roman" panose="02020603050405020304" pitchFamily="18" charset="0"/>
              </a:rPr>
              <a:t>2</a:t>
            </a: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) sont disjoints intérieurement.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fr-FR" sz="24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F7A46191-5AE8-4C94-98B5-B419F1985669}"/>
              </a:ext>
            </a:extLst>
          </p:cNvPr>
          <p:cNvSpPr txBox="1">
            <a:spLocks/>
          </p:cNvSpPr>
          <p:nvPr/>
        </p:nvSpPr>
        <p:spPr>
          <a:xfrm>
            <a:off x="559838" y="1726789"/>
            <a:ext cx="11095349" cy="54099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6700" indent="-266700">
              <a:lnSpc>
                <a:spcPct val="110000"/>
              </a:lnSpc>
              <a:spcBef>
                <a:spcPts val="0"/>
              </a:spcBef>
            </a:pP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1) Prouver, par le calcul, que (C</a:t>
            </a:r>
            <a:r>
              <a:rPr lang="fr-FR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1</a:t>
            </a: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) et (C</a:t>
            </a:r>
            <a:r>
              <a:rPr lang="fr-FR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2</a:t>
            </a: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) sont disjoints intérieurement.</a:t>
            </a:r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2EBA5B30-454F-4F65-A3F9-D3C58DC866AB}"/>
              </a:ext>
            </a:extLst>
          </p:cNvPr>
          <p:cNvSpPr txBox="1">
            <a:spLocks/>
          </p:cNvSpPr>
          <p:nvPr/>
        </p:nvSpPr>
        <p:spPr>
          <a:xfrm>
            <a:off x="575433" y="3756513"/>
            <a:ext cx="5129331" cy="49012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2) Vérifier le résultat  graphiquement.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5FC5ED62-D611-46D9-8DD5-1D66A03AF7C1}"/>
              </a:ext>
            </a:extLst>
          </p:cNvPr>
          <p:cNvSpPr txBox="1">
            <a:spLocks/>
          </p:cNvSpPr>
          <p:nvPr/>
        </p:nvSpPr>
        <p:spPr>
          <a:xfrm>
            <a:off x="6951305" y="2213869"/>
            <a:ext cx="5263583" cy="11120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400" dirty="0">
                <a:solidFill>
                  <a:srgbClr val="0070C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Préciser les longueurs demandées :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400" dirty="0">
                <a:solidFill>
                  <a:srgbClr val="0070C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s = 1 ; r = 4 ; AB = 2.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400" dirty="0">
                <a:solidFill>
                  <a:srgbClr val="0070C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Comparer AB et  s - r.</a:t>
            </a:r>
            <a:endParaRPr lang="fr-FR" sz="2400" dirty="0">
              <a:solidFill>
                <a:srgbClr val="0070C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fr-FR" sz="2400" dirty="0">
              <a:solidFill>
                <a:srgbClr val="0070C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7096658-3937-4967-8E84-547E5C43B2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90518" y="3813012"/>
            <a:ext cx="2604192" cy="2599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953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1286745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ar-LB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POSITIONS relatives de deux CeRCLES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88ACB62-19F1-4F69-991E-3F6E8CA91375}"/>
              </a:ext>
            </a:extLst>
          </p:cNvPr>
          <p:cNvSpPr txBox="1">
            <a:spLocks/>
          </p:cNvSpPr>
          <p:nvPr/>
        </p:nvSpPr>
        <p:spPr>
          <a:xfrm>
            <a:off x="588843" y="1187354"/>
            <a:ext cx="9679108" cy="131032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Application 2 </a:t>
            </a: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A, B, et C sont 3 points alignés ,dans ce ordre, tel que AB = 1, BC = 4.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C</a:t>
            </a:r>
            <a:r>
              <a:rPr lang="fr-FR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1</a:t>
            </a: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(A, 3), C</a:t>
            </a:r>
            <a:r>
              <a:rPr lang="fr-FR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2</a:t>
            </a: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(B, 1), et C</a:t>
            </a:r>
            <a:r>
              <a:rPr lang="fr-FR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3</a:t>
            </a: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(C, 2) trois cercles.</a:t>
            </a:r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1DF35E10-5FA3-4334-AFE5-3DE637B8B179}"/>
              </a:ext>
            </a:extLst>
          </p:cNvPr>
          <p:cNvSpPr txBox="1">
            <a:spLocks/>
          </p:cNvSpPr>
          <p:nvPr/>
        </p:nvSpPr>
        <p:spPr>
          <a:xfrm>
            <a:off x="588843" y="2497691"/>
            <a:ext cx="11066344" cy="134743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10000"/>
              </a:lnSpc>
              <a:spcBef>
                <a:spcPts val="0"/>
              </a:spcBef>
              <a:buAutoNum type="arabicParenR"/>
            </a:pP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Prouver, par le calcul, que (C</a:t>
            </a:r>
            <a:r>
              <a:rPr lang="fr-FR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1</a:t>
            </a: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) et (C</a:t>
            </a:r>
            <a:r>
              <a:rPr lang="fr-FR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2</a:t>
            </a: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) sont disjoints intérieurement.</a:t>
            </a:r>
          </a:p>
          <a:p>
            <a:pPr marL="457200" indent="-457200">
              <a:lnSpc>
                <a:spcPct val="110000"/>
              </a:lnSpc>
              <a:spcBef>
                <a:spcPts val="0"/>
              </a:spcBef>
              <a:buAutoNum type="arabicParenR"/>
            </a:pP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Prouver, par le calcul, que (C</a:t>
            </a:r>
            <a:r>
              <a:rPr lang="fr-FR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1</a:t>
            </a: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) et (C</a:t>
            </a:r>
            <a:r>
              <a:rPr lang="fr-FR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3</a:t>
            </a: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) sont tangents extérieurement.</a:t>
            </a:r>
          </a:p>
          <a:p>
            <a:pPr marL="457200" indent="-457200">
              <a:lnSpc>
                <a:spcPct val="110000"/>
              </a:lnSpc>
              <a:spcBef>
                <a:spcPts val="0"/>
              </a:spcBef>
              <a:buAutoNum type="arabicParenR"/>
            </a:pP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Vérifier  les résultats obtenus graphiquement.</a:t>
            </a:r>
          </a:p>
        </p:txBody>
      </p:sp>
    </p:spTree>
    <p:extLst>
      <p:ext uri="{BB962C8B-B14F-4D97-AF65-F5344CB8AC3E}">
        <p14:creationId xmlns:p14="http://schemas.microsoft.com/office/powerpoint/2010/main" val="3257075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6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Activité</a:t>
            </a:r>
          </a:p>
        </p:txBody>
      </p: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8635F706-307E-414A-AC2A-475EA4E1C0B1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399231C2-0FF2-4642-A2FD-A8D69FE2E191}"/>
              </a:ext>
            </a:extLst>
          </p:cNvPr>
          <p:cNvSpPr txBox="1">
            <a:spLocks/>
          </p:cNvSpPr>
          <p:nvPr/>
        </p:nvSpPr>
        <p:spPr>
          <a:xfrm>
            <a:off x="452407" y="1074145"/>
            <a:ext cx="8169079" cy="1911649"/>
          </a:xfrm>
          <a:prstGeom prst="rect">
            <a:avLst/>
          </a:prstGeom>
        </p:spPr>
        <p:txBody>
          <a:bodyPr>
            <a:no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2400" b="1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Partie A</a:t>
            </a:r>
            <a:r>
              <a:rPr lang="fr-FR" sz="2400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 </a:t>
            </a: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Dans la figure à droite,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C(O ; r) et  C</a:t>
            </a: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</a:t>
            </a: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(P ; s) sont deux cercles tangents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    extérieurement au point A.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    Montrer que OP = r + s.</a:t>
            </a:r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D0EE953B-9A48-451A-8929-54FE2971FD57}"/>
              </a:ext>
            </a:extLst>
          </p:cNvPr>
          <p:cNvSpPr txBox="1">
            <a:spLocks/>
          </p:cNvSpPr>
          <p:nvPr/>
        </p:nvSpPr>
        <p:spPr>
          <a:xfrm>
            <a:off x="452407" y="2985796"/>
            <a:ext cx="4762089" cy="57936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4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OP = OA + AP = r + s</a:t>
            </a:r>
            <a:endParaRPr lang="fr-FR" sz="2400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778CCDEF-8832-4E98-A4B4-216327A3942C}"/>
              </a:ext>
            </a:extLst>
          </p:cNvPr>
          <p:cNvSpPr txBox="1">
            <a:spLocks/>
          </p:cNvSpPr>
          <p:nvPr/>
        </p:nvSpPr>
        <p:spPr>
          <a:xfrm>
            <a:off x="452408" y="3761712"/>
            <a:ext cx="7626686" cy="169814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2400" b="1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Partie B </a:t>
            </a: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Dans la figure à droite,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C(O ; r) et  C</a:t>
            </a: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</a:t>
            </a: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(P ; s)sont deux cercles tangents intérieurement au point A.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   Montrer que OP = r – s.</a:t>
            </a:r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7495F1CE-D0C9-4F98-BE98-02DBA1DDB760}"/>
              </a:ext>
            </a:extLst>
          </p:cNvPr>
          <p:cNvSpPr txBox="1">
            <a:spLocks/>
          </p:cNvSpPr>
          <p:nvPr/>
        </p:nvSpPr>
        <p:spPr>
          <a:xfrm>
            <a:off x="452407" y="5459861"/>
            <a:ext cx="4762089" cy="70598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4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OP + PA = OA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4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OP = OA – PA = r – s</a:t>
            </a:r>
            <a:endParaRPr lang="fr-FR" sz="2400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5165932-3F39-4F3E-A7A7-9E2AFC2002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6463" y="1179417"/>
            <a:ext cx="3845853" cy="2160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A8CB9B5-B27B-44F9-91E7-DC7BDACBA5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88796" y="3565166"/>
            <a:ext cx="315352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097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  <p:bldP spid="6" grpId="0"/>
      <p:bldP spid="7" grpId="0" uiExpand="1" build="p"/>
      <p:bldP spid="8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Texte |POSITIONS relatives de deux cercles 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1A93FC22-E09B-4080-8D05-18346B2129E6}"/>
              </a:ext>
            </a:extLst>
          </p:cNvPr>
          <p:cNvSpPr txBox="1">
            <a:spLocks/>
          </p:cNvSpPr>
          <p:nvPr/>
        </p:nvSpPr>
        <p:spPr>
          <a:xfrm>
            <a:off x="382555" y="1038883"/>
            <a:ext cx="11329445" cy="2690331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None/>
            </a:pPr>
            <a:r>
              <a:rPr lang="fr-FR" baseline="30000" dirty="0">
                <a:latin typeface="Myriad Pro" panose="020B050303040302020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54730A9A-8537-4DDB-91B2-0B543544A4F8}"/>
              </a:ext>
            </a:extLst>
          </p:cNvPr>
          <p:cNvSpPr txBox="1">
            <a:spLocks/>
          </p:cNvSpPr>
          <p:nvPr/>
        </p:nvSpPr>
        <p:spPr>
          <a:xfrm>
            <a:off x="628066" y="1585951"/>
            <a:ext cx="1974860" cy="384967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 fontScale="92500"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>
              <a:spcBef>
                <a:spcPts val="0"/>
              </a:spcBef>
            </a:pPr>
            <a:r>
              <a:rPr lang="fr-FR" dirty="0">
                <a:latin typeface="Myriad Pro" panose="020B0503030403020204" charset="0"/>
                <a:cs typeface="Times New Roman" panose="02020603050405020304" pitchFamily="18" charset="0"/>
              </a:rPr>
              <a:t>Enoncé</a:t>
            </a:r>
            <a:endParaRPr lang="fr-FR" b="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18E234FE-BC9D-46AA-A57C-385DA62AEA59}"/>
              </a:ext>
            </a:extLst>
          </p:cNvPr>
          <p:cNvSpPr txBox="1">
            <a:spLocks/>
          </p:cNvSpPr>
          <p:nvPr/>
        </p:nvSpPr>
        <p:spPr>
          <a:xfrm>
            <a:off x="382555" y="2778113"/>
            <a:ext cx="2136279" cy="503350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 fontScale="85000"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/>
            <a:r>
              <a:rPr lang="fr-FR" dirty="0">
                <a:latin typeface="Myriad Pro" panose="020B0503030403020204" charset="0"/>
                <a:cs typeface="Times New Roman" panose="02020603050405020304" pitchFamily="18" charset="0"/>
              </a:rPr>
              <a:t>Symboliquement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6BC445F-C4E1-4542-973C-8B9142166264}"/>
              </a:ext>
            </a:extLst>
          </p:cNvPr>
          <p:cNvSpPr txBox="1"/>
          <p:nvPr/>
        </p:nvSpPr>
        <p:spPr>
          <a:xfrm>
            <a:off x="2434741" y="1495934"/>
            <a:ext cx="6340292" cy="22404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Si deux</a:t>
            </a:r>
            <a:r>
              <a:rPr lang="fr-FR" sz="2400" b="0" dirty="0">
                <a:latin typeface="Myriad Pro" panose="020B0503030403020204" charset="0"/>
                <a:cs typeface="Times New Roman" panose="02020603050405020304" pitchFamily="18" charset="0"/>
              </a:rPr>
              <a:t> cercles sont tangents extérieurement, alors la distance entre leurs centres est égale à  la somme de leurs rayons. </a:t>
            </a:r>
            <a:r>
              <a:rPr lang="fr-FR" sz="2400" b="1" dirty="0">
                <a:latin typeface="Myriad Pro" panose="020B0503030403020204" charset="0"/>
                <a:cs typeface="Times New Roman" panose="02020603050405020304" pitchFamily="18" charset="0"/>
              </a:rPr>
              <a:t>La réciproque est vraie</a:t>
            </a:r>
            <a:r>
              <a:rPr lang="fr-FR" sz="2400" b="0" dirty="0">
                <a:latin typeface="Myriad Pro" panose="020B050303040302020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80000"/>
              </a:lnSpc>
            </a:pPr>
            <a:r>
              <a:rPr lang="fr-FR" sz="2400" b="0" dirty="0">
                <a:latin typeface="Myriad Pro" panose="020B0503030403020204" charset="0"/>
                <a:cs typeface="Times New Roman" panose="02020603050405020304" pitchFamily="18" charset="0"/>
              </a:rPr>
              <a:t>Notons que O, A, </a:t>
            </a: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et</a:t>
            </a:r>
            <a:r>
              <a:rPr lang="fr-FR" sz="2400" b="0" dirty="0">
                <a:latin typeface="Myriad Pro" panose="020B0503030403020204" charset="0"/>
                <a:cs typeface="Times New Roman" panose="02020603050405020304" pitchFamily="18" charset="0"/>
              </a:rPr>
              <a:t> P sont alignés.</a:t>
            </a:r>
          </a:p>
          <a:p>
            <a:pPr>
              <a:lnSpc>
                <a:spcPct val="80000"/>
              </a:lnSpc>
              <a:spcBef>
                <a:spcPts val="600"/>
              </a:spcBef>
            </a:pP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 C(O ; r) et C</a:t>
            </a: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</a:t>
            </a: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(P ; s) sont tangents extérieurement si et seulement si OP = r + s.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E6878F9-0A65-41A2-BF39-A3BE9ECD3C5A}"/>
              </a:ext>
            </a:extLst>
          </p:cNvPr>
          <p:cNvSpPr txBox="1">
            <a:spLocks/>
          </p:cNvSpPr>
          <p:nvPr/>
        </p:nvSpPr>
        <p:spPr>
          <a:xfrm>
            <a:off x="628066" y="1032436"/>
            <a:ext cx="1974860" cy="503350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Propriété</a:t>
            </a:r>
            <a:endParaRPr lang="fr-FR" b="0" dirty="0">
              <a:solidFill>
                <a:srgbClr val="00B0F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DADF1B19-EEF7-44F8-ABB9-AFF1AE5B18CC}"/>
              </a:ext>
            </a:extLst>
          </p:cNvPr>
          <p:cNvSpPr txBox="1">
            <a:spLocks/>
          </p:cNvSpPr>
          <p:nvPr/>
        </p:nvSpPr>
        <p:spPr>
          <a:xfrm>
            <a:off x="382555" y="3804517"/>
            <a:ext cx="11329445" cy="2485463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38375">
              <a:lnSpc>
                <a:spcPct val="120000"/>
              </a:lnSpc>
            </a:pPr>
            <a:r>
              <a:rPr lang="fr-FR" b="0" baseline="30000" dirty="0">
                <a:latin typeface="Myriad Pro" panose="020B050303040302020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205915B9-8572-4BFA-B54F-C512D445F94F}"/>
              </a:ext>
            </a:extLst>
          </p:cNvPr>
          <p:cNvSpPr txBox="1">
            <a:spLocks/>
          </p:cNvSpPr>
          <p:nvPr/>
        </p:nvSpPr>
        <p:spPr>
          <a:xfrm>
            <a:off x="628066" y="4343319"/>
            <a:ext cx="1974860" cy="1018747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>
              <a:spcBef>
                <a:spcPts val="0"/>
              </a:spcBef>
            </a:pPr>
            <a:r>
              <a:rPr lang="fr-FR" dirty="0">
                <a:latin typeface="Myriad Pro" panose="020B0503030403020204" charset="0"/>
                <a:cs typeface="Times New Roman" panose="02020603050405020304" pitchFamily="18" charset="0"/>
              </a:rPr>
              <a:t>Enoncé</a:t>
            </a:r>
            <a:endParaRPr lang="fr-FR" b="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pPr marL="1255713" indent="-1255713">
              <a:spcBef>
                <a:spcPts val="0"/>
              </a:spcBef>
            </a:pPr>
            <a:endParaRPr lang="fr-FR" b="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pPr marL="1255713" indent="-1255713">
              <a:spcBef>
                <a:spcPts val="0"/>
              </a:spcBef>
            </a:pPr>
            <a:endParaRPr lang="fr-FR" b="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D2FD3DD7-2496-4D5B-B29F-4E21F00C2DA4}"/>
              </a:ext>
            </a:extLst>
          </p:cNvPr>
          <p:cNvSpPr txBox="1">
            <a:spLocks/>
          </p:cNvSpPr>
          <p:nvPr/>
        </p:nvSpPr>
        <p:spPr>
          <a:xfrm>
            <a:off x="382555" y="5397518"/>
            <a:ext cx="2136279" cy="503350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 fontScale="85000"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/>
            <a:r>
              <a:rPr lang="fr-FR" dirty="0">
                <a:latin typeface="Myriad Pro" panose="020B0503030403020204" charset="0"/>
                <a:cs typeface="Times New Roman" panose="02020603050405020304" pitchFamily="18" charset="0"/>
              </a:rPr>
              <a:t>Symboliquement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6ABA34C-209E-4896-B50A-977E921616AA}"/>
              </a:ext>
            </a:extLst>
          </p:cNvPr>
          <p:cNvSpPr txBox="1"/>
          <p:nvPr/>
        </p:nvSpPr>
        <p:spPr>
          <a:xfrm>
            <a:off x="2434740" y="4343319"/>
            <a:ext cx="6771765" cy="19450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Si</a:t>
            </a:r>
            <a:r>
              <a:rPr lang="fr-FR" sz="2400" b="0" dirty="0">
                <a:latin typeface="Myriad Pro" panose="020B0503030403020204" charset="0"/>
                <a:cs typeface="Times New Roman" panose="02020603050405020304" pitchFamily="18" charset="0"/>
              </a:rPr>
              <a:t> </a:t>
            </a: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deux</a:t>
            </a:r>
            <a:r>
              <a:rPr lang="fr-FR" sz="2400" b="0" dirty="0">
                <a:latin typeface="Myriad Pro" panose="020B0503030403020204" charset="0"/>
                <a:cs typeface="Times New Roman" panose="02020603050405020304" pitchFamily="18" charset="0"/>
              </a:rPr>
              <a:t> cercles sont tangents intérieurement, alors la distance entre leurs centres est égale à la </a:t>
            </a:r>
            <a:r>
              <a:rPr lang="fr-FR" sz="2400" b="0" dirty="0" err="1">
                <a:latin typeface="Myriad Pro" panose="020B0503030403020204" charset="0"/>
                <a:cs typeface="Times New Roman" panose="02020603050405020304" pitchFamily="18" charset="0"/>
              </a:rPr>
              <a:t>difference</a:t>
            </a:r>
            <a:r>
              <a:rPr lang="fr-FR" sz="2400" b="0" dirty="0">
                <a:latin typeface="Myriad Pro" panose="020B0503030403020204" charset="0"/>
                <a:cs typeface="Times New Roman" panose="02020603050405020304" pitchFamily="18" charset="0"/>
              </a:rPr>
              <a:t> de leurs rayons</a:t>
            </a: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. </a:t>
            </a:r>
            <a:r>
              <a:rPr lang="fr-FR" sz="2400" b="1" dirty="0">
                <a:latin typeface="Myriad Pro" panose="020B0503030403020204" charset="0"/>
                <a:cs typeface="Times New Roman" panose="02020603050405020304" pitchFamily="18" charset="0"/>
              </a:rPr>
              <a:t>La réciproque est vraie</a:t>
            </a: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80000"/>
              </a:lnSpc>
            </a:pP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Notons que  O, A, et P sont alignés.</a:t>
            </a:r>
            <a:endParaRPr lang="fr-FR" sz="2400" b="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  <a:spcBef>
                <a:spcPts val="600"/>
              </a:spcBef>
            </a:pP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C(O ; r) et  C</a:t>
            </a: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</a:t>
            </a: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(P ; s) sont tangents intérieurement si et seulement si OP = r – s, avec r &gt; s.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09B7A995-2DA3-4E10-8716-0F54BE79EBE4}"/>
              </a:ext>
            </a:extLst>
          </p:cNvPr>
          <p:cNvSpPr txBox="1">
            <a:spLocks/>
          </p:cNvSpPr>
          <p:nvPr/>
        </p:nvSpPr>
        <p:spPr>
          <a:xfrm>
            <a:off x="628066" y="3836123"/>
            <a:ext cx="1974860" cy="388254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Propriété</a:t>
            </a:r>
            <a:endParaRPr lang="fr-FR" b="0" dirty="0">
              <a:solidFill>
                <a:srgbClr val="00B0F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804D3CA0-E802-4635-B0C2-E16B4594A4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8C2"/>
              </a:clrFrom>
              <a:clrTo>
                <a:srgbClr val="FFF8C2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14611" y="1667701"/>
            <a:ext cx="3140781" cy="1764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65C94F07-F537-43E5-89E0-857FA4F95AF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8C2"/>
              </a:clrFrom>
              <a:clrTo>
                <a:srgbClr val="FFF8C2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22414" y="4014816"/>
            <a:ext cx="2382533" cy="2175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1751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 animBg="1"/>
      <p:bldP spid="8" grpId="0" animBg="1"/>
      <p:bldP spid="9" grpId="0" animBg="1"/>
      <p:bldP spid="10" grpId="0" uiExpand="1" build="p"/>
      <p:bldP spid="12" grpId="0" animBg="1"/>
      <p:bldP spid="13" grpId="0" uiExpand="1" build="p" animBg="1"/>
      <p:bldP spid="14" grpId="0" animBg="1"/>
      <p:bldP spid="15" grpId="0" animBg="1"/>
      <p:bldP spid="16" grpId="0" uiExpand="1" build="p"/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718457" y="43805"/>
            <a:ext cx="11473543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ar-LB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|POSITIOns relatives de deux CeRCLES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9DA1F7D-CB8F-4203-8FF8-EF7538CC60C7}"/>
              </a:ext>
            </a:extLst>
          </p:cNvPr>
          <p:cNvSpPr txBox="1">
            <a:spLocks/>
          </p:cNvSpPr>
          <p:nvPr/>
        </p:nvSpPr>
        <p:spPr>
          <a:xfrm>
            <a:off x="345232" y="1075896"/>
            <a:ext cx="11066345" cy="94935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Exemple 4 </a:t>
            </a:r>
            <a:r>
              <a:rPr lang="fr-FR" sz="2000" b="0" dirty="0">
                <a:latin typeface="Myriad Pro" panose="020B0503030403020204" charset="0"/>
                <a:cs typeface="Times New Roman" panose="02020603050405020304" pitchFamily="18" charset="0"/>
              </a:rPr>
              <a:t>Soit ABC  un triangle rectangle en A tel que AB = 4 et AC = 2.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fr-FR" sz="2000" b="0" dirty="0">
                <a:latin typeface="Myriad Pro" panose="020B0503030403020204" charset="0"/>
                <a:cs typeface="Times New Roman" panose="02020603050405020304" pitchFamily="18" charset="0"/>
              </a:rPr>
              <a:t>C</a:t>
            </a:r>
            <a:r>
              <a:rPr lang="fr-FR" sz="2000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1</a:t>
            </a:r>
            <a:r>
              <a:rPr lang="fr-FR" sz="2000" b="0" dirty="0">
                <a:latin typeface="Myriad Pro" panose="020B0503030403020204" charset="0"/>
                <a:cs typeface="Times New Roman" panose="02020603050405020304" pitchFamily="18" charset="0"/>
              </a:rPr>
              <a:t>(A, 3), C</a:t>
            </a:r>
            <a:r>
              <a:rPr lang="fr-FR" sz="2000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2</a:t>
            </a:r>
            <a:r>
              <a:rPr lang="fr-FR" sz="2000" b="0" dirty="0">
                <a:latin typeface="Myriad Pro" panose="020B0503030403020204" charset="0"/>
                <a:cs typeface="Times New Roman" panose="02020603050405020304" pitchFamily="18" charset="0"/>
              </a:rPr>
              <a:t>(B, 1), et  C</a:t>
            </a:r>
            <a:r>
              <a:rPr lang="fr-FR" sz="2000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3</a:t>
            </a:r>
            <a:r>
              <a:rPr lang="fr-FR" sz="2000" b="0" dirty="0">
                <a:latin typeface="Myriad Pro" panose="020B0503030403020204" charset="0"/>
                <a:cs typeface="Times New Roman" panose="02020603050405020304" pitchFamily="18" charset="0"/>
              </a:rPr>
              <a:t>(C, 1) sont trois cercles.</a:t>
            </a:r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57AEC478-EDCB-4866-99DC-416A90433121}"/>
              </a:ext>
            </a:extLst>
          </p:cNvPr>
          <p:cNvSpPr txBox="1">
            <a:spLocks/>
          </p:cNvSpPr>
          <p:nvPr/>
        </p:nvSpPr>
        <p:spPr>
          <a:xfrm>
            <a:off x="1042021" y="2370394"/>
            <a:ext cx="6338494" cy="15209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0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Soit  s = 3 le rayon de (C</a:t>
            </a:r>
            <a:r>
              <a:rPr lang="fr-FR" sz="2000" baseline="-250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1</a:t>
            </a:r>
            <a:r>
              <a:rPr lang="fr-FR" sz="20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).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0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Soit  r = 1 le rayon de  (C</a:t>
            </a:r>
            <a:r>
              <a:rPr lang="fr-FR" sz="2000" baseline="-250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2</a:t>
            </a:r>
            <a:r>
              <a:rPr lang="fr-FR" sz="20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).</a:t>
            </a:r>
            <a:endParaRPr lang="fr-FR" sz="200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000" dirty="0">
                <a:latin typeface="Myriad Pro" panose="020B0503030403020204" charset="0"/>
                <a:cs typeface="Times New Roman" panose="02020603050405020304" pitchFamily="18" charset="0"/>
              </a:rPr>
              <a:t>s + r = 4 = AB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000" dirty="0">
                <a:latin typeface="Myriad Pro" panose="020B0503030403020204" charset="0"/>
                <a:cs typeface="Times New Roman" panose="02020603050405020304" pitchFamily="18" charset="0"/>
              </a:rPr>
              <a:t>Donc, (C</a:t>
            </a:r>
            <a:r>
              <a:rPr lang="fr-FR" sz="2000" baseline="-25000" dirty="0">
                <a:latin typeface="Myriad Pro" panose="020B0503030403020204" charset="0"/>
                <a:cs typeface="Times New Roman" panose="02020603050405020304" pitchFamily="18" charset="0"/>
              </a:rPr>
              <a:t>1</a:t>
            </a:r>
            <a:r>
              <a:rPr lang="fr-FR" sz="2000" dirty="0">
                <a:latin typeface="Myriad Pro" panose="020B0503030403020204" charset="0"/>
                <a:cs typeface="Times New Roman" panose="02020603050405020304" pitchFamily="18" charset="0"/>
              </a:rPr>
              <a:t>) et (C</a:t>
            </a:r>
            <a:r>
              <a:rPr lang="fr-FR" sz="2000" baseline="-25000" dirty="0">
                <a:latin typeface="Myriad Pro" panose="020B0503030403020204" charset="0"/>
                <a:cs typeface="Times New Roman" panose="02020603050405020304" pitchFamily="18" charset="0"/>
              </a:rPr>
              <a:t>2</a:t>
            </a:r>
            <a:r>
              <a:rPr lang="fr-FR" sz="2000" dirty="0">
                <a:latin typeface="Myriad Pro" panose="020B0503030403020204" charset="0"/>
                <a:cs typeface="Times New Roman" panose="02020603050405020304" pitchFamily="18" charset="0"/>
              </a:rPr>
              <a:t>) sont tangents extérieurement.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fr-FR" sz="20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0D296F5A-8B9D-4DE7-B0E4-9E0A291A736C}"/>
              </a:ext>
            </a:extLst>
          </p:cNvPr>
          <p:cNvSpPr txBox="1">
            <a:spLocks/>
          </p:cNvSpPr>
          <p:nvPr/>
        </p:nvSpPr>
        <p:spPr>
          <a:xfrm>
            <a:off x="345233" y="1900056"/>
            <a:ext cx="11066344" cy="54816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6700" indent="-266700">
              <a:lnSpc>
                <a:spcPct val="100000"/>
              </a:lnSpc>
              <a:spcBef>
                <a:spcPts val="0"/>
              </a:spcBef>
            </a:pPr>
            <a:r>
              <a:rPr lang="fr-FR" sz="2000" b="0" dirty="0">
                <a:latin typeface="Myriad Pro" panose="020B0503030403020204" charset="0"/>
                <a:cs typeface="Times New Roman" panose="02020603050405020304" pitchFamily="18" charset="0"/>
              </a:rPr>
              <a:t>1) Prouver, par le calcul, que  (C</a:t>
            </a:r>
            <a:r>
              <a:rPr lang="fr-FR" sz="2000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1</a:t>
            </a:r>
            <a:r>
              <a:rPr lang="fr-FR" sz="2000" b="0" dirty="0">
                <a:latin typeface="Myriad Pro" panose="020B0503030403020204" charset="0"/>
                <a:cs typeface="Times New Roman" panose="02020603050405020304" pitchFamily="18" charset="0"/>
              </a:rPr>
              <a:t>) et (C</a:t>
            </a:r>
            <a:r>
              <a:rPr lang="fr-FR" sz="2000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2</a:t>
            </a:r>
            <a:r>
              <a:rPr lang="fr-FR" sz="2000" b="0" dirty="0">
                <a:latin typeface="Myriad Pro" panose="020B0503030403020204" charset="0"/>
                <a:cs typeface="Times New Roman" panose="02020603050405020304" pitchFamily="18" charset="0"/>
              </a:rPr>
              <a:t>) sont tangents extérieurement.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3FFEA3D5-16D0-4672-9B3F-A72707039728}"/>
              </a:ext>
            </a:extLst>
          </p:cNvPr>
          <p:cNvSpPr txBox="1">
            <a:spLocks/>
          </p:cNvSpPr>
          <p:nvPr/>
        </p:nvSpPr>
        <p:spPr>
          <a:xfrm>
            <a:off x="4552334" y="2306312"/>
            <a:ext cx="4665306" cy="107850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000" dirty="0">
                <a:solidFill>
                  <a:srgbClr val="0070C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Préciser les longueurs demandées :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000" dirty="0">
                <a:solidFill>
                  <a:srgbClr val="0070C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s = 3 ; r = 1 ; AB = 4.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000" dirty="0">
                <a:solidFill>
                  <a:srgbClr val="0070C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Comparer AB et  s + r.</a:t>
            </a:r>
            <a:endParaRPr lang="fr-FR" sz="2000" dirty="0">
              <a:solidFill>
                <a:srgbClr val="0070C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fr-FR" sz="2000" dirty="0">
              <a:solidFill>
                <a:srgbClr val="0070C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4963A398-EB8F-450E-A9AE-AE1AEDFEFC24}"/>
              </a:ext>
            </a:extLst>
          </p:cNvPr>
          <p:cNvSpPr txBox="1">
            <a:spLocks/>
          </p:cNvSpPr>
          <p:nvPr/>
        </p:nvSpPr>
        <p:spPr>
          <a:xfrm>
            <a:off x="958045" y="4225325"/>
            <a:ext cx="6114559" cy="18580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0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Soit  s = 3 le rayon de  (C</a:t>
            </a:r>
            <a:r>
              <a:rPr lang="fr-FR" sz="2000" baseline="-250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1</a:t>
            </a:r>
            <a:r>
              <a:rPr lang="fr-FR" sz="20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).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0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soit R = 1 le rayon de (C</a:t>
            </a:r>
            <a:r>
              <a:rPr lang="fr-FR" sz="2000" baseline="-250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3</a:t>
            </a:r>
            <a:r>
              <a:rPr lang="fr-FR" sz="20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).</a:t>
            </a:r>
            <a:endParaRPr lang="fr-FR" sz="200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000" dirty="0">
                <a:latin typeface="Myriad Pro" panose="020B0503030403020204" charset="0"/>
                <a:cs typeface="Times New Roman" panose="02020603050405020304" pitchFamily="18" charset="0"/>
              </a:rPr>
              <a:t>s – R = 3 – 1 = 2 = AC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000" dirty="0">
                <a:latin typeface="Myriad Pro" panose="020B0503030403020204" charset="0"/>
                <a:cs typeface="Times New Roman" panose="02020603050405020304" pitchFamily="18" charset="0"/>
              </a:rPr>
              <a:t>Donc , (C</a:t>
            </a:r>
            <a:r>
              <a:rPr lang="fr-FR" sz="2000" baseline="-25000" dirty="0">
                <a:latin typeface="Myriad Pro" panose="020B0503030403020204" charset="0"/>
                <a:cs typeface="Times New Roman" panose="02020603050405020304" pitchFamily="18" charset="0"/>
              </a:rPr>
              <a:t>1</a:t>
            </a:r>
            <a:r>
              <a:rPr lang="fr-FR" sz="2000" dirty="0">
                <a:latin typeface="Myriad Pro" panose="020B0503030403020204" charset="0"/>
                <a:cs typeface="Times New Roman" panose="02020603050405020304" pitchFamily="18" charset="0"/>
              </a:rPr>
              <a:t>) et  (C</a:t>
            </a:r>
            <a:r>
              <a:rPr lang="fr-FR" sz="2000" baseline="-25000" dirty="0">
                <a:latin typeface="Myriad Pro" panose="020B0503030403020204" charset="0"/>
                <a:cs typeface="Times New Roman" panose="02020603050405020304" pitchFamily="18" charset="0"/>
              </a:rPr>
              <a:t>3</a:t>
            </a:r>
            <a:r>
              <a:rPr lang="fr-FR" sz="2000" dirty="0">
                <a:latin typeface="Myriad Pro" panose="020B0503030403020204" charset="0"/>
                <a:cs typeface="Times New Roman" panose="02020603050405020304" pitchFamily="18" charset="0"/>
              </a:rPr>
              <a:t>) sont tangents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000" dirty="0">
                <a:latin typeface="Myriad Pro" panose="020B0503030403020204" charset="0"/>
                <a:cs typeface="Times New Roman" panose="02020603050405020304" pitchFamily="18" charset="0"/>
              </a:rPr>
              <a:t>intérieurement.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fr-FR" sz="20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12" name="Content Placeholder 3">
            <a:extLst>
              <a:ext uri="{FF2B5EF4-FFF2-40B4-BE49-F238E27FC236}">
                <a16:creationId xmlns:a16="http://schemas.microsoft.com/office/drawing/2014/main" id="{4CD9B6D6-A8DB-44DD-B122-68D588DAB910}"/>
              </a:ext>
            </a:extLst>
          </p:cNvPr>
          <p:cNvSpPr txBox="1">
            <a:spLocks/>
          </p:cNvSpPr>
          <p:nvPr/>
        </p:nvSpPr>
        <p:spPr>
          <a:xfrm>
            <a:off x="345233" y="3764813"/>
            <a:ext cx="11309954" cy="54816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6700" indent="-266700">
              <a:lnSpc>
                <a:spcPct val="100000"/>
              </a:lnSpc>
              <a:spcBef>
                <a:spcPts val="0"/>
              </a:spcBef>
            </a:pPr>
            <a:r>
              <a:rPr lang="fr-FR" sz="2000" b="0" dirty="0">
                <a:latin typeface="Myriad Pro" panose="020B0503030403020204" charset="0"/>
                <a:cs typeface="Times New Roman" panose="02020603050405020304" pitchFamily="18" charset="0"/>
              </a:rPr>
              <a:t>2) Prouver , par le calcul, que (C</a:t>
            </a:r>
            <a:r>
              <a:rPr lang="fr-FR" sz="2000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1</a:t>
            </a:r>
            <a:r>
              <a:rPr lang="fr-FR" sz="2000" b="0" dirty="0">
                <a:latin typeface="Myriad Pro" panose="020B0503030403020204" charset="0"/>
                <a:cs typeface="Times New Roman" panose="02020603050405020304" pitchFamily="18" charset="0"/>
              </a:rPr>
              <a:t>) et  (C</a:t>
            </a:r>
            <a:r>
              <a:rPr lang="fr-FR" sz="2000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3</a:t>
            </a:r>
            <a:r>
              <a:rPr lang="fr-FR" sz="2000" b="0" dirty="0">
                <a:latin typeface="Myriad Pro" panose="020B0503030403020204" charset="0"/>
                <a:cs typeface="Times New Roman" panose="02020603050405020304" pitchFamily="18" charset="0"/>
              </a:rPr>
              <a:t>) sont tangents intérieurement.</a:t>
            </a:r>
          </a:p>
        </p:txBody>
      </p:sp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12719598-20A5-4960-A882-2B8D7351EDF4}"/>
              </a:ext>
            </a:extLst>
          </p:cNvPr>
          <p:cNvSpPr txBox="1">
            <a:spLocks/>
          </p:cNvSpPr>
          <p:nvPr/>
        </p:nvSpPr>
        <p:spPr>
          <a:xfrm>
            <a:off x="4552334" y="4236507"/>
            <a:ext cx="4806270" cy="11079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000" dirty="0">
                <a:solidFill>
                  <a:srgbClr val="0070C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Préciser les longueurs demandées :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000" dirty="0">
                <a:solidFill>
                  <a:srgbClr val="0070C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s = 3 ; R = 1 ; AC = 2.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000" dirty="0">
                <a:solidFill>
                  <a:srgbClr val="0070C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Compare AC et  s - R.</a:t>
            </a:r>
            <a:endParaRPr lang="fr-FR" sz="2000" dirty="0">
              <a:solidFill>
                <a:srgbClr val="0070C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fr-FR" sz="2000" dirty="0">
              <a:solidFill>
                <a:srgbClr val="0070C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7AE5355-CC46-4D92-87B1-55FC06939C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58604" y="3993501"/>
            <a:ext cx="2649894" cy="244780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2A8F953-38F0-4B0E-A37F-4297E59EA81F}"/>
              </a:ext>
            </a:extLst>
          </p:cNvPr>
          <p:cNvSpPr txBox="1"/>
          <p:nvPr/>
        </p:nvSpPr>
        <p:spPr>
          <a:xfrm>
            <a:off x="345233" y="5993997"/>
            <a:ext cx="70352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latin typeface="Myriad Pro" panose="020B0503030403020204" charset="0"/>
              </a:rPr>
              <a:t>3) Vérifier les résultats obtenus graphiquement</a:t>
            </a:r>
          </a:p>
        </p:txBody>
      </p:sp>
    </p:spTree>
    <p:extLst>
      <p:ext uri="{BB962C8B-B14F-4D97-AF65-F5344CB8AC3E}">
        <p14:creationId xmlns:p14="http://schemas.microsoft.com/office/powerpoint/2010/main" val="3108341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6" grpId="0" uiExpand="1" build="p"/>
      <p:bldP spid="7" grpId="0" uiExpand="1" build="p"/>
      <p:bldP spid="9" grpId="0" uiExpand="1" build="p"/>
      <p:bldP spid="10" grpId="0" uiExpand="1" build="p"/>
      <p:bldP spid="12" grpId="0" uiExpand="1" build="p"/>
      <p:bldP spid="13" grpId="0" uiExpand="1" build="p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ar-LB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|POSITIONS relatives de deux CeRCLES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B2B8623-1EA6-49D1-A40A-CA88835EC28B}"/>
              </a:ext>
            </a:extLst>
          </p:cNvPr>
          <p:cNvSpPr txBox="1">
            <a:spLocks/>
          </p:cNvSpPr>
          <p:nvPr/>
        </p:nvSpPr>
        <p:spPr>
          <a:xfrm>
            <a:off x="588843" y="1222322"/>
            <a:ext cx="8166016" cy="220667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Application 3 </a:t>
            </a: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soit  [AB] un segment tel que AB = 6.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C est un  point de [AB] tel que AC = 2BC.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(C</a:t>
            </a:r>
            <a:r>
              <a:rPr lang="fr-FR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1</a:t>
            </a: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) est un cercle de centre A et de rayon  R = AC.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(C</a:t>
            </a:r>
            <a:r>
              <a:rPr lang="fr-FR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2</a:t>
            </a: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) est un cercle de centre B et de rayon  r = BC.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(C</a:t>
            </a:r>
            <a:r>
              <a:rPr lang="fr-FR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1</a:t>
            </a: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) et (C</a:t>
            </a:r>
            <a:r>
              <a:rPr lang="fr-FR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2</a:t>
            </a: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) sont  tangents extérieurement.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endParaRPr lang="fr-FR" b="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Trouver le rayon R de  (C</a:t>
            </a:r>
            <a:r>
              <a:rPr lang="fr-FR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1</a:t>
            </a: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) et le rayon r de (C</a:t>
            </a:r>
            <a:r>
              <a:rPr lang="fr-FR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2</a:t>
            </a: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).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endParaRPr lang="fr-FR" b="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BB4CC7F4-A970-4862-9290-333CDF159155}"/>
              </a:ext>
            </a:extLst>
          </p:cNvPr>
          <p:cNvSpPr txBox="1">
            <a:spLocks/>
          </p:cNvSpPr>
          <p:nvPr/>
        </p:nvSpPr>
        <p:spPr>
          <a:xfrm>
            <a:off x="8836090" y="3342433"/>
            <a:ext cx="1938678" cy="4346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R = 4 et  r = 2</a:t>
            </a:r>
            <a:endParaRPr lang="fr-FR" sz="2000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02286D48-1327-4CEF-B5B8-EEC59ABA3920}"/>
              </a:ext>
            </a:extLst>
          </p:cNvPr>
          <p:cNvSpPr txBox="1">
            <a:spLocks/>
          </p:cNvSpPr>
          <p:nvPr/>
        </p:nvSpPr>
        <p:spPr>
          <a:xfrm>
            <a:off x="8836090" y="2890788"/>
            <a:ext cx="1623526" cy="4346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R + r = 6 = AB</a:t>
            </a:r>
            <a:endParaRPr lang="fr-FR" sz="2000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0212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671804" y="43805"/>
            <a:ext cx="11653935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ar-LB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|POSITIONS relatives de deux CeRCLES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305CD04-26B4-44F9-B513-58889907DC67}"/>
              </a:ext>
            </a:extLst>
          </p:cNvPr>
          <p:cNvSpPr txBox="1">
            <a:spLocks/>
          </p:cNvSpPr>
          <p:nvPr/>
        </p:nvSpPr>
        <p:spPr>
          <a:xfrm>
            <a:off x="588843" y="2187477"/>
            <a:ext cx="7231072" cy="488275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Compléter les phrases suivantes.</a:t>
            </a:r>
          </a:p>
          <a:p>
            <a:pPr marL="457200" indent="-457200">
              <a:lnSpc>
                <a:spcPct val="130000"/>
              </a:lnSpc>
              <a:spcBef>
                <a:spcPts val="0"/>
              </a:spcBef>
              <a:buAutoNum type="arabicParenR"/>
            </a:pP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(C</a:t>
            </a:r>
            <a:r>
              <a:rPr lang="fr-FR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1</a:t>
            </a: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) est un cercle de centre…… et de rayon …….</a:t>
            </a:r>
          </a:p>
          <a:p>
            <a:pPr marL="457200" indent="-457200">
              <a:lnSpc>
                <a:spcPct val="130000"/>
              </a:lnSpc>
              <a:spcBef>
                <a:spcPts val="0"/>
              </a:spcBef>
              <a:buAutoNum type="arabicParenR"/>
            </a:pP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(C</a:t>
            </a:r>
            <a:r>
              <a:rPr lang="fr-FR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1</a:t>
            </a: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) et  (C</a:t>
            </a:r>
            <a:r>
              <a:rPr lang="fr-FR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2</a:t>
            </a: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) sont tangents ……………</a:t>
            </a:r>
          </a:p>
          <a:p>
            <a:pPr marL="457200" indent="-457200">
              <a:lnSpc>
                <a:spcPct val="130000"/>
              </a:lnSpc>
              <a:spcBef>
                <a:spcPts val="0"/>
              </a:spcBef>
              <a:buAutoNum type="arabicParenR"/>
            </a:pP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(C</a:t>
            </a:r>
            <a:r>
              <a:rPr lang="fr-FR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1</a:t>
            </a: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) et  (C</a:t>
            </a:r>
            <a:r>
              <a:rPr lang="fr-FR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3</a:t>
            </a: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) sont deux cercles  ………… </a:t>
            </a:r>
          </a:p>
          <a:p>
            <a:pPr marL="457200" indent="-457200">
              <a:lnSpc>
                <a:spcPct val="130000"/>
              </a:lnSpc>
              <a:spcBef>
                <a:spcPts val="0"/>
              </a:spcBef>
              <a:buAutoNum type="arabicParenR"/>
            </a:pP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(C</a:t>
            </a:r>
            <a:r>
              <a:rPr lang="fr-FR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2</a:t>
            </a: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) et  (C</a:t>
            </a:r>
            <a:r>
              <a:rPr lang="fr-FR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3</a:t>
            </a: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)  sont tangents…………….......</a:t>
            </a:r>
          </a:p>
          <a:p>
            <a:pPr marL="457200" indent="-457200">
              <a:lnSpc>
                <a:spcPct val="130000"/>
              </a:lnSpc>
              <a:spcBef>
                <a:spcPts val="0"/>
              </a:spcBef>
              <a:buAutoNum type="arabicParenR"/>
            </a:pP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…….. est le point de tangence  de (C</a:t>
            </a:r>
            <a:r>
              <a:rPr lang="fr-FR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1</a:t>
            </a: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) et (C</a:t>
            </a:r>
            <a:r>
              <a:rPr lang="fr-FR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2</a:t>
            </a: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).</a:t>
            </a:r>
          </a:p>
          <a:p>
            <a:pPr marL="457200" indent="-457200">
              <a:lnSpc>
                <a:spcPct val="130000"/>
              </a:lnSpc>
              <a:spcBef>
                <a:spcPts val="0"/>
              </a:spcBef>
              <a:buAutoNum type="arabicParenR"/>
            </a:pP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H est  le     ………………........de (C</a:t>
            </a:r>
            <a:r>
              <a:rPr lang="fr-FR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2</a:t>
            </a: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) et(C</a:t>
            </a:r>
            <a:r>
              <a:rPr lang="fr-FR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3</a:t>
            </a: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E203FA72-258B-4E7C-A789-9C451C1842CA}"/>
              </a:ext>
            </a:extLst>
          </p:cNvPr>
          <p:cNvSpPr txBox="1">
            <a:spLocks/>
          </p:cNvSpPr>
          <p:nvPr/>
        </p:nvSpPr>
        <p:spPr>
          <a:xfrm>
            <a:off x="588843" y="1217252"/>
            <a:ext cx="10999777" cy="79651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Application 4 </a:t>
            </a: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Dans la figure ci-contre, l’unité de longueur est  1 cm.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(C</a:t>
            </a:r>
            <a:r>
              <a:rPr lang="fr-FR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3</a:t>
            </a: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) est un cercle de centre G et de rayon  1 cm.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C1C1EB24-82BD-4E93-A5E5-F8E09F7EC719}"/>
              </a:ext>
            </a:extLst>
          </p:cNvPr>
          <p:cNvSpPr txBox="1">
            <a:spLocks/>
          </p:cNvSpPr>
          <p:nvPr/>
        </p:nvSpPr>
        <p:spPr>
          <a:xfrm>
            <a:off x="2249847" y="5109406"/>
            <a:ext cx="2923871" cy="4346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Point de tangence </a:t>
            </a:r>
            <a:endParaRPr lang="fr-FR" sz="2000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DEDDD881-04C1-49B0-AEED-3AC4582C5866}"/>
              </a:ext>
            </a:extLst>
          </p:cNvPr>
          <p:cNvSpPr txBox="1">
            <a:spLocks/>
          </p:cNvSpPr>
          <p:nvPr/>
        </p:nvSpPr>
        <p:spPr>
          <a:xfrm>
            <a:off x="4452293" y="2734243"/>
            <a:ext cx="641685" cy="4346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E</a:t>
            </a:r>
            <a:endParaRPr lang="fr-FR" sz="2000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04F17DCF-9A2D-4002-9664-8BE556418D6D}"/>
              </a:ext>
            </a:extLst>
          </p:cNvPr>
          <p:cNvSpPr txBox="1">
            <a:spLocks/>
          </p:cNvSpPr>
          <p:nvPr/>
        </p:nvSpPr>
        <p:spPr>
          <a:xfrm>
            <a:off x="4264089" y="2971049"/>
            <a:ext cx="2230017" cy="4346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fr-FR" sz="2000" dirty="0">
              <a:solidFill>
                <a:srgbClr val="FF0066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C4E4230-FFB2-47C9-8184-2F7203AAF2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23663" y="2088253"/>
            <a:ext cx="3975746" cy="3960000"/>
          </a:xfrm>
          <a:prstGeom prst="rect">
            <a:avLst/>
          </a:prstGeom>
        </p:spPr>
      </p:pic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299F6E54-962F-46FD-9B65-3B94460D6F5F}"/>
              </a:ext>
            </a:extLst>
          </p:cNvPr>
          <p:cNvSpPr txBox="1">
            <a:spLocks/>
          </p:cNvSpPr>
          <p:nvPr/>
        </p:nvSpPr>
        <p:spPr>
          <a:xfrm>
            <a:off x="6887423" y="2734243"/>
            <a:ext cx="388855" cy="4346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4</a:t>
            </a:r>
            <a:endParaRPr lang="fr-FR" sz="2000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69B7F539-B53A-4BA8-8B26-FBAD643C7605}"/>
              </a:ext>
            </a:extLst>
          </p:cNvPr>
          <p:cNvSpPr txBox="1">
            <a:spLocks/>
          </p:cNvSpPr>
          <p:nvPr/>
        </p:nvSpPr>
        <p:spPr>
          <a:xfrm>
            <a:off x="4058373" y="4135093"/>
            <a:ext cx="2625291" cy="4724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extérieurement</a:t>
            </a:r>
            <a:endParaRPr lang="fr-FR" sz="2000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96B15FA1-1E6A-4AA0-BDB4-92158AFF24D2}"/>
              </a:ext>
            </a:extLst>
          </p:cNvPr>
          <p:cNvSpPr txBox="1">
            <a:spLocks/>
          </p:cNvSpPr>
          <p:nvPr/>
        </p:nvSpPr>
        <p:spPr>
          <a:xfrm>
            <a:off x="1262470" y="4635233"/>
            <a:ext cx="641685" cy="4346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L</a:t>
            </a:r>
            <a:endParaRPr lang="fr-FR" sz="2000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39FACD9-A0CB-4B3F-B60C-A7C43B5B6294}"/>
              </a:ext>
            </a:extLst>
          </p:cNvPr>
          <p:cNvCxnSpPr/>
          <p:nvPr/>
        </p:nvCxnSpPr>
        <p:spPr>
          <a:xfrm>
            <a:off x="2332653" y="6466114"/>
            <a:ext cx="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7109C7CA-1C8D-4203-B92F-4D28F73FEC95}"/>
              </a:ext>
            </a:extLst>
          </p:cNvPr>
          <p:cNvSpPr txBox="1"/>
          <p:nvPr/>
        </p:nvSpPr>
        <p:spPr>
          <a:xfrm>
            <a:off x="4468338" y="3162761"/>
            <a:ext cx="28810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</a:rPr>
              <a:t>intérieurement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D9CD930-10ED-4DD9-87FE-09E7C457CB81}"/>
              </a:ext>
            </a:extLst>
          </p:cNvPr>
          <p:cNvSpPr txBox="1"/>
          <p:nvPr/>
        </p:nvSpPr>
        <p:spPr>
          <a:xfrm>
            <a:off x="4761559" y="3627192"/>
            <a:ext cx="32101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</a:rPr>
              <a:t>Tangents</a:t>
            </a:r>
          </a:p>
        </p:txBody>
      </p:sp>
    </p:spTree>
    <p:extLst>
      <p:ext uri="{BB962C8B-B14F-4D97-AF65-F5344CB8AC3E}">
        <p14:creationId xmlns:p14="http://schemas.microsoft.com/office/powerpoint/2010/main" val="1849847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5" grpId="0" uiExpand="1" build="p"/>
      <p:bldP spid="7" grpId="0"/>
      <p:bldP spid="9" grpId="0"/>
      <p:bldP spid="13" grpId="0"/>
      <p:bldP spid="15" grpId="0"/>
      <p:bldP spid="16" grpId="0"/>
      <p:bldP spid="19" grpId="0"/>
      <p:bldP spid="2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Activité</a:t>
            </a:r>
          </a:p>
        </p:txBody>
      </p: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8635F706-307E-414A-AC2A-475EA4E1C0B1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0A0C31BB-991E-4B9C-93F9-751339898641}"/>
              </a:ext>
            </a:extLst>
          </p:cNvPr>
          <p:cNvSpPr txBox="1">
            <a:spLocks/>
          </p:cNvSpPr>
          <p:nvPr/>
        </p:nvSpPr>
        <p:spPr>
          <a:xfrm>
            <a:off x="452408" y="1074146"/>
            <a:ext cx="7459182" cy="2602114"/>
          </a:xfrm>
          <a:prstGeom prst="rect">
            <a:avLst/>
          </a:prstGeom>
        </p:spPr>
        <p:txBody>
          <a:bodyPr>
            <a:no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2400" b="1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Partie A</a:t>
            </a:r>
            <a:r>
              <a:rPr lang="fr-FR" sz="2400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 </a:t>
            </a: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Dans la figure à droite ,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C(O ; r) et  C</a:t>
            </a: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</a:t>
            </a: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(P ; s) sont deux cercles sécants avec  s </a:t>
            </a: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 r</a:t>
            </a: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A est l’un des points communs entre (C) et  (C</a:t>
            </a: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</a:t>
            </a: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).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1) Vérifier  que AP – AO &lt; OP &lt; AP + AO.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fr-FR" sz="240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fr-FR" sz="240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fr-FR" sz="240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2) Déduire que  s – r &lt; OP &lt; s + r.</a:t>
            </a:r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46A7B2EA-3112-4BC8-BC3D-4BAE0DD1F806}"/>
              </a:ext>
            </a:extLst>
          </p:cNvPr>
          <p:cNvSpPr txBox="1">
            <a:spLocks/>
          </p:cNvSpPr>
          <p:nvPr/>
        </p:nvSpPr>
        <p:spPr>
          <a:xfrm>
            <a:off x="728177" y="2606976"/>
            <a:ext cx="6726981" cy="8220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Dans le  triangle AOP: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AP – AO &lt; OP &lt; AP + AO Vrai dans n’importe quel triangle</a:t>
            </a:r>
            <a:endParaRPr lang="fr-FR" sz="2000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DD1FAFF4-2895-4054-A613-C41AC9348225}"/>
              </a:ext>
            </a:extLst>
          </p:cNvPr>
          <p:cNvSpPr txBox="1">
            <a:spLocks/>
          </p:cNvSpPr>
          <p:nvPr/>
        </p:nvSpPr>
        <p:spPr>
          <a:xfrm>
            <a:off x="728178" y="4059808"/>
            <a:ext cx="4762089" cy="70598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AP – AO &lt; OP &lt; AP + AO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s – r &lt; OP &lt; s + r </a:t>
            </a:r>
            <a:endParaRPr lang="fr-FR" sz="2000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777BA92-C6FD-4103-A941-CAD3645602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8C2"/>
              </a:clrFrom>
              <a:clrTo>
                <a:srgbClr val="FFF8C2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11590" y="1465188"/>
            <a:ext cx="3552232" cy="2283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657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  <p:bldP spid="6" grpId="0" build="p"/>
      <p:bldP spid="7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Texte | Ligne des centres de deux cercles 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11922150-B428-47A7-BBC3-73A6221F5978}"/>
              </a:ext>
            </a:extLst>
          </p:cNvPr>
          <p:cNvSpPr txBox="1">
            <a:spLocks/>
          </p:cNvSpPr>
          <p:nvPr/>
        </p:nvSpPr>
        <p:spPr>
          <a:xfrm>
            <a:off x="279917" y="1137967"/>
            <a:ext cx="11616613" cy="5186633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None/>
            </a:pPr>
            <a:r>
              <a:rPr lang="fr-FR" baseline="30000" dirty="0">
                <a:latin typeface="Myriad Pro" panose="020B050303040302020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30B9D23-71BD-47C1-93C5-FFC282FF600C}"/>
              </a:ext>
            </a:extLst>
          </p:cNvPr>
          <p:cNvSpPr txBox="1">
            <a:spLocks/>
          </p:cNvSpPr>
          <p:nvPr/>
        </p:nvSpPr>
        <p:spPr>
          <a:xfrm>
            <a:off x="628066" y="1530531"/>
            <a:ext cx="1974860" cy="503350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>
              <a:spcBef>
                <a:spcPts val="0"/>
              </a:spcBef>
            </a:pPr>
            <a:r>
              <a:rPr lang="fr-FR" dirty="0">
                <a:latin typeface="Myriad Pro" panose="020B0503030403020204" charset="0"/>
                <a:cs typeface="Times New Roman" panose="02020603050405020304" pitchFamily="18" charset="0"/>
              </a:rPr>
              <a:t>Enoncé</a:t>
            </a:r>
            <a:endParaRPr lang="fr-FR" b="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3B243F58-B8F8-4B9E-867E-6FF58E9D5619}"/>
              </a:ext>
            </a:extLst>
          </p:cNvPr>
          <p:cNvSpPr txBox="1">
            <a:spLocks/>
          </p:cNvSpPr>
          <p:nvPr/>
        </p:nvSpPr>
        <p:spPr>
          <a:xfrm>
            <a:off x="295470" y="2340853"/>
            <a:ext cx="2221611" cy="440191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 fontScale="85000"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/>
            <a:r>
              <a:rPr lang="fr-FR" dirty="0">
                <a:latin typeface="Myriad Pro" panose="020B0503030403020204" charset="0"/>
                <a:cs typeface="Times New Roman" panose="02020603050405020304" pitchFamily="18" charset="0"/>
              </a:rPr>
              <a:t>Symboliquement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FE13E38-A996-4A46-9936-3D8593EF94DF}"/>
              </a:ext>
            </a:extLst>
          </p:cNvPr>
          <p:cNvSpPr txBox="1"/>
          <p:nvPr/>
        </p:nvSpPr>
        <p:spPr>
          <a:xfrm>
            <a:off x="2434741" y="1530532"/>
            <a:ext cx="9060573" cy="16466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La ligne des centres de deux cercles est un axe de symétrie de la figure formée par ces deux cercles.</a:t>
            </a:r>
            <a:endParaRPr lang="fr-FR" sz="2400" b="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pPr>
              <a:spcBef>
                <a:spcPts val="600"/>
              </a:spcBef>
            </a:pP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Si  C(O ; r) et  C</a:t>
            </a: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</a:t>
            </a: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(P ; s) sont deux cercles, alors (OP) est un axe de  symétrie de la figure formée par ces deux cercles .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24F83DB3-BD6E-4C6A-BE06-5B483C8A6665}"/>
              </a:ext>
            </a:extLst>
          </p:cNvPr>
          <p:cNvSpPr txBox="1">
            <a:spLocks/>
          </p:cNvSpPr>
          <p:nvPr/>
        </p:nvSpPr>
        <p:spPr>
          <a:xfrm>
            <a:off x="628066" y="1137967"/>
            <a:ext cx="1974860" cy="503350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Propriété</a:t>
            </a:r>
            <a:endParaRPr lang="fr-FR" b="0" dirty="0">
              <a:solidFill>
                <a:srgbClr val="00B0F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4A13B518-D0D2-4AF2-B1AF-B975A8B65A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8741" y="3924300"/>
            <a:ext cx="4163722" cy="2160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27155CF-8A2C-429D-8BB5-28D1421E08D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66921" y="3924300"/>
            <a:ext cx="3299527" cy="2160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9610F7BF-A446-4AF4-AE1F-519985942FA1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40906" y="3924300"/>
            <a:ext cx="2922353" cy="21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349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 animBg="1"/>
      <p:bldP spid="8" grpId="0" animBg="1"/>
      <p:bldP spid="9" grpId="0" animBg="1"/>
      <p:bldP spid="10" grpId="0" uiExpand="1" build="p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Title 1">
            <a:extLst>
              <a:ext uri="{FF2B5EF4-FFF2-40B4-BE49-F238E27FC236}">
                <a16:creationId xmlns:a16="http://schemas.microsoft.com/office/drawing/2014/main" id="{D74ECD41-598F-BD4E-AEFD-076D464509A2}"/>
              </a:ext>
            </a:extLst>
          </p:cNvPr>
          <p:cNvSpPr txBox="1">
            <a:spLocks/>
          </p:cNvSpPr>
          <p:nvPr/>
        </p:nvSpPr>
        <p:spPr>
          <a:xfrm>
            <a:off x="1582673" y="1452756"/>
            <a:ext cx="8549441" cy="7261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40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À la fin de ce chapitre, l’élève doit être capable de/d’ :</a:t>
            </a:r>
            <a:endParaRPr lang="fr-FR" sz="2400">
              <a:latin typeface="Myriad Pro" panose="020B0503030403020204" charset="0"/>
            </a:endParaRPr>
          </a:p>
          <a:p>
            <a:endParaRPr lang="fr-FR" sz="2400">
              <a:latin typeface="Myriad Pro" panose="020B0503030403020204" charset="0"/>
              <a:ea typeface="GE SS Two Light" panose="020A0503020102020204" pitchFamily="18" charset="-78"/>
              <a:cs typeface="GE SS Two Light" panose="020A0503020102020204" pitchFamily="18" charset="-78"/>
            </a:endParaRP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C09FDDE5-8029-704D-8837-2E233C518ECD}"/>
              </a:ext>
            </a:extLst>
          </p:cNvPr>
          <p:cNvSpPr txBox="1"/>
          <p:nvPr/>
        </p:nvSpPr>
        <p:spPr>
          <a:xfrm>
            <a:off x="1017186" y="3891256"/>
            <a:ext cx="540922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r-FR" altLang="ko-KR" sz="2700" b="1">
                <a:solidFill>
                  <a:schemeClr val="bg1"/>
                </a:solidFill>
                <a:latin typeface="Myriad Pro" panose="020B0503030403020204" charset="0"/>
              </a:rPr>
              <a:t>2</a:t>
            </a:r>
          </a:p>
        </p:txBody>
      </p:sp>
      <p:sp>
        <p:nvSpPr>
          <p:cNvPr id="139" name="TextBox 138">
            <a:extLst>
              <a:ext uri="{FF2B5EF4-FFF2-40B4-BE49-F238E27FC236}">
                <a16:creationId xmlns:a16="http://schemas.microsoft.com/office/drawing/2014/main" id="{95051552-3588-4842-A1A5-6C72EC38031C}"/>
              </a:ext>
            </a:extLst>
          </p:cNvPr>
          <p:cNvSpPr txBox="1"/>
          <p:nvPr/>
        </p:nvSpPr>
        <p:spPr>
          <a:xfrm>
            <a:off x="1064275" y="2541683"/>
            <a:ext cx="479765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r-FR" altLang="ko-KR" sz="2700" b="1">
                <a:solidFill>
                  <a:schemeClr val="bg1"/>
                </a:solidFill>
                <a:latin typeface="Myriad Pro" panose="020B0503030403020204" charset="0"/>
              </a:rPr>
              <a:t>1</a:t>
            </a:r>
          </a:p>
        </p:txBody>
      </p:sp>
      <p:sp>
        <p:nvSpPr>
          <p:cNvPr id="143" name="TextBox 142">
            <a:extLst>
              <a:ext uri="{FF2B5EF4-FFF2-40B4-BE49-F238E27FC236}">
                <a16:creationId xmlns:a16="http://schemas.microsoft.com/office/drawing/2014/main" id="{FF8E0268-0F03-7A42-AB49-C26C78DFA5C3}"/>
              </a:ext>
            </a:extLst>
          </p:cNvPr>
          <p:cNvSpPr txBox="1"/>
          <p:nvPr/>
        </p:nvSpPr>
        <p:spPr>
          <a:xfrm>
            <a:off x="1064276" y="6321082"/>
            <a:ext cx="369414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r-FR" altLang="ko-KR" sz="2700" b="1">
                <a:solidFill>
                  <a:schemeClr val="bg1"/>
                </a:solidFill>
                <a:latin typeface="Myriad Pro" panose="020B0503030403020204" charset="0"/>
              </a:rPr>
              <a:t>4</a:t>
            </a:r>
          </a:p>
        </p:txBody>
      </p:sp>
      <p:sp>
        <p:nvSpPr>
          <p:cNvPr id="18" name="Google Shape;741;p2">
            <a:extLst>
              <a:ext uri="{FF2B5EF4-FFF2-40B4-BE49-F238E27FC236}">
                <a16:creationId xmlns:a16="http://schemas.microsoft.com/office/drawing/2014/main" id="{972DD5EA-C94E-4551-AB8E-C3BAC345BF46}"/>
              </a:ext>
            </a:extLst>
          </p:cNvPr>
          <p:cNvSpPr/>
          <p:nvPr/>
        </p:nvSpPr>
        <p:spPr>
          <a:xfrm flipH="1">
            <a:off x="1433689" y="3090205"/>
            <a:ext cx="9904876" cy="792188"/>
          </a:xfrm>
          <a:prstGeom prst="rect">
            <a:avLst/>
          </a:prstGeom>
          <a:solidFill>
            <a:srgbClr val="DDEAF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l">
              <a:lnSpc>
                <a:spcPct val="100000"/>
              </a:lnSpc>
              <a:spcBef>
                <a:spcPts val="1800"/>
              </a:spcBef>
            </a:pPr>
            <a:endParaRPr lang="fr-FR" sz="20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pic>
        <p:nvPicPr>
          <p:cNvPr id="19" name="Google Shape;742;p2">
            <a:extLst>
              <a:ext uri="{FF2B5EF4-FFF2-40B4-BE49-F238E27FC236}">
                <a16:creationId xmlns:a16="http://schemas.microsoft.com/office/drawing/2014/main" id="{1FA0F380-23A9-4286-ABD4-996D3531D671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flipH="1">
            <a:off x="723914" y="2815960"/>
            <a:ext cx="957401" cy="1349542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Google Shape;743;p2">
            <a:extLst>
              <a:ext uri="{FF2B5EF4-FFF2-40B4-BE49-F238E27FC236}">
                <a16:creationId xmlns:a16="http://schemas.microsoft.com/office/drawing/2014/main" id="{25525B3C-4B56-45ED-BB74-7E122560BF00}"/>
              </a:ext>
            </a:extLst>
          </p:cNvPr>
          <p:cNvSpPr txBox="1"/>
          <p:nvPr/>
        </p:nvSpPr>
        <p:spPr>
          <a:xfrm>
            <a:off x="738892" y="3253528"/>
            <a:ext cx="479765" cy="5077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700" b="1" dirty="0">
                <a:solidFill>
                  <a:schemeClr val="lt1"/>
                </a:solidFill>
                <a:latin typeface="Myriad Pro" panose="020B0503030403020204" charset="0"/>
                <a:ea typeface="Arial"/>
                <a:cs typeface="Arial"/>
                <a:sym typeface="Arial"/>
              </a:rPr>
              <a:t>2</a:t>
            </a:r>
          </a:p>
        </p:txBody>
      </p:sp>
      <p:sp>
        <p:nvSpPr>
          <p:cNvPr id="22" name="Google Shape;745;p2">
            <a:extLst>
              <a:ext uri="{FF2B5EF4-FFF2-40B4-BE49-F238E27FC236}">
                <a16:creationId xmlns:a16="http://schemas.microsoft.com/office/drawing/2014/main" id="{AC86C792-3B3F-4721-AE10-FAC94DD8A69A}"/>
              </a:ext>
            </a:extLst>
          </p:cNvPr>
          <p:cNvSpPr/>
          <p:nvPr/>
        </p:nvSpPr>
        <p:spPr>
          <a:xfrm flipH="1">
            <a:off x="1433688" y="4161297"/>
            <a:ext cx="9904876" cy="756402"/>
          </a:xfrm>
          <a:prstGeom prst="rect">
            <a:avLst/>
          </a:prstGeom>
          <a:solidFill>
            <a:srgbClr val="DDEAF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l">
              <a:lnSpc>
                <a:spcPct val="100000"/>
              </a:lnSpc>
              <a:spcBef>
                <a:spcPts val="1800"/>
              </a:spcBef>
            </a:pPr>
            <a:endParaRPr lang="fr-FR" sz="20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pic>
        <p:nvPicPr>
          <p:cNvPr id="23" name="Google Shape;746;p2">
            <a:extLst>
              <a:ext uri="{FF2B5EF4-FFF2-40B4-BE49-F238E27FC236}">
                <a16:creationId xmlns:a16="http://schemas.microsoft.com/office/drawing/2014/main" id="{248B71D3-5ECD-423A-9BDA-1D6D95135D9A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flipH="1">
            <a:off x="727671" y="3831943"/>
            <a:ext cx="957401" cy="1349542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Google Shape;747;p2">
            <a:extLst>
              <a:ext uri="{FF2B5EF4-FFF2-40B4-BE49-F238E27FC236}">
                <a16:creationId xmlns:a16="http://schemas.microsoft.com/office/drawing/2014/main" id="{F4029818-202C-4B55-9C23-FE57E98D7057}"/>
              </a:ext>
            </a:extLst>
          </p:cNvPr>
          <p:cNvSpPr txBox="1"/>
          <p:nvPr/>
        </p:nvSpPr>
        <p:spPr>
          <a:xfrm>
            <a:off x="742463" y="4258883"/>
            <a:ext cx="479765" cy="5077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700" b="1" dirty="0">
                <a:solidFill>
                  <a:schemeClr val="lt1"/>
                </a:solidFill>
                <a:latin typeface="Myriad Pro" panose="020B0503030403020204" charset="0"/>
                <a:ea typeface="Arial"/>
                <a:cs typeface="Arial"/>
                <a:sym typeface="Arial"/>
              </a:rPr>
              <a:t>3</a:t>
            </a:r>
          </a:p>
        </p:txBody>
      </p:sp>
      <p:sp>
        <p:nvSpPr>
          <p:cNvPr id="26" name="Google Shape;749;p2">
            <a:extLst>
              <a:ext uri="{FF2B5EF4-FFF2-40B4-BE49-F238E27FC236}">
                <a16:creationId xmlns:a16="http://schemas.microsoft.com/office/drawing/2014/main" id="{6CFDE3CE-448E-4301-ADBD-B8DFD39F6CCC}"/>
              </a:ext>
            </a:extLst>
          </p:cNvPr>
          <p:cNvSpPr/>
          <p:nvPr/>
        </p:nvSpPr>
        <p:spPr>
          <a:xfrm flipH="1">
            <a:off x="1410928" y="2031187"/>
            <a:ext cx="9927638" cy="792189"/>
          </a:xfrm>
          <a:prstGeom prst="rect">
            <a:avLst/>
          </a:prstGeom>
          <a:solidFill>
            <a:srgbClr val="DDEAF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l">
              <a:lnSpc>
                <a:spcPct val="100000"/>
              </a:lnSpc>
              <a:spcBef>
                <a:spcPts val="1800"/>
              </a:spcBef>
            </a:pPr>
            <a:endParaRPr lang="fr-FR" sz="20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pic>
        <p:nvPicPr>
          <p:cNvPr id="27" name="Google Shape;750;p2">
            <a:extLst>
              <a:ext uri="{FF2B5EF4-FFF2-40B4-BE49-F238E27FC236}">
                <a16:creationId xmlns:a16="http://schemas.microsoft.com/office/drawing/2014/main" id="{C0C8FD48-9642-4FCF-B941-42892CB32339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flipH="1">
            <a:off x="719751" y="1740663"/>
            <a:ext cx="957401" cy="1349542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Google Shape;751;p2">
            <a:extLst>
              <a:ext uri="{FF2B5EF4-FFF2-40B4-BE49-F238E27FC236}">
                <a16:creationId xmlns:a16="http://schemas.microsoft.com/office/drawing/2014/main" id="{E54353DD-34C5-431B-87A1-2F7A5F454E82}"/>
              </a:ext>
            </a:extLst>
          </p:cNvPr>
          <p:cNvSpPr txBox="1"/>
          <p:nvPr/>
        </p:nvSpPr>
        <p:spPr>
          <a:xfrm>
            <a:off x="738892" y="2174410"/>
            <a:ext cx="479765" cy="5077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700" b="1" dirty="0">
                <a:solidFill>
                  <a:schemeClr val="lt1"/>
                </a:solidFill>
                <a:latin typeface="Myriad Pro" panose="020B0503030403020204" charset="0"/>
                <a:ea typeface="Arial"/>
                <a:cs typeface="Arial"/>
                <a:sym typeface="Arial"/>
              </a:rPr>
              <a:t>1</a:t>
            </a:r>
          </a:p>
        </p:txBody>
      </p:sp>
      <p:sp>
        <p:nvSpPr>
          <p:cNvPr id="30" name="Google Shape;753;p2">
            <a:extLst>
              <a:ext uri="{FF2B5EF4-FFF2-40B4-BE49-F238E27FC236}">
                <a16:creationId xmlns:a16="http://schemas.microsoft.com/office/drawing/2014/main" id="{8E2E7D57-F20D-439C-9F85-D9961ACE41BC}"/>
              </a:ext>
            </a:extLst>
          </p:cNvPr>
          <p:cNvSpPr/>
          <p:nvPr/>
        </p:nvSpPr>
        <p:spPr>
          <a:xfrm flipH="1">
            <a:off x="1433688" y="5130552"/>
            <a:ext cx="9904876" cy="879218"/>
          </a:xfrm>
          <a:prstGeom prst="rect">
            <a:avLst/>
          </a:prstGeom>
          <a:solidFill>
            <a:srgbClr val="DDEAF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l">
              <a:lnSpc>
                <a:spcPct val="100000"/>
              </a:lnSpc>
              <a:spcBef>
                <a:spcPts val="1800"/>
              </a:spcBef>
            </a:pPr>
            <a:endParaRPr lang="fr-FR" sz="20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pic>
        <p:nvPicPr>
          <p:cNvPr id="31" name="Google Shape;754;p2">
            <a:extLst>
              <a:ext uri="{FF2B5EF4-FFF2-40B4-BE49-F238E27FC236}">
                <a16:creationId xmlns:a16="http://schemas.microsoft.com/office/drawing/2014/main" id="{8FEBACAC-B7A2-4E6A-BA43-8282B44E8E6E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flipH="1">
            <a:off x="738892" y="4896397"/>
            <a:ext cx="957401" cy="1301641"/>
          </a:xfrm>
          <a:prstGeom prst="rect">
            <a:avLst/>
          </a:prstGeom>
          <a:noFill/>
          <a:ln>
            <a:noFill/>
          </a:ln>
        </p:spPr>
      </p:pic>
      <p:sp>
        <p:nvSpPr>
          <p:cNvPr id="32" name="Google Shape;755;p2">
            <a:extLst>
              <a:ext uri="{FF2B5EF4-FFF2-40B4-BE49-F238E27FC236}">
                <a16:creationId xmlns:a16="http://schemas.microsoft.com/office/drawing/2014/main" id="{1E2ABA09-4347-48CA-8FD6-6717DCB0A446}"/>
              </a:ext>
            </a:extLst>
          </p:cNvPr>
          <p:cNvSpPr txBox="1"/>
          <p:nvPr/>
        </p:nvSpPr>
        <p:spPr>
          <a:xfrm>
            <a:off x="806097" y="5310638"/>
            <a:ext cx="371466" cy="5077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700" b="1" dirty="0">
                <a:solidFill>
                  <a:schemeClr val="lt1"/>
                </a:solidFill>
                <a:latin typeface="Myriad Pro" panose="020B0503030403020204" charset="0"/>
                <a:ea typeface="Arial"/>
                <a:cs typeface="Arial"/>
                <a:sym typeface="Arial"/>
              </a:rPr>
              <a:t>4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2F5E8A1-E060-400C-99F1-B6F6423AC450}"/>
              </a:ext>
            </a:extLst>
          </p:cNvPr>
          <p:cNvSpPr txBox="1"/>
          <p:nvPr/>
        </p:nvSpPr>
        <p:spPr>
          <a:xfrm>
            <a:off x="1869423" y="2064055"/>
            <a:ext cx="899207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  <a:spcBef>
                <a:spcPts val="1800"/>
              </a:spcBef>
            </a:pPr>
            <a:r>
              <a:rPr lang="fr-FR" sz="2000" dirty="0">
                <a:latin typeface="Myriad Pro" panose="020B0503030403020204" charset="0"/>
                <a:cs typeface="Times New Roman" panose="02020603050405020304" pitchFamily="18" charset="0"/>
              </a:rPr>
              <a:t>D</a:t>
            </a:r>
            <a:r>
              <a:rPr lang="fr-FR" sz="2000" dirty="0">
                <a:latin typeface="Myriad Pro" panose="020B0503030403020204" charset="0"/>
                <a:cs typeface="Calibri Light" panose="020F0302020204030204" pitchFamily="34" charset="0"/>
              </a:rPr>
              <a:t>é</a:t>
            </a:r>
            <a:r>
              <a:rPr lang="fr-FR" sz="2000" dirty="0">
                <a:latin typeface="Myriad Pro" panose="020B0503030403020204" charset="0"/>
                <a:cs typeface="Times New Roman" panose="02020603050405020304" pitchFamily="18" charset="0"/>
              </a:rPr>
              <a:t>finir  deux cercles disjoints (ext</a:t>
            </a:r>
            <a:r>
              <a:rPr lang="fr-FR" sz="2000" dirty="0">
                <a:latin typeface="Myriad Pro" panose="020B0503030403020204" charset="0"/>
                <a:cs typeface="Calibri Light" panose="020F0302020204030204" pitchFamily="34" charset="0"/>
              </a:rPr>
              <a:t>érieurement et </a:t>
            </a:r>
            <a:r>
              <a:rPr lang="fr-FR" sz="2000" dirty="0">
                <a:latin typeface="Myriad Pro" panose="020B0503030403020204" charset="0"/>
                <a:cs typeface="Times New Roman" panose="02020603050405020304" pitchFamily="18" charset="0"/>
              </a:rPr>
              <a:t>int</a:t>
            </a:r>
            <a:r>
              <a:rPr lang="fr-FR" sz="2000" dirty="0">
                <a:latin typeface="Myriad Pro" panose="020B0503030403020204" charset="0"/>
                <a:cs typeface="Calibri Light" panose="020F0302020204030204" pitchFamily="34" charset="0"/>
              </a:rPr>
              <a:t>é</a:t>
            </a:r>
            <a:r>
              <a:rPr lang="fr-FR" sz="2000" dirty="0">
                <a:latin typeface="Myriad Pro" panose="020B0503030403020204" charset="0"/>
                <a:cs typeface="Times New Roman" panose="02020603050405020304" pitchFamily="18" charset="0"/>
              </a:rPr>
              <a:t>rieurement, tangents (ext</a:t>
            </a:r>
            <a:r>
              <a:rPr lang="fr-FR" sz="2000" dirty="0">
                <a:latin typeface="Myriad Pro" panose="020B0503030403020204" charset="0"/>
                <a:cs typeface="Calibri Light" panose="020F0302020204030204" pitchFamily="34" charset="0"/>
              </a:rPr>
              <a:t>érieurement et intérieurement)</a:t>
            </a:r>
            <a:r>
              <a:rPr lang="fr-FR" sz="2000" dirty="0">
                <a:latin typeface="Myriad Pro" panose="020B0503030403020204" charset="0"/>
                <a:cs typeface="Times New Roman" panose="02020603050405020304" pitchFamily="18" charset="0"/>
              </a:rPr>
              <a:t> et  deux cercles s</a:t>
            </a:r>
            <a:r>
              <a:rPr lang="fr-FR" sz="2000" dirty="0">
                <a:latin typeface="Myriad Pro" panose="020B0503030403020204" charset="0"/>
                <a:cs typeface="Calibri Light" panose="020F0302020204030204" pitchFamily="34" charset="0"/>
              </a:rPr>
              <a:t>écants</a:t>
            </a:r>
            <a:r>
              <a:rPr lang="fr-FR" sz="2000" dirty="0">
                <a:latin typeface="Myriad Pro" panose="020B0503030403020204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C470368-A641-4A62-AF45-179F5986A357}"/>
              </a:ext>
            </a:extLst>
          </p:cNvPr>
          <p:cNvSpPr txBox="1"/>
          <p:nvPr/>
        </p:nvSpPr>
        <p:spPr>
          <a:xfrm>
            <a:off x="1869423" y="3132356"/>
            <a:ext cx="736244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  <a:spcBef>
                <a:spcPts val="1800"/>
              </a:spcBef>
            </a:pPr>
            <a:r>
              <a:rPr lang="fr-FR" sz="2000" dirty="0">
                <a:latin typeface="Myriad Pro" panose="020B0503030403020204" charset="0"/>
                <a:cs typeface="Times New Roman" panose="02020603050405020304" pitchFamily="18" charset="0"/>
              </a:rPr>
              <a:t>D</a:t>
            </a:r>
            <a:r>
              <a:rPr lang="fr-FR" sz="2000" dirty="0">
                <a:latin typeface="Myriad Pro" panose="020B0503030403020204" charset="0"/>
                <a:cs typeface="Calibri Light" panose="020F0302020204030204" pitchFamily="34" charset="0"/>
              </a:rPr>
              <a:t>é</a:t>
            </a:r>
            <a:r>
              <a:rPr lang="fr-FR" sz="2000" dirty="0">
                <a:latin typeface="Myriad Pro" panose="020B0503030403020204" charset="0"/>
                <a:cs typeface="Times New Roman" panose="02020603050405020304" pitchFamily="18" charset="0"/>
              </a:rPr>
              <a:t>terminer les positions relatives de deux cercles connaissant  leurs rayons et la distance entre leurs centres.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EC8F5A6-4392-435D-926C-9512F5F3BFA3}"/>
              </a:ext>
            </a:extLst>
          </p:cNvPr>
          <p:cNvSpPr txBox="1"/>
          <p:nvPr/>
        </p:nvSpPr>
        <p:spPr>
          <a:xfrm>
            <a:off x="1896531" y="4171956"/>
            <a:ext cx="965349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  <a:spcBef>
                <a:spcPts val="1800"/>
              </a:spcBef>
            </a:pPr>
            <a:r>
              <a:rPr lang="fr-FR" sz="2000" dirty="0">
                <a:latin typeface="Myriad Pro" panose="020B0503030403020204" charset="0"/>
                <a:cs typeface="Times New Roman" panose="02020603050405020304" pitchFamily="18" charset="0"/>
              </a:rPr>
              <a:t>D</a:t>
            </a:r>
            <a:r>
              <a:rPr lang="fr-FR" sz="2000" dirty="0">
                <a:latin typeface="Myriad Pro" panose="020B0503030403020204" charset="0"/>
                <a:cs typeface="Calibri Light" panose="020F0302020204030204" pitchFamily="34" charset="0"/>
              </a:rPr>
              <a:t>é</a:t>
            </a:r>
            <a:r>
              <a:rPr lang="fr-FR" sz="2000" dirty="0">
                <a:latin typeface="Myriad Pro" panose="020B0503030403020204" charset="0"/>
                <a:cs typeface="Times New Roman" panose="02020603050405020304" pitchFamily="18" charset="0"/>
              </a:rPr>
              <a:t>terminer la relation entre “la  distance entre les  centres de deux cercles” et” la somme ou  la diff</a:t>
            </a:r>
            <a:r>
              <a:rPr lang="fr-FR" sz="2000" dirty="0">
                <a:latin typeface="Myriad Pro" panose="020B0503030403020204" charset="0"/>
                <a:cs typeface="Calibri Light" panose="020F0302020204030204" pitchFamily="34" charset="0"/>
              </a:rPr>
              <a:t>érence de leurs rayons” </a:t>
            </a:r>
            <a:r>
              <a:rPr lang="fr-FR" sz="2000" dirty="0">
                <a:latin typeface="Myriad Pro" panose="020B0503030403020204" charset="0"/>
                <a:cs typeface="Times New Roman" panose="02020603050405020304" pitchFamily="18" charset="0"/>
              </a:rPr>
              <a:t> , connaissant la position  relative de ces deux cercles.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64A89BA-D4A3-48C8-8BDB-F0AE6B9C6579}"/>
              </a:ext>
            </a:extLst>
          </p:cNvPr>
          <p:cNvSpPr txBox="1"/>
          <p:nvPr/>
        </p:nvSpPr>
        <p:spPr>
          <a:xfrm>
            <a:off x="1891500" y="5230973"/>
            <a:ext cx="917274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  <a:spcBef>
                <a:spcPts val="1800"/>
              </a:spcBef>
            </a:pPr>
            <a:r>
              <a:rPr lang="fr-FR" sz="2000" dirty="0">
                <a:latin typeface="Myriad Pro" panose="020B0503030403020204" charset="0"/>
                <a:cs typeface="Times New Roman" panose="02020603050405020304" pitchFamily="18" charset="0"/>
              </a:rPr>
              <a:t>Utiliser la propri</a:t>
            </a:r>
            <a:r>
              <a:rPr lang="fr-FR" sz="2000" dirty="0">
                <a:latin typeface="Myriad Pro" panose="020B0503030403020204" charset="0"/>
                <a:cs typeface="Calibri Light" panose="020F0302020204030204" pitchFamily="34" charset="0"/>
              </a:rPr>
              <a:t>été que la ligne des centres de deux cercles est l’axe de symétrie de la figure formée par ces deux cercles .</a:t>
            </a:r>
            <a:endParaRPr lang="fr-FR" sz="20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2433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" grpId="0"/>
      <p:bldP spid="131" grpId="0"/>
      <p:bldP spid="139" grpId="0"/>
      <p:bldP spid="18" grpId="0" animBg="1"/>
      <p:bldP spid="20" grpId="0"/>
      <p:bldP spid="22" grpId="0" animBg="1"/>
      <p:bldP spid="24" grpId="0"/>
      <p:bldP spid="26" grpId="0" animBg="1"/>
      <p:bldP spid="28" grpId="0"/>
      <p:bldP spid="30" grpId="0" animBg="1"/>
      <p:bldP spid="32" grpId="0"/>
      <p:bldP spid="21" grpId="0"/>
      <p:bldP spid="25" grpId="0"/>
      <p:bldP spid="29" grpId="0"/>
      <p:bldP spid="3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1187218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|POSITIONS relatives de deux cercles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14DE83B-E868-48AC-8292-AC3725A2371B}"/>
              </a:ext>
            </a:extLst>
          </p:cNvPr>
          <p:cNvSpPr txBox="1">
            <a:spLocks/>
          </p:cNvSpPr>
          <p:nvPr/>
        </p:nvSpPr>
        <p:spPr>
          <a:xfrm>
            <a:off x="588842" y="1187355"/>
            <a:ext cx="11363672" cy="100339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Example 5 </a:t>
            </a: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soit C</a:t>
            </a:r>
            <a:r>
              <a:rPr lang="fr-FR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1</a:t>
            </a: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(E, 6) et C</a:t>
            </a:r>
            <a:r>
              <a:rPr lang="fr-FR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2</a:t>
            </a: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(F, 2) deux cercles . 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Sarah trace la figure. Quel est l’axe de symétrie de la figure tracée par Sarah?</a:t>
            </a:r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709C5695-AF82-421A-B048-5240671CFDA3}"/>
              </a:ext>
            </a:extLst>
          </p:cNvPr>
          <p:cNvSpPr txBox="1">
            <a:spLocks/>
          </p:cNvSpPr>
          <p:nvPr/>
        </p:nvSpPr>
        <p:spPr>
          <a:xfrm>
            <a:off x="628651" y="2151303"/>
            <a:ext cx="1938678" cy="4346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(EF)</a:t>
            </a:r>
            <a:endParaRPr lang="fr-FR" sz="2000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7319C4F0-7E43-4D6A-9769-A3E62D497CBC}"/>
              </a:ext>
            </a:extLst>
          </p:cNvPr>
          <p:cNvSpPr txBox="1">
            <a:spLocks/>
          </p:cNvSpPr>
          <p:nvPr/>
        </p:nvSpPr>
        <p:spPr>
          <a:xfrm>
            <a:off x="588841" y="2652999"/>
            <a:ext cx="10974507" cy="301764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Application 5 </a:t>
            </a: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Soit  [AB] un segment tel que AB = 6.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 C</a:t>
            </a:r>
            <a:r>
              <a:rPr lang="fr-FR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1</a:t>
            </a: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(A, 4) et C</a:t>
            </a:r>
            <a:r>
              <a:rPr lang="fr-FR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2</a:t>
            </a: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(B, 2) sont deux cercles.</a:t>
            </a:r>
          </a:p>
          <a:p>
            <a:pPr marL="457200" indent="-457200">
              <a:lnSpc>
                <a:spcPct val="110000"/>
              </a:lnSpc>
              <a:spcBef>
                <a:spcPts val="0"/>
              </a:spcBef>
              <a:buAutoNum type="arabicParenR"/>
            </a:pP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Tracer la  figure.</a:t>
            </a:r>
          </a:p>
          <a:p>
            <a:pPr marL="457200" indent="-457200">
              <a:lnSpc>
                <a:spcPct val="110000"/>
              </a:lnSpc>
              <a:spcBef>
                <a:spcPts val="0"/>
              </a:spcBef>
              <a:buAutoNum type="arabicParenR"/>
            </a:pP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Montrer que (C</a:t>
            </a:r>
            <a:r>
              <a:rPr lang="fr-FR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1</a:t>
            </a: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) et (C</a:t>
            </a:r>
            <a:r>
              <a:rPr lang="fr-FR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2</a:t>
            </a: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) sont tangents </a:t>
            </a:r>
            <a:r>
              <a:rPr lang="ar-LB" b="0" dirty="0">
                <a:latin typeface="Myriad Pro" panose="020B0503030403020204" charset="0"/>
                <a:cs typeface="Times New Roman" panose="02020603050405020304" pitchFamily="18" charset="0"/>
              </a:rPr>
              <a:t>extérieument.</a:t>
            </a:r>
          </a:p>
          <a:p>
            <a:pPr marL="457200" indent="-457200">
              <a:lnSpc>
                <a:spcPct val="110000"/>
              </a:lnSpc>
              <a:spcBef>
                <a:spcPts val="0"/>
              </a:spcBef>
              <a:buAutoNum type="arabicParenR"/>
            </a:pP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Soit  D le point de tangence de  (C</a:t>
            </a:r>
            <a:r>
              <a:rPr lang="fr-FR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1</a:t>
            </a: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) et (C</a:t>
            </a:r>
            <a:r>
              <a:rPr lang="fr-FR" b="0" baseline="-25000" dirty="0">
                <a:latin typeface="Myriad Pro" panose="020B0503030403020204" charset="0"/>
                <a:cs typeface="Times New Roman" panose="02020603050405020304" pitchFamily="18" charset="0"/>
              </a:rPr>
              <a:t>2</a:t>
            </a: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).</a:t>
            </a:r>
          </a:p>
          <a:p>
            <a:pPr marL="457200">
              <a:lnSpc>
                <a:spcPct val="110000"/>
              </a:lnSpc>
              <a:spcBef>
                <a:spcPts val="0"/>
              </a:spcBef>
            </a:pP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Fadi dit que l’axe de symétrie de la figure tracée est  (AD) alors que Hadi dit que c’est  (AB).Qui a raison ?Qu’en pensez-vous ? </a:t>
            </a:r>
          </a:p>
          <a:p>
            <a:pPr marL="457200">
              <a:lnSpc>
                <a:spcPct val="110000"/>
              </a:lnSpc>
              <a:spcBef>
                <a:spcPts val="0"/>
              </a:spcBef>
            </a:pP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 </a:t>
            </a:r>
          </a:p>
          <a:p>
            <a:pPr marL="361950">
              <a:lnSpc>
                <a:spcPct val="110000"/>
              </a:lnSpc>
              <a:spcBef>
                <a:spcPts val="0"/>
              </a:spcBef>
            </a:pPr>
            <a:endParaRPr lang="fr-FR" b="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0467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6" grpId="0"/>
      <p:bldP spid="7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88CC29B1-5D92-40BF-AA59-16C4B67A9A10}"/>
              </a:ext>
            </a:extLst>
          </p:cNvPr>
          <p:cNvSpPr txBox="1">
            <a:spLocks/>
          </p:cNvSpPr>
          <p:nvPr/>
        </p:nvSpPr>
        <p:spPr>
          <a:xfrm>
            <a:off x="909086" y="228377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dirty="0">
                <a:solidFill>
                  <a:srgbClr val="0097D7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Problème du Chapitre</a:t>
            </a:r>
          </a:p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endParaRPr lang="fr-FR" sz="3600" b="1" cap="all" dirty="0">
              <a:solidFill>
                <a:srgbClr val="0097D7"/>
              </a:solidFill>
              <a:latin typeface="Myriad Pro" panose="020B0503030403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BF4D9EA-7B00-41A8-B30F-B003BDB7F765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2C14F52F-1A7A-417A-8C3F-5552148D3D79}"/>
              </a:ext>
            </a:extLst>
          </p:cNvPr>
          <p:cNvSpPr txBox="1"/>
          <p:nvPr/>
        </p:nvSpPr>
        <p:spPr>
          <a:xfrm>
            <a:off x="343351" y="1311038"/>
            <a:ext cx="5929433" cy="35418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fr-FR" sz="200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Un engrenage est une pi</a:t>
            </a:r>
            <a:r>
              <a:rPr lang="fr-FR" sz="2000" dirty="0">
                <a:solidFill>
                  <a:schemeClr val="bg1"/>
                </a:solidFill>
                <a:latin typeface="Myriad Pro" panose="020B0503030403020204" charset="0"/>
                <a:cs typeface="Calibri Light" panose="020F0302020204030204" pitchFamily="34" charset="0"/>
              </a:rPr>
              <a:t>èce circulaire avec des dents coupées</a:t>
            </a:r>
            <a:r>
              <a:rPr lang="fr-FR" sz="2000" b="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. </a:t>
            </a:r>
            <a:r>
              <a:rPr lang="fr-FR" sz="200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Les dents d’un engrenage sont </a:t>
            </a:r>
            <a:r>
              <a:rPr lang="fr-FR" sz="2000" b="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 </a:t>
            </a:r>
            <a:r>
              <a:rPr lang="fr-FR" sz="200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g</a:t>
            </a:r>
            <a:r>
              <a:rPr lang="fr-FR" sz="2000" dirty="0">
                <a:solidFill>
                  <a:schemeClr val="bg1"/>
                </a:solidFill>
                <a:latin typeface="Myriad Pro" panose="020B0503030403020204" charset="0"/>
                <a:cs typeface="Calibri Light" panose="020F0302020204030204" pitchFamily="34" charset="0"/>
              </a:rPr>
              <a:t>énéralement insérées sur les dents d’une autre </a:t>
            </a:r>
            <a:r>
              <a:rPr lang="fr-FR" sz="200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pour transmettre la torsion du moteur</a:t>
            </a:r>
            <a:r>
              <a:rPr lang="fr-FR" sz="2000" b="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80000"/>
              </a:lnSpc>
            </a:pPr>
            <a:r>
              <a:rPr lang="fr-FR" sz="200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Engrenage</a:t>
            </a:r>
            <a:r>
              <a:rPr lang="fr-FR" sz="2000" b="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 A, </a:t>
            </a:r>
            <a:r>
              <a:rPr lang="fr-FR" sz="200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Engrenage</a:t>
            </a:r>
            <a:r>
              <a:rPr lang="fr-FR" sz="2000" b="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 B, </a:t>
            </a:r>
            <a:r>
              <a:rPr lang="fr-FR" sz="200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et Engrenage C </a:t>
            </a:r>
            <a:r>
              <a:rPr lang="fr-FR" sz="2000" b="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 sont trois engrenages dans une m</a:t>
            </a:r>
            <a:r>
              <a:rPr lang="fr-FR" sz="2000" b="0" dirty="0">
                <a:solidFill>
                  <a:schemeClr val="bg1"/>
                </a:solidFill>
                <a:latin typeface="Myriad Pro" panose="020B0503030403020204" charset="0"/>
                <a:cs typeface="Calibri Light" panose="020F0302020204030204" pitchFamily="34" charset="0"/>
              </a:rPr>
              <a:t>ême </a:t>
            </a:r>
            <a:r>
              <a:rPr lang="fr-FR" sz="2000" b="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machine :</a:t>
            </a:r>
          </a:p>
          <a:p>
            <a:pPr marL="342900" indent="-342900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fr-FR" sz="200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Le</a:t>
            </a:r>
            <a:r>
              <a:rPr lang="fr-FR" sz="2000" b="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 rayon de l’Engrenage A </a:t>
            </a:r>
            <a:r>
              <a:rPr lang="fr-FR" sz="200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est de </a:t>
            </a:r>
            <a:r>
              <a:rPr lang="fr-FR" sz="2000" b="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20 cm </a:t>
            </a:r>
            <a:r>
              <a:rPr lang="fr-FR" sz="200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y compris les dents ayant une longueur de</a:t>
            </a:r>
            <a:r>
              <a:rPr lang="fr-FR" sz="2000" b="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 2 cm ch</a:t>
            </a:r>
            <a:r>
              <a:rPr lang="fr-FR" sz="200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acune </a:t>
            </a:r>
            <a:r>
              <a:rPr lang="fr-FR" sz="2000" b="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.             </a:t>
            </a:r>
          </a:p>
          <a:p>
            <a:pPr marL="342900" indent="-342900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fr-FR" sz="200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Le</a:t>
            </a:r>
            <a:r>
              <a:rPr lang="fr-FR" sz="2000" b="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 rayon de l’Engrenage B </a:t>
            </a:r>
            <a:r>
              <a:rPr lang="fr-FR" sz="200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est de </a:t>
            </a:r>
            <a:r>
              <a:rPr lang="fr-FR" sz="2000" b="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20 cm </a:t>
            </a:r>
            <a:r>
              <a:rPr lang="fr-FR" sz="200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y compris les dents</a:t>
            </a:r>
            <a:r>
              <a:rPr lang="fr-FR" sz="2000" b="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 ayant une longueur de 2 cm </a:t>
            </a:r>
            <a:r>
              <a:rPr lang="fr-FR" sz="200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chacune</a:t>
            </a:r>
            <a:r>
              <a:rPr lang="fr-FR" sz="2000" b="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fr-FR" sz="200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Le rayon de l’Engrenage</a:t>
            </a:r>
            <a:r>
              <a:rPr lang="fr-FR" sz="2000" b="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 C </a:t>
            </a:r>
            <a:r>
              <a:rPr lang="fr-FR" sz="200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est de</a:t>
            </a:r>
            <a:r>
              <a:rPr lang="fr-FR" sz="2000" b="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 15 cm </a:t>
            </a:r>
            <a:r>
              <a:rPr lang="fr-FR" sz="200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y compris les dents ayant une longueur de</a:t>
            </a:r>
            <a:r>
              <a:rPr lang="fr-FR" sz="2000" b="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 2 cm chacune.</a:t>
            </a:r>
          </a:p>
          <a:p>
            <a:pPr>
              <a:lnSpc>
                <a:spcPct val="80000"/>
              </a:lnSpc>
            </a:pPr>
            <a:r>
              <a:rPr lang="fr-FR" sz="200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Quelle est la</a:t>
            </a:r>
            <a:r>
              <a:rPr lang="fr-FR" sz="2000" b="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 distance </a:t>
            </a:r>
            <a:r>
              <a:rPr lang="fr-FR" sz="200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ente le centre de l’Engrenage A et celui de l’Engrenage C </a:t>
            </a:r>
            <a:r>
              <a:rPr lang="fr-FR" sz="2000" b="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?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325B62A2-756F-426E-82A9-C66E09CEBD67}"/>
              </a:ext>
            </a:extLst>
          </p:cNvPr>
          <p:cNvGrpSpPr/>
          <p:nvPr/>
        </p:nvGrpSpPr>
        <p:grpSpPr>
          <a:xfrm>
            <a:off x="7044076" y="1469838"/>
            <a:ext cx="4781051" cy="2565384"/>
            <a:chOff x="7777091" y="1933299"/>
            <a:chExt cx="3774815" cy="2520000"/>
          </a:xfrm>
        </p:grpSpPr>
        <p:pic>
          <p:nvPicPr>
            <p:cNvPr id="22" name="Picture 4" descr="Image tag: gear, image quantity: 548 | tag | Hippopx">
              <a:extLst>
                <a:ext uri="{FF2B5EF4-FFF2-40B4-BE49-F238E27FC236}">
                  <a16:creationId xmlns:a16="http://schemas.microsoft.com/office/drawing/2014/main" id="{8CF35A31-3121-4266-A124-89F3F15D021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77091" y="1933299"/>
              <a:ext cx="3774815" cy="25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07CD7EE6-5F0C-4695-88FA-FBD394D1408E}"/>
                </a:ext>
              </a:extLst>
            </p:cNvPr>
            <p:cNvSpPr txBox="1"/>
            <p:nvPr/>
          </p:nvSpPr>
          <p:spPr>
            <a:xfrm>
              <a:off x="8011393" y="2088018"/>
              <a:ext cx="1346152" cy="393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000" b="1" dirty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Engrenage A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42F8D3BB-ED78-4164-93A5-46998B5038B5}"/>
                </a:ext>
              </a:extLst>
            </p:cNvPr>
            <p:cNvSpPr txBox="1"/>
            <p:nvPr/>
          </p:nvSpPr>
          <p:spPr>
            <a:xfrm>
              <a:off x="10021541" y="2088018"/>
              <a:ext cx="1346152" cy="393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000" b="1" dirty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Engrenage B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2794CEDC-D572-4E0B-A593-8585979312B3}"/>
                </a:ext>
              </a:extLst>
            </p:cNvPr>
            <p:cNvSpPr txBox="1"/>
            <p:nvPr/>
          </p:nvSpPr>
          <p:spPr>
            <a:xfrm>
              <a:off x="9046002" y="3999693"/>
              <a:ext cx="1464617" cy="393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000" b="1" dirty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Engrenage C</a:t>
              </a:r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EEEBCC16-0BC1-4EAD-A24F-9E57D566B1B9}"/>
                </a:ext>
              </a:extLst>
            </p:cNvPr>
            <p:cNvSpPr/>
            <p:nvPr/>
          </p:nvSpPr>
          <p:spPr>
            <a:xfrm>
              <a:off x="8461130" y="2595692"/>
              <a:ext cx="216000" cy="216000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979AF4CF-3BC2-4B96-85F5-CDA6B82B2A86}"/>
                </a:ext>
              </a:extLst>
            </p:cNvPr>
            <p:cNvSpPr/>
            <p:nvPr/>
          </p:nvSpPr>
          <p:spPr>
            <a:xfrm>
              <a:off x="9547602" y="3784565"/>
              <a:ext cx="216000" cy="216000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cxnSp>
          <p:nvCxnSpPr>
            <p:cNvPr id="40" name="Straight Arrow Connector 39">
              <a:extLst>
                <a:ext uri="{FF2B5EF4-FFF2-40B4-BE49-F238E27FC236}">
                  <a16:creationId xmlns:a16="http://schemas.microsoft.com/office/drawing/2014/main" id="{8FA32F42-1265-4BD0-9B4B-E7E210ED0166}"/>
                </a:ext>
              </a:extLst>
            </p:cNvPr>
            <p:cNvCxnSpPr>
              <a:cxnSpLocks/>
            </p:cNvCxnSpPr>
            <p:nvPr/>
          </p:nvCxnSpPr>
          <p:spPr>
            <a:xfrm>
              <a:off x="8569130" y="2701092"/>
              <a:ext cx="1120560" cy="1244102"/>
            </a:xfrm>
            <a:prstGeom prst="straightConnector1">
              <a:avLst/>
            </a:prstGeom>
            <a:ln w="28575">
              <a:solidFill>
                <a:srgbClr val="FF0000"/>
              </a:solidFill>
              <a:headEnd type="stealt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75D56E15-47A5-414E-B213-0CE75ABA5271}"/>
              </a:ext>
            </a:extLst>
          </p:cNvPr>
          <p:cNvSpPr txBox="1"/>
          <p:nvPr/>
        </p:nvSpPr>
        <p:spPr>
          <a:xfrm>
            <a:off x="2412896" y="5085297"/>
            <a:ext cx="14742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FF0000"/>
                </a:solidFill>
                <a:latin typeface="Myriad Pro" panose="020B0503030403020204" charset="0"/>
              </a:rPr>
              <a:t>33  cm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9BE03C5-4AE7-4A48-AA97-F8E8FC4B324F}"/>
              </a:ext>
            </a:extLst>
          </p:cNvPr>
          <p:cNvSpPr txBox="1"/>
          <p:nvPr/>
        </p:nvSpPr>
        <p:spPr>
          <a:xfrm>
            <a:off x="158620" y="275253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87634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1168557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endParaRPr lang="fr-FR" sz="3600" b="1" cap="all">
              <a:solidFill>
                <a:srgbClr val="0097D7"/>
              </a:solidFill>
              <a:latin typeface="Myriad Pro" panose="020B050303040302020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>
            <a:cxnSpLocks/>
          </p:cNvCxnSpPr>
          <p:nvPr/>
        </p:nvCxnSpPr>
        <p:spPr>
          <a:xfrm>
            <a:off x="0" y="957132"/>
            <a:ext cx="12171663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Content Placeholder 3">
            <a:extLst>
              <a:ext uri="{FF2B5EF4-FFF2-40B4-BE49-F238E27FC236}">
                <a16:creationId xmlns:a16="http://schemas.microsoft.com/office/drawing/2014/main" id="{BB242E12-7EB6-4CB4-AFCD-88E60FC8FFB0}"/>
              </a:ext>
            </a:extLst>
          </p:cNvPr>
          <p:cNvSpPr txBox="1">
            <a:spLocks/>
          </p:cNvSpPr>
          <p:nvPr/>
        </p:nvSpPr>
        <p:spPr>
          <a:xfrm>
            <a:off x="580965" y="1314619"/>
            <a:ext cx="11055750" cy="41949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</a:pPr>
            <a:r>
              <a:rPr lang="fr-FR" b="0">
                <a:latin typeface="Myriad Pro" panose="020B0503030403020204" charset="0"/>
                <a:cs typeface="Times New Roman" panose="02020603050405020304" pitchFamily="18" charset="0"/>
              </a:rPr>
              <a:t>Observer la figure ci -dessous.</a:t>
            </a:r>
          </a:p>
        </p:txBody>
      </p:sp>
      <p:sp>
        <p:nvSpPr>
          <p:cNvPr id="23" name="Content Placeholder 3">
            <a:extLst>
              <a:ext uri="{FF2B5EF4-FFF2-40B4-BE49-F238E27FC236}">
                <a16:creationId xmlns:a16="http://schemas.microsoft.com/office/drawing/2014/main" id="{1F036039-99E1-45ED-BB6E-D9E489CA2A82}"/>
              </a:ext>
            </a:extLst>
          </p:cNvPr>
          <p:cNvSpPr txBox="1">
            <a:spLocks/>
          </p:cNvSpPr>
          <p:nvPr/>
        </p:nvSpPr>
        <p:spPr>
          <a:xfrm>
            <a:off x="548025" y="4907628"/>
            <a:ext cx="4426013" cy="127150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00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Le cercle bleu et le cercle rouge ont: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00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Parfois aucun point en commun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00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Parfois  un point en commun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00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Parfois deux points en  common 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74649EA9-026D-4C70-9DBA-095278A53D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5256" y="139602"/>
            <a:ext cx="492798" cy="612000"/>
          </a:xfrm>
          <a:prstGeom prst="rect">
            <a:avLst/>
          </a:prstGeom>
        </p:spPr>
      </p:pic>
      <p:grpSp>
        <p:nvGrpSpPr>
          <p:cNvPr id="25" name="Group 24">
            <a:extLst>
              <a:ext uri="{FF2B5EF4-FFF2-40B4-BE49-F238E27FC236}">
                <a16:creationId xmlns:a16="http://schemas.microsoft.com/office/drawing/2014/main" id="{051501DD-83E4-46A6-BF2E-5DCE2F9AAE56}"/>
              </a:ext>
            </a:extLst>
          </p:cNvPr>
          <p:cNvGrpSpPr/>
          <p:nvPr/>
        </p:nvGrpSpPr>
        <p:grpSpPr>
          <a:xfrm>
            <a:off x="2944486" y="2349059"/>
            <a:ext cx="1072876" cy="1080000"/>
            <a:chOff x="3158543" y="2889000"/>
            <a:chExt cx="1080000" cy="1080000"/>
          </a:xfrm>
        </p:grpSpPr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8ADFAD9C-8A02-459A-A872-7F488D65B0F8}"/>
                </a:ext>
              </a:extLst>
            </p:cNvPr>
            <p:cNvSpPr/>
            <p:nvPr/>
          </p:nvSpPr>
          <p:spPr>
            <a:xfrm>
              <a:off x="3158543" y="2889000"/>
              <a:ext cx="1080000" cy="1080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Myriad Pro" panose="020B0503030403020204" charset="0"/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C96AF5E4-5365-49AD-A8BF-592B9E03C3FD}"/>
                </a:ext>
              </a:extLst>
            </p:cNvPr>
            <p:cNvSpPr/>
            <p:nvPr/>
          </p:nvSpPr>
          <p:spPr>
            <a:xfrm>
              <a:off x="3644543" y="3375000"/>
              <a:ext cx="108000" cy="108000"/>
            </a:xfrm>
            <a:prstGeom prst="ellipse">
              <a:avLst/>
            </a:prstGeom>
            <a:solidFill>
              <a:srgbClr val="FF000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Myriad Pro" panose="020B0503030403020204" charset="0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24B4A50A-5B89-45CB-8588-88E668972F31}"/>
              </a:ext>
            </a:extLst>
          </p:cNvPr>
          <p:cNvGrpSpPr/>
          <p:nvPr/>
        </p:nvGrpSpPr>
        <p:grpSpPr>
          <a:xfrm>
            <a:off x="5749099" y="1989059"/>
            <a:ext cx="1788128" cy="1800000"/>
            <a:chOff x="5740215" y="1989059"/>
            <a:chExt cx="1800000" cy="1800000"/>
          </a:xfrm>
        </p:grpSpPr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A438ABC6-5414-472E-8321-D7BE34395A7A}"/>
                </a:ext>
              </a:extLst>
            </p:cNvPr>
            <p:cNvSpPr/>
            <p:nvPr/>
          </p:nvSpPr>
          <p:spPr>
            <a:xfrm>
              <a:off x="5740215" y="1989059"/>
              <a:ext cx="1800000" cy="1800000"/>
            </a:xfrm>
            <a:prstGeom prst="ellipse">
              <a:avLst/>
            </a:prstGeom>
            <a:noFill/>
            <a:ln w="381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Myriad Pro" panose="020B0503030403020204" charset="0"/>
              </a:endParaRPr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63B24685-A3F5-4D50-9958-55746BE209CA}"/>
                </a:ext>
              </a:extLst>
            </p:cNvPr>
            <p:cNvSpPr/>
            <p:nvPr/>
          </p:nvSpPr>
          <p:spPr>
            <a:xfrm>
              <a:off x="6586215" y="2838030"/>
              <a:ext cx="108000" cy="108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Myriad Pro" panose="020B0503030403020204" charset="0"/>
              </a:endParaRPr>
            </a:p>
          </p:txBody>
        </p:sp>
      </p:grpSp>
      <p:sp>
        <p:nvSpPr>
          <p:cNvPr id="31" name="Content Placeholder 3">
            <a:extLst>
              <a:ext uri="{FF2B5EF4-FFF2-40B4-BE49-F238E27FC236}">
                <a16:creationId xmlns:a16="http://schemas.microsoft.com/office/drawing/2014/main" id="{BB1BE846-E024-423C-A489-5F1EB425154E}"/>
              </a:ext>
            </a:extLst>
          </p:cNvPr>
          <p:cNvSpPr txBox="1">
            <a:spLocks/>
          </p:cNvSpPr>
          <p:nvPr/>
        </p:nvSpPr>
        <p:spPr>
          <a:xfrm>
            <a:off x="580965" y="3858846"/>
            <a:ext cx="11055750" cy="10800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</a:pPr>
            <a:r>
              <a:rPr lang="fr-FR" b="0">
                <a:latin typeface="Myriad Pro" panose="020B0503030403020204" charset="0"/>
                <a:cs typeface="Times New Roman" panose="02020603050405020304" pitchFamily="18" charset="0"/>
              </a:rPr>
              <a:t>A votre avis , combine de points en commun y a-t-il entre le cercle bleu et le cercle rouge ?</a:t>
            </a:r>
          </a:p>
          <a:p>
            <a:pPr>
              <a:lnSpc>
                <a:spcPct val="80000"/>
              </a:lnSpc>
            </a:pPr>
            <a:r>
              <a:rPr lang="fr-FR" b="0">
                <a:latin typeface="Myriad Pro" panose="020B0503030403020204" charset="0"/>
                <a:cs typeface="Times New Roman" panose="02020603050405020304" pitchFamily="18" charset="0"/>
              </a:rPr>
              <a:t>De quoi dépend  votre réponse ? </a:t>
            </a:r>
          </a:p>
        </p:txBody>
      </p:sp>
      <p:sp>
        <p:nvSpPr>
          <p:cNvPr id="32" name="Content Placeholder 3">
            <a:extLst>
              <a:ext uri="{FF2B5EF4-FFF2-40B4-BE49-F238E27FC236}">
                <a16:creationId xmlns:a16="http://schemas.microsoft.com/office/drawing/2014/main" id="{D39EC308-62E2-4EB9-BDA7-6A24871237B7}"/>
              </a:ext>
            </a:extLst>
          </p:cNvPr>
          <p:cNvSpPr txBox="1">
            <a:spLocks/>
          </p:cNvSpPr>
          <p:nvPr/>
        </p:nvSpPr>
        <p:spPr>
          <a:xfrm>
            <a:off x="6606755" y="4938845"/>
            <a:ext cx="4133961" cy="8741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00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Tout depend des rayons de ces deux cercles et de la distance entre leurs centres</a:t>
            </a:r>
            <a:endParaRPr lang="fr-FR" sz="200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fr-FR" sz="200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A010DA6-7B76-4340-BFE2-7BB23A0EF6A6}"/>
              </a:ext>
            </a:extLst>
          </p:cNvPr>
          <p:cNvSpPr txBox="1"/>
          <p:nvPr/>
        </p:nvSpPr>
        <p:spPr>
          <a:xfrm>
            <a:off x="1632859" y="199129"/>
            <a:ext cx="85686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>
                <a:solidFill>
                  <a:srgbClr val="0097D7"/>
                </a:solidFill>
                <a:latin typeface="Myriad Pro" panose="020B0503030403020204" charset="0"/>
              </a:rPr>
              <a:t>À VOTRE OPINION</a:t>
            </a:r>
          </a:p>
        </p:txBody>
      </p:sp>
    </p:spTree>
    <p:extLst>
      <p:ext uri="{BB962C8B-B14F-4D97-AF65-F5344CB8AC3E}">
        <p14:creationId xmlns:p14="http://schemas.microsoft.com/office/powerpoint/2010/main" val="3379374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3.7037E-6 L 0.5194 3.7037E-6 " pathEditMode="relative" rAng="0" ptsTypes="AA">
                                      <p:cBhvr>
                                        <p:cTn id="21" dur="1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96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uiExpand="1" build="p"/>
      <p:bldP spid="23" grpId="0"/>
      <p:bldP spid="31" grpId="0" uiExpand="1" build="p"/>
      <p:bldP spid="3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 err="1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tÂche</a:t>
            </a:r>
            <a:endParaRPr lang="fr-FR" sz="3600" b="1" cap="all" dirty="0">
              <a:solidFill>
                <a:srgbClr val="0097D7"/>
              </a:solidFill>
              <a:latin typeface="Myriad Pro" panose="020B0503030403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Content Placeholder 3">
            <a:extLst>
              <a:ext uri="{FF2B5EF4-FFF2-40B4-BE49-F238E27FC236}">
                <a16:creationId xmlns:a16="http://schemas.microsoft.com/office/drawing/2014/main" id="{44936D10-7064-4D68-B8F2-D6DB8B9CA24E}"/>
              </a:ext>
            </a:extLst>
          </p:cNvPr>
          <p:cNvSpPr txBox="1">
            <a:spLocks/>
          </p:cNvSpPr>
          <p:nvPr/>
        </p:nvSpPr>
        <p:spPr>
          <a:xfrm>
            <a:off x="614206" y="1825624"/>
            <a:ext cx="10774230" cy="160337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fr-FR" b="0" dirty="0">
                <a:solidFill>
                  <a:schemeClr val="dk1"/>
                </a:solidFill>
                <a:latin typeface="Myriad Pro" panose="020B0503030403020204" pitchFamily="34" charset="0"/>
                <a:ea typeface="Times New Roman"/>
                <a:cs typeface="Times New Roman"/>
                <a:sym typeface="Times New Roman"/>
              </a:rPr>
              <a:t>Sélection des exercices et des problèmes appropriés dans votre manuel et vos propres ressources.</a:t>
            </a:r>
            <a:endParaRPr lang="fr-FR" dirty="0">
              <a:latin typeface="Myriad Pro" panose="020B0503030403020204" pitchFamily="34" charset="0"/>
            </a:endParaRPr>
          </a:p>
          <a:p>
            <a:pPr algn="ctr">
              <a:lnSpc>
                <a:spcPct val="150000"/>
              </a:lnSpc>
            </a:pPr>
            <a:endParaRPr lang="en-US" b="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8724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-37323"/>
            <a:ext cx="10916041" cy="913327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résumé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13327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340A4F7F-73E3-41F0-A8BA-DF9D824EA8D9}"/>
              </a:ext>
            </a:extLst>
          </p:cNvPr>
          <p:cNvSpPr txBox="1">
            <a:spLocks/>
          </p:cNvSpPr>
          <p:nvPr/>
        </p:nvSpPr>
        <p:spPr>
          <a:xfrm>
            <a:off x="459839" y="1135242"/>
            <a:ext cx="3568065" cy="528393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None/>
            </a:pPr>
            <a:r>
              <a:rPr lang="fr-FR" baseline="30000" dirty="0">
                <a:latin typeface="Myriad Pro" panose="020B050303040302020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0BD0305-A1E5-4D9C-A4A2-F3B0D467E13B}"/>
              </a:ext>
            </a:extLst>
          </p:cNvPr>
          <p:cNvSpPr txBox="1"/>
          <p:nvPr/>
        </p:nvSpPr>
        <p:spPr>
          <a:xfrm>
            <a:off x="459839" y="1303979"/>
            <a:ext cx="3526809" cy="9812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Deux  cercles sont  dits </a:t>
            </a:r>
            <a:r>
              <a:rPr lang="fr-FR" sz="2400" b="1" dirty="0">
                <a:latin typeface="Myriad Pro" panose="020B0503030403020204" charset="0"/>
                <a:cs typeface="Times New Roman" panose="02020603050405020304" pitchFamily="18" charset="0"/>
              </a:rPr>
              <a:t>disjoints</a:t>
            </a: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 s’ils n’ont </a:t>
            </a:r>
            <a:r>
              <a:rPr lang="fr-FR" sz="2400" b="1" dirty="0">
                <a:latin typeface="Myriad Pro" panose="020B0503030403020204" charset="0"/>
                <a:cs typeface="Times New Roman" panose="02020603050405020304" pitchFamily="18" charset="0"/>
              </a:rPr>
              <a:t>aucun point </a:t>
            </a:r>
            <a:r>
              <a:rPr lang="fr-FR" sz="2400" b="0" dirty="0">
                <a:latin typeface="Myriad Pro" panose="020B0503030403020204" charset="0"/>
                <a:cs typeface="Times New Roman" panose="02020603050405020304" pitchFamily="18" charset="0"/>
              </a:rPr>
              <a:t>en commun.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F7EA18D-C508-456A-9E14-B71E86FD5DA1}"/>
              </a:ext>
            </a:extLst>
          </p:cNvPr>
          <p:cNvSpPr txBox="1"/>
          <p:nvPr/>
        </p:nvSpPr>
        <p:spPr>
          <a:xfrm>
            <a:off x="532815" y="2301442"/>
            <a:ext cx="3420000" cy="6832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 Cercle disjoints extérieurement</a:t>
            </a:r>
            <a:endParaRPr lang="fr-FR" sz="2400" b="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60C81C4-5234-4B27-A8B6-03874F33CE3D}"/>
              </a:ext>
            </a:extLst>
          </p:cNvPr>
          <p:cNvSpPr txBox="1"/>
          <p:nvPr/>
        </p:nvSpPr>
        <p:spPr>
          <a:xfrm>
            <a:off x="503128" y="4321927"/>
            <a:ext cx="3420000" cy="6832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Cercles disjoints intérieurement</a:t>
            </a: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A804A5C9-2C5E-4EC6-9F1D-AB2E0277467A}"/>
              </a:ext>
            </a:extLst>
          </p:cNvPr>
          <p:cNvSpPr txBox="1">
            <a:spLocks/>
          </p:cNvSpPr>
          <p:nvPr/>
        </p:nvSpPr>
        <p:spPr>
          <a:xfrm>
            <a:off x="4116209" y="1139259"/>
            <a:ext cx="4829231" cy="528393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38375">
              <a:lnSpc>
                <a:spcPct val="120000"/>
              </a:lnSpc>
            </a:pPr>
            <a:r>
              <a:rPr lang="fr-FR" b="0" baseline="30000" dirty="0">
                <a:latin typeface="Myriad Pro" panose="020B050303040302020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6DBDC47-A23A-40B8-B6D0-35D58CE93FB1}"/>
              </a:ext>
            </a:extLst>
          </p:cNvPr>
          <p:cNvSpPr txBox="1"/>
          <p:nvPr/>
        </p:nvSpPr>
        <p:spPr>
          <a:xfrm>
            <a:off x="4175231" y="1303978"/>
            <a:ext cx="4831200" cy="9787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Deux cercles sont dits </a:t>
            </a:r>
            <a:r>
              <a:rPr lang="fr-FR" sz="2400" b="1" dirty="0">
                <a:latin typeface="Myriad Pro" panose="020B0503030403020204" charset="0"/>
                <a:cs typeface="Times New Roman" panose="02020603050405020304" pitchFamily="18" charset="0"/>
              </a:rPr>
              <a:t>tangent</a:t>
            </a: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 s’ils ont </a:t>
            </a:r>
            <a:r>
              <a:rPr lang="fr-FR" sz="2400" b="1" dirty="0">
                <a:latin typeface="Myriad Pro" panose="020B0503030403020204" charset="0"/>
                <a:cs typeface="Times New Roman" panose="02020603050405020304" pitchFamily="18" charset="0"/>
              </a:rPr>
              <a:t>un point </a:t>
            </a: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en</a:t>
            </a:r>
            <a:r>
              <a:rPr lang="fr-FR" sz="2400" b="0" dirty="0">
                <a:latin typeface="Myriad Pro" panose="020B0503030403020204" charset="0"/>
                <a:cs typeface="Times New Roman" panose="02020603050405020304" pitchFamily="18" charset="0"/>
              </a:rPr>
              <a:t> commun, </a:t>
            </a: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nommé le</a:t>
            </a:r>
            <a:r>
              <a:rPr lang="fr-FR" sz="2400" b="0" dirty="0">
                <a:latin typeface="Myriad Pro" panose="020B0503030403020204" charset="0"/>
                <a:cs typeface="Times New Roman" panose="02020603050405020304" pitchFamily="18" charset="0"/>
              </a:rPr>
              <a:t> </a:t>
            </a:r>
            <a:r>
              <a:rPr lang="fr-FR" sz="2400" b="1" dirty="0">
                <a:latin typeface="Myriad Pro" panose="020B0503030403020204" charset="0"/>
                <a:cs typeface="Times New Roman" panose="02020603050405020304" pitchFamily="18" charset="0"/>
              </a:rPr>
              <a:t>point de tangence.</a:t>
            </a:r>
            <a:endParaRPr lang="fr-FR" sz="2400" b="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861C00F-39C9-416F-A332-5B044BBB94B7}"/>
              </a:ext>
            </a:extLst>
          </p:cNvPr>
          <p:cNvSpPr txBox="1"/>
          <p:nvPr/>
        </p:nvSpPr>
        <p:spPr>
          <a:xfrm>
            <a:off x="4392217" y="2439299"/>
            <a:ext cx="3420000" cy="6832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Cercles tangents extérieurement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C94EB9E-07CC-4961-8726-10C82A693795}"/>
              </a:ext>
            </a:extLst>
          </p:cNvPr>
          <p:cNvSpPr txBox="1"/>
          <p:nvPr/>
        </p:nvSpPr>
        <p:spPr>
          <a:xfrm>
            <a:off x="4381192" y="4364534"/>
            <a:ext cx="3420000" cy="6832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Cercles tangents intérieurement </a:t>
            </a:r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0DE39672-698D-49D7-AB0C-7CD7AAB03424}"/>
              </a:ext>
            </a:extLst>
          </p:cNvPr>
          <p:cNvSpPr txBox="1">
            <a:spLocks/>
          </p:cNvSpPr>
          <p:nvPr/>
        </p:nvSpPr>
        <p:spPr>
          <a:xfrm>
            <a:off x="9082366" y="1137898"/>
            <a:ext cx="2916802" cy="331933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38375">
              <a:lnSpc>
                <a:spcPct val="120000"/>
              </a:lnSpc>
            </a:pPr>
            <a:r>
              <a:rPr lang="fr-FR" b="0" baseline="30000" dirty="0">
                <a:latin typeface="Myriad Pro" panose="020B050303040302020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2559329-2F1C-49EA-880A-2858223160E2}"/>
              </a:ext>
            </a:extLst>
          </p:cNvPr>
          <p:cNvSpPr txBox="1"/>
          <p:nvPr/>
        </p:nvSpPr>
        <p:spPr>
          <a:xfrm>
            <a:off x="9119046" y="1290980"/>
            <a:ext cx="2419350" cy="12741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Deux cercles sont dits </a:t>
            </a:r>
            <a:r>
              <a:rPr lang="fr-FR" sz="2400" b="1" dirty="0">
                <a:latin typeface="Myriad Pro" panose="020B0503030403020204" charset="0"/>
                <a:cs typeface="Times New Roman" panose="02020603050405020304" pitchFamily="18" charset="0"/>
              </a:rPr>
              <a:t>sécants</a:t>
            </a: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 s’ils ont </a:t>
            </a:r>
            <a:r>
              <a:rPr lang="fr-FR" sz="2400" b="1" dirty="0">
                <a:latin typeface="Myriad Pro" panose="020B0503030403020204" charset="0"/>
                <a:cs typeface="Times New Roman" panose="02020603050405020304" pitchFamily="18" charset="0"/>
              </a:rPr>
              <a:t>deux points </a:t>
            </a: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en</a:t>
            </a:r>
            <a:r>
              <a:rPr lang="fr-FR" sz="2400" b="0" dirty="0">
                <a:latin typeface="Myriad Pro" panose="020B0503030403020204" charset="0"/>
                <a:cs typeface="Times New Roman" panose="02020603050405020304" pitchFamily="18" charset="0"/>
              </a:rPr>
              <a:t> commun.</a:t>
            </a:r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51B2171C-054F-4752-8F7C-3F9EECBA9D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C1E8F7"/>
              </a:clrFrom>
              <a:clrTo>
                <a:srgbClr val="C1E8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1990" y="3048479"/>
            <a:ext cx="2962275" cy="1209675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B32FC560-CAA4-483F-B164-FD1B02BC5B0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C1E8F7"/>
              </a:clrFrom>
              <a:clrTo>
                <a:srgbClr val="C1E8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6523" y="5068964"/>
            <a:ext cx="2000250" cy="1238250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66928403-B403-4206-9A0E-DBBFC0C31A5F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C1E8F7"/>
              </a:clrFrom>
              <a:clrTo>
                <a:srgbClr val="C1E8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87575" y="3128702"/>
            <a:ext cx="2543175" cy="110490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7AE57F9D-F4EB-4AE1-9A79-BD64BDFCBBD9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C1E8F7"/>
              </a:clrFrom>
              <a:clrTo>
                <a:srgbClr val="C1E8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575" y="5035324"/>
            <a:ext cx="1905000" cy="1104900"/>
          </a:xfrm>
          <a:prstGeom prst="rect">
            <a:avLst/>
          </a:prstGeom>
        </p:spPr>
      </p:pic>
      <p:grpSp>
        <p:nvGrpSpPr>
          <p:cNvPr id="41" name="Group 40">
            <a:extLst>
              <a:ext uri="{FF2B5EF4-FFF2-40B4-BE49-F238E27FC236}">
                <a16:creationId xmlns:a16="http://schemas.microsoft.com/office/drawing/2014/main" id="{7E2F1AC3-2AA2-4925-BE04-49E3A82417AF}"/>
              </a:ext>
            </a:extLst>
          </p:cNvPr>
          <p:cNvGrpSpPr/>
          <p:nvPr/>
        </p:nvGrpSpPr>
        <p:grpSpPr>
          <a:xfrm>
            <a:off x="9639300" y="3043716"/>
            <a:ext cx="1738958" cy="1413515"/>
            <a:chOff x="9639300" y="3758974"/>
            <a:chExt cx="1738958" cy="1413515"/>
          </a:xfrm>
        </p:grpSpPr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52867B8F-5C30-4610-9755-3103D6C8CB1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C1E8F7"/>
                </a:clrFrom>
                <a:clrTo>
                  <a:srgbClr val="C1E8F7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639300" y="3758974"/>
              <a:ext cx="1738958" cy="1131167"/>
            </a:xfrm>
            <a:prstGeom prst="rect">
              <a:avLst/>
            </a:prstGeom>
          </p:spPr>
        </p:pic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AD49A907-7300-43FA-AC6B-05141233732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C1E8F7"/>
                </a:clrFrom>
                <a:clrTo>
                  <a:srgbClr val="C1E8F7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773295" y="4810539"/>
              <a:ext cx="1247775" cy="361950"/>
            </a:xfrm>
            <a:prstGeom prst="rect">
              <a:avLst/>
            </a:prstGeom>
          </p:spPr>
        </p:pic>
      </p:grpSp>
      <p:sp>
        <p:nvSpPr>
          <p:cNvPr id="45" name="Text Placeholder 2">
            <a:extLst>
              <a:ext uri="{FF2B5EF4-FFF2-40B4-BE49-F238E27FC236}">
                <a16:creationId xmlns:a16="http://schemas.microsoft.com/office/drawing/2014/main" id="{8891A4C6-D1DD-4FDE-84A7-78E8DD0A40AE}"/>
              </a:ext>
            </a:extLst>
          </p:cNvPr>
          <p:cNvSpPr txBox="1">
            <a:spLocks/>
          </p:cNvSpPr>
          <p:nvPr/>
        </p:nvSpPr>
        <p:spPr>
          <a:xfrm>
            <a:off x="9059233" y="4554393"/>
            <a:ext cx="2916801" cy="186478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Si C(O ; r);C</a:t>
            </a: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</a:t>
            </a: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(P ; s) sont deux cercles, alors (OP) est un axe de symétrie de la figure qu’ils forment</a:t>
            </a:r>
            <a:endParaRPr lang="fr-FR" b="0" baseline="300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5037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uiExpand="1" build="p" animBg="1"/>
      <p:bldP spid="17" grpId="0" build="p"/>
      <p:bldP spid="18" grpId="0" uiExpand="1" build="p"/>
      <p:bldP spid="19" grpId="0" uiExpand="1" build="p"/>
      <p:bldP spid="20" grpId="0" uiExpand="1" build="p" animBg="1"/>
      <p:bldP spid="21" grpId="0" build="p"/>
      <p:bldP spid="22" grpId="0" uiExpand="1" build="p"/>
      <p:bldP spid="23" grpId="0" uiExpand="1" build="p"/>
      <p:bldP spid="24" grpId="0" uiExpand="1" build="p" animBg="1"/>
      <p:bldP spid="25" grpId="0" build="p"/>
      <p:bldP spid="4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5B0144E2-5F68-7D4E-B0FF-9B8D2F8DC7C3}"/>
              </a:ext>
            </a:extLst>
          </p:cNvPr>
          <p:cNvSpPr/>
          <p:nvPr/>
        </p:nvSpPr>
        <p:spPr>
          <a:xfrm>
            <a:off x="1111170" y="2023303"/>
            <a:ext cx="10028363" cy="371774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sz="2400" dirty="0" err="1">
                <a:latin typeface="Myriad Pro" panose="020B0503030403020204" pitchFamily="34" charset="0"/>
                <a:ea typeface="GE SS Two Medium" panose="020A0503020102020204" pitchFamily="18" charset="-78"/>
                <a:cs typeface="Adobe Arabic" panose="02040503050201020203" pitchFamily="18" charset="-78"/>
              </a:rPr>
              <a:t>Constuire</a:t>
            </a:r>
            <a:r>
              <a:rPr lang="fr-FR" sz="2400" dirty="0">
                <a:latin typeface="Myriad Pro" panose="020B0503030403020204" pitchFamily="34" charset="0"/>
                <a:ea typeface="GE SS Two Medium" panose="020A0503020102020204" pitchFamily="18" charset="-78"/>
                <a:cs typeface="Adobe Arabic" panose="02040503050201020203" pitchFamily="18" charset="-78"/>
              </a:rPr>
              <a:t> les mathématiques – Livre National  - EB 8</a:t>
            </a:r>
          </a:p>
          <a:p>
            <a:pPr>
              <a:lnSpc>
                <a:spcPct val="150000"/>
              </a:lnSpc>
            </a:pPr>
            <a:endParaRPr lang="fr-FR" sz="2400" dirty="0">
              <a:latin typeface="Myriad Pro" panose="020B0503030403020204" pitchFamily="34" charset="0"/>
              <a:ea typeface="GE SS Two Medium" panose="020A0503020102020204" pitchFamily="18" charset="-78"/>
              <a:cs typeface="Adobe Arabic" panose="02040503050201020203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3625190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AD336E8-92FC-9E48-8BC0-60CA2D5A8973}"/>
              </a:ext>
            </a:extLst>
          </p:cNvPr>
          <p:cNvSpPr txBox="1">
            <a:spLocks/>
          </p:cNvSpPr>
          <p:nvPr/>
        </p:nvSpPr>
        <p:spPr>
          <a:xfrm>
            <a:off x="1021491" y="2072760"/>
            <a:ext cx="9926595" cy="3924386"/>
          </a:xfrm>
          <a:prstGeom prst="rect">
            <a:avLst/>
          </a:prstGeom>
        </p:spPr>
        <p:txBody>
          <a:bodyPr/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ar-LB" sz="2400" dirty="0">
                <a:latin typeface="Myriad Pro" panose="020B0503030403020204" pitchFamily="34" charset="0"/>
              </a:rPr>
              <a:t>Coordinateur : Samer Siefeldeen</a:t>
            </a:r>
          </a:p>
          <a:p>
            <a:pPr>
              <a:lnSpc>
                <a:spcPct val="150000"/>
              </a:lnSpc>
            </a:pPr>
            <a:r>
              <a:rPr lang="ar-LB" sz="2400" dirty="0">
                <a:latin typeface="Myriad Pro" panose="020B0503030403020204" pitchFamily="34" charset="0"/>
              </a:rPr>
              <a:t>Auteur : Hussein Mohammed Ballout</a:t>
            </a:r>
          </a:p>
          <a:p>
            <a:pPr>
              <a:lnSpc>
                <a:spcPct val="150000"/>
              </a:lnSpc>
            </a:pPr>
            <a:r>
              <a:rPr lang="ar-LB" sz="2400" dirty="0">
                <a:latin typeface="Myriad Pro" panose="020B0503030403020204" pitchFamily="34" charset="0"/>
              </a:rPr>
              <a:t>Reviseur : Georges Habib Maamari</a:t>
            </a:r>
          </a:p>
          <a:p>
            <a:pPr>
              <a:lnSpc>
                <a:spcPct val="150000"/>
              </a:lnSpc>
            </a:pPr>
            <a:r>
              <a:rPr lang="ar-LB" sz="2400" dirty="0">
                <a:latin typeface="Myriad Pro" panose="020B0503030403020204" pitchFamily="34" charset="0"/>
              </a:rPr>
              <a:t>Editeur de langue : </a:t>
            </a:r>
            <a:r>
              <a:rPr lang="fr-FR" sz="2400" dirty="0">
                <a:latin typeface="Myriad Pro" panose="020B0503030403020204" pitchFamily="34" charset="0"/>
              </a:rPr>
              <a:t>Hala </a:t>
            </a:r>
            <a:r>
              <a:rPr lang="fr-FR" sz="2400" dirty="0" err="1">
                <a:latin typeface="Myriad Pro" panose="020B0503030403020204" pitchFamily="34" charset="0"/>
              </a:rPr>
              <a:t>Fayyad</a:t>
            </a:r>
            <a:endParaRPr lang="ar-LB" sz="2400" dirty="0">
              <a:latin typeface="Myriad Pro" panose="020B0503030403020204" pitchFamily="34" charset="0"/>
            </a:endParaRPr>
          </a:p>
          <a:p>
            <a:pPr>
              <a:lnSpc>
                <a:spcPct val="150000"/>
              </a:lnSpc>
            </a:pPr>
            <a:r>
              <a:rPr lang="ar-LB" sz="2400" dirty="0">
                <a:latin typeface="Myriad Pro" panose="020B0503030403020204" pitchFamily="34" charset="0"/>
              </a:rPr>
              <a:t>Traducteur : Samar Abou Haidar</a:t>
            </a:r>
          </a:p>
          <a:p>
            <a:pPr>
              <a:lnSpc>
                <a:spcPct val="150000"/>
              </a:lnSpc>
            </a:pPr>
            <a:r>
              <a:rPr lang="ar-LB" sz="2400" dirty="0">
                <a:latin typeface="Myriad Pro" panose="020B0503030403020204" pitchFamily="34" charset="0"/>
              </a:rPr>
              <a:t>Validateur : </a:t>
            </a:r>
            <a:r>
              <a:rPr lang="en-US" sz="2400" dirty="0">
                <a:latin typeface="Myriad Pro" panose="020B0503030403020204" pitchFamily="34" charset="0"/>
              </a:rPr>
              <a:t>Hatem </a:t>
            </a:r>
            <a:r>
              <a:rPr lang="en-US" sz="2400" dirty="0" err="1">
                <a:latin typeface="Myriad Pro" panose="020B0503030403020204" pitchFamily="34" charset="0"/>
              </a:rPr>
              <a:t>Chalak</a:t>
            </a:r>
            <a:endParaRPr lang="ar-LB" sz="2400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503065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44321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Placeholder 2">
            <a:extLst>
              <a:ext uri="{FF2B5EF4-FFF2-40B4-BE49-F238E27FC236}">
                <a16:creationId xmlns:a16="http://schemas.microsoft.com/office/drawing/2014/main" id="{D59B6EB4-C743-4D8A-8AF4-57342A16D1DD}"/>
              </a:ext>
            </a:extLst>
          </p:cNvPr>
          <p:cNvSpPr txBox="1">
            <a:spLocks/>
          </p:cNvSpPr>
          <p:nvPr/>
        </p:nvSpPr>
        <p:spPr>
          <a:xfrm>
            <a:off x="545435" y="1694318"/>
            <a:ext cx="7073848" cy="1907888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600"/>
              </a:spcBef>
            </a:pPr>
            <a:endParaRPr lang="fr-FR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Connaissances requises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C113102-42C1-401F-8335-09ABA2828C0D}"/>
              </a:ext>
            </a:extLst>
          </p:cNvPr>
          <p:cNvSpPr txBox="1">
            <a:spLocks/>
          </p:cNvSpPr>
          <p:nvPr/>
        </p:nvSpPr>
        <p:spPr>
          <a:xfrm>
            <a:off x="577515" y="1224155"/>
            <a:ext cx="10619874" cy="45120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40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Au début de ce chapitre, les étudiants doivent être conscients de ce qui suit :</a:t>
            </a:r>
          </a:p>
          <a:p>
            <a:endParaRPr lang="fr-FR" sz="2400" dirty="0">
              <a:solidFill>
                <a:schemeClr val="dk1"/>
              </a:solidFill>
              <a:latin typeface="Myriad Pro" panose="020B0503030403020204" charset="0"/>
              <a:ea typeface="Times New Roman"/>
              <a:cs typeface="Times New Roman"/>
              <a:sym typeface="Times New Roman"/>
            </a:endParaRPr>
          </a:p>
          <a:p>
            <a:b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</a:br>
            <a:endParaRPr lang="fr-FR" sz="24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val 9">
            <a:extLst>
              <a:ext uri="{FF2B5EF4-FFF2-40B4-BE49-F238E27FC236}">
                <a16:creationId xmlns:a16="http://schemas.microsoft.com/office/drawing/2014/main" id="{4F62FA80-3893-408C-A52F-F14243133375}"/>
              </a:ext>
            </a:extLst>
          </p:cNvPr>
          <p:cNvSpPr/>
          <p:nvPr/>
        </p:nvSpPr>
        <p:spPr>
          <a:xfrm>
            <a:off x="5788212" y="1953000"/>
            <a:ext cx="1476000" cy="1476000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latin typeface="Myriad Pro" panose="020B0503030403020204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BAE3AD38-5CBF-4EFE-AF9A-86DEE13A9FD2}"/>
              </a:ext>
            </a:extLst>
          </p:cNvPr>
          <p:cNvCxnSpPr>
            <a:cxnSpLocks/>
          </p:cNvCxnSpPr>
          <p:nvPr/>
        </p:nvCxnSpPr>
        <p:spPr>
          <a:xfrm flipV="1">
            <a:off x="6507828" y="2170822"/>
            <a:ext cx="516292" cy="52017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12">
            <a:extLst>
              <a:ext uri="{FF2B5EF4-FFF2-40B4-BE49-F238E27FC236}">
                <a16:creationId xmlns:a16="http://schemas.microsoft.com/office/drawing/2014/main" id="{53D00C60-F65E-446A-AA03-C02CE2ED73C4}"/>
              </a:ext>
            </a:extLst>
          </p:cNvPr>
          <p:cNvSpPr/>
          <p:nvPr/>
        </p:nvSpPr>
        <p:spPr>
          <a:xfrm>
            <a:off x="6986001" y="2102435"/>
            <a:ext cx="108000" cy="108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latin typeface="Myriad Pro" panose="020B0503030403020204" charset="0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F313649-6770-45D3-B9D5-E781C4C9C6AF}"/>
              </a:ext>
            </a:extLst>
          </p:cNvPr>
          <p:cNvSpPr/>
          <p:nvPr/>
        </p:nvSpPr>
        <p:spPr>
          <a:xfrm>
            <a:off x="6472212" y="2637000"/>
            <a:ext cx="108000" cy="1080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latin typeface="Myriad Pro" panose="020B0503030403020204" charset="0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5A198382-DD0D-4F01-988E-6EF94101A208}"/>
              </a:ext>
            </a:extLst>
          </p:cNvPr>
          <p:cNvGrpSpPr/>
          <p:nvPr/>
        </p:nvGrpSpPr>
        <p:grpSpPr>
          <a:xfrm>
            <a:off x="6507035" y="2745000"/>
            <a:ext cx="799562" cy="400146"/>
            <a:chOff x="9328922" y="2906492"/>
            <a:chExt cx="799562" cy="400146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166E8430-1DC9-4869-8529-8F8AC69FC573}"/>
                </a:ext>
              </a:extLst>
            </p:cNvPr>
            <p:cNvSpPr txBox="1"/>
            <p:nvPr/>
          </p:nvSpPr>
          <p:spPr>
            <a:xfrm>
              <a:off x="9328922" y="2998861"/>
              <a:ext cx="79956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dirty="0">
                  <a:solidFill>
                    <a:srgbClr val="0070C0"/>
                  </a:solidFill>
                  <a:latin typeface="Myriad Pro" panose="020B0503030403020204" charset="0"/>
                  <a:cs typeface="Times New Roman" panose="02020603050405020304" pitchFamily="18" charset="0"/>
                </a:rPr>
                <a:t>Centre</a:t>
              </a:r>
              <a:endParaRPr lang="fr-FR" sz="1600" dirty="0">
                <a:solidFill>
                  <a:srgbClr val="0070C0"/>
                </a:solidFill>
                <a:latin typeface="Myriad Pro" panose="020B050303040302020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AA4A5729-D14B-4296-BC2D-C85DBD55875C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9402099" y="2906492"/>
              <a:ext cx="288228" cy="162042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510FE12E-D4DC-4B45-AE6F-7D808B0068E3}"/>
              </a:ext>
            </a:extLst>
          </p:cNvPr>
          <p:cNvGrpSpPr/>
          <p:nvPr/>
        </p:nvGrpSpPr>
        <p:grpSpPr>
          <a:xfrm>
            <a:off x="6231039" y="1960886"/>
            <a:ext cx="799561" cy="375870"/>
            <a:chOff x="9328922" y="2998861"/>
            <a:chExt cx="799561" cy="375870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CBE9BD60-A3B9-442D-9F65-AA1925BF7A50}"/>
                </a:ext>
              </a:extLst>
            </p:cNvPr>
            <p:cNvSpPr txBox="1"/>
            <p:nvPr/>
          </p:nvSpPr>
          <p:spPr>
            <a:xfrm>
              <a:off x="9328922" y="2998861"/>
              <a:ext cx="79956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</a:rPr>
                <a:t>Rayon</a:t>
              </a:r>
              <a:endParaRPr lang="fr-FR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6593561E-8518-4FA5-8DB5-134910843B0A}"/>
                </a:ext>
              </a:extLst>
            </p:cNvPr>
            <p:cNvCxnSpPr>
              <a:cxnSpLocks/>
            </p:cNvCxnSpPr>
            <p:nvPr/>
          </p:nvCxnSpPr>
          <p:spPr>
            <a:xfrm rot="10800000" flipH="1" flipV="1">
              <a:off x="9756176" y="3238545"/>
              <a:ext cx="158165" cy="136186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76B0459-AF02-4FC2-9AE4-8F38B05D7F9E}"/>
              </a:ext>
            </a:extLst>
          </p:cNvPr>
          <p:cNvCxnSpPr>
            <a:cxnSpLocks/>
          </p:cNvCxnSpPr>
          <p:nvPr/>
        </p:nvCxnSpPr>
        <p:spPr>
          <a:xfrm flipV="1">
            <a:off x="5787159" y="2684534"/>
            <a:ext cx="1476173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108AFD8-5D5C-4F46-88F5-CB68F728B17A}"/>
              </a:ext>
            </a:extLst>
          </p:cNvPr>
          <p:cNvGrpSpPr/>
          <p:nvPr/>
        </p:nvGrpSpPr>
        <p:grpSpPr>
          <a:xfrm>
            <a:off x="5832391" y="2202867"/>
            <a:ext cx="883650" cy="391150"/>
            <a:chOff x="9263958" y="2935181"/>
            <a:chExt cx="883650" cy="391150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C32E2B2B-F370-469A-AB54-73ED90BBBAF7}"/>
                </a:ext>
              </a:extLst>
            </p:cNvPr>
            <p:cNvSpPr txBox="1"/>
            <p:nvPr/>
          </p:nvSpPr>
          <p:spPr>
            <a:xfrm>
              <a:off x="9263958" y="2935181"/>
              <a:ext cx="8836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dirty="0">
                  <a:solidFill>
                    <a:srgbClr val="00B050"/>
                  </a:solidFill>
                  <a:latin typeface="Myriad Pro" panose="020B0503030403020204" charset="0"/>
                  <a:cs typeface="Times New Roman" panose="02020603050405020304" pitchFamily="18" charset="0"/>
                </a:rPr>
                <a:t>Diam</a:t>
              </a:r>
              <a:r>
                <a:rPr lang="fr-FR" sz="1400" dirty="0">
                  <a:solidFill>
                    <a:srgbClr val="00B050"/>
                  </a:solidFill>
                  <a:latin typeface="Myriad Pro" panose="020B0503030403020204" charset="0"/>
                  <a:cs typeface="Calibri Light" panose="020F0302020204030204" pitchFamily="34" charset="0"/>
                </a:rPr>
                <a:t>è</a:t>
              </a:r>
              <a:r>
                <a:rPr lang="fr-FR" sz="1400" dirty="0">
                  <a:solidFill>
                    <a:srgbClr val="00B050"/>
                  </a:solidFill>
                  <a:latin typeface="Myriad Pro" panose="020B0503030403020204" charset="0"/>
                  <a:cs typeface="Times New Roman" panose="02020603050405020304" pitchFamily="18" charset="0"/>
                </a:rPr>
                <a:t>tre</a:t>
              </a:r>
              <a:endParaRPr lang="fr-FR" sz="1600" dirty="0">
                <a:solidFill>
                  <a:srgbClr val="00B050"/>
                </a:solidFill>
                <a:latin typeface="Myriad Pro" panose="020B050303040302020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9582FB26-31D5-44D4-A90E-F9656704F25E}"/>
                </a:ext>
              </a:extLst>
            </p:cNvPr>
            <p:cNvCxnSpPr>
              <a:cxnSpLocks/>
            </p:cNvCxnSpPr>
            <p:nvPr/>
          </p:nvCxnSpPr>
          <p:spPr>
            <a:xfrm>
              <a:off x="9565159" y="3213869"/>
              <a:ext cx="58943" cy="112462"/>
            </a:xfrm>
            <a:prstGeom prst="straightConnector1">
              <a:avLst/>
            </a:prstGeom>
            <a:ln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Oval 24">
            <a:extLst>
              <a:ext uri="{FF2B5EF4-FFF2-40B4-BE49-F238E27FC236}">
                <a16:creationId xmlns:a16="http://schemas.microsoft.com/office/drawing/2014/main" id="{C202FA2A-8BD0-40AF-9A89-61AC0E3B1578}"/>
              </a:ext>
            </a:extLst>
          </p:cNvPr>
          <p:cNvSpPr/>
          <p:nvPr/>
        </p:nvSpPr>
        <p:spPr>
          <a:xfrm>
            <a:off x="5736823" y="2634437"/>
            <a:ext cx="108000" cy="108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latin typeface="Myriad Pro" panose="020B0503030403020204" charset="0"/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B3945970-710B-470E-B55D-4C4660638DBF}"/>
              </a:ext>
            </a:extLst>
          </p:cNvPr>
          <p:cNvSpPr/>
          <p:nvPr/>
        </p:nvSpPr>
        <p:spPr>
          <a:xfrm>
            <a:off x="7218114" y="2632344"/>
            <a:ext cx="108000" cy="108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latin typeface="Myriad Pro" panose="020B050303040302020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5E2ACCE-385B-43DB-AFFF-B45859A469A2}"/>
              </a:ext>
            </a:extLst>
          </p:cNvPr>
          <p:cNvSpPr txBox="1"/>
          <p:nvPr/>
        </p:nvSpPr>
        <p:spPr>
          <a:xfrm>
            <a:off x="7020143" y="1895701"/>
            <a:ext cx="360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6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</a:rPr>
              <a:t>A</a:t>
            </a:r>
            <a:endParaRPr lang="fr-FR" sz="1600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7CCDB3F-959D-492D-9F8B-9DE61A4DFF0D}"/>
              </a:ext>
            </a:extLst>
          </p:cNvPr>
          <p:cNvSpPr txBox="1"/>
          <p:nvPr/>
        </p:nvSpPr>
        <p:spPr>
          <a:xfrm>
            <a:off x="5474141" y="2521056"/>
            <a:ext cx="360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600" dirty="0">
                <a:solidFill>
                  <a:srgbClr val="00B050"/>
                </a:solidFill>
                <a:latin typeface="Myriad Pro" panose="020B0503030403020204" charset="0"/>
                <a:cs typeface="Times New Roman" panose="02020603050405020304" pitchFamily="18" charset="0"/>
              </a:rPr>
              <a:t>B</a:t>
            </a:r>
            <a:endParaRPr lang="fr-FR" sz="1600" dirty="0">
              <a:solidFill>
                <a:srgbClr val="00B050"/>
              </a:solidFill>
              <a:latin typeface="Myriad Pro" panose="020B050303040302020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A2C84AE-E136-436F-B4A8-2C2F121A8E98}"/>
              </a:ext>
            </a:extLst>
          </p:cNvPr>
          <p:cNvSpPr txBox="1"/>
          <p:nvPr/>
        </p:nvSpPr>
        <p:spPr>
          <a:xfrm>
            <a:off x="7259282" y="2513254"/>
            <a:ext cx="360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600" dirty="0">
                <a:solidFill>
                  <a:srgbClr val="00B050"/>
                </a:solidFill>
                <a:latin typeface="Myriad Pro" panose="020B0503030403020204" charset="0"/>
                <a:cs typeface="Times New Roman" panose="02020603050405020304" pitchFamily="18" charset="0"/>
              </a:rPr>
              <a:t>C</a:t>
            </a:r>
            <a:endParaRPr lang="fr-FR" sz="1600" dirty="0">
              <a:solidFill>
                <a:srgbClr val="00B050"/>
              </a:solidFill>
              <a:latin typeface="Myriad Pro" panose="020B050303040302020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0513206-D70C-4FDA-B5A6-3FC642854C0C}"/>
              </a:ext>
            </a:extLst>
          </p:cNvPr>
          <p:cNvSpPr txBox="1"/>
          <p:nvPr/>
        </p:nvSpPr>
        <p:spPr>
          <a:xfrm>
            <a:off x="6364326" y="2674557"/>
            <a:ext cx="360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600" dirty="0">
                <a:solidFill>
                  <a:srgbClr val="0070C0"/>
                </a:solidFill>
                <a:latin typeface="Myriad Pro" panose="020B0503030403020204" charset="0"/>
                <a:cs typeface="Times New Roman" panose="02020603050405020304" pitchFamily="18" charset="0"/>
              </a:rPr>
              <a:t>O</a:t>
            </a:r>
            <a:endParaRPr lang="fr-FR" sz="1600" dirty="0">
              <a:solidFill>
                <a:srgbClr val="0070C0"/>
              </a:solidFill>
              <a:latin typeface="Myriad Pro" panose="020B050303040302020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7474880-3C39-44E5-BFF0-44090C33D17B}"/>
              </a:ext>
            </a:extLst>
          </p:cNvPr>
          <p:cNvSpPr txBox="1"/>
          <p:nvPr/>
        </p:nvSpPr>
        <p:spPr>
          <a:xfrm>
            <a:off x="5654141" y="3205864"/>
            <a:ext cx="56621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600" dirty="0">
                <a:latin typeface="Myriad Pro" panose="020B0503030403020204" charset="0"/>
                <a:cs typeface="Times New Roman" panose="02020603050405020304" pitchFamily="18" charset="0"/>
              </a:rPr>
              <a:t>(C)</a:t>
            </a:r>
            <a:endParaRPr lang="fr-FR" sz="1600" dirty="0">
              <a:latin typeface="Myriad Pro" panose="020B0503030403020204" charset="0"/>
            </a:endParaRPr>
          </a:p>
        </p:txBody>
      </p:sp>
      <p:sp>
        <p:nvSpPr>
          <p:cNvPr id="32" name="Text Placeholder 2">
            <a:extLst>
              <a:ext uri="{FF2B5EF4-FFF2-40B4-BE49-F238E27FC236}">
                <a16:creationId xmlns:a16="http://schemas.microsoft.com/office/drawing/2014/main" id="{398D11E8-2846-474D-877F-FC894C7B7CC4}"/>
              </a:ext>
            </a:extLst>
          </p:cNvPr>
          <p:cNvSpPr txBox="1">
            <a:spLocks/>
          </p:cNvSpPr>
          <p:nvPr/>
        </p:nvSpPr>
        <p:spPr>
          <a:xfrm>
            <a:off x="7716956" y="1689284"/>
            <a:ext cx="3893693" cy="1894646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  <a:spcBef>
                <a:spcPts val="600"/>
              </a:spcBef>
            </a:pPr>
            <a:r>
              <a:rPr lang="fr-FR" dirty="0">
                <a:latin typeface="Myriad Pro" panose="020B0503030403020204" charset="0"/>
                <a:cs typeface="Times New Roman" panose="02020603050405020304" pitchFamily="18" charset="0"/>
              </a:rPr>
              <a:t>Deux cercles sont dits  </a:t>
            </a:r>
            <a:r>
              <a:rPr lang="fr-FR" b="1" dirty="0">
                <a:latin typeface="Myriad Pro" panose="020B0503030403020204" charset="0"/>
                <a:cs typeface="Times New Roman" panose="02020603050405020304" pitchFamily="18" charset="0"/>
              </a:rPr>
              <a:t>concentriques</a:t>
            </a:r>
            <a:r>
              <a:rPr lang="fr-FR" dirty="0">
                <a:latin typeface="Myriad Pro" panose="020B0503030403020204" charset="0"/>
                <a:cs typeface="Times New Roman" panose="02020603050405020304" pitchFamily="18" charset="0"/>
              </a:rPr>
              <a:t> s’ils ont le m</a:t>
            </a:r>
            <a:r>
              <a:rPr lang="fr-FR" dirty="0">
                <a:latin typeface="Myriad Pro" panose="020B0503030403020204" charset="0"/>
                <a:cs typeface="Calibri Light" panose="020F0302020204030204" pitchFamily="34" charset="0"/>
              </a:rPr>
              <a:t>ême centre</a:t>
            </a:r>
            <a:r>
              <a:rPr lang="fr-FR" dirty="0">
                <a:latin typeface="Myriad Pro" panose="020B0503030403020204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E2940149-1C55-4545-9631-C624763D3733}"/>
              </a:ext>
            </a:extLst>
          </p:cNvPr>
          <p:cNvSpPr/>
          <p:nvPr/>
        </p:nvSpPr>
        <p:spPr>
          <a:xfrm>
            <a:off x="10302541" y="2352528"/>
            <a:ext cx="1080000" cy="1080000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latin typeface="Myriad Pro" panose="020B0503030403020204" charset="0"/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76DF9EB7-6E97-49AA-AA5C-08E0CB709E2A}"/>
              </a:ext>
            </a:extLst>
          </p:cNvPr>
          <p:cNvSpPr/>
          <p:nvPr/>
        </p:nvSpPr>
        <p:spPr>
          <a:xfrm>
            <a:off x="10788541" y="2843834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latin typeface="Myriad Pro" panose="020B0503030403020204" charset="0"/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D9F0FBD0-9613-4321-AF7C-1DE4E1600063}"/>
              </a:ext>
            </a:extLst>
          </p:cNvPr>
          <p:cNvSpPr/>
          <p:nvPr/>
        </p:nvSpPr>
        <p:spPr>
          <a:xfrm>
            <a:off x="10536541" y="2590229"/>
            <a:ext cx="612000" cy="612000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latin typeface="Myriad Pro" panose="020B0503030403020204" charset="0"/>
            </a:endParaRPr>
          </a:p>
        </p:txBody>
      </p:sp>
      <p:sp>
        <p:nvSpPr>
          <p:cNvPr id="36" name="Text Placeholder 2">
            <a:extLst>
              <a:ext uri="{FF2B5EF4-FFF2-40B4-BE49-F238E27FC236}">
                <a16:creationId xmlns:a16="http://schemas.microsoft.com/office/drawing/2014/main" id="{EEC545EA-A501-4C46-8956-DC18C7E91958}"/>
              </a:ext>
            </a:extLst>
          </p:cNvPr>
          <p:cNvSpPr txBox="1">
            <a:spLocks/>
          </p:cNvSpPr>
          <p:nvPr/>
        </p:nvSpPr>
        <p:spPr>
          <a:xfrm>
            <a:off x="545436" y="3687682"/>
            <a:ext cx="5191388" cy="2730168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</a:pPr>
            <a:r>
              <a:rPr lang="fr-FR" dirty="0">
                <a:latin typeface="Myriad Pro" panose="020B0503030403020204" charset="0"/>
                <a:cs typeface="Times New Roman" panose="02020603050405020304" pitchFamily="18" charset="0"/>
              </a:rPr>
              <a:t>Le segment joignant les centres de deux cercles  non concentriques  s’appelle </a:t>
            </a:r>
            <a:r>
              <a:rPr lang="fr-FR" dirty="0">
                <a:solidFill>
                  <a:srgbClr val="7030A0"/>
                </a:solidFill>
                <a:latin typeface="Myriad Pro" panose="020B0503030403020204" charset="0"/>
                <a:cs typeface="Times New Roman" panose="02020603050405020304" pitchFamily="18" charset="0"/>
              </a:rPr>
              <a:t>la ligne des centres</a:t>
            </a:r>
            <a:r>
              <a:rPr lang="fr-FR" dirty="0">
                <a:latin typeface="Myriad Pro" panose="020B0503030403020204" charset="0"/>
                <a:cs typeface="Times New Roman" panose="02020603050405020304" pitchFamily="18" charset="0"/>
              </a:rPr>
              <a:t> des deux cercles.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fr-FR" baseline="3000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fr-FR" baseline="3000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fr-FR" baseline="3000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fr-FR" baseline="3000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fr-FR" baseline="300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2B031E2A-22D6-44C3-AAEF-4E09DB2E551F}"/>
              </a:ext>
            </a:extLst>
          </p:cNvPr>
          <p:cNvSpPr/>
          <p:nvPr/>
        </p:nvSpPr>
        <p:spPr>
          <a:xfrm>
            <a:off x="1872797" y="5241590"/>
            <a:ext cx="1080000" cy="1080000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latin typeface="Myriad Pro" panose="020B0503030403020204" charset="0"/>
            </a:endParaRP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029A6AAE-E702-4617-91EF-E7789DF50D26}"/>
              </a:ext>
            </a:extLst>
          </p:cNvPr>
          <p:cNvSpPr/>
          <p:nvPr/>
        </p:nvSpPr>
        <p:spPr>
          <a:xfrm>
            <a:off x="2358797" y="5718382"/>
            <a:ext cx="108000" cy="108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latin typeface="Myriad Pro" panose="020B0503030403020204" charset="0"/>
            </a:endParaRP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0DEED4DA-7FE7-4A17-B8D0-8E68623E85BB}"/>
              </a:ext>
            </a:extLst>
          </p:cNvPr>
          <p:cNvSpPr/>
          <p:nvPr/>
        </p:nvSpPr>
        <p:spPr>
          <a:xfrm>
            <a:off x="3690797" y="5718382"/>
            <a:ext cx="108000" cy="108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latin typeface="Myriad Pro" panose="020B0503030403020204" charset="0"/>
            </a:endParaRP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BDD4F3D1-EDFA-4CDE-8DC3-E30676FD2670}"/>
              </a:ext>
            </a:extLst>
          </p:cNvPr>
          <p:cNvSpPr/>
          <p:nvPr/>
        </p:nvSpPr>
        <p:spPr>
          <a:xfrm>
            <a:off x="3438797" y="5453022"/>
            <a:ext cx="612000" cy="612000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latin typeface="Myriad Pro" panose="020B0503030403020204" charset="0"/>
            </a:endParaRP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2BAF999C-E07F-4903-926B-C49B3FEC34BB}"/>
              </a:ext>
            </a:extLst>
          </p:cNvPr>
          <p:cNvCxnSpPr/>
          <p:nvPr/>
        </p:nvCxnSpPr>
        <p:spPr>
          <a:xfrm>
            <a:off x="2384273" y="5776438"/>
            <a:ext cx="1368000" cy="0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42" name="Group 41">
            <a:extLst>
              <a:ext uri="{FF2B5EF4-FFF2-40B4-BE49-F238E27FC236}">
                <a16:creationId xmlns:a16="http://schemas.microsoft.com/office/drawing/2014/main" id="{DFA6C195-DEF1-451B-B857-91C5A2FA7445}"/>
              </a:ext>
            </a:extLst>
          </p:cNvPr>
          <p:cNvGrpSpPr/>
          <p:nvPr/>
        </p:nvGrpSpPr>
        <p:grpSpPr>
          <a:xfrm>
            <a:off x="2709031" y="5826382"/>
            <a:ext cx="1571127" cy="467068"/>
            <a:chOff x="9328921" y="2839570"/>
            <a:chExt cx="1571127" cy="467068"/>
          </a:xfrm>
        </p:grpSpPr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97F1545A-15CA-485A-8776-2D54377DF511}"/>
                </a:ext>
              </a:extLst>
            </p:cNvPr>
            <p:cNvSpPr txBox="1"/>
            <p:nvPr/>
          </p:nvSpPr>
          <p:spPr>
            <a:xfrm>
              <a:off x="9328921" y="2998861"/>
              <a:ext cx="157112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dirty="0">
                  <a:solidFill>
                    <a:srgbClr val="7030A0"/>
                  </a:solidFill>
                  <a:latin typeface="Myriad Pro" panose="020B0503030403020204" charset="0"/>
                  <a:cs typeface="Times New Roman" panose="02020603050405020304" pitchFamily="18" charset="0"/>
                </a:rPr>
                <a:t>Ligne  des Centres</a:t>
              </a:r>
              <a:endParaRPr lang="fr-FR" sz="1600" dirty="0">
                <a:solidFill>
                  <a:srgbClr val="7030A0"/>
                </a:solidFill>
                <a:latin typeface="Myriad Pro" panose="020B050303040302020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45" name="Straight Arrow Connector 44">
              <a:extLst>
                <a:ext uri="{FF2B5EF4-FFF2-40B4-BE49-F238E27FC236}">
                  <a16:creationId xmlns:a16="http://schemas.microsoft.com/office/drawing/2014/main" id="{C8795C14-79EC-4444-852B-FB87A4076C94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9650626" y="2839570"/>
              <a:ext cx="39701" cy="228964"/>
            </a:xfrm>
            <a:prstGeom prst="straightConnector1">
              <a:avLst/>
            </a:prstGeom>
            <a:ln>
              <a:solidFill>
                <a:srgbClr val="7030A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Text Placeholder 2">
            <a:extLst>
              <a:ext uri="{FF2B5EF4-FFF2-40B4-BE49-F238E27FC236}">
                <a16:creationId xmlns:a16="http://schemas.microsoft.com/office/drawing/2014/main" id="{EAB4B319-3735-4C27-923A-36AC19BC04CD}"/>
              </a:ext>
            </a:extLst>
          </p:cNvPr>
          <p:cNvSpPr txBox="1">
            <a:spLocks/>
          </p:cNvSpPr>
          <p:nvPr/>
        </p:nvSpPr>
        <p:spPr>
          <a:xfrm>
            <a:off x="5852300" y="3694360"/>
            <a:ext cx="5758349" cy="2728800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600"/>
              </a:spcBef>
            </a:pPr>
            <a:r>
              <a:rPr lang="fr-FR" dirty="0">
                <a:latin typeface="Myriad Pro" panose="020B0503030403020204" charset="0"/>
                <a:cs typeface="Times New Roman" panose="02020603050405020304" pitchFamily="18" charset="0"/>
              </a:rPr>
              <a:t>Dans un  triangle, la longueur d’un côt</a:t>
            </a:r>
            <a:r>
              <a:rPr lang="fr-FR" dirty="0">
                <a:latin typeface="Myriad Pro" panose="020B0503030403020204" charset="0"/>
                <a:cs typeface="Calibri Light" panose="020F0302020204030204" pitchFamily="34" charset="0"/>
              </a:rPr>
              <a:t>é est</a:t>
            </a:r>
            <a:r>
              <a:rPr lang="fr-FR" dirty="0">
                <a:latin typeface="Myriad Pro" panose="020B0503030403020204" charset="0"/>
                <a:cs typeface="Times New Roman" panose="02020603050405020304" pitchFamily="18" charset="0"/>
              </a:rPr>
              <a:t> inf</a:t>
            </a:r>
            <a:r>
              <a:rPr lang="fr-FR" dirty="0">
                <a:latin typeface="Myriad Pro" panose="020B0503030403020204" charset="0"/>
                <a:cs typeface="Calibri Light" panose="020F0302020204030204" pitchFamily="34" charset="0"/>
              </a:rPr>
              <a:t>érieure  à la somme et supérieure  à la différence des longueurs des deux autres </a:t>
            </a:r>
            <a:r>
              <a:rPr lang="fr-FR" dirty="0">
                <a:latin typeface="Myriad Pro" panose="020B0503030403020204" charset="0"/>
                <a:cs typeface="Times New Roman" panose="02020603050405020304" pitchFamily="18" charset="0"/>
              </a:rPr>
              <a:t> côt</a:t>
            </a:r>
            <a:r>
              <a:rPr lang="fr-FR" dirty="0">
                <a:latin typeface="Myriad Pro" panose="020B0503030403020204" charset="0"/>
                <a:cs typeface="Calibri Light" panose="020F0302020204030204" pitchFamily="34" charset="0"/>
              </a:rPr>
              <a:t>és </a:t>
            </a:r>
            <a:r>
              <a:rPr lang="fr-FR" dirty="0">
                <a:latin typeface="Myriad Pro" panose="020B0503030403020204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47" name="Picture 46">
            <a:extLst>
              <a:ext uri="{FF2B5EF4-FFF2-40B4-BE49-F238E27FC236}">
                <a16:creationId xmlns:a16="http://schemas.microsoft.com/office/drawing/2014/main" id="{24956407-4F4C-44DE-91D2-A1CBC6A24E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88824" y="4881590"/>
            <a:ext cx="3072000" cy="1440000"/>
          </a:xfrm>
          <a:prstGeom prst="rect">
            <a:avLst/>
          </a:prstGeom>
        </p:spPr>
      </p:pic>
      <p:sp>
        <p:nvSpPr>
          <p:cNvPr id="48" name="TextBox 47">
            <a:extLst>
              <a:ext uri="{FF2B5EF4-FFF2-40B4-BE49-F238E27FC236}">
                <a16:creationId xmlns:a16="http://schemas.microsoft.com/office/drawing/2014/main" id="{611C6F92-F4EF-4F5B-BEFE-055D6FB9D27B}"/>
              </a:ext>
            </a:extLst>
          </p:cNvPr>
          <p:cNvSpPr txBox="1"/>
          <p:nvPr/>
        </p:nvSpPr>
        <p:spPr>
          <a:xfrm>
            <a:off x="9197348" y="4947350"/>
            <a:ext cx="2185193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200" dirty="0">
                <a:solidFill>
                  <a:srgbClr val="0000FF"/>
                </a:solidFill>
                <a:latin typeface="Myriad Pro" panose="020B0503030403020204" charset="0"/>
                <a:cs typeface="Times New Roman" panose="02020603050405020304" pitchFamily="18" charset="0"/>
              </a:rPr>
              <a:t>c</a:t>
            </a:r>
            <a:r>
              <a:rPr lang="fr-FR" sz="2200" dirty="0">
                <a:latin typeface="Myriad Pro" panose="020B0503030403020204" charset="0"/>
                <a:cs typeface="Times New Roman" panose="02020603050405020304" pitchFamily="18" charset="0"/>
              </a:rPr>
              <a:t> – </a:t>
            </a:r>
            <a:r>
              <a:rPr lang="fr-FR" sz="2200" dirty="0">
                <a:solidFill>
                  <a:srgbClr val="00CC00"/>
                </a:solidFill>
                <a:latin typeface="Myriad Pro" panose="020B0503030403020204" charset="0"/>
                <a:cs typeface="Times New Roman" panose="02020603050405020304" pitchFamily="18" charset="0"/>
              </a:rPr>
              <a:t>b</a:t>
            </a:r>
            <a:r>
              <a:rPr lang="fr-FR" sz="2200" dirty="0">
                <a:latin typeface="Myriad Pro" panose="020B0503030403020204" charset="0"/>
                <a:cs typeface="Times New Roman" panose="02020603050405020304" pitchFamily="18" charset="0"/>
              </a:rPr>
              <a:t> &lt; </a:t>
            </a:r>
            <a:r>
              <a:rPr lang="fr-FR" sz="22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</a:rPr>
              <a:t>a</a:t>
            </a:r>
            <a:r>
              <a:rPr lang="fr-FR" sz="2200" dirty="0">
                <a:latin typeface="Myriad Pro" panose="020B0503030403020204" charset="0"/>
                <a:cs typeface="Times New Roman" panose="02020603050405020304" pitchFamily="18" charset="0"/>
              </a:rPr>
              <a:t> &lt; </a:t>
            </a:r>
            <a:r>
              <a:rPr lang="fr-FR" sz="2200" dirty="0">
                <a:solidFill>
                  <a:srgbClr val="0000FF"/>
                </a:solidFill>
                <a:latin typeface="Myriad Pro" panose="020B0503030403020204" charset="0"/>
                <a:cs typeface="Times New Roman" panose="02020603050405020304" pitchFamily="18" charset="0"/>
              </a:rPr>
              <a:t>c</a:t>
            </a:r>
            <a:r>
              <a:rPr lang="fr-FR" sz="2200" dirty="0">
                <a:latin typeface="Myriad Pro" panose="020B0503030403020204" charset="0"/>
                <a:cs typeface="Times New Roman" panose="02020603050405020304" pitchFamily="18" charset="0"/>
              </a:rPr>
              <a:t> + </a:t>
            </a:r>
            <a:r>
              <a:rPr lang="fr-FR" sz="2200" dirty="0">
                <a:solidFill>
                  <a:srgbClr val="00CC00"/>
                </a:solidFill>
                <a:latin typeface="Myriad Pro" panose="020B0503030403020204" charset="0"/>
                <a:cs typeface="Times New Roman" panose="02020603050405020304" pitchFamily="18" charset="0"/>
              </a:rPr>
              <a:t>b</a:t>
            </a:r>
          </a:p>
          <a:p>
            <a:r>
              <a:rPr lang="fr-FR" sz="2200" dirty="0">
                <a:solidFill>
                  <a:srgbClr val="0000FF"/>
                </a:solidFill>
                <a:latin typeface="Myriad Pro" panose="020B0503030403020204" charset="0"/>
                <a:cs typeface="Times New Roman" panose="02020603050405020304" pitchFamily="18" charset="0"/>
              </a:rPr>
              <a:t>c</a:t>
            </a:r>
            <a:r>
              <a:rPr lang="fr-FR" sz="2200" dirty="0">
                <a:latin typeface="Myriad Pro" panose="020B0503030403020204" charset="0"/>
                <a:cs typeface="Times New Roman" panose="02020603050405020304" pitchFamily="18" charset="0"/>
              </a:rPr>
              <a:t> – </a:t>
            </a:r>
            <a:r>
              <a:rPr lang="fr-FR" sz="22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</a:rPr>
              <a:t>a</a:t>
            </a:r>
            <a:r>
              <a:rPr lang="fr-FR" sz="2200" dirty="0">
                <a:latin typeface="Myriad Pro" panose="020B0503030403020204" charset="0"/>
                <a:cs typeface="Times New Roman" panose="02020603050405020304" pitchFamily="18" charset="0"/>
              </a:rPr>
              <a:t> &lt; </a:t>
            </a:r>
            <a:r>
              <a:rPr lang="fr-FR" sz="2200" dirty="0">
                <a:solidFill>
                  <a:srgbClr val="00CC00"/>
                </a:solidFill>
                <a:latin typeface="Myriad Pro" panose="020B0503030403020204" charset="0"/>
                <a:cs typeface="Times New Roman" panose="02020603050405020304" pitchFamily="18" charset="0"/>
              </a:rPr>
              <a:t>b</a:t>
            </a:r>
            <a:r>
              <a:rPr lang="fr-FR" sz="2200" dirty="0">
                <a:latin typeface="Myriad Pro" panose="020B0503030403020204" charset="0"/>
                <a:cs typeface="Times New Roman" panose="02020603050405020304" pitchFamily="18" charset="0"/>
              </a:rPr>
              <a:t> &lt; </a:t>
            </a:r>
            <a:r>
              <a:rPr lang="fr-FR" sz="2200" dirty="0">
                <a:solidFill>
                  <a:srgbClr val="0000FF"/>
                </a:solidFill>
                <a:latin typeface="Myriad Pro" panose="020B0503030403020204" charset="0"/>
                <a:cs typeface="Times New Roman" panose="02020603050405020304" pitchFamily="18" charset="0"/>
              </a:rPr>
              <a:t>c</a:t>
            </a:r>
            <a:r>
              <a:rPr lang="fr-FR" sz="2200" dirty="0">
                <a:latin typeface="Myriad Pro" panose="020B0503030403020204" charset="0"/>
                <a:cs typeface="Times New Roman" panose="02020603050405020304" pitchFamily="18" charset="0"/>
              </a:rPr>
              <a:t> + </a:t>
            </a:r>
            <a:r>
              <a:rPr lang="fr-FR" sz="22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</a:rPr>
              <a:t>a</a:t>
            </a:r>
          </a:p>
          <a:p>
            <a:r>
              <a:rPr lang="fr-FR" sz="2200" dirty="0">
                <a:solidFill>
                  <a:srgbClr val="00CC00"/>
                </a:solidFill>
                <a:latin typeface="Myriad Pro" panose="020B0503030403020204" charset="0"/>
                <a:cs typeface="Times New Roman" panose="02020603050405020304" pitchFamily="18" charset="0"/>
              </a:rPr>
              <a:t>b</a:t>
            </a:r>
            <a:r>
              <a:rPr lang="fr-FR" sz="2200" dirty="0">
                <a:latin typeface="Myriad Pro" panose="020B0503030403020204" charset="0"/>
                <a:cs typeface="Times New Roman" panose="02020603050405020304" pitchFamily="18" charset="0"/>
              </a:rPr>
              <a:t> – </a:t>
            </a:r>
            <a:r>
              <a:rPr lang="fr-FR" sz="22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</a:rPr>
              <a:t>a</a:t>
            </a:r>
            <a:r>
              <a:rPr lang="fr-FR" sz="2200" dirty="0">
                <a:latin typeface="Myriad Pro" panose="020B0503030403020204" charset="0"/>
                <a:cs typeface="Times New Roman" panose="02020603050405020304" pitchFamily="18" charset="0"/>
              </a:rPr>
              <a:t> &lt; </a:t>
            </a:r>
            <a:r>
              <a:rPr lang="fr-FR" sz="2200" dirty="0">
                <a:solidFill>
                  <a:srgbClr val="0000FF"/>
                </a:solidFill>
                <a:latin typeface="Myriad Pro" panose="020B0503030403020204" charset="0"/>
                <a:cs typeface="Times New Roman" panose="02020603050405020304" pitchFamily="18" charset="0"/>
              </a:rPr>
              <a:t>c</a:t>
            </a:r>
            <a:r>
              <a:rPr lang="fr-FR" sz="2200" dirty="0">
                <a:latin typeface="Myriad Pro" panose="020B0503030403020204" charset="0"/>
                <a:cs typeface="Times New Roman" panose="02020603050405020304" pitchFamily="18" charset="0"/>
              </a:rPr>
              <a:t> &lt; </a:t>
            </a:r>
            <a:r>
              <a:rPr lang="fr-FR" sz="2200" dirty="0">
                <a:solidFill>
                  <a:srgbClr val="00CC00"/>
                </a:solidFill>
                <a:latin typeface="Myriad Pro" panose="020B0503030403020204" charset="0"/>
                <a:cs typeface="Times New Roman" panose="02020603050405020304" pitchFamily="18" charset="0"/>
              </a:rPr>
              <a:t>b</a:t>
            </a:r>
            <a:r>
              <a:rPr lang="fr-FR" sz="2200" dirty="0">
                <a:latin typeface="Myriad Pro" panose="020B0503030403020204" charset="0"/>
                <a:cs typeface="Times New Roman" panose="02020603050405020304" pitchFamily="18" charset="0"/>
              </a:rPr>
              <a:t> + </a:t>
            </a:r>
            <a:r>
              <a:rPr lang="fr-FR" sz="22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310965E6-0166-46B4-9FA3-600E2E93500E}"/>
              </a:ext>
            </a:extLst>
          </p:cNvPr>
          <p:cNvSpPr txBox="1"/>
          <p:nvPr/>
        </p:nvSpPr>
        <p:spPr>
          <a:xfrm>
            <a:off x="581351" y="1801714"/>
            <a:ext cx="6109854" cy="18774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9388" indent="-179388" algn="l">
              <a:lnSpc>
                <a:spcPct val="8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Le cercle (C) de </a:t>
            </a:r>
            <a:r>
              <a:rPr lang="fr-FR" sz="2400" dirty="0">
                <a:solidFill>
                  <a:srgbClr val="0070C0"/>
                </a:solidFill>
                <a:latin typeface="Myriad Pro" panose="020B0503030403020204" charset="0"/>
                <a:cs typeface="Times New Roman" panose="02020603050405020304" pitchFamily="18" charset="0"/>
              </a:rPr>
              <a:t>centre</a:t>
            </a: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 </a:t>
            </a:r>
            <a:r>
              <a:rPr lang="fr-FR" sz="2400" dirty="0">
                <a:solidFill>
                  <a:srgbClr val="0070C0"/>
                </a:solidFill>
                <a:latin typeface="Myriad Pro" panose="020B0503030403020204" charset="0"/>
                <a:cs typeface="Times New Roman" panose="02020603050405020304" pitchFamily="18" charset="0"/>
              </a:rPr>
              <a:t>O</a:t>
            </a: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 et de </a:t>
            </a:r>
            <a:r>
              <a:rPr lang="fr-FR" sz="24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</a:rPr>
              <a:t>rayon r</a:t>
            </a: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 est </a:t>
            </a:r>
          </a:p>
          <a:p>
            <a:pPr algn="l">
              <a:lnSpc>
                <a:spcPct val="80000"/>
              </a:lnSpc>
              <a:spcBef>
                <a:spcPts val="600"/>
              </a:spcBef>
            </a:pP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  not</a:t>
            </a:r>
            <a:r>
              <a:rPr lang="fr-FR" sz="2400" dirty="0">
                <a:latin typeface="Myriad Pro" panose="020B0503030403020204" charset="0"/>
                <a:cs typeface="Calibri Light" panose="020F0302020204030204" pitchFamily="34" charset="0"/>
              </a:rPr>
              <a:t>é </a:t>
            </a: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par C(</a:t>
            </a:r>
            <a:r>
              <a:rPr lang="fr-FR" sz="2400" dirty="0">
                <a:solidFill>
                  <a:srgbClr val="0070C0"/>
                </a:solidFill>
                <a:latin typeface="Myriad Pro" panose="020B0503030403020204" charset="0"/>
                <a:cs typeface="Times New Roman" panose="02020603050405020304" pitchFamily="18" charset="0"/>
              </a:rPr>
              <a:t>O</a:t>
            </a: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 ; </a:t>
            </a:r>
            <a:r>
              <a:rPr lang="fr-FR" sz="24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</a:rPr>
              <a:t>r</a:t>
            </a: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).</a:t>
            </a:r>
          </a:p>
          <a:p>
            <a:pPr marL="179388" indent="-179388" algn="l">
              <a:lnSpc>
                <a:spcPct val="8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Le </a:t>
            </a:r>
            <a:r>
              <a:rPr lang="fr-FR" sz="24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</a:rPr>
              <a:t>rayon  OA </a:t>
            </a: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= </a:t>
            </a:r>
            <a:r>
              <a:rPr lang="fr-FR" sz="24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</a:rPr>
              <a:t>r</a:t>
            </a: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.</a:t>
            </a:r>
          </a:p>
          <a:p>
            <a:pPr marL="179388" indent="-179388" algn="l">
              <a:lnSpc>
                <a:spcPct val="8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Le </a:t>
            </a:r>
            <a:r>
              <a:rPr lang="fr-FR" sz="2400" dirty="0">
                <a:solidFill>
                  <a:srgbClr val="00B050"/>
                </a:solidFill>
                <a:latin typeface="Myriad Pro" panose="020B0503030403020204" charset="0"/>
                <a:cs typeface="Times New Roman" panose="02020603050405020304" pitchFamily="18" charset="0"/>
              </a:rPr>
              <a:t>diam</a:t>
            </a:r>
            <a:r>
              <a:rPr lang="fr-FR" sz="2400" dirty="0">
                <a:solidFill>
                  <a:srgbClr val="00B050"/>
                </a:solidFill>
                <a:latin typeface="Myriad Pro" panose="020B0503030403020204" charset="0"/>
                <a:cs typeface="Calibri Light" panose="020F0302020204030204" pitchFamily="34" charset="0"/>
              </a:rPr>
              <a:t>è</a:t>
            </a:r>
            <a:r>
              <a:rPr lang="fr-FR" sz="2400" dirty="0">
                <a:solidFill>
                  <a:srgbClr val="00B050"/>
                </a:solidFill>
                <a:latin typeface="Myriad Pro" panose="020B0503030403020204" charset="0"/>
                <a:cs typeface="Times New Roman" panose="02020603050405020304" pitchFamily="18" charset="0"/>
              </a:rPr>
              <a:t>tre BC </a:t>
            </a: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= 2</a:t>
            </a:r>
            <a:r>
              <a:rPr lang="fr-FR" sz="24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</a:rPr>
              <a:t>r</a:t>
            </a: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.</a:t>
            </a:r>
          </a:p>
          <a:p>
            <a:pPr marL="179388" indent="-179388" algn="l">
              <a:lnSpc>
                <a:spcPct val="8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Le </a:t>
            </a:r>
            <a:r>
              <a:rPr lang="fr-FR" sz="2400" dirty="0">
                <a:solidFill>
                  <a:srgbClr val="00B050"/>
                </a:solidFill>
                <a:latin typeface="Myriad Pro" panose="020B0503030403020204" charset="0"/>
                <a:cs typeface="Times New Roman" panose="02020603050405020304" pitchFamily="18" charset="0"/>
              </a:rPr>
              <a:t>diam</a:t>
            </a:r>
            <a:r>
              <a:rPr lang="fr-FR" sz="2400" dirty="0">
                <a:solidFill>
                  <a:srgbClr val="00B050"/>
                </a:solidFill>
                <a:latin typeface="Myriad Pro" panose="020B0503030403020204" charset="0"/>
                <a:cs typeface="Calibri Light" panose="020F0302020204030204" pitchFamily="34" charset="0"/>
              </a:rPr>
              <a:t>è</a:t>
            </a:r>
            <a:r>
              <a:rPr lang="fr-FR" sz="2400" dirty="0">
                <a:solidFill>
                  <a:srgbClr val="00B050"/>
                </a:solidFill>
                <a:latin typeface="Myriad Pro" panose="020B0503030403020204" charset="0"/>
                <a:cs typeface="Times New Roman" panose="02020603050405020304" pitchFamily="18" charset="0"/>
              </a:rPr>
              <a:t>tre</a:t>
            </a: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 est un axe de sym</a:t>
            </a:r>
            <a:r>
              <a:rPr lang="fr-FR" sz="2400" dirty="0">
                <a:latin typeface="Myriad Pro" panose="020B0503030403020204" charset="0"/>
                <a:cs typeface="Calibri Light" panose="020F0302020204030204" pitchFamily="34" charset="0"/>
              </a:rPr>
              <a:t>étrie</a:t>
            </a: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32117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8" grpId="0"/>
      <p:bldP spid="10" grpId="0" animBg="1"/>
      <p:bldP spid="13" grpId="0" animBg="1"/>
      <p:bldP spid="14" grpId="0" animBg="1"/>
      <p:bldP spid="25" grpId="0" animBg="1"/>
      <p:bldP spid="26" grpId="0" animBg="1"/>
      <p:bldP spid="27" grpId="0"/>
      <p:bldP spid="28" grpId="0"/>
      <p:bldP spid="29" grpId="0"/>
      <p:bldP spid="30" grpId="0"/>
      <p:bldP spid="31" grpId="0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6" grpId="0" animBg="1"/>
      <p:bldP spid="48" grpId="0" build="p"/>
      <p:bldP spid="50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88CC29B1-5D92-40BF-AA59-16C4B67A9A10}"/>
              </a:ext>
            </a:extLst>
          </p:cNvPr>
          <p:cNvSpPr txBox="1">
            <a:spLocks/>
          </p:cNvSpPr>
          <p:nvPr/>
        </p:nvSpPr>
        <p:spPr>
          <a:xfrm>
            <a:off x="909086" y="44618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Introduction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BF4D9EA-7B00-41A8-B30F-B003BDB7F765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22C6D938-F525-47DC-9734-95428D7CEE57}"/>
              </a:ext>
            </a:extLst>
          </p:cNvPr>
          <p:cNvSpPr txBox="1"/>
          <p:nvPr/>
        </p:nvSpPr>
        <p:spPr>
          <a:xfrm>
            <a:off x="1276739" y="1220101"/>
            <a:ext cx="585185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000" b="1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</a:rPr>
              <a:t>Problème du  Chapitre</a:t>
            </a:r>
            <a:endParaRPr lang="fr-FR" sz="2000" b="1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855246F-5BFA-4043-874E-E2A73C13A068}"/>
              </a:ext>
            </a:extLst>
          </p:cNvPr>
          <p:cNvSpPr txBox="1"/>
          <p:nvPr/>
        </p:nvSpPr>
        <p:spPr>
          <a:xfrm>
            <a:off x="360977" y="1695922"/>
            <a:ext cx="5971283" cy="35418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fr-FR" sz="200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Un engrenage est une pi</a:t>
            </a:r>
            <a:r>
              <a:rPr lang="fr-FR" sz="2000" dirty="0">
                <a:solidFill>
                  <a:schemeClr val="bg1"/>
                </a:solidFill>
                <a:latin typeface="Myriad Pro" panose="020B0503030403020204" charset="0"/>
                <a:cs typeface="Calibri Light" panose="020F0302020204030204" pitchFamily="34" charset="0"/>
              </a:rPr>
              <a:t>èce circulaire avec des dents coupées</a:t>
            </a:r>
            <a:r>
              <a:rPr lang="fr-FR" sz="2000" b="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. </a:t>
            </a:r>
            <a:r>
              <a:rPr lang="fr-FR" sz="200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Les dents d’un engrenage sont </a:t>
            </a:r>
            <a:r>
              <a:rPr lang="fr-FR" sz="2000" b="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 </a:t>
            </a:r>
            <a:r>
              <a:rPr lang="fr-FR" sz="200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g</a:t>
            </a:r>
            <a:r>
              <a:rPr lang="fr-FR" sz="2000" dirty="0">
                <a:solidFill>
                  <a:schemeClr val="bg1"/>
                </a:solidFill>
                <a:latin typeface="Myriad Pro" panose="020B0503030403020204" charset="0"/>
                <a:cs typeface="Calibri Light" panose="020F0302020204030204" pitchFamily="34" charset="0"/>
              </a:rPr>
              <a:t>énéralement insérées sur les dents d’une autre </a:t>
            </a:r>
            <a:r>
              <a:rPr lang="fr-FR" sz="200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pour transmettre la torsion du moteur</a:t>
            </a:r>
            <a:r>
              <a:rPr lang="fr-FR" sz="2000" b="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80000"/>
              </a:lnSpc>
            </a:pPr>
            <a:r>
              <a:rPr lang="fr-FR" sz="200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Engrenage</a:t>
            </a:r>
            <a:r>
              <a:rPr lang="fr-FR" sz="2000" b="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 A, </a:t>
            </a:r>
            <a:r>
              <a:rPr lang="fr-FR" sz="200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Engrenage</a:t>
            </a:r>
            <a:r>
              <a:rPr lang="fr-FR" sz="2000" b="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 B, </a:t>
            </a:r>
            <a:r>
              <a:rPr lang="fr-FR" sz="200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et Engrenage C </a:t>
            </a:r>
            <a:r>
              <a:rPr lang="fr-FR" sz="2000" b="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 sont trois engrenages dans une m</a:t>
            </a:r>
            <a:r>
              <a:rPr lang="fr-FR" sz="2000" b="0" dirty="0">
                <a:solidFill>
                  <a:schemeClr val="bg1"/>
                </a:solidFill>
                <a:latin typeface="Myriad Pro" panose="020B0503030403020204" charset="0"/>
                <a:cs typeface="Calibri Light" panose="020F0302020204030204" pitchFamily="34" charset="0"/>
              </a:rPr>
              <a:t>ême </a:t>
            </a:r>
            <a:r>
              <a:rPr lang="fr-FR" sz="2000" b="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machine.</a:t>
            </a:r>
          </a:p>
          <a:p>
            <a:pPr marL="342900" indent="-342900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fr-FR" sz="200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Le</a:t>
            </a:r>
            <a:r>
              <a:rPr lang="fr-FR" sz="2000" b="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 rayon de l’Engrenage A </a:t>
            </a:r>
            <a:r>
              <a:rPr lang="fr-FR" sz="200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est de </a:t>
            </a:r>
            <a:r>
              <a:rPr lang="fr-FR" sz="2000" b="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20 cm </a:t>
            </a:r>
            <a:r>
              <a:rPr lang="fr-FR" sz="200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y compris les dents ayant une longueur de</a:t>
            </a:r>
            <a:r>
              <a:rPr lang="fr-FR" sz="2000" b="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 2 cm </a:t>
            </a:r>
            <a:r>
              <a:rPr lang="fr-FR" sz="200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chacune</a:t>
            </a:r>
            <a:r>
              <a:rPr lang="fr-FR" sz="2000" b="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fr-FR" sz="200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Le</a:t>
            </a:r>
            <a:r>
              <a:rPr lang="fr-FR" sz="2000" b="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 rayon de l’Engrenage B </a:t>
            </a:r>
            <a:r>
              <a:rPr lang="fr-FR" sz="200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est de </a:t>
            </a:r>
            <a:r>
              <a:rPr lang="fr-FR" sz="2000" b="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20 cm </a:t>
            </a:r>
            <a:r>
              <a:rPr lang="fr-FR" sz="200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y compris les dents</a:t>
            </a:r>
            <a:r>
              <a:rPr lang="fr-FR" sz="2000" b="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 ayant une longueur de  2 cm </a:t>
            </a:r>
            <a:r>
              <a:rPr lang="fr-FR" sz="200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chacune</a:t>
            </a:r>
            <a:r>
              <a:rPr lang="fr-FR" sz="2000" b="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fr-FR" sz="200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Le rayon de l’Engrenage</a:t>
            </a:r>
            <a:r>
              <a:rPr lang="fr-FR" sz="2000" b="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 C </a:t>
            </a:r>
            <a:r>
              <a:rPr lang="fr-FR" sz="200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est de</a:t>
            </a:r>
            <a:r>
              <a:rPr lang="fr-FR" sz="2000" b="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 15 cm </a:t>
            </a:r>
            <a:r>
              <a:rPr lang="fr-FR" sz="200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y compris les dents ayant une longueur de</a:t>
            </a:r>
            <a:r>
              <a:rPr lang="fr-FR" sz="2000" b="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 2 cm </a:t>
            </a:r>
            <a:r>
              <a:rPr lang="fr-FR" sz="200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chacune</a:t>
            </a:r>
            <a:r>
              <a:rPr lang="fr-FR" sz="2000" b="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80000"/>
              </a:lnSpc>
            </a:pPr>
            <a:r>
              <a:rPr lang="fr-FR" sz="200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Quelle est la</a:t>
            </a:r>
            <a:r>
              <a:rPr lang="fr-FR" sz="2000" b="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 distance </a:t>
            </a:r>
            <a:r>
              <a:rPr lang="fr-FR" sz="200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ente le centre de l’Engrenage A et celui de l’Engrenage C </a:t>
            </a:r>
            <a:r>
              <a:rPr lang="fr-FR" sz="2000" b="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?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22C0A906-552E-405C-B851-6AA4719770D8}"/>
              </a:ext>
            </a:extLst>
          </p:cNvPr>
          <p:cNvGrpSpPr/>
          <p:nvPr/>
        </p:nvGrpSpPr>
        <p:grpSpPr>
          <a:xfrm>
            <a:off x="7128589" y="2024313"/>
            <a:ext cx="4605756" cy="2557018"/>
            <a:chOff x="7740680" y="1901483"/>
            <a:chExt cx="3774815" cy="2520000"/>
          </a:xfrm>
        </p:grpSpPr>
        <p:pic>
          <p:nvPicPr>
            <p:cNvPr id="23" name="Picture 4" descr="Image tag: gear, image quantity: 548 | tag | Hippopx">
              <a:extLst>
                <a:ext uri="{FF2B5EF4-FFF2-40B4-BE49-F238E27FC236}">
                  <a16:creationId xmlns:a16="http://schemas.microsoft.com/office/drawing/2014/main" id="{5D368ABF-7B95-44CD-93A6-515B1744099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40680" y="1901483"/>
              <a:ext cx="3774815" cy="25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69926A71-3522-466F-BC17-9CD792B484E9}"/>
                </a:ext>
              </a:extLst>
            </p:cNvPr>
            <p:cNvSpPr txBox="1"/>
            <p:nvPr/>
          </p:nvSpPr>
          <p:spPr>
            <a:xfrm>
              <a:off x="8011392" y="2088018"/>
              <a:ext cx="1312265" cy="3943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000" b="1" dirty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Engrenage A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087670B3-E0BD-4E57-9CA6-591E7D7904CD}"/>
                </a:ext>
              </a:extLst>
            </p:cNvPr>
            <p:cNvSpPr txBox="1"/>
            <p:nvPr/>
          </p:nvSpPr>
          <p:spPr>
            <a:xfrm>
              <a:off x="10021541" y="2088018"/>
              <a:ext cx="1312264" cy="3943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000" b="1" dirty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Engrenage B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4E6EFC7E-1C9B-4147-AB20-0C5FAA9F8452}"/>
                </a:ext>
              </a:extLst>
            </p:cNvPr>
            <p:cNvSpPr txBox="1"/>
            <p:nvPr/>
          </p:nvSpPr>
          <p:spPr>
            <a:xfrm>
              <a:off x="9046000" y="3999693"/>
              <a:ext cx="1312264" cy="3943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000" b="1" dirty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Engrenage C</a:t>
              </a:r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6E216F12-435C-4540-BD7D-C732A4E9836B}"/>
                </a:ext>
              </a:extLst>
            </p:cNvPr>
            <p:cNvSpPr/>
            <p:nvPr/>
          </p:nvSpPr>
          <p:spPr>
            <a:xfrm>
              <a:off x="8461130" y="2595692"/>
              <a:ext cx="216000" cy="216000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C10EB623-399E-46DE-957E-EEF17010DDE1}"/>
                </a:ext>
              </a:extLst>
            </p:cNvPr>
            <p:cNvSpPr/>
            <p:nvPr/>
          </p:nvSpPr>
          <p:spPr>
            <a:xfrm>
              <a:off x="9547602" y="3784565"/>
              <a:ext cx="216000" cy="216000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cxnSp>
          <p:nvCxnSpPr>
            <p:cNvPr id="42" name="Straight Arrow Connector 41">
              <a:extLst>
                <a:ext uri="{FF2B5EF4-FFF2-40B4-BE49-F238E27FC236}">
                  <a16:creationId xmlns:a16="http://schemas.microsoft.com/office/drawing/2014/main" id="{50D4B170-39A2-4DB7-A3CF-24E5D405B047}"/>
                </a:ext>
              </a:extLst>
            </p:cNvPr>
            <p:cNvCxnSpPr>
              <a:cxnSpLocks/>
            </p:cNvCxnSpPr>
            <p:nvPr/>
          </p:nvCxnSpPr>
          <p:spPr>
            <a:xfrm>
              <a:off x="8569130" y="2701092"/>
              <a:ext cx="1120560" cy="1244102"/>
            </a:xfrm>
            <a:prstGeom prst="straightConnector1">
              <a:avLst/>
            </a:prstGeom>
            <a:ln w="28575">
              <a:solidFill>
                <a:srgbClr val="FF0000"/>
              </a:solidFill>
              <a:headEnd type="stealt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71738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Texte | POSITIONS relatives de deux  cercles 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C586E58F-A887-40D5-A01B-0C7F2E2A7227}"/>
              </a:ext>
            </a:extLst>
          </p:cNvPr>
          <p:cNvSpPr txBox="1">
            <a:spLocks/>
          </p:cNvSpPr>
          <p:nvPr/>
        </p:nvSpPr>
        <p:spPr>
          <a:xfrm>
            <a:off x="459839" y="1137896"/>
            <a:ext cx="3601679" cy="5318601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None/>
            </a:pPr>
            <a:r>
              <a:rPr lang="fr-FR" baseline="30000" dirty="0">
                <a:latin typeface="Myriad Pro" panose="020B050303040302020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85CC05B-3BA1-472F-A8F9-62EB3F1D5FD2}"/>
              </a:ext>
            </a:extLst>
          </p:cNvPr>
          <p:cNvSpPr txBox="1"/>
          <p:nvPr/>
        </p:nvSpPr>
        <p:spPr>
          <a:xfrm>
            <a:off x="532815" y="1608418"/>
            <a:ext cx="3420000" cy="8334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fr-FR" sz="2000" dirty="0">
                <a:latin typeface="Myriad Pro" panose="020B0503030403020204" charset="0"/>
                <a:cs typeface="Times New Roman" panose="02020603050405020304" pitchFamily="18" charset="0"/>
              </a:rPr>
              <a:t>Deux cercles sont dits </a:t>
            </a:r>
            <a:r>
              <a:rPr lang="fr-FR" sz="2000" b="1" dirty="0">
                <a:latin typeface="Myriad Pro" panose="020B0503030403020204" charset="0"/>
                <a:cs typeface="Times New Roman" panose="02020603050405020304" pitchFamily="18" charset="0"/>
              </a:rPr>
              <a:t>disjoints</a:t>
            </a:r>
            <a:r>
              <a:rPr lang="fr-FR" sz="2000" dirty="0">
                <a:latin typeface="Myriad Pro" panose="020B0503030403020204" charset="0"/>
                <a:cs typeface="Times New Roman" panose="02020603050405020304" pitchFamily="18" charset="0"/>
              </a:rPr>
              <a:t> s’il n’ont aucun point en </a:t>
            </a:r>
            <a:r>
              <a:rPr lang="fr-FR" sz="2000" b="0" dirty="0">
                <a:latin typeface="Myriad Pro" panose="020B0503030403020204" charset="0"/>
                <a:cs typeface="Times New Roman" panose="02020603050405020304" pitchFamily="18" charset="0"/>
              </a:rPr>
              <a:t> commun.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13571810-F0F9-45B5-B7C8-FA157D318937}"/>
              </a:ext>
            </a:extLst>
          </p:cNvPr>
          <p:cNvSpPr txBox="1">
            <a:spLocks/>
          </p:cNvSpPr>
          <p:nvPr/>
        </p:nvSpPr>
        <p:spPr>
          <a:xfrm>
            <a:off x="553421" y="1159027"/>
            <a:ext cx="1974860" cy="503350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Définition</a:t>
            </a:r>
            <a:endParaRPr lang="fr-FR" b="0" dirty="0">
              <a:solidFill>
                <a:srgbClr val="00B0F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D50EFF9-162F-4C62-88B8-41BEF3F379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40851" y="5255399"/>
            <a:ext cx="1300075" cy="11880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5453B662-568A-4051-BCB4-689AEB6EA095}"/>
              </a:ext>
            </a:extLst>
          </p:cNvPr>
          <p:cNvSpPr txBox="1"/>
          <p:nvPr/>
        </p:nvSpPr>
        <p:spPr>
          <a:xfrm>
            <a:off x="274946" y="3078300"/>
            <a:ext cx="3971463" cy="340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fr-FR" sz="2000" dirty="0">
                <a:latin typeface="Myriad Pro" panose="020B0503030403020204" charset="0"/>
                <a:cs typeface="Times New Roman" panose="02020603050405020304" pitchFamily="18" charset="0"/>
              </a:rPr>
              <a:t>  cercles disjoints extérieurement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9BF25B2-6102-49C3-A23D-EA43DD55ACEB}"/>
              </a:ext>
            </a:extLst>
          </p:cNvPr>
          <p:cNvSpPr txBox="1"/>
          <p:nvPr/>
        </p:nvSpPr>
        <p:spPr>
          <a:xfrm>
            <a:off x="550585" y="4737775"/>
            <a:ext cx="3492875" cy="5872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fr-FR" sz="2000" dirty="0">
                <a:latin typeface="Myriad Pro" panose="020B0503030403020204" charset="0"/>
                <a:cs typeface="Times New Roman" panose="02020603050405020304" pitchFamily="18" charset="0"/>
              </a:rPr>
              <a:t> cercles disjoints intérieurement</a:t>
            </a:r>
            <a:endParaRPr lang="fr-FR" sz="2000" b="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7FEB30D9-AFFC-444C-894F-8980D170E0A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80400" y="3399366"/>
            <a:ext cx="2052001" cy="1188000"/>
          </a:xfrm>
          <a:prstGeom prst="rect">
            <a:avLst/>
          </a:prstGeom>
        </p:spPr>
      </p:pic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7B72A794-46BF-4225-8B70-62596B072BFD}"/>
              </a:ext>
            </a:extLst>
          </p:cNvPr>
          <p:cNvSpPr txBox="1">
            <a:spLocks/>
          </p:cNvSpPr>
          <p:nvPr/>
        </p:nvSpPr>
        <p:spPr>
          <a:xfrm>
            <a:off x="4140519" y="1137898"/>
            <a:ext cx="4829231" cy="5283933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38375">
              <a:lnSpc>
                <a:spcPct val="120000"/>
              </a:lnSpc>
            </a:pPr>
            <a:r>
              <a:rPr lang="fr-FR" b="0" baseline="30000" dirty="0">
                <a:latin typeface="Myriad Pro" panose="020B050303040302020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8730172-AD97-4A38-800C-3BCD911FE183}"/>
              </a:ext>
            </a:extLst>
          </p:cNvPr>
          <p:cNvSpPr txBox="1"/>
          <p:nvPr/>
        </p:nvSpPr>
        <p:spPr>
          <a:xfrm>
            <a:off x="4175231" y="1593875"/>
            <a:ext cx="4873520" cy="8330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fr-FR" sz="2000" dirty="0">
                <a:latin typeface="Myriad Pro" panose="020B0503030403020204" charset="0"/>
                <a:cs typeface="Times New Roman" panose="02020603050405020304" pitchFamily="18" charset="0"/>
              </a:rPr>
              <a:t>Deux cercles sont dits  </a:t>
            </a:r>
            <a:r>
              <a:rPr lang="fr-FR" sz="2000" b="1" dirty="0">
                <a:latin typeface="Myriad Pro" panose="020B0503030403020204" charset="0"/>
                <a:cs typeface="Times New Roman" panose="02020603050405020304" pitchFamily="18" charset="0"/>
              </a:rPr>
              <a:t>tangents</a:t>
            </a:r>
            <a:r>
              <a:rPr lang="fr-FR" sz="2000" dirty="0">
                <a:latin typeface="Myriad Pro" panose="020B0503030403020204" charset="0"/>
                <a:cs typeface="Times New Roman" panose="02020603050405020304" pitchFamily="18" charset="0"/>
              </a:rPr>
              <a:t> s’ils </a:t>
            </a:r>
            <a:r>
              <a:rPr lang="fr-FR" sz="2000" b="0" dirty="0">
                <a:latin typeface="Myriad Pro" panose="020B0503030403020204" charset="0"/>
                <a:cs typeface="Times New Roman" panose="02020603050405020304" pitchFamily="18" charset="0"/>
              </a:rPr>
              <a:t> ont un </a:t>
            </a:r>
            <a:r>
              <a:rPr lang="fr-FR" sz="2000" b="1" dirty="0">
                <a:latin typeface="Myriad Pro" panose="020B0503030403020204" charset="0"/>
                <a:cs typeface="Times New Roman" panose="02020603050405020304" pitchFamily="18" charset="0"/>
              </a:rPr>
              <a:t>seul point </a:t>
            </a:r>
            <a:r>
              <a:rPr lang="fr-FR" sz="2000" dirty="0">
                <a:latin typeface="Myriad Pro" panose="020B0503030403020204" charset="0"/>
                <a:cs typeface="Times New Roman" panose="02020603050405020304" pitchFamily="18" charset="0"/>
              </a:rPr>
              <a:t>en </a:t>
            </a:r>
            <a:r>
              <a:rPr lang="fr-FR" sz="2000" b="0" dirty="0">
                <a:latin typeface="Myriad Pro" panose="020B0503030403020204" charset="0"/>
                <a:cs typeface="Times New Roman" panose="02020603050405020304" pitchFamily="18" charset="0"/>
              </a:rPr>
              <a:t>commun, </a:t>
            </a:r>
            <a:r>
              <a:rPr lang="fr-FR" sz="2000" dirty="0">
                <a:latin typeface="Myriad Pro" panose="020B0503030403020204" charset="0"/>
                <a:cs typeface="Times New Roman" panose="02020603050405020304" pitchFamily="18" charset="0"/>
              </a:rPr>
              <a:t>nommé </a:t>
            </a:r>
            <a:r>
              <a:rPr lang="fr-FR" sz="2000" b="0" dirty="0">
                <a:latin typeface="Myriad Pro" panose="020B0503030403020204" charset="0"/>
                <a:cs typeface="Times New Roman" panose="02020603050405020304" pitchFamily="18" charset="0"/>
              </a:rPr>
              <a:t> </a:t>
            </a:r>
            <a:r>
              <a:rPr lang="fr-FR" sz="2000" b="1" dirty="0">
                <a:latin typeface="Myriad Pro" panose="020B0503030403020204" charset="0"/>
                <a:cs typeface="Times New Roman" panose="02020603050405020304" pitchFamily="18" charset="0"/>
              </a:rPr>
              <a:t>point de tangence</a:t>
            </a:r>
            <a:r>
              <a:rPr lang="fr-FR" sz="2000" b="0" dirty="0">
                <a:latin typeface="Myriad Pro" panose="020B0503030403020204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400CC60B-11C7-4770-9703-0F20AE13D89C}"/>
              </a:ext>
            </a:extLst>
          </p:cNvPr>
          <p:cNvSpPr txBox="1">
            <a:spLocks/>
          </p:cNvSpPr>
          <p:nvPr/>
        </p:nvSpPr>
        <p:spPr>
          <a:xfrm>
            <a:off x="4195837" y="1144852"/>
            <a:ext cx="1974860" cy="503350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Définition</a:t>
            </a:r>
            <a:endParaRPr lang="fr-FR" b="0" dirty="0">
              <a:solidFill>
                <a:srgbClr val="00B0F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DB5681B-D497-4551-A893-B70AA37B170A}"/>
              </a:ext>
            </a:extLst>
          </p:cNvPr>
          <p:cNvSpPr txBox="1"/>
          <p:nvPr/>
        </p:nvSpPr>
        <p:spPr>
          <a:xfrm>
            <a:off x="4281163" y="3092740"/>
            <a:ext cx="4406987" cy="340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fr-FR" sz="2000" dirty="0">
                <a:latin typeface="Myriad Pro" panose="020B0503030403020204" charset="0"/>
                <a:cs typeface="Times New Roman" panose="02020603050405020304" pitchFamily="18" charset="0"/>
              </a:rPr>
              <a:t>Cercles tangents extérieurement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78D0863-6C6B-4146-A18F-DAAE3BC4B41A}"/>
              </a:ext>
            </a:extLst>
          </p:cNvPr>
          <p:cNvSpPr txBox="1"/>
          <p:nvPr/>
        </p:nvSpPr>
        <p:spPr>
          <a:xfrm>
            <a:off x="4379300" y="4825452"/>
            <a:ext cx="4406987" cy="5872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fr-FR" sz="2000" dirty="0">
                <a:latin typeface="Myriad Pro" panose="020B0503030403020204" charset="0"/>
                <a:cs typeface="Times New Roman" panose="02020603050405020304" pitchFamily="18" charset="0"/>
              </a:rPr>
              <a:t>Cercles tangents intérieurement</a:t>
            </a:r>
          </a:p>
          <a:p>
            <a:pPr algn="ctr">
              <a:lnSpc>
                <a:spcPct val="80000"/>
              </a:lnSpc>
            </a:pPr>
            <a:endParaRPr lang="fr-FR" sz="20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57D15B46-1433-4A81-AFD3-93C04CED11C3}"/>
              </a:ext>
            </a:extLst>
          </p:cNvPr>
          <p:cNvSpPr txBox="1">
            <a:spLocks/>
          </p:cNvSpPr>
          <p:nvPr/>
        </p:nvSpPr>
        <p:spPr>
          <a:xfrm>
            <a:off x="9082365" y="1137897"/>
            <a:ext cx="2629637" cy="5284800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38375">
              <a:lnSpc>
                <a:spcPct val="120000"/>
              </a:lnSpc>
            </a:pPr>
            <a:r>
              <a:rPr lang="fr-FR" b="0" baseline="30000" dirty="0">
                <a:latin typeface="Myriad Pro" panose="020B050303040302020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89BE0E0-60BC-4721-8B44-297F1D034139}"/>
              </a:ext>
            </a:extLst>
          </p:cNvPr>
          <p:cNvSpPr txBox="1"/>
          <p:nvPr/>
        </p:nvSpPr>
        <p:spPr>
          <a:xfrm>
            <a:off x="9104069" y="1593875"/>
            <a:ext cx="2419350" cy="10796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fr-FR" sz="2000" dirty="0">
                <a:latin typeface="Myriad Pro" panose="020B0503030403020204" charset="0"/>
                <a:cs typeface="Times New Roman" panose="02020603050405020304" pitchFamily="18" charset="0"/>
              </a:rPr>
              <a:t>Deux cercles sont dits</a:t>
            </a:r>
            <a:r>
              <a:rPr lang="fr-FR" sz="2000" b="1" dirty="0">
                <a:latin typeface="Myriad Pro" panose="020B0503030403020204" charset="0"/>
                <a:cs typeface="Times New Roman" panose="02020603050405020304" pitchFamily="18" charset="0"/>
              </a:rPr>
              <a:t> sécants</a:t>
            </a:r>
            <a:r>
              <a:rPr lang="fr-FR" sz="2000" dirty="0">
                <a:latin typeface="Myriad Pro" panose="020B0503030403020204" charset="0"/>
                <a:cs typeface="Times New Roman" panose="02020603050405020304" pitchFamily="18" charset="0"/>
              </a:rPr>
              <a:t>  s’ils ont </a:t>
            </a:r>
            <a:r>
              <a:rPr lang="fr-FR" sz="2000" b="1" dirty="0">
                <a:latin typeface="Myriad Pro" panose="020B0503030403020204" charset="0"/>
                <a:cs typeface="Times New Roman" panose="02020603050405020304" pitchFamily="18" charset="0"/>
              </a:rPr>
              <a:t>deux points </a:t>
            </a:r>
            <a:r>
              <a:rPr lang="fr-FR" sz="2000" dirty="0">
                <a:latin typeface="Myriad Pro" panose="020B0503030403020204" charset="0"/>
                <a:cs typeface="Times New Roman" panose="02020603050405020304" pitchFamily="18" charset="0"/>
              </a:rPr>
              <a:t>en </a:t>
            </a:r>
            <a:r>
              <a:rPr lang="fr-FR" sz="2000" b="0" dirty="0">
                <a:latin typeface="Myriad Pro" panose="020B0503030403020204" charset="0"/>
                <a:cs typeface="Times New Roman" panose="02020603050405020304" pitchFamily="18" charset="0"/>
              </a:rPr>
              <a:t>commun.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167F5B3C-2FF2-458C-B6CF-02215BD26E2A}"/>
              </a:ext>
            </a:extLst>
          </p:cNvPr>
          <p:cNvSpPr txBox="1">
            <a:spLocks/>
          </p:cNvSpPr>
          <p:nvPr/>
        </p:nvSpPr>
        <p:spPr>
          <a:xfrm>
            <a:off x="9104069" y="1137896"/>
            <a:ext cx="1974860" cy="503350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Définition</a:t>
            </a:r>
            <a:endParaRPr lang="fr-FR" b="0" dirty="0">
              <a:solidFill>
                <a:srgbClr val="00B0F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192BF8C5-31F2-482A-A204-B9AB56BB7DE8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00252" y="3399366"/>
            <a:ext cx="1768313" cy="11880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85166DB1-D60D-42B7-B07E-D004F4CB168D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20000" y="5209440"/>
            <a:ext cx="1267200" cy="1188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C67866FF-0B85-4962-B948-A89A57AAF479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54045" y="3993366"/>
            <a:ext cx="1574660" cy="11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7461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 animBg="1"/>
      <p:bldP spid="8" grpId="0" build="p"/>
      <p:bldP spid="9" grpId="0" animBg="1"/>
      <p:bldP spid="12" grpId="0" uiExpand="1" build="p"/>
      <p:bldP spid="13" grpId="0" uiExpand="1" build="p"/>
      <p:bldP spid="15" grpId="0" uiExpand="1" build="p" animBg="1"/>
      <p:bldP spid="16" grpId="0" build="p"/>
      <p:bldP spid="17" grpId="0" animBg="1"/>
      <p:bldP spid="18" grpId="0" uiExpand="1" build="p"/>
      <p:bldP spid="19" grpId="0" uiExpand="1" build="p"/>
      <p:bldP spid="20" grpId="0" uiExpand="1" build="p" animBg="1"/>
      <p:bldP spid="21" grpId="0" build="p"/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ar-LB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POSITIONS relatives de deux cerCLES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3EF92D7C-1B36-42A3-B726-2F74CFF67408}"/>
              </a:ext>
            </a:extLst>
          </p:cNvPr>
          <p:cNvSpPr txBox="1">
            <a:spLocks/>
          </p:cNvSpPr>
          <p:nvPr/>
        </p:nvSpPr>
        <p:spPr>
          <a:xfrm>
            <a:off x="205278" y="1132620"/>
            <a:ext cx="11905856" cy="105359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Exemple 1 </a:t>
            </a: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Dans chacun des cas suivants, étudier la position relative des deux cercles, écrire : disjoints intérieurement, disjoints extérieurement, tangents intérieurement, tangents extérieurement, ou sécants.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6432465-CE94-4443-97C2-E39E5D6A5C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53596" y="2370472"/>
            <a:ext cx="1484603" cy="1440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A3E5E16-C2B2-4119-897C-B2B314B3BB8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47384" y="2411039"/>
            <a:ext cx="1887568" cy="1440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B3133D6-433D-44BD-A783-50660E6A42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16205" y="2438063"/>
            <a:ext cx="2187961" cy="1440000"/>
          </a:xfrm>
          <a:prstGeom prst="rect">
            <a:avLst/>
          </a:prstGeom>
        </p:spPr>
      </p:pic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2B75C297-3085-4431-9214-8F020B6FEDA8}"/>
              </a:ext>
            </a:extLst>
          </p:cNvPr>
          <p:cNvSpPr txBox="1">
            <a:spLocks/>
          </p:cNvSpPr>
          <p:nvPr/>
        </p:nvSpPr>
        <p:spPr>
          <a:xfrm>
            <a:off x="626683" y="2394319"/>
            <a:ext cx="912074" cy="40630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fr-FR" dirty="0">
                <a:latin typeface="Myriad Pro" panose="020B0503030403020204" charset="0"/>
                <a:cs typeface="Times New Roman" panose="02020603050405020304" pitchFamily="18" charset="0"/>
              </a:rPr>
              <a:t>A.</a:t>
            </a:r>
            <a:endParaRPr lang="fr-FR" b="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0EAF3ED5-3128-4683-90A6-EE42EA5014C8}"/>
              </a:ext>
            </a:extLst>
          </p:cNvPr>
          <p:cNvSpPr txBox="1">
            <a:spLocks/>
          </p:cNvSpPr>
          <p:nvPr/>
        </p:nvSpPr>
        <p:spPr>
          <a:xfrm>
            <a:off x="4626923" y="2394318"/>
            <a:ext cx="912074" cy="40630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fr-FR" dirty="0">
                <a:latin typeface="Myriad Pro" panose="020B0503030403020204" charset="0"/>
                <a:cs typeface="Times New Roman" panose="02020603050405020304" pitchFamily="18" charset="0"/>
              </a:rPr>
              <a:t>B.</a:t>
            </a:r>
            <a:endParaRPr lang="fr-FR" b="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12" name="Content Placeholder 3">
            <a:extLst>
              <a:ext uri="{FF2B5EF4-FFF2-40B4-BE49-F238E27FC236}">
                <a16:creationId xmlns:a16="http://schemas.microsoft.com/office/drawing/2014/main" id="{01274C7B-F0C3-4B00-8CFE-A47DB5B95C38}"/>
              </a:ext>
            </a:extLst>
          </p:cNvPr>
          <p:cNvSpPr txBox="1">
            <a:spLocks/>
          </p:cNvSpPr>
          <p:nvPr/>
        </p:nvSpPr>
        <p:spPr>
          <a:xfrm>
            <a:off x="8627162" y="2394318"/>
            <a:ext cx="912074" cy="40630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fr-FR" dirty="0">
                <a:latin typeface="Myriad Pro" panose="020B0503030403020204" charset="0"/>
                <a:cs typeface="Times New Roman" panose="02020603050405020304" pitchFamily="18" charset="0"/>
              </a:rPr>
              <a:t>C.</a:t>
            </a:r>
            <a:endParaRPr lang="fr-FR" b="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7438AE03-C952-4923-8525-4406C9DEAC91}"/>
              </a:ext>
            </a:extLst>
          </p:cNvPr>
          <p:cNvSpPr txBox="1">
            <a:spLocks/>
          </p:cNvSpPr>
          <p:nvPr/>
        </p:nvSpPr>
        <p:spPr>
          <a:xfrm>
            <a:off x="546609" y="3853826"/>
            <a:ext cx="3125742" cy="40630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Disjoints intérieurement</a:t>
            </a:r>
            <a:endParaRPr lang="fr-FR" sz="2000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fr-FR" sz="2000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14" name="Content Placeholder 3">
            <a:extLst>
              <a:ext uri="{FF2B5EF4-FFF2-40B4-BE49-F238E27FC236}">
                <a16:creationId xmlns:a16="http://schemas.microsoft.com/office/drawing/2014/main" id="{25FD5E6A-C1E1-468E-AE02-1E63688BCA5A}"/>
              </a:ext>
            </a:extLst>
          </p:cNvPr>
          <p:cNvSpPr txBox="1">
            <a:spLocks/>
          </p:cNvSpPr>
          <p:nvPr/>
        </p:nvSpPr>
        <p:spPr>
          <a:xfrm>
            <a:off x="4390321" y="5912402"/>
            <a:ext cx="3360675" cy="44824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Disjoints extérieurement</a:t>
            </a:r>
            <a:endParaRPr lang="fr-FR" sz="2000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fr-FR" sz="2000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  <a:sym typeface="Symbol" panose="05050102010706020507" pitchFamily="18" charset="2"/>
            </a:endParaRP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198F9492-ECDF-40C5-B1CE-ECA56E407009}"/>
              </a:ext>
            </a:extLst>
          </p:cNvPr>
          <p:cNvSpPr txBox="1">
            <a:spLocks/>
          </p:cNvSpPr>
          <p:nvPr/>
        </p:nvSpPr>
        <p:spPr>
          <a:xfrm>
            <a:off x="9291661" y="3867760"/>
            <a:ext cx="1878885" cy="4482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Sécants</a:t>
            </a:r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CFD0923B-4A6E-436D-A5D1-1193BD157E66}"/>
              </a:ext>
            </a:extLst>
          </p:cNvPr>
          <p:cNvSpPr txBox="1">
            <a:spLocks/>
          </p:cNvSpPr>
          <p:nvPr/>
        </p:nvSpPr>
        <p:spPr>
          <a:xfrm>
            <a:off x="4558768" y="3889051"/>
            <a:ext cx="3100639" cy="4482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Tangents extérieurement</a:t>
            </a:r>
            <a:endParaRPr lang="fr-FR" sz="2000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fr-FR" sz="2000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  <a:sym typeface="Symbol" panose="05050102010706020507" pitchFamily="18" charset="2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833EB43C-F9F2-4C49-9E85-FB7384CA39D8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99061" y="4490718"/>
            <a:ext cx="2298835" cy="1440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8F0FF830-C933-44CC-B9D6-D0DB7D5457BA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02552" y="4490718"/>
            <a:ext cx="1426542" cy="1440000"/>
          </a:xfrm>
          <a:prstGeom prst="rect">
            <a:avLst/>
          </a:prstGeom>
        </p:spPr>
      </p:pic>
      <p:sp>
        <p:nvSpPr>
          <p:cNvPr id="19" name="Content Placeholder 3">
            <a:extLst>
              <a:ext uri="{FF2B5EF4-FFF2-40B4-BE49-F238E27FC236}">
                <a16:creationId xmlns:a16="http://schemas.microsoft.com/office/drawing/2014/main" id="{80EF9179-6AD8-47BD-A3CC-7C8B2E8063B8}"/>
              </a:ext>
            </a:extLst>
          </p:cNvPr>
          <p:cNvSpPr txBox="1">
            <a:spLocks/>
          </p:cNvSpPr>
          <p:nvPr/>
        </p:nvSpPr>
        <p:spPr>
          <a:xfrm>
            <a:off x="546609" y="4495952"/>
            <a:ext cx="912074" cy="40630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fr-FR" dirty="0">
                <a:latin typeface="Myriad Pro" panose="020B0503030403020204" charset="0"/>
                <a:cs typeface="Times New Roman" panose="02020603050405020304" pitchFamily="18" charset="0"/>
              </a:rPr>
              <a:t>D.</a:t>
            </a:r>
            <a:endParaRPr lang="fr-FR" b="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20" name="Content Placeholder 3">
            <a:extLst>
              <a:ext uri="{FF2B5EF4-FFF2-40B4-BE49-F238E27FC236}">
                <a16:creationId xmlns:a16="http://schemas.microsoft.com/office/drawing/2014/main" id="{BB3B9FAE-8F92-4116-9AB9-91F4A1F50ECD}"/>
              </a:ext>
            </a:extLst>
          </p:cNvPr>
          <p:cNvSpPr txBox="1">
            <a:spLocks/>
          </p:cNvSpPr>
          <p:nvPr/>
        </p:nvSpPr>
        <p:spPr>
          <a:xfrm>
            <a:off x="4546849" y="4495951"/>
            <a:ext cx="912074" cy="40630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fr-FR" dirty="0">
                <a:latin typeface="Myriad Pro" panose="020B0503030403020204" charset="0"/>
                <a:cs typeface="Times New Roman" panose="02020603050405020304" pitchFamily="18" charset="0"/>
              </a:rPr>
              <a:t>E.</a:t>
            </a:r>
            <a:endParaRPr lang="fr-FR" b="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588AE2E8-269D-4A37-AB6F-63E072A97715}"/>
              </a:ext>
            </a:extLst>
          </p:cNvPr>
          <p:cNvSpPr txBox="1">
            <a:spLocks/>
          </p:cNvSpPr>
          <p:nvPr/>
        </p:nvSpPr>
        <p:spPr>
          <a:xfrm>
            <a:off x="8547088" y="4495951"/>
            <a:ext cx="912074" cy="40630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fr-FR" dirty="0">
                <a:latin typeface="Myriad Pro" panose="020B0503030403020204" charset="0"/>
                <a:cs typeface="Times New Roman" panose="02020603050405020304" pitchFamily="18" charset="0"/>
              </a:rPr>
              <a:t>F.</a:t>
            </a:r>
            <a:endParaRPr lang="fr-FR" b="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22" name="Content Placeholder 3">
            <a:extLst>
              <a:ext uri="{FF2B5EF4-FFF2-40B4-BE49-F238E27FC236}">
                <a16:creationId xmlns:a16="http://schemas.microsoft.com/office/drawing/2014/main" id="{FA5623BB-2DD8-4BC8-859C-E2F13ACA76DE}"/>
              </a:ext>
            </a:extLst>
          </p:cNvPr>
          <p:cNvSpPr txBox="1">
            <a:spLocks/>
          </p:cNvSpPr>
          <p:nvPr/>
        </p:nvSpPr>
        <p:spPr>
          <a:xfrm>
            <a:off x="546609" y="5955459"/>
            <a:ext cx="2971031" cy="4482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Tangents intérieurement</a:t>
            </a:r>
            <a:endParaRPr lang="fr-FR" sz="2000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fr-FR" sz="2000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  <a:sym typeface="Symbol" panose="05050102010706020507" pitchFamily="18" charset="2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49EC00FF-7EC3-47AE-A0F6-EE62102A6820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29271" y="4490718"/>
            <a:ext cx="1527070" cy="1440000"/>
          </a:xfrm>
          <a:prstGeom prst="rect">
            <a:avLst/>
          </a:prstGeom>
        </p:spPr>
      </p:pic>
      <p:sp>
        <p:nvSpPr>
          <p:cNvPr id="24" name="Content Placeholder 3">
            <a:extLst>
              <a:ext uri="{FF2B5EF4-FFF2-40B4-BE49-F238E27FC236}">
                <a16:creationId xmlns:a16="http://schemas.microsoft.com/office/drawing/2014/main" id="{8E06895F-E90F-4941-B3EB-F87FDA688A81}"/>
              </a:ext>
            </a:extLst>
          </p:cNvPr>
          <p:cNvSpPr txBox="1">
            <a:spLocks/>
          </p:cNvSpPr>
          <p:nvPr/>
        </p:nvSpPr>
        <p:spPr>
          <a:xfrm>
            <a:off x="8559736" y="5912402"/>
            <a:ext cx="3182589" cy="44824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Disjoints intérieurement</a:t>
            </a:r>
            <a:endParaRPr lang="fr-FR" sz="2000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fr-FR" sz="2000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  <a:sym typeface="Symbol" panose="05050102010706020507" pitchFamily="18" charset="2"/>
            </a:endParaRP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59BB498-A4F3-4EDB-B7C1-BC8644FFF2DC}"/>
              </a:ext>
            </a:extLst>
          </p:cNvPr>
          <p:cNvCxnSpPr/>
          <p:nvPr/>
        </p:nvCxnSpPr>
        <p:spPr>
          <a:xfrm>
            <a:off x="3716456" y="2616364"/>
            <a:ext cx="0" cy="3600000"/>
          </a:xfrm>
          <a:prstGeom prst="line">
            <a:avLst/>
          </a:prstGeom>
          <a:ln w="19050">
            <a:solidFill>
              <a:srgbClr val="B4C7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D57F7B93-3D5D-408C-88F0-3445A42C0660}"/>
              </a:ext>
            </a:extLst>
          </p:cNvPr>
          <p:cNvCxnSpPr/>
          <p:nvPr/>
        </p:nvCxnSpPr>
        <p:spPr>
          <a:xfrm>
            <a:off x="8097956" y="2564181"/>
            <a:ext cx="0" cy="3600000"/>
          </a:xfrm>
          <a:prstGeom prst="line">
            <a:avLst/>
          </a:prstGeom>
          <a:ln w="19050">
            <a:solidFill>
              <a:srgbClr val="B4C7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1517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  <p:bldP spid="9" grpId="0" uiExpand="1" build="p"/>
      <p:bldP spid="10" grpId="0" uiExpand="1" build="p"/>
      <p:bldP spid="12" grpId="0" uiExpand="1" build="p"/>
      <p:bldP spid="13" grpId="0" build="p"/>
      <p:bldP spid="14" grpId="0" build="p"/>
      <p:bldP spid="15" grpId="0"/>
      <p:bldP spid="16" grpId="0"/>
      <p:bldP spid="19" grpId="0" uiExpand="1" build="p"/>
      <p:bldP spid="20" grpId="0" uiExpand="1" build="p"/>
      <p:bldP spid="21" grpId="0" uiExpand="1" build="p"/>
      <p:bldP spid="22" grpId="0"/>
      <p:bldP spid="2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ar-LB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Myanmar Text" panose="020B0502040204020203" pitchFamily="34" charset="0"/>
              </a:rPr>
              <a:t>Application | </a:t>
            </a:r>
            <a:r>
              <a:rPr lang="ar-LB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POSITIONS relatives de deux cerCLES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2E045D3A-E551-4073-AE5C-EC0615199315}"/>
              </a:ext>
            </a:extLst>
          </p:cNvPr>
          <p:cNvSpPr txBox="1">
            <a:spLocks/>
          </p:cNvSpPr>
          <p:nvPr/>
        </p:nvSpPr>
        <p:spPr>
          <a:xfrm>
            <a:off x="526912" y="1177745"/>
            <a:ext cx="5751925" cy="97490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charset="0"/>
                <a:cs typeface="Myanmar Text" panose="020B0502040204020203" pitchFamily="34" charset="0"/>
              </a:rPr>
              <a:t>Application 1 </a:t>
            </a:r>
            <a:r>
              <a:rPr lang="fr-FR" b="0" dirty="0">
                <a:latin typeface="Myriad Pro" panose="020B0503030403020204" charset="0"/>
                <a:cs typeface="Myanmar Text" panose="020B0502040204020203" pitchFamily="34" charset="0"/>
              </a:rPr>
              <a:t>dans la figure à droite, (C</a:t>
            </a:r>
            <a:r>
              <a:rPr lang="fr-FR" b="0" baseline="-25000" dirty="0">
                <a:latin typeface="Myriad Pro" panose="020B0503030403020204" charset="0"/>
                <a:cs typeface="Myanmar Text" panose="020B0502040204020203" pitchFamily="34" charset="0"/>
              </a:rPr>
              <a:t>1</a:t>
            </a:r>
            <a:r>
              <a:rPr lang="fr-FR" b="0" dirty="0">
                <a:latin typeface="Myriad Pro" panose="020B0503030403020204" charset="0"/>
                <a:cs typeface="Myanmar Text" panose="020B0502040204020203" pitchFamily="34" charset="0"/>
              </a:rPr>
              <a:t>), (C</a:t>
            </a:r>
            <a:r>
              <a:rPr lang="fr-FR" b="0" baseline="-25000" dirty="0">
                <a:latin typeface="Myriad Pro" panose="020B0503030403020204" charset="0"/>
                <a:cs typeface="Myanmar Text" panose="020B0502040204020203" pitchFamily="34" charset="0"/>
              </a:rPr>
              <a:t>2</a:t>
            </a:r>
            <a:r>
              <a:rPr lang="fr-FR" b="0" dirty="0">
                <a:latin typeface="Myriad Pro" panose="020B0503030403020204" charset="0"/>
                <a:cs typeface="Myanmar Text" panose="020B0502040204020203" pitchFamily="34" charset="0"/>
              </a:rPr>
              <a:t>), (C</a:t>
            </a:r>
            <a:r>
              <a:rPr lang="fr-FR" b="0" baseline="-25000" dirty="0">
                <a:latin typeface="Myriad Pro" panose="020B0503030403020204" charset="0"/>
                <a:cs typeface="Myanmar Text" panose="020B0502040204020203" pitchFamily="34" charset="0"/>
              </a:rPr>
              <a:t>3</a:t>
            </a:r>
            <a:r>
              <a:rPr lang="fr-FR" b="0" dirty="0">
                <a:latin typeface="Myriad Pro" panose="020B0503030403020204" charset="0"/>
                <a:cs typeface="Myanmar Text" panose="020B0502040204020203" pitchFamily="34" charset="0"/>
              </a:rPr>
              <a:t>), (C</a:t>
            </a:r>
            <a:r>
              <a:rPr lang="fr-FR" b="0" baseline="-25000" dirty="0">
                <a:latin typeface="Myriad Pro" panose="020B0503030403020204" charset="0"/>
                <a:cs typeface="Myanmar Text" panose="020B0502040204020203" pitchFamily="34" charset="0"/>
              </a:rPr>
              <a:t>4</a:t>
            </a:r>
            <a:r>
              <a:rPr lang="fr-FR" b="0" dirty="0">
                <a:latin typeface="Myriad Pro" panose="020B0503030403020204" charset="0"/>
                <a:cs typeface="Myanmar Text" panose="020B0502040204020203" pitchFamily="34" charset="0"/>
              </a:rPr>
              <a:t>), (C</a:t>
            </a:r>
            <a:r>
              <a:rPr lang="fr-FR" b="0" baseline="-25000" dirty="0">
                <a:latin typeface="Myriad Pro" panose="020B0503030403020204" charset="0"/>
                <a:cs typeface="Myanmar Text" panose="020B0502040204020203" pitchFamily="34" charset="0"/>
              </a:rPr>
              <a:t>5</a:t>
            </a:r>
            <a:r>
              <a:rPr lang="fr-FR" b="0" dirty="0">
                <a:latin typeface="Myriad Pro" panose="020B0503030403020204" charset="0"/>
                <a:cs typeface="Myanmar Text" panose="020B0502040204020203" pitchFamily="34" charset="0"/>
              </a:rPr>
              <a:t>), et (C</a:t>
            </a:r>
            <a:r>
              <a:rPr lang="fr-FR" b="0" baseline="-25000" dirty="0">
                <a:latin typeface="Myriad Pro" panose="020B0503030403020204" charset="0"/>
                <a:cs typeface="Myanmar Text" panose="020B0502040204020203" pitchFamily="34" charset="0"/>
              </a:rPr>
              <a:t>6</a:t>
            </a:r>
            <a:r>
              <a:rPr lang="fr-FR" b="0" dirty="0">
                <a:latin typeface="Myriad Pro" panose="020B0503030403020204" charset="0"/>
                <a:cs typeface="Myanmar Text" panose="020B0502040204020203" pitchFamily="34" charset="0"/>
              </a:rPr>
              <a:t>) sont six cercles.</a:t>
            </a:r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6CE9EB46-C464-4246-B930-8BB93E1DC4E9}"/>
              </a:ext>
            </a:extLst>
          </p:cNvPr>
          <p:cNvSpPr txBox="1">
            <a:spLocks/>
          </p:cNvSpPr>
          <p:nvPr/>
        </p:nvSpPr>
        <p:spPr>
          <a:xfrm>
            <a:off x="526911" y="2152650"/>
            <a:ext cx="5569089" cy="36957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fr-FR" b="0" dirty="0">
                <a:latin typeface="Myriad Pro" panose="020B0503030403020204" charset="0"/>
                <a:cs typeface="Myanmar Text" panose="020B0502040204020203" pitchFamily="34" charset="0"/>
              </a:rPr>
              <a:t>Nommer:</a:t>
            </a:r>
          </a:p>
          <a:p>
            <a:pPr marL="457200" indent="-457200">
              <a:lnSpc>
                <a:spcPct val="100000"/>
              </a:lnSpc>
              <a:spcBef>
                <a:spcPts val="600"/>
              </a:spcBef>
              <a:buAutoNum type="arabicParenR"/>
            </a:pPr>
            <a:r>
              <a:rPr lang="fr-FR" b="0" dirty="0">
                <a:latin typeface="Myriad Pro" panose="020B0503030403020204" charset="0"/>
                <a:cs typeface="Myanmar Text" panose="020B0502040204020203" pitchFamily="34" charset="0"/>
              </a:rPr>
              <a:t>deux cercles disjoints.</a:t>
            </a:r>
          </a:p>
          <a:p>
            <a:pPr marL="457200" indent="-4572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AutoNum type="arabicParenR"/>
            </a:pPr>
            <a:r>
              <a:rPr lang="fr-FR" b="0" dirty="0">
                <a:latin typeface="Myriad Pro" panose="020B0503030403020204" charset="0"/>
                <a:cs typeface="Myanmar Text" panose="020B0502040204020203" pitchFamily="34" charset="0"/>
              </a:rPr>
              <a:t>Deux cercles disjoints </a:t>
            </a:r>
            <a:r>
              <a:rPr lang="fr-FR" b="0" dirty="0">
                <a:latin typeface="Myriad Pro" panose="020B0503030403020204" charset="0"/>
                <a:cs typeface="Myanmar Text" panose="020B0502040204020203" pitchFamily="34" charset="0"/>
                <a:sym typeface="Symbol" panose="05050102010706020507" pitchFamily="18" charset="2"/>
              </a:rPr>
              <a:t>intérieurement</a:t>
            </a:r>
            <a:endParaRPr lang="fr-FR" b="0" dirty="0">
              <a:latin typeface="Myriad Pro" panose="020B0503030403020204" charset="0"/>
              <a:cs typeface="Myanmar Text" panose="020B0502040204020203" pitchFamily="34" charset="0"/>
            </a:endParaRPr>
          </a:p>
          <a:p>
            <a:pPr marL="457200" indent="-4572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AutoNum type="arabicParenR"/>
            </a:pPr>
            <a:r>
              <a:rPr lang="fr-FR" b="0" dirty="0">
                <a:latin typeface="Myriad Pro" panose="020B0503030403020204" charset="0"/>
                <a:cs typeface="Myanmar Text" panose="020B0502040204020203" pitchFamily="34" charset="0"/>
              </a:rPr>
              <a:t>Deux cercles disjoints </a:t>
            </a:r>
            <a:r>
              <a:rPr lang="fr-FR" b="0" dirty="0">
                <a:latin typeface="Myriad Pro" panose="020B0503030403020204" charset="0"/>
                <a:cs typeface="Myanmar Text" panose="020B0502040204020203" pitchFamily="34" charset="0"/>
                <a:sym typeface="Symbol" panose="05050102010706020507" pitchFamily="18" charset="2"/>
              </a:rPr>
              <a:t>extérieurement</a:t>
            </a:r>
            <a:r>
              <a:rPr lang="fr-FR" b="0" dirty="0">
                <a:latin typeface="Myriad Pro" panose="020B0503030403020204" charset="0"/>
                <a:cs typeface="Myanmar Text" panose="020B0502040204020203" pitchFamily="34" charset="0"/>
              </a:rPr>
              <a:t>.</a:t>
            </a:r>
          </a:p>
          <a:p>
            <a:pPr marL="457200" indent="-457200">
              <a:lnSpc>
                <a:spcPct val="100000"/>
              </a:lnSpc>
              <a:spcBef>
                <a:spcPts val="600"/>
              </a:spcBef>
              <a:buAutoNum type="arabicParenR"/>
            </a:pPr>
            <a:r>
              <a:rPr lang="fr-FR" b="0" dirty="0">
                <a:latin typeface="Myriad Pro" panose="020B0503030403020204" charset="0"/>
                <a:cs typeface="Myanmar Text" panose="020B0502040204020203" pitchFamily="34" charset="0"/>
              </a:rPr>
              <a:t>Deux cercles tangents.</a:t>
            </a:r>
          </a:p>
          <a:p>
            <a:pPr marL="457200" indent="-4572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AutoNum type="arabicParenR"/>
            </a:pPr>
            <a:r>
              <a:rPr lang="fr-FR" b="0" dirty="0">
                <a:latin typeface="Myriad Pro" panose="020B0503030403020204" charset="0"/>
                <a:cs typeface="Myanmar Text" panose="020B0502040204020203" pitchFamily="34" charset="0"/>
              </a:rPr>
              <a:t>Deux cercles tangents </a:t>
            </a:r>
            <a:r>
              <a:rPr lang="fr-FR" b="0" dirty="0">
                <a:latin typeface="Myriad Pro" panose="020B0503030403020204" charset="0"/>
                <a:cs typeface="Myanmar Text" panose="020B0502040204020203" pitchFamily="34" charset="0"/>
                <a:sym typeface="Symbol" panose="05050102010706020507" pitchFamily="18" charset="2"/>
              </a:rPr>
              <a:t>intérieurement.</a:t>
            </a:r>
            <a:endParaRPr lang="fr-FR" b="0" dirty="0">
              <a:latin typeface="Myriad Pro" panose="020B0503030403020204" charset="0"/>
              <a:cs typeface="Myanmar Text" panose="020B0502040204020203" pitchFamily="34" charset="0"/>
            </a:endParaRPr>
          </a:p>
          <a:p>
            <a:pPr marL="457200" indent="-4572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AutoNum type="arabicParenR"/>
            </a:pPr>
            <a:r>
              <a:rPr lang="fr-FR" b="0" dirty="0">
                <a:latin typeface="Myriad Pro" panose="020B0503030403020204" charset="0"/>
                <a:cs typeface="Myanmar Text" panose="020B0502040204020203" pitchFamily="34" charset="0"/>
              </a:rPr>
              <a:t>Deux cercles tangents </a:t>
            </a:r>
            <a:r>
              <a:rPr lang="fr-FR" b="0" dirty="0">
                <a:latin typeface="Myriad Pro" panose="020B0503030403020204" charset="0"/>
                <a:cs typeface="Myanmar Text" panose="020B0502040204020203" pitchFamily="34" charset="0"/>
                <a:sym typeface="Symbol" panose="05050102010706020507" pitchFamily="18" charset="2"/>
              </a:rPr>
              <a:t>extérieurement.</a:t>
            </a:r>
            <a:endParaRPr lang="fr-FR" b="0" dirty="0">
              <a:latin typeface="Myriad Pro" panose="020B0503030403020204" charset="0"/>
              <a:cs typeface="Myanmar Text" panose="020B0502040204020203" pitchFamily="34" charset="0"/>
            </a:endParaRPr>
          </a:p>
          <a:p>
            <a:pPr marL="457200" indent="-457200">
              <a:lnSpc>
                <a:spcPct val="100000"/>
              </a:lnSpc>
              <a:spcBef>
                <a:spcPts val="600"/>
              </a:spcBef>
              <a:buAutoNum type="arabicParenR"/>
            </a:pPr>
            <a:r>
              <a:rPr lang="fr-FR" b="0" dirty="0">
                <a:latin typeface="Myriad Pro" panose="020B0503030403020204" charset="0"/>
                <a:cs typeface="Myanmar Text" panose="020B0502040204020203" pitchFamily="34" charset="0"/>
              </a:rPr>
              <a:t>Deux  cercles </a:t>
            </a:r>
            <a:r>
              <a:rPr lang="fr-FR" b="0" dirty="0" err="1">
                <a:latin typeface="Myriad Pro" panose="020B0503030403020204" charset="0"/>
                <a:cs typeface="Myanmar Text" panose="020B0502040204020203" pitchFamily="34" charset="0"/>
              </a:rPr>
              <a:t>secants</a:t>
            </a:r>
            <a:r>
              <a:rPr lang="fr-FR" b="0" dirty="0">
                <a:latin typeface="Myriad Pro" panose="020B0503030403020204" charset="0"/>
                <a:cs typeface="Myanmar Text" panose="020B0502040204020203" pitchFamily="34" charset="0"/>
              </a:rPr>
              <a:t>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8397A5F-4207-408E-8FD8-F269903508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87635" y="1140082"/>
            <a:ext cx="5089524" cy="5111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356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  <p:bldP spid="6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Activité</a:t>
            </a:r>
          </a:p>
        </p:txBody>
      </p: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8635F706-307E-414A-AC2A-475EA4E1C0B1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A83981C0-26C0-454A-8603-501EBF55734F}"/>
              </a:ext>
            </a:extLst>
          </p:cNvPr>
          <p:cNvSpPr txBox="1">
            <a:spLocks/>
          </p:cNvSpPr>
          <p:nvPr/>
        </p:nvSpPr>
        <p:spPr>
          <a:xfrm>
            <a:off x="452408" y="1074145"/>
            <a:ext cx="7626686" cy="2187579"/>
          </a:xfrm>
          <a:prstGeom prst="rect">
            <a:avLst/>
          </a:prstGeom>
        </p:spPr>
        <p:txBody>
          <a:bodyPr>
            <a:no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2400" b="1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Partie A</a:t>
            </a:r>
            <a:r>
              <a:rPr lang="fr-FR" sz="2400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 </a:t>
            </a: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Dans la figure à droite,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C(O ; r) et C</a:t>
            </a: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</a:t>
            </a: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(P ; s) sont deux cercles disjoints </a:t>
            </a: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extérieurement.</a:t>
            </a:r>
            <a:endParaRPr lang="fr-FR" sz="240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(OP) coupe (C) en un point A.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(OP) coupe (C</a:t>
            </a: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) en un point B.</a:t>
            </a: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    Montrer que OP &gt; r + s.</a:t>
            </a:r>
          </a:p>
        </p:txBody>
      </p:sp>
      <p:sp>
        <p:nvSpPr>
          <p:cNvPr id="14" name="Content Placeholder 3">
            <a:extLst>
              <a:ext uri="{FF2B5EF4-FFF2-40B4-BE49-F238E27FC236}">
                <a16:creationId xmlns:a16="http://schemas.microsoft.com/office/drawing/2014/main" id="{272A4E52-B331-4870-82DF-4FDB1EFCC3AB}"/>
              </a:ext>
            </a:extLst>
          </p:cNvPr>
          <p:cNvSpPr txBox="1">
            <a:spLocks/>
          </p:cNvSpPr>
          <p:nvPr/>
        </p:nvSpPr>
        <p:spPr>
          <a:xfrm>
            <a:off x="452408" y="3284376"/>
            <a:ext cx="4762089" cy="4001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00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OP = OA + AB + BP = r + AB + s &gt; r + s</a:t>
            </a:r>
            <a:endParaRPr lang="fr-FR" sz="200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07B5386-5711-47A4-8427-35858F965ABD}"/>
              </a:ext>
            </a:extLst>
          </p:cNvPr>
          <p:cNvSpPr txBox="1">
            <a:spLocks/>
          </p:cNvSpPr>
          <p:nvPr/>
        </p:nvSpPr>
        <p:spPr>
          <a:xfrm>
            <a:off x="387444" y="3720548"/>
            <a:ext cx="8019437" cy="203792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2400" b="1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Partie B </a:t>
            </a: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Dans la figure à droite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C(O ; r) et C</a:t>
            </a: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</a:t>
            </a: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(P ; s) sont deux cercles disjoints </a:t>
            </a: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intérieurement</a:t>
            </a:r>
            <a:endParaRPr lang="fr-FR" sz="240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(OP) coupe le cercle (C) en un point C.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(OP) coupe le cercle (C</a:t>
            </a: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) en un point B.</a:t>
            </a: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    Montrer que OP &lt; r – s.</a:t>
            </a:r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47408E36-B4F9-4D9C-A397-63E52B7E9E8A}"/>
              </a:ext>
            </a:extLst>
          </p:cNvPr>
          <p:cNvSpPr txBox="1">
            <a:spLocks/>
          </p:cNvSpPr>
          <p:nvPr/>
        </p:nvSpPr>
        <p:spPr>
          <a:xfrm>
            <a:off x="452407" y="5678021"/>
            <a:ext cx="4762089" cy="70598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00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OC = OP + PB + BC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00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OP = OC – PB – BC = r – s – BC &lt; r – s</a:t>
            </a:r>
            <a:endParaRPr lang="fr-FR" sz="200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BF247A3-2E0F-4DA7-9A26-311DD4B358ED}"/>
              </a:ext>
            </a:extLst>
          </p:cNvPr>
          <p:cNvGrpSpPr/>
          <p:nvPr/>
        </p:nvGrpSpPr>
        <p:grpSpPr>
          <a:xfrm>
            <a:off x="7234989" y="1123751"/>
            <a:ext cx="4420866" cy="2430259"/>
            <a:chOff x="7234989" y="1123751"/>
            <a:chExt cx="4420866" cy="2430259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09A9176B-5F3F-4E75-9D57-E726E446F88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234989" y="1123751"/>
              <a:ext cx="4420866" cy="2407608"/>
            </a:xfrm>
            <a:prstGeom prst="rect">
              <a:avLst/>
            </a:prstGeom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F2EF23A5-5BD6-43C1-A380-784B5C1AA1BB}"/>
                </a:ext>
              </a:extLst>
            </p:cNvPr>
            <p:cNvSpPr txBox="1"/>
            <p:nvPr/>
          </p:nvSpPr>
          <p:spPr>
            <a:xfrm>
              <a:off x="7275094" y="3153900"/>
              <a:ext cx="68981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000">
                  <a:latin typeface="Myriad Pro" panose="020B0503030403020204" charset="0"/>
                  <a:cs typeface="Times New Roman" panose="02020603050405020304" pitchFamily="18" charset="0"/>
                </a:rPr>
                <a:t>(C)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C819EB46-A6DC-43B7-B47A-08987FADBAA5}"/>
                </a:ext>
              </a:extLst>
            </p:cNvPr>
            <p:cNvSpPr txBox="1"/>
            <p:nvPr/>
          </p:nvSpPr>
          <p:spPr>
            <a:xfrm>
              <a:off x="10560444" y="3142575"/>
              <a:ext cx="68981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000">
                  <a:latin typeface="Myriad Pro" panose="020B0503030403020204" charset="0"/>
                  <a:cs typeface="Times New Roman" panose="02020603050405020304" pitchFamily="18" charset="0"/>
                </a:rPr>
                <a:t>(C</a:t>
              </a:r>
              <a:r>
                <a:rPr lang="fr-FR" sz="2000">
                  <a:latin typeface="Myriad Pro" panose="020B0503030403020204" charset="0"/>
                  <a:cs typeface="Times New Roman" panose="02020603050405020304" pitchFamily="18" charset="0"/>
                  <a:sym typeface="Symbol" panose="05050102010706020507" pitchFamily="18" charset="2"/>
                </a:rPr>
                <a:t></a:t>
              </a:r>
              <a:r>
                <a:rPr lang="fr-FR" sz="2000">
                  <a:latin typeface="Myriad Pro" panose="020B0503030403020204" charset="0"/>
                  <a:cs typeface="Times New Roman" panose="02020603050405020304" pitchFamily="18" charset="0"/>
                </a:rPr>
                <a:t>)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9E68E212-6B5E-43B2-B277-F356846D1D77}"/>
              </a:ext>
            </a:extLst>
          </p:cNvPr>
          <p:cNvGrpSpPr/>
          <p:nvPr/>
        </p:nvGrpSpPr>
        <p:grpSpPr>
          <a:xfrm>
            <a:off x="8240902" y="3791515"/>
            <a:ext cx="3017056" cy="2602700"/>
            <a:chOff x="8240902" y="3791515"/>
            <a:chExt cx="3017056" cy="2602700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0FEB6351-173B-4519-9B62-3858A1BB35F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476991" y="3791515"/>
              <a:ext cx="2780967" cy="2602700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D000FA07-EC97-4749-ACAE-37C046ED0DE8}"/>
                </a:ext>
              </a:extLst>
            </p:cNvPr>
            <p:cNvSpPr txBox="1"/>
            <p:nvPr/>
          </p:nvSpPr>
          <p:spPr>
            <a:xfrm>
              <a:off x="8240902" y="4057362"/>
              <a:ext cx="68981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000">
                  <a:latin typeface="Myriad Pro" panose="020B0503030403020204" charset="0"/>
                  <a:cs typeface="Times New Roman" panose="02020603050405020304" pitchFamily="18" charset="0"/>
                </a:rPr>
                <a:t>(C)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20ECF553-120C-4761-8E9B-8DFCDFCF4F1E}"/>
                </a:ext>
              </a:extLst>
            </p:cNvPr>
            <p:cNvSpPr txBox="1"/>
            <p:nvPr/>
          </p:nvSpPr>
          <p:spPr>
            <a:xfrm>
              <a:off x="9976173" y="4339401"/>
              <a:ext cx="68981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000">
                  <a:latin typeface="Myriad Pro" panose="020B0503030403020204" charset="0"/>
                  <a:cs typeface="Times New Roman" panose="02020603050405020304" pitchFamily="18" charset="0"/>
                </a:rPr>
                <a:t>(C</a:t>
              </a:r>
              <a:r>
                <a:rPr lang="fr-FR" sz="2000">
                  <a:latin typeface="Myriad Pro" panose="020B0503030403020204" charset="0"/>
                  <a:cs typeface="Times New Roman" panose="02020603050405020304" pitchFamily="18" charset="0"/>
                  <a:sym typeface="Symbol" panose="05050102010706020507" pitchFamily="18" charset="2"/>
                </a:rPr>
                <a:t></a:t>
              </a:r>
              <a:r>
                <a:rPr lang="fr-FR" sz="2000">
                  <a:latin typeface="Myriad Pro" panose="020B0503030403020204" charset="0"/>
                  <a:cs typeface="Times New Roman" panose="02020603050405020304" pitchFamily="18" charset="0"/>
                </a:rPr>
                <a:t>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03499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uiExpand="1" build="p"/>
      <p:bldP spid="14" grpId="0"/>
      <p:bldP spid="15" grpId="0" uiExpand="1" build="p"/>
      <p:bldP spid="16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Texte |POSITIONS relatives de deux  ceRCLES 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E54309D7-55A2-4C46-B221-B28643E4318A}"/>
              </a:ext>
            </a:extLst>
          </p:cNvPr>
          <p:cNvSpPr txBox="1">
            <a:spLocks/>
          </p:cNvSpPr>
          <p:nvPr/>
        </p:nvSpPr>
        <p:spPr>
          <a:xfrm>
            <a:off x="402727" y="1090422"/>
            <a:ext cx="11540457" cy="2531831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None/>
            </a:pPr>
            <a:endParaRPr lang="fr-FR" baseline="3000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546DA823-A13B-4AC0-8E3E-A73E177425A9}"/>
              </a:ext>
            </a:extLst>
          </p:cNvPr>
          <p:cNvSpPr txBox="1">
            <a:spLocks/>
          </p:cNvSpPr>
          <p:nvPr/>
        </p:nvSpPr>
        <p:spPr>
          <a:xfrm>
            <a:off x="628066" y="1499040"/>
            <a:ext cx="1974860" cy="500553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>
              <a:spcBef>
                <a:spcPts val="0"/>
              </a:spcBef>
            </a:pPr>
            <a:r>
              <a:rPr lang="fr-FR">
                <a:latin typeface="Myriad Pro" panose="020B0503030403020204" charset="0"/>
                <a:cs typeface="Times New Roman" panose="02020603050405020304" pitchFamily="18" charset="0"/>
              </a:rPr>
              <a:t>Enoncé</a:t>
            </a:r>
            <a:endParaRPr lang="fr-FR" b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26" name="Text Placeholder 2">
            <a:extLst>
              <a:ext uri="{FF2B5EF4-FFF2-40B4-BE49-F238E27FC236}">
                <a16:creationId xmlns:a16="http://schemas.microsoft.com/office/drawing/2014/main" id="{E4973B78-B605-403C-92EF-2C172927E5D2}"/>
              </a:ext>
            </a:extLst>
          </p:cNvPr>
          <p:cNvSpPr txBox="1">
            <a:spLocks/>
          </p:cNvSpPr>
          <p:nvPr/>
        </p:nvSpPr>
        <p:spPr>
          <a:xfrm>
            <a:off x="402727" y="2303173"/>
            <a:ext cx="2032013" cy="467029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/>
            <a:r>
              <a:rPr lang="fr-FR" sz="1800" dirty="0">
                <a:latin typeface="Myriad Pro" panose="020B0503030403020204" charset="0"/>
                <a:cs typeface="Times New Roman" panose="02020603050405020304" pitchFamily="18" charset="0"/>
              </a:rPr>
              <a:t>Symboliquement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3BCDCF4-417B-46FC-88EF-E5C2A179281A}"/>
              </a:ext>
            </a:extLst>
          </p:cNvPr>
          <p:cNvSpPr txBox="1"/>
          <p:nvPr/>
        </p:nvSpPr>
        <p:spPr>
          <a:xfrm>
            <a:off x="2351611" y="1197697"/>
            <a:ext cx="6624437" cy="20159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 Si deux cercles sont disjoints </a:t>
            </a: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extérieurement</a:t>
            </a:r>
            <a:r>
              <a:rPr lang="fr-FR" sz="2400" b="0" dirty="0">
                <a:latin typeface="Myriad Pro" panose="020B0503030403020204" charset="0"/>
                <a:cs typeface="Times New Roman" panose="02020603050405020304" pitchFamily="18" charset="0"/>
              </a:rPr>
              <a:t>, alors la distance entre leurs centres </a:t>
            </a: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est supérieure à la somme de leurs rayons</a:t>
            </a:r>
            <a:r>
              <a:rPr lang="fr-FR" sz="2400" b="0" dirty="0">
                <a:latin typeface="Myriad Pro" panose="020B0503030403020204" charset="0"/>
                <a:cs typeface="Times New Roman" panose="02020603050405020304" pitchFamily="18" charset="0"/>
              </a:rPr>
              <a:t>. </a:t>
            </a:r>
            <a:r>
              <a:rPr lang="fr-FR" sz="2400" b="1" dirty="0">
                <a:latin typeface="Myriad Pro" panose="020B0503030403020204" charset="0"/>
                <a:cs typeface="Times New Roman" panose="02020603050405020304" pitchFamily="18" charset="0"/>
              </a:rPr>
              <a:t>La réciproque est vraie</a:t>
            </a:r>
            <a:r>
              <a:rPr lang="fr-FR" sz="2400" b="0" dirty="0">
                <a:latin typeface="Myriad Pro" panose="020B0503030403020204" charset="0"/>
                <a:cs typeface="Times New Roman" panose="02020603050405020304" pitchFamily="18" charset="0"/>
              </a:rPr>
              <a:t>.</a:t>
            </a:r>
          </a:p>
          <a:p>
            <a:pPr>
              <a:spcBef>
                <a:spcPts val="600"/>
              </a:spcBef>
            </a:pP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C(O ; r) et C</a:t>
            </a: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</a:t>
            </a: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(P ; s) sont disjoints extérieurement si et seulement si  OP &gt; r + s.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5BECE856-88C5-4530-8FCF-4130B943B0CE}"/>
              </a:ext>
            </a:extLst>
          </p:cNvPr>
          <p:cNvSpPr txBox="1">
            <a:spLocks/>
          </p:cNvSpPr>
          <p:nvPr/>
        </p:nvSpPr>
        <p:spPr>
          <a:xfrm>
            <a:off x="628066" y="1090422"/>
            <a:ext cx="1723545" cy="503351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Propriété</a:t>
            </a:r>
            <a:endParaRPr lang="fr-FR" b="0" dirty="0">
              <a:solidFill>
                <a:srgbClr val="00B0F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CB82535B-6E29-494C-9450-574FDC416F80}"/>
              </a:ext>
            </a:extLst>
          </p:cNvPr>
          <p:cNvSpPr txBox="1">
            <a:spLocks/>
          </p:cNvSpPr>
          <p:nvPr/>
        </p:nvSpPr>
        <p:spPr>
          <a:xfrm>
            <a:off x="402727" y="3836123"/>
            <a:ext cx="11540457" cy="2453857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38375">
              <a:lnSpc>
                <a:spcPct val="120000"/>
              </a:lnSpc>
            </a:pPr>
            <a:r>
              <a:rPr lang="fr-FR" b="0" baseline="30000">
                <a:latin typeface="Myriad Pro" panose="020B050303040302020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0" name="Text Placeholder 2">
            <a:extLst>
              <a:ext uri="{FF2B5EF4-FFF2-40B4-BE49-F238E27FC236}">
                <a16:creationId xmlns:a16="http://schemas.microsoft.com/office/drawing/2014/main" id="{44CEA27C-7D00-4D19-B87B-776CA51017CF}"/>
              </a:ext>
            </a:extLst>
          </p:cNvPr>
          <p:cNvSpPr txBox="1">
            <a:spLocks/>
          </p:cNvSpPr>
          <p:nvPr/>
        </p:nvSpPr>
        <p:spPr>
          <a:xfrm>
            <a:off x="628066" y="4314271"/>
            <a:ext cx="1890768" cy="1044689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>
              <a:spcBef>
                <a:spcPts val="0"/>
              </a:spcBef>
            </a:pPr>
            <a:r>
              <a:rPr lang="fr-FR">
                <a:latin typeface="Myriad Pro" panose="020B0503030403020204" charset="0"/>
                <a:cs typeface="Times New Roman" panose="02020603050405020304" pitchFamily="18" charset="0"/>
              </a:rPr>
              <a:t>Enoncé</a:t>
            </a:r>
            <a:endParaRPr lang="fr-FR" b="0">
              <a:latin typeface="Myriad Pro" panose="020B0503030403020204" charset="0"/>
              <a:cs typeface="Times New Roman" panose="02020603050405020304" pitchFamily="18" charset="0"/>
            </a:endParaRPr>
          </a:p>
          <a:p>
            <a:pPr marL="1255713" indent="-1255713">
              <a:spcBef>
                <a:spcPts val="0"/>
              </a:spcBef>
            </a:pPr>
            <a:endParaRPr lang="fr-FR" b="0">
              <a:latin typeface="Myriad Pro" panose="020B0503030403020204" charset="0"/>
              <a:cs typeface="Times New Roman" panose="02020603050405020304" pitchFamily="18" charset="0"/>
            </a:endParaRPr>
          </a:p>
          <a:p>
            <a:pPr marL="1255713" indent="-1255713">
              <a:spcBef>
                <a:spcPts val="0"/>
              </a:spcBef>
            </a:pPr>
            <a:endParaRPr lang="fr-FR" b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31" name="Text Placeholder 2">
            <a:extLst>
              <a:ext uri="{FF2B5EF4-FFF2-40B4-BE49-F238E27FC236}">
                <a16:creationId xmlns:a16="http://schemas.microsoft.com/office/drawing/2014/main" id="{50F0D2BB-832F-48E2-A479-9629006F83C8}"/>
              </a:ext>
            </a:extLst>
          </p:cNvPr>
          <p:cNvSpPr txBox="1">
            <a:spLocks/>
          </p:cNvSpPr>
          <p:nvPr/>
        </p:nvSpPr>
        <p:spPr>
          <a:xfrm>
            <a:off x="402726" y="5408628"/>
            <a:ext cx="1974860" cy="503350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 fontScale="70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/>
            <a:r>
              <a:rPr lang="fr-FR" dirty="0">
                <a:latin typeface="Myriad Pro" panose="020B0503030403020204" charset="0"/>
                <a:cs typeface="Times New Roman" panose="02020603050405020304" pitchFamily="18" charset="0"/>
              </a:rPr>
              <a:t>Symboliquement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A9C7014-D904-49FB-B9BF-2FEAFD5661EA}"/>
              </a:ext>
            </a:extLst>
          </p:cNvPr>
          <p:cNvSpPr txBox="1"/>
          <p:nvPr/>
        </p:nvSpPr>
        <p:spPr>
          <a:xfrm>
            <a:off x="2377585" y="4212034"/>
            <a:ext cx="6931399" cy="20159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Si deux cercles sont </a:t>
            </a:r>
            <a:r>
              <a:rPr lang="fr-FR" sz="2400" b="0" dirty="0">
                <a:latin typeface="Myriad Pro" panose="020B0503030403020204" charset="0"/>
                <a:cs typeface="Times New Roman" panose="02020603050405020304" pitchFamily="18" charset="0"/>
              </a:rPr>
              <a:t>disjoints intérieurement, alors la distance entre leurs</a:t>
            </a: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 </a:t>
            </a:r>
            <a:r>
              <a:rPr lang="fr-FR" sz="2400" b="0" dirty="0">
                <a:latin typeface="Myriad Pro" panose="020B0503030403020204" charset="0"/>
                <a:cs typeface="Times New Roman" panose="02020603050405020304" pitchFamily="18" charset="0"/>
              </a:rPr>
              <a:t>centres </a:t>
            </a: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est inférieure à la </a:t>
            </a:r>
            <a:r>
              <a:rPr lang="fr-FR" sz="2400" b="0" dirty="0">
                <a:latin typeface="Myriad Pro" panose="020B0503030403020204" charset="0"/>
                <a:cs typeface="Times New Roman" panose="02020603050405020304" pitchFamily="18" charset="0"/>
              </a:rPr>
              <a:t> différence de leurs rayons.</a:t>
            </a:r>
            <a:r>
              <a:rPr lang="fr-FR" sz="2400" b="1" dirty="0">
                <a:latin typeface="Myriad Pro" panose="020B0503030403020204" charset="0"/>
                <a:cs typeface="Times New Roman" panose="02020603050405020304" pitchFamily="18" charset="0"/>
              </a:rPr>
              <a:t> La réciproque est vraie</a:t>
            </a:r>
            <a:r>
              <a:rPr lang="fr-FR" sz="2400" b="0" dirty="0">
                <a:latin typeface="Myriad Pro" panose="020B0503030403020204" charset="0"/>
                <a:cs typeface="Times New Roman" panose="02020603050405020304" pitchFamily="18" charset="0"/>
              </a:rPr>
              <a:t>.</a:t>
            </a:r>
          </a:p>
          <a:p>
            <a:pPr>
              <a:spcBef>
                <a:spcPts val="600"/>
              </a:spcBef>
            </a:pP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 C(O ; r) et C</a:t>
            </a: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</a:t>
            </a: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(P ; s) sont disjoints intérieurement si et seulement si OP &lt; r – s, avec r &gt; s.</a:t>
            </a:r>
          </a:p>
        </p:txBody>
      </p:sp>
      <p:sp>
        <p:nvSpPr>
          <p:cNvPr id="33" name="Text Placeholder 2">
            <a:extLst>
              <a:ext uri="{FF2B5EF4-FFF2-40B4-BE49-F238E27FC236}">
                <a16:creationId xmlns:a16="http://schemas.microsoft.com/office/drawing/2014/main" id="{C12B98E1-A53D-4B34-BF85-D8A614C7CF7E}"/>
              </a:ext>
            </a:extLst>
          </p:cNvPr>
          <p:cNvSpPr txBox="1">
            <a:spLocks/>
          </p:cNvSpPr>
          <p:nvPr/>
        </p:nvSpPr>
        <p:spPr>
          <a:xfrm>
            <a:off x="628066" y="3836123"/>
            <a:ext cx="1974860" cy="503350"/>
          </a:xfrm>
          <a:prstGeom prst="rect">
            <a:avLst/>
          </a:prstGeom>
          <a:noFill/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Propriété</a:t>
            </a:r>
            <a:endParaRPr lang="fr-FR" b="0" dirty="0">
              <a:solidFill>
                <a:srgbClr val="00B0F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5614125F-57FA-442A-932F-4B059DECD46D}"/>
              </a:ext>
            </a:extLst>
          </p:cNvPr>
          <p:cNvGrpSpPr/>
          <p:nvPr/>
        </p:nvGrpSpPr>
        <p:grpSpPr>
          <a:xfrm>
            <a:off x="8584163" y="1358671"/>
            <a:ext cx="3359021" cy="2263581"/>
            <a:chOff x="8119067" y="1435563"/>
            <a:chExt cx="3444867" cy="2186689"/>
          </a:xfrm>
        </p:grpSpPr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7E37EE57-FA0F-49F3-B72F-8E7336BB1F0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8C2"/>
                </a:clrFrom>
                <a:clrTo>
                  <a:srgbClr val="FFF8C2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119067" y="1746174"/>
              <a:ext cx="3444867" cy="1876078"/>
            </a:xfrm>
            <a:prstGeom prst="rect">
              <a:avLst/>
            </a:prstGeom>
          </p:spPr>
        </p:pic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3B945DD2-3131-4810-BE41-25E61F29C5D3}"/>
                </a:ext>
              </a:extLst>
            </p:cNvPr>
            <p:cNvSpPr txBox="1"/>
            <p:nvPr/>
          </p:nvSpPr>
          <p:spPr>
            <a:xfrm>
              <a:off x="8686800" y="1435563"/>
              <a:ext cx="68981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000">
                  <a:latin typeface="Myriad Pro" panose="020B0503030403020204" charset="0"/>
                  <a:cs typeface="Times New Roman" panose="02020603050405020304" pitchFamily="18" charset="0"/>
                </a:rPr>
                <a:t>(C)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776FAF94-8AFE-477D-AFB8-DE28EF68E390}"/>
                </a:ext>
              </a:extLst>
            </p:cNvPr>
            <p:cNvSpPr txBox="1"/>
            <p:nvPr/>
          </p:nvSpPr>
          <p:spPr>
            <a:xfrm>
              <a:off x="10519659" y="1635618"/>
              <a:ext cx="68981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000">
                  <a:latin typeface="Myriad Pro" panose="020B0503030403020204" charset="0"/>
                  <a:cs typeface="Times New Roman" panose="02020603050405020304" pitchFamily="18" charset="0"/>
                </a:rPr>
                <a:t>(C</a:t>
              </a:r>
              <a:r>
                <a:rPr lang="fr-FR" sz="2000">
                  <a:latin typeface="Myriad Pro" panose="020B0503030403020204" charset="0"/>
                  <a:cs typeface="Times New Roman" panose="02020603050405020304" pitchFamily="18" charset="0"/>
                  <a:sym typeface="Symbol" panose="05050102010706020507" pitchFamily="18" charset="2"/>
                </a:rPr>
                <a:t></a:t>
              </a:r>
              <a:r>
                <a:rPr lang="fr-FR" sz="2000">
                  <a:latin typeface="Myriad Pro" panose="020B0503030403020204" charset="0"/>
                  <a:cs typeface="Times New Roman" panose="02020603050405020304" pitchFamily="18" charset="0"/>
                </a:rPr>
                <a:t>)</a:t>
              </a: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543F2820-7F27-44F2-B3E1-06C1AB3EADBE}"/>
              </a:ext>
            </a:extLst>
          </p:cNvPr>
          <p:cNvGrpSpPr/>
          <p:nvPr/>
        </p:nvGrpSpPr>
        <p:grpSpPr>
          <a:xfrm>
            <a:off x="9097764" y="3912732"/>
            <a:ext cx="2845419" cy="2236443"/>
            <a:chOff x="8569934" y="3866082"/>
            <a:chExt cx="2784374" cy="2283093"/>
          </a:xfrm>
        </p:grpSpPr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125BE64D-7B12-4FCB-A55C-BEFB5A5BE9F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8C2"/>
                </a:clrFrom>
                <a:clrTo>
                  <a:srgbClr val="FFF8C2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914839" y="3866082"/>
              <a:ext cx="2439469" cy="2283093"/>
            </a:xfrm>
            <a:prstGeom prst="rect">
              <a:avLst/>
            </a:prstGeom>
          </p:spPr>
        </p:pic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B938572E-60C8-478B-ADA3-816F4FA10B5D}"/>
                </a:ext>
              </a:extLst>
            </p:cNvPr>
            <p:cNvSpPr txBox="1"/>
            <p:nvPr/>
          </p:nvSpPr>
          <p:spPr>
            <a:xfrm>
              <a:off x="8569934" y="4275997"/>
              <a:ext cx="689810" cy="4084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000">
                  <a:latin typeface="Myriad Pro" panose="020B0503030403020204" charset="0"/>
                  <a:cs typeface="Times New Roman" panose="02020603050405020304" pitchFamily="18" charset="0"/>
                </a:rPr>
                <a:t>(C)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FCF7293E-3DBD-4259-B84D-976770AF4687}"/>
                </a:ext>
              </a:extLst>
            </p:cNvPr>
            <p:cNvSpPr txBox="1"/>
            <p:nvPr/>
          </p:nvSpPr>
          <p:spPr>
            <a:xfrm>
              <a:off x="10174754" y="4339473"/>
              <a:ext cx="689810" cy="3770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>
                  <a:latin typeface="Myriad Pro" panose="020B0503030403020204" charset="0"/>
                  <a:cs typeface="Times New Roman" panose="02020603050405020304" pitchFamily="18" charset="0"/>
                </a:rPr>
                <a:t>(C</a:t>
              </a:r>
              <a:r>
                <a:rPr lang="fr-FR">
                  <a:latin typeface="Myriad Pro" panose="020B0503030403020204" charset="0"/>
                  <a:cs typeface="Times New Roman" panose="02020603050405020304" pitchFamily="18" charset="0"/>
                  <a:sym typeface="Symbol" panose="05050102010706020507" pitchFamily="18" charset="2"/>
                </a:rPr>
                <a:t></a:t>
              </a:r>
              <a:r>
                <a:rPr lang="fr-FR">
                  <a:latin typeface="Myriad Pro" panose="020B0503030403020204" charset="0"/>
                  <a:cs typeface="Times New Roman" panose="02020603050405020304" pitchFamily="18" charset="0"/>
                </a:rPr>
                <a:t>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13417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uiExpand="1" build="p" animBg="1"/>
      <p:bldP spid="25" grpId="0" animBg="1"/>
      <p:bldP spid="26" grpId="0" animBg="1"/>
      <p:bldP spid="27" grpId="0" uiExpand="1" build="p"/>
      <p:bldP spid="28" grpId="0" animBg="1"/>
      <p:bldP spid="29" grpId="0" uiExpand="1" build="p" animBg="1"/>
      <p:bldP spid="30" grpId="0" animBg="1"/>
      <p:bldP spid="31" grpId="0" animBg="1"/>
      <p:bldP spid="32" grpId="0" uiExpand="1" build="p"/>
      <p:bldP spid="33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3198</TotalTime>
  <Words>2702</Words>
  <Application>Microsoft Office PowerPoint</Application>
  <PresentationFormat>Widescreen</PresentationFormat>
  <Paragraphs>301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5" baseType="lpstr">
      <vt:lpstr>Times New Roman</vt:lpstr>
      <vt:lpstr>Myriad Pro</vt:lpstr>
      <vt:lpstr>Tw Cen MT</vt:lpstr>
      <vt:lpstr>Arial</vt:lpstr>
      <vt:lpstr>Myriad Pro Light</vt:lpstr>
      <vt:lpstr>Calibri</vt:lpstr>
      <vt:lpstr>Adobe Arabic</vt:lpstr>
      <vt:lpstr>Office Theme</vt:lpstr>
      <vt:lpstr>Le cercle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العنوان (Activity)</dc:title>
  <dc:creator>Rana Abdallah</dc:creator>
  <cp:lastModifiedBy>Acer</cp:lastModifiedBy>
  <cp:revision>176</cp:revision>
  <dcterms:created xsi:type="dcterms:W3CDTF">2021-05-31T08:15:25Z</dcterms:created>
  <dcterms:modified xsi:type="dcterms:W3CDTF">2021-12-04T08:16:11Z</dcterms:modified>
</cp:coreProperties>
</file>