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77" r:id="rId2"/>
    <p:sldMasterId id="2147483695" r:id="rId3"/>
  </p:sldMasterIdLst>
  <p:notesMasterIdLst>
    <p:notesMasterId r:id="rId32"/>
  </p:notesMasterIdLst>
  <p:sldIdLst>
    <p:sldId id="256" r:id="rId4"/>
    <p:sldId id="264" r:id="rId5"/>
    <p:sldId id="299" r:id="rId6"/>
    <p:sldId id="277" r:id="rId7"/>
    <p:sldId id="286" r:id="rId8"/>
    <p:sldId id="287" r:id="rId9"/>
    <p:sldId id="279" r:id="rId10"/>
    <p:sldId id="278" r:id="rId11"/>
    <p:sldId id="280" r:id="rId12"/>
    <p:sldId id="288" r:id="rId13"/>
    <p:sldId id="289" r:id="rId14"/>
    <p:sldId id="281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82" r:id="rId25"/>
    <p:sldId id="283" r:id="rId26"/>
    <p:sldId id="284" r:id="rId27"/>
    <p:sldId id="285" r:id="rId28"/>
    <p:sldId id="261" r:id="rId29"/>
    <p:sldId id="265" r:id="rId30"/>
    <p:sldId id="272" r:id="rId31"/>
  </p:sldIdLst>
  <p:sldSz cx="12192000" cy="6858000"/>
  <p:notesSz cx="6858000" cy="9144000"/>
  <p:embeddedFontLst>
    <p:embeddedFont>
      <p:font typeface="Adobe Arabic" panose="02040503050201020203" pitchFamily="18" charset="-78"/>
      <p:regular r:id="rId33"/>
      <p:bold r:id="rId34"/>
      <p:italic r:id="rId35"/>
      <p:boldItalic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Cambria Math" panose="02040503050406030204" pitchFamily="18" charset="0"/>
      <p:regular r:id="rId41"/>
    </p:embeddedFont>
    <p:embeddedFont>
      <p:font typeface="Myriad Pro" panose="020B0503030403020204" pitchFamily="34" charset="0"/>
      <p:regular r:id="rId42"/>
      <p:bold r:id="rId43"/>
      <p:italic r:id="rId44"/>
      <p:boldItalic r:id="rId45"/>
    </p:embeddedFont>
    <p:embeddedFont>
      <p:font typeface="Myriad Pro Light" panose="020B0403030403020204" pitchFamily="34" charset="0"/>
      <p:regular r:id="rId46"/>
      <p:bold r:id="rId47"/>
      <p:italic r:id="rId48"/>
      <p:boldItalic r:id="rId49"/>
    </p:embeddedFont>
    <p:embeddedFont>
      <p:font typeface="Tw Cen MT" panose="020B0602020104020603" pitchFamily="34" charset="0"/>
      <p:regular r:id="rId50"/>
      <p:bold r:id="rId51"/>
      <p:italic r:id="rId52"/>
      <p:boldItalic r:id="rId53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7D7"/>
    <a:srgbClr val="FF8021"/>
    <a:srgbClr val="F9EC7B"/>
    <a:srgbClr val="5DCCF3"/>
    <a:srgbClr val="53FF91"/>
    <a:srgbClr val="34FFAE"/>
    <a:srgbClr val="3BFF92"/>
    <a:srgbClr val="76B97F"/>
    <a:srgbClr val="A8CC71"/>
    <a:srgbClr val="BDC2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70" autoAdjust="0"/>
    <p:restoredTop sz="95944"/>
  </p:normalViewPr>
  <p:slideViewPr>
    <p:cSldViewPr snapToGrid="0">
      <p:cViewPr varScale="1">
        <p:scale>
          <a:sx n="79" d="100"/>
          <a:sy n="79" d="100"/>
        </p:scale>
        <p:origin x="586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7.fntdata"/><Relationship Id="rId21" Type="http://schemas.openxmlformats.org/officeDocument/2006/relationships/slide" Target="slides/slide18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font" Target="fonts/font18.fntdata"/><Relationship Id="rId55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3" Type="http://schemas.openxmlformats.org/officeDocument/2006/relationships/font" Target="fonts/font21.fntdata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font" Target="fonts/font16.fntdata"/><Relationship Id="rId56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font" Target="fonts/font19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0" Type="http://schemas.openxmlformats.org/officeDocument/2006/relationships/slide" Target="slides/slide17.xml"/><Relationship Id="rId41" Type="http://schemas.openxmlformats.org/officeDocument/2006/relationships/font" Target="fonts/font9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font" Target="fonts/font4.fntdata"/><Relationship Id="rId49" Type="http://schemas.openxmlformats.org/officeDocument/2006/relationships/font" Target="fonts/font17.fntdata"/><Relationship Id="rId57" Type="http://schemas.openxmlformats.org/officeDocument/2006/relationships/tableStyles" Target="tableStyle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font" Target="fonts/font12.fntdata"/><Relationship Id="rId52" Type="http://schemas.openxmlformats.org/officeDocument/2006/relationships/font" Target="fonts/font2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x-none" smtClean="0"/>
              <a:t>1/18/2022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x-none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dirty="0">
                <a:latin typeface="Myriad Pro Light" panose="020B0403030403020204" pitchFamily="34" charset="0"/>
              </a:rPr>
              <a:t>Question(s) de fin du</a:t>
            </a:r>
            <a:r>
              <a:rPr lang="fr-FR" sz="2800" b="1" i="0" baseline="0" dirty="0">
                <a:latin typeface="Myriad Pro Light" panose="020B0403030403020204" pitchFamily="34" charset="0"/>
              </a:rPr>
              <a:t> chapitre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Références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Notre équipe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Merci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526420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7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Topics/ Objectives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9063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0749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31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8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10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prstClr val="white"/>
              </a:solidFill>
            </a:endParaRPr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prstClr val="white"/>
              </a:solidFill>
            </a:endParaRPr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617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3782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7844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158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696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Objectifs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prstClr val="white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x-none" sz="15000" b="1" dirty="0">
              <a:solidFill>
                <a:prstClr val="white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End of Lesson Question/s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9659422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References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47547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r" defTabSz="914400" rtl="1">
              <a:buClr>
                <a:srgbClr val="000000"/>
              </a:buClr>
              <a:buFont typeface="Arial"/>
              <a:buNone/>
              <a:defRPr/>
            </a:pPr>
            <a:endParaRPr kern="0">
              <a:solidFill>
                <a:prstClr val="white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Our Team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73508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7600" dirty="0">
                <a:solidFill>
                  <a:srgbClr val="E7E6E6">
                    <a:lumMod val="25000"/>
                  </a:srgb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Thank You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4426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41091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873249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0919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Topics/ Objectives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5566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16983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59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25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25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prstClr val="white"/>
              </a:solidFill>
            </a:endParaRPr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prstClr val="white"/>
              </a:solidFill>
            </a:endParaRPr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1488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41493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11834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3461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0477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prstClr val="white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x-none" sz="15000" b="1" dirty="0">
              <a:solidFill>
                <a:prstClr val="white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End of Lesson Question/s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53981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References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286976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r" defTabSz="914400" rtl="1">
              <a:buClr>
                <a:srgbClr val="000000"/>
              </a:buClr>
              <a:buFont typeface="Arial"/>
              <a:buNone/>
              <a:defRPr/>
            </a:pPr>
            <a:endParaRPr kern="0">
              <a:solidFill>
                <a:prstClr val="white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Our Team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5331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7600" dirty="0">
                <a:solidFill>
                  <a:srgbClr val="E7E6E6">
                    <a:lumMod val="25000"/>
                  </a:srgb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Thank You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6149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58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68" r:id="rId7"/>
    <p:sldLayoutId id="2147483670" r:id="rId8"/>
    <p:sldLayoutId id="2147483671" r:id="rId9"/>
    <p:sldLayoutId id="2147483676" r:id="rId10"/>
    <p:sldLayoutId id="2147483672" r:id="rId11"/>
    <p:sldLayoutId id="2147483675" r:id="rId12"/>
    <p:sldLayoutId id="2147483663" r:id="rId13"/>
    <p:sldLayoutId id="2147483664" r:id="rId14"/>
    <p:sldLayoutId id="2147483665" r:id="rId15"/>
    <p:sldLayoutId id="2147483673" r:id="rId16"/>
    <p:sldLayoutId id="2147483674" r:id="rId1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5177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0532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0.png"/><Relationship Id="rId7" Type="http://schemas.openxmlformats.org/officeDocument/2006/relationships/image" Target="../media/image42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400.png"/><Relationship Id="rId5" Type="http://schemas.openxmlformats.org/officeDocument/2006/relationships/image" Target="../media/image261.png"/><Relationship Id="rId10" Type="http://schemas.openxmlformats.org/officeDocument/2006/relationships/image" Target="../media/image44.png"/><Relationship Id="rId4" Type="http://schemas.openxmlformats.org/officeDocument/2006/relationships/image" Target="../media/image390.png"/><Relationship Id="rId9" Type="http://schemas.openxmlformats.org/officeDocument/2006/relationships/image" Target="../media/image4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58.png"/><Relationship Id="rId3" Type="http://schemas.openxmlformats.org/officeDocument/2006/relationships/image" Target="../media/image260.png"/><Relationship Id="rId7" Type="http://schemas.openxmlformats.org/officeDocument/2006/relationships/image" Target="../media/image59.png"/><Relationship Id="rId12" Type="http://schemas.openxmlformats.org/officeDocument/2006/relationships/image" Target="../media/image65.png"/><Relationship Id="rId2" Type="http://schemas.openxmlformats.org/officeDocument/2006/relationships/image" Target="../media/image530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55.pn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4.png"/><Relationship Id="rId7" Type="http://schemas.openxmlformats.org/officeDocument/2006/relationships/image" Target="../media/image6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360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7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750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0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0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05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freesvg.org/math-fraction-icon" TargetMode="Externa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7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060970" y="4738486"/>
            <a:ext cx="6510177" cy="1979612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</a:rPr>
              <a:t>Classe : EB8	</a:t>
            </a: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5060970" y="2463888"/>
            <a:ext cx="6473388" cy="757130"/>
          </a:xfrm>
          <a:prstGeom prst="rect">
            <a:avLst/>
          </a:prstGeom>
        </p:spPr>
        <p:txBody>
          <a:bodyPr anchor="t" anchorCtr="0">
            <a:spAutoFit/>
          </a:bodyPr>
          <a:lstStyle/>
          <a:p>
            <a:r>
              <a:rPr lang="fr-FR" sz="4800" b="1" dirty="0">
                <a:latin typeface="Myriad Pro" panose="020B0503030403020204" pitchFamily="34" charset="0"/>
              </a:rPr>
              <a:t>Fractions littérales</a:t>
            </a:r>
            <a:endParaRPr lang="fr-FR" sz="4800" b="1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Bold" panose="020A0503020102020204" pitchFamily="18" charset="-78"/>
              <a:cs typeface="GE SS Two Bold" panose="020A0503020102020204" pitchFamily="18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5097759" y="1499171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fr-FR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Mathématiques</a:t>
            </a:r>
            <a:endParaRPr lang="fr-FR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75574583-A641-0244-A6B5-479DE5758048}"/>
              </a:ext>
            </a:extLst>
          </p:cNvPr>
          <p:cNvSpPr/>
          <p:nvPr/>
        </p:nvSpPr>
        <p:spPr>
          <a:xfrm>
            <a:off x="5097759" y="3559637"/>
            <a:ext cx="15072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rgbClr val="0097D7"/>
                </a:solidFill>
                <a:latin typeface="Myriad Pro" panose="020B0503030403020204" pitchFamily="34" charset="0"/>
              </a:rPr>
              <a:t>Chapitre 7</a:t>
            </a:r>
          </a:p>
        </p:txBody>
      </p:sp>
      <p:pic>
        <p:nvPicPr>
          <p:cNvPr id="1026" name="Picture 2" descr="Math fraction icon"/>
          <p:cNvPicPr>
            <a:picLocks noGrp="1" noChangeAspect="1" noChangeArrowheads="1"/>
          </p:cNvPicPr>
          <p:nvPr>
            <p:ph type="pic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" b="27"/>
          <a:stretch>
            <a:fillRect/>
          </a:stretch>
        </p:blipFill>
        <p:spPr bwMode="auto">
          <a:xfrm>
            <a:off x="1621367" y="2912387"/>
            <a:ext cx="2419121" cy="254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2646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simplification et règles de calcul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1022006"/>
            <a:ext cx="12191999" cy="100999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2096874"/>
                <a:ext cx="5496961" cy="1229171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Exemple 2 :</a:t>
                </a:r>
              </a:p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La fraction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e>
                        </m:d>
                      </m:num>
                      <m:den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peut être simplifiée.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2096874"/>
                <a:ext cx="5496961" cy="1229171"/>
              </a:xfrm>
              <a:prstGeom prst="rect">
                <a:avLst/>
              </a:prstGeom>
              <a:blipFill>
                <a:blip r:embed="rId2"/>
                <a:stretch>
                  <a:fillRect l="-1663" t="-2475" r="-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628066" y="1100698"/>
            <a:ext cx="10780162" cy="852612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1. Simplification :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On peut simplifier une fraction littérale s’il existe un facteur   	         commun à ses deux termes.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979889" y="2653928"/>
                <a:ext cx="616857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b="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Car </a:t>
                </a:r>
                <a14:m>
                  <m:oMath xmlns:m="http://schemas.openxmlformats.org/officeDocument/2006/math">
                    <m:r>
                      <a:rPr lang="fr-FR" sz="2400" b="0" i="1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400" b="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 est un facteur commun à ses deux termes.</a:t>
                </a:r>
                <a:endParaRPr lang="fr-FR" sz="24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9889" y="2653928"/>
                <a:ext cx="6168572" cy="461665"/>
              </a:xfrm>
              <a:prstGeom prst="rect">
                <a:avLst/>
              </a:prstGeom>
              <a:blipFill>
                <a:blip r:embed="rId3"/>
                <a:stretch>
                  <a:fillRect l="-1581" t="-10526" r="-1087" b="-289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3390918"/>
                <a:ext cx="3218219" cy="943428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La fraction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d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3390918"/>
                <a:ext cx="3218219" cy="943428"/>
              </a:xfrm>
              <a:prstGeom prst="rect">
                <a:avLst/>
              </a:prstGeom>
              <a:blipFill>
                <a:blip r:embed="rId4"/>
                <a:stretch>
                  <a:fillRect l="-246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62856" y="3382404"/>
                <a:ext cx="5351822" cy="943428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2856" y="3382404"/>
                <a:ext cx="5351822" cy="94342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8079715" y="3511363"/>
                <a:ext cx="418692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b="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Car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fr-FR" sz="2400" b="0" dirty="0">
                    <a:solidFill>
                      <a:srgbClr val="00B050"/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fr-FR" sz="2400" b="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est un facteur commun à ses deux termes.</a:t>
                </a:r>
                <a:endParaRPr lang="fr-FR" sz="24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9715" y="3511363"/>
                <a:ext cx="4186928" cy="830997"/>
              </a:xfrm>
              <a:prstGeom prst="rect">
                <a:avLst/>
              </a:prstGeom>
              <a:blipFill>
                <a:blip r:embed="rId6"/>
                <a:stretch>
                  <a:fillRect l="-2183" t="-5882" b="-1617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4382191"/>
                <a:ext cx="6774218" cy="963819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La fraction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6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</m:d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𝑛𝑞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ne peut pas être simplifiée.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4382191"/>
                <a:ext cx="6774218" cy="963819"/>
              </a:xfrm>
              <a:prstGeom prst="rect">
                <a:avLst/>
              </a:prstGeom>
              <a:blipFill>
                <a:blip r:embed="rId7"/>
                <a:stretch>
                  <a:fillRect l="-117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7264400" y="4531541"/>
            <a:ext cx="4296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0" dirty="0">
                <a:solidFill>
                  <a:schemeClr val="accent5"/>
                </a:solidFill>
                <a:cs typeface="Times New Roman" panose="02020603050405020304" pitchFamily="18" charset="0"/>
              </a:rPr>
              <a:t>Car ses deux termes n’ont aucun facteur commun.</a:t>
            </a:r>
            <a:endParaRPr lang="fr-FR" sz="24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6" y="5402369"/>
                <a:ext cx="3218219" cy="943428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La fraction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</m:d>
                      </m:num>
                      <m:den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𝑠𝑟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6" y="5402369"/>
                <a:ext cx="3218219" cy="943428"/>
              </a:xfrm>
              <a:prstGeom prst="rect">
                <a:avLst/>
              </a:prstGeom>
              <a:blipFill>
                <a:blip r:embed="rId8"/>
                <a:stretch>
                  <a:fillRect l="-246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94926" y="5419011"/>
                <a:ext cx="1984503" cy="943428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𝑠𝑟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4926" y="5419011"/>
                <a:ext cx="1984503" cy="94342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8188902" y="5539274"/>
                <a:ext cx="394102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b="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Car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400" b="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 est un facteur commun à ses deux termes.</a:t>
                </a:r>
                <a:endParaRPr lang="fr-FR" sz="24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8902" y="5539274"/>
                <a:ext cx="3941029" cy="830997"/>
              </a:xfrm>
              <a:prstGeom prst="rect">
                <a:avLst/>
              </a:prstGeom>
              <a:blipFill>
                <a:blip r:embed="rId10"/>
                <a:stretch>
                  <a:fillRect l="-2318" t="-5882" b="-1617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5328069" y="3491481"/>
            <a:ext cx="5351822" cy="9434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peut être simplifiée.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5358549" y="5539274"/>
            <a:ext cx="2799873" cy="9434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peut être simplifiée.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19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53" grpId="0" build="p"/>
      <p:bldP spid="61" grpId="0" animBg="1"/>
      <p:bldP spid="7" grpId="0"/>
      <p:bldP spid="8" grpId="0" build="p"/>
      <p:bldP spid="9" grpId="0" build="p"/>
      <p:bldP spid="10" grpId="0"/>
      <p:bldP spid="12" grpId="0" build="p"/>
      <p:bldP spid="13" grpId="0"/>
      <p:bldP spid="14" grpId="0" build="p"/>
      <p:bldP spid="15" grpId="0" build="p"/>
      <p:bldP spid="16" grpId="0"/>
      <p:bldP spid="17" grpId="0" build="p"/>
      <p:bldP spid="1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simplification et règles de calcul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981932"/>
            <a:ext cx="12192000" cy="186778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2990617"/>
                <a:ext cx="1723247" cy="1229171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Exemple 3 :</a:t>
                </a:r>
              </a:p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+5</m:t>
                            </m:r>
                          </m:e>
                        </m:d>
                      </m:num>
                      <m:den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−2)</m:t>
                        </m:r>
                      </m:den>
                    </m:f>
                    <m:r>
                      <a:rPr lang="en-US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fr-FR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2990617"/>
                <a:ext cx="1723247" cy="1229171"/>
              </a:xfrm>
              <a:prstGeom prst="rect">
                <a:avLst/>
              </a:prstGeom>
              <a:blipFill>
                <a:blip r:embed="rId2"/>
                <a:stretch>
                  <a:fillRect l="-5300" t="-2488" r="-53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487680" y="1830506"/>
            <a:ext cx="11521439" cy="852612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1. Simplification : 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On 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simplifie une fraction 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littérale en supprimant tous les facteurs communs à ses deux termes (cela revient à diviser le numérateur et le dénominateur par leurs facteurs communs), 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on obtient ainsi une fraction égale à la première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.</a:t>
            </a:r>
          </a:p>
          <a:p>
            <a:pPr marL="1255713" indent="-1255713">
              <a:spcBef>
                <a:spcPts val="0"/>
              </a:spcBef>
            </a:pPr>
            <a:endParaRPr lang="fr-FR" sz="1000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534228" y="3507299"/>
                <a:ext cx="775788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On a divisé les deux termes par le facteur commun</a:t>
                </a:r>
                <a:r>
                  <a:rPr lang="fr-FR" sz="24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b="0" i="1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4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.</a:t>
                </a:r>
                <a:endParaRPr lang="fr-FR" sz="2400" dirty="0">
                  <a:solidFill>
                    <a:schemeClr val="accent5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4228" y="3507299"/>
                <a:ext cx="7757886" cy="461665"/>
              </a:xfrm>
              <a:prstGeom prst="rect">
                <a:avLst/>
              </a:prstGeom>
              <a:blipFill>
                <a:blip r:embed="rId3"/>
                <a:stretch>
                  <a:fillRect l="-1258" t="-9211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4002" y="4515732"/>
                <a:ext cx="3435934" cy="943428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−3</m:t>
                            </m:r>
                          </m:e>
                        </m:d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−3)</m:t>
                        </m:r>
                      </m:den>
                    </m:f>
                    <m:r>
                      <a:rPr lang="en-US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−3)</m:t>
                        </m:r>
                      </m:num>
                      <m:den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−3)</m:t>
                        </m:r>
                      </m:den>
                    </m:f>
                    <m:r>
                      <a:rPr lang="en-US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fr-FR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002" y="4515732"/>
                <a:ext cx="3435934" cy="943428"/>
              </a:xfrm>
              <a:prstGeom prst="rect">
                <a:avLst/>
              </a:prstGeom>
              <a:blipFill>
                <a:blip r:embed="rId4"/>
                <a:stretch>
                  <a:fillRect l="-24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176921" y="4271321"/>
                <a:ext cx="413631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On a divisé les deux termes par le facteur commun</a:t>
                </a:r>
                <a:r>
                  <a:rPr lang="fr-FR" sz="24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2(</m:t>
                    </m:r>
                    <m:r>
                      <a:rPr lang="en-US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−3)</m:t>
                    </m:r>
                  </m:oMath>
                </a14:m>
                <a:r>
                  <a:rPr lang="fr-FR" sz="24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  <a:endParaRPr lang="fr-FR" sz="2400" dirty="0">
                  <a:solidFill>
                    <a:schemeClr val="accent5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6921" y="4271321"/>
                <a:ext cx="4136310" cy="830997"/>
              </a:xfrm>
              <a:prstGeom prst="rect">
                <a:avLst/>
              </a:prstGeom>
              <a:blipFill>
                <a:blip r:embed="rId5"/>
                <a:stretch>
                  <a:fillRect l="-2209" t="-5147" r="-3240" b="-169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5484619"/>
                <a:ext cx="3624619" cy="943428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</m:d>
                      </m:num>
                      <m:den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𝑠𝑟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𝑠𝑟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5484619"/>
                <a:ext cx="3624619" cy="943428"/>
              </a:xfrm>
              <a:prstGeom prst="rect">
                <a:avLst/>
              </a:prstGeom>
              <a:blipFill>
                <a:blip r:embed="rId6"/>
                <a:stretch>
                  <a:fillRect l="-2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5646529" y="5482838"/>
                <a:ext cx="366670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On a divisé les deux termes par le facteur commun</a:t>
                </a:r>
                <a:r>
                  <a:rPr lang="fr-FR" sz="24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4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  <a:endParaRPr lang="fr-FR" sz="2400" dirty="0">
                  <a:solidFill>
                    <a:schemeClr val="accent5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6529" y="5482838"/>
                <a:ext cx="3666702" cy="830997"/>
              </a:xfrm>
              <a:prstGeom prst="rect">
                <a:avLst/>
              </a:prstGeom>
              <a:blipFill>
                <a:blip r:embed="rId7"/>
                <a:stretch>
                  <a:fillRect l="-2492" t="-5109" r="-3322" b="-160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237175" y="3446745"/>
                <a:ext cx="768159" cy="6183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b</m:t>
                          </m:r>
                          <m:r>
                            <a:rPr lang="en-US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+5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b</m:t>
                          </m:r>
                          <m:r>
                            <a:rPr lang="en-US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−2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7175" y="3446745"/>
                <a:ext cx="768159" cy="61837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4017686" y="4573487"/>
                <a:ext cx="470000" cy="5648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z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7686" y="4573487"/>
                <a:ext cx="470000" cy="56489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64001" y="5509419"/>
                <a:ext cx="1028537" cy="943428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𝑠𝑟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4001" y="5509419"/>
                <a:ext cx="1028537" cy="94342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983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53" grpId="0" build="p"/>
      <p:bldP spid="61" grpId="0" animBg="1"/>
      <p:bldP spid="7" grpId="0"/>
      <p:bldP spid="9" grpId="0" build="p"/>
      <p:bldP spid="10" grpId="0"/>
      <p:bldP spid="15" grpId="0" build="p"/>
      <p:bldP spid="16" grpId="0"/>
      <p:bldP spid="2" grpId="0"/>
      <p:bldP spid="3" grpId="0"/>
      <p:bldP spid="1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simplification et règles de calcul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555210" y="1147550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1 :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Pour chacune des fractions littérales ci-dessous, indiquer les facteurs communs au numérateur et au dénominateur puis simplifier ces fractions : </a:t>
            </a:r>
            <a:endParaRPr lang="fr-FR" b="0" dirty="0">
              <a:solidFill>
                <a:prstClr val="black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7994607"/>
                  </p:ext>
                </p:extLst>
              </p:nvPr>
            </p:nvGraphicFramePr>
            <p:xfrm>
              <a:off x="1905000" y="2149251"/>
              <a:ext cx="8382000" cy="4542770"/>
            </p:xfrm>
            <a:graphic>
              <a:graphicData uri="http://schemas.openxmlformats.org/drawingml/2006/table">
                <a:tbl>
                  <a:tblPr firstRow="1" bandRow="1">
                    <a:tableStyleId>{D7AC3CCA-C797-4891-BE02-D94E43425B78}</a:tableStyleId>
                  </a:tblPr>
                  <a:tblGrid>
                    <a:gridCol w="2794000">
                      <a:extLst>
                        <a:ext uri="{9D8B030D-6E8A-4147-A177-3AD203B41FA5}">
                          <a16:colId xmlns:a16="http://schemas.microsoft.com/office/drawing/2014/main" val="2379015724"/>
                        </a:ext>
                      </a:extLst>
                    </a:gridCol>
                    <a:gridCol w="2794000">
                      <a:extLst>
                        <a:ext uri="{9D8B030D-6E8A-4147-A177-3AD203B41FA5}">
                          <a16:colId xmlns:a16="http://schemas.microsoft.com/office/drawing/2014/main" val="221752266"/>
                        </a:ext>
                      </a:extLst>
                    </a:gridCol>
                    <a:gridCol w="2794000">
                      <a:extLst>
                        <a:ext uri="{9D8B030D-6E8A-4147-A177-3AD203B41FA5}">
                          <a16:colId xmlns:a16="http://schemas.microsoft.com/office/drawing/2014/main" val="2734974329"/>
                        </a:ext>
                      </a:extLst>
                    </a:gridCol>
                  </a:tblGrid>
                  <a:tr h="65828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200" dirty="0">
                              <a:latin typeface="Myriad Pro" panose="020B0503030403020204" charset="0"/>
                            </a:rPr>
                            <a:t>Fraction littérale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200" dirty="0">
                              <a:latin typeface="Myriad Pro" panose="020B0503030403020204" charset="0"/>
                            </a:rPr>
                            <a:t>Facteur commun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200" dirty="0">
                              <a:latin typeface="Myriad Pro" panose="020B0503030403020204" charset="0"/>
                            </a:rPr>
                            <a:t>Forme simplifiée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336082002"/>
                      </a:ext>
                    </a:extLst>
                  </a:tr>
                  <a:tr h="658284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num>
                                  <m:den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73316936"/>
                      </a:ext>
                    </a:extLst>
                  </a:tr>
                  <a:tr h="658284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14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𝑥𝑦𝑧</m:t>
                                    </m:r>
                                  </m:num>
                                  <m:den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𝑥𝑡𝑦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35624144"/>
                      </a:ext>
                    </a:extLst>
                  </a:tr>
                  <a:tr h="658284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sSup>
                                      <m:sSupPr>
                                        <m:ctrlP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e>
                                      <m:sup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num>
                                  <m:den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82898031"/>
                      </a:ext>
                    </a:extLst>
                  </a:tr>
                  <a:tr h="658284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18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sSup>
                                      <m:sSupPr>
                                        <m:ctrlP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𝑞</m:t>
                                        </m:r>
                                      </m:e>
                                      <m:sup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  <m:sSup>
                                      <m:sSupPr>
                                        <m:ctrlP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e>
                                      <m:sup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493200532"/>
                      </a:ext>
                    </a:extLst>
                  </a:tr>
                  <a:tr h="658284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d>
                                      <m:dPr>
                                        <m:ctrlP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</m:d>
                                  </m:num>
                                  <m:den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𝑥𝑦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4474624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7994607"/>
                  </p:ext>
                </p:extLst>
              </p:nvPr>
            </p:nvGraphicFramePr>
            <p:xfrm>
              <a:off x="1905000" y="2149251"/>
              <a:ext cx="8382000" cy="4542770"/>
            </p:xfrm>
            <a:graphic>
              <a:graphicData uri="http://schemas.openxmlformats.org/drawingml/2006/table">
                <a:tbl>
                  <a:tblPr firstRow="1" bandRow="1">
                    <a:tableStyleId>{D7AC3CCA-C797-4891-BE02-D94E43425B78}</a:tableStyleId>
                  </a:tblPr>
                  <a:tblGrid>
                    <a:gridCol w="2794000">
                      <a:extLst>
                        <a:ext uri="{9D8B030D-6E8A-4147-A177-3AD203B41FA5}">
                          <a16:colId xmlns:a16="http://schemas.microsoft.com/office/drawing/2014/main" val="2379015724"/>
                        </a:ext>
                      </a:extLst>
                    </a:gridCol>
                    <a:gridCol w="2794000">
                      <a:extLst>
                        <a:ext uri="{9D8B030D-6E8A-4147-A177-3AD203B41FA5}">
                          <a16:colId xmlns:a16="http://schemas.microsoft.com/office/drawing/2014/main" val="221752266"/>
                        </a:ext>
                      </a:extLst>
                    </a:gridCol>
                    <a:gridCol w="2794000">
                      <a:extLst>
                        <a:ext uri="{9D8B030D-6E8A-4147-A177-3AD203B41FA5}">
                          <a16:colId xmlns:a16="http://schemas.microsoft.com/office/drawing/2014/main" val="2734974329"/>
                        </a:ext>
                      </a:extLst>
                    </a:gridCol>
                  </a:tblGrid>
                  <a:tr h="65828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200" dirty="0" smtClean="0">
                              <a:latin typeface="Myriad Pro" panose="020B0503030403020204" charset="0"/>
                            </a:rPr>
                            <a:t>Fraction littérale</a:t>
                          </a:r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200" dirty="0" smtClean="0">
                              <a:latin typeface="Myriad Pro" panose="020B0503030403020204" charset="0"/>
                            </a:rPr>
                            <a:t>Facteur commun</a:t>
                          </a:r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200" dirty="0" smtClean="0">
                              <a:latin typeface="Myriad Pro" panose="020B0503030403020204" charset="0"/>
                            </a:rPr>
                            <a:t>Forme simplifiée</a:t>
                          </a:r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336082002"/>
                      </a:ext>
                    </a:extLst>
                  </a:tr>
                  <a:tr h="72136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8" t="-94958" r="-200218" b="-4378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73316936"/>
                      </a:ext>
                    </a:extLst>
                  </a:tr>
                  <a:tr h="778637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8" t="-182677" r="-200218" b="-3102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35624144"/>
                      </a:ext>
                    </a:extLst>
                  </a:tr>
                  <a:tr h="76435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8" t="-284921" r="-200218" b="-2126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82898031"/>
                      </a:ext>
                    </a:extLst>
                  </a:tr>
                  <a:tr h="820674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8" t="-359259" r="-200218" b="-98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493200532"/>
                      </a:ext>
                    </a:extLst>
                  </a:tr>
                  <a:tr h="799465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8" t="-473282" r="-200218" b="-15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4474624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975536" y="2930398"/>
                <a:ext cx="246742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2</m:t>
                    </m:r>
                  </m:oMath>
                </a14:m>
                <a:r>
                  <a:rPr lang="fr-FR" sz="2400" dirty="0">
                    <a:solidFill>
                      <a:schemeClr val="accent5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5536" y="2930398"/>
                <a:ext cx="2467428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7631268" y="2871904"/>
                <a:ext cx="2467428" cy="5729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2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</m:t>
                        </m:r>
                      </m:num>
                      <m:den>
                        <m:r>
                          <a:rPr lang="en-US" sz="22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×</m:t>
                        </m:r>
                        <m: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</m:den>
                    </m:f>
                    <m:r>
                      <a:rPr lang="en-US" sz="220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</m:t>
                        </m:r>
                      </m:num>
                      <m:den>
                        <m: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600" dirty="0">
                    <a:solidFill>
                      <a:schemeClr val="accent5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1268" y="2871904"/>
                <a:ext cx="2467428" cy="57291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792006" y="3642470"/>
                <a:ext cx="283448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7</m:t>
                      </m:r>
                      <m:r>
                        <a:rPr lang="en-US" sz="240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𝑥𝑦</m:t>
                      </m:r>
                    </m:oMath>
                  </m:oMathPara>
                </a14:m>
                <a:endParaRPr lang="fr-FR" sz="2400" i="1" dirty="0">
                  <a:solidFill>
                    <a:srgbClr val="FF3399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2006" y="3642470"/>
                <a:ext cx="2834487" cy="461665"/>
              </a:xfrm>
              <a:prstGeom prst="rect">
                <a:avLst/>
              </a:prstGeom>
              <a:blipFill>
                <a:blip r:embed="rId5"/>
                <a:stretch>
                  <a:fillRect b="-20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7631268" y="3575419"/>
                <a:ext cx="2467428" cy="705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2600" i="1">
                    <a:solidFill>
                      <a:srgbClr val="FF3399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defRPr>
                </a:lvl1pPr>
              </a:lstStyle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×</m:t>
                        </m:r>
                        <m:r>
                          <a:rPr lang="en-US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a:rPr lang="en-US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𝑥𝑦𝑧</m:t>
                        </m:r>
                      </m:num>
                      <m:den>
                        <m:r>
                          <a:rPr lang="en-US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×</m:t>
                        </m:r>
                        <m:r>
                          <a:rPr lang="en-US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a:rPr lang="en-US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𝑥𝑡𝑦</m:t>
                        </m:r>
                      </m:den>
                    </m:f>
                    <m:r>
                      <a:rPr lang="en-US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𝑧</m:t>
                        </m:r>
                      </m:num>
                      <m:den>
                        <m:r>
                          <a:rPr lang="en-US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fr-FR" dirty="0"/>
                  <a:t> 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1268" y="3575419"/>
                <a:ext cx="2467428" cy="70500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678754" y="4392839"/>
                <a:ext cx="283448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𝑟𝑠</m:t>
                      </m:r>
                    </m:oMath>
                  </m:oMathPara>
                </a14:m>
                <a:endParaRPr lang="fr-FR" sz="2400" i="1" dirty="0">
                  <a:solidFill>
                    <a:srgbClr val="FF3399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8754" y="4392839"/>
                <a:ext cx="2834487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7631268" y="4407033"/>
                <a:ext cx="2467428" cy="6277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𝑟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𝑠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𝑠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𝑤</m:t>
                        </m:r>
                      </m:num>
                      <m:den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𝑟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𝑠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</m:den>
                    </m:f>
                    <m:r>
                      <a:rPr lang="en-US" sz="260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𝑠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𝑤</m:t>
                        </m:r>
                      </m:num>
                      <m:den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fr-FR" sz="2600" dirty="0">
                    <a:solidFill>
                      <a:schemeClr val="accent5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1268" y="4407033"/>
                <a:ext cx="2467428" cy="62773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678754" y="5192492"/>
                <a:ext cx="283448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6</m:t>
                      </m:r>
                      <m:r>
                        <a:rPr lang="en-US" sz="240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𝑛𝑝𝑞</m:t>
                      </m:r>
                    </m:oMath>
                  </m:oMathPara>
                </a14:m>
                <a:endParaRPr lang="fr-FR" sz="2400" i="1" dirty="0">
                  <a:solidFill>
                    <a:srgbClr val="FF3399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8754" y="5192492"/>
                <a:ext cx="2834487" cy="461665"/>
              </a:xfrm>
              <a:prstGeom prst="rect">
                <a:avLst/>
              </a:prstGeom>
              <a:blipFill>
                <a:blip r:embed="rId9"/>
                <a:stretch>
                  <a:fillRect b="-1842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7631268" y="5161382"/>
                <a:ext cx="2467428" cy="760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×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𝑛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𝑝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𝑞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𝑞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𝑞</m:t>
                        </m:r>
                      </m:num>
                      <m:den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𝑛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𝑛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𝑝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𝑞</m:t>
                        </m:r>
                      </m:den>
                    </m:f>
                    <m:r>
                      <a:rPr lang="en-US" sz="260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sz="2600" i="1">
                                <a:solidFill>
                                  <a:srgbClr val="FF3399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600" i="1">
                                <a:solidFill>
                                  <a:srgbClr val="FF3399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𝑞</m:t>
                            </m:r>
                          </m:e>
                          <m:sup>
                            <m:r>
                              <a:rPr lang="en-US" sz="2600" i="1">
                                <a:solidFill>
                                  <a:srgbClr val="FF3399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fr-FR" sz="2600" dirty="0">
                    <a:solidFill>
                      <a:schemeClr val="accent5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1268" y="5161382"/>
                <a:ext cx="2467428" cy="76033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702629" y="6011639"/>
                <a:ext cx="283448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3</m:t>
                      </m:r>
                      <m:r>
                        <a:rPr lang="en-US" sz="240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fr-FR" sz="2400" i="1" dirty="0">
                  <a:solidFill>
                    <a:srgbClr val="FF3399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2629" y="6011639"/>
                <a:ext cx="2834487" cy="46166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ounded Rectangular Callout 5"/>
              <p:cNvSpPr/>
              <p:nvPr/>
            </p:nvSpPr>
            <p:spPr>
              <a:xfrm>
                <a:off x="159658" y="3869467"/>
                <a:ext cx="1557038" cy="1486991"/>
              </a:xfrm>
              <a:prstGeom prst="wedgeRoundRectCallout">
                <a:avLst>
                  <a:gd name="adj1" fmla="val 108011"/>
                  <a:gd name="adj2" fmla="val 93734"/>
                  <a:gd name="adj3" fmla="val 16667"/>
                </a:avLst>
              </a:prstGeom>
              <a:ln>
                <a:solidFill>
                  <a:schemeClr val="accent5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>
                    <a:solidFill>
                      <a:schemeClr val="accent5"/>
                    </a:solidFill>
                    <a:latin typeface="Myriad Pro" panose="020B0503030403020204" charset="0"/>
                  </a:rPr>
                  <a:t>Attention</a:t>
                </a:r>
                <a14:m>
                  <m:oMath xmlns:m="http://schemas.openxmlformats.org/officeDocument/2006/math">
                    <m:r>
                      <a:rPr lang="fr-FR" i="1" dirty="0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fr-FR" i="1" dirty="0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fr-FR" i="1" dirty="0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dirty="0">
                    <a:solidFill>
                      <a:schemeClr val="accent5"/>
                    </a:solidFill>
                    <a:latin typeface="Myriad Pro" panose="020B0503030403020204" charset="0"/>
                  </a:rPr>
                  <a:t>n’est pas un facteur commun</a:t>
                </a:r>
              </a:p>
            </p:txBody>
          </p:sp>
        </mc:Choice>
        <mc:Fallback xmlns="">
          <p:sp>
            <p:nvSpPr>
              <p:cNvPr id="6" name="Rounded Rectangular Callout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658" y="3869467"/>
                <a:ext cx="1557038" cy="1486991"/>
              </a:xfrm>
              <a:prstGeom prst="wedgeRoundRectCallout">
                <a:avLst>
                  <a:gd name="adj1" fmla="val 108011"/>
                  <a:gd name="adj2" fmla="val 93734"/>
                  <a:gd name="adj3" fmla="val 16667"/>
                </a:avLst>
              </a:prstGeom>
              <a:blipFill>
                <a:blip r:embed="rId12"/>
                <a:stretch>
                  <a:fillRect/>
                </a:stretch>
              </a:blipFill>
              <a:ln>
                <a:solidFill>
                  <a:schemeClr val="accent5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7631268" y="5884016"/>
                <a:ext cx="2467428" cy="7404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(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𝑦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1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)</m:t>
                        </m:r>
                      </m:num>
                      <m:den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×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𝑥𝑦</m:t>
                        </m:r>
                      </m:den>
                    </m:f>
                    <m:r>
                      <a:rPr lang="en-US" sz="260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𝑦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fr-FR" sz="2600" dirty="0">
                    <a:solidFill>
                      <a:schemeClr val="accent5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1268" y="5884016"/>
                <a:ext cx="2467428" cy="74045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3970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5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6" grpId="0" animBg="1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992602"/>
            <a:ext cx="12192000" cy="3351741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2000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-24823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simplification et règles de calcul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4344343"/>
                <a:ext cx="9952847" cy="675354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sz="200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Exemple 4 :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soit à réduire les fractions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au même dénominateur :</a:t>
                </a:r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4344343"/>
                <a:ext cx="9952847" cy="675354"/>
              </a:xfrm>
              <a:prstGeom prst="rect">
                <a:avLst/>
              </a:prstGeom>
              <a:blipFill>
                <a:blip r:embed="rId2"/>
                <a:stretch>
                  <a:fillRect l="-6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3426527"/>
                <a:ext cx="11193229" cy="852612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2. Réduction au même dénominateur : 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Verbalement :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Pour réduire deux fractions littérales au même dénominateur, on multiplie les deux termes de chacune d’elles par le dénominateur de l’autre.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Symboliquement :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sont deux fractions définies pour </a:t>
                </a:r>
                <a14:m>
                  <m:oMath xmlns:m="http://schemas.openxmlformats.org/officeDocument/2006/math">
                    <m:r>
                      <a:rPr lang="fr-FR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non nuls :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                                      On a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𝑑𝑏</m:t>
                        </m:r>
                      </m:den>
                    </m:f>
                  </m:oMath>
                </a14:m>
                <a:endParaRPr lang="fr-FR" sz="2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endParaRPr lang="fr-FR" sz="2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en-US" sz="2000" b="0" dirty="0">
                    <a:cs typeface="Times New Roman" panose="02020603050405020304" pitchFamily="18" charset="0"/>
                  </a:rPr>
                  <a:t>        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𝑑𝑏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sont deux fractions littérales ayant le même dénominateur.</a:t>
                </a:r>
                <a:endParaRPr lang="fr-FR" sz="2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3426527"/>
                <a:ext cx="11193229" cy="852612"/>
              </a:xfrm>
              <a:prstGeom prst="rect">
                <a:avLst/>
              </a:prstGeom>
              <a:blipFill>
                <a:blip r:embed="rId3"/>
                <a:stretch>
                  <a:fillRect l="-817" t="-288571" b="-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020947" y="5072555"/>
                <a:ext cx="2583543" cy="7099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</m:t>
                          </m:r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</m:t>
                          </m:r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  <m:sSup>
                            <m:sSupPr>
                              <m:ctrlPr>
                                <a:rPr lang="en-US" sz="2000" i="1">
                                  <a:solidFill>
                                    <a:srgbClr val="FF3399"/>
                                  </a:solidFill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rgbClr val="FF3399"/>
                                  </a:solidFill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Arial" panose="020B0604020202020204" pitchFamily="34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rgbClr val="FF3399"/>
                                  </a:solidFill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𝑚𝑛</m:t>
                          </m:r>
                        </m:den>
                      </m:f>
                    </m:oMath>
                  </m:oMathPara>
                </a14:m>
                <a:endParaRPr lang="fr-FR" sz="2000" i="1" dirty="0">
                  <a:solidFill>
                    <a:srgbClr val="FF3399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0947" y="5072555"/>
                <a:ext cx="2583543" cy="70993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628066" y="4892224"/>
                <a:ext cx="2737182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O</a:t>
                </a:r>
                <a:r>
                  <a:rPr lang="fr-FR" sz="2000" b="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n multiplie les deux termes de la première par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fr-FR" sz="2000" b="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 </a:t>
                </a:r>
                <a:endParaRPr lang="fr-FR" sz="20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6" y="4892224"/>
                <a:ext cx="2737182" cy="1015663"/>
              </a:xfrm>
              <a:prstGeom prst="rect">
                <a:avLst/>
              </a:prstGeom>
              <a:blipFill>
                <a:blip r:embed="rId5"/>
                <a:stretch>
                  <a:fillRect l="-2227" t="-3614" b="-10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5604490" y="4953833"/>
                <a:ext cx="2737182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O</a:t>
                </a:r>
                <a:r>
                  <a:rPr lang="fr-FR" sz="2000" b="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n multiplie les deux termes de la deuxième par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fr-FR" sz="2000" b="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 </a:t>
                </a:r>
                <a:endParaRPr lang="fr-FR" sz="20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490" y="4953833"/>
                <a:ext cx="2737182" cy="1015663"/>
              </a:xfrm>
              <a:prstGeom prst="rect">
                <a:avLst/>
              </a:prstGeom>
              <a:blipFill>
                <a:blip r:embed="rId6"/>
                <a:stretch>
                  <a:fillRect l="-2227" t="-3614" b="-10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8030351" y="5123795"/>
                <a:ext cx="4008010" cy="6785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1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)×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</m:t>
                          </m:r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1</m:t>
                          </m:r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)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𝑚𝑛</m:t>
                          </m:r>
                        </m:den>
                      </m:f>
                    </m:oMath>
                  </m:oMathPara>
                </a14:m>
                <a:endParaRPr lang="fr-FR" sz="2000" i="1" dirty="0">
                  <a:solidFill>
                    <a:srgbClr val="FF3399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0351" y="5123795"/>
                <a:ext cx="4008010" cy="67858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628066" y="6033655"/>
                <a:ext cx="11596914" cy="5724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Ainsi </a:t>
                </a:r>
                <a:r>
                  <a:rPr lang="en-US" sz="20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𝑚𝑛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𝑚𝑛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sont deux fractions littérales ayant le même dénominateur.</a:t>
                </a:r>
                <a:endParaRPr lang="fr-FR" sz="20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6" y="6033655"/>
                <a:ext cx="11596914" cy="572401"/>
              </a:xfrm>
              <a:prstGeom prst="rect">
                <a:avLst/>
              </a:prstGeom>
              <a:blipFill>
                <a:blip r:embed="rId8"/>
                <a:stretch>
                  <a:fillRect l="-526" b="-74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45672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53" grpId="0" build="p"/>
      <p:bldP spid="61" grpId="0" animBg="1"/>
      <p:bldP spid="2" grpId="0"/>
      <p:bldP spid="17" grpId="0"/>
      <p:bldP spid="18" grpId="0"/>
      <p:bldP spid="4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simplification et règles de calcul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2 :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Réduire les couples de fractions au même dénominateur (tous les dénominateurs sont non nuls) : </a:t>
            </a:r>
            <a:endParaRPr lang="fr-FR" b="0" dirty="0">
              <a:solidFill>
                <a:prstClr val="black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6685" y="2525486"/>
                <a:ext cx="5399315" cy="32270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</a:rPr>
                  <a:t> 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</a:rPr>
                  <a:t> 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</a:rPr>
                  <a:t> 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685" y="2525486"/>
                <a:ext cx="5399315" cy="322703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950068" y="2525486"/>
                <a:ext cx="2126343" cy="668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ea typeface="SimSun" panose="02010600030101010101" pitchFamily="2" charset="-122"/>
                    <a:cs typeface="Arial" panose="020B0604020202020204" pitchFamily="34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0068" y="2525486"/>
                <a:ext cx="2126343" cy="668388"/>
              </a:xfrm>
              <a:prstGeom prst="rect">
                <a:avLst/>
              </a:prstGeom>
              <a:blipFill>
                <a:blip r:embed="rId3"/>
                <a:stretch>
                  <a:fillRect b="-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950067" y="3810837"/>
                <a:ext cx="2126343" cy="6563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ea typeface="SimSun" panose="02010600030101010101" pitchFamily="2" charset="-122"/>
                    <a:cs typeface="Arial" panose="020B0604020202020204" pitchFamily="34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𝑦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0067" y="3810837"/>
                <a:ext cx="2126343" cy="656334"/>
              </a:xfrm>
              <a:prstGeom prst="rect">
                <a:avLst/>
              </a:prstGeom>
              <a:blipFill>
                <a:blip r:embed="rId4"/>
                <a:stretch>
                  <a:fillRect b="-2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623457" y="5084134"/>
                <a:ext cx="2126343" cy="68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5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(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1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ea typeface="SimSun" panose="02010600030101010101" pitchFamily="2" charset="-122"/>
                    <a:cs typeface="Arial" panose="020B0604020202020204" pitchFamily="34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(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1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)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(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1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3457" y="5084134"/>
                <a:ext cx="2126343" cy="680699"/>
              </a:xfrm>
              <a:prstGeom prst="rect">
                <a:avLst/>
              </a:prstGeom>
              <a:blipFill>
                <a:blip r:embed="rId5"/>
                <a:stretch>
                  <a:fillRect b="-8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503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957133"/>
            <a:ext cx="12192000" cy="275764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2000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simplification et règles de calcul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5" y="3943132"/>
                <a:ext cx="9952847" cy="675354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sz="200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Exemple 5 :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soit à additionner les fractions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  </a:t>
                </a:r>
                <a:r>
                  <a:rPr lang="fr-FR" sz="2000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et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:</a:t>
                </a:r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5" y="3943132"/>
                <a:ext cx="9952847" cy="675354"/>
              </a:xfrm>
              <a:prstGeom prst="rect">
                <a:avLst/>
              </a:prstGeom>
              <a:blipFill>
                <a:blip r:embed="rId2"/>
                <a:stretch>
                  <a:fillRect l="-6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-612316" y="4559978"/>
                <a:ext cx="7796886" cy="1638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r>
                        <a:rPr lang="en-US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</m:den>
                      </m:f>
                      <m:r>
                        <a:rPr lang="en-US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</m:den>
                      </m:f>
                      <m:r>
                        <a:rPr lang="en-US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+</m:t>
                      </m:r>
                      <m:f>
                        <m:fPr>
                          <m:ctrlPr>
                            <a:rPr lang="fr-FR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1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)×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r>
                        <a:rPr lang="en-US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 </m:t>
                      </m:r>
                    </m:oMath>
                  </m:oMathPara>
                </a14:m>
                <a:endParaRPr lang="en-US" sz="20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  <a:p>
                <a:r>
                  <a:rPr lang="en-US" sz="2000" dirty="0">
                    <a:solidFill>
                      <a:srgbClr val="FF0000"/>
                    </a:solidFill>
                    <a:ea typeface="SimSun" panose="02010600030101010101" pitchFamily="2" charset="-122"/>
                    <a:cs typeface="Arial" panose="020B0604020202020204" pitchFamily="34" charset="0"/>
                  </a:rPr>
                  <a:t>                                         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    </m:t>
                    </m:r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𝑚𝑛</m:t>
                        </m:r>
                      </m:den>
                    </m:f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+</m:t>
                    </m:r>
                    <m:f>
                      <m:fPr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𝑚</m:t>
                        </m:r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(</m:t>
                        </m:r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𝑚</m:t>
                        </m:r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1</m:t>
                        </m:r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)</m:t>
                        </m:r>
                      </m:num>
                      <m:den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𝑚𝑛</m:t>
                        </m:r>
                      </m:den>
                    </m:f>
                  </m:oMath>
                </a14:m>
                <a:endParaRPr lang="fr-FR" sz="20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  <a:p>
                <a:r>
                  <a:rPr lang="en-US" sz="2000" b="0" dirty="0">
                    <a:solidFill>
                      <a:srgbClr val="FF0000"/>
                    </a:solidFill>
                    <a:ea typeface="SimSun" panose="02010600030101010101" pitchFamily="2" charset="-122"/>
                    <a:cs typeface="Arial" panose="020B0604020202020204" pitchFamily="34" charset="0"/>
                  </a:rPr>
                  <a:t>                                            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𝑚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𝑚𝑛</m:t>
                        </m:r>
                      </m:den>
                    </m:f>
                  </m:oMath>
                </a14:m>
                <a:endParaRPr lang="fr-FR" sz="20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12316" y="4559978"/>
                <a:ext cx="7796886" cy="163871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6502398" y="4615623"/>
            <a:ext cx="53188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chemeClr val="accent5"/>
                </a:solidFill>
                <a:cs typeface="Times New Roman" panose="02020603050405020304" pitchFamily="18" charset="0"/>
              </a:rPr>
              <a:t>O</a:t>
            </a:r>
            <a:r>
              <a:rPr lang="fr-FR" sz="2000" b="0" dirty="0">
                <a:solidFill>
                  <a:schemeClr val="accent5"/>
                </a:solidFill>
                <a:cs typeface="Times New Roman" panose="02020603050405020304" pitchFamily="18" charset="0"/>
              </a:rPr>
              <a:t>n les réduit au même dénominateur</a:t>
            </a:r>
            <a:endParaRPr lang="fr-FR" sz="20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5" y="2927792"/>
                <a:ext cx="10780162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3. Addition et soustraction : 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Verbalement :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Pour additionner ou soustraire deux fractions littérales, on les réduit au même dénominateur et on additionne ou soustrait les numérateurs des fractions obtenues.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Symboliquement :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sont deux fractions définies pour </a:t>
                </a:r>
                <a14:m>
                  <m:oMath xmlns:m="http://schemas.openxmlformats.org/officeDocument/2006/math">
                    <m:r>
                      <a:rPr lang="fr-FR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non nuls :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                                      On a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 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et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endParaRPr lang="fr-FR" sz="2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5" y="2927792"/>
                <a:ext cx="10780162" cy="607384"/>
              </a:xfrm>
              <a:prstGeom prst="rect">
                <a:avLst/>
              </a:prstGeom>
              <a:blipFill>
                <a:blip r:embed="rId4"/>
                <a:stretch>
                  <a:fillRect l="-848" t="-289000"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6502398" y="5290978"/>
            <a:ext cx="53188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chemeClr val="accent5"/>
                </a:solidFill>
                <a:cs typeface="Times New Roman" panose="02020603050405020304" pitchFamily="18" charset="0"/>
              </a:rPr>
              <a:t>O</a:t>
            </a:r>
            <a:r>
              <a:rPr lang="fr-FR" sz="2000" b="0" dirty="0">
                <a:solidFill>
                  <a:schemeClr val="accent5"/>
                </a:solidFill>
                <a:cs typeface="Times New Roman" panose="02020603050405020304" pitchFamily="18" charset="0"/>
              </a:rPr>
              <a:t>n additionne les numérateurs</a:t>
            </a:r>
            <a:endParaRPr lang="fr-FR" sz="20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57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17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simplification et règles de calcul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3 :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Effectuer les calculs ci-dessous puis simplifier, s’il y a  lieu (tous les dénominateurs sont non nuls) : </a:t>
            </a:r>
            <a:endParaRPr lang="fr-FR" b="0" dirty="0">
              <a:solidFill>
                <a:prstClr val="black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67657" y="2174685"/>
                <a:ext cx="3449242" cy="43350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</m:den>
                    </m:f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b="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𝑏𝑐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𝑎𝑐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b="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𝑥𝑦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657" y="2174685"/>
                <a:ext cx="3449242" cy="433503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572697" y="2122849"/>
                <a:ext cx="2126343" cy="668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2697" y="2122849"/>
                <a:ext cx="2126343" cy="66838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833958" y="3041669"/>
                <a:ext cx="1997817" cy="6578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𝑦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3958" y="3041669"/>
                <a:ext cx="1997817" cy="65787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114404" y="3949973"/>
                <a:ext cx="2142956" cy="7160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(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1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4404" y="3949973"/>
                <a:ext cx="2142956" cy="71603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151695" y="5013176"/>
                <a:ext cx="9310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1695" y="5013176"/>
                <a:ext cx="931017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394240" y="5800100"/>
                <a:ext cx="4298331" cy="7096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𝑥𝑦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(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1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)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𝑥𝑦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(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1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)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240" y="5800100"/>
                <a:ext cx="4298331" cy="70961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1058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957132"/>
            <a:ext cx="12192000" cy="3430137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simplification et règles de calcul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4387270"/>
                <a:ext cx="9952847" cy="675354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Exemple 6 :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soit à multiplier les fractions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fr-FR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fr-FR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:</a:t>
                </a:r>
                <a:endParaRPr lang="fr-FR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4387270"/>
                <a:ext cx="9952847" cy="675354"/>
              </a:xfrm>
              <a:prstGeom prst="rect">
                <a:avLst/>
              </a:prstGeom>
              <a:blipFill>
                <a:blip r:embed="rId2"/>
                <a:stretch>
                  <a:fillRect l="-919" b="-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-612314" y="5059762"/>
                <a:ext cx="7796886" cy="7716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</m:num>
                        <m:den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r>
                        <a:rPr lang="en-US" sz="22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×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sSup>
                            <m:sSupPr>
                              <m:ctrlPr>
                                <a:rPr lang="en-US" sz="2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2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15</m:t>
                          </m:r>
                          <m: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</m:oMath>
                  </m:oMathPara>
                </a14:m>
                <a:endParaRPr lang="fr-FR" sz="22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12314" y="5059762"/>
                <a:ext cx="7796886" cy="7716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3650604"/>
                <a:ext cx="10780162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4. Multiplication : 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Verbalement :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Le produit de deux fractions littérales est la fraction littérale dont le numérateur est le produit des numérateurs et le dénominateur est le produit des dénominateurs.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Symboliquement :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sont deux fractions définies pour </a:t>
                </a:r>
                <a14:m>
                  <m:oMath xmlns:m="http://schemas.openxmlformats.org/officeDocument/2006/math">
                    <m:r>
                      <a:rPr lang="fr-FR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non nuls :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                                      On a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𝑎𝑐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endParaRPr lang="fr-FR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3650604"/>
                <a:ext cx="10780162" cy="607384"/>
              </a:xfrm>
              <a:prstGeom prst="rect">
                <a:avLst/>
              </a:prstGeom>
              <a:blipFill>
                <a:blip r:embed="rId4"/>
                <a:stretch>
                  <a:fillRect l="-848" t="-405051" r="-113"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5004527" y="5273672"/>
            <a:ext cx="5318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400" dirty="0">
                <a:solidFill>
                  <a:schemeClr val="accent5"/>
                </a:solidFill>
                <a:cs typeface="Times New Roman" panose="02020603050405020304" pitchFamily="18" charset="0"/>
              </a:rPr>
              <a:t>O</a:t>
            </a:r>
            <a:r>
              <a:rPr lang="fr-FR" sz="2400" b="0" dirty="0">
                <a:solidFill>
                  <a:schemeClr val="accent5"/>
                </a:solidFill>
                <a:cs typeface="Times New Roman" panose="02020603050405020304" pitchFamily="18" charset="0"/>
              </a:rPr>
              <a:t>n </a:t>
            </a:r>
            <a:r>
              <a:rPr lang="fr-FR" sz="2400" dirty="0">
                <a:solidFill>
                  <a:schemeClr val="accent5"/>
                </a:solidFill>
                <a:cs typeface="Times New Roman" panose="02020603050405020304" pitchFamily="18" charset="0"/>
              </a:rPr>
              <a:t>multiplie</a:t>
            </a:r>
            <a:r>
              <a:rPr lang="fr-FR" sz="2400" b="0" dirty="0">
                <a:solidFill>
                  <a:schemeClr val="accent5"/>
                </a:solidFill>
                <a:cs typeface="Times New Roman" panose="02020603050405020304" pitchFamily="18" charset="0"/>
              </a:rPr>
              <a:t> les numérateurs entre eux et les dénominateurs entre eux</a:t>
            </a:r>
            <a:endParaRPr lang="fr-FR" sz="24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90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simplification et règles de calcul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546501" y="1121543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4 :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Effectuer les calculs ci-dessous et donner les résultats sous la forme la plus simple possible (tous les dénominateurs sont non nuls) : </a:t>
            </a:r>
            <a:endParaRPr lang="fr-FR" b="0" dirty="0">
              <a:solidFill>
                <a:prstClr val="black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546501" y="1972177"/>
                <a:ext cx="4441371" cy="44288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US" sz="2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2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b="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𝑏𝑐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b="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501" y="1972177"/>
                <a:ext cx="4441371" cy="442884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551624" y="1989885"/>
                <a:ext cx="2126342" cy="6242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𝑎𝑏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1624" y="1989885"/>
                <a:ext cx="2126342" cy="62427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836930" y="2898033"/>
                <a:ext cx="1568886" cy="6278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6930" y="2898033"/>
                <a:ext cx="1568886" cy="62780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899386" y="3803862"/>
                <a:ext cx="1155988" cy="6224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15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9386" y="3803862"/>
                <a:ext cx="1155988" cy="62241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545556" y="4697754"/>
                <a:ext cx="990890" cy="668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5556" y="4697754"/>
                <a:ext cx="990890" cy="66838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200515" y="5629126"/>
                <a:ext cx="1395474" cy="668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𝑝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515" y="5629126"/>
                <a:ext cx="1395474" cy="66838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5141113" y="3255222"/>
            <a:ext cx="4597393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  <a:latin typeface="Myriad Pro" panose="020B0503030403020204" charset="0"/>
                <a:cs typeface="Times New Roman" panose="02020603050405020304" pitchFamily="18" charset="0"/>
              </a:rPr>
              <a:t>Remarque :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on aurait pu simplifier avant d’effectuer le produit </a:t>
            </a:r>
            <a:endParaRPr lang="fr-FR" b="0" dirty="0">
              <a:solidFill>
                <a:prstClr val="black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42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6" grpId="0"/>
      <p:bldP spid="7" grpId="0"/>
      <p:bldP spid="8" grpId="0"/>
      <p:bldP spid="9" grpId="0"/>
      <p:bldP spid="10" grpId="0"/>
      <p:bldP spid="1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simplification et règles de calcul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-1" y="1168829"/>
            <a:ext cx="12191999" cy="134784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2000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6" y="2625754"/>
                <a:ext cx="9952847" cy="675354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sz="200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Exemple 7 :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L’inverse de la fraction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:r>
                  <a:rPr lang="fr-FR" sz="2000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est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, en effet 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𝑚𝑛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𝑚𝑛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6" y="2625754"/>
                <a:ext cx="9952847" cy="675354"/>
              </a:xfrm>
              <a:prstGeom prst="rect">
                <a:avLst/>
              </a:prstGeom>
              <a:blipFill>
                <a:blip r:embed="rId2"/>
                <a:stretch>
                  <a:fillRect l="-6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6337" y="1820270"/>
                <a:ext cx="10780162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5. Inverse d’une fraction littérale : 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L’inverse de la fraction littérale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est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Le produit de la fraction par son inverse est 1, en effet 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337" y="1820270"/>
                <a:ext cx="10780162" cy="607384"/>
              </a:xfrm>
              <a:prstGeom prst="rect">
                <a:avLst/>
              </a:prstGeom>
              <a:blipFill>
                <a:blip r:embed="rId3"/>
                <a:stretch>
                  <a:fillRect l="-848" t="-115152" b="-80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3301108"/>
            <a:ext cx="12191997" cy="235303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2000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5919" y="4860649"/>
                <a:ext cx="10780162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sz="200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6. Division : 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Verbalement :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pour diviser une fraction littérale par une autre, on multiplie la première par l’inverse de la seconde.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Symboliquement :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sont deux fractions définies pour </a:t>
                </a:r>
                <a14:m>
                  <m:oMath xmlns:m="http://schemas.openxmlformats.org/officeDocument/2006/math">
                    <m:r>
                      <a:rPr lang="fr-FR" sz="2000" b="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000" b="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non nuls :</a:t>
                </a:r>
              </a:p>
              <a:p>
                <a:pPr marL="1255713" indent="-1255713"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÷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𝑎𝑑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𝑏𝑐</m:t>
                          </m:r>
                        </m:den>
                      </m:f>
                    </m:oMath>
                  </m:oMathPara>
                </a14:m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919" y="4860649"/>
                <a:ext cx="10780162" cy="607384"/>
              </a:xfrm>
              <a:prstGeom prst="rect">
                <a:avLst/>
              </a:prstGeom>
              <a:blipFill>
                <a:blip r:embed="rId4"/>
                <a:stretch>
                  <a:fillRect l="-622" t="-251000" r="-1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5919" y="5768388"/>
                <a:ext cx="9952847" cy="675354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sz="200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Exemple 8 : </a:t>
                </a:r>
                <a:r>
                  <a:rPr lang="fr-FR" sz="2000" b="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  <m:r>
                      <a:rPr lang="fr-FR" sz="2000" b="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÷</m:t>
                    </m:r>
                    <m:f>
                      <m:fPr>
                        <m:ctrlPr>
                          <a:rPr lang="fr-F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𝑛𝑦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15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𝑚𝑥</m:t>
                        </m:r>
                      </m:den>
                    </m:f>
                  </m:oMath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919" y="5768388"/>
                <a:ext cx="9952847" cy="675354"/>
              </a:xfrm>
              <a:prstGeom prst="rect">
                <a:avLst/>
              </a:prstGeom>
              <a:blipFill>
                <a:blip r:embed="rId5"/>
                <a:stretch>
                  <a:fillRect l="-6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8082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DB32C9AE-AB8A-DC45-B272-DEF916032480}"/>
              </a:ext>
            </a:extLst>
          </p:cNvPr>
          <p:cNvSpPr/>
          <p:nvPr/>
        </p:nvSpPr>
        <p:spPr>
          <a:xfrm flipH="1">
            <a:off x="1323167" y="5850776"/>
            <a:ext cx="8463626" cy="7629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E24DF492-591F-9746-860E-073306F51B96}"/>
              </a:ext>
            </a:extLst>
          </p:cNvPr>
          <p:cNvSpPr/>
          <p:nvPr/>
        </p:nvSpPr>
        <p:spPr>
          <a:xfrm flipH="1">
            <a:off x="1323167" y="4836029"/>
            <a:ext cx="8463626" cy="7964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636594" y="1108186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 eaLnBrk="0" fontAlgn="base" hangingPunct="0">
              <a:lnSpc>
                <a:spcPct val="100000"/>
              </a:lnSpc>
              <a:spcAft>
                <a:spcPts val="600"/>
              </a:spcAft>
            </a:pPr>
            <a:r>
              <a:rPr lang="fr-FR" altLang="en-US" sz="2400" dirty="0">
                <a:latin typeface="Myriad Pro" panose="020B0503030403020204" charset="0"/>
                <a:cs typeface="Times New Roman" panose="02020603050405020304" pitchFamily="18" charset="0"/>
              </a:rPr>
              <a:t>À la fin de ce chapitre, l’élève doit être capable de/d’ :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E529B0A2-DB30-B948-8126-A04627032BEF}"/>
              </a:ext>
            </a:extLst>
          </p:cNvPr>
          <p:cNvSpPr/>
          <p:nvPr/>
        </p:nvSpPr>
        <p:spPr>
          <a:xfrm flipH="1">
            <a:off x="1323168" y="2505801"/>
            <a:ext cx="8463627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DB32C9AE-AB8A-DC45-B272-DEF916032480}"/>
              </a:ext>
            </a:extLst>
          </p:cNvPr>
          <p:cNvSpPr/>
          <p:nvPr/>
        </p:nvSpPr>
        <p:spPr>
          <a:xfrm flipH="1">
            <a:off x="1316335" y="3227134"/>
            <a:ext cx="8463626" cy="7473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0" name="Graphic 129">
            <a:extLst>
              <a:ext uri="{FF2B5EF4-FFF2-40B4-BE49-F238E27FC236}">
                <a16:creationId xmlns:a16="http://schemas.microsoft.com/office/drawing/2014/main" id="{6D6A3ACE-865F-4B46-96A2-46497EFF6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762617" y="2203898"/>
            <a:ext cx="737188" cy="1039132"/>
          </a:xfrm>
          <a:prstGeom prst="rect">
            <a:avLst/>
          </a:prstGeom>
        </p:spPr>
      </p:pic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793134" y="2477281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2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4D44CACC-C4E0-7B45-A101-3EABD06A05A2}"/>
              </a:ext>
            </a:extLst>
          </p:cNvPr>
          <p:cNvSpPr txBox="1"/>
          <p:nvPr/>
        </p:nvSpPr>
        <p:spPr>
          <a:xfrm flipH="1">
            <a:off x="1695586" y="2448966"/>
            <a:ext cx="81739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Réduire au même dénominateur des fractions littérales.</a:t>
            </a:r>
          </a:p>
        </p:txBody>
      </p:sp>
      <p:pic>
        <p:nvPicPr>
          <p:cNvPr id="134" name="Graphic 133">
            <a:extLst>
              <a:ext uri="{FF2B5EF4-FFF2-40B4-BE49-F238E27FC236}">
                <a16:creationId xmlns:a16="http://schemas.microsoft.com/office/drawing/2014/main" id="{E17E16C8-E764-9C43-91F3-BC2CB3EA7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741813" y="2974143"/>
            <a:ext cx="737188" cy="1091881"/>
          </a:xfrm>
          <a:prstGeom prst="rect">
            <a:avLst/>
          </a:prstGeom>
        </p:spPr>
      </p:pic>
      <p:sp>
        <p:nvSpPr>
          <p:cNvPr id="135" name="TextBox 134">
            <a:extLst>
              <a:ext uri="{FF2B5EF4-FFF2-40B4-BE49-F238E27FC236}">
                <a16:creationId xmlns:a16="http://schemas.microsoft.com/office/drawing/2014/main" id="{EFA55753-AC98-BA4A-B81E-88658A9C6B37}"/>
              </a:ext>
            </a:extLst>
          </p:cNvPr>
          <p:cNvSpPr txBox="1"/>
          <p:nvPr/>
        </p:nvSpPr>
        <p:spPr>
          <a:xfrm>
            <a:off x="774982" y="3277095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3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67662F08-5FF4-9748-97F3-1883A737AD60}"/>
              </a:ext>
            </a:extLst>
          </p:cNvPr>
          <p:cNvSpPr txBox="1"/>
          <p:nvPr/>
        </p:nvSpPr>
        <p:spPr>
          <a:xfrm flipH="1">
            <a:off x="1749507" y="3212920"/>
            <a:ext cx="81739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Effectuer des calculs avec des fractions dont les termes sont des nombres ou des lettres représentant des nombres. </a:t>
            </a:r>
            <a:endParaRPr lang="en-US" sz="20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8EB2F92-6074-684D-9916-88EB23EE4E41}"/>
              </a:ext>
            </a:extLst>
          </p:cNvPr>
          <p:cNvSpPr/>
          <p:nvPr/>
        </p:nvSpPr>
        <p:spPr>
          <a:xfrm flipH="1">
            <a:off x="1316338" y="1657332"/>
            <a:ext cx="8470458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4F63A660-D7FB-2147-B405-4264DF300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748183" y="1376667"/>
            <a:ext cx="737188" cy="1039132"/>
          </a:xfrm>
          <a:prstGeom prst="rect">
            <a:avLst/>
          </a:prstGeom>
        </p:spPr>
      </p:pic>
      <p:sp>
        <p:nvSpPr>
          <p:cNvPr id="139" name="TextBox 138">
            <a:extLst>
              <a:ext uri="{FF2B5EF4-FFF2-40B4-BE49-F238E27FC236}">
                <a16:creationId xmlns:a16="http://schemas.microsoft.com/office/drawing/2014/main" id="{95051552-3588-4842-A1A5-6C72EC38031C}"/>
              </a:ext>
            </a:extLst>
          </p:cNvPr>
          <p:cNvSpPr txBox="1"/>
          <p:nvPr/>
        </p:nvSpPr>
        <p:spPr>
          <a:xfrm>
            <a:off x="765762" y="1680639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1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A2DED82E-A298-C54D-B597-4D90C1E83594}"/>
              </a:ext>
            </a:extLst>
          </p:cNvPr>
          <p:cNvSpPr txBox="1"/>
          <p:nvPr/>
        </p:nvSpPr>
        <p:spPr>
          <a:xfrm flipH="1">
            <a:off x="1742676" y="1608885"/>
            <a:ext cx="8173978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Simplifier une fraction littérale.</a:t>
            </a: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D458CC3A-D9E1-A74C-AEBB-E5AB4713ACD6}"/>
              </a:ext>
            </a:extLst>
          </p:cNvPr>
          <p:cNvSpPr/>
          <p:nvPr/>
        </p:nvSpPr>
        <p:spPr>
          <a:xfrm flipH="1">
            <a:off x="1304208" y="4103689"/>
            <a:ext cx="8463626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42" name="Graphic 141">
            <a:extLst>
              <a:ext uri="{FF2B5EF4-FFF2-40B4-BE49-F238E27FC236}">
                <a16:creationId xmlns:a16="http://schemas.microsoft.com/office/drawing/2014/main" id="{342F2E23-5563-064B-8F7A-8181E8967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748799" y="3785758"/>
            <a:ext cx="737188" cy="1039132"/>
          </a:xfrm>
          <a:prstGeom prst="rect">
            <a:avLst/>
          </a:prstGeom>
        </p:spPr>
      </p:pic>
      <p:sp>
        <p:nvSpPr>
          <p:cNvPr id="143" name="TextBox 142">
            <a:extLst>
              <a:ext uri="{FF2B5EF4-FFF2-40B4-BE49-F238E27FC236}">
                <a16:creationId xmlns:a16="http://schemas.microsoft.com/office/drawing/2014/main" id="{FF8E0268-0F03-7A42-AB49-C26C78DFA5C3}"/>
              </a:ext>
            </a:extLst>
          </p:cNvPr>
          <p:cNvSpPr txBox="1"/>
          <p:nvPr/>
        </p:nvSpPr>
        <p:spPr>
          <a:xfrm>
            <a:off x="770037" y="4068025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4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1E8ECEDA-C938-9643-A3C0-90BC897C2EC9}"/>
              </a:ext>
            </a:extLst>
          </p:cNvPr>
          <p:cNvSpPr txBox="1"/>
          <p:nvPr/>
        </p:nvSpPr>
        <p:spPr>
          <a:xfrm flipH="1">
            <a:off x="1695586" y="4073709"/>
            <a:ext cx="8173978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Ecrire l’inverse d’une fraction sous forme de fraction.</a:t>
            </a:r>
            <a:endParaRPr lang="en-US" sz="20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B571664F-0DAE-7147-AB46-0B53D500E845}"/>
                  </a:ext>
                </a:extLst>
              </p:cNvPr>
              <p:cNvSpPr txBox="1"/>
              <p:nvPr/>
            </p:nvSpPr>
            <p:spPr>
              <a:xfrm flipH="1">
                <a:off x="1694858" y="4457842"/>
                <a:ext cx="8173978" cy="12731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fr-FR" sz="2000" dirty="0">
                    <a:latin typeface="Myriad Pro" panose="020B0503030403020204" pitchFamily="34" charset="0"/>
                    <a:ea typeface="GE SS Two Light" panose="020A0503020102020204" pitchFamily="18" charset="-78"/>
                    <a:cs typeface="GE SS Two Light" panose="020A0503020102020204" pitchFamily="18" charset="-78"/>
                  </a:rPr>
                  <a:t>Traduire l’écriture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latin typeface="Cambria Math" panose="02040503050406030204" pitchFamily="18" charset="0"/>
                            <a:cs typeface="GE SS Two Light" panose="020A0503020102020204" pitchFamily="18" charset="-78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fr-FR" sz="2400" i="1" smtClean="0">
                                <a:latin typeface="Cambria Math" panose="02040503050406030204" pitchFamily="18" charset="0"/>
                                <a:cs typeface="GE SS Two Light" panose="020A0503020102020204" pitchFamily="18" charset="-78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GE SS Two Light" panose="020A0503020102020204" pitchFamily="18" charset="-78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GE SS Two Light" panose="020A0503020102020204" pitchFamily="18" charset="-78"/>
                              </a:rPr>
                              <m:t>𝑏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fr-FR" sz="2400" i="1" smtClean="0">
                                <a:latin typeface="Cambria Math" panose="02040503050406030204" pitchFamily="18" charset="0"/>
                                <a:cs typeface="GE SS Two Light" panose="020A0503020102020204" pitchFamily="18" charset="-78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GE SS Two Light" panose="020A0503020102020204" pitchFamily="18" charset="-78"/>
                              </a:rPr>
                              <m:t>𝑐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GE SS Two Light" panose="020A0503020102020204" pitchFamily="18" charset="-78"/>
                              </a:rPr>
                              <m:t>𝑑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sz="2000" dirty="0">
                    <a:latin typeface="Myriad Pro" panose="020B0503030403020204" pitchFamily="34" charset="0"/>
                    <a:ea typeface="GE SS Two Light" panose="020A0503020102020204" pitchFamily="18" charset="-78"/>
                    <a:cs typeface="GE SS Two Light" panose="020A0503020102020204" pitchFamily="18" charset="-78"/>
                  </a:rPr>
                  <a:t>   par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GE SS Two Light" panose="020A0503020102020204" pitchFamily="18" charset="-78"/>
                            <a:cs typeface="GE SS Two Light" panose="020A0503020102020204" pitchFamily="18" charset="-78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GE SS Two Light" panose="020A0503020102020204" pitchFamily="18" charset="-78"/>
                            <a:cs typeface="GE SS Two Light" panose="020A0503020102020204" pitchFamily="18" charset="-78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GE SS Two Light" panose="020A0503020102020204" pitchFamily="18" charset="-78"/>
                            <a:cs typeface="GE SS Two Light" panose="020A0503020102020204" pitchFamily="18" charset="-78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GE SS Two Light" panose="020A0503020102020204" pitchFamily="18" charset="-78"/>
                      </a:rPr>
                      <m:t>÷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GE SS Two Light" panose="020A0503020102020204" pitchFamily="18" charset="-78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GE SS Two Light" panose="020A0503020102020204" pitchFamily="18" charset="-78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GE SS Two Light" panose="020A0503020102020204" pitchFamily="18" charset="-78"/>
                          </a:rPr>
                          <m:t>𝑑</m:t>
                        </m:r>
                      </m:den>
                    </m:f>
                  </m:oMath>
                </a14:m>
                <a:endParaRPr lang="en-US" sz="2000" dirty="0">
                  <a:latin typeface="Myriad Pro" panose="020B0503030403020204" pitchFamily="34" charset="0"/>
                  <a:ea typeface="GE SS Two Light" panose="020A0503020102020204" pitchFamily="18" charset="-78"/>
                  <a:cs typeface="GE SS Two Light" panose="020A0503020102020204" pitchFamily="18" charset="-78"/>
                </a:endParaRPr>
              </a:p>
            </p:txBody>
          </p:sp>
        </mc:Choice>
        <mc:Fallback xmlns=""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B571664F-0DAE-7147-AB46-0B53D500E8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94858" y="4457842"/>
                <a:ext cx="8173978" cy="1273169"/>
              </a:xfrm>
              <a:prstGeom prst="rect">
                <a:avLst/>
              </a:prstGeom>
              <a:blipFill>
                <a:blip r:embed="rId4"/>
                <a:stretch>
                  <a:fillRect l="-7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" name="Graphic 145">
            <a:extLst>
              <a:ext uri="{FF2B5EF4-FFF2-40B4-BE49-F238E27FC236}">
                <a16:creationId xmlns:a16="http://schemas.microsoft.com/office/drawing/2014/main" id="{A9E263C1-6559-9540-9C5F-C04D29988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748183" y="4618255"/>
            <a:ext cx="737188" cy="1091881"/>
          </a:xfrm>
          <a:prstGeom prst="rect">
            <a:avLst/>
          </a:prstGeom>
        </p:spPr>
      </p:pic>
      <p:sp>
        <p:nvSpPr>
          <p:cNvPr id="147" name="TextBox 146">
            <a:extLst>
              <a:ext uri="{FF2B5EF4-FFF2-40B4-BE49-F238E27FC236}">
                <a16:creationId xmlns:a16="http://schemas.microsoft.com/office/drawing/2014/main" id="{4FF0D3B6-14CA-164E-BDA6-49F83E4D54AD}"/>
              </a:ext>
            </a:extLst>
          </p:cNvPr>
          <p:cNvSpPr txBox="1"/>
          <p:nvPr/>
        </p:nvSpPr>
        <p:spPr>
          <a:xfrm>
            <a:off x="770037" y="497838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5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7662F08-5FF4-9748-97F3-1883A737AD60}"/>
              </a:ext>
            </a:extLst>
          </p:cNvPr>
          <p:cNvSpPr txBox="1"/>
          <p:nvPr/>
        </p:nvSpPr>
        <p:spPr>
          <a:xfrm flipH="1">
            <a:off x="1485371" y="5886997"/>
            <a:ext cx="81739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Utiliser les opérations adéquates pour réduire une fraction composée en une fraction simple</a:t>
            </a:r>
            <a:endParaRPr lang="en-US" sz="20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pic>
        <p:nvPicPr>
          <p:cNvPr id="26" name="Graphic 145">
            <a:extLst>
              <a:ext uri="{FF2B5EF4-FFF2-40B4-BE49-F238E27FC236}">
                <a16:creationId xmlns:a16="http://schemas.microsoft.com/office/drawing/2014/main" id="{A9E263C1-6559-9540-9C5F-C04D29988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748183" y="5481333"/>
            <a:ext cx="737188" cy="105702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4FF0D3B6-14CA-164E-BDA6-49F83E4D54AD}"/>
              </a:ext>
            </a:extLst>
          </p:cNvPr>
          <p:cNvSpPr txBox="1"/>
          <p:nvPr/>
        </p:nvSpPr>
        <p:spPr>
          <a:xfrm>
            <a:off x="786182" y="5793296"/>
            <a:ext cx="347013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6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4336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simplification et règles de calcul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5 :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Effectuer les calculs ci-dessous et donner les résultats sous la forme la plus simple possible (tous les dénominateurs sont non nuls) : </a:t>
            </a:r>
            <a:endParaRPr lang="fr-FR" b="0" dirty="0">
              <a:solidFill>
                <a:prstClr val="black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49441" y="2494303"/>
                <a:ext cx="4441371" cy="42383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US" sz="240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21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US" sz="240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𝑏𝑦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7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240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b="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𝑏𝑐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b="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endParaRPr lang="fr-FR" sz="2400" dirty="0">
                  <a:latin typeface="Myriad Pro" panose="020B050303040302020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441" y="2494303"/>
                <a:ext cx="4441371" cy="42383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175037" y="2485339"/>
                <a:ext cx="2126342" cy="668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</m:t>
                        </m:r>
                      </m:den>
                    </m:f>
                    <m:r>
                      <a:rPr lang="fr-FR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𝑎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12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5037" y="2485339"/>
                <a:ext cx="2126342" cy="66838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652196" y="3355719"/>
                <a:ext cx="5040664" cy="7096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8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21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</m:den>
                    </m:f>
                    <m:r>
                      <a:rPr lang="fr-FR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7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16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𝑏𝑦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8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×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7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21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×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16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=−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2196" y="3355719"/>
                <a:ext cx="5040664" cy="70961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033239" y="4356704"/>
                <a:ext cx="2509732" cy="6689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  <m:r>
                      <a:rPr lang="fr-FR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𝑡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5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3239" y="4356704"/>
                <a:ext cx="2509732" cy="66890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652196" y="5273219"/>
                <a:ext cx="3603461" cy="668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𝑏𝑐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𝑎𝑏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𝑐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𝑎𝑏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𝑏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2196" y="5273219"/>
                <a:ext cx="3603461" cy="66838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1484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6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simplification et règles de calcul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1168828"/>
            <a:ext cx="12192000" cy="2271057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6" y="2804209"/>
                <a:ext cx="10780162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7. Fraction composée  : 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Verbalement :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Une fraction composée est obtenue en formulant le rapport de deux grandeurs, dont l’une au moins a une forme fractionnaire.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Symboliquement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: le rapport des deux fractions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et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est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𝑑</m:t>
                            </m:r>
                          </m:den>
                        </m:f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(tous les dénominateurs sont non nuls). </a:t>
                </a:r>
              </a:p>
            </p:txBody>
          </p:sp>
        </mc:Choice>
        <mc:Fallback xmlns="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6" y="2804209"/>
                <a:ext cx="10780162" cy="607384"/>
              </a:xfrm>
              <a:prstGeom prst="rect">
                <a:avLst/>
              </a:prstGeom>
              <a:blipFill>
                <a:blip r:embed="rId2"/>
                <a:stretch>
                  <a:fillRect l="-848" t="-279000" b="-23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5919" y="4959987"/>
                <a:ext cx="10780162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chemeClr val="accent5">
                        <a:lumMod val="75000"/>
                      </a:schemeClr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Remarque : 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Dans une fraction composée, le trait principal est le trait qui sépare la « fraction numérateur » et la « fraction dénominateur ».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3200" b="0" dirty="0">
                    <a:cs typeface="Times New Roman" panose="02020603050405020304" pitchFamily="18" charset="0"/>
                  </a:rPr>
                  <a:t>		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32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32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32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sz="32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32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a:rPr lang="en-US" sz="32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𝑑</m:t>
                            </m:r>
                          </m:den>
                        </m:f>
                      </m:den>
                    </m:f>
                    <m:r>
                      <a:rPr lang="en-US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←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trait principal</a:t>
                </a:r>
              </a:p>
            </p:txBody>
          </p:sp>
        </mc:Choice>
        <mc:Fallback xmlns="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919" y="4959987"/>
                <a:ext cx="10780162" cy="607384"/>
              </a:xfrm>
              <a:prstGeom prst="rect">
                <a:avLst/>
              </a:prstGeom>
              <a:blipFill>
                <a:blip r:embed="rId3"/>
                <a:stretch>
                  <a:fillRect l="-905" t="-2515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5919" y="5417092"/>
                <a:ext cx="9952847" cy="675354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Exemple 9 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num>
                          <m:den>
                            <m: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  <m: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  <m: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den>
                        </m:f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  <m:r>
                      <a:rPr lang="fr-FR" b="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÷</m:t>
                    </m:r>
                    <m:f>
                      <m:fPr>
                        <m:ctrlPr>
                          <a:rPr lang="fr-F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den>
                    </m:f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𝑛𝑦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15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𝑚𝑥</m:t>
                        </m:r>
                      </m:den>
                    </m:f>
                  </m:oMath>
                </a14:m>
                <a:r>
                  <a:rPr lang="fr-FR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919" y="5417092"/>
                <a:ext cx="9952847" cy="675354"/>
              </a:xfrm>
              <a:prstGeom prst="rect">
                <a:avLst/>
              </a:prstGeom>
              <a:blipFill>
                <a:blip r:embed="rId4"/>
                <a:stretch>
                  <a:fillRect l="-980" b="-709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6639524" y="5907780"/>
            <a:ext cx="40192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55713" indent="-1255713"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(tous les dénominateurs sont non nuls). </a:t>
            </a:r>
          </a:p>
        </p:txBody>
      </p:sp>
    </p:spTree>
    <p:extLst>
      <p:ext uri="{BB962C8B-B14F-4D97-AF65-F5344CB8AC3E}">
        <p14:creationId xmlns:p14="http://schemas.microsoft.com/office/powerpoint/2010/main" val="349091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Applications diverses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195424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6 : 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Répondre par 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vrai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 ou 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faux 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à chacune des affirmations suivantes (tous les dénominateurs sont non nuls) :</a:t>
            </a:r>
            <a:endParaRPr lang="fr-FR" b="0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94250" y="2245267"/>
                <a:ext cx="4441371" cy="57373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endParaRPr lang="fr-FR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fr-FR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sz="2400" b="0" dirty="0">
                    <a:latin typeface="Myriad Pro" panose="020B0503030403020204" pitchFamily="34" charset="0"/>
                  </a:rPr>
                  <a:t> </a:t>
                </a:r>
                <a:r>
                  <a:rPr lang="fr-FR" sz="2400" b="0" dirty="0">
                    <a:latin typeface="Myriad Pro" panose="020B0503030403020204" pitchFamily="34" charset="0"/>
                  </a:rPr>
                  <a:t>est</a:t>
                </a:r>
                <a:r>
                  <a:rPr lang="en-US" sz="2400" b="0" dirty="0">
                    <a:latin typeface="Myriad Pro" panose="020B0503030403020204" pitchFamily="34" charset="0"/>
                  </a:rPr>
                  <a:t> </a:t>
                </a:r>
                <a:r>
                  <a:rPr lang="fr-FR" sz="2400" b="0" dirty="0">
                    <a:latin typeface="Myriad Pro" panose="020B0503030403020204" pitchFamily="34" charset="0"/>
                  </a:rPr>
                  <a:t>l’inverse</a:t>
                </a:r>
                <a:r>
                  <a:rPr lang="en-US" sz="2400" b="0" dirty="0">
                    <a:latin typeface="Myriad Pro" panose="020B0503030403020204" pitchFamily="34" charset="0"/>
                  </a:rPr>
                  <a:t> de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−(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b="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2400" b="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fr-FR" sz="2400" b="0" dirty="0">
                    <a:latin typeface="Myriad Pro" panose="020B0503030403020204" pitchFamily="34" charset="0"/>
                  </a:rPr>
                  <a:t>L’inverse</a:t>
                </a:r>
                <a:r>
                  <a:rPr lang="en-US" sz="2400" b="0" dirty="0">
                    <a:latin typeface="Myriad Pro" panose="020B0503030403020204" pitchFamily="34" charset="0"/>
                  </a:rPr>
                  <a:t>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den>
                        </m:f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endParaRPr lang="en-US" sz="2400" b="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400" b="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pitchFamily="34" charset="0"/>
                </a:endParaRPr>
              </a:p>
              <a:p>
                <a:endParaRPr lang="fr-FR" sz="24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250" y="2245267"/>
                <a:ext cx="4441371" cy="5737340"/>
              </a:xfrm>
              <a:prstGeom prst="rect">
                <a:avLst/>
              </a:prstGeom>
              <a:blipFill>
                <a:blip r:embed="rId2"/>
                <a:stretch>
                  <a:fillRect l="-17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6749370" y="2178502"/>
                <a:ext cx="4092802" cy="39730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den>
                    </m:f>
                  </m:oMath>
                </a14:m>
                <a:endParaRPr lang="fr-FR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16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𝑥𝑦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8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𝑏𝑥</m:t>
                        </m:r>
                      </m:den>
                    </m:f>
                  </m:oMath>
                </a14:m>
                <a:endParaRPr lang="en-US" sz="2400" b="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endParaRPr lang="fr-FR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den>
                        </m:f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</m:oMath>
                </a14:m>
                <a:endParaRPr lang="fr-FR" sz="24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9370" y="2178502"/>
                <a:ext cx="4092802" cy="397301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2465323" y="2317837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Vrai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65323" y="3182394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Faux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36933" y="4046951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Faux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59935" y="4789603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Vrai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22555" y="5848635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Vrai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04123" y="2248907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Faux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04123" y="3279054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Faux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715830" y="4386070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Faux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42665" y="5493087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Vrai</a:t>
            </a:r>
          </a:p>
        </p:txBody>
      </p:sp>
    </p:spTree>
    <p:extLst>
      <p:ext uri="{BB962C8B-B14F-4D97-AF65-F5344CB8AC3E}">
        <p14:creationId xmlns:p14="http://schemas.microsoft.com/office/powerpoint/2010/main" val="346929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5" grpId="0"/>
      <p:bldP spid="2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0097D7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Problème du chapitre ou …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uadroTexto 238">
                <a:extLst>
                  <a:ext uri="{FF2B5EF4-FFF2-40B4-BE49-F238E27FC236}">
                    <a16:creationId xmlns:a16="http://schemas.microsoft.com/office/drawing/2014/main" id="{D7882081-25EE-1044-8F36-673BC8017AFA}"/>
                  </a:ext>
                </a:extLst>
              </p:cNvPr>
              <p:cNvSpPr txBox="1"/>
              <p:nvPr/>
            </p:nvSpPr>
            <p:spPr>
              <a:xfrm>
                <a:off x="400594" y="1239129"/>
                <a:ext cx="5962681" cy="43151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Un terrain </a:t>
                </a:r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rectangulaire</a:t>
                </a:r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a pour dimensions</a:t>
                </a:r>
              </a:p>
              <a:p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km et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white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km. Les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de la surface de ce terrain sont plantés d’arbres fruitiers.</a:t>
                </a:r>
              </a:p>
              <a:p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Le propriétaire de ce terrain décide d’utiliser la moitié de la surface qui reste pour construire une piscine.</a:t>
                </a:r>
              </a:p>
              <a:p>
                <a:endParaRPr lang="fr-FR" sz="2400" dirty="0">
                  <a:solidFill>
                    <a:prstClr val="white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Calculer, en fonction de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white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, la surface de la piscine.</a:t>
                </a:r>
              </a:p>
              <a:p>
                <a:endParaRPr lang="fr-FR" sz="2400" dirty="0">
                  <a:solidFill>
                    <a:prstClr val="white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endParaRPr lang="fr-FR" sz="2400" dirty="0">
                  <a:solidFill>
                    <a:prstClr val="white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CuadroTexto 238">
                <a:extLst>
                  <a:ext uri="{FF2B5EF4-FFF2-40B4-BE49-F238E27FC236}">
                    <a16:creationId xmlns:a16="http://schemas.microsoft.com/office/drawing/2014/main" id="{D7882081-25EE-1044-8F36-673BC8017A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594" y="1239129"/>
                <a:ext cx="5962681" cy="4315156"/>
              </a:xfrm>
              <a:prstGeom prst="rect">
                <a:avLst/>
              </a:prstGeom>
              <a:blipFill>
                <a:blip r:embed="rId2"/>
                <a:stretch>
                  <a:fillRect l="-1636" t="-989" r="-2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Placeholder 2"/>
          <p:cNvPicPr>
            <a:picLocks noGrp="1" noChangeAspect="1"/>
          </p:cNvPicPr>
          <p:nvPr>
            <p:ph type="pic" sz="quarter" idx="6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" r="1353"/>
          <a:stretch>
            <a:fillRect/>
          </a:stretch>
        </p:blipFill>
        <p:spPr>
          <a:xfrm>
            <a:off x="6632323" y="1870235"/>
            <a:ext cx="5559677" cy="3359725"/>
          </a:xfrm>
        </p:spPr>
      </p:pic>
      <p:grpSp>
        <p:nvGrpSpPr>
          <p:cNvPr id="10" name="Group 9"/>
          <p:cNvGrpSpPr/>
          <p:nvPr/>
        </p:nvGrpSpPr>
        <p:grpSpPr>
          <a:xfrm>
            <a:off x="7812817" y="3004816"/>
            <a:ext cx="2768098" cy="1114806"/>
            <a:chOff x="7449958" y="3646882"/>
            <a:chExt cx="2834978" cy="1114806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9958" y="4072092"/>
              <a:ext cx="264386" cy="264386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9958" y="3646882"/>
              <a:ext cx="264386" cy="264386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9958" y="4497302"/>
              <a:ext cx="264386" cy="264386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9100" y="3646882"/>
              <a:ext cx="264386" cy="264386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9100" y="4072092"/>
              <a:ext cx="264386" cy="264386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9100" y="4497302"/>
              <a:ext cx="264386" cy="264386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20550" y="3675049"/>
              <a:ext cx="264386" cy="264386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20550" y="4025659"/>
              <a:ext cx="264386" cy="264386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20550" y="4453014"/>
              <a:ext cx="264386" cy="264386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1408" y="3675049"/>
              <a:ext cx="264386" cy="264386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1408" y="4040521"/>
              <a:ext cx="264386" cy="264386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1408" y="4453014"/>
              <a:ext cx="264386" cy="264386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2508866" y="4921478"/>
                <a:ext cx="2126342" cy="616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15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ea typeface="SimSun" panose="02010600030101010101" pitchFamily="2" charset="-122"/>
                    <a:cs typeface="Arial" panose="020B0604020202020204" pitchFamily="34" charset="0"/>
                  </a:rPr>
                  <a:t> km</a:t>
                </a: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8866" y="4921478"/>
                <a:ext cx="2126342" cy="616964"/>
              </a:xfrm>
              <a:prstGeom prst="rect">
                <a:avLst/>
              </a:prstGeom>
              <a:blipFill>
                <a:blip r:embed="rId5"/>
                <a:stretch>
                  <a:fillRect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3768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Tâche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614206" y="1825624"/>
            <a:ext cx="10774230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fr-FR" alt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Sélection des exercices et des problèmes appropriés dans votre manuel et vos propres ressources.</a:t>
            </a:r>
          </a:p>
        </p:txBody>
      </p:sp>
    </p:spTree>
    <p:extLst>
      <p:ext uri="{BB962C8B-B14F-4D97-AF65-F5344CB8AC3E}">
        <p14:creationId xmlns:p14="http://schemas.microsoft.com/office/powerpoint/2010/main" val="174679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Résumé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212433" y="1115518"/>
            <a:ext cx="4708434" cy="2115361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Simplifier</a:t>
            </a:r>
            <a:r>
              <a:rPr lang="fr-FR" sz="2400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 une fraction littérale :  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On supprime tous les facteurs communs à ses deux termes (cela revient à diviser le numérateur et le dénominateur par leurs facteurs communs), on obtient ainsi une fraction égale à la première.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5006250" y="1122369"/>
            <a:ext cx="7069636" cy="2108510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06250" y="2309357"/>
                <a:ext cx="7571088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Additionner ou soustraire </a:t>
                </a:r>
                <a:r>
                  <a:rPr lang="fr-FR" b="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deux fractions littérales :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sont deux fractions définies pour </a:t>
                </a:r>
              </a:p>
              <a:p>
                <a:pPr marL="1255713" indent="-1255713"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fr-FR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non nuls :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 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et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endParaRPr lang="fr-FR" sz="2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6250" y="2309357"/>
                <a:ext cx="7571088" cy="607384"/>
              </a:xfrm>
              <a:prstGeom prst="rect">
                <a:avLst/>
              </a:prstGeom>
              <a:blipFill>
                <a:blip r:embed="rId2"/>
                <a:stretch>
                  <a:fillRect l="-1208" t="-201010" b="-90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182880" y="3344575"/>
            <a:ext cx="5419634" cy="1238528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2880" y="3903690"/>
                <a:ext cx="7571088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Multiplier </a:t>
                </a:r>
                <a:r>
                  <a:rPr lang="fr-FR" b="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deux fractions littérales :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sont deux fractions définies pour </a:t>
                </a:r>
              </a:p>
              <a:p>
                <a:pPr marL="1255713" indent="-1255713"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fr-FR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non nuls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𝑎𝑐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endParaRPr lang="fr-FR" sz="2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" y="3903690"/>
                <a:ext cx="7571088" cy="607384"/>
              </a:xfrm>
              <a:prstGeom prst="rect">
                <a:avLst/>
              </a:prstGeom>
              <a:blipFill>
                <a:blip r:embed="rId3"/>
                <a:stretch>
                  <a:fillRect l="-1208" t="-106000" b="-7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5694898" y="3344574"/>
            <a:ext cx="6380988" cy="1238529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94898" y="3903690"/>
                <a:ext cx="5419634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Diviser </a:t>
                </a:r>
                <a:r>
                  <a:rPr lang="fr-FR" b="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deux fractions littérales :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sont deux fractions définies pour </a:t>
                </a:r>
              </a:p>
              <a:p>
                <a:pPr marL="1255713" indent="-1255713"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fr-FR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non nuls 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÷</m:t>
                    </m:r>
                    <m:f>
                      <m:fPr>
                        <m:ctrlP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𝑏𝑐</m:t>
                        </m:r>
                      </m:den>
                    </m:f>
                  </m:oMath>
                </a14:m>
                <a:endParaRPr lang="fr-FR" sz="2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4898" y="3903690"/>
                <a:ext cx="5419634" cy="607384"/>
              </a:xfrm>
              <a:prstGeom prst="rect">
                <a:avLst/>
              </a:prstGeom>
              <a:blipFill>
                <a:blip r:embed="rId4"/>
                <a:stretch>
                  <a:fillRect l="-1687" t="-109000"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182880" y="4696798"/>
            <a:ext cx="11893006" cy="1346951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2880" y="5369609"/>
                <a:ext cx="10780162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Fraction composée  :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C’est le rapport de deux fractions.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Si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et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sont deux fractions, leur rapport est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𝑑</m:t>
                            </m:r>
                          </m:den>
                        </m:f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÷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𝑏𝑐</m:t>
                        </m:r>
                      </m:den>
                    </m:f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       (tous les dénominateurs sont non nuls). </a:t>
                </a:r>
              </a:p>
            </p:txBody>
          </p:sp>
        </mc:Choice>
        <mc:Fallback xmlns="">
          <p:sp>
            <p:nvSpPr>
              <p:cNvPr id="17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" y="5369609"/>
                <a:ext cx="10780162" cy="607384"/>
              </a:xfrm>
              <a:prstGeom prst="rect">
                <a:avLst/>
              </a:prstGeom>
              <a:blipFill>
                <a:blip r:embed="rId5"/>
                <a:stretch>
                  <a:fillRect l="-848" t="-125253" b="-191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890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  <p:bldP spid="12" grpId="0" build="p" animBg="1"/>
      <p:bldP spid="14" grpId="0" build="p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Construire les Maths - Livre national – EB8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  <a:hlinkClick r:id="rId2"/>
              </a:rPr>
              <a:t>https://freesvg.org/math-fraction-icon</a:t>
            </a:r>
            <a:endParaRPr lang="fr-FR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&lt;div&gt;Icons made by &lt;a </a:t>
            </a:r>
            <a:r>
              <a:rPr lang="en-US" sz="2400" dirty="0" err="1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href</a:t>
            </a: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="https://www.freepik.com" title="</a:t>
            </a:r>
            <a:r>
              <a:rPr lang="en-US" sz="2400" dirty="0" err="1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Freepik</a:t>
            </a: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"&gt;</a:t>
            </a:r>
            <a:r>
              <a:rPr lang="en-US" sz="2400" dirty="0" err="1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Freepik</a:t>
            </a: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&lt;/a&gt; from &lt;a </a:t>
            </a:r>
            <a:r>
              <a:rPr lang="en-US" sz="2400" dirty="0" err="1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href</a:t>
            </a: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="https://www.flaticon.com/" title="</a:t>
            </a:r>
            <a:r>
              <a:rPr lang="en-US" sz="2400" dirty="0" err="1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Flaticon</a:t>
            </a: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"&gt;www.flaticon.com&lt;/a&gt;&lt;/div&gt;</a:t>
            </a:r>
          </a:p>
          <a:p>
            <a:pPr>
              <a:lnSpc>
                <a:spcPct val="150000"/>
              </a:lnSpc>
            </a:pPr>
            <a:endParaRPr lang="fr-FR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r-FR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62519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1021491" y="1846337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Coordinateur : Samer </a:t>
            </a:r>
            <a:r>
              <a:rPr lang="fr-FR" sz="2400" dirty="0" err="1">
                <a:latin typeface="Myriad Pro" panose="020B0503030403020204" pitchFamily="34" charset="0"/>
              </a:rPr>
              <a:t>Siefeldeen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Auteur : Georges Habib Maamari</a:t>
            </a: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Réviseur : </a:t>
            </a:r>
            <a:r>
              <a:rPr lang="ar-LB" sz="2400" dirty="0">
                <a:latin typeface="Myriad Pro" panose="020B0503030403020204" pitchFamily="34" charset="0"/>
              </a:rPr>
              <a:t>Georges Habib Maamari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Éditeur de langue : Hala </a:t>
            </a:r>
            <a:r>
              <a:rPr lang="fr-FR" sz="2400" dirty="0" err="1">
                <a:latin typeface="Myriad Pro" panose="020B0503030403020204" pitchFamily="34" charset="0"/>
              </a:rPr>
              <a:t>Fayyad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Traducteur : Samar Abou </a:t>
            </a:r>
            <a:r>
              <a:rPr lang="fr-FR" sz="2400" dirty="0" err="1">
                <a:latin typeface="Myriad Pro" panose="020B0503030403020204" pitchFamily="34" charset="0"/>
              </a:rPr>
              <a:t>Haidar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Validateur</a:t>
            </a:r>
            <a:r>
              <a:rPr lang="en-US" sz="2400" dirty="0">
                <a:latin typeface="Myriad Pro" panose="020B0503030403020204" pitchFamily="34" charset="0"/>
              </a:rPr>
              <a:t>: Hatem </a:t>
            </a:r>
            <a:r>
              <a:rPr lang="en-US" sz="2400" dirty="0" err="1">
                <a:latin typeface="Myriad Pro" panose="020B0503030403020204" pitchFamily="34" charset="0"/>
              </a:rPr>
              <a:t>Chalak</a:t>
            </a:r>
            <a:endParaRPr lang="fr-FR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0306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chemeClr val="accent1"/>
              </a:buClr>
              <a:buSzPts val="4400"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cs typeface="Times New Roman" panose="02020603050405020304" pitchFamily="18" charset="0"/>
              </a:rPr>
              <a:t>CONNAISSANCES REQUISES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602857" y="1295930"/>
            <a:ext cx="11589143" cy="5486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Au début de ce chapitre, les étudiants doivent être conscients de ce qui suit  :</a:t>
            </a:r>
            <a:endParaRPr lang="en-US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602857" y="1631784"/>
            <a:ext cx="11959847" cy="4269084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/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A- Effectuer les quatre opérations sur les fractions.</a:t>
            </a:r>
          </a:p>
          <a:p>
            <a:pPr marL="114300"/>
            <a:endParaRPr lang="fr-FR" b="0" dirty="0">
              <a:latin typeface="Myriad Pro" panose="020B0503030403020204" pitchFamily="34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marL="515938" indent="-401638"/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B- On ne change pas une fraction en multipliant ou en divisant ses deux termes       (numérateur et dénominateur) par un même nombre non nul.</a:t>
            </a:r>
          </a:p>
          <a:p>
            <a:pPr marL="114300"/>
            <a:endParaRPr lang="fr-FR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457200" indent="-342900"/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C- Réduire une fraction à sa plus simple expression, c.à.d. simplifier la fraction autant que possible afin de la rendre irréductible.</a:t>
            </a:r>
          </a:p>
          <a:p>
            <a:pPr marL="114300"/>
            <a:endParaRPr lang="fr-FR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/>
            <a:endParaRPr lang="fr-FR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10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chemeClr val="accent1"/>
              </a:buClr>
              <a:buSzPts val="4400"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cs typeface="Times New Roman" panose="02020603050405020304" pitchFamily="18" charset="0"/>
              </a:rPr>
              <a:t>CONNAISSANCES REQUISES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2153" y="1879821"/>
                <a:ext cx="11959847" cy="42690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14300"/>
                <a:r>
                  <a:rPr lang="fr-FR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A- Effectuer les quatre opérations sur les fractions :</a:t>
                </a:r>
              </a:p>
              <a:p>
                <a:pPr marL="114300"/>
                <a:endParaRPr lang="fr-FR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1. L’addition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fr-FR" sz="2800" b="0" dirty="0"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571500" indent="-457200">
                  <a:buAutoNum type="arabicPeriod"/>
                </a:pPr>
                <a:endParaRPr lang="fr-FR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2. La soustraction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sz="28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fr-FR" sz="2800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114300"/>
                <a:endParaRPr lang="fr-FR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3. La multiplication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sz="28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fr-FR" sz="2800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114300"/>
                <a:endParaRPr lang="fr-FR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4. La division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÷</m:t>
                    </m:r>
                    <m:f>
                      <m:fPr>
                        <m:ctrlP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sz="28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fr-FR" sz="2800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153" y="1879821"/>
                <a:ext cx="11959847" cy="4269084"/>
              </a:xfrm>
              <a:prstGeom prst="rect">
                <a:avLst/>
              </a:prstGeom>
              <a:blipFill>
                <a:blip r:embed="rId2"/>
                <a:stretch>
                  <a:fillRect t="-17689" b="-8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518471" y="2025159"/>
                <a:ext cx="4136571" cy="8180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2×7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5×7</m:t>
                          </m:r>
                        </m:den>
                      </m:f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3×5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7×5</m:t>
                          </m:r>
                        </m:den>
                      </m:f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14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35</m:t>
                          </m:r>
                        </m:den>
                      </m:f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15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35</m:t>
                          </m:r>
                        </m:den>
                      </m:f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29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35</m:t>
                          </m:r>
                        </m:den>
                      </m:f>
                    </m:oMath>
                  </m:oMathPara>
                </a14:m>
                <a:endParaRPr lang="fr-FR" sz="24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8471" y="2025159"/>
                <a:ext cx="4136571" cy="81804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066407" y="3146263"/>
                <a:ext cx="4347029" cy="8180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2400" i="1">
                    <a:solidFill>
                      <a:srgbClr val="FF3399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2×7</m:t>
                          </m:r>
                        </m:num>
                        <m:den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5×7</m:t>
                          </m:r>
                        </m:den>
                      </m:f>
                      <m:r>
                        <a:rPr lang="en-US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3×5</m:t>
                          </m:r>
                        </m:num>
                        <m:den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7×5</m:t>
                          </m:r>
                        </m:den>
                      </m:f>
                      <m:r>
                        <a:rPr lang="en-US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14</m:t>
                          </m:r>
                        </m:num>
                        <m:den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35</m:t>
                          </m:r>
                        </m:den>
                      </m:f>
                      <m:r>
                        <a:rPr lang="en-US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35</m:t>
                          </m:r>
                        </m:den>
                      </m:f>
                      <m:r>
                        <a:rPr lang="en-US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35</m:t>
                          </m:r>
                        </m:den>
                      </m:f>
                    </m:oMath>
                  </m:oMathPara>
                </a14:m>
                <a:endParaRPr lang="fr-FR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6407" y="3146263"/>
                <a:ext cx="4347029" cy="8180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066407" y="4267367"/>
                <a:ext cx="2283611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2×3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5×7</m:t>
                          </m:r>
                        </m:den>
                      </m:f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6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35</m:t>
                          </m:r>
                        </m:den>
                      </m:f>
                    </m:oMath>
                  </m:oMathPara>
                </a14:m>
                <a:endParaRPr lang="fr-FR" sz="24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6407" y="4267367"/>
                <a:ext cx="2283611" cy="7861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518471" y="5379344"/>
                <a:ext cx="2844804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5</m:t>
                          </m:r>
                        </m:den>
                      </m:f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×</m:t>
                      </m:r>
                      <m:f>
                        <m:f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7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</m:den>
                      </m:f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2×7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5×3</m:t>
                          </m:r>
                        </m:den>
                      </m:f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14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fr-FR" sz="24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8471" y="5379344"/>
                <a:ext cx="2844804" cy="78617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8322829" y="1855338"/>
            <a:ext cx="39092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0" dirty="0">
                <a:solidFill>
                  <a:schemeClr val="accent5"/>
                </a:solidFill>
                <a:cs typeface="Times New Roman" panose="02020603050405020304" pitchFamily="18" charset="0"/>
              </a:rPr>
              <a:t>Pour additionner deux fractions, </a:t>
            </a:r>
            <a:r>
              <a:rPr lang="fr-FR" sz="2000" dirty="0">
                <a:solidFill>
                  <a:schemeClr val="accent5"/>
                </a:solidFill>
                <a:cs typeface="Times New Roman" panose="02020603050405020304" pitchFamily="18" charset="0"/>
              </a:rPr>
              <a:t>elles doivent avoir le même dénominateur.</a:t>
            </a:r>
            <a:endParaRPr lang="fr-FR" sz="20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7804566" y="2272892"/>
            <a:ext cx="302999" cy="1875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ight Arrow 13"/>
          <p:cNvSpPr/>
          <p:nvPr/>
        </p:nvSpPr>
        <p:spPr>
          <a:xfrm>
            <a:off x="8322829" y="3388892"/>
            <a:ext cx="302999" cy="1875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extBox 14"/>
          <p:cNvSpPr txBox="1"/>
          <p:nvPr/>
        </p:nvSpPr>
        <p:spPr>
          <a:xfrm>
            <a:off x="6766709" y="4239569"/>
            <a:ext cx="53394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0" dirty="0">
                <a:solidFill>
                  <a:schemeClr val="accent5"/>
                </a:solidFill>
                <a:cs typeface="Times New Roman" panose="02020603050405020304" pitchFamily="18" charset="0"/>
              </a:rPr>
              <a:t>Pour multiplier deux fractions, </a:t>
            </a:r>
            <a:r>
              <a:rPr lang="fr-FR" sz="2000" dirty="0">
                <a:solidFill>
                  <a:schemeClr val="accent5"/>
                </a:solidFill>
                <a:cs typeface="Times New Roman" panose="02020603050405020304" pitchFamily="18" charset="0"/>
              </a:rPr>
              <a:t>on multiplie les numérateurs entre eux et les dénominateurs entre eux.</a:t>
            </a:r>
            <a:endParaRPr lang="fr-FR" sz="20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6255364" y="4576471"/>
            <a:ext cx="302999" cy="1875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ight Arrow 16"/>
          <p:cNvSpPr/>
          <p:nvPr/>
        </p:nvSpPr>
        <p:spPr>
          <a:xfrm>
            <a:off x="6399026" y="5751235"/>
            <a:ext cx="302999" cy="1875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TextBox 17"/>
          <p:cNvSpPr txBox="1"/>
          <p:nvPr/>
        </p:nvSpPr>
        <p:spPr>
          <a:xfrm>
            <a:off x="6766709" y="5596870"/>
            <a:ext cx="5339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0" dirty="0">
                <a:solidFill>
                  <a:schemeClr val="accent5"/>
                </a:solidFill>
                <a:cs typeface="Times New Roman" panose="02020603050405020304" pitchFamily="18" charset="0"/>
              </a:rPr>
              <a:t>Pour diviser deux fractions, </a:t>
            </a:r>
            <a:r>
              <a:rPr lang="fr-FR" sz="2000" dirty="0">
                <a:solidFill>
                  <a:schemeClr val="accent5"/>
                </a:solidFill>
                <a:cs typeface="Times New Roman" panose="02020603050405020304" pitchFamily="18" charset="0"/>
              </a:rPr>
              <a:t>on multiplie la première par l’inverse de la deuxième.</a:t>
            </a:r>
            <a:endParaRPr lang="fr-FR" sz="20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652542" y="2921168"/>
            <a:ext cx="3300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0" dirty="0">
                <a:solidFill>
                  <a:schemeClr val="accent5"/>
                </a:solidFill>
                <a:cs typeface="Times New Roman" panose="02020603050405020304" pitchFamily="18" charset="0"/>
              </a:rPr>
              <a:t>Pour soustraire deux fractions, </a:t>
            </a:r>
            <a:r>
              <a:rPr lang="fr-FR" sz="2000" dirty="0">
                <a:solidFill>
                  <a:schemeClr val="accent5"/>
                </a:solidFill>
                <a:cs typeface="Times New Roman" panose="02020603050405020304" pitchFamily="18" charset="0"/>
              </a:rPr>
              <a:t>elles doivent </a:t>
            </a:r>
          </a:p>
          <a:p>
            <a:r>
              <a:rPr lang="fr-FR" sz="2000" dirty="0">
                <a:solidFill>
                  <a:schemeClr val="accent5"/>
                </a:solidFill>
                <a:cs typeface="Times New Roman" panose="02020603050405020304" pitchFamily="18" charset="0"/>
              </a:rPr>
              <a:t>avoir le même dénominateur.</a:t>
            </a:r>
            <a:endParaRPr lang="fr-FR" sz="20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07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9" grpId="0"/>
      <p:bldP spid="10" grpId="0"/>
      <p:bldP spid="12" grpId="0"/>
      <p:bldP spid="13" grpId="0"/>
      <p:bldP spid="3" grpId="0" animBg="1"/>
      <p:bldP spid="14" grpId="0" animBg="1"/>
      <p:bldP spid="15" grpId="0"/>
      <p:bldP spid="16" grpId="0" animBg="1"/>
      <p:bldP spid="17" grpId="0" animBg="1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60.png"/>
          <p:cNvPicPr/>
          <p:nvPr/>
        </p:nvPicPr>
        <p:blipFill rotWithShape="1">
          <a:blip r:embed="rId2" cstate="print"/>
          <a:srcRect r="68867" b="37064"/>
          <a:stretch/>
        </p:blipFill>
        <p:spPr>
          <a:xfrm>
            <a:off x="7707059" y="3583574"/>
            <a:ext cx="1807028" cy="1841001"/>
          </a:xfrm>
          <a:prstGeom prst="ellipse">
            <a:avLst/>
          </a:prstGeom>
        </p:spPr>
      </p:pic>
      <p:pic>
        <p:nvPicPr>
          <p:cNvPr id="12" name="Picture 11" descr="60.png"/>
          <p:cNvPicPr/>
          <p:nvPr/>
        </p:nvPicPr>
        <p:blipFill rotWithShape="1">
          <a:blip r:embed="rId2" cstate="print"/>
          <a:srcRect l="67378" b="36820"/>
          <a:stretch/>
        </p:blipFill>
        <p:spPr>
          <a:xfrm>
            <a:off x="7650452" y="3583574"/>
            <a:ext cx="2007326" cy="1952033"/>
          </a:xfrm>
          <a:prstGeom prst="ellipse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chemeClr val="accent1"/>
              </a:buClr>
              <a:buSzPts val="4400"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cs typeface="Times New Roman" panose="02020603050405020304" pitchFamily="18" charset="0"/>
              </a:rPr>
              <a:t>CONNAISSANCES REQUISES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9383" y="1641331"/>
                <a:ext cx="11959847" cy="2411255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14300"/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B- On ne change pas une fraction en multipliant ou en divisant ses deux termes (numérateur et dénominateur) par un même nombre non nul :</a:t>
                </a:r>
              </a:p>
              <a:p>
                <a:pPr marL="114300"/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Par exemple : les fractions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;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 …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sont toutes égales car : </a:t>
                </a:r>
              </a:p>
              <a:p>
                <a:pPr marL="114300">
                  <a:lnSpc>
                    <a:spcPct val="100000"/>
                  </a:lnSpc>
                </a:pPr>
                <a:endParaRPr lang="en-US" b="0" i="1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114300"/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et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383" y="1641331"/>
                <a:ext cx="11959847" cy="2411255"/>
              </a:xfrm>
              <a:prstGeom prst="rect">
                <a:avLst/>
              </a:prstGeom>
              <a:blipFill>
                <a:blip r:embed="rId3"/>
                <a:stretch>
                  <a:fillRect t="-229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05371" y="3904396"/>
                <a:ext cx="4822790" cy="616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14300"/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a:rPr lang="en-US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  <m:r>
                          <a:rPr lang="en-US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 et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371" y="3904396"/>
                <a:ext cx="4822790" cy="616964"/>
              </a:xfrm>
              <a:prstGeom prst="rect">
                <a:avLst/>
              </a:prstGeom>
              <a:blipFill>
                <a:blip r:embed="rId4"/>
                <a:stretch>
                  <a:fillRect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459383" y="5710791"/>
                <a:ext cx="2923942" cy="6171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D’où</a:t>
                </a:r>
                <a:r>
                  <a:rPr lang="en-US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…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endParaRPr lang="fr-FR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383" y="5710791"/>
                <a:ext cx="2923942" cy="617157"/>
              </a:xfrm>
              <a:prstGeom prst="rect">
                <a:avLst/>
              </a:prstGeom>
              <a:blipFill>
                <a:blip r:embed="rId5"/>
                <a:stretch>
                  <a:fillRect l="-3125" b="-99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05371" y="4869666"/>
                <a:ext cx="4822790" cy="6171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14300"/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 et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371" y="4869666"/>
                <a:ext cx="4822790" cy="617157"/>
              </a:xfrm>
              <a:prstGeom prst="rect">
                <a:avLst/>
              </a:prstGeom>
              <a:blipFill>
                <a:blip r:embed="rId6"/>
                <a:stretch>
                  <a:fillRect b="-99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/>
          <p:cNvSpPr/>
          <p:nvPr/>
        </p:nvSpPr>
        <p:spPr>
          <a:xfrm>
            <a:off x="6090914" y="2655280"/>
            <a:ext cx="25874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latin typeface="Myriad Pro" panose="020B0503030403020204" charset="0"/>
                <a:cs typeface="Times New Roman" panose="02020603050405020304" pitchFamily="18" charset="0"/>
              </a:rPr>
              <a:t>En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Myriad Pro" panose="020B0503030403020204" charset="0"/>
                <a:cs typeface="Times New Roman" panose="02020603050405020304" pitchFamily="18" charset="0"/>
              </a:rPr>
              <a:t>schématisant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…</a:t>
            </a:r>
            <a:endParaRPr lang="fr-FR" sz="2400" dirty="0"/>
          </a:p>
        </p:txBody>
      </p:sp>
      <p:pic>
        <p:nvPicPr>
          <p:cNvPr id="10" name="Picture 9" descr="60.png"/>
          <p:cNvPicPr/>
          <p:nvPr/>
        </p:nvPicPr>
        <p:blipFill rotWithShape="1">
          <a:blip r:embed="rId2" cstate="print"/>
          <a:srcRect l="33213" t="1" r="34478" b="36094"/>
          <a:stretch/>
        </p:blipFill>
        <p:spPr>
          <a:xfrm>
            <a:off x="7707059" y="3583574"/>
            <a:ext cx="1950719" cy="1952033"/>
          </a:xfrm>
          <a:prstGeom prst="ellipse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5088233" y="5693657"/>
                <a:ext cx="5984652" cy="6171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     D’où  </a:t>
                </a:r>
                <a:r>
                  <a:rPr lang="en-US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    =            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    =           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</m:oMath>
                </a14:m>
                <a:endParaRPr lang="fr-FR" sz="24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8233" y="5693657"/>
                <a:ext cx="5984652" cy="617157"/>
              </a:xfrm>
              <a:prstGeom prst="rect">
                <a:avLst/>
              </a:prstGeom>
              <a:blipFill>
                <a:blip r:embed="rId7"/>
                <a:stretch>
                  <a:fillRect b="-99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567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0.00232 L -0.18932 -0.0055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66" y="-16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77 0.00324 L 0.1875 4.81481E-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13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chemeClr val="accent1"/>
              </a:buClr>
              <a:buSzPts val="4400"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cs typeface="Times New Roman" panose="02020603050405020304" pitchFamily="18" charset="0"/>
              </a:rPr>
              <a:t>CONNAISSANCES REQUISES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2153" y="3339439"/>
                <a:ext cx="11589143" cy="1583188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14300"/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C- Réduire une fraction à sa plus simple expression, c.à.d. simplifier la fraction autant que possible afin de la rendre irréductible:</a:t>
                </a:r>
              </a:p>
              <a:p>
                <a:pPr marL="114300"/>
                <a:endParaRPr lang="fr-FR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Par exemple : Pour simplifier la fraction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150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210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on peut utiliser l’une des méthodes :</a:t>
                </a:r>
              </a:p>
              <a:p>
                <a:pPr marL="114300"/>
                <a:endParaRPr lang="en-US" b="0" i="1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114300"/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14300"/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153" y="3339439"/>
                <a:ext cx="11589143" cy="1583188"/>
              </a:xfrm>
              <a:prstGeom prst="rect">
                <a:avLst/>
              </a:prstGeom>
              <a:blipFill>
                <a:blip r:embed="rId2"/>
                <a:stretch>
                  <a:fillRect t="-134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649761" y="3354570"/>
                <a:ext cx="4916714" cy="6222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14300"/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150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150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  <m:r>
                          <a:rPr lang="en-US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15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21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9761" y="3354570"/>
                <a:ext cx="4916714" cy="62222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381000" y="3375944"/>
            <a:ext cx="5119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Myriad Pro" panose="020B0503030403020204" charset="0"/>
              </a:rPr>
              <a:t>Méthode des divisions successives 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000" y="5596397"/>
            <a:ext cx="546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Myriad Pro" panose="020B0503030403020204" charset="0"/>
              </a:rPr>
              <a:t>Méthode de la division par le P.G.C.D. 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1000" y="4416922"/>
            <a:ext cx="485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Myriad Pro" panose="020B0503030403020204" charset="0"/>
              </a:rPr>
              <a:t>Méthode de la décomposition </a:t>
            </a:r>
          </a:p>
          <a:p>
            <a:r>
              <a:rPr lang="fr-FR" sz="2400" b="1" dirty="0">
                <a:latin typeface="Myriad Pro" panose="020B0503030403020204" charset="0"/>
              </a:rPr>
              <a:t>en facteurs premiers 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054268" y="4498065"/>
                <a:ext cx="2618014" cy="6687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14300"/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150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268" y="4498065"/>
                <a:ext cx="2618014" cy="66870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7904826" y="4498065"/>
                <a:ext cx="348342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On </a:t>
                </a:r>
                <a:r>
                  <a:rPr lang="fr-FR" sz="20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simplifie</a:t>
                </a:r>
                <a:r>
                  <a:rPr lang="en-US" sz="20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</m:oMath>
                </a14:m>
                <a:r>
                  <a:rPr lang="fr-FR" sz="200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étant un facteur commun.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4826" y="4498065"/>
                <a:ext cx="3483427" cy="707886"/>
              </a:xfrm>
              <a:prstGeom prst="rect">
                <a:avLst/>
              </a:prstGeom>
              <a:blipFill>
                <a:blip r:embed="rId5"/>
                <a:stretch>
                  <a:fillRect l="-1926" t="-4310" b="-155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5649761" y="5583083"/>
                <a:ext cx="2554515" cy="6222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14300"/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150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150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30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  <m:r>
                          <a:rPr lang="en-US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30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9761" y="5583083"/>
                <a:ext cx="2554515" cy="62222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8204276" y="5540251"/>
                <a:ext cx="348342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On </a:t>
                </a:r>
                <a:r>
                  <a:rPr lang="fr-FR" sz="20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simplifie</a:t>
                </a:r>
                <a:r>
                  <a:rPr lang="en-US" sz="20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30</m:t>
                    </m:r>
                  </m:oMath>
                </a14:m>
                <a:r>
                  <a:rPr lang="fr-FR" sz="200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étant le P.G.C.D. de 150 et 210.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4276" y="5540251"/>
                <a:ext cx="3483427" cy="707886"/>
              </a:xfrm>
              <a:prstGeom prst="rect">
                <a:avLst/>
              </a:prstGeom>
              <a:blipFill>
                <a:blip r:embed="rId7"/>
                <a:stretch>
                  <a:fillRect l="-1926" t="-4310" b="-155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0052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2" grpId="0"/>
      <p:bldP spid="10" grpId="0"/>
      <p:bldP spid="12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uadroTexto 238">
                <a:extLst>
                  <a:ext uri="{FF2B5EF4-FFF2-40B4-BE49-F238E27FC236}">
                    <a16:creationId xmlns:a16="http://schemas.microsoft.com/office/drawing/2014/main" id="{D7882081-25EE-1044-8F36-673BC8017AFA}"/>
                  </a:ext>
                </a:extLst>
              </p:cNvPr>
              <p:cNvSpPr txBox="1"/>
              <p:nvPr/>
            </p:nvSpPr>
            <p:spPr>
              <a:xfrm>
                <a:off x="260781" y="1780984"/>
                <a:ext cx="6205847" cy="43151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Un terrain </a:t>
                </a:r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rectangulaire</a:t>
                </a:r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a pour dimensions</a:t>
                </a:r>
              </a:p>
              <a:p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km et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white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km. Les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de la surface de ce terrain sont plantés d’arbres fruitiers.</a:t>
                </a:r>
              </a:p>
              <a:p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Le propriétaire de ce terrain décide d’utiliser la moitié de la surface qui reste pour construire une piscine.</a:t>
                </a:r>
              </a:p>
              <a:p>
                <a:endParaRPr lang="fr-FR" sz="2400" dirty="0">
                  <a:solidFill>
                    <a:prstClr val="white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Calculer, en fonction de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white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, la surface de la piscine.</a:t>
                </a:r>
              </a:p>
              <a:p>
                <a:endParaRPr lang="fr-FR" sz="2400" dirty="0">
                  <a:solidFill>
                    <a:prstClr val="white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endParaRPr lang="fr-FR" sz="2400" dirty="0">
                  <a:solidFill>
                    <a:prstClr val="white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CuadroTexto 238">
                <a:extLst>
                  <a:ext uri="{FF2B5EF4-FFF2-40B4-BE49-F238E27FC236}">
                    <a16:creationId xmlns:a16="http://schemas.microsoft.com/office/drawing/2014/main" id="{D7882081-25EE-1044-8F36-673BC8017A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781" y="1780984"/>
                <a:ext cx="6205847" cy="4315156"/>
              </a:xfrm>
              <a:prstGeom prst="rect">
                <a:avLst/>
              </a:prstGeom>
              <a:blipFill>
                <a:blip r:embed="rId2"/>
                <a:stretch>
                  <a:fillRect l="-1572" t="-989" r="-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CuadroTexto 238">
            <a:extLst>
              <a:ext uri="{FF2B5EF4-FFF2-40B4-BE49-F238E27FC236}">
                <a16:creationId xmlns:a16="http://schemas.microsoft.com/office/drawing/2014/main" id="{B17EE9AC-EA1F-E64A-A160-8258CE99CB97}"/>
              </a:ext>
            </a:extLst>
          </p:cNvPr>
          <p:cNvSpPr txBox="1"/>
          <p:nvPr/>
        </p:nvSpPr>
        <p:spPr>
          <a:xfrm>
            <a:off x="1031204" y="1297159"/>
            <a:ext cx="5332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Problème du chapitre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Placeholder 2"/>
          <p:cNvPicPr>
            <a:picLocks noGrp="1" noChangeAspect="1"/>
          </p:cNvPicPr>
          <p:nvPr>
            <p:ph type="pic" sz="quarter" idx="6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" r="1353"/>
          <a:stretch>
            <a:fillRect/>
          </a:stretch>
        </p:blipFill>
        <p:spPr>
          <a:xfrm>
            <a:off x="6606354" y="1527992"/>
            <a:ext cx="5585646" cy="3761741"/>
          </a:xfrm>
        </p:spPr>
      </p:pic>
      <p:grpSp>
        <p:nvGrpSpPr>
          <p:cNvPr id="6" name="Group 5"/>
          <p:cNvGrpSpPr/>
          <p:nvPr/>
        </p:nvGrpSpPr>
        <p:grpSpPr>
          <a:xfrm>
            <a:off x="7667673" y="3088142"/>
            <a:ext cx="2768098" cy="1114806"/>
            <a:chOff x="7449958" y="3646882"/>
            <a:chExt cx="2834978" cy="111480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9958" y="4072092"/>
              <a:ext cx="264386" cy="26438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9958" y="3646882"/>
              <a:ext cx="264386" cy="264386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9958" y="4497302"/>
              <a:ext cx="264386" cy="264386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9100" y="3646882"/>
              <a:ext cx="264386" cy="264386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9100" y="4072092"/>
              <a:ext cx="264386" cy="264386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9100" y="4497302"/>
              <a:ext cx="264386" cy="264386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20550" y="3675049"/>
              <a:ext cx="264386" cy="264386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20550" y="4025659"/>
              <a:ext cx="264386" cy="264386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20550" y="4453014"/>
              <a:ext cx="264386" cy="264386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1408" y="3675049"/>
              <a:ext cx="264386" cy="264386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1408" y="4040521"/>
              <a:ext cx="264386" cy="264386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1408" y="4453014"/>
              <a:ext cx="264386" cy="2643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827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Content Placeholder 3">
                <a:extLst>
                  <a:ext uri="{FF2B5EF4-FFF2-40B4-BE49-F238E27FC236}">
                    <a16:creationId xmlns:a16="http://schemas.microsoft.com/office/drawing/2014/main" id="{2B7664C6-7782-4A57-90DB-50259AA9912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521" y="1255677"/>
                <a:ext cx="11430000" cy="548640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Calculer avec des lettres?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représentent des nombres,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:endParaRPr lang="fr-FR" sz="24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Comment représenter le double de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? son triple?</a:t>
                </a: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endParaRPr lang="fr-FR" sz="8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endParaRPr lang="fr-FR" sz="24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Comment représenter la somme de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, leur différence et leur produit?</a:t>
                </a: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endParaRPr lang="fr-FR" sz="8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endParaRPr lang="fr-FR" sz="24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Comment représenter le carré de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? son cube?</a:t>
                </a: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endParaRPr lang="fr-FR" sz="8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endParaRPr lang="fr-FR" sz="24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Comment représenter le quotient de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si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?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endParaRPr lang="fr-FR" sz="24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4" name="Content Placeholder 3">
                <a:extLst>
                  <a:ext uri="{FF2B5EF4-FFF2-40B4-BE49-F238E27FC236}">
                    <a16:creationId xmlns:a16="http://schemas.microsoft.com/office/drawing/2014/main" id="{2B7664C6-7782-4A57-90DB-50259AA991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521" y="1255677"/>
                <a:ext cx="11430000" cy="548640"/>
              </a:xfrm>
              <a:prstGeom prst="rect">
                <a:avLst/>
              </a:prstGeom>
              <a:blipFill>
                <a:blip r:embed="rId2"/>
                <a:stretch>
                  <a:fillRect l="-853" t="-5556" b="-74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522566" y="2807719"/>
                <a:ext cx="5660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2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2566" y="2807719"/>
                <a:ext cx="566057" cy="461665"/>
              </a:xfrm>
              <a:prstGeom prst="rect">
                <a:avLst/>
              </a:prstGeom>
              <a:blipFill>
                <a:blip r:embed="rId3"/>
                <a:stretch>
                  <a:fillRect l="-3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036337" y="3787927"/>
                <a:ext cx="15385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𝑏</m:t>
                      </m:r>
                    </m:oMath>
                  </m:oMathPara>
                </a14:m>
                <a:endParaRPr lang="fr-FR" sz="24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6337" y="3787927"/>
                <a:ext cx="1538516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6872640" y="3776407"/>
                <a:ext cx="15385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𝑏</m:t>
                      </m:r>
                    </m:oMath>
                  </m:oMathPara>
                </a14:m>
                <a:endParaRPr lang="fr-FR" sz="24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2640" y="3776407"/>
                <a:ext cx="1538516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8992965" y="3758327"/>
                <a:ext cx="17852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×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𝑎𝑏</m:t>
                      </m:r>
                    </m:oMath>
                  </m:oMathPara>
                </a14:m>
                <a:endParaRPr lang="fr-FR" sz="24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2965" y="3758327"/>
                <a:ext cx="1785256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036336" y="4768135"/>
                <a:ext cx="15385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6336" y="4768135"/>
                <a:ext cx="1538516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820354" y="4745095"/>
                <a:ext cx="15385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fr-FR" sz="24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0354" y="4745095"/>
                <a:ext cx="1538516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6589612" y="2807719"/>
                <a:ext cx="5660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3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9612" y="2807719"/>
                <a:ext cx="566057" cy="461665"/>
              </a:xfrm>
              <a:prstGeom prst="rect">
                <a:avLst/>
              </a:prstGeom>
              <a:blipFill>
                <a:blip r:embed="rId9"/>
                <a:stretch>
                  <a:fillRect l="-3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645935" y="5748343"/>
                <a:ext cx="566057" cy="6688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</m:den>
                    </m:f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sz="28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5935" y="5748343"/>
                <a:ext cx="566057" cy="66883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4351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fraction littérale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1179390"/>
            <a:ext cx="12192000" cy="852611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2849343"/>
                <a:ext cx="11193229" cy="3232142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Exemple 1 :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L’écriture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est une fraction littérale (son dénominateur n’est pas nul).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Les lettres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représentent des nombres, par exemple pour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,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2849343"/>
                <a:ext cx="11193229" cy="3232142"/>
              </a:xfrm>
              <a:prstGeom prst="rect">
                <a:avLst/>
              </a:prstGeom>
              <a:blipFill>
                <a:blip r:embed="rId2"/>
                <a:stretch>
                  <a:fillRect l="-817" t="-9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628067" y="1161754"/>
            <a:ext cx="11408229" cy="852612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Une fraction littérale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est une écriture fractionnaire dans laquelle les termes sont des  	   		              expressions comportant des lettres qui représentent des nombres. </a:t>
            </a:r>
          </a:p>
        </p:txBody>
      </p:sp>
    </p:spTree>
    <p:extLst>
      <p:ext uri="{BB962C8B-B14F-4D97-AF65-F5344CB8AC3E}">
        <p14:creationId xmlns:p14="http://schemas.microsoft.com/office/powerpoint/2010/main" val="2053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53" grpId="0" build="p"/>
      <p:bldP spid="6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4213</TotalTime>
  <Words>2324</Words>
  <Application>Microsoft Office PowerPoint</Application>
  <PresentationFormat>Widescreen</PresentationFormat>
  <Paragraphs>333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40" baseType="lpstr">
      <vt:lpstr>Tw Cen MT</vt:lpstr>
      <vt:lpstr>Calibri</vt:lpstr>
      <vt:lpstr>Adobe Arabic</vt:lpstr>
      <vt:lpstr>Myriad Pro Light</vt:lpstr>
      <vt:lpstr>Myriad Pro</vt:lpstr>
      <vt:lpstr>Arial</vt:lpstr>
      <vt:lpstr>Wingdings</vt:lpstr>
      <vt:lpstr>Times New Roman</vt:lpstr>
      <vt:lpstr>Cambria Math</vt:lpstr>
      <vt:lpstr>Office Theme</vt:lpstr>
      <vt:lpstr>1_Office Theme</vt:lpstr>
      <vt:lpstr>2_Office Theme</vt:lpstr>
      <vt:lpstr>Fractions littérales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creator>Rana Abdallah</dc:creator>
  <cp:lastModifiedBy>Acer</cp:lastModifiedBy>
  <cp:revision>272</cp:revision>
  <dcterms:created xsi:type="dcterms:W3CDTF">2021-05-31T08:15:25Z</dcterms:created>
  <dcterms:modified xsi:type="dcterms:W3CDTF">2022-01-18T12:19:14Z</dcterms:modified>
</cp:coreProperties>
</file>