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6" r:id="rId2"/>
    <p:sldId id="264" r:id="rId3"/>
    <p:sldId id="318" r:id="rId4"/>
    <p:sldId id="270" r:id="rId5"/>
    <p:sldId id="296" r:id="rId6"/>
    <p:sldId id="299" r:id="rId7"/>
    <p:sldId id="300" r:id="rId8"/>
    <p:sldId id="258" r:id="rId9"/>
    <p:sldId id="277" r:id="rId10"/>
    <p:sldId id="301" r:id="rId11"/>
    <p:sldId id="302" r:id="rId12"/>
    <p:sldId id="303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294" r:id="rId26"/>
    <p:sldId id="317" r:id="rId27"/>
    <p:sldId id="261" r:id="rId28"/>
    <p:sldId id="265" r:id="rId29"/>
    <p:sldId id="272" r:id="rId30"/>
  </p:sldIdLst>
  <p:sldSz cx="12192000" cy="6858000"/>
  <p:notesSz cx="6858000" cy="9144000"/>
  <p:embeddedFontLst>
    <p:embeddedFont>
      <p:font typeface="Adobe Arabic" panose="02040503050201020203" pitchFamily="18" charset="-78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Cambria Math" panose="02040503050406030204" pitchFamily="18" charset="0"/>
      <p:regular r:id="rId42"/>
    </p:embeddedFont>
    <p:embeddedFont>
      <p:font typeface="Myriad Pro" panose="020B0503030403020204" pitchFamily="34" charset="0"/>
      <p:regular r:id="rId43"/>
      <p:bold r:id="rId44"/>
      <p:italic r:id="rId45"/>
      <p:boldItalic r:id="rId46"/>
    </p:embeddedFont>
    <p:embeddedFont>
      <p:font typeface="Myriad Pro Light" panose="020B0403030403020204" pitchFamily="34" charset="0"/>
      <p:regular r:id="rId47"/>
      <p:bold r:id="rId48"/>
      <p:italic r:id="rId49"/>
      <p:boldItalic r:id="rId50"/>
    </p:embeddedFont>
    <p:embeddedFont>
      <p:font typeface="Tw Cen MT" panose="020B0602020104020603" pitchFamily="34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DEEBF7"/>
    <a:srgbClr val="9DC3E6"/>
    <a:srgbClr val="FFF8C2"/>
    <a:srgbClr val="F9EC7B"/>
    <a:srgbClr val="0097D7"/>
    <a:srgbClr val="FF8021"/>
    <a:srgbClr val="5DCCF3"/>
    <a:srgbClr val="53FF91"/>
    <a:srgbClr val="34F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12/4/2021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0.png"/><Relationship Id="rId5" Type="http://schemas.openxmlformats.org/officeDocument/2006/relationships/image" Target="../media/image380.png"/><Relationship Id="rId10" Type="http://schemas.openxmlformats.org/officeDocument/2006/relationships/image" Target="../media/image44.png"/><Relationship Id="rId4" Type="http://schemas.openxmlformats.org/officeDocument/2006/relationships/image" Target="../media/image370.png"/><Relationship Id="rId9" Type="http://schemas.openxmlformats.org/officeDocument/2006/relationships/image" Target="../media/image4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20.png"/><Relationship Id="rId7" Type="http://schemas.openxmlformats.org/officeDocument/2006/relationships/image" Target="../media/image43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60.png"/><Relationship Id="rId7" Type="http://schemas.openxmlformats.org/officeDocument/2006/relationships/image" Target="../media/image59.png"/><Relationship Id="rId12" Type="http://schemas.openxmlformats.org/officeDocument/2006/relationships/image" Target="../media/image47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0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png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freesvg.org/math-fraction-icon" TargetMode="Externa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926787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60970" y="2146498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Literal fractions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60970" y="1469548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9" b="4899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1A1FCD-5285-4269-AE55-362B1AA906F0}"/>
              </a:ext>
            </a:extLst>
          </p:cNvPr>
          <p:cNvSpPr txBox="1"/>
          <p:nvPr/>
        </p:nvSpPr>
        <p:spPr>
          <a:xfrm>
            <a:off x="5060970" y="3429000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Chapter :7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Literal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fraction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9385" y="2876775"/>
                <a:ext cx="11193229" cy="323214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 err="1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1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expression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represents  a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literal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fraction. (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its denominator is nonzero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).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letters 𝑎 and 𝑏 represent numbers, for example for 𝑎 = −2 and 𝑏 = 4,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−2+4+5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−2(4−2)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385" y="2876775"/>
                <a:ext cx="11193229" cy="3232142"/>
              </a:xfrm>
              <a:prstGeom prst="rect">
                <a:avLst/>
              </a:prstGeom>
              <a:blipFill>
                <a:blip r:embed="rId2"/>
                <a:stretch>
                  <a:fillRect l="-871" t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0" y="1601776"/>
            <a:ext cx="12192000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       A literal fraction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is a fractional statement in which the terms are formed of literal</a:t>
            </a:r>
          </a:p>
          <a:p>
            <a:pPr marL="1255713" indent="-1255713"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                                         expressions representing numbers.</a:t>
            </a:r>
          </a:p>
        </p:txBody>
      </p:sp>
    </p:spTree>
    <p:extLst>
      <p:ext uri="{BB962C8B-B14F-4D97-AF65-F5344CB8AC3E}">
        <p14:creationId xmlns:p14="http://schemas.microsoft.com/office/powerpoint/2010/main" val="41575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28067" y="1179390"/>
            <a:ext cx="11232000" cy="85261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 err="1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2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can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simplified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  <a:blipFill>
                <a:blip r:embed="rId2"/>
                <a:stretch>
                  <a:fillRect l="-1663" t="-2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6" y="1179389"/>
            <a:ext cx="11193229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1. Simplification :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We can simplify a literal fraction when both of its terms have </a:t>
            </a:r>
          </a:p>
          <a:p>
            <a:pPr marL="1255713" indent="-1255713"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                                   a  common factor.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35692" y="2637805"/>
            <a:ext cx="6356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Because 𝑎 is a common factor in both of its terms.</a:t>
            </a:r>
            <a:endParaRPr lang="fr-FR" sz="2400" dirty="0">
              <a:solidFill>
                <a:schemeClr val="accent5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  <a:blipFill rotWithShape="0">
                <a:blip r:embed="rId3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68156" y="3382404"/>
                <a:ext cx="5351822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156" y="3382404"/>
                <a:ext cx="5351822" cy="94342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7673139" y="3447133"/>
            <a:ext cx="418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Because 2 (𝑦 − 3) is a common factor of both of  its terms.</a:t>
            </a:r>
            <a:endParaRPr lang="fr-FR" sz="2400" dirty="0">
              <a:solidFill>
                <a:schemeClr val="accent5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𝑛𝑞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cannot be simplified.</a:t>
                </a: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  <a:blipFill rotWithShape="0">
                <a:blip r:embed="rId5"/>
                <a:stretch>
                  <a:fillRect l="-11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333343" y="4479257"/>
            <a:ext cx="4296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chemeClr val="accent5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Because its two terms have no common factor.</a:t>
            </a:r>
            <a:endParaRPr lang="en-US" sz="2400" dirty="0">
              <a:solidFill>
                <a:schemeClr val="accent5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  <a:blipFill rotWithShape="0">
                <a:blip r:embed="rId6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919038" y="5535403"/>
                <a:ext cx="417287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Because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 a common 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factor in </a:t>
                </a:r>
                <a:r>
                  <a:rPr lang="en-US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both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of  </a:t>
                </a:r>
                <a:r>
                  <a:rPr lang="en-US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its two terms.</a:t>
                </a:r>
                <a:endParaRPr lang="en-US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9038" y="5535403"/>
                <a:ext cx="4172878" cy="830997"/>
              </a:xfrm>
              <a:prstGeom prst="rect">
                <a:avLst/>
              </a:prstGeom>
              <a:blipFill>
                <a:blip r:embed="rId10"/>
                <a:stretch>
                  <a:fillRect l="-2190" t="-5147" r="-3650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283464" y="3491481"/>
            <a:ext cx="6277165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can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be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simplified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358549" y="5539274"/>
            <a:ext cx="2799873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can be simplified.</a:t>
            </a:r>
          </a:p>
        </p:txBody>
      </p:sp>
    </p:spTree>
    <p:extLst>
      <p:ext uri="{BB962C8B-B14F-4D97-AF65-F5344CB8AC3E}">
        <p14:creationId xmlns:p14="http://schemas.microsoft.com/office/powerpoint/2010/main" val="403315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8" grpId="0" build="p"/>
      <p:bldP spid="9" grpId="0" build="p"/>
      <p:bldP spid="10" grpId="0"/>
      <p:bldP spid="12" grpId="0" build="p"/>
      <p:bldP spid="13" grpId="0"/>
      <p:bldP spid="14" grpId="0" build="p"/>
      <p:bldP spid="15" grpId="0" build="p"/>
      <p:bldP spid="16" grpId="0"/>
      <p:bldP spid="17" grpId="0" build="p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79390"/>
            <a:ext cx="12192000" cy="111404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3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  <a:blipFill>
                <a:blip r:embed="rId2"/>
                <a:stretch>
                  <a:fillRect l="-5300" t="-2488" r="-5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87680" y="1440826"/>
            <a:ext cx="11521439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1. Simplification:  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To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simplify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a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literal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fraction, cancel all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common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factors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from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both</a:t>
            </a:r>
          </a:p>
          <a:p>
            <a:pPr marL="1255713" indent="-1255713"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                                     terms to obtain an equal fraction.</a:t>
            </a:r>
          </a:p>
          <a:p>
            <a:pPr marL="1255713" indent="-1255713">
              <a:spcBef>
                <a:spcPts val="0"/>
              </a:spcBef>
            </a:pPr>
            <a:endParaRPr lang="fr-FR" sz="10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Divide both terms by the common factor</a:t>
                </a:r>
                <a:r>
                  <a:rPr lang="fr-FR" sz="2400" dirty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blipFill>
                <a:blip r:embed="rId3"/>
                <a:stretch>
                  <a:fillRect l="-125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271321"/>
                <a:ext cx="3435934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271321"/>
                <a:ext cx="3435934" cy="943428"/>
              </a:xfrm>
              <a:prstGeom prst="rect">
                <a:avLst/>
              </a:prstGeom>
              <a:blipFill>
                <a:blip r:embed="rId4"/>
                <a:stretch>
                  <a:fillRect l="-23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176920" y="4271321"/>
            <a:ext cx="6387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Divide both terms by the common factor </a:t>
            </a:r>
            <a:r>
              <a:rPr lang="en-US" sz="2400" dirty="0">
                <a:solidFill>
                  <a:srgbClr val="00B050"/>
                </a:solidFill>
                <a:cs typeface="Times New Roman" panose="02020603050405020304" pitchFamily="18" charset="0"/>
              </a:rPr>
              <a:t>2 (𝑦 − 3).</a:t>
            </a:r>
            <a:endParaRPr lang="fr-FR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  <a:blipFill>
                <a:blip r:embed="rId6"/>
                <a:stretch>
                  <a:fillRect l="-21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46528" y="5482838"/>
                <a:ext cx="59174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Divided both terms by the common factor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528" y="5482838"/>
                <a:ext cx="5917405" cy="461665"/>
              </a:xfrm>
              <a:prstGeom prst="rect">
                <a:avLst/>
              </a:prstGeom>
              <a:blipFill>
                <a:blip r:embed="rId7"/>
                <a:stretch>
                  <a:fillRect l="-1545" t="-10526" r="-123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999936" y="4377974"/>
                <a:ext cx="470000" cy="5648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z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9936" y="4377974"/>
                <a:ext cx="470000" cy="5648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536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9" grpId="0" build="p"/>
      <p:bldP spid="10" grpId="0"/>
      <p:bldP spid="15" grpId="0" build="p"/>
      <p:bldP spid="16" grpId="0"/>
      <p:bldP spid="2" grpId="0"/>
      <p:bldP spid="3" grpId="0"/>
      <p:bldP spid="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58258" y="1187249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: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For each of the literal fractions below, indicate the common factors to the numerator and the denominator and then simplify these fractions: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8396431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:a16="http://schemas.microsoft.com/office/drawing/2014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noProof="0" dirty="0">
                              <a:latin typeface="Myriad Pro" panose="020B0503030403020204" charset="0"/>
                            </a:rPr>
                            <a:t>Literal</a:t>
                          </a:r>
                          <a:r>
                            <a:rPr lang="fr-FR" sz="2200" dirty="0">
                              <a:latin typeface="Myriad Pro" panose="020B0503030403020204" charset="0"/>
                            </a:rPr>
                            <a:t> fraction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Common factor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noProof="0" dirty="0">
                              <a:latin typeface="Myriad Pro" panose="020B0503030403020204" charset="0"/>
                            </a:rPr>
                            <a:t>Simplified</a:t>
                          </a:r>
                          <a:r>
                            <a:rPr lang="fr-FR" sz="2200" dirty="0">
                              <a:latin typeface="Myriad Pro" panose="020B0503030403020204" charset="0"/>
                            </a:rPr>
                            <a:t> </a:t>
                          </a:r>
                          <a:r>
                            <a:rPr lang="fr-FR" sz="2200" dirty="0" err="1">
                              <a:latin typeface="Myriad Pro" panose="020B0503030403020204" charset="0"/>
                            </a:rPr>
                            <a:t>form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3608200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73316936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𝑥𝑦𝑧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𝑥𝑡𝑦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5624144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2898031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18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9320053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d>
                                      <m:d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462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8396431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noProof="0" dirty="0" smtClean="0">
                              <a:latin typeface="Myriad Pro" panose="020B0503030403020204" charset="0"/>
                            </a:rPr>
                            <a:t>Literal</a:t>
                          </a:r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 fraction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Common factor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noProof="0" dirty="0" smtClean="0">
                              <a:latin typeface="Myriad Pro" panose="020B0503030403020204" charset="0"/>
                            </a:rPr>
                            <a:t>Simplified</a:t>
                          </a:r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 </a:t>
                          </a:r>
                          <a:r>
                            <a:rPr lang="fr-FR" sz="2200" dirty="0" err="1" smtClean="0">
                              <a:latin typeface="Myriad Pro" panose="020B0503030403020204" charset="0"/>
                            </a:rPr>
                            <a:t>form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336082002"/>
                      </a:ext>
                    </a:extLst>
                  </a:tr>
                  <a:tr h="7213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18" t="-94958" r="-200218" b="-437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573316936"/>
                      </a:ext>
                    </a:extLst>
                  </a:tr>
                  <a:tr h="7786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18" t="-182677" r="-200218" b="-3102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335624144"/>
                      </a:ext>
                    </a:extLst>
                  </a:tr>
                  <a:tr h="7643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18" t="-284921" r="-200218" b="-2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882898031"/>
                      </a:ext>
                    </a:extLst>
                  </a:tr>
                  <a:tr h="820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18" t="-359259" r="-200218" b="-9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93200532"/>
                      </a:ext>
                    </a:extLst>
                  </a:tr>
                  <a:tr h="79946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18" t="-473282" r="-200218" b="-1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47462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fr-FR" sz="24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×3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2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𝑥𝑦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26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𝑥𝑦𝑧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𝑥𝑡𝑦</m:t>
                        </m:r>
                      </m:den>
                    </m:f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𝑟𝑠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𝑛𝑝𝑞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ular Callout 5"/>
          <p:cNvSpPr/>
          <p:nvPr/>
        </p:nvSpPr>
        <p:spPr>
          <a:xfrm>
            <a:off x="159658" y="3869467"/>
            <a:ext cx="1557038" cy="1486991"/>
          </a:xfrm>
          <a:prstGeom prst="wedgeRoundRectCallout">
            <a:avLst>
              <a:gd name="adj1" fmla="val 108011"/>
              <a:gd name="adj2" fmla="val 93734"/>
              <a:gd name="adj3" fmla="val 16667"/>
            </a:avLst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5"/>
                </a:solidFill>
                <a:latin typeface="Myriad Pro" panose="020B0503030403020204" charset="0"/>
              </a:rPr>
              <a:t>Attention :</a:t>
            </a:r>
            <a:br>
              <a:rPr lang="en-US">
                <a:solidFill>
                  <a:schemeClr val="accent5"/>
                </a:solidFill>
                <a:latin typeface="Myriad Pro" panose="020B0503030403020204" charset="0"/>
              </a:rPr>
            </a:br>
            <a:r>
              <a:rPr lang="en-US">
                <a:solidFill>
                  <a:schemeClr val="accent5"/>
                </a:solidFill>
                <a:latin typeface="Myriad Pro" panose="020B0503030403020204" charset="0"/>
              </a:rPr>
              <a:t>𝑦 </a:t>
            </a:r>
            <a:r>
              <a:rPr lang="en-US" dirty="0">
                <a:solidFill>
                  <a:schemeClr val="accent5"/>
                </a:solidFill>
                <a:latin typeface="Myriad Pro" panose="020B0503030403020204" charset="0"/>
              </a:rPr>
              <a:t>is not a common factor</a:t>
            </a:r>
            <a:endParaRPr lang="fr-FR" dirty="0">
              <a:solidFill>
                <a:schemeClr val="accent5"/>
              </a:solidFill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59366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93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6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009990"/>
            <a:ext cx="12192000" cy="3334353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4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Reduce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the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the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same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denominator</a:t>
                </a:r>
                <a:endParaRPr lang="en-US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91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491731"/>
                <a:ext cx="11193229" cy="85261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2. Reduction to the same denominator:</a:t>
                </a:r>
                <a:endParaRPr lang="fr-FR" sz="80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latin typeface="Myriad Pro" panose="020B0503030403020204" charset="0"/>
                    <a:cs typeface="Times New Roman" panose="02020603050405020304" pitchFamily="18" charset="0"/>
                  </a:rPr>
                  <a:t>Verbally: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reduce two literal fractions to the same denominator, multiply the two terms of each fraction by the denominator of the other.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8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Symbolically :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are two fractions such that  for 𝑏 and 𝑑 are nonzero then:</a:t>
                </a: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sz="1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b="0" dirty="0">
                    <a:cs typeface="Times New Roman" panose="02020603050405020304" pitchFamily="18" charset="0"/>
                  </a:rPr>
                  <a:t>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 two literal fractions with the same denominator.</a:t>
                </a:r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491731"/>
                <a:ext cx="11193229" cy="852612"/>
              </a:xfrm>
              <a:prstGeom prst="rect">
                <a:avLst/>
              </a:prstGeom>
              <a:blipFill>
                <a:blip r:embed="rId3"/>
                <a:stretch>
                  <a:fillRect l="-817" t="-267857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74643" y="5043445"/>
                <a:ext cx="2583543" cy="709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643" y="5043445"/>
                <a:ext cx="2583543" cy="7099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589276" y="5072555"/>
            <a:ext cx="2766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Multiply both terms of the first fraction by 𝑛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36663" y="5101183"/>
            <a:ext cx="3469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Multiply both terms of the second fraction  by 3𝑚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25655" y="5101183"/>
                <a:ext cx="3577069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+1)×3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655" y="5101183"/>
                <a:ext cx="3577069" cy="6785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28067" y="6007173"/>
                <a:ext cx="11596914" cy="668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Then 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are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literal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fractions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with same denominator.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6007173"/>
                <a:ext cx="11596914" cy="668388"/>
              </a:xfrm>
              <a:prstGeom prst="rect">
                <a:avLst/>
              </a:prstGeom>
              <a:blipFill>
                <a:blip r:embed="rId6"/>
                <a:stretch>
                  <a:fillRect l="-78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133355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" grpId="0"/>
      <p:bldP spid="17" grpId="0"/>
      <p:bldP spid="18" grpId="0"/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 :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Reduce the pairs of fractions to the same denominator (all denominators are nonzero):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333170" y="2525486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3170" y="2525486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70598" y="3810837"/>
                <a:ext cx="2126343" cy="65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598" y="3810837"/>
                <a:ext cx="2126343" cy="656334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910060" y="5071823"/>
                <a:ext cx="2521749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060" y="5071823"/>
                <a:ext cx="2521749" cy="680699"/>
              </a:xfrm>
              <a:prstGeom prst="rect">
                <a:avLst/>
              </a:prstGeom>
              <a:blipFill>
                <a:blip r:embed="rId5"/>
                <a:stretch>
                  <a:fillRect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59366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2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69007"/>
            <a:ext cx="12191999" cy="276413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682" y="391178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5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add the fractions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and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82" y="3911782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980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3699" y="4584272"/>
                <a:ext cx="7796886" cy="17935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fr-FR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+1)×3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20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  <m:r>
                      <a:rPr lang="en-US" sz="2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200" b="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+3</m:t>
                        </m:r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3699" y="4584272"/>
                <a:ext cx="7796886" cy="17935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6221994" y="4584273"/>
            <a:ext cx="5968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Reduce to the same denominator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682" y="2996473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3. Addition and 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subtraction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Verbally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add or subtract two literal fractions, reduce them to the same denominator, then add or subtract the numerators of the fractions thus obtained.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Symbolically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and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are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fractions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 and d are non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</a:t>
                </a:r>
                <a:r>
                  <a:rPr lang="fr-FR" sz="2000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We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have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82" y="2996473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905" t="-292929" r="-848" b="-8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221911" y="5259626"/>
            <a:ext cx="5318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Add the numerators</a:t>
            </a:r>
            <a:endParaRPr lang="en-US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66659" y="55680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35080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58258" y="1207564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 </a:t>
            </a: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: Perform the calculations below then simplify if necessary (all denominators are nonzero):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59366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33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33912"/>
            <a:ext cx="12192000" cy="321844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6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multiply the fractions </a:t>
                </a:r>
                <a14:m>
                  <m:oMath xmlns:m="http://schemas.openxmlformats.org/officeDocument/2006/math">
                    <m: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91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fr-FR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314754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4. Multiplication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latin typeface="Myriad Pro" panose="020B0503030403020204" charset="0"/>
                    <a:cs typeface="Times New Roman" panose="02020603050405020304" pitchFamily="18" charset="0"/>
                  </a:rPr>
                  <a:t>Verbally</a:t>
                </a: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product of two literal fractions is a literal fraction whose numerator is the product of the numerators and whose denominator is the product of the denominators.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Symbolically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fractions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 and b are not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                                     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we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have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314754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848" t="-350505" r="-12896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762172" y="5319617"/>
            <a:ext cx="531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Multiply the numerators  and the denominators of the two fractions</a:t>
            </a:r>
            <a:endParaRPr lang="en-US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66659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335225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: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Perform the calculations below and give the results in the simplest form (all denominators are nonzero):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53142" y="2163766"/>
                <a:ext cx="4441371" cy="4428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42" y="2163766"/>
                <a:ext cx="4441371" cy="442884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658265" y="2181474"/>
                <a:ext cx="212634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265" y="2181474"/>
                <a:ext cx="2126342" cy="6242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43571" y="3089622"/>
                <a:ext cx="1568886" cy="627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571" y="3089622"/>
                <a:ext cx="1568886" cy="6278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06027" y="3995451"/>
                <a:ext cx="1155988" cy="62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6027" y="3995451"/>
                <a:ext cx="1155988" cy="6224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52197" y="4889343"/>
                <a:ext cx="990890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7" y="4889343"/>
                <a:ext cx="990890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07156" y="5820715"/>
                <a:ext cx="1395474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7156" y="5820715"/>
                <a:ext cx="1395474" cy="6683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432594" y="3829546"/>
            <a:ext cx="4597393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 err="1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Remark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 :</a:t>
            </a:r>
            <a:r>
              <a:rPr lang="fr-FR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we can simplify  before performing the product.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59366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64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979279" y="1443507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2120418" y="3821417"/>
            <a:ext cx="8267165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23190" y="3131221"/>
            <a:ext cx="1322348" cy="1863968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890361" y="3795761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2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343282" y="3784489"/>
            <a:ext cx="6965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Reduce literal fractions to the same denominator.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948408" y="2476728"/>
            <a:ext cx="8439174" cy="603454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52620" y="1810997"/>
            <a:ext cx="1263488" cy="1780999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890361" y="2411575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1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367859" y="2470800"/>
            <a:ext cx="7102656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Simplify literal fractions.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2031668" y="5241299"/>
            <a:ext cx="8355916" cy="787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7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28750" y="4578369"/>
            <a:ext cx="1311228" cy="184829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890361" y="5231351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3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343282" y="5281507"/>
            <a:ext cx="7733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Carry out calculations with fractions whose terms are represented by numbers or letters .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1" grpId="0"/>
      <p:bldP spid="132" grpId="0"/>
      <p:bldP spid="137" grpId="0" animBg="1"/>
      <p:bldP spid="139" grpId="0"/>
      <p:bldP spid="140" grpId="0"/>
      <p:bldP spid="16" grpId="0" animBg="1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28066" y="1168829"/>
            <a:ext cx="11193229" cy="153592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2704754"/>
                <a:ext cx="10644986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7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reciprocal of the fraction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, in </a:t>
                </a:r>
                <a:r>
                  <a:rPr lang="fr-FR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fact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2704754"/>
                <a:ext cx="10644986" cy="675354"/>
              </a:xfrm>
              <a:prstGeom prst="rect">
                <a:avLst/>
              </a:prstGeom>
              <a:blipFill>
                <a:blip r:embed="rId2"/>
                <a:stretch>
                  <a:fillRect l="-85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2032264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5.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Reciprocal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of a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literal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fraction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reciprocal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of a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literal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product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of a fraction and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its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reciprocal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is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1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2032264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848" t="-14000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28066" y="3445214"/>
            <a:ext cx="11193229" cy="235303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118898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6. Division : 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8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latin typeface="Myriad Pro" panose="020B0503030403020204" charset="0"/>
                    <a:cs typeface="Times New Roman" panose="02020603050405020304" pitchFamily="18" charset="0"/>
                  </a:rPr>
                  <a:t>Verbally</a:t>
                </a: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To divide a literal fraction by another literal fraction, multiply the first by the reciprocal of the second.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Symbolically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fractions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 that a and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 are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not zero: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118898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905" t="-285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572628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 err="1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8 :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5726282"/>
                <a:ext cx="9952847" cy="675354"/>
              </a:xfrm>
              <a:prstGeom prst="rect">
                <a:avLst/>
              </a:prstGeom>
              <a:blipFill>
                <a:blip r:embed="rId5"/>
                <a:stretch>
                  <a:fillRect l="-919" b="-90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66659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294994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 :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Perform the calculations below and give the results in the simplest form possible (all denominators are nonzero):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−8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endParaRPr lang="fr-FR" sz="2400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−8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𝑏𝑦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−8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×7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×16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59366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6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024128"/>
            <a:ext cx="12192000" cy="241575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7.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Complex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fraction: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latin typeface="Myriad Pro" panose="020B0503030403020204" charset="0"/>
                    <a:cs typeface="Times New Roman" panose="02020603050405020304" pitchFamily="18" charset="0"/>
                  </a:rPr>
                  <a:t>Verbally: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complex fraction is a fraction whose numerator and / or denominator contain one or more fractions.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latin typeface="Myriad Pro" panose="020B0503030403020204" charset="0"/>
                    <a:cs typeface="Times New Roman" panose="02020603050405020304" pitchFamily="18" charset="0"/>
                  </a:rPr>
                  <a:t>Symbolically :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The ratio of the two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is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(all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denominators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are non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). 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blipFill>
                <a:blip r:embed="rId2"/>
                <a:stretch>
                  <a:fillRect l="-848" t="-279000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en-US" dirty="0">
                    <a:solidFill>
                      <a:schemeClr val="accent1">
                        <a:lumMod val="75000"/>
                      </a:schemeClr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Remark: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a complex fraction, the main dash is the line that separates the numerator part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from the denominator part.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3200" b="0" dirty="0"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main </a:t>
                </a:r>
                <a:r>
                  <a:rPr lang="fr-FR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dash</a:t>
                </a: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905" t="-25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411923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9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411923"/>
                <a:ext cx="9952847" cy="675354"/>
              </a:xfrm>
              <a:prstGeom prst="rect">
                <a:avLst/>
              </a:prstGeom>
              <a:blipFill>
                <a:blip r:embed="rId4"/>
                <a:stretch>
                  <a:fillRect l="-980" b="-69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6630380" y="5859870"/>
            <a:ext cx="3280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(all </a:t>
            </a: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denominators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are non</a:t>
            </a: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zero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). </a:t>
            </a:r>
          </a:p>
          <a:p>
            <a:pPr marL="1255713" indent="-1255713">
              <a:spcBef>
                <a:spcPts val="0"/>
              </a:spcBef>
            </a:pP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66659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simplification And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</a:p>
        </p:txBody>
      </p:sp>
    </p:spTree>
    <p:extLst>
      <p:ext uri="{BB962C8B-B14F-4D97-AF65-F5344CB8AC3E}">
        <p14:creationId xmlns:p14="http://schemas.microsoft.com/office/powerpoint/2010/main" val="107063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Miscellaneous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</a:t>
            </a:r>
            <a:endParaRPr lang="en-US" sz="3600" b="1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67402" y="1287576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6 : </a:t>
            </a:r>
            <a:r>
              <a:rPr lang="en-CA" b="0" dirty="0">
                <a:latin typeface="Myriad Pro" panose="020B0503030403020204" charset="0"/>
              </a:rPr>
              <a:t>Answer each of the following statements with true or false.</a:t>
            </a:r>
            <a:br>
              <a:rPr lang="en-CA" b="0" dirty="0">
                <a:latin typeface="Myriad Pro" panose="020B0503030403020204" charset="0"/>
              </a:rPr>
            </a:b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(all denominators are nonzero):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4250" y="2250851"/>
                <a:ext cx="5169571" cy="5739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400" b="0" dirty="0">
                    <a:latin typeface="Myriad Pro" panose="020B0503030403020204" charset="0"/>
                  </a:rPr>
                  <a:t> is the reciprocal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400" b="0" dirty="0">
                    <a:latin typeface="Myriad Pro" panose="020B0503030403020204" charset="0"/>
                  </a:rPr>
                  <a:t>The </a:t>
                </a:r>
                <a:r>
                  <a:rPr lang="en-US" sz="2400" dirty="0">
                    <a:latin typeface="Myriad Pro" panose="020B0503030403020204" charset="0"/>
                  </a:rPr>
                  <a:t>reciprocal</a:t>
                </a:r>
                <a:r>
                  <a:rPr lang="en-US" sz="2400" b="0" dirty="0">
                    <a:latin typeface="Myriad Pro" panose="020B0503030403020204" charset="0"/>
                  </a:rPr>
                  <a:t>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endParaRPr lang="fr-FR" sz="2400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2250851"/>
                <a:ext cx="5169571" cy="5739328"/>
              </a:xfrm>
              <a:prstGeom prst="rect">
                <a:avLst/>
              </a:prstGeom>
              <a:blipFill>
                <a:blip r:embed="rId2"/>
                <a:stretch>
                  <a:fillRect l="-1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749370" y="2149251"/>
                <a:ext cx="4092802" cy="3973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16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𝑏𝑥</m:t>
                        </m:r>
                      </m:den>
                    </m:f>
                  </m:oMath>
                </a14:m>
                <a:endParaRPr lang="en-US" sz="2400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fr-FR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9370" y="2149251"/>
                <a:ext cx="4092802" cy="39730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465323" y="2323421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True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5323" y="3187978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43087" y="4078038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9935" y="479518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True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92185" y="5907881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True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04123" y="2219656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04123" y="3249803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15830" y="4333522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77202" y="5434074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>
                <a:solidFill>
                  <a:srgbClr val="FF0000"/>
                </a:solidFill>
                <a:latin typeface="Myriad Pro" panose="020B0503030403020204" charset="0"/>
                <a:ea typeface="SimSun" panose="02010600030101010101" pitchFamily="2" charset="-122"/>
                <a:cs typeface="Arial" panose="020B0604020202020204" pitchFamily="34" charset="0"/>
              </a:rPr>
              <a:t>True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06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906001" y="95858"/>
            <a:ext cx="5332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96D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Placeholder 3"/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7" b="6437"/>
          <a:stretch>
            <a:fillRect/>
          </a:stretch>
        </p:blipFill>
        <p:spPr>
          <a:xfrm>
            <a:off x="6600825" y="2109788"/>
            <a:ext cx="5422900" cy="3076575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394979" y="1344075"/>
                <a:ext cx="5843094" cy="3731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 rectangular land has the dimensions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km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km.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of the surface of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this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land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planted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fruit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trees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owner of this land decides to use half of the remaining area to build a swimming pool.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Calculate, as a function of 𝑥, the surface of the swimming pool.</a:t>
                </a:r>
                <a:endParaRPr lang="fr-FR" sz="2400" dirty="0">
                  <a:solidFill>
                    <a:prstClr val="white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79" y="1344075"/>
                <a:ext cx="5843094" cy="3731791"/>
              </a:xfrm>
              <a:prstGeom prst="rect">
                <a:avLst/>
              </a:prstGeom>
              <a:blipFill>
                <a:blip r:embed="rId3"/>
                <a:stretch>
                  <a:fillRect l="-1670" t="-1142" r="-1044" b="-27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371706" y="5205443"/>
                <a:ext cx="2126342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 km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706" y="5205443"/>
                <a:ext cx="2126342" cy="616964"/>
              </a:xfrm>
              <a:prstGeom prst="rect">
                <a:avLst/>
              </a:prstGeom>
              <a:blipFill>
                <a:blip r:embed="rId4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575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38912" y="1183124"/>
            <a:ext cx="4443984" cy="1734162"/>
          </a:xfrm>
          <a:prstGeom prst="rect">
            <a:avLst/>
          </a:prstGeom>
          <a:solidFill>
            <a:srgbClr val="DEEBF7"/>
          </a:solidFill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Simplification 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literal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fraction: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We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cancel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all the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common factors of its two terms; that is , divide the numerator and the denominator by their common factor. Thus we obtain a fraction equal to the first one.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006250" y="1183123"/>
            <a:ext cx="7069636" cy="173416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0269" y="2111278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Addition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or subtraction 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of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two literal 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fractions:</a:t>
                </a:r>
                <a:endParaRPr lang="fr-FR" b="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fractions,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 and b are non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269" y="2111278"/>
                <a:ext cx="7571088" cy="607384"/>
              </a:xfrm>
              <a:prstGeom prst="rect">
                <a:avLst/>
              </a:prstGeom>
              <a:blipFill>
                <a:blip r:embed="rId2"/>
                <a:stretch>
                  <a:fillRect l="-1288" t="-154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38912" y="3108960"/>
            <a:ext cx="5419634" cy="14139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8912" y="4105738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Multiplication of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literal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fractions:</a:t>
                </a:r>
                <a:endParaRPr lang="fr-FR" b="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fractions,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and b are non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12" y="4105738"/>
                <a:ext cx="7571088" cy="607384"/>
              </a:xfrm>
              <a:prstGeom prst="rect">
                <a:avLst/>
              </a:prstGeom>
              <a:blipFill>
                <a:blip r:embed="rId3"/>
                <a:stretch>
                  <a:fillRect l="-1208" t="-16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16952" y="3108960"/>
            <a:ext cx="6058933" cy="14139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16953" y="4142987"/>
                <a:ext cx="5419634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Division of </a:t>
                </a: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two literal 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fractions:</a:t>
                </a:r>
                <a:endParaRPr lang="fr-FR" b="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and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are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fractions,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such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 and b are non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zero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6953" y="4142987"/>
                <a:ext cx="5419634" cy="607384"/>
              </a:xfrm>
              <a:prstGeom prst="rect">
                <a:avLst/>
              </a:prstGeom>
              <a:blipFill>
                <a:blip r:embed="rId4"/>
                <a:stretch>
                  <a:fillRect l="-1687" t="-16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6772" y="4713122"/>
            <a:ext cx="11659113" cy="1573533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8912" y="5480706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Complex fraction: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It is the ratio of two fractions.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are 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fractions, their ratio </a:t>
                </a:r>
                <a:r>
                  <a:rPr lang="fr-FR" sz="2000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is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(</a:t>
                </a:r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all denominators are nonzero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). </a:t>
                </a: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12" y="5480706"/>
                <a:ext cx="10780162" cy="607384"/>
              </a:xfrm>
              <a:prstGeom prst="rect">
                <a:avLst/>
              </a:prstGeom>
              <a:blipFill>
                <a:blip r:embed="rId5"/>
                <a:stretch>
                  <a:fillRect l="-848" t="-123000" b="-19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</p:spTree>
    <p:extLst>
      <p:ext uri="{BB962C8B-B14F-4D97-AF65-F5344CB8AC3E}">
        <p14:creationId xmlns:p14="http://schemas.microsoft.com/office/powerpoint/2010/main" val="236447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2" grpId="0" build="p" animBg="1"/>
      <p:bldP spid="14" grpId="0" build="p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  <a:hlinkClick r:id="rId2"/>
              </a:rPr>
              <a:t>https://freesvg.org/math-fraction-icon</a:t>
            </a: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&lt;div&gt;Icons made by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="https://www.freepik.com"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&lt;/a&gt; from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="https://www.flaticon.com/"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Flaticon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"&gt;www.flaticon.com&lt;/a&gt;&lt;/div&gt;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994059" y="1815556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Author: Georges </a:t>
            </a:r>
            <a:r>
              <a:rPr lang="en-US" sz="2400" dirty="0" err="1">
                <a:latin typeface="Myriad Pro" panose="020B0503030403020204" pitchFamily="34" charset="0"/>
              </a:rPr>
              <a:t>Maamary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Reviewer: Samar Abou Haidar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Translator: </a:t>
            </a:r>
            <a:r>
              <a:rPr lang="en-US" sz="2400" dirty="0" err="1">
                <a:latin typeface="Myriad Pro" panose="020B0503030403020204" pitchFamily="34" charset="0"/>
              </a:rPr>
              <a:t>Izzeddine</a:t>
            </a:r>
            <a:r>
              <a:rPr lang="en-US" sz="2400" dirty="0">
                <a:latin typeface="Myriad Pro" panose="020B0503030403020204" pitchFamily="34" charset="0"/>
              </a:rPr>
              <a:t> Hnaini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728653" y="1428841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41DF737-B09F-45F7-8B4D-7B612692401B}"/>
              </a:ext>
            </a:extLst>
          </p:cNvPr>
          <p:cNvSpPr/>
          <p:nvPr/>
        </p:nvSpPr>
        <p:spPr>
          <a:xfrm flipH="1">
            <a:off x="1838919" y="3539111"/>
            <a:ext cx="8439175" cy="9523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 dirty="0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FDC69F3-A69C-4084-8DFC-7E41A2305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13704" y="3095330"/>
            <a:ext cx="1322348" cy="186396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F0BAEDF-A1FA-4A7C-BDD3-97118313C755}"/>
              </a:ext>
            </a:extLst>
          </p:cNvPr>
          <p:cNvSpPr txBox="1"/>
          <p:nvPr/>
        </p:nvSpPr>
        <p:spPr>
          <a:xfrm>
            <a:off x="770392" y="3759870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5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375585-5AA7-4A90-B7AE-D88CE6E5F2AC}"/>
              </a:ext>
            </a:extLst>
          </p:cNvPr>
          <p:cNvSpPr/>
          <p:nvPr/>
        </p:nvSpPr>
        <p:spPr>
          <a:xfrm flipH="1">
            <a:off x="1838922" y="2440837"/>
            <a:ext cx="8439174" cy="603454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8D90E59D-0519-4DAC-81CD-A537555E6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33576" y="1775106"/>
            <a:ext cx="1263488" cy="178099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FB26620-3D1A-4C14-8D99-6E5C488028AD}"/>
              </a:ext>
            </a:extLst>
          </p:cNvPr>
          <p:cNvSpPr txBox="1"/>
          <p:nvPr/>
        </p:nvSpPr>
        <p:spPr>
          <a:xfrm>
            <a:off x="770392" y="2375684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4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1161177-AA5E-47FC-8118-7BD475B9892C}"/>
              </a:ext>
            </a:extLst>
          </p:cNvPr>
          <p:cNvSpPr/>
          <p:nvPr/>
        </p:nvSpPr>
        <p:spPr>
          <a:xfrm flipH="1">
            <a:off x="1922182" y="5205408"/>
            <a:ext cx="8355916" cy="787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35" name="Graphic 133">
            <a:extLst>
              <a:ext uri="{FF2B5EF4-FFF2-40B4-BE49-F238E27FC236}">
                <a16:creationId xmlns:a16="http://schemas.microsoft.com/office/drawing/2014/main" id="{A560CA51-9F21-4C7D-B5AE-F87383760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24525" y="4491438"/>
            <a:ext cx="1311228" cy="184829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D7FFF54-49D5-4933-AB27-6EBA9AA33CA3}"/>
              </a:ext>
            </a:extLst>
          </p:cNvPr>
          <p:cNvSpPr txBox="1"/>
          <p:nvPr/>
        </p:nvSpPr>
        <p:spPr>
          <a:xfrm>
            <a:off x="770392" y="5183823"/>
            <a:ext cx="821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6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B2CAA53-A09A-49F3-8319-7FDA7786A102}"/>
                  </a:ext>
                </a:extLst>
              </p:cNvPr>
              <p:cNvSpPr txBox="1"/>
              <p:nvPr/>
            </p:nvSpPr>
            <p:spPr>
              <a:xfrm flipH="1">
                <a:off x="2247033" y="3267507"/>
                <a:ext cx="7370728" cy="127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Replace the statement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fr-FR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fr-FR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  by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𝑎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𝑏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GE SS Two Light" panose="020A0503020102020204" pitchFamily="18" charset="-78"/>
                      </a:rPr>
                      <m:t>÷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𝑐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𝑑</m:t>
                        </m:r>
                      </m:den>
                    </m:f>
                  </m:oMath>
                </a14:m>
                <a:endParaRPr lang="en-US" sz="2000" dirty="0">
                  <a:latin typeface="Myriad Pro" panose="020B0503030403020204" pitchFamily="34" charset="0"/>
                  <a:ea typeface="GE SS Two Light" panose="020A0503020102020204" pitchFamily="18" charset="-78"/>
                  <a:cs typeface="GE SS Two Light" panose="020A0503020102020204" pitchFamily="18" charset="-78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B2CAA53-A09A-49F3-8319-7FDA7786A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247033" y="3267507"/>
                <a:ext cx="7370728" cy="1273169"/>
              </a:xfrm>
              <a:prstGeom prst="rect">
                <a:avLst/>
              </a:prstGeom>
              <a:blipFill>
                <a:blip r:embed="rId4"/>
                <a:stretch>
                  <a:fillRect l="-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3DB7E4C8-904B-4927-9162-1F6BBC75F3D6}"/>
              </a:ext>
            </a:extLst>
          </p:cNvPr>
          <p:cNvSpPr txBox="1"/>
          <p:nvPr/>
        </p:nvSpPr>
        <p:spPr>
          <a:xfrm flipH="1">
            <a:off x="2247033" y="2453681"/>
            <a:ext cx="687048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Write the reciprocal of a fraction in the form of a fraction.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9A4C94-A678-4495-8D5E-9E25DE7C03DD}"/>
              </a:ext>
            </a:extLst>
          </p:cNvPr>
          <p:cNvSpPr txBox="1"/>
          <p:nvPr/>
        </p:nvSpPr>
        <p:spPr>
          <a:xfrm flipH="1">
            <a:off x="2213924" y="5254901"/>
            <a:ext cx="734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Perform the necessary operations to reduce a complex fraction into a simple one.</a:t>
            </a:r>
          </a:p>
        </p:txBody>
      </p:sp>
    </p:spTree>
    <p:extLst>
      <p:ext uri="{BB962C8B-B14F-4D97-AF65-F5344CB8AC3E}">
        <p14:creationId xmlns:p14="http://schemas.microsoft.com/office/powerpoint/2010/main" val="18439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28" grpId="0" animBg="1"/>
      <p:bldP spid="30" grpId="0"/>
      <p:bldP spid="31" grpId="0" animBg="1"/>
      <p:bldP spid="33" grpId="0"/>
      <p:bldP spid="34" grpId="0" animBg="1"/>
      <p:bldP spid="36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976166" y="1279461"/>
            <a:ext cx="10619874" cy="5909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At the beginning of this chapter, students should be aware of:</a:t>
            </a:r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5004" y="2116688"/>
            <a:ext cx="9194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A- Performing the four operations on the fractions.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5004" y="2811439"/>
            <a:ext cx="106680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B-Understanding that a fraction is not changed upon multiplying or dividing its </a:t>
            </a:r>
            <a:br>
              <a:rPr lang="en-US" sz="2000" dirty="0">
                <a:latin typeface="Myriad Pro" panose="020B0503030403020204" charset="0"/>
              </a:rPr>
            </a:br>
            <a:r>
              <a:rPr lang="en-US" sz="2000" dirty="0">
                <a:latin typeface="Myriad Pro" panose="020B0503030403020204" charset="0"/>
              </a:rPr>
              <a:t>   two terms(numerator and denominator) by the same nonzero number.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6623" y="3773521"/>
            <a:ext cx="10781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C- Reducing a fraction to its simplest expression ; that is, simplifying the fraction as</a:t>
            </a:r>
            <a:br>
              <a:rPr lang="en-US" sz="2000" dirty="0">
                <a:latin typeface="Myriad Pro" panose="020B0503030403020204" charset="0"/>
              </a:rPr>
            </a:br>
            <a:r>
              <a:rPr lang="en-US" sz="2000" dirty="0">
                <a:latin typeface="Myriad Pro" panose="020B0503030403020204" charset="0"/>
              </a:rPr>
              <a:t>     much as possible in order to make it irreducible.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en-US" sz="20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8128" y="1786053"/>
                <a:ext cx="11959847" cy="42690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A- Performing the four operations on the fractions:</a:t>
                </a:r>
                <a:endParaRPr lang="fr-FR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1. Addition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571500" indent="-457200">
                  <a:buAutoNum type="arabicPeriod"/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2. S</a:t>
                </a:r>
                <a:r>
                  <a:rPr lang="en-US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ubtraction</a:t>
                </a: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3. Multiplication: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4. Division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128" y="1786053"/>
                <a:ext cx="11959847" cy="4269084"/>
              </a:xfrm>
              <a:prstGeom prst="rect">
                <a:avLst/>
              </a:prstGeom>
              <a:blipFill>
                <a:blip r:embed="rId2"/>
                <a:stretch>
                  <a:fillRect t="-7143" b="-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34647" y="1948494"/>
                <a:ext cx="4136571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29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647" y="1948494"/>
                <a:ext cx="4136571" cy="6768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66407" y="3146263"/>
                <a:ext cx="4347029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 sz="2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 sz="2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3146263"/>
                <a:ext cx="4347029" cy="6768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6407" y="4267367"/>
                <a:ext cx="2283611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4267367"/>
                <a:ext cx="2283611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518471" y="5379344"/>
                <a:ext cx="2844804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471" y="5379344"/>
                <a:ext cx="2844804" cy="6705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829824" y="1891724"/>
            <a:ext cx="4276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To add two fractions, reduce them to the same denominator.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7604300" y="2039703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ight Arrow 13"/>
          <p:cNvSpPr/>
          <p:nvPr/>
        </p:nvSpPr>
        <p:spPr>
          <a:xfrm>
            <a:off x="8096742" y="3244533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/>
          <p:cNvSpPr txBox="1"/>
          <p:nvPr/>
        </p:nvSpPr>
        <p:spPr>
          <a:xfrm>
            <a:off x="6766709" y="4239569"/>
            <a:ext cx="5339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To multiply two fractions, multiply their numerators and their denominators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6399026" y="4365933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ight Arrow 16"/>
          <p:cNvSpPr/>
          <p:nvPr/>
        </p:nvSpPr>
        <p:spPr>
          <a:xfrm>
            <a:off x="6399026" y="5516136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extBox 17"/>
          <p:cNvSpPr txBox="1"/>
          <p:nvPr/>
        </p:nvSpPr>
        <p:spPr>
          <a:xfrm>
            <a:off x="6766709" y="5361771"/>
            <a:ext cx="5339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To divide two fractions, multiply the first by the reciprocal of the second.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4308" y="3146263"/>
            <a:ext cx="3935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To subtract two fractions, reduce them to the same denominator.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4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</p:spTree>
    <p:extLst>
      <p:ext uri="{BB962C8B-B14F-4D97-AF65-F5344CB8AC3E}">
        <p14:creationId xmlns:p14="http://schemas.microsoft.com/office/powerpoint/2010/main" val="170766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9" grpId="0"/>
      <p:bldP spid="10" grpId="0"/>
      <p:bldP spid="12" grpId="0"/>
      <p:bldP spid="13" grpId="0"/>
      <p:bldP spid="3" grpId="0" animBg="1"/>
      <p:bldP spid="14" grpId="0" animBg="1"/>
      <p:bldP spid="15" grpId="0"/>
      <p:bldP spid="16" grpId="0" animBg="1"/>
      <p:bldP spid="17" grpId="0" animBg="1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60.png"/>
          <p:cNvPicPr/>
          <p:nvPr/>
        </p:nvPicPr>
        <p:blipFill rotWithShape="1">
          <a:blip r:embed="rId2" cstate="print"/>
          <a:srcRect r="68867" b="37064"/>
          <a:stretch/>
        </p:blipFill>
        <p:spPr>
          <a:xfrm>
            <a:off x="7636985" y="3637895"/>
            <a:ext cx="1807028" cy="1841001"/>
          </a:xfrm>
          <a:prstGeom prst="ellipse">
            <a:avLst/>
          </a:prstGeom>
        </p:spPr>
      </p:pic>
      <p:pic>
        <p:nvPicPr>
          <p:cNvPr id="12" name="Picture 11" descr="60.png"/>
          <p:cNvPicPr/>
          <p:nvPr/>
        </p:nvPicPr>
        <p:blipFill rotWithShape="1">
          <a:blip r:embed="rId2" cstate="print"/>
          <a:srcRect l="67378" b="36820"/>
          <a:stretch/>
        </p:blipFill>
        <p:spPr>
          <a:xfrm>
            <a:off x="7580378" y="3637895"/>
            <a:ext cx="2007326" cy="1952033"/>
          </a:xfrm>
          <a:prstGeom prst="ellipse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9310" y="1622283"/>
                <a:ext cx="11467394" cy="2411255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3363" indent="-233363"/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</a:rPr>
                  <a:t>B-Understanding that a fraction doesn’t change when its numerator and denominator are multiplied or divided by the same nonzero number.</a:t>
                </a: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For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…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are all equal because : </a:t>
                </a:r>
              </a:p>
              <a:p>
                <a:pPr marL="114300">
                  <a:lnSpc>
                    <a:spcPct val="100000"/>
                  </a:lnSpc>
                </a:pPr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2×2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8×2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10" y="1622283"/>
                <a:ext cx="11467394" cy="2411255"/>
              </a:xfrm>
              <a:prstGeom prst="rect">
                <a:avLst/>
              </a:prstGeom>
              <a:blipFill>
                <a:blip r:embed="rId3"/>
                <a:stretch>
                  <a:fillRect l="-851" t="-22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35297" y="3958717"/>
                <a:ext cx="4822790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97" y="3958717"/>
                <a:ext cx="4822790" cy="616964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89309" y="5752815"/>
                <a:ext cx="2984407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Then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…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09" y="5752815"/>
                <a:ext cx="2984407" cy="617157"/>
              </a:xfrm>
              <a:prstGeom prst="rect">
                <a:avLst/>
              </a:prstGeom>
              <a:blipFill>
                <a:blip r:embed="rId5"/>
                <a:stretch>
                  <a:fillRect l="-3272"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35297" y="4923987"/>
                <a:ext cx="4822790" cy="617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4×2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1×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4×4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97" y="4923987"/>
                <a:ext cx="4822790" cy="617157"/>
              </a:xfrm>
              <a:prstGeom prst="rect">
                <a:avLst/>
              </a:prstGeom>
              <a:blipFill>
                <a:blip r:embed="rId6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240364" y="2820914"/>
            <a:ext cx="3213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Using the figure below</a:t>
            </a:r>
            <a:endParaRPr lang="fr-FR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018159" y="5747978"/>
                <a:ext cx="6098208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    </a:t>
                </a:r>
                <a:r>
                  <a:rPr lang="fr-FR" sz="240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Then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8159" y="5747978"/>
                <a:ext cx="6098208" cy="617157"/>
              </a:xfrm>
              <a:prstGeom prst="rect">
                <a:avLst/>
              </a:prstGeom>
              <a:blipFill>
                <a:blip r:embed="rId7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4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</p:spTree>
    <p:extLst>
      <p:ext uri="{BB962C8B-B14F-4D97-AF65-F5344CB8AC3E}">
        <p14:creationId xmlns:p14="http://schemas.microsoft.com/office/powerpoint/2010/main" val="4050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77 0.00324 L 0.1875 4.81481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337" y="2539203"/>
                <a:ext cx="11959847" cy="143580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C- </a:t>
                </a:r>
                <a:r>
                  <a:rPr lang="en-US" sz="2800" dirty="0">
                    <a:solidFill>
                      <a:srgbClr val="00B0F0"/>
                    </a:solidFill>
                    <a:latin typeface="Myriad Pro" panose="020B0503030403020204" charset="0"/>
                  </a:rPr>
                  <a:t>Reducing a fraction to its simplest form; that is, simplify to make it irreducible.</a:t>
                </a:r>
                <a:endParaRPr lang="fr-FR" sz="280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For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example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: To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simplify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the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210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we can use one of the following methods:</a:t>
                </a: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37" y="2539203"/>
                <a:ext cx="11959847" cy="1435804"/>
              </a:xfrm>
              <a:prstGeom prst="rect">
                <a:avLst/>
              </a:prstGeom>
              <a:blipFill>
                <a:blip r:embed="rId2"/>
                <a:stretch>
                  <a:fillRect l="-1019" t="-1042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978945" y="3198077"/>
                <a:ext cx="4916714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150÷10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15÷3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21÷3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945" y="3198077"/>
                <a:ext cx="4916714" cy="6222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710184" y="3299077"/>
            <a:ext cx="5119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Method of successive divisions: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0184" y="5104629"/>
            <a:ext cx="5460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Method of </a:t>
            </a:r>
            <a:r>
              <a:rPr lang="en-US" sz="2400" b="1" dirty="0">
                <a:latin typeface="Myriad Pro" panose="020B0503030403020204" charset="0"/>
              </a:rPr>
              <a:t>dividing</a:t>
            </a:r>
            <a:r>
              <a:rPr lang="fr-FR" sz="2400" b="1" dirty="0">
                <a:latin typeface="Myriad Pro" panose="020B0503030403020204" charset="0"/>
              </a:rPr>
              <a:t> the </a:t>
            </a:r>
            <a:r>
              <a:rPr lang="en-US" sz="2400" b="1" dirty="0">
                <a:latin typeface="Myriad Pro" panose="020B0503030403020204" charset="0"/>
              </a:rPr>
              <a:t>numerator</a:t>
            </a:r>
            <a:r>
              <a:rPr lang="fr-FR" sz="2400" b="1" dirty="0">
                <a:latin typeface="Myriad Pro" panose="020B0503030403020204" charset="0"/>
              </a:rPr>
              <a:t> and the </a:t>
            </a:r>
            <a:r>
              <a:rPr lang="en-US" sz="2400" b="1" dirty="0">
                <a:latin typeface="Myriad Pro" panose="020B0503030403020204" charset="0"/>
              </a:rPr>
              <a:t>denominator</a:t>
            </a:r>
            <a:r>
              <a:rPr lang="fr-FR" sz="2400" b="1" dirty="0">
                <a:latin typeface="Myriad Pro" panose="020B0503030403020204" charset="0"/>
              </a:rPr>
              <a:t> by </a:t>
            </a:r>
            <a:r>
              <a:rPr lang="en-US" sz="2400" b="1" dirty="0">
                <a:latin typeface="Myriad Pro" panose="020B0503030403020204" charset="0"/>
              </a:rPr>
              <a:t>their</a:t>
            </a:r>
            <a:r>
              <a:rPr lang="fr-FR" sz="2400" b="1" dirty="0">
                <a:latin typeface="Myriad Pro" panose="020B0503030403020204" charset="0"/>
              </a:rPr>
              <a:t> GCD.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0184" y="4204011"/>
            <a:ext cx="485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Method of prime </a:t>
            </a:r>
            <a:r>
              <a:rPr lang="en-US" sz="2400" b="1" dirty="0">
                <a:latin typeface="Myriad Pro" panose="020B0503030403020204" charset="0"/>
              </a:rPr>
              <a:t>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380404" y="4186261"/>
                <a:ext cx="2618014" cy="668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2×3×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3×5×7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0404" y="4186261"/>
                <a:ext cx="2618014" cy="66870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8115637" y="4105118"/>
            <a:ext cx="407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simplify by 2 × 3 × 5 which is  a common factor</a:t>
            </a:r>
            <a:r>
              <a:rPr lang="fr-FR" sz="20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150 and 210.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978945" y="5089057"/>
                <a:ext cx="2554515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150÷30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945" y="5089057"/>
                <a:ext cx="2554515" cy="62222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8486715" y="4984669"/>
            <a:ext cx="3483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simplify by 30 which is the GCD of 150 and 210.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4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</p:spTree>
    <p:extLst>
      <p:ext uri="{BB962C8B-B14F-4D97-AF65-F5344CB8AC3E}">
        <p14:creationId xmlns:p14="http://schemas.microsoft.com/office/powerpoint/2010/main" val="114113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501596" y="1176210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Placeholder 3"/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7" b="6437"/>
          <a:stretch>
            <a:fillRect/>
          </a:stretch>
        </p:blipFill>
        <p:spPr>
          <a:xfrm>
            <a:off x="6600825" y="2109788"/>
            <a:ext cx="5422900" cy="3076575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294589" y="1681880"/>
                <a:ext cx="6069636" cy="2993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dimensions of a rectangular field are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km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km. 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of </a:t>
                </a:r>
                <a:r>
                  <a:rPr lang="fr-FR" sz="2400" dirty="0" err="1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this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field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planted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fruit 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trees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fields owner decides to use half of the non-planted part to build a swimming pool.</a:t>
                </a:r>
              </a:p>
              <a:p>
                <a:pPr algn="just"/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Calculate, as a function of 𝑥, the area of this swimming pool.</a:t>
                </a:r>
                <a:endParaRPr lang="fr-FR" sz="2400" dirty="0">
                  <a:solidFill>
                    <a:prstClr val="white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89" y="1681880"/>
                <a:ext cx="6069636" cy="2993127"/>
              </a:xfrm>
              <a:prstGeom prst="rect">
                <a:avLst/>
              </a:prstGeom>
              <a:blipFill>
                <a:blip r:embed="rId3"/>
                <a:stretch>
                  <a:fillRect l="-1506" r="-1606" b="-3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184" y="1274065"/>
                <a:ext cx="11430000" cy="548640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Calculate </a:t>
                </a:r>
                <a:r>
                  <a:rPr lang="fr-FR" sz="2400" dirty="0" err="1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letters</a:t>
                </a: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en-US" sz="2400" b="0" i="1" dirty="0">
                  <a:solidFill>
                    <a:prstClr val="black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represent</a:t>
                </a: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two</a:t>
                </a: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numbers</a:t>
                </a: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How do you represent the double of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How do you represent the triple of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</a:t>
                </a: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How do you represent the </a:t>
                </a:r>
                <a:r>
                  <a:rPr lang="en-US" sz="2400" dirty="0">
                    <a:latin typeface="Myriad Pro" panose="020B0503030403020204" charset="0"/>
                  </a:rPr>
                  <a:t>sum, the difference, the product of 𝑎 and 𝑏?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How do you represent</a:t>
                </a:r>
                <a:r>
                  <a:rPr lang="en-US" sz="2400" dirty="0">
                    <a:latin typeface="Myriad Pro" panose="020B0503030403020204" charset="0"/>
                  </a:rPr>
                  <a:t> the square of 𝑎? </a:t>
                </a: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How do you represent</a:t>
                </a:r>
                <a:r>
                  <a:rPr lang="en-US" sz="2400" dirty="0">
                    <a:latin typeface="Myriad Pro" panose="020B0503030403020204" charset="0"/>
                  </a:rPr>
                  <a:t> its cube?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en-US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How do you represent</a:t>
                </a:r>
                <a:r>
                  <a:rPr lang="en-US" sz="2400" dirty="0">
                    <a:latin typeface="Myriad Pro" panose="020B0503030403020204" charset="0"/>
                  </a:rPr>
                  <a:t> the quotient of 𝑎 and 𝑏 where 𝑏 ≠ 0?</a:t>
                </a: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84" y="1274065"/>
                <a:ext cx="11430000" cy="548640"/>
              </a:xfrm>
              <a:prstGeom prst="rect">
                <a:avLst/>
              </a:prstGeom>
              <a:blipFill>
                <a:blip r:embed="rId2"/>
                <a:stretch>
                  <a:fillRect l="-853" t="-6667" b="-67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296229" y="2834880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229" y="2834880"/>
                <a:ext cx="566057" cy="461665"/>
              </a:xfrm>
              <a:prstGeom prst="rect">
                <a:avLst/>
              </a:prstGeom>
              <a:blipFill>
                <a:blip r:embed="rId3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3164110" y="3694546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110" y="3694546"/>
                <a:ext cx="153851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5347926" y="3704797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926" y="3704797"/>
                <a:ext cx="153851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7376239" y="3694545"/>
                <a:ext cx="17852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6239" y="3694545"/>
                <a:ext cx="178525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809999" y="4564463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9999" y="4564463"/>
                <a:ext cx="153851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8725524" y="4544400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5524" y="4544400"/>
                <a:ext cx="1538516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9376227" y="2841679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227" y="2841679"/>
                <a:ext cx="566057" cy="461665"/>
              </a:xfrm>
              <a:prstGeom prst="rect">
                <a:avLst/>
              </a:prstGeom>
              <a:blipFill>
                <a:blip r:embed="rId9"/>
                <a:stretch>
                  <a:fillRect l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4742391" y="5434380"/>
                <a:ext cx="566057" cy="668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8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391" y="5434380"/>
                <a:ext cx="566057" cy="66883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  <p:bldP spid="38" grpId="0"/>
      <p:bldP spid="39" grpId="0"/>
      <p:bldP spid="40" grpId="0"/>
      <p:bldP spid="41" grpId="0"/>
      <p:bldP spid="42" grpId="0"/>
      <p:bldP spid="43" grpId="0"/>
      <p:bldP spid="67" grpId="0"/>
      <p:bldP spid="6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3939</TotalTime>
  <Words>2255</Words>
  <Application>Microsoft Office PowerPoint</Application>
  <PresentationFormat>Widescreen</PresentationFormat>
  <Paragraphs>325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Times New Roman</vt:lpstr>
      <vt:lpstr>Myriad Pro</vt:lpstr>
      <vt:lpstr>Tw Cen MT</vt:lpstr>
      <vt:lpstr>Calibri Light</vt:lpstr>
      <vt:lpstr>Arial</vt:lpstr>
      <vt:lpstr>Wingdings</vt:lpstr>
      <vt:lpstr>Myriad Pro Light</vt:lpstr>
      <vt:lpstr>Calibri</vt:lpstr>
      <vt:lpstr>Cambria Math</vt:lpstr>
      <vt:lpstr>Adobe Arabic</vt:lpstr>
      <vt:lpstr>Office Theme</vt:lpstr>
      <vt:lpstr>Literal fractions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224</cp:revision>
  <dcterms:created xsi:type="dcterms:W3CDTF">2021-05-31T08:15:25Z</dcterms:created>
  <dcterms:modified xsi:type="dcterms:W3CDTF">2021-12-04T08:13:12Z</dcterms:modified>
</cp:coreProperties>
</file>