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9"/>
  </p:notesMasterIdLst>
  <p:sldIdLst>
    <p:sldId id="256" r:id="rId2"/>
    <p:sldId id="264" r:id="rId3"/>
    <p:sldId id="270" r:id="rId4"/>
    <p:sldId id="258" r:id="rId5"/>
    <p:sldId id="305" r:id="rId6"/>
    <p:sldId id="306" r:id="rId7"/>
    <p:sldId id="307" r:id="rId8"/>
    <p:sldId id="277" r:id="rId9"/>
    <p:sldId id="302" r:id="rId10"/>
    <p:sldId id="303" r:id="rId11"/>
    <p:sldId id="309" r:id="rId12"/>
    <p:sldId id="318" r:id="rId13"/>
    <p:sldId id="310" r:id="rId14"/>
    <p:sldId id="311" r:id="rId15"/>
    <p:sldId id="312" r:id="rId16"/>
    <p:sldId id="313" r:id="rId17"/>
    <p:sldId id="314" r:id="rId18"/>
    <p:sldId id="317" r:id="rId19"/>
    <p:sldId id="316" r:id="rId20"/>
    <p:sldId id="315" r:id="rId21"/>
    <p:sldId id="304" r:id="rId22"/>
    <p:sldId id="319" r:id="rId23"/>
    <p:sldId id="294" r:id="rId24"/>
    <p:sldId id="289" r:id="rId25"/>
    <p:sldId id="261" r:id="rId26"/>
    <p:sldId id="265" r:id="rId27"/>
    <p:sldId id="272" r:id="rId28"/>
  </p:sldIdLst>
  <p:sldSz cx="12192000" cy="6858000"/>
  <p:notesSz cx="6858000" cy="9144000"/>
  <p:embeddedFontLst>
    <p:embeddedFont>
      <p:font typeface="Adobe Arabic" panose="02040503050201020203" pitchFamily="18" charset="-78"/>
      <p:regular r:id="rId30"/>
      <p:bold r:id="rId31"/>
      <p:italic r:id="rId32"/>
      <p:boldItalic r:id="rId33"/>
    </p:embeddedFont>
    <p:embeddedFont>
      <p:font typeface="Calibri" panose="020F0502020204030204" pitchFamily="34" charset="0"/>
      <p:regular r:id="rId34"/>
      <p:bold r:id="rId35"/>
      <p:italic r:id="rId36"/>
      <p:boldItalic r:id="rId37"/>
    </p:embeddedFont>
    <p:embeddedFont>
      <p:font typeface="Myriad Pro" panose="020B0503030403020204" pitchFamily="34" charset="0"/>
      <p:regular r:id="rId38"/>
      <p:bold r:id="rId39"/>
      <p:italic r:id="rId40"/>
      <p:boldItalic r:id="rId41"/>
    </p:embeddedFont>
    <p:embeddedFont>
      <p:font typeface="Myriad Pro Light" panose="020B0403030403020204" pitchFamily="34" charset="0"/>
      <p:regular r:id="rId42"/>
      <p:bold r:id="rId43"/>
      <p:italic r:id="rId44"/>
      <p:boldItalic r:id="rId45"/>
    </p:embeddedFont>
    <p:embeddedFont>
      <p:font typeface="Tw Cen MT" panose="020B0602020104020603" pitchFamily="34" charset="0"/>
      <p:regular r:id="rId46"/>
      <p:bold r:id="rId47"/>
      <p:italic r:id="rId48"/>
      <p:boldItalic r:id="rId49"/>
    </p:embeddedFont>
  </p:embeddedFontLst>
  <p:defaultTextStyle>
    <a:defPPr>
      <a:defRPr lang="en-US"/>
    </a:defPPr>
    <a:lvl1pPr marL="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63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6D6"/>
    <a:srgbClr val="DDEAF6"/>
    <a:srgbClr val="DEEBF7"/>
    <a:srgbClr val="0097D7"/>
    <a:srgbClr val="9DC3E6"/>
    <a:srgbClr val="FFF8C2"/>
    <a:srgbClr val="F9EC7B"/>
    <a:srgbClr val="FF8021"/>
    <a:srgbClr val="5DCCF3"/>
    <a:srgbClr val="53FF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68" autoAdjust="0"/>
    <p:restoredTop sz="95407" autoAdjust="0"/>
  </p:normalViewPr>
  <p:slideViewPr>
    <p:cSldViewPr snapToGrid="0">
      <p:cViewPr varScale="1">
        <p:scale>
          <a:sx n="79" d="100"/>
          <a:sy n="79" d="100"/>
        </p:scale>
        <p:origin x="778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3252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0.fntdata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openxmlformats.org/officeDocument/2006/relationships/font" Target="fonts/font13.fntdata"/><Relationship Id="rId47" Type="http://schemas.openxmlformats.org/officeDocument/2006/relationships/font" Target="fonts/font18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font" Target="fonts/font16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4" Type="http://schemas.openxmlformats.org/officeDocument/2006/relationships/font" Target="fonts/font15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font" Target="fonts/font14.fntdata"/><Relationship Id="rId48" Type="http://schemas.openxmlformats.org/officeDocument/2006/relationships/font" Target="fonts/font19.fntdata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46" Type="http://schemas.openxmlformats.org/officeDocument/2006/relationships/font" Target="fonts/font17.fntdata"/><Relationship Id="rId20" Type="http://schemas.openxmlformats.org/officeDocument/2006/relationships/slide" Target="slides/slide19.xml"/><Relationship Id="rId41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7.fntdata"/><Relationship Id="rId49" Type="http://schemas.openxmlformats.org/officeDocument/2006/relationships/font" Target="fonts/font2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L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CFE95E-0BA6-0E44-8426-B6AC935A2B8E}" type="datetimeFigureOut">
              <a:rPr lang="en-LB" smtClean="0"/>
              <a:t>12/04/2021</a:t>
            </a:fld>
            <a:endParaRPr lang="en-L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L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L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L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708A6B-DD12-5C4E-A0BC-3BAD92526AA8}" type="slidenum">
              <a:rPr lang="en-LB" smtClean="0"/>
              <a:t>‹#›</a:t>
            </a:fld>
            <a:endParaRPr lang="en-LB"/>
          </a:p>
        </p:txBody>
      </p:sp>
    </p:spTree>
    <p:extLst>
      <p:ext uri="{BB962C8B-B14F-4D97-AF65-F5344CB8AC3E}">
        <p14:creationId xmlns:p14="http://schemas.microsoft.com/office/powerpoint/2010/main" val="2206705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emf"/><Relationship Id="rId7" Type="http://schemas.openxmlformats.org/officeDocument/2006/relationships/image" Target="../media/image8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صفحة الرئيس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8">
            <a:extLst>
              <a:ext uri="{FF2B5EF4-FFF2-40B4-BE49-F238E27FC236}">
                <a16:creationId xmlns:a16="http://schemas.microsoft.com/office/drawing/2014/main" id="{6611C6F5-8055-AA46-A236-8AD918713B9C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 flipH="1">
            <a:off x="1210019" y="2607882"/>
            <a:ext cx="2975891" cy="2975891"/>
          </a:xfrm>
          <a:custGeom>
            <a:avLst/>
            <a:gdLst>
              <a:gd name="connsiteX0" fmla="*/ 1550269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09 h 3100540"/>
              <a:gd name="connsiteX5" fmla="*/ 1422726 w 3100540"/>
              <a:gd name="connsiteY5" fmla="*/ 3047709 h 3100540"/>
              <a:gd name="connsiteX6" fmla="*/ 52831 w 3100540"/>
              <a:gd name="connsiteY6" fmla="*/ 1677814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69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69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09"/>
                </a:lnTo>
                <a:cubicBezTo>
                  <a:pt x="1607375" y="3118151"/>
                  <a:pt x="1493167" y="3118151"/>
                  <a:pt x="1422726" y="3047709"/>
                </a:cubicBezTo>
                <a:lnTo>
                  <a:pt x="52831" y="1677814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B8CAD8A-44BB-FD4D-AD11-A32F70939FB0}"/>
              </a:ext>
            </a:extLst>
          </p:cNvPr>
          <p:cNvGrpSpPr/>
          <p:nvPr userDrawn="1"/>
        </p:nvGrpSpPr>
        <p:grpSpPr>
          <a:xfrm flipV="1">
            <a:off x="0" y="2989854"/>
            <a:ext cx="12192000" cy="2226327"/>
            <a:chOff x="44070" y="1918544"/>
            <a:chExt cx="16591967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0599AE5-D3E6-A749-AE0A-779FCFDEACBF}"/>
                </a:ext>
              </a:extLst>
            </p:cNvPr>
            <p:cNvGrpSpPr/>
            <p:nvPr/>
          </p:nvGrpSpPr>
          <p:grpSpPr>
            <a:xfrm rot="10800000" flipH="1">
              <a:off x="44070" y="3559555"/>
              <a:ext cx="6629001" cy="1405528"/>
              <a:chOff x="4802629" y="2023474"/>
              <a:chExt cx="6629001" cy="1405528"/>
            </a:xfrm>
            <a:grpFill/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8DF3642-0962-F24A-BFBC-9894FFB55462}"/>
                  </a:ext>
                </a:extLst>
              </p:cNvPr>
              <p:cNvSpPr/>
              <p:nvPr userDrawn="1"/>
            </p:nvSpPr>
            <p:spPr>
              <a:xfrm>
                <a:off x="4802629" y="3200401"/>
                <a:ext cx="1332853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F13155A9-F24C-B642-A217-08F4178E23DF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15" name="Freeform: Shape 9">
                <a:extLst>
                  <a:ext uri="{FF2B5EF4-FFF2-40B4-BE49-F238E27FC236}">
                    <a16:creationId xmlns:a16="http://schemas.microsoft.com/office/drawing/2014/main" id="{2A5B9162-0B8A-F240-9286-A01F16A7F330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884DBF1-C06A-214D-A52A-BF8DCAC7B0A9}"/>
                </a:ext>
              </a:extLst>
            </p:cNvPr>
            <p:cNvGrpSpPr/>
            <p:nvPr/>
          </p:nvGrpSpPr>
          <p:grpSpPr>
            <a:xfrm flipH="1">
              <a:off x="760370" y="1918544"/>
              <a:ext cx="15875667" cy="1405526"/>
              <a:chOff x="-4444037" y="2023474"/>
              <a:chExt cx="15875667" cy="1405526"/>
            </a:xfrm>
            <a:grpFill/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105539B5-C86A-ED48-8002-767FA340AAE0}"/>
                  </a:ext>
                </a:extLst>
              </p:cNvPr>
              <p:cNvSpPr/>
              <p:nvPr userDrawn="1"/>
            </p:nvSpPr>
            <p:spPr>
              <a:xfrm>
                <a:off x="-4444037" y="3200399"/>
                <a:ext cx="10579518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554DA486-461F-C14F-970A-C69BA5DB6082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: Shape 5">
                <a:extLst>
                  <a:ext uri="{FF2B5EF4-FFF2-40B4-BE49-F238E27FC236}">
                    <a16:creationId xmlns:a16="http://schemas.microsoft.com/office/drawing/2014/main" id="{CD2EB0AE-1641-7A43-B281-79E23C30B74C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58316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5180F95-8789-0C47-8F58-EA504A05735D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5C1A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5033D49-8847-514C-A45E-C00E97159A0A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540000"/>
          </a:xfrm>
          <a:prstGeom prst="rect">
            <a:avLst/>
          </a:prstGeom>
          <a:solidFill>
            <a:srgbClr val="45C1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6279CC2-FA2B-124B-AB2D-FD39F4194A39}"/>
              </a:ext>
            </a:extLst>
          </p:cNvPr>
          <p:cNvSpPr/>
          <p:nvPr userDrawn="1"/>
        </p:nvSpPr>
        <p:spPr>
          <a:xfrm>
            <a:off x="6213336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BACC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323FA-19BA-2B46-9AB5-B3265277C861}"/>
              </a:ext>
            </a:extLst>
          </p:cNvPr>
          <p:cNvSpPr/>
          <p:nvPr userDrawn="1"/>
        </p:nvSpPr>
        <p:spPr>
          <a:xfrm>
            <a:off x="6213336" y="1860899"/>
            <a:ext cx="5040000" cy="540000"/>
          </a:xfrm>
          <a:prstGeom prst="rect">
            <a:avLst/>
          </a:prstGeom>
          <a:solidFill>
            <a:srgbClr val="4BACC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97C459-6460-E54A-A5D7-1AE537C57621}"/>
              </a:ext>
            </a:extLst>
          </p:cNvPr>
          <p:cNvSpPr/>
          <p:nvPr userDrawn="1"/>
        </p:nvSpPr>
        <p:spPr>
          <a:xfrm rot="10800000">
            <a:off x="927112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B9D53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519B26A-B110-DE43-B47F-3A6F3C1B159B}"/>
              </a:ext>
            </a:extLst>
          </p:cNvPr>
          <p:cNvSpPr/>
          <p:nvPr userDrawn="1"/>
        </p:nvSpPr>
        <p:spPr>
          <a:xfrm rot="10800000">
            <a:off x="927112" y="5428072"/>
            <a:ext cx="5040000" cy="540000"/>
          </a:xfrm>
          <a:prstGeom prst="rect">
            <a:avLst/>
          </a:prstGeom>
          <a:solidFill>
            <a:srgbClr val="B9D5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1A8E1F2-FDE0-0641-9271-D804AA81C332}"/>
              </a:ext>
            </a:extLst>
          </p:cNvPr>
          <p:cNvSpPr/>
          <p:nvPr userDrawn="1"/>
        </p:nvSpPr>
        <p:spPr>
          <a:xfrm>
            <a:off x="6221108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0E7FB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3FB5FFD-2BD0-C440-AF60-ED18C921DEA9}"/>
              </a:ext>
            </a:extLst>
          </p:cNvPr>
          <p:cNvSpPr/>
          <p:nvPr userDrawn="1"/>
        </p:nvSpPr>
        <p:spPr>
          <a:xfrm>
            <a:off x="6221108" y="5428072"/>
            <a:ext cx="5040000" cy="540000"/>
          </a:xfrm>
          <a:prstGeom prst="rect">
            <a:avLst/>
          </a:prstGeom>
          <a:solidFill>
            <a:srgbClr val="0E7F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33D4E961-0C94-2744-ADC2-0AAC38E35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979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7211" y="0"/>
            <a:ext cx="405765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3ADA13F-C2A7-624F-B9D3-0F0511EA4D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036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98370" y="-1"/>
            <a:ext cx="6893630" cy="439744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BF645C9C-170A-B94C-98F7-487AAFF3F500}"/>
              </a:ext>
            </a:extLst>
          </p:cNvPr>
          <p:cNvSpPr/>
          <p:nvPr userDrawn="1"/>
        </p:nvSpPr>
        <p:spPr>
          <a:xfrm>
            <a:off x="-1" y="4397447"/>
            <a:ext cx="12192001" cy="2467478"/>
          </a:xfrm>
          <a:prstGeom prst="rect">
            <a:avLst/>
          </a:prstGeom>
          <a:solidFill>
            <a:srgbClr val="0097D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6CD0B032-9BDF-6944-9BE5-181F51389F50}"/>
              </a:ext>
            </a:extLst>
          </p:cNvPr>
          <p:cNvSpPr/>
          <p:nvPr userDrawn="1"/>
        </p:nvSpPr>
        <p:spPr>
          <a:xfrm>
            <a:off x="8952511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2" name="Isosceles Triangle 4">
            <a:extLst>
              <a:ext uri="{FF2B5EF4-FFF2-40B4-BE49-F238E27FC236}">
                <a16:creationId xmlns:a16="http://schemas.microsoft.com/office/drawing/2014/main" id="{DCBFBA9C-CDA5-564B-A644-387B47D7477A}"/>
              </a:ext>
            </a:extLst>
          </p:cNvPr>
          <p:cNvSpPr/>
          <p:nvPr userDrawn="1"/>
        </p:nvSpPr>
        <p:spPr>
          <a:xfrm>
            <a:off x="10068511" y="470590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76AFCCA2-4AB1-0140-AD41-9209F05DE3EF}"/>
              </a:ext>
            </a:extLst>
          </p:cNvPr>
          <p:cNvSpPr/>
          <p:nvPr userDrawn="1"/>
        </p:nvSpPr>
        <p:spPr>
          <a:xfrm>
            <a:off x="621119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4" name="Isosceles Triangle 6">
            <a:extLst>
              <a:ext uri="{FF2B5EF4-FFF2-40B4-BE49-F238E27FC236}">
                <a16:creationId xmlns:a16="http://schemas.microsoft.com/office/drawing/2014/main" id="{A97A3492-E26E-D146-B33B-50422A2660B9}"/>
              </a:ext>
            </a:extLst>
          </p:cNvPr>
          <p:cNvSpPr/>
          <p:nvPr userDrawn="1"/>
        </p:nvSpPr>
        <p:spPr>
          <a:xfrm>
            <a:off x="7327195" y="471155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D9791CCB-EFF4-184A-9592-9E0745BECC81}"/>
              </a:ext>
            </a:extLst>
          </p:cNvPr>
          <p:cNvSpPr/>
          <p:nvPr userDrawn="1"/>
        </p:nvSpPr>
        <p:spPr>
          <a:xfrm>
            <a:off x="3469880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6" name="Isosceles Triangle 8">
            <a:extLst>
              <a:ext uri="{FF2B5EF4-FFF2-40B4-BE49-F238E27FC236}">
                <a16:creationId xmlns:a16="http://schemas.microsoft.com/office/drawing/2014/main" id="{4973A4EA-04F3-384E-9C41-1418BD4CD048}"/>
              </a:ext>
            </a:extLst>
          </p:cNvPr>
          <p:cNvSpPr/>
          <p:nvPr userDrawn="1"/>
        </p:nvSpPr>
        <p:spPr>
          <a:xfrm>
            <a:off x="4585880" y="4705427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2C3D4131-74E4-F14A-B874-7FCCDF166658}"/>
              </a:ext>
            </a:extLst>
          </p:cNvPr>
          <p:cNvSpPr/>
          <p:nvPr userDrawn="1"/>
        </p:nvSpPr>
        <p:spPr>
          <a:xfrm>
            <a:off x="72856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8" name="Isosceles Triangle 10">
            <a:extLst>
              <a:ext uri="{FF2B5EF4-FFF2-40B4-BE49-F238E27FC236}">
                <a16:creationId xmlns:a16="http://schemas.microsoft.com/office/drawing/2014/main" id="{41597242-450B-6E41-AB44-C814B177678B}"/>
              </a:ext>
            </a:extLst>
          </p:cNvPr>
          <p:cNvSpPr/>
          <p:nvPr userDrawn="1"/>
        </p:nvSpPr>
        <p:spPr>
          <a:xfrm>
            <a:off x="1844565" y="4710345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294" name="Graphic 293">
            <a:extLst>
              <a:ext uri="{FF2B5EF4-FFF2-40B4-BE49-F238E27FC236}">
                <a16:creationId xmlns:a16="http://schemas.microsoft.com/office/drawing/2014/main" id="{757AA6CF-A0AC-C943-BF6E-1F418828E2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4955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أسئلة نهاي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1812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LB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441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DCB9BEA-5D49-9D47-B509-9216D2BFFFEC}"/>
              </a:ext>
            </a:extLst>
          </p:cNvPr>
          <p:cNvSpPr/>
          <p:nvPr/>
        </p:nvSpPr>
        <p:spPr>
          <a:xfrm flipH="1">
            <a:off x="9889348" y="-27363"/>
            <a:ext cx="68586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15000" b="1" dirty="0">
                <a:solidFill>
                  <a:schemeClr val="bg1"/>
                </a:solidFill>
                <a:latin typeface="Adobe Arabic" panose="02040503050201020203" pitchFamily="18" charset="-78"/>
                <a:ea typeface="GE SS Two Light" panose="020A0503020102020204" pitchFamily="18" charset="-78"/>
                <a:cs typeface="Adobe Arabic" panose="02040503050201020203" pitchFamily="18" charset="-78"/>
              </a:rPr>
              <a:t>?</a:t>
            </a:r>
            <a:endParaRPr lang="en-LB" sz="15000" b="1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1812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pic>
        <p:nvPicPr>
          <p:cNvPr id="17" name="Graphic 16">
            <a:extLst>
              <a:ext uri="{FF2B5EF4-FFF2-40B4-BE49-F238E27FC236}">
                <a16:creationId xmlns:a16="http://schemas.microsoft.com/office/drawing/2014/main" id="{02253B45-F2B3-DA4B-ADB0-62CDB7DA30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8F1D2377-54E5-434F-AD49-A359A39E2DD6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>
                <a:latin typeface="Myriad Pro Light" panose="020B0403030403020204" pitchFamily="34" charset="0"/>
              </a:rPr>
              <a:t>End of Lesson Question/s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719994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مراج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9144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LB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09592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en-LB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240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9144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C2DA753-559C-6349-AEC1-37C3F968EC72}"/>
              </a:ext>
            </a:extLst>
          </p:cNvPr>
          <p:cNvGrpSpPr/>
          <p:nvPr userDrawn="1"/>
        </p:nvGrpSpPr>
        <p:grpSpPr>
          <a:xfrm flipH="1">
            <a:off x="9763739" y="736745"/>
            <a:ext cx="871170" cy="758077"/>
            <a:chOff x="4075906" y="5137696"/>
            <a:chExt cx="1420106" cy="1235751"/>
          </a:xfrm>
        </p:grpSpPr>
        <p:sp>
          <p:nvSpPr>
            <p:cNvPr id="23" name="Round Same Side Corner Rectangle 51">
              <a:extLst>
                <a:ext uri="{FF2B5EF4-FFF2-40B4-BE49-F238E27FC236}">
                  <a16:creationId xmlns:a16="http://schemas.microsoft.com/office/drawing/2014/main" id="{DC314CD7-0766-DD4E-9F53-FDC5882BD31F}"/>
                </a:ext>
              </a:extLst>
            </p:cNvPr>
            <p:cNvSpPr/>
            <p:nvPr/>
          </p:nvSpPr>
          <p:spPr>
            <a:xfrm rot="5400000" flipH="1">
              <a:off x="4674379" y="5298426"/>
              <a:ext cx="223160" cy="142010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56587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4" name="Round Same Side Corner Rectangle 51">
              <a:extLst>
                <a:ext uri="{FF2B5EF4-FFF2-40B4-BE49-F238E27FC236}">
                  <a16:creationId xmlns:a16="http://schemas.microsoft.com/office/drawing/2014/main" id="{9C27ABA0-5B2B-DA4A-9E25-228C599E7B1F}"/>
                </a:ext>
              </a:extLst>
            </p:cNvPr>
            <p:cNvSpPr/>
            <p:nvPr/>
          </p:nvSpPr>
          <p:spPr>
            <a:xfrm rot="16200000" flipH="1">
              <a:off x="4680603" y="5597643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C82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5" name="Round Same Side Corner Rectangle 51">
              <a:extLst>
                <a:ext uri="{FF2B5EF4-FFF2-40B4-BE49-F238E27FC236}">
                  <a16:creationId xmlns:a16="http://schemas.microsoft.com/office/drawing/2014/main" id="{66A75AA5-A389-7342-9FE5-FD8EF97F427D}"/>
                </a:ext>
              </a:extLst>
            </p:cNvPr>
            <p:cNvSpPr/>
            <p:nvPr/>
          </p:nvSpPr>
          <p:spPr>
            <a:xfrm rot="16200000" flipH="1">
              <a:off x="4680603" y="5077728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ED0A6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6" name="Round Same Side Corner Rectangle 51">
              <a:extLst>
                <a:ext uri="{FF2B5EF4-FFF2-40B4-BE49-F238E27FC236}">
                  <a16:creationId xmlns:a16="http://schemas.microsoft.com/office/drawing/2014/main" id="{F5E30E97-6132-7E4D-B043-28585C288E76}"/>
                </a:ext>
              </a:extLst>
            </p:cNvPr>
            <p:cNvSpPr/>
            <p:nvPr/>
          </p:nvSpPr>
          <p:spPr>
            <a:xfrm rot="16200000" flipH="1">
              <a:off x="4662514" y="4825671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chemeClr val="accent5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7" name="Round Same Side Corner Rectangle 51">
              <a:extLst>
                <a:ext uri="{FF2B5EF4-FFF2-40B4-BE49-F238E27FC236}">
                  <a16:creationId xmlns:a16="http://schemas.microsoft.com/office/drawing/2014/main" id="{D6638D8F-5388-D24E-8E80-CE7B9BF4008A}"/>
                </a:ext>
              </a:extLst>
            </p:cNvPr>
            <p:cNvSpPr/>
            <p:nvPr/>
          </p:nvSpPr>
          <p:spPr>
            <a:xfrm rot="5400000" flipH="1">
              <a:off x="4697692" y="4572604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FF8021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  <p:pic>
        <p:nvPicPr>
          <p:cNvPr id="30" name="Graphic 29">
            <a:extLst>
              <a:ext uri="{FF2B5EF4-FFF2-40B4-BE49-F238E27FC236}">
                <a16:creationId xmlns:a16="http://schemas.microsoft.com/office/drawing/2014/main" id="{78BE0BF0-8F26-0F45-8A3A-6D105F7481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32" name="Title 1">
            <a:extLst>
              <a:ext uri="{FF2B5EF4-FFF2-40B4-BE49-F238E27FC236}">
                <a16:creationId xmlns:a16="http://schemas.microsoft.com/office/drawing/2014/main" id="{97DD46E4-68B7-754E-9589-0ACE0D6E4982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>
                <a:latin typeface="Myriad Pro Light" panose="020B0403030403020204" pitchFamily="34" charset="0"/>
              </a:rPr>
              <a:t>References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359333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فريق العم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0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LB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18736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en-LB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 userDrawn="1"/>
        </p:nvSpPr>
        <p:spPr>
          <a:xfrm flipH="1">
            <a:off x="9433215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 userDrawn="1"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18" name="Google Shape;374;p18">
            <a:extLst>
              <a:ext uri="{FF2B5EF4-FFF2-40B4-BE49-F238E27FC236}">
                <a16:creationId xmlns:a16="http://schemas.microsoft.com/office/drawing/2014/main" id="{C8EE9A64-8CE2-8E4E-9D63-922C2724D86C}"/>
              </a:ext>
            </a:extLst>
          </p:cNvPr>
          <p:cNvSpPr/>
          <p:nvPr userDrawn="1"/>
        </p:nvSpPr>
        <p:spPr>
          <a:xfrm flipH="1">
            <a:off x="9653258" y="772427"/>
            <a:ext cx="1062037" cy="554037"/>
          </a:xfrm>
          <a:custGeom>
            <a:avLst/>
            <a:gdLst/>
            <a:ahLst/>
            <a:cxnLst/>
            <a:rect l="l" t="t" r="r" b="b"/>
            <a:pathLst>
              <a:path w="271" h="141" extrusionOk="0">
                <a:moveTo>
                  <a:pt x="196" y="133"/>
                </a:moveTo>
                <a:cubicBezTo>
                  <a:pt x="192" y="135"/>
                  <a:pt x="188" y="136"/>
                  <a:pt x="184" y="137"/>
                </a:cubicBezTo>
                <a:cubicBezTo>
                  <a:pt x="170" y="140"/>
                  <a:pt x="156" y="141"/>
                  <a:pt x="139" y="141"/>
                </a:cubicBezTo>
                <a:cubicBezTo>
                  <a:pt x="122" y="141"/>
                  <a:pt x="108" y="140"/>
                  <a:pt x="95" y="137"/>
                </a:cubicBezTo>
                <a:cubicBezTo>
                  <a:pt x="90" y="136"/>
                  <a:pt x="86" y="135"/>
                  <a:pt x="82" y="133"/>
                </a:cubicBezTo>
                <a:cubicBezTo>
                  <a:pt x="71" y="127"/>
                  <a:pt x="71" y="118"/>
                  <a:pt x="77" y="111"/>
                </a:cubicBezTo>
                <a:cubicBezTo>
                  <a:pt x="84" y="104"/>
                  <a:pt x="93" y="99"/>
                  <a:pt x="102" y="95"/>
                </a:cubicBezTo>
                <a:cubicBezTo>
                  <a:pt x="106" y="93"/>
                  <a:pt x="111" y="91"/>
                  <a:pt x="115" y="90"/>
                </a:cubicBezTo>
                <a:cubicBezTo>
                  <a:pt x="123" y="86"/>
                  <a:pt x="125" y="79"/>
                  <a:pt x="119" y="73"/>
                </a:cubicBezTo>
                <a:cubicBezTo>
                  <a:pt x="107" y="61"/>
                  <a:pt x="103" y="46"/>
                  <a:pt x="103" y="31"/>
                </a:cubicBezTo>
                <a:cubicBezTo>
                  <a:pt x="104" y="14"/>
                  <a:pt x="114" y="5"/>
                  <a:pt x="129" y="1"/>
                </a:cubicBezTo>
                <a:cubicBezTo>
                  <a:pt x="133" y="0"/>
                  <a:pt x="136" y="0"/>
                  <a:pt x="139" y="0"/>
                </a:cubicBezTo>
                <a:cubicBezTo>
                  <a:pt x="142" y="0"/>
                  <a:pt x="146" y="0"/>
                  <a:pt x="149" y="1"/>
                </a:cubicBezTo>
                <a:cubicBezTo>
                  <a:pt x="164" y="5"/>
                  <a:pt x="174" y="14"/>
                  <a:pt x="175" y="31"/>
                </a:cubicBezTo>
                <a:cubicBezTo>
                  <a:pt x="175" y="46"/>
                  <a:pt x="171" y="61"/>
                  <a:pt x="159" y="73"/>
                </a:cubicBezTo>
                <a:cubicBezTo>
                  <a:pt x="153" y="78"/>
                  <a:pt x="156" y="86"/>
                  <a:pt x="163" y="90"/>
                </a:cubicBezTo>
                <a:cubicBezTo>
                  <a:pt x="168" y="91"/>
                  <a:pt x="172" y="93"/>
                  <a:pt x="176" y="95"/>
                </a:cubicBezTo>
                <a:cubicBezTo>
                  <a:pt x="185" y="99"/>
                  <a:pt x="194" y="104"/>
                  <a:pt x="201" y="111"/>
                </a:cubicBezTo>
                <a:cubicBezTo>
                  <a:pt x="206" y="116"/>
                  <a:pt x="208" y="127"/>
                  <a:pt x="196" y="133"/>
                </a:cubicBezTo>
                <a:close/>
                <a:moveTo>
                  <a:pt x="267" y="120"/>
                </a:moveTo>
                <a:cubicBezTo>
                  <a:pt x="262" y="115"/>
                  <a:pt x="256" y="112"/>
                  <a:pt x="249" y="109"/>
                </a:cubicBezTo>
                <a:cubicBezTo>
                  <a:pt x="247" y="107"/>
                  <a:pt x="244" y="106"/>
                  <a:pt x="241" y="105"/>
                </a:cubicBezTo>
                <a:cubicBezTo>
                  <a:pt x="235" y="103"/>
                  <a:pt x="234" y="97"/>
                  <a:pt x="238" y="93"/>
                </a:cubicBezTo>
                <a:cubicBezTo>
                  <a:pt x="246" y="85"/>
                  <a:pt x="249" y="75"/>
                  <a:pt x="249" y="64"/>
                </a:cubicBezTo>
                <a:cubicBezTo>
                  <a:pt x="248" y="52"/>
                  <a:pt x="241" y="46"/>
                  <a:pt x="231" y="44"/>
                </a:cubicBezTo>
                <a:cubicBezTo>
                  <a:pt x="228" y="43"/>
                  <a:pt x="226" y="43"/>
                  <a:pt x="224" y="43"/>
                </a:cubicBezTo>
                <a:cubicBezTo>
                  <a:pt x="222" y="43"/>
                  <a:pt x="219" y="43"/>
                  <a:pt x="217" y="44"/>
                </a:cubicBezTo>
                <a:cubicBezTo>
                  <a:pt x="206" y="46"/>
                  <a:pt x="199" y="52"/>
                  <a:pt x="199" y="64"/>
                </a:cubicBezTo>
                <a:cubicBezTo>
                  <a:pt x="199" y="75"/>
                  <a:pt x="202" y="85"/>
                  <a:pt x="210" y="93"/>
                </a:cubicBezTo>
                <a:cubicBezTo>
                  <a:pt x="214" y="98"/>
                  <a:pt x="212" y="103"/>
                  <a:pt x="207" y="105"/>
                </a:cubicBezTo>
                <a:cubicBezTo>
                  <a:pt x="207" y="105"/>
                  <a:pt x="206" y="105"/>
                  <a:pt x="206" y="105"/>
                </a:cubicBezTo>
                <a:cubicBezTo>
                  <a:pt x="207" y="106"/>
                  <a:pt x="208" y="107"/>
                  <a:pt x="209" y="108"/>
                </a:cubicBezTo>
                <a:cubicBezTo>
                  <a:pt x="213" y="112"/>
                  <a:pt x="214" y="118"/>
                  <a:pt x="213" y="123"/>
                </a:cubicBezTo>
                <a:cubicBezTo>
                  <a:pt x="212" y="129"/>
                  <a:pt x="208" y="134"/>
                  <a:pt x="202" y="137"/>
                </a:cubicBezTo>
                <a:cubicBezTo>
                  <a:pt x="201" y="138"/>
                  <a:pt x="199" y="138"/>
                  <a:pt x="197" y="139"/>
                </a:cubicBezTo>
                <a:cubicBezTo>
                  <a:pt x="205" y="140"/>
                  <a:pt x="214" y="141"/>
                  <a:pt x="224" y="141"/>
                </a:cubicBezTo>
                <a:cubicBezTo>
                  <a:pt x="236" y="141"/>
                  <a:pt x="245" y="140"/>
                  <a:pt x="255" y="138"/>
                </a:cubicBezTo>
                <a:cubicBezTo>
                  <a:pt x="258" y="137"/>
                  <a:pt x="261" y="136"/>
                  <a:pt x="263" y="135"/>
                </a:cubicBezTo>
                <a:cubicBezTo>
                  <a:pt x="271" y="131"/>
                  <a:pt x="270" y="123"/>
                  <a:pt x="267" y="120"/>
                </a:cubicBezTo>
                <a:close/>
                <a:moveTo>
                  <a:pt x="64" y="123"/>
                </a:moveTo>
                <a:cubicBezTo>
                  <a:pt x="63" y="118"/>
                  <a:pt x="65" y="112"/>
                  <a:pt x="70" y="108"/>
                </a:cubicBezTo>
                <a:cubicBezTo>
                  <a:pt x="71" y="106"/>
                  <a:pt x="73" y="104"/>
                  <a:pt x="75" y="103"/>
                </a:cubicBezTo>
                <a:cubicBezTo>
                  <a:pt x="74" y="102"/>
                  <a:pt x="73" y="102"/>
                  <a:pt x="72" y="101"/>
                </a:cubicBezTo>
                <a:cubicBezTo>
                  <a:pt x="66" y="99"/>
                  <a:pt x="64" y="93"/>
                  <a:pt x="68" y="88"/>
                </a:cubicBezTo>
                <a:cubicBezTo>
                  <a:pt x="78" y="79"/>
                  <a:pt x="81" y="68"/>
                  <a:pt x="80" y="56"/>
                </a:cubicBezTo>
                <a:cubicBezTo>
                  <a:pt x="80" y="43"/>
                  <a:pt x="72" y="36"/>
                  <a:pt x="60" y="33"/>
                </a:cubicBezTo>
                <a:cubicBezTo>
                  <a:pt x="58" y="33"/>
                  <a:pt x="55" y="32"/>
                  <a:pt x="53" y="32"/>
                </a:cubicBezTo>
                <a:cubicBezTo>
                  <a:pt x="51" y="32"/>
                  <a:pt x="48" y="33"/>
                  <a:pt x="45" y="33"/>
                </a:cubicBezTo>
                <a:cubicBezTo>
                  <a:pt x="34" y="36"/>
                  <a:pt x="26" y="43"/>
                  <a:pt x="25" y="56"/>
                </a:cubicBezTo>
                <a:cubicBezTo>
                  <a:pt x="25" y="68"/>
                  <a:pt x="28" y="79"/>
                  <a:pt x="38" y="88"/>
                </a:cubicBezTo>
                <a:cubicBezTo>
                  <a:pt x="42" y="93"/>
                  <a:pt x="40" y="99"/>
                  <a:pt x="34" y="101"/>
                </a:cubicBezTo>
                <a:cubicBezTo>
                  <a:pt x="31" y="103"/>
                  <a:pt x="28" y="104"/>
                  <a:pt x="25" y="105"/>
                </a:cubicBezTo>
                <a:cubicBezTo>
                  <a:pt x="17" y="109"/>
                  <a:pt x="11" y="112"/>
                  <a:pt x="5" y="118"/>
                </a:cubicBezTo>
                <a:cubicBezTo>
                  <a:pt x="0" y="123"/>
                  <a:pt x="0" y="130"/>
                  <a:pt x="9" y="135"/>
                </a:cubicBezTo>
                <a:cubicBezTo>
                  <a:pt x="12" y="136"/>
                  <a:pt x="15" y="137"/>
                  <a:pt x="19" y="138"/>
                </a:cubicBezTo>
                <a:cubicBezTo>
                  <a:pt x="29" y="140"/>
                  <a:pt x="40" y="141"/>
                  <a:pt x="53" y="141"/>
                </a:cubicBezTo>
                <a:cubicBezTo>
                  <a:pt x="64" y="141"/>
                  <a:pt x="72" y="140"/>
                  <a:pt x="81" y="139"/>
                </a:cubicBezTo>
                <a:cubicBezTo>
                  <a:pt x="79" y="138"/>
                  <a:pt x="78" y="138"/>
                  <a:pt x="76" y="137"/>
                </a:cubicBezTo>
                <a:cubicBezTo>
                  <a:pt x="69" y="134"/>
                  <a:pt x="65" y="129"/>
                  <a:pt x="64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C89943FA-3DD5-5444-AFB5-A9D2DEE503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C393122C-7F7C-214C-A9C4-4ECB63187237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>
                <a:latin typeface="Myriad Pro Light" panose="020B0403030403020204" pitchFamily="34" charset="0"/>
              </a:rPr>
              <a:t>Our Team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775495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شك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>
            <a:extLst>
              <a:ext uri="{FF2B5EF4-FFF2-40B4-BE49-F238E27FC236}">
                <a16:creationId xmlns:a16="http://schemas.microsoft.com/office/drawing/2014/main" id="{61CDFBA5-6049-4B4F-9063-E05B6C82C3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037" y="6008475"/>
            <a:ext cx="1352308" cy="355871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B717A0E1-46FA-B949-B38D-D3793AC88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911" y="6008475"/>
            <a:ext cx="1096080" cy="355871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C64D6CE5-B90A-6248-8D93-35351FE5D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557" y="6008475"/>
            <a:ext cx="1224194" cy="35587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4A878A40-EFA3-F640-956B-AC23D8041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2318" y="6016455"/>
            <a:ext cx="1053378" cy="34163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2014A7D6-7E2F-B347-83DB-75F0C453AC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59263" y="6002220"/>
            <a:ext cx="1323839" cy="355871"/>
          </a:xfrm>
          <a:prstGeom prst="rect">
            <a:avLst/>
          </a:prstGeom>
        </p:spPr>
      </p:pic>
      <p:sp>
        <p:nvSpPr>
          <p:cNvPr id="118" name="Title 1">
            <a:extLst>
              <a:ext uri="{FF2B5EF4-FFF2-40B4-BE49-F238E27FC236}">
                <a16:creationId xmlns:a16="http://schemas.microsoft.com/office/drawing/2014/main" id="{A761FDDB-77BF-D34A-9C0B-C33782DD1B45}"/>
              </a:ext>
            </a:extLst>
          </p:cNvPr>
          <p:cNvSpPr txBox="1">
            <a:spLocks/>
          </p:cNvSpPr>
          <p:nvPr userDrawn="1"/>
        </p:nvSpPr>
        <p:spPr>
          <a:xfrm>
            <a:off x="4237281" y="2108885"/>
            <a:ext cx="3717438" cy="2290117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1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 fontAlgn="auto">
              <a:spcAft>
                <a:spcPts val="0"/>
              </a:spcAft>
              <a:defRPr/>
            </a:pPr>
            <a:r>
              <a:rPr lang="en-US" sz="7600" b="1" i="0" dirty="0">
                <a:solidFill>
                  <a:schemeClr val="bg2">
                    <a:lumMod val="25000"/>
                  </a:schemeClr>
                </a:solidFill>
                <a:latin typeface="Myriad Pro" panose="020B0503030403020204" pitchFamily="34" charset="0"/>
                <a:ea typeface="GE SS Text Bold" charset="0"/>
                <a:cs typeface="Almarai Bold" pitchFamily="2" charset="-78"/>
              </a:rPr>
              <a:t>Thank You !</a:t>
            </a:r>
          </a:p>
        </p:txBody>
      </p: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064BA1FA-71B2-7047-9DE2-FA35AA141F06}"/>
              </a:ext>
            </a:extLst>
          </p:cNvPr>
          <p:cNvCxnSpPr/>
          <p:nvPr userDrawn="1"/>
        </p:nvCxnSpPr>
        <p:spPr>
          <a:xfrm>
            <a:off x="1239037" y="5625297"/>
            <a:ext cx="935826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Graphic 59">
            <a:extLst>
              <a:ext uri="{FF2B5EF4-FFF2-40B4-BE49-F238E27FC236}">
                <a16:creationId xmlns:a16="http://schemas.microsoft.com/office/drawing/2014/main" id="{EC48D088-ED44-6241-B814-EEA50369E9C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5789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0945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مقدم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6">
            <a:extLst>
              <a:ext uri="{FF2B5EF4-FFF2-40B4-BE49-F238E27FC236}">
                <a16:creationId xmlns:a16="http://schemas.microsoft.com/office/drawing/2014/main" id="{8FC95365-82CD-E24F-85D4-0BE4BC81D7B7}"/>
              </a:ext>
            </a:extLst>
          </p:cNvPr>
          <p:cNvSpPr/>
          <p:nvPr userDrawn="1"/>
        </p:nvSpPr>
        <p:spPr>
          <a:xfrm>
            <a:off x="0" y="1000014"/>
            <a:ext cx="6546079" cy="5131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0" eaLnBrk="1" latinLnBrk="0" hangingPunct="1"/>
            <a:endParaRPr lang="ko-KR" altLang="en-US"/>
          </a:p>
        </p:txBody>
      </p:sp>
      <p:sp>
        <p:nvSpPr>
          <p:cNvPr id="14" name="그림 개체 틀 2">
            <a:extLst>
              <a:ext uri="{FF2B5EF4-FFF2-40B4-BE49-F238E27FC236}">
                <a16:creationId xmlns:a16="http://schemas.microsoft.com/office/drawing/2014/main" id="{545BA027-90AB-E146-8E4B-80C24C24C0AC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854285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A094736D-3734-1F4A-BC0E-17439AE600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808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واضيع أو الأهدا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8E90F8B6-927B-3943-9634-30DA34AD791A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760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>
                <a:latin typeface="Myriad Pro Light" panose="020B0403030403020204" pitchFamily="34" charset="0"/>
              </a:rPr>
              <a:t>Objectives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6848709-88AB-3644-ADE5-55BC1FC167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7" name="Freeform: Shape 17">
            <a:extLst>
              <a:ext uri="{FF2B5EF4-FFF2-40B4-BE49-F238E27FC236}">
                <a16:creationId xmlns:a16="http://schemas.microsoft.com/office/drawing/2014/main" id="{DB68D9AF-1931-3B48-9178-28CD845143CA}"/>
              </a:ext>
            </a:extLst>
          </p:cNvPr>
          <p:cNvSpPr/>
          <p:nvPr/>
        </p:nvSpPr>
        <p:spPr>
          <a:xfrm flipH="1">
            <a:off x="9448110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53480E8-E0A5-A04E-BD8E-F7018346B934}"/>
              </a:ext>
            </a:extLst>
          </p:cNvPr>
          <p:cNvGrpSpPr/>
          <p:nvPr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6695EE5-5995-7C4A-B4DD-4CF54455B881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787C024-4379-4949-BFB5-ECF5587A5206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77578419-B893-1043-812B-B9315E87AC50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26" name="Freeform: Shape 9">
                <a:extLst>
                  <a:ext uri="{FF2B5EF4-FFF2-40B4-BE49-F238E27FC236}">
                    <a16:creationId xmlns:a16="http://schemas.microsoft.com/office/drawing/2014/main" id="{CAE0C0BE-05C1-2348-B276-F00CF612A11F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2BC9659-2086-AA49-B1B4-606C1746AC46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5D90703-DB05-964C-878D-E71C43756401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0E7E88AF-C10A-3B40-B512-C96FC6E799A8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: Shape 5">
                <a:extLst>
                  <a:ext uri="{FF2B5EF4-FFF2-40B4-BE49-F238E27FC236}">
                    <a16:creationId xmlns:a16="http://schemas.microsoft.com/office/drawing/2014/main" id="{A2BFBC52-5E75-8A4A-95DB-F41A82B2C7EE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27" name="Donut 24">
            <a:extLst>
              <a:ext uri="{FF2B5EF4-FFF2-40B4-BE49-F238E27FC236}">
                <a16:creationId xmlns:a16="http://schemas.microsoft.com/office/drawing/2014/main" id="{0CA47FA8-1051-5B4B-BC5D-1B4FC46191DC}"/>
              </a:ext>
            </a:extLst>
          </p:cNvPr>
          <p:cNvSpPr/>
          <p:nvPr userDrawn="1"/>
        </p:nvSpPr>
        <p:spPr>
          <a:xfrm flipH="1">
            <a:off x="9790321" y="699801"/>
            <a:ext cx="778955" cy="785296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5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>
            <a:extLst>
              <a:ext uri="{FF2B5EF4-FFF2-40B4-BE49-F238E27FC236}">
                <a16:creationId xmlns:a16="http://schemas.microsoft.com/office/drawing/2014/main" id="{46BD93E6-99D4-2940-9CA8-583B4268603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1487488"/>
            <a:ext cx="1587500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F584D97-CAC4-114A-A91D-8C2D6151CD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0DB8AE25-93C1-914F-962A-3096199EB8E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0" name="Rectangle 8">
            <a:extLst>
              <a:ext uri="{FF2B5EF4-FFF2-40B4-BE49-F238E27FC236}">
                <a16:creationId xmlns:a16="http://schemas.microsoft.com/office/drawing/2014/main" id="{29687454-B0D9-8541-9E1F-C91D6424791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1487488"/>
            <a:ext cx="1597025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FD1130C0-B150-3945-A6BF-F3A65E1BC01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8E29CD0B-A23E-0C47-9091-C29D00F3A98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13" name="Rectangle 11">
            <a:extLst>
              <a:ext uri="{FF2B5EF4-FFF2-40B4-BE49-F238E27FC236}">
                <a16:creationId xmlns:a16="http://schemas.microsoft.com/office/drawing/2014/main" id="{47AA004D-5B6C-C044-986A-11836F5508D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1487488"/>
            <a:ext cx="1587500" cy="849312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id="{FFB7D4D5-EBC0-DB43-A25B-15C35D00C76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2336800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5" name="Rectangle 13">
            <a:extLst>
              <a:ext uri="{FF2B5EF4-FFF2-40B4-BE49-F238E27FC236}">
                <a16:creationId xmlns:a16="http://schemas.microsoft.com/office/drawing/2014/main" id="{786E57B8-9987-E542-B115-3A77EB6C5D7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E73A66EA-9CBD-5543-8F49-EA8C4027020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7" name="Rectangle 15">
            <a:extLst>
              <a:ext uri="{FF2B5EF4-FFF2-40B4-BE49-F238E27FC236}">
                <a16:creationId xmlns:a16="http://schemas.microsoft.com/office/drawing/2014/main" id="{F68407AA-7062-5A44-8D5A-0876DAC524D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2336800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8" name="Rectangle 16">
            <a:extLst>
              <a:ext uri="{FF2B5EF4-FFF2-40B4-BE49-F238E27FC236}">
                <a16:creationId xmlns:a16="http://schemas.microsoft.com/office/drawing/2014/main" id="{6C024FA5-ABFD-7747-9406-02FF24236CE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9" name="Rectangle 17">
            <a:extLst>
              <a:ext uri="{FF2B5EF4-FFF2-40B4-BE49-F238E27FC236}">
                <a16:creationId xmlns:a16="http://schemas.microsoft.com/office/drawing/2014/main" id="{21063A47-6C4F-0C4D-A2CF-77A53C86A78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0" name="Rectangle 18">
            <a:extLst>
              <a:ext uri="{FF2B5EF4-FFF2-40B4-BE49-F238E27FC236}">
                <a16:creationId xmlns:a16="http://schemas.microsoft.com/office/drawing/2014/main" id="{C6320E64-DADB-2948-8CC5-71BFF75F21A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2336800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1" name="Rectangle 19">
            <a:extLst>
              <a:ext uri="{FF2B5EF4-FFF2-40B4-BE49-F238E27FC236}">
                <a16:creationId xmlns:a16="http://schemas.microsoft.com/office/drawing/2014/main" id="{18078330-FBF3-6A43-8717-0CF88A6252F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3184525"/>
            <a:ext cx="1587500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2" name="Rectangle 20">
            <a:extLst>
              <a:ext uri="{FF2B5EF4-FFF2-40B4-BE49-F238E27FC236}">
                <a16:creationId xmlns:a16="http://schemas.microsoft.com/office/drawing/2014/main" id="{08AD1EBD-D564-6C46-B094-147089F4103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3" name="Rectangle 21">
            <a:extLst>
              <a:ext uri="{FF2B5EF4-FFF2-40B4-BE49-F238E27FC236}">
                <a16:creationId xmlns:a16="http://schemas.microsoft.com/office/drawing/2014/main" id="{37DC27AC-574F-6B4B-A3AF-04FB2A5393C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4" name="Rectangle 22">
            <a:extLst>
              <a:ext uri="{FF2B5EF4-FFF2-40B4-BE49-F238E27FC236}">
                <a16:creationId xmlns:a16="http://schemas.microsoft.com/office/drawing/2014/main" id="{7462B692-165A-2945-AD9F-5B459B0E74B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3184525"/>
            <a:ext cx="1597025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5" name="Rectangle 23">
            <a:extLst>
              <a:ext uri="{FF2B5EF4-FFF2-40B4-BE49-F238E27FC236}">
                <a16:creationId xmlns:a16="http://schemas.microsoft.com/office/drawing/2014/main" id="{ABC2DE60-5AE2-D74A-8FD0-D8C2E387FF8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:a16="http://schemas.microsoft.com/office/drawing/2014/main" id="{B5643668-5311-B04F-A2B7-269F10D5520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7" name="Rectangle 25">
            <a:extLst>
              <a:ext uri="{FF2B5EF4-FFF2-40B4-BE49-F238E27FC236}">
                <a16:creationId xmlns:a16="http://schemas.microsoft.com/office/drawing/2014/main" id="{5181F65D-D2CA-204D-8B2D-7FC52A6BC15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3184525"/>
            <a:ext cx="1587500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8" name="Rectangle 26">
            <a:extLst>
              <a:ext uri="{FF2B5EF4-FFF2-40B4-BE49-F238E27FC236}">
                <a16:creationId xmlns:a16="http://schemas.microsoft.com/office/drawing/2014/main" id="{005C91BD-38A3-0C44-813F-5C985EB7CC7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022725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9" name="Rectangle 27">
            <a:extLst>
              <a:ext uri="{FF2B5EF4-FFF2-40B4-BE49-F238E27FC236}">
                <a16:creationId xmlns:a16="http://schemas.microsoft.com/office/drawing/2014/main" id="{2FFA3763-EA95-3F43-9ED7-9A14FD11C6C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" name="Rectangle 28">
            <a:extLst>
              <a:ext uri="{FF2B5EF4-FFF2-40B4-BE49-F238E27FC236}">
                <a16:creationId xmlns:a16="http://schemas.microsoft.com/office/drawing/2014/main" id="{25D45BFC-CD1E-5248-ADEC-39E057CB884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1" name="Rectangle 29">
            <a:extLst>
              <a:ext uri="{FF2B5EF4-FFF2-40B4-BE49-F238E27FC236}">
                <a16:creationId xmlns:a16="http://schemas.microsoft.com/office/drawing/2014/main" id="{9095FA32-DC99-B743-B712-2EC25D87D88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022725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2" name="Rectangle 30">
            <a:extLst>
              <a:ext uri="{FF2B5EF4-FFF2-40B4-BE49-F238E27FC236}">
                <a16:creationId xmlns:a16="http://schemas.microsoft.com/office/drawing/2014/main" id="{1EF391BA-9FD3-D14D-8A7D-94A247087F4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3" name="Rectangle 31">
            <a:extLst>
              <a:ext uri="{FF2B5EF4-FFF2-40B4-BE49-F238E27FC236}">
                <a16:creationId xmlns:a16="http://schemas.microsoft.com/office/drawing/2014/main" id="{E34944E5-3D9C-6E42-8F29-1079F14CC4E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34" name="Rectangle 32">
            <a:extLst>
              <a:ext uri="{FF2B5EF4-FFF2-40B4-BE49-F238E27FC236}">
                <a16:creationId xmlns:a16="http://schemas.microsoft.com/office/drawing/2014/main" id="{A78E85C2-A30E-5340-BEE6-275391940BE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022725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5" name="Rectangle 33">
            <a:extLst>
              <a:ext uri="{FF2B5EF4-FFF2-40B4-BE49-F238E27FC236}">
                <a16:creationId xmlns:a16="http://schemas.microsoft.com/office/drawing/2014/main" id="{579F62D7-BFE7-1046-AA96-90CFD2270CF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870450"/>
            <a:ext cx="1587500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6" name="Rectangle 34">
            <a:extLst>
              <a:ext uri="{FF2B5EF4-FFF2-40B4-BE49-F238E27FC236}">
                <a16:creationId xmlns:a16="http://schemas.microsoft.com/office/drawing/2014/main" id="{087715A0-0F16-5E44-92C5-A700CF85635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7" name="Rectangle 35">
            <a:extLst>
              <a:ext uri="{FF2B5EF4-FFF2-40B4-BE49-F238E27FC236}">
                <a16:creationId xmlns:a16="http://schemas.microsoft.com/office/drawing/2014/main" id="{AF6A53FE-4651-F940-AE50-581975886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8" name="Rectangle 36">
            <a:extLst>
              <a:ext uri="{FF2B5EF4-FFF2-40B4-BE49-F238E27FC236}">
                <a16:creationId xmlns:a16="http://schemas.microsoft.com/office/drawing/2014/main" id="{3657433F-9390-824C-ADEE-3723786585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870450"/>
            <a:ext cx="1597025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9" name="Rectangle 37">
            <a:extLst>
              <a:ext uri="{FF2B5EF4-FFF2-40B4-BE49-F238E27FC236}">
                <a16:creationId xmlns:a16="http://schemas.microsoft.com/office/drawing/2014/main" id="{6349BE8E-31DF-8E43-8489-FF69640F679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0" name="Rectangle 38">
            <a:extLst>
              <a:ext uri="{FF2B5EF4-FFF2-40B4-BE49-F238E27FC236}">
                <a16:creationId xmlns:a16="http://schemas.microsoft.com/office/drawing/2014/main" id="{5F831D35-2C08-FD45-9768-1B3E8A635F2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1" name="Rectangle 39">
            <a:extLst>
              <a:ext uri="{FF2B5EF4-FFF2-40B4-BE49-F238E27FC236}">
                <a16:creationId xmlns:a16="http://schemas.microsoft.com/office/drawing/2014/main" id="{A9CD3CA8-8D17-3D48-B55C-7BFF0629873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870450"/>
            <a:ext cx="1587500" cy="849313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2" name="Rectangle 40">
            <a:extLst>
              <a:ext uri="{FF2B5EF4-FFF2-40B4-BE49-F238E27FC236}">
                <a16:creationId xmlns:a16="http://schemas.microsoft.com/office/drawing/2014/main" id="{D556D34B-8C26-F04D-A6E1-D433D4D6E60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3" name="Rectangle 41">
            <a:extLst>
              <a:ext uri="{FF2B5EF4-FFF2-40B4-BE49-F238E27FC236}">
                <a16:creationId xmlns:a16="http://schemas.microsoft.com/office/drawing/2014/main" id="{6911646D-2BCC-8C4C-9BAE-C3C675A647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4" name="Rectangle 42">
            <a:extLst>
              <a:ext uri="{FF2B5EF4-FFF2-40B4-BE49-F238E27FC236}">
                <a16:creationId xmlns:a16="http://schemas.microsoft.com/office/drawing/2014/main" id="{C0FE1E04-A2DE-F64F-8847-5609B601F67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5" name="Rectangle 43">
            <a:extLst>
              <a:ext uri="{FF2B5EF4-FFF2-40B4-BE49-F238E27FC236}">
                <a16:creationId xmlns:a16="http://schemas.microsoft.com/office/drawing/2014/main" id="{E1618F53-FE0B-CC4A-A972-79803C8F93E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5719763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6" name="Rectangle 44">
            <a:extLst>
              <a:ext uri="{FF2B5EF4-FFF2-40B4-BE49-F238E27FC236}">
                <a16:creationId xmlns:a16="http://schemas.microsoft.com/office/drawing/2014/main" id="{5338781B-21F4-D444-AF4E-D66FFC1B761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7" name="Rectangle 45">
            <a:extLst>
              <a:ext uri="{FF2B5EF4-FFF2-40B4-BE49-F238E27FC236}">
                <a16:creationId xmlns:a16="http://schemas.microsoft.com/office/drawing/2014/main" id="{E9246DFE-8AC3-C148-8514-6FEF5BBC15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8" name="Rectangle 46">
            <a:extLst>
              <a:ext uri="{FF2B5EF4-FFF2-40B4-BE49-F238E27FC236}">
                <a16:creationId xmlns:a16="http://schemas.microsoft.com/office/drawing/2014/main" id="{50700163-1DD2-0847-BDC2-1796840E02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49" name="Graphic 48">
            <a:extLst>
              <a:ext uri="{FF2B5EF4-FFF2-40B4-BE49-F238E27FC236}">
                <a16:creationId xmlns:a16="http://schemas.microsoft.com/office/drawing/2014/main" id="{72083D7E-AFD7-A44F-B6FE-B9D34A01B2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571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extLst>
              <a:ext uri="{FF2B5EF4-FFF2-40B4-BE49-F238E27FC236}">
                <a16:creationId xmlns:a16="http://schemas.microsoft.com/office/drawing/2014/main" id="{CE56DCC6-46F4-094E-89BD-550DD256237D}"/>
              </a:ext>
            </a:extLst>
          </p:cNvPr>
          <p:cNvSpPr/>
          <p:nvPr userDrawn="1"/>
        </p:nvSpPr>
        <p:spPr>
          <a:xfrm>
            <a:off x="0" y="987552"/>
            <a:ext cx="12192000" cy="53090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DB9801ED-3AE6-F44A-A874-8E8F79B4FBAA}"/>
              </a:ext>
            </a:extLst>
          </p:cNvPr>
          <p:cNvSpPr/>
          <p:nvPr userDrawn="1"/>
        </p:nvSpPr>
        <p:spPr>
          <a:xfrm>
            <a:off x="4248055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215472 w 430753"/>
              <a:gd name="connsiteY4" fmla="*/ 0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3"/>
                  <a:pt x="215377" y="431863"/>
                </a:cubicBezTo>
                <a:cubicBezTo>
                  <a:pt x="96427" y="431863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215408" y="0"/>
                  <a:pt x="215440" y="0"/>
                  <a:pt x="215472" y="0"/>
                </a:cubicBezTo>
                <a:cubicBezTo>
                  <a:pt x="334384" y="57"/>
                  <a:pt x="430753" y="96717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0A91EDE7-4AD3-4C49-988E-DDCAA32AF4BA}"/>
              </a:ext>
            </a:extLst>
          </p:cNvPr>
          <p:cNvSpPr/>
          <p:nvPr userDrawn="1"/>
        </p:nvSpPr>
        <p:spPr>
          <a:xfrm>
            <a:off x="7516516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3" y="431863"/>
                  <a:pt x="215377" y="431863"/>
                </a:cubicBezTo>
                <a:cubicBezTo>
                  <a:pt x="96430" y="431863"/>
                  <a:pt x="0" y="335185"/>
                  <a:pt x="0" y="215932"/>
                </a:cubicBezTo>
                <a:cubicBezTo>
                  <a:pt x="0" y="96679"/>
                  <a:pt x="96430" y="0"/>
                  <a:pt x="215377" y="0"/>
                </a:cubicBezTo>
                <a:cubicBezTo>
                  <a:pt x="334323" y="0"/>
                  <a:pt x="430753" y="96679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AA5D4097-F6BB-1C42-8831-2F0756888FD1}"/>
              </a:ext>
            </a:extLst>
          </p:cNvPr>
          <p:cNvSpPr/>
          <p:nvPr userDrawn="1"/>
        </p:nvSpPr>
        <p:spPr>
          <a:xfrm>
            <a:off x="7054126" y="2014140"/>
            <a:ext cx="430753" cy="431863"/>
          </a:xfrm>
          <a:custGeom>
            <a:avLst/>
            <a:gdLst>
              <a:gd name="connsiteX0" fmla="*/ 430753 w 430753"/>
              <a:gd name="connsiteY0" fmla="*/ 215837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7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7"/>
                </a:moveTo>
                <a:cubicBezTo>
                  <a:pt x="430810" y="335093"/>
                  <a:pt x="334418" y="431811"/>
                  <a:pt x="215472" y="431864"/>
                </a:cubicBezTo>
                <a:cubicBezTo>
                  <a:pt x="96525" y="431916"/>
                  <a:pt x="57" y="335283"/>
                  <a:pt x="0" y="216027"/>
                </a:cubicBezTo>
                <a:cubicBezTo>
                  <a:pt x="-57" y="96808"/>
                  <a:pt x="96278" y="106"/>
                  <a:pt x="215187" y="0"/>
                </a:cubicBezTo>
                <a:cubicBezTo>
                  <a:pt x="334133" y="-105"/>
                  <a:pt x="430649" y="96486"/>
                  <a:pt x="430753" y="215741"/>
                </a:cubicBezTo>
                <a:cubicBezTo>
                  <a:pt x="430753" y="215773"/>
                  <a:pt x="430753" y="215805"/>
                  <a:pt x="430753" y="215837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309D11EC-2376-954D-BBB7-D994A9F0CDB1}"/>
              </a:ext>
            </a:extLst>
          </p:cNvPr>
          <p:cNvSpPr/>
          <p:nvPr userDrawn="1"/>
        </p:nvSpPr>
        <p:spPr>
          <a:xfrm>
            <a:off x="7054126" y="4309665"/>
            <a:ext cx="430753" cy="431863"/>
          </a:xfrm>
          <a:custGeom>
            <a:avLst/>
            <a:gdLst>
              <a:gd name="connsiteX0" fmla="*/ 430753 w 430753"/>
              <a:gd name="connsiteY0" fmla="*/ 215836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6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6"/>
                </a:moveTo>
                <a:cubicBezTo>
                  <a:pt x="430810" y="335090"/>
                  <a:pt x="334418" y="431806"/>
                  <a:pt x="215472" y="431864"/>
                </a:cubicBezTo>
                <a:cubicBezTo>
                  <a:pt x="96525" y="431921"/>
                  <a:pt x="57" y="335280"/>
                  <a:pt x="0" y="216027"/>
                </a:cubicBezTo>
                <a:cubicBezTo>
                  <a:pt x="-57" y="96812"/>
                  <a:pt x="96278" y="105"/>
                  <a:pt x="215187" y="0"/>
                </a:cubicBezTo>
                <a:cubicBezTo>
                  <a:pt x="334133" y="-105"/>
                  <a:pt x="430649" y="96488"/>
                  <a:pt x="430753" y="215741"/>
                </a:cubicBezTo>
                <a:cubicBezTo>
                  <a:pt x="430753" y="215770"/>
                  <a:pt x="430753" y="215808"/>
                  <a:pt x="430753" y="215836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1E35D69D-7CAC-2B43-B97F-010660519C85}"/>
              </a:ext>
            </a:extLst>
          </p:cNvPr>
          <p:cNvSpPr/>
          <p:nvPr userDrawn="1"/>
        </p:nvSpPr>
        <p:spPr>
          <a:xfrm>
            <a:off x="4669497" y="2057384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8"/>
                  <a:pt x="334326" y="431864"/>
                  <a:pt x="215377" y="431864"/>
                </a:cubicBezTo>
                <a:cubicBezTo>
                  <a:pt x="96427" y="431864"/>
                  <a:pt x="0" y="335188"/>
                  <a:pt x="0" y="215932"/>
                </a:cubicBezTo>
                <a:cubicBezTo>
                  <a:pt x="0" y="96750"/>
                  <a:pt x="96311" y="105"/>
                  <a:pt x="215187" y="0"/>
                </a:cubicBezTo>
                <a:cubicBezTo>
                  <a:pt x="334136" y="-105"/>
                  <a:pt x="430649" y="96485"/>
                  <a:pt x="430753" y="215741"/>
                </a:cubicBezTo>
                <a:cubicBezTo>
                  <a:pt x="430753" y="215805"/>
                  <a:pt x="430753" y="215868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23A3DFB7-ADD0-9B4A-932C-F6A1DC5973CA}"/>
              </a:ext>
            </a:extLst>
          </p:cNvPr>
          <p:cNvSpPr/>
          <p:nvPr userDrawn="1"/>
        </p:nvSpPr>
        <p:spPr>
          <a:xfrm>
            <a:off x="4673678" y="4260516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4"/>
                  <a:pt x="215377" y="431864"/>
                </a:cubicBezTo>
                <a:cubicBezTo>
                  <a:pt x="96427" y="431864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334274" y="-57"/>
                  <a:pt x="430701" y="96536"/>
                  <a:pt x="430753" y="215741"/>
                </a:cubicBezTo>
                <a:cubicBezTo>
                  <a:pt x="430753" y="215808"/>
                  <a:pt x="430753" y="215865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Freeform 68">
            <a:extLst>
              <a:ext uri="{FF2B5EF4-FFF2-40B4-BE49-F238E27FC236}">
                <a16:creationId xmlns:a16="http://schemas.microsoft.com/office/drawing/2014/main" id="{390C5198-6B72-2944-8749-6ACD4BC5E7A7}"/>
              </a:ext>
            </a:extLst>
          </p:cNvPr>
          <p:cNvSpPr/>
          <p:nvPr userDrawn="1"/>
        </p:nvSpPr>
        <p:spPr>
          <a:xfrm>
            <a:off x="4449132" y="1690777"/>
            <a:ext cx="3263556" cy="4174764"/>
          </a:xfrm>
          <a:custGeom>
            <a:avLst/>
            <a:gdLst>
              <a:gd name="connsiteX0" fmla="*/ 1631778 w 3263556"/>
              <a:gd name="connsiteY0" fmla="*/ 0 h 4174764"/>
              <a:gd name="connsiteX1" fmla="*/ 3263556 w 3263556"/>
              <a:gd name="connsiteY1" fmla="*/ 1683834 h 4174764"/>
              <a:gd name="connsiteX2" fmla="*/ 2544121 w 3263556"/>
              <a:gd name="connsiteY2" fmla="*/ 3080096 h 4174764"/>
              <a:gd name="connsiteX3" fmla="*/ 2528373 w 3263556"/>
              <a:gd name="connsiteY3" fmla="*/ 3089968 h 4174764"/>
              <a:gd name="connsiteX4" fmla="*/ 2208145 w 3263556"/>
              <a:gd name="connsiteY4" fmla="*/ 3550295 h 4174764"/>
              <a:gd name="connsiteX5" fmla="*/ 2219296 w 3263556"/>
              <a:gd name="connsiteY5" fmla="*/ 4163612 h 4174764"/>
              <a:gd name="connsiteX6" fmla="*/ 1059569 w 3263556"/>
              <a:gd name="connsiteY6" fmla="*/ 4174764 h 4174764"/>
              <a:gd name="connsiteX7" fmla="*/ 1059569 w 3263556"/>
              <a:gd name="connsiteY7" fmla="*/ 3461086 h 4174764"/>
              <a:gd name="connsiteX8" fmla="*/ 785943 w 3263556"/>
              <a:gd name="connsiteY8" fmla="*/ 3121789 h 4174764"/>
              <a:gd name="connsiteX9" fmla="*/ 719435 w 3263556"/>
              <a:gd name="connsiteY9" fmla="*/ 3080096 h 4174764"/>
              <a:gd name="connsiteX10" fmla="*/ 0 w 3263556"/>
              <a:gd name="connsiteY10" fmla="*/ 1683834 h 4174764"/>
              <a:gd name="connsiteX11" fmla="*/ 1631778 w 3263556"/>
              <a:gd name="connsiteY11" fmla="*/ 0 h 417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63556" h="4174764">
                <a:moveTo>
                  <a:pt x="1631778" y="0"/>
                </a:moveTo>
                <a:cubicBezTo>
                  <a:pt x="2532984" y="0"/>
                  <a:pt x="3263556" y="753878"/>
                  <a:pt x="3263556" y="1683834"/>
                </a:cubicBezTo>
                <a:cubicBezTo>
                  <a:pt x="3263556" y="2265056"/>
                  <a:pt x="2978177" y="2777498"/>
                  <a:pt x="2544121" y="3080096"/>
                </a:cubicBezTo>
                <a:lnTo>
                  <a:pt x="2528373" y="3089968"/>
                </a:lnTo>
                <a:lnTo>
                  <a:pt x="2208145" y="3550295"/>
                </a:lnTo>
                <a:lnTo>
                  <a:pt x="2219296" y="4163612"/>
                </a:lnTo>
                <a:lnTo>
                  <a:pt x="1059569" y="4174764"/>
                </a:lnTo>
                <a:lnTo>
                  <a:pt x="1059569" y="3461086"/>
                </a:lnTo>
                <a:lnTo>
                  <a:pt x="785943" y="3121789"/>
                </a:lnTo>
                <a:lnTo>
                  <a:pt x="719435" y="3080096"/>
                </a:lnTo>
                <a:cubicBezTo>
                  <a:pt x="285379" y="2777498"/>
                  <a:pt x="0" y="2265056"/>
                  <a:pt x="0" y="1683834"/>
                </a:cubicBezTo>
                <a:cubicBezTo>
                  <a:pt x="0" y="753878"/>
                  <a:pt x="730572" y="0"/>
                  <a:pt x="16317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Freeform 67">
            <a:extLst>
              <a:ext uri="{FF2B5EF4-FFF2-40B4-BE49-F238E27FC236}">
                <a16:creationId xmlns:a16="http://schemas.microsoft.com/office/drawing/2014/main" id="{A946953B-DC16-B04D-B6DC-73BB2FF4CE64}"/>
              </a:ext>
            </a:extLst>
          </p:cNvPr>
          <p:cNvSpPr/>
          <p:nvPr userDrawn="1"/>
        </p:nvSpPr>
        <p:spPr>
          <a:xfrm>
            <a:off x="4406511" y="1671337"/>
            <a:ext cx="3382206" cy="5186663"/>
          </a:xfrm>
          <a:custGeom>
            <a:avLst/>
            <a:gdLst>
              <a:gd name="connsiteX0" fmla="*/ 1691103 w 3382206"/>
              <a:gd name="connsiteY0" fmla="*/ 0 h 5186663"/>
              <a:gd name="connsiteX1" fmla="*/ 3382195 w 3382206"/>
              <a:gd name="connsiteY1" fmla="*/ 1695450 h 5186663"/>
              <a:gd name="connsiteX2" fmla="*/ 2858907 w 3382206"/>
              <a:gd name="connsiteY2" fmla="*/ 2921699 h 5186663"/>
              <a:gd name="connsiteX3" fmla="*/ 2316807 w 3382206"/>
              <a:gd name="connsiteY3" fmla="*/ 3644646 h 5186663"/>
              <a:gd name="connsiteX4" fmla="*/ 2316807 w 3382206"/>
              <a:gd name="connsiteY4" fmla="*/ 4057555 h 5186663"/>
              <a:gd name="connsiteX5" fmla="*/ 2301606 w 3382206"/>
              <a:gd name="connsiteY5" fmla="*/ 4127945 h 5186663"/>
              <a:gd name="connsiteX6" fmla="*/ 2334773 w 3382206"/>
              <a:gd name="connsiteY6" fmla="*/ 4148157 h 5186663"/>
              <a:gd name="connsiteX7" fmla="*/ 2358609 w 3382206"/>
              <a:gd name="connsiteY7" fmla="*/ 4362355 h 5186663"/>
              <a:gd name="connsiteX8" fmla="*/ 2358609 w 3382206"/>
              <a:gd name="connsiteY8" fmla="*/ 4552855 h 5186663"/>
              <a:gd name="connsiteX9" fmla="*/ 2358609 w 3382206"/>
              <a:gd name="connsiteY9" fmla="*/ 4743355 h 5186663"/>
              <a:gd name="connsiteX10" fmla="*/ 2391956 w 3382206"/>
              <a:gd name="connsiteY10" fmla="*/ 4838509 h 5186663"/>
              <a:gd name="connsiteX11" fmla="*/ 2240043 w 3382206"/>
              <a:gd name="connsiteY11" fmla="*/ 4991005 h 5186663"/>
              <a:gd name="connsiteX12" fmla="*/ 1997495 w 3382206"/>
              <a:gd name="connsiteY12" fmla="*/ 4991005 h 5186663"/>
              <a:gd name="connsiteX13" fmla="*/ 1997495 w 3382206"/>
              <a:gd name="connsiteY13" fmla="*/ 5186663 h 5186663"/>
              <a:gd name="connsiteX14" fmla="*/ 1883489 w 3382206"/>
              <a:gd name="connsiteY14" fmla="*/ 5186663 h 5186663"/>
              <a:gd name="connsiteX15" fmla="*/ 1883489 w 3382206"/>
              <a:gd name="connsiteY15" fmla="*/ 4933855 h 5186663"/>
              <a:gd name="connsiteX16" fmla="*/ 1940492 w 3382206"/>
              <a:gd name="connsiteY16" fmla="*/ 4876705 h 5186663"/>
              <a:gd name="connsiteX17" fmla="*/ 2240043 w 3382206"/>
              <a:gd name="connsiteY17" fmla="*/ 4876705 h 5186663"/>
              <a:gd name="connsiteX18" fmla="*/ 2278045 w 3382206"/>
              <a:gd name="connsiteY18" fmla="*/ 4838605 h 5186663"/>
              <a:gd name="connsiteX19" fmla="*/ 2240043 w 3382206"/>
              <a:gd name="connsiteY19" fmla="*/ 4800505 h 5186663"/>
              <a:gd name="connsiteX20" fmla="*/ 1940492 w 3382206"/>
              <a:gd name="connsiteY20" fmla="*/ 4800505 h 5186663"/>
              <a:gd name="connsiteX21" fmla="*/ 1883489 w 3382206"/>
              <a:gd name="connsiteY21" fmla="*/ 4743355 h 5186663"/>
              <a:gd name="connsiteX22" fmla="*/ 1940492 w 3382206"/>
              <a:gd name="connsiteY22" fmla="*/ 4686205 h 5186663"/>
              <a:gd name="connsiteX23" fmla="*/ 2240043 w 3382206"/>
              <a:gd name="connsiteY23" fmla="*/ 4686205 h 5186663"/>
              <a:gd name="connsiteX24" fmla="*/ 2278045 w 3382206"/>
              <a:gd name="connsiteY24" fmla="*/ 4648105 h 5186663"/>
              <a:gd name="connsiteX25" fmla="*/ 2240043 w 3382206"/>
              <a:gd name="connsiteY25" fmla="*/ 4610005 h 5186663"/>
              <a:gd name="connsiteX26" fmla="*/ 1940492 w 3382206"/>
              <a:gd name="connsiteY26" fmla="*/ 4610005 h 5186663"/>
              <a:gd name="connsiteX27" fmla="*/ 1883489 w 3382206"/>
              <a:gd name="connsiteY27" fmla="*/ 4552855 h 5186663"/>
              <a:gd name="connsiteX28" fmla="*/ 1940492 w 3382206"/>
              <a:gd name="connsiteY28" fmla="*/ 4495705 h 5186663"/>
              <a:gd name="connsiteX29" fmla="*/ 2240043 w 3382206"/>
              <a:gd name="connsiteY29" fmla="*/ 4495705 h 5186663"/>
              <a:gd name="connsiteX30" fmla="*/ 2278045 w 3382206"/>
              <a:gd name="connsiteY30" fmla="*/ 4457605 h 5186663"/>
              <a:gd name="connsiteX31" fmla="*/ 2240043 w 3382206"/>
              <a:gd name="connsiteY31" fmla="*/ 4419505 h 5186663"/>
              <a:gd name="connsiteX32" fmla="*/ 1940492 w 3382206"/>
              <a:gd name="connsiteY32" fmla="*/ 4419505 h 5186663"/>
              <a:gd name="connsiteX33" fmla="*/ 1883489 w 3382206"/>
              <a:gd name="connsiteY33" fmla="*/ 4362355 h 5186663"/>
              <a:gd name="connsiteX34" fmla="*/ 1940492 w 3382206"/>
              <a:gd name="connsiteY34" fmla="*/ 4305205 h 5186663"/>
              <a:gd name="connsiteX35" fmla="*/ 2240043 w 3382206"/>
              <a:gd name="connsiteY35" fmla="*/ 4305205 h 5186663"/>
              <a:gd name="connsiteX36" fmla="*/ 2278045 w 3382206"/>
              <a:gd name="connsiteY36" fmla="*/ 4267105 h 5186663"/>
              <a:gd name="connsiteX37" fmla="*/ 2240043 w 3382206"/>
              <a:gd name="connsiteY37" fmla="*/ 4229005 h 5186663"/>
              <a:gd name="connsiteX38" fmla="*/ 1940492 w 3382206"/>
              <a:gd name="connsiteY38" fmla="*/ 4229005 h 5186663"/>
              <a:gd name="connsiteX39" fmla="*/ 1883489 w 3382206"/>
              <a:gd name="connsiteY39" fmla="*/ 4171855 h 5186663"/>
              <a:gd name="connsiteX40" fmla="*/ 1940492 w 3382206"/>
              <a:gd name="connsiteY40" fmla="*/ 4114705 h 5186663"/>
              <a:gd name="connsiteX41" fmla="*/ 2145798 w 3382206"/>
              <a:gd name="connsiteY41" fmla="*/ 4114705 h 5186663"/>
              <a:gd name="connsiteX42" fmla="*/ 2202801 w 3382206"/>
              <a:gd name="connsiteY42" fmla="*/ 4057555 h 5186663"/>
              <a:gd name="connsiteX43" fmla="*/ 2202801 w 3382206"/>
              <a:gd name="connsiteY43" fmla="*/ 3644646 h 5186663"/>
              <a:gd name="connsiteX44" fmla="*/ 2780147 w 3382206"/>
              <a:gd name="connsiteY44" fmla="*/ 2839117 h 5186663"/>
              <a:gd name="connsiteX45" fmla="*/ 3268189 w 3382206"/>
              <a:gd name="connsiteY45" fmla="*/ 1695450 h 5186663"/>
              <a:gd name="connsiteX46" fmla="*/ 1691103 w 3382206"/>
              <a:gd name="connsiteY46" fmla="*/ 114300 h 5186663"/>
              <a:gd name="connsiteX47" fmla="*/ 114018 w 3382206"/>
              <a:gd name="connsiteY47" fmla="*/ 1695450 h 5186663"/>
              <a:gd name="connsiteX48" fmla="*/ 602059 w 3382206"/>
              <a:gd name="connsiteY48" fmla="*/ 2839022 h 5186663"/>
              <a:gd name="connsiteX49" fmla="*/ 1179406 w 3382206"/>
              <a:gd name="connsiteY49" fmla="*/ 3644646 h 5186663"/>
              <a:gd name="connsiteX50" fmla="*/ 1179406 w 3382206"/>
              <a:gd name="connsiteY50" fmla="*/ 4057555 h 5186663"/>
              <a:gd name="connsiteX51" fmla="*/ 1236409 w 3382206"/>
              <a:gd name="connsiteY51" fmla="*/ 4114705 h 5186663"/>
              <a:gd name="connsiteX52" fmla="*/ 1460146 w 3382206"/>
              <a:gd name="connsiteY52" fmla="*/ 4114705 h 5186663"/>
              <a:gd name="connsiteX53" fmla="*/ 1517149 w 3382206"/>
              <a:gd name="connsiteY53" fmla="*/ 4171855 h 5186663"/>
              <a:gd name="connsiteX54" fmla="*/ 1460146 w 3382206"/>
              <a:gd name="connsiteY54" fmla="*/ 4229005 h 5186663"/>
              <a:gd name="connsiteX55" fmla="*/ 1142354 w 3382206"/>
              <a:gd name="connsiteY55" fmla="*/ 4229005 h 5186663"/>
              <a:gd name="connsiteX56" fmla="*/ 1104352 w 3382206"/>
              <a:gd name="connsiteY56" fmla="*/ 4267105 h 5186663"/>
              <a:gd name="connsiteX57" fmla="*/ 1142354 w 3382206"/>
              <a:gd name="connsiteY57" fmla="*/ 4305205 h 5186663"/>
              <a:gd name="connsiteX58" fmla="*/ 1460146 w 3382206"/>
              <a:gd name="connsiteY58" fmla="*/ 4305205 h 5186663"/>
              <a:gd name="connsiteX59" fmla="*/ 1517149 w 3382206"/>
              <a:gd name="connsiteY59" fmla="*/ 4362355 h 5186663"/>
              <a:gd name="connsiteX60" fmla="*/ 1460146 w 3382206"/>
              <a:gd name="connsiteY60" fmla="*/ 4419505 h 5186663"/>
              <a:gd name="connsiteX61" fmla="*/ 1142354 w 3382206"/>
              <a:gd name="connsiteY61" fmla="*/ 4419505 h 5186663"/>
              <a:gd name="connsiteX62" fmla="*/ 1104352 w 3382206"/>
              <a:gd name="connsiteY62" fmla="*/ 4457605 h 5186663"/>
              <a:gd name="connsiteX63" fmla="*/ 1142354 w 3382206"/>
              <a:gd name="connsiteY63" fmla="*/ 4495705 h 5186663"/>
              <a:gd name="connsiteX64" fmla="*/ 1460146 w 3382206"/>
              <a:gd name="connsiteY64" fmla="*/ 4495705 h 5186663"/>
              <a:gd name="connsiteX65" fmla="*/ 1517149 w 3382206"/>
              <a:gd name="connsiteY65" fmla="*/ 4552855 h 5186663"/>
              <a:gd name="connsiteX66" fmla="*/ 1460146 w 3382206"/>
              <a:gd name="connsiteY66" fmla="*/ 4610005 h 5186663"/>
              <a:gd name="connsiteX67" fmla="*/ 1142354 w 3382206"/>
              <a:gd name="connsiteY67" fmla="*/ 4610005 h 5186663"/>
              <a:gd name="connsiteX68" fmla="*/ 1104352 w 3382206"/>
              <a:gd name="connsiteY68" fmla="*/ 4648105 h 5186663"/>
              <a:gd name="connsiteX69" fmla="*/ 1142354 w 3382206"/>
              <a:gd name="connsiteY69" fmla="*/ 4686205 h 5186663"/>
              <a:gd name="connsiteX70" fmla="*/ 1460146 w 3382206"/>
              <a:gd name="connsiteY70" fmla="*/ 4686205 h 5186663"/>
              <a:gd name="connsiteX71" fmla="*/ 1517149 w 3382206"/>
              <a:gd name="connsiteY71" fmla="*/ 4743355 h 5186663"/>
              <a:gd name="connsiteX72" fmla="*/ 1460146 w 3382206"/>
              <a:gd name="connsiteY72" fmla="*/ 4800505 h 5186663"/>
              <a:gd name="connsiteX73" fmla="*/ 1142354 w 3382206"/>
              <a:gd name="connsiteY73" fmla="*/ 4800505 h 5186663"/>
              <a:gd name="connsiteX74" fmla="*/ 1104352 w 3382206"/>
              <a:gd name="connsiteY74" fmla="*/ 4838605 h 5186663"/>
              <a:gd name="connsiteX75" fmla="*/ 1142354 w 3382206"/>
              <a:gd name="connsiteY75" fmla="*/ 4876705 h 5186663"/>
              <a:gd name="connsiteX76" fmla="*/ 1459956 w 3382206"/>
              <a:gd name="connsiteY76" fmla="*/ 4876705 h 5186663"/>
              <a:gd name="connsiteX77" fmla="*/ 1516959 w 3382206"/>
              <a:gd name="connsiteY77" fmla="*/ 4933855 h 5186663"/>
              <a:gd name="connsiteX78" fmla="*/ 1516959 w 3382206"/>
              <a:gd name="connsiteY78" fmla="*/ 5186663 h 5186663"/>
              <a:gd name="connsiteX79" fmla="*/ 1402953 w 3382206"/>
              <a:gd name="connsiteY79" fmla="*/ 5186663 h 5186663"/>
              <a:gd name="connsiteX80" fmla="*/ 1402953 w 3382206"/>
              <a:gd name="connsiteY80" fmla="*/ 4991005 h 5186663"/>
              <a:gd name="connsiteX81" fmla="*/ 1142164 w 3382206"/>
              <a:gd name="connsiteY81" fmla="*/ 4991005 h 5186663"/>
              <a:gd name="connsiteX82" fmla="*/ 1047253 w 3382206"/>
              <a:gd name="connsiteY82" fmla="*/ 4957572 h 5186663"/>
              <a:gd name="connsiteX83" fmla="*/ 1023597 w 3382206"/>
              <a:gd name="connsiteY83" fmla="*/ 4743355 h 5186663"/>
              <a:gd name="connsiteX84" fmla="*/ 1023597 w 3382206"/>
              <a:gd name="connsiteY84" fmla="*/ 4552855 h 5186663"/>
              <a:gd name="connsiteX85" fmla="*/ 1023597 w 3382206"/>
              <a:gd name="connsiteY85" fmla="*/ 4362355 h 5186663"/>
              <a:gd name="connsiteX86" fmla="*/ 1003437 w 3382206"/>
              <a:gd name="connsiteY86" fmla="*/ 4329103 h 5186663"/>
              <a:gd name="connsiteX87" fmla="*/ 1080600 w 3382206"/>
              <a:gd name="connsiteY87" fmla="*/ 4127945 h 5186663"/>
              <a:gd name="connsiteX88" fmla="*/ 1065399 w 3382206"/>
              <a:gd name="connsiteY88" fmla="*/ 4057555 h 5186663"/>
              <a:gd name="connsiteX89" fmla="*/ 1065399 w 3382206"/>
              <a:gd name="connsiteY89" fmla="*/ 3644646 h 5186663"/>
              <a:gd name="connsiteX90" fmla="*/ 523300 w 3382206"/>
              <a:gd name="connsiteY90" fmla="*/ 2921699 h 5186663"/>
              <a:gd name="connsiteX91" fmla="*/ 12 w 3382206"/>
              <a:gd name="connsiteY91" fmla="*/ 1695450 h 5186663"/>
              <a:gd name="connsiteX92" fmla="*/ 1691103 w 3382206"/>
              <a:gd name="connsiteY92" fmla="*/ 0 h 5186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82206" h="5186663">
                <a:moveTo>
                  <a:pt x="1691103" y="0"/>
                </a:moveTo>
                <a:cubicBezTo>
                  <a:pt x="2623579" y="0"/>
                  <a:pt x="3382195" y="760476"/>
                  <a:pt x="3382195" y="1695450"/>
                </a:cubicBezTo>
                <a:cubicBezTo>
                  <a:pt x="3383924" y="2159060"/>
                  <a:pt x="3194569" y="2602802"/>
                  <a:pt x="2858907" y="2921699"/>
                </a:cubicBezTo>
                <a:cubicBezTo>
                  <a:pt x="2604768" y="3165062"/>
                  <a:pt x="2316807" y="3440811"/>
                  <a:pt x="2316807" y="3644646"/>
                </a:cubicBezTo>
                <a:lnTo>
                  <a:pt x="2316807" y="4057555"/>
                </a:lnTo>
                <a:cubicBezTo>
                  <a:pt x="2316845" y="4081844"/>
                  <a:pt x="2311658" y="4105847"/>
                  <a:pt x="2301606" y="4127945"/>
                </a:cubicBezTo>
                <a:cubicBezTo>
                  <a:pt x="2313472" y="4133231"/>
                  <a:pt x="2324626" y="4140032"/>
                  <a:pt x="2334773" y="4148157"/>
                </a:cubicBezTo>
                <a:cubicBezTo>
                  <a:pt x="2400345" y="4200706"/>
                  <a:pt x="2411024" y="4296604"/>
                  <a:pt x="2358609" y="4362355"/>
                </a:cubicBezTo>
                <a:cubicBezTo>
                  <a:pt x="2403072" y="4418029"/>
                  <a:pt x="2403072" y="4497181"/>
                  <a:pt x="2358609" y="4552855"/>
                </a:cubicBezTo>
                <a:cubicBezTo>
                  <a:pt x="2403072" y="4608529"/>
                  <a:pt x="2403072" y="4687681"/>
                  <a:pt x="2358609" y="4743355"/>
                </a:cubicBezTo>
                <a:cubicBezTo>
                  <a:pt x="2380176" y="4770358"/>
                  <a:pt x="2391937" y="4803915"/>
                  <a:pt x="2391956" y="4838509"/>
                </a:cubicBezTo>
                <a:cubicBezTo>
                  <a:pt x="2392013" y="4922682"/>
                  <a:pt x="2323999" y="4990948"/>
                  <a:pt x="2240043" y="4991005"/>
                </a:cubicBezTo>
                <a:lnTo>
                  <a:pt x="1997495" y="4991005"/>
                </a:lnTo>
                <a:lnTo>
                  <a:pt x="1997495" y="5186663"/>
                </a:lnTo>
                <a:lnTo>
                  <a:pt x="1883489" y="5186663"/>
                </a:lnTo>
                <a:lnTo>
                  <a:pt x="1883489" y="4933855"/>
                </a:lnTo>
                <a:cubicBezTo>
                  <a:pt x="1883489" y="4902289"/>
                  <a:pt x="1909007" y="4876705"/>
                  <a:pt x="1940492" y="4876705"/>
                </a:cubicBezTo>
                <a:lnTo>
                  <a:pt x="2240043" y="4876705"/>
                </a:lnTo>
                <a:cubicBezTo>
                  <a:pt x="2261030" y="4876705"/>
                  <a:pt x="2278045" y="4859646"/>
                  <a:pt x="2278045" y="4838605"/>
                </a:cubicBezTo>
                <a:cubicBezTo>
                  <a:pt x="2278045" y="4817564"/>
                  <a:pt x="2261030" y="4800505"/>
                  <a:pt x="2240043" y="4800505"/>
                </a:cubicBezTo>
                <a:lnTo>
                  <a:pt x="1940492" y="4800505"/>
                </a:lnTo>
                <a:cubicBezTo>
                  <a:pt x="1909007" y="4800505"/>
                  <a:pt x="1883489" y="4774921"/>
                  <a:pt x="1883489" y="4743355"/>
                </a:cubicBezTo>
                <a:cubicBezTo>
                  <a:pt x="1883489" y="4711789"/>
                  <a:pt x="1909007" y="4686205"/>
                  <a:pt x="1940492" y="4686205"/>
                </a:cubicBezTo>
                <a:lnTo>
                  <a:pt x="2240043" y="4686205"/>
                </a:lnTo>
                <a:cubicBezTo>
                  <a:pt x="2261030" y="4686205"/>
                  <a:pt x="2278045" y="4669146"/>
                  <a:pt x="2278045" y="4648105"/>
                </a:cubicBezTo>
                <a:cubicBezTo>
                  <a:pt x="2278045" y="4627064"/>
                  <a:pt x="2261030" y="4610005"/>
                  <a:pt x="2240043" y="4610005"/>
                </a:cubicBezTo>
                <a:lnTo>
                  <a:pt x="1940492" y="4610005"/>
                </a:lnTo>
                <a:cubicBezTo>
                  <a:pt x="1909007" y="4610005"/>
                  <a:pt x="1883489" y="4584421"/>
                  <a:pt x="1883489" y="4552855"/>
                </a:cubicBezTo>
                <a:cubicBezTo>
                  <a:pt x="1883489" y="4521289"/>
                  <a:pt x="1909007" y="4495705"/>
                  <a:pt x="1940492" y="4495705"/>
                </a:cubicBezTo>
                <a:lnTo>
                  <a:pt x="2240043" y="4495705"/>
                </a:lnTo>
                <a:cubicBezTo>
                  <a:pt x="2261030" y="4495705"/>
                  <a:pt x="2278045" y="4478646"/>
                  <a:pt x="2278045" y="4457605"/>
                </a:cubicBezTo>
                <a:cubicBezTo>
                  <a:pt x="2278045" y="4436564"/>
                  <a:pt x="2261030" y="4419505"/>
                  <a:pt x="2240043" y="4419505"/>
                </a:cubicBezTo>
                <a:lnTo>
                  <a:pt x="1940492" y="4419505"/>
                </a:lnTo>
                <a:cubicBezTo>
                  <a:pt x="1909007" y="4419505"/>
                  <a:pt x="1883489" y="4393921"/>
                  <a:pt x="1883489" y="4362355"/>
                </a:cubicBezTo>
                <a:cubicBezTo>
                  <a:pt x="1883489" y="4330789"/>
                  <a:pt x="1909007" y="4305205"/>
                  <a:pt x="1940492" y="4305205"/>
                </a:cubicBezTo>
                <a:lnTo>
                  <a:pt x="2240043" y="4305205"/>
                </a:lnTo>
                <a:cubicBezTo>
                  <a:pt x="2261030" y="4305205"/>
                  <a:pt x="2278045" y="4288146"/>
                  <a:pt x="2278045" y="4267105"/>
                </a:cubicBezTo>
                <a:cubicBezTo>
                  <a:pt x="2278045" y="4246064"/>
                  <a:pt x="2261030" y="4229005"/>
                  <a:pt x="2240043" y="4229005"/>
                </a:cubicBezTo>
                <a:lnTo>
                  <a:pt x="1940492" y="4229005"/>
                </a:lnTo>
                <a:cubicBezTo>
                  <a:pt x="1909007" y="4229005"/>
                  <a:pt x="1883489" y="4203421"/>
                  <a:pt x="1883489" y="4171855"/>
                </a:cubicBezTo>
                <a:cubicBezTo>
                  <a:pt x="1883489" y="4140289"/>
                  <a:pt x="1909007" y="4114705"/>
                  <a:pt x="1940492" y="4114705"/>
                </a:cubicBezTo>
                <a:lnTo>
                  <a:pt x="2145798" y="4114705"/>
                </a:lnTo>
                <a:cubicBezTo>
                  <a:pt x="2177283" y="4114705"/>
                  <a:pt x="2202801" y="4089121"/>
                  <a:pt x="2202801" y="4057555"/>
                </a:cubicBezTo>
                <a:lnTo>
                  <a:pt x="2202801" y="3644646"/>
                </a:lnTo>
                <a:cubicBezTo>
                  <a:pt x="2202801" y="3391567"/>
                  <a:pt x="2496272" y="3110865"/>
                  <a:pt x="2780147" y="2839117"/>
                </a:cubicBezTo>
                <a:cubicBezTo>
                  <a:pt x="3093199" y="2541699"/>
                  <a:pt x="3269804" y="2127837"/>
                  <a:pt x="3268189" y="1695450"/>
                </a:cubicBezTo>
                <a:cubicBezTo>
                  <a:pt x="3268189" y="823627"/>
                  <a:pt x="2560686" y="114300"/>
                  <a:pt x="1691103" y="114300"/>
                </a:cubicBezTo>
                <a:cubicBezTo>
                  <a:pt x="821521" y="114300"/>
                  <a:pt x="114018" y="823532"/>
                  <a:pt x="114018" y="1695450"/>
                </a:cubicBezTo>
                <a:cubicBezTo>
                  <a:pt x="112385" y="2127818"/>
                  <a:pt x="288997" y="2541651"/>
                  <a:pt x="602059" y="2839022"/>
                </a:cubicBezTo>
                <a:cubicBezTo>
                  <a:pt x="885935" y="3111246"/>
                  <a:pt x="1179406" y="3391948"/>
                  <a:pt x="1179406" y="3644646"/>
                </a:cubicBezTo>
                <a:lnTo>
                  <a:pt x="1179406" y="4057555"/>
                </a:lnTo>
                <a:cubicBezTo>
                  <a:pt x="1179406" y="4089121"/>
                  <a:pt x="1204924" y="4114705"/>
                  <a:pt x="1236409" y="4114705"/>
                </a:cubicBezTo>
                <a:lnTo>
                  <a:pt x="1460146" y="4114705"/>
                </a:lnTo>
                <a:cubicBezTo>
                  <a:pt x="1491631" y="4114705"/>
                  <a:pt x="1517149" y="4140289"/>
                  <a:pt x="1517149" y="4171855"/>
                </a:cubicBezTo>
                <a:cubicBezTo>
                  <a:pt x="1517149" y="4203421"/>
                  <a:pt x="1491631" y="4229005"/>
                  <a:pt x="1460146" y="4229005"/>
                </a:cubicBezTo>
                <a:lnTo>
                  <a:pt x="1142354" y="4229005"/>
                </a:lnTo>
                <a:cubicBezTo>
                  <a:pt x="1121367" y="4229005"/>
                  <a:pt x="1104352" y="4246064"/>
                  <a:pt x="1104352" y="4267105"/>
                </a:cubicBezTo>
                <a:cubicBezTo>
                  <a:pt x="1104352" y="4288146"/>
                  <a:pt x="1121367" y="4305205"/>
                  <a:pt x="1142354" y="4305205"/>
                </a:cubicBezTo>
                <a:lnTo>
                  <a:pt x="1460146" y="4305205"/>
                </a:lnTo>
                <a:cubicBezTo>
                  <a:pt x="1491631" y="4305205"/>
                  <a:pt x="1517149" y="4330789"/>
                  <a:pt x="1517149" y="4362355"/>
                </a:cubicBezTo>
                <a:cubicBezTo>
                  <a:pt x="1517149" y="4393921"/>
                  <a:pt x="1491631" y="4419505"/>
                  <a:pt x="1460146" y="4419505"/>
                </a:cubicBezTo>
                <a:lnTo>
                  <a:pt x="1142354" y="4419505"/>
                </a:lnTo>
                <a:cubicBezTo>
                  <a:pt x="1121367" y="4419505"/>
                  <a:pt x="1104352" y="4436564"/>
                  <a:pt x="1104352" y="4457605"/>
                </a:cubicBezTo>
                <a:cubicBezTo>
                  <a:pt x="1104352" y="4478646"/>
                  <a:pt x="1121367" y="4495705"/>
                  <a:pt x="1142354" y="4495705"/>
                </a:cubicBezTo>
                <a:lnTo>
                  <a:pt x="1460146" y="4495705"/>
                </a:lnTo>
                <a:cubicBezTo>
                  <a:pt x="1491631" y="4495705"/>
                  <a:pt x="1517149" y="4521289"/>
                  <a:pt x="1517149" y="4552855"/>
                </a:cubicBezTo>
                <a:cubicBezTo>
                  <a:pt x="1517149" y="4584421"/>
                  <a:pt x="1491631" y="4610005"/>
                  <a:pt x="1460146" y="4610005"/>
                </a:cubicBezTo>
                <a:lnTo>
                  <a:pt x="1142354" y="4610005"/>
                </a:lnTo>
                <a:cubicBezTo>
                  <a:pt x="1121367" y="4610005"/>
                  <a:pt x="1104352" y="4627064"/>
                  <a:pt x="1104352" y="4648105"/>
                </a:cubicBezTo>
                <a:cubicBezTo>
                  <a:pt x="1104352" y="4669146"/>
                  <a:pt x="1121367" y="4686205"/>
                  <a:pt x="1142354" y="4686205"/>
                </a:cubicBezTo>
                <a:lnTo>
                  <a:pt x="1460146" y="4686205"/>
                </a:lnTo>
                <a:cubicBezTo>
                  <a:pt x="1491631" y="4686205"/>
                  <a:pt x="1517149" y="4711789"/>
                  <a:pt x="1517149" y="4743355"/>
                </a:cubicBezTo>
                <a:cubicBezTo>
                  <a:pt x="1517149" y="4774921"/>
                  <a:pt x="1491631" y="4800505"/>
                  <a:pt x="1460146" y="4800505"/>
                </a:cubicBezTo>
                <a:lnTo>
                  <a:pt x="1142354" y="4800505"/>
                </a:lnTo>
                <a:cubicBezTo>
                  <a:pt x="1121367" y="4800505"/>
                  <a:pt x="1104352" y="4817564"/>
                  <a:pt x="1104352" y="4838605"/>
                </a:cubicBezTo>
                <a:cubicBezTo>
                  <a:pt x="1104352" y="4859646"/>
                  <a:pt x="1121367" y="4876705"/>
                  <a:pt x="1142354" y="4876705"/>
                </a:cubicBezTo>
                <a:lnTo>
                  <a:pt x="1459956" y="4876705"/>
                </a:lnTo>
                <a:cubicBezTo>
                  <a:pt x="1491441" y="4876705"/>
                  <a:pt x="1516959" y="4902289"/>
                  <a:pt x="1516959" y="4933855"/>
                </a:cubicBezTo>
                <a:lnTo>
                  <a:pt x="1516959" y="5186663"/>
                </a:lnTo>
                <a:lnTo>
                  <a:pt x="1402953" y="5186663"/>
                </a:lnTo>
                <a:lnTo>
                  <a:pt x="1402953" y="4991005"/>
                </a:lnTo>
                <a:lnTo>
                  <a:pt x="1142164" y="4991005"/>
                </a:lnTo>
                <a:cubicBezTo>
                  <a:pt x="1107658" y="4990986"/>
                  <a:pt x="1074187" y="4979194"/>
                  <a:pt x="1047253" y="4957572"/>
                </a:cubicBezTo>
                <a:cubicBezTo>
                  <a:pt x="981719" y="4904966"/>
                  <a:pt x="971126" y="4809058"/>
                  <a:pt x="1023597" y="4743355"/>
                </a:cubicBezTo>
                <a:cubicBezTo>
                  <a:pt x="979135" y="4687681"/>
                  <a:pt x="979135" y="4608529"/>
                  <a:pt x="1023597" y="4552855"/>
                </a:cubicBezTo>
                <a:cubicBezTo>
                  <a:pt x="979135" y="4497181"/>
                  <a:pt x="979135" y="4418029"/>
                  <a:pt x="1023597" y="4362355"/>
                </a:cubicBezTo>
                <a:cubicBezTo>
                  <a:pt x="1015484" y="4352182"/>
                  <a:pt x="1008710" y="4341009"/>
                  <a:pt x="1003437" y="4329103"/>
                </a:cubicBezTo>
                <a:cubicBezTo>
                  <a:pt x="969340" y="4252198"/>
                  <a:pt x="1003884" y="4162130"/>
                  <a:pt x="1080600" y="4127945"/>
                </a:cubicBezTo>
                <a:cubicBezTo>
                  <a:pt x="1070549" y="4105847"/>
                  <a:pt x="1065361" y="4081844"/>
                  <a:pt x="1065399" y="4057555"/>
                </a:cubicBezTo>
                <a:lnTo>
                  <a:pt x="1065399" y="3644646"/>
                </a:lnTo>
                <a:cubicBezTo>
                  <a:pt x="1065399" y="3440811"/>
                  <a:pt x="777439" y="3165062"/>
                  <a:pt x="523300" y="2921699"/>
                </a:cubicBezTo>
                <a:cubicBezTo>
                  <a:pt x="187641" y="2602802"/>
                  <a:pt x="-1720" y="2159060"/>
                  <a:pt x="12" y="1695450"/>
                </a:cubicBezTo>
                <a:cubicBezTo>
                  <a:pt x="12" y="760571"/>
                  <a:pt x="758628" y="0"/>
                  <a:pt x="1691103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979ACC7-FD9C-7F4F-8374-7B1BB38FDF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31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68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Rectangle 266">
            <a:extLst>
              <a:ext uri="{FF2B5EF4-FFF2-40B4-BE49-F238E27FC236}">
                <a16:creationId xmlns:a16="http://schemas.microsoft.com/office/drawing/2014/main" id="{B6A9761D-20C1-E943-AE44-964B06FD610C}"/>
              </a:ext>
            </a:extLst>
          </p:cNvPr>
          <p:cNvSpPr/>
          <p:nvPr userDrawn="1"/>
        </p:nvSpPr>
        <p:spPr>
          <a:xfrm>
            <a:off x="3191" y="0"/>
            <a:ext cx="6008307" cy="6857999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68" name="Group 267">
            <a:extLst>
              <a:ext uri="{FF2B5EF4-FFF2-40B4-BE49-F238E27FC236}">
                <a16:creationId xmlns:a16="http://schemas.microsoft.com/office/drawing/2014/main" id="{46B724E6-0731-D94F-81C1-AA5801D9EA68}"/>
              </a:ext>
            </a:extLst>
          </p:cNvPr>
          <p:cNvGrpSpPr/>
          <p:nvPr userDrawn="1"/>
        </p:nvGrpSpPr>
        <p:grpSpPr>
          <a:xfrm>
            <a:off x="6907074" y="1240481"/>
            <a:ext cx="4709243" cy="4377037"/>
            <a:chOff x="433353" y="993616"/>
            <a:chExt cx="5355059" cy="4977295"/>
          </a:xfrm>
        </p:grpSpPr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id="{6B115424-27D2-464A-892D-E354E26D12F0}"/>
                </a:ext>
              </a:extLst>
            </p:cNvPr>
            <p:cNvSpPr/>
            <p:nvPr userDrawn="1"/>
          </p:nvSpPr>
          <p:spPr>
            <a:xfrm>
              <a:off x="648520" y="993616"/>
              <a:ext cx="4889897" cy="4886405"/>
            </a:xfrm>
            <a:custGeom>
              <a:avLst/>
              <a:gdLst>
                <a:gd name="connsiteX0" fmla="*/ 2444975 w 4889897"/>
                <a:gd name="connsiteY0" fmla="*/ 4524442 h 4886405"/>
                <a:gd name="connsiteX1" fmla="*/ 362542 w 4889897"/>
                <a:gd name="connsiteY1" fmla="*/ 2443230 h 4886405"/>
                <a:gd name="connsiteX2" fmla="*/ 2444975 w 4889897"/>
                <a:gd name="connsiteY2" fmla="*/ 362284 h 4886405"/>
                <a:gd name="connsiteX3" fmla="*/ 4527355 w 4889897"/>
                <a:gd name="connsiteY3" fmla="*/ 2443230 h 4886405"/>
                <a:gd name="connsiteX4" fmla="*/ 2444975 w 4889897"/>
                <a:gd name="connsiteY4" fmla="*/ 4524442 h 4886405"/>
                <a:gd name="connsiteX5" fmla="*/ 2444975 w 4889897"/>
                <a:gd name="connsiteY5" fmla="*/ 0 h 4886405"/>
                <a:gd name="connsiteX6" fmla="*/ 0 w 4889897"/>
                <a:gd name="connsiteY6" fmla="*/ 2443230 h 4886405"/>
                <a:gd name="connsiteX7" fmla="*/ 2444975 w 4889897"/>
                <a:gd name="connsiteY7" fmla="*/ 4886406 h 4886405"/>
                <a:gd name="connsiteX8" fmla="*/ 4889898 w 4889897"/>
                <a:gd name="connsiteY8" fmla="*/ 2443230 h 4886405"/>
                <a:gd name="connsiteX9" fmla="*/ 2444975 w 4889897"/>
                <a:gd name="connsiteY9" fmla="*/ 0 h 488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9897" h="4886405">
                  <a:moveTo>
                    <a:pt x="2444975" y="4524442"/>
                  </a:moveTo>
                  <a:cubicBezTo>
                    <a:pt x="1296622" y="4524442"/>
                    <a:pt x="362542" y="3590763"/>
                    <a:pt x="362542" y="2443230"/>
                  </a:cubicBezTo>
                  <a:cubicBezTo>
                    <a:pt x="362542" y="1295696"/>
                    <a:pt x="1296569" y="362284"/>
                    <a:pt x="2444975" y="362284"/>
                  </a:cubicBezTo>
                  <a:cubicBezTo>
                    <a:pt x="3593382" y="362284"/>
                    <a:pt x="4527355" y="1295910"/>
                    <a:pt x="4527355" y="2443230"/>
                  </a:cubicBezTo>
                  <a:cubicBezTo>
                    <a:pt x="4527355" y="3590550"/>
                    <a:pt x="3593329" y="4524442"/>
                    <a:pt x="2444975" y="4524442"/>
                  </a:cubicBezTo>
                  <a:close/>
                  <a:moveTo>
                    <a:pt x="2444975" y="0"/>
                  </a:moveTo>
                  <a:cubicBezTo>
                    <a:pt x="1096797" y="0"/>
                    <a:pt x="0" y="1096014"/>
                    <a:pt x="0" y="2443230"/>
                  </a:cubicBezTo>
                  <a:cubicBezTo>
                    <a:pt x="0" y="3790445"/>
                    <a:pt x="1096797" y="4886406"/>
                    <a:pt x="2444975" y="4886406"/>
                  </a:cubicBezTo>
                  <a:cubicBezTo>
                    <a:pt x="3793153" y="4886406"/>
                    <a:pt x="4889898" y="3790445"/>
                    <a:pt x="4889898" y="2443230"/>
                  </a:cubicBezTo>
                  <a:cubicBezTo>
                    <a:pt x="4889898" y="1096014"/>
                    <a:pt x="3793100" y="0"/>
                    <a:pt x="2444975" y="0"/>
                  </a:cubicBezTo>
                  <a:close/>
                </a:path>
              </a:pathLst>
            </a:custGeom>
            <a:solidFill>
              <a:srgbClr val="B4DCFA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id="{E3A868E1-4416-6343-8F64-BECEE81EA9F3}"/>
                </a:ext>
              </a:extLst>
            </p:cNvPr>
            <p:cNvSpPr/>
            <p:nvPr userDrawn="1"/>
          </p:nvSpPr>
          <p:spPr>
            <a:xfrm>
              <a:off x="2725301" y="1994325"/>
              <a:ext cx="1028362" cy="2566364"/>
            </a:xfrm>
            <a:custGeom>
              <a:avLst/>
              <a:gdLst>
                <a:gd name="connsiteX0" fmla="*/ 275491 w 1028362"/>
                <a:gd name="connsiteY0" fmla="*/ 1806952 h 2566364"/>
                <a:gd name="connsiteX1" fmla="*/ 611376 w 1028362"/>
                <a:gd name="connsiteY1" fmla="*/ 2496889 h 2566364"/>
                <a:gd name="connsiteX2" fmla="*/ 770842 w 1028362"/>
                <a:gd name="connsiteY2" fmla="*/ 2555174 h 2566364"/>
                <a:gd name="connsiteX3" fmla="*/ 829168 w 1028362"/>
                <a:gd name="connsiteY3" fmla="*/ 2395823 h 2566364"/>
                <a:gd name="connsiteX4" fmla="*/ 827249 w 1028362"/>
                <a:gd name="connsiteY4" fmla="*/ 2391880 h 2566364"/>
                <a:gd name="connsiteX5" fmla="*/ 490564 w 1028362"/>
                <a:gd name="connsiteY5" fmla="*/ 1700664 h 2566364"/>
                <a:gd name="connsiteX6" fmla="*/ 449992 w 1028362"/>
                <a:gd name="connsiteY6" fmla="*/ 1322717 h 2566364"/>
                <a:gd name="connsiteX7" fmla="*/ 1015984 w 1028362"/>
                <a:gd name="connsiteY7" fmla="*/ 172893 h 2566364"/>
                <a:gd name="connsiteX8" fmla="*/ 961390 w 1028362"/>
                <a:gd name="connsiteY8" fmla="*/ 12370 h 2566364"/>
                <a:gd name="connsiteX9" fmla="*/ 800751 w 1028362"/>
                <a:gd name="connsiteY9" fmla="*/ 66925 h 2566364"/>
                <a:gd name="connsiteX10" fmla="*/ 210393 w 1028362"/>
                <a:gd name="connsiteY10" fmla="*/ 1266084 h 2566364"/>
                <a:gd name="connsiteX11" fmla="*/ 275491 w 1028362"/>
                <a:gd name="connsiteY11" fmla="*/ 1807059 h 256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28362" h="2566364">
                  <a:moveTo>
                    <a:pt x="275491" y="1806952"/>
                  </a:moveTo>
                  <a:lnTo>
                    <a:pt x="611376" y="2496889"/>
                  </a:lnTo>
                  <a:cubicBezTo>
                    <a:pt x="639303" y="2556986"/>
                    <a:pt x="710702" y="2583086"/>
                    <a:pt x="770842" y="2555174"/>
                  </a:cubicBezTo>
                  <a:cubicBezTo>
                    <a:pt x="830986" y="2527268"/>
                    <a:pt x="857100" y="2455919"/>
                    <a:pt x="829168" y="2395823"/>
                  </a:cubicBezTo>
                  <a:cubicBezTo>
                    <a:pt x="828555" y="2394496"/>
                    <a:pt x="827915" y="2393180"/>
                    <a:pt x="827249" y="2391880"/>
                  </a:cubicBezTo>
                  <a:lnTo>
                    <a:pt x="490564" y="1700664"/>
                  </a:lnTo>
                  <a:cubicBezTo>
                    <a:pt x="579707" y="1585320"/>
                    <a:pt x="566325" y="1419735"/>
                    <a:pt x="449992" y="1322717"/>
                  </a:cubicBezTo>
                  <a:lnTo>
                    <a:pt x="1015984" y="172893"/>
                  </a:lnTo>
                  <a:cubicBezTo>
                    <a:pt x="1045265" y="113500"/>
                    <a:pt x="1020825" y="41629"/>
                    <a:pt x="961390" y="12370"/>
                  </a:cubicBezTo>
                  <a:cubicBezTo>
                    <a:pt x="901954" y="-16890"/>
                    <a:pt x="830032" y="7532"/>
                    <a:pt x="800751" y="66925"/>
                  </a:cubicBezTo>
                  <a:lnTo>
                    <a:pt x="210393" y="1266084"/>
                  </a:lnTo>
                  <a:cubicBezTo>
                    <a:pt x="-105551" y="1341418"/>
                    <a:pt x="-50850" y="1808444"/>
                    <a:pt x="275491" y="1807059"/>
                  </a:cubicBezTo>
                  <a:close/>
                </a:path>
              </a:pathLst>
            </a:custGeom>
            <a:solidFill>
              <a:srgbClr val="B4DCFA">
                <a:lumMod val="90000"/>
              </a:srgbClr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id="{BEA2C89C-7066-D94F-A261-D7869E4BADA0}"/>
                </a:ext>
              </a:extLst>
            </p:cNvPr>
            <p:cNvSpPr/>
            <p:nvPr userDrawn="1"/>
          </p:nvSpPr>
          <p:spPr>
            <a:xfrm>
              <a:off x="753484" y="2816488"/>
              <a:ext cx="455857" cy="1789840"/>
            </a:xfrm>
            <a:custGeom>
              <a:avLst/>
              <a:gdLst>
                <a:gd name="connsiteX0" fmla="*/ 313400 w 455857"/>
                <a:gd name="connsiteY0" fmla="*/ 1789681 h 1789840"/>
                <a:gd name="connsiteX1" fmla="*/ 79453 w 455857"/>
                <a:gd name="connsiteY1" fmla="*/ 15184 h 1789840"/>
                <a:gd name="connsiteX2" fmla="*/ 168543 w 455857"/>
                <a:gd name="connsiteY2" fmla="*/ 0 h 1789840"/>
                <a:gd name="connsiteX3" fmla="*/ 238652 w 455857"/>
                <a:gd name="connsiteY3" fmla="*/ 57806 h 1789840"/>
                <a:gd name="connsiteX4" fmla="*/ 455858 w 455857"/>
                <a:gd name="connsiteY4" fmla="*/ 1707368 h 1789840"/>
                <a:gd name="connsiteX5" fmla="*/ 313400 w 455857"/>
                <a:gd name="connsiteY5" fmla="*/ 1789840 h 1789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5857" h="1789840">
                  <a:moveTo>
                    <a:pt x="313400" y="1789681"/>
                  </a:moveTo>
                  <a:cubicBezTo>
                    <a:pt x="3368" y="1252468"/>
                    <a:pt x="-80767" y="614305"/>
                    <a:pt x="79453" y="15184"/>
                  </a:cubicBezTo>
                  <a:lnTo>
                    <a:pt x="168543" y="0"/>
                  </a:lnTo>
                  <a:lnTo>
                    <a:pt x="238652" y="57806"/>
                  </a:lnTo>
                  <a:cubicBezTo>
                    <a:pt x="89362" y="614694"/>
                    <a:pt x="167489" y="1208029"/>
                    <a:pt x="455858" y="1707368"/>
                  </a:cubicBezTo>
                  <a:lnTo>
                    <a:pt x="313400" y="1789840"/>
                  </a:ln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id="{71E848AA-FEB6-7443-BCEE-F8AB7A9CEBC9}"/>
                </a:ext>
              </a:extLst>
            </p:cNvPr>
            <p:cNvSpPr/>
            <p:nvPr userDrawn="1"/>
          </p:nvSpPr>
          <p:spPr>
            <a:xfrm>
              <a:off x="1066883" y="1098145"/>
              <a:ext cx="2072516" cy="1251742"/>
            </a:xfrm>
            <a:custGeom>
              <a:avLst/>
              <a:gdLst>
                <a:gd name="connsiteX0" fmla="*/ 0 w 2072516"/>
                <a:gd name="connsiteY0" fmla="*/ 1169323 h 1251742"/>
                <a:gd name="connsiteX1" fmla="*/ 2026559 w 2072516"/>
                <a:gd name="connsiteY1" fmla="*/ 0 h 1251742"/>
                <a:gd name="connsiteX2" fmla="*/ 2072516 w 2072516"/>
                <a:gd name="connsiteY2" fmla="*/ 84231 h 1251742"/>
                <a:gd name="connsiteX3" fmla="*/ 2026559 w 2072516"/>
                <a:gd name="connsiteY3" fmla="*/ 164892 h 1251742"/>
                <a:gd name="connsiteX4" fmla="*/ 142458 w 2072516"/>
                <a:gd name="connsiteY4" fmla="*/ 1251743 h 1251742"/>
                <a:gd name="connsiteX5" fmla="*/ 0 w 2072516"/>
                <a:gd name="connsiteY5" fmla="*/ 1169323 h 125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2516" h="1251742">
                  <a:moveTo>
                    <a:pt x="0" y="1169323"/>
                  </a:moveTo>
                  <a:cubicBezTo>
                    <a:pt x="418102" y="445891"/>
                    <a:pt x="1190552" y="187"/>
                    <a:pt x="2026559" y="0"/>
                  </a:cubicBezTo>
                  <a:lnTo>
                    <a:pt x="2072516" y="84231"/>
                  </a:lnTo>
                  <a:lnTo>
                    <a:pt x="2026559" y="164892"/>
                  </a:lnTo>
                  <a:cubicBezTo>
                    <a:pt x="1249295" y="164706"/>
                    <a:pt x="531013" y="579046"/>
                    <a:pt x="142458" y="1251743"/>
                  </a:cubicBezTo>
                  <a:lnTo>
                    <a:pt x="0" y="1169323"/>
                  </a:ln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id="{7120FD9C-612F-F44D-80AE-8B5BDE028961}"/>
                </a:ext>
              </a:extLst>
            </p:cNvPr>
            <p:cNvSpPr/>
            <p:nvPr userDrawn="1"/>
          </p:nvSpPr>
          <p:spPr>
            <a:xfrm>
              <a:off x="4181123" y="1783127"/>
              <a:ext cx="1252389" cy="3678776"/>
            </a:xfrm>
            <a:custGeom>
              <a:avLst/>
              <a:gdLst>
                <a:gd name="connsiteX0" fmla="*/ 567219 w 1252389"/>
                <a:gd name="connsiteY0" fmla="*/ 0 h 3678776"/>
                <a:gd name="connsiteX1" fmla="*/ 566510 w 1252389"/>
                <a:gd name="connsiteY1" fmla="*/ 3307649 h 3678776"/>
                <a:gd name="connsiteX2" fmla="*/ 82479 w 1252389"/>
                <a:gd name="connsiteY2" fmla="*/ 3678776 h 3678776"/>
                <a:gd name="connsiteX3" fmla="*/ 8210 w 1252389"/>
                <a:gd name="connsiteY3" fmla="*/ 3636687 h 3678776"/>
                <a:gd name="connsiteX4" fmla="*/ 0 w 1252389"/>
                <a:gd name="connsiteY4" fmla="*/ 3536580 h 3678776"/>
                <a:gd name="connsiteX5" fmla="*/ 797039 w 1252389"/>
                <a:gd name="connsiteY5" fmla="*/ 567943 h 3678776"/>
                <a:gd name="connsiteX6" fmla="*/ 450512 w 1252389"/>
                <a:gd name="connsiteY6" fmla="*/ 116677 h 3678776"/>
                <a:gd name="connsiteX7" fmla="*/ 567219 w 1252389"/>
                <a:gd name="connsiteY7" fmla="*/ 107 h 367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52389" h="3678776">
                  <a:moveTo>
                    <a:pt x="567219" y="0"/>
                  </a:moveTo>
                  <a:cubicBezTo>
                    <a:pt x="1481055" y="913578"/>
                    <a:pt x="1480741" y="2394460"/>
                    <a:pt x="566510" y="3307649"/>
                  </a:cubicBezTo>
                  <a:cubicBezTo>
                    <a:pt x="422058" y="3451928"/>
                    <a:pt x="259335" y="3576698"/>
                    <a:pt x="82479" y="3678776"/>
                  </a:cubicBezTo>
                  <a:lnTo>
                    <a:pt x="8210" y="3636687"/>
                  </a:lnTo>
                  <a:lnTo>
                    <a:pt x="0" y="3536580"/>
                  </a:lnTo>
                  <a:cubicBezTo>
                    <a:pt x="1040449" y="2936751"/>
                    <a:pt x="1397292" y="1607649"/>
                    <a:pt x="797039" y="567943"/>
                  </a:cubicBezTo>
                  <a:cubicBezTo>
                    <a:pt x="701813" y="402998"/>
                    <a:pt x="585303" y="251281"/>
                    <a:pt x="450512" y="116677"/>
                  </a:cubicBezTo>
                  <a:lnTo>
                    <a:pt x="567219" y="107"/>
                  </a:ln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id="{DB6E70C0-EF10-8046-808F-EB89E3562259}"/>
                </a:ext>
              </a:extLst>
            </p:cNvPr>
            <p:cNvSpPr/>
            <p:nvPr userDrawn="1"/>
          </p:nvSpPr>
          <p:spPr>
            <a:xfrm>
              <a:off x="1438596" y="4974046"/>
              <a:ext cx="1703522" cy="801445"/>
            </a:xfrm>
            <a:custGeom>
              <a:avLst/>
              <a:gdLst>
                <a:gd name="connsiteX0" fmla="*/ 1703523 w 1703522"/>
                <a:gd name="connsiteY0" fmla="*/ 800913 h 801445"/>
                <a:gd name="connsiteX1" fmla="*/ 1654846 w 1703522"/>
                <a:gd name="connsiteY1" fmla="*/ 801446 h 801445"/>
                <a:gd name="connsiteX2" fmla="*/ 0 w 1703522"/>
                <a:gd name="connsiteY2" fmla="*/ 116570 h 801445"/>
                <a:gd name="connsiteX3" fmla="*/ 26658 w 1703522"/>
                <a:gd name="connsiteY3" fmla="*/ 32659 h 801445"/>
                <a:gd name="connsiteX4" fmla="*/ 116760 w 1703522"/>
                <a:gd name="connsiteY4" fmla="*/ 0 h 801445"/>
                <a:gd name="connsiteX5" fmla="*/ 1654846 w 1703522"/>
                <a:gd name="connsiteY5" fmla="*/ 636553 h 801445"/>
                <a:gd name="connsiteX6" fmla="*/ 1703523 w 1703522"/>
                <a:gd name="connsiteY6" fmla="*/ 636021 h 801445"/>
                <a:gd name="connsiteX7" fmla="*/ 1703523 w 1703522"/>
                <a:gd name="connsiteY7" fmla="*/ 801179 h 801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3522" h="801445">
                  <a:moveTo>
                    <a:pt x="1703523" y="800913"/>
                  </a:moveTo>
                  <a:cubicBezTo>
                    <a:pt x="1687262" y="801233"/>
                    <a:pt x="1671001" y="801446"/>
                    <a:pt x="1654846" y="801446"/>
                  </a:cubicBezTo>
                  <a:cubicBezTo>
                    <a:pt x="1034253" y="801073"/>
                    <a:pt x="439135" y="554779"/>
                    <a:pt x="0" y="116570"/>
                  </a:cubicBezTo>
                  <a:lnTo>
                    <a:pt x="26658" y="32659"/>
                  </a:lnTo>
                  <a:lnTo>
                    <a:pt x="116760" y="0"/>
                  </a:lnTo>
                  <a:cubicBezTo>
                    <a:pt x="524519" y="407873"/>
                    <a:pt x="1077903" y="636895"/>
                    <a:pt x="1654846" y="636553"/>
                  </a:cubicBezTo>
                  <a:cubicBezTo>
                    <a:pt x="1671107" y="636553"/>
                    <a:pt x="1687368" y="636553"/>
                    <a:pt x="1703523" y="636021"/>
                  </a:cubicBezTo>
                  <a:lnTo>
                    <a:pt x="1703523" y="801179"/>
                  </a:ln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37C056DA-F200-6A44-9772-46C57463FD3A}"/>
                </a:ext>
              </a:extLst>
            </p:cNvPr>
            <p:cNvSpPr/>
            <p:nvPr userDrawn="1"/>
          </p:nvSpPr>
          <p:spPr>
            <a:xfrm>
              <a:off x="1497616" y="1065273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1" y="867669"/>
                    <a:pt x="0" y="673437"/>
                    <a:pt x="0" y="433835"/>
                  </a:cubicBezTo>
                  <a:cubicBezTo>
                    <a:pt x="0" y="194235"/>
                    <a:pt x="194371" y="0"/>
                    <a:pt x="434145" y="0"/>
                  </a:cubicBezTo>
                  <a:cubicBezTo>
                    <a:pt x="673918" y="0"/>
                    <a:pt x="868289" y="194235"/>
                    <a:pt x="868289" y="433835"/>
                  </a:cubicBez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5E97BEED-0AD1-4C4F-924A-4E69B904BBBE}"/>
                </a:ext>
              </a:extLst>
            </p:cNvPr>
            <p:cNvSpPr/>
            <p:nvPr userDrawn="1"/>
          </p:nvSpPr>
          <p:spPr>
            <a:xfrm>
              <a:off x="4920123" y="2977917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6" y="867669"/>
                    <a:pt x="0" y="673437"/>
                    <a:pt x="0" y="433835"/>
                  </a:cubicBezTo>
                  <a:cubicBezTo>
                    <a:pt x="0" y="194232"/>
                    <a:pt x="194376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id="{FE1C0099-9B97-C244-B4FC-3EA6D978B891}"/>
                </a:ext>
              </a:extLst>
            </p:cNvPr>
            <p:cNvSpPr/>
            <p:nvPr userDrawn="1"/>
          </p:nvSpPr>
          <p:spPr>
            <a:xfrm>
              <a:off x="1856906" y="5103136"/>
              <a:ext cx="868395" cy="867775"/>
            </a:xfrm>
            <a:custGeom>
              <a:avLst/>
              <a:gdLst>
                <a:gd name="connsiteX0" fmla="*/ 868396 w 868395"/>
                <a:gd name="connsiteY0" fmla="*/ 433835 h 867775"/>
                <a:gd name="connsiteX1" fmla="*/ 434251 w 868395"/>
                <a:gd name="connsiteY1" fmla="*/ 867776 h 867775"/>
                <a:gd name="connsiteX2" fmla="*/ 0 w 868395"/>
                <a:gd name="connsiteY2" fmla="*/ 433941 h 867775"/>
                <a:gd name="connsiteX3" fmla="*/ 434145 w 868395"/>
                <a:gd name="connsiteY3" fmla="*/ 0 h 867775"/>
                <a:gd name="connsiteX4" fmla="*/ 434251 w 868395"/>
                <a:gd name="connsiteY4" fmla="*/ 0 h 867775"/>
                <a:gd name="connsiteX5" fmla="*/ 868396 w 868395"/>
                <a:gd name="connsiteY5" fmla="*/ 433835 h 86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395" h="867775">
                  <a:moveTo>
                    <a:pt x="868396" y="433835"/>
                  </a:moveTo>
                  <a:cubicBezTo>
                    <a:pt x="868428" y="673464"/>
                    <a:pt x="674052" y="867744"/>
                    <a:pt x="434251" y="867776"/>
                  </a:cubicBezTo>
                  <a:cubicBezTo>
                    <a:pt x="194451" y="867808"/>
                    <a:pt x="32" y="673571"/>
                    <a:pt x="0" y="433941"/>
                  </a:cubicBezTo>
                  <a:cubicBezTo>
                    <a:pt x="-32" y="194312"/>
                    <a:pt x="194344" y="32"/>
                    <a:pt x="434145" y="0"/>
                  </a:cubicBezTo>
                  <a:cubicBezTo>
                    <a:pt x="434182" y="0"/>
                    <a:pt x="434214" y="0"/>
                    <a:pt x="434251" y="0"/>
                  </a:cubicBezTo>
                  <a:cubicBezTo>
                    <a:pt x="674025" y="0"/>
                    <a:pt x="868396" y="194232"/>
                    <a:pt x="868396" y="433835"/>
                  </a:cubicBez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id="{F3438CC8-C66E-D44E-B3EF-BC6EEC801775}"/>
                </a:ext>
              </a:extLst>
            </p:cNvPr>
            <p:cNvSpPr/>
            <p:nvPr userDrawn="1"/>
          </p:nvSpPr>
          <p:spPr>
            <a:xfrm>
              <a:off x="438086" y="3327148"/>
              <a:ext cx="868289" cy="867669"/>
            </a:xfrm>
            <a:custGeom>
              <a:avLst/>
              <a:gdLst>
                <a:gd name="connsiteX0" fmla="*/ 868289 w 868289"/>
                <a:gd name="connsiteY0" fmla="*/ 433781 h 867669"/>
                <a:gd name="connsiteX1" fmla="*/ 434198 w 868289"/>
                <a:gd name="connsiteY1" fmla="*/ 867669 h 867669"/>
                <a:gd name="connsiteX2" fmla="*/ 0 w 868289"/>
                <a:gd name="connsiteY2" fmla="*/ 433888 h 867669"/>
                <a:gd name="connsiteX3" fmla="*/ 434091 w 868289"/>
                <a:gd name="connsiteY3" fmla="*/ 0 h 867669"/>
                <a:gd name="connsiteX4" fmla="*/ 434145 w 868289"/>
                <a:gd name="connsiteY4" fmla="*/ 0 h 867669"/>
                <a:gd name="connsiteX5" fmla="*/ 868289 w 868289"/>
                <a:gd name="connsiteY5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289" h="867669">
                  <a:moveTo>
                    <a:pt x="868289" y="433781"/>
                  </a:moveTo>
                  <a:cubicBezTo>
                    <a:pt x="868321" y="673384"/>
                    <a:pt x="673972" y="867637"/>
                    <a:pt x="434198" y="867669"/>
                  </a:cubicBezTo>
                  <a:cubicBezTo>
                    <a:pt x="194427" y="867696"/>
                    <a:pt x="29" y="673491"/>
                    <a:pt x="0" y="433888"/>
                  </a:cubicBezTo>
                  <a:cubicBezTo>
                    <a:pt x="-29" y="194285"/>
                    <a:pt x="194320" y="32"/>
                    <a:pt x="434091" y="0"/>
                  </a:cubicBezTo>
                  <a:cubicBezTo>
                    <a:pt x="434109" y="0"/>
                    <a:pt x="434127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9" name="CuadroTexto 238">
              <a:extLst>
                <a:ext uri="{FF2B5EF4-FFF2-40B4-BE49-F238E27FC236}">
                  <a16:creationId xmlns:a16="http://schemas.microsoft.com/office/drawing/2014/main" id="{2D00720F-A8AD-E143-9E57-0F0B17074940}"/>
                </a:ext>
              </a:extLst>
            </p:cNvPr>
            <p:cNvSpPr txBox="1"/>
            <p:nvPr userDrawn="1"/>
          </p:nvSpPr>
          <p:spPr>
            <a:xfrm>
              <a:off x="1540111" y="113679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1</a:t>
              </a:r>
            </a:p>
          </p:txBody>
        </p:sp>
        <p:sp>
          <p:nvSpPr>
            <p:cNvPr id="250" name="CuadroTexto 238">
              <a:extLst>
                <a:ext uri="{FF2B5EF4-FFF2-40B4-BE49-F238E27FC236}">
                  <a16:creationId xmlns:a16="http://schemas.microsoft.com/office/drawing/2014/main" id="{968E6438-028B-2341-BB30-2798E1FB9516}"/>
                </a:ext>
              </a:extLst>
            </p:cNvPr>
            <p:cNvSpPr txBox="1"/>
            <p:nvPr userDrawn="1"/>
          </p:nvSpPr>
          <p:spPr>
            <a:xfrm>
              <a:off x="4975318" y="3088585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4</a:t>
              </a:r>
            </a:p>
          </p:txBody>
        </p:sp>
        <p:sp>
          <p:nvSpPr>
            <p:cNvPr id="251" name="CuadroTexto 238">
              <a:extLst>
                <a:ext uri="{FF2B5EF4-FFF2-40B4-BE49-F238E27FC236}">
                  <a16:creationId xmlns:a16="http://schemas.microsoft.com/office/drawing/2014/main" id="{CE48C6BC-D9AF-CA41-AC66-18529011B88A}"/>
                </a:ext>
              </a:extLst>
            </p:cNvPr>
            <p:cNvSpPr txBox="1"/>
            <p:nvPr userDrawn="1"/>
          </p:nvSpPr>
          <p:spPr>
            <a:xfrm>
              <a:off x="1886960" y="5196822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3</a:t>
              </a:r>
            </a:p>
          </p:txBody>
        </p:sp>
        <p:sp>
          <p:nvSpPr>
            <p:cNvPr id="252" name="CuadroTexto 238">
              <a:extLst>
                <a:ext uri="{FF2B5EF4-FFF2-40B4-BE49-F238E27FC236}">
                  <a16:creationId xmlns:a16="http://schemas.microsoft.com/office/drawing/2014/main" id="{4501668F-6CE7-AA46-856F-AC415FBF2D87}"/>
                </a:ext>
              </a:extLst>
            </p:cNvPr>
            <p:cNvSpPr txBox="1"/>
            <p:nvPr userDrawn="1"/>
          </p:nvSpPr>
          <p:spPr>
            <a:xfrm>
              <a:off x="433353" y="343107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2</a:t>
              </a:r>
            </a:p>
          </p:txBody>
        </p:sp>
      </p:grpSp>
      <p:pic>
        <p:nvPicPr>
          <p:cNvPr id="19" name="Graphic 18">
            <a:extLst>
              <a:ext uri="{FF2B5EF4-FFF2-40B4-BE49-F238E27FC236}">
                <a16:creationId xmlns:a16="http://schemas.microsoft.com/office/drawing/2014/main" id="{4AF2C026-2215-4940-823D-4537D86729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5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>
            <a:extLst>
              <a:ext uri="{FF2B5EF4-FFF2-40B4-BE49-F238E27FC236}">
                <a16:creationId xmlns:a16="http://schemas.microsoft.com/office/drawing/2014/main" id="{D94360B0-A45F-BA41-A941-12E713EE98D3}"/>
              </a:ext>
            </a:extLst>
          </p:cNvPr>
          <p:cNvSpPr/>
          <p:nvPr userDrawn="1"/>
        </p:nvSpPr>
        <p:spPr>
          <a:xfrm>
            <a:off x="0" y="0"/>
            <a:ext cx="5745050" cy="6858000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5D661588-57B7-D541-A1CD-0614AB319D3C}"/>
              </a:ext>
            </a:extLst>
          </p:cNvPr>
          <p:cNvSpPr/>
          <p:nvPr userDrawn="1"/>
        </p:nvSpPr>
        <p:spPr>
          <a:xfrm>
            <a:off x="9640688" y="3325043"/>
            <a:ext cx="2081559" cy="2081559"/>
          </a:xfrm>
          <a:prstGeom prst="ellipse">
            <a:avLst/>
          </a:prstGeom>
          <a:noFill/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472782DD-7C3C-A145-975F-F02D277A8011}"/>
              </a:ext>
            </a:extLst>
          </p:cNvPr>
          <p:cNvSpPr/>
          <p:nvPr userDrawn="1"/>
        </p:nvSpPr>
        <p:spPr>
          <a:xfrm>
            <a:off x="8504587" y="1413644"/>
            <a:ext cx="2475312" cy="2475311"/>
          </a:xfrm>
          <a:prstGeom prst="ellipse">
            <a:avLst/>
          </a:prstGeom>
          <a:noFill/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73BC673F-21BF-994C-9D89-275554D5D570}"/>
              </a:ext>
            </a:extLst>
          </p:cNvPr>
          <p:cNvSpPr/>
          <p:nvPr userDrawn="1"/>
        </p:nvSpPr>
        <p:spPr>
          <a:xfrm>
            <a:off x="6350779" y="2706265"/>
            <a:ext cx="3190836" cy="3190835"/>
          </a:xfrm>
          <a:prstGeom prst="ellipse">
            <a:avLst/>
          </a:prstGeom>
          <a:noFill/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A32AD613-DD1C-1C4D-8E8D-8113F46A5A4E}"/>
              </a:ext>
            </a:extLst>
          </p:cNvPr>
          <p:cNvGrpSpPr/>
          <p:nvPr userDrawn="1"/>
        </p:nvGrpSpPr>
        <p:grpSpPr>
          <a:xfrm>
            <a:off x="5960439" y="715219"/>
            <a:ext cx="1961427" cy="3491678"/>
            <a:chOff x="1851024" y="1671637"/>
            <a:chExt cx="4343813" cy="7732734"/>
          </a:xfrm>
          <a:solidFill>
            <a:schemeClr val="bg1">
              <a:lumMod val="85000"/>
            </a:schemeClr>
          </a:solidFill>
        </p:grpSpPr>
        <p:sp>
          <p:nvSpPr>
            <p:cNvPr id="75" name="Freeform 334">
              <a:extLst>
                <a:ext uri="{FF2B5EF4-FFF2-40B4-BE49-F238E27FC236}">
                  <a16:creationId xmlns:a16="http://schemas.microsoft.com/office/drawing/2014/main" id="{136042F6-3AAA-5E4D-806C-62080735BF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7617" y="6872041"/>
              <a:ext cx="18722" cy="32763"/>
            </a:xfrm>
            <a:custGeom>
              <a:avLst/>
              <a:gdLst>
                <a:gd name="T0" fmla="*/ 0 w 18"/>
                <a:gd name="T1" fmla="*/ 32 h 33"/>
                <a:gd name="T2" fmla="*/ 17 w 18"/>
                <a:gd name="T3" fmla="*/ 0 h 33"/>
                <a:gd name="T4" fmla="*/ 17 w 18"/>
                <a:gd name="T5" fmla="*/ 0 h 33"/>
                <a:gd name="T6" fmla="*/ 0 w 18"/>
                <a:gd name="T7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0" y="32"/>
                  </a:moveTo>
                  <a:lnTo>
                    <a:pt x="17" y="0"/>
                  </a:lnTo>
                  <a:lnTo>
                    <a:pt x="17" y="0"/>
                  </a:lnTo>
                  <a:cubicBezTo>
                    <a:pt x="9" y="15"/>
                    <a:pt x="4" y="24"/>
                    <a:pt x="0" y="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Freeform 335">
              <a:extLst>
                <a:ext uri="{FF2B5EF4-FFF2-40B4-BE49-F238E27FC236}">
                  <a16:creationId xmlns:a16="http://schemas.microsoft.com/office/drawing/2014/main" id="{136C962C-5816-864C-B145-8AB447A6F2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553" y="7134170"/>
              <a:ext cx="9361" cy="18722"/>
            </a:xfrm>
            <a:custGeom>
              <a:avLst/>
              <a:gdLst>
                <a:gd name="T0" fmla="*/ 1 w 7"/>
                <a:gd name="T1" fmla="*/ 9 h 17"/>
                <a:gd name="T2" fmla="*/ 0 w 7"/>
                <a:gd name="T3" fmla="*/ 16 h 17"/>
                <a:gd name="T4" fmla="*/ 0 w 7"/>
                <a:gd name="T5" fmla="*/ 16 h 17"/>
                <a:gd name="T6" fmla="*/ 1 w 7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1" y="9"/>
                  </a:moveTo>
                  <a:lnTo>
                    <a:pt x="0" y="16"/>
                  </a:lnTo>
                  <a:lnTo>
                    <a:pt x="0" y="16"/>
                  </a:lnTo>
                  <a:cubicBezTo>
                    <a:pt x="4" y="5"/>
                    <a:pt x="6" y="0"/>
                    <a:pt x="1" y="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Freeform 337">
              <a:extLst>
                <a:ext uri="{FF2B5EF4-FFF2-40B4-BE49-F238E27FC236}">
                  <a16:creationId xmlns:a16="http://schemas.microsoft.com/office/drawing/2014/main" id="{3B24047E-E440-E14F-84E4-26D537579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4427" y="9310755"/>
              <a:ext cx="14041" cy="51492"/>
            </a:xfrm>
            <a:custGeom>
              <a:avLst/>
              <a:gdLst>
                <a:gd name="T0" fmla="*/ 0 w 14"/>
                <a:gd name="T1" fmla="*/ 0 h 49"/>
                <a:gd name="T2" fmla="*/ 0 w 14"/>
                <a:gd name="T3" fmla="*/ 0 h 49"/>
                <a:gd name="T4" fmla="*/ 2 w 14"/>
                <a:gd name="T5" fmla="*/ 15 h 49"/>
                <a:gd name="T6" fmla="*/ 2 w 14"/>
                <a:gd name="T7" fmla="*/ 15 h 49"/>
                <a:gd name="T8" fmla="*/ 13 w 14"/>
                <a:gd name="T9" fmla="*/ 48 h 49"/>
                <a:gd name="T10" fmla="*/ 13 w 14"/>
                <a:gd name="T11" fmla="*/ 48 h 49"/>
                <a:gd name="T12" fmla="*/ 0 w 1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9">
                  <a:moveTo>
                    <a:pt x="0" y="0"/>
                  </a:moveTo>
                  <a:lnTo>
                    <a:pt x="0" y="0"/>
                  </a:lnTo>
                  <a:cubicBezTo>
                    <a:pt x="1" y="5"/>
                    <a:pt x="1" y="10"/>
                    <a:pt x="2" y="15"/>
                  </a:cubicBezTo>
                  <a:lnTo>
                    <a:pt x="2" y="15"/>
                  </a:lnTo>
                  <a:cubicBezTo>
                    <a:pt x="6" y="27"/>
                    <a:pt x="9" y="38"/>
                    <a:pt x="13" y="48"/>
                  </a:cubicBezTo>
                  <a:lnTo>
                    <a:pt x="13" y="48"/>
                  </a:lnTo>
                  <a:cubicBezTo>
                    <a:pt x="9" y="34"/>
                    <a:pt x="4" y="17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Freeform 338">
              <a:extLst>
                <a:ext uri="{FF2B5EF4-FFF2-40B4-BE49-F238E27FC236}">
                  <a16:creationId xmlns:a16="http://schemas.microsoft.com/office/drawing/2014/main" id="{32AD5C45-DE7A-3F46-8606-7F856AA15A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1659" y="9207777"/>
              <a:ext cx="9361" cy="70214"/>
            </a:xfrm>
            <a:custGeom>
              <a:avLst/>
              <a:gdLst>
                <a:gd name="T0" fmla="*/ 10 w 11"/>
                <a:gd name="T1" fmla="*/ 67 h 68"/>
                <a:gd name="T2" fmla="*/ 0 w 11"/>
                <a:gd name="T3" fmla="*/ 0 h 68"/>
                <a:gd name="T4" fmla="*/ 0 w 11"/>
                <a:gd name="T5" fmla="*/ 0 h 68"/>
                <a:gd name="T6" fmla="*/ 10 w 11"/>
                <a:gd name="T7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8">
                  <a:moveTo>
                    <a:pt x="10" y="67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2" y="15"/>
                    <a:pt x="5" y="37"/>
                    <a:pt x="10" y="6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Freeform 339">
              <a:extLst>
                <a:ext uri="{FF2B5EF4-FFF2-40B4-BE49-F238E27FC236}">
                  <a16:creationId xmlns:a16="http://schemas.microsoft.com/office/drawing/2014/main" id="{F71FDE96-854A-B64C-A6C1-2CF8E81695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9313" y="5804815"/>
              <a:ext cx="37447" cy="28086"/>
            </a:xfrm>
            <a:custGeom>
              <a:avLst/>
              <a:gdLst>
                <a:gd name="T0" fmla="*/ 4 w 37"/>
                <a:gd name="T1" fmla="*/ 26 h 27"/>
                <a:gd name="T2" fmla="*/ 4 w 37"/>
                <a:gd name="T3" fmla="*/ 26 h 27"/>
                <a:gd name="T4" fmla="*/ 36 w 37"/>
                <a:gd name="T5" fmla="*/ 0 h 27"/>
                <a:gd name="T6" fmla="*/ 36 w 37"/>
                <a:gd name="T7" fmla="*/ 0 h 27"/>
                <a:gd name="T8" fmla="*/ 8 w 37"/>
                <a:gd name="T9" fmla="*/ 19 h 27"/>
                <a:gd name="T10" fmla="*/ 8 w 37"/>
                <a:gd name="T11" fmla="*/ 19 h 27"/>
                <a:gd name="T12" fmla="*/ 1 w 37"/>
                <a:gd name="T13" fmla="*/ 25 h 27"/>
                <a:gd name="T14" fmla="*/ 1 w 37"/>
                <a:gd name="T15" fmla="*/ 25 h 27"/>
                <a:gd name="T16" fmla="*/ 4 w 37"/>
                <a:gd name="T1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7">
                  <a:moveTo>
                    <a:pt x="4" y="26"/>
                  </a:moveTo>
                  <a:lnTo>
                    <a:pt x="4" y="26"/>
                  </a:lnTo>
                  <a:cubicBezTo>
                    <a:pt x="14" y="17"/>
                    <a:pt x="25" y="8"/>
                    <a:pt x="36" y="0"/>
                  </a:cubicBezTo>
                  <a:lnTo>
                    <a:pt x="36" y="0"/>
                  </a:lnTo>
                  <a:cubicBezTo>
                    <a:pt x="22" y="9"/>
                    <a:pt x="14" y="15"/>
                    <a:pt x="8" y="19"/>
                  </a:cubicBezTo>
                  <a:lnTo>
                    <a:pt x="8" y="19"/>
                  </a:lnTo>
                  <a:cubicBezTo>
                    <a:pt x="4" y="23"/>
                    <a:pt x="1" y="25"/>
                    <a:pt x="1" y="25"/>
                  </a:cubicBezTo>
                  <a:lnTo>
                    <a:pt x="1" y="25"/>
                  </a:lnTo>
                  <a:cubicBezTo>
                    <a:pt x="0" y="26"/>
                    <a:pt x="5" y="24"/>
                    <a:pt x="4" y="2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Freeform 341">
              <a:extLst>
                <a:ext uri="{FF2B5EF4-FFF2-40B4-BE49-F238E27FC236}">
                  <a16:creationId xmlns:a16="http://schemas.microsoft.com/office/drawing/2014/main" id="{559A5D2E-2C6A-F64B-8C67-680B4AC7A6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9531" y="6989062"/>
              <a:ext cx="18722" cy="32767"/>
            </a:xfrm>
            <a:custGeom>
              <a:avLst/>
              <a:gdLst>
                <a:gd name="T0" fmla="*/ 3 w 18"/>
                <a:gd name="T1" fmla="*/ 27 h 31"/>
                <a:gd name="T2" fmla="*/ 3 w 18"/>
                <a:gd name="T3" fmla="*/ 27 h 31"/>
                <a:gd name="T4" fmla="*/ 17 w 18"/>
                <a:gd name="T5" fmla="*/ 0 h 31"/>
                <a:gd name="T6" fmla="*/ 17 w 18"/>
                <a:gd name="T7" fmla="*/ 0 h 31"/>
                <a:gd name="T8" fmla="*/ 3 w 18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1">
                  <a:moveTo>
                    <a:pt x="3" y="27"/>
                  </a:moveTo>
                  <a:lnTo>
                    <a:pt x="3" y="27"/>
                  </a:lnTo>
                  <a:cubicBezTo>
                    <a:pt x="14" y="8"/>
                    <a:pt x="17" y="0"/>
                    <a:pt x="17" y="0"/>
                  </a:cubicBezTo>
                  <a:lnTo>
                    <a:pt x="17" y="0"/>
                  </a:lnTo>
                  <a:cubicBezTo>
                    <a:pt x="6" y="20"/>
                    <a:pt x="0" y="30"/>
                    <a:pt x="3" y="2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Freeform 355">
              <a:extLst>
                <a:ext uri="{FF2B5EF4-FFF2-40B4-BE49-F238E27FC236}">
                  <a16:creationId xmlns:a16="http://schemas.microsoft.com/office/drawing/2014/main" id="{C9976D4C-A09B-1048-89AC-BF6217063E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1020" y="9263946"/>
              <a:ext cx="4682" cy="23406"/>
            </a:xfrm>
            <a:custGeom>
              <a:avLst/>
              <a:gdLst>
                <a:gd name="T0" fmla="*/ 2 w 4"/>
                <a:gd name="T1" fmla="*/ 19 h 20"/>
                <a:gd name="T2" fmla="*/ 2 w 4"/>
                <a:gd name="T3" fmla="*/ 19 h 20"/>
                <a:gd name="T4" fmla="*/ 3 w 4"/>
                <a:gd name="T5" fmla="*/ 9 h 20"/>
                <a:gd name="T6" fmla="*/ 3 w 4"/>
                <a:gd name="T7" fmla="*/ 9 h 20"/>
                <a:gd name="T8" fmla="*/ 2 w 4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0">
                  <a:moveTo>
                    <a:pt x="2" y="19"/>
                  </a:moveTo>
                  <a:lnTo>
                    <a:pt x="2" y="19"/>
                  </a:lnTo>
                  <a:cubicBezTo>
                    <a:pt x="1" y="13"/>
                    <a:pt x="2" y="11"/>
                    <a:pt x="3" y="9"/>
                  </a:cubicBezTo>
                  <a:lnTo>
                    <a:pt x="3" y="9"/>
                  </a:lnTo>
                  <a:cubicBezTo>
                    <a:pt x="0" y="0"/>
                    <a:pt x="0" y="0"/>
                    <a:pt x="2" y="1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" name="Freeform 356">
              <a:extLst>
                <a:ext uri="{FF2B5EF4-FFF2-40B4-BE49-F238E27FC236}">
                  <a16:creationId xmlns:a16="http://schemas.microsoft.com/office/drawing/2014/main" id="{95887D12-06C6-B243-ACC1-24B7B5E81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4632" y="5828216"/>
              <a:ext cx="9361" cy="4682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2 h 6"/>
                <a:gd name="T4" fmla="*/ 4 w 8"/>
                <a:gd name="T5" fmla="*/ 2 h 6"/>
                <a:gd name="T6" fmla="*/ 7 w 8"/>
                <a:gd name="T7" fmla="*/ 0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lnTo>
                    <a:pt x="4" y="2"/>
                  </a:lnTo>
                  <a:lnTo>
                    <a:pt x="4" y="2"/>
                  </a:lnTo>
                  <a:cubicBezTo>
                    <a:pt x="5" y="1"/>
                    <a:pt x="6" y="0"/>
                    <a:pt x="7" y="0"/>
                  </a:cubicBezTo>
                  <a:lnTo>
                    <a:pt x="0" y="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Freeform 375">
              <a:extLst>
                <a:ext uri="{FF2B5EF4-FFF2-40B4-BE49-F238E27FC236}">
                  <a16:creationId xmlns:a16="http://schemas.microsoft.com/office/drawing/2014/main" id="{B2C2D51B-551B-F244-A268-FFF43609BE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1874" y="7653740"/>
              <a:ext cx="18722" cy="60851"/>
            </a:xfrm>
            <a:custGeom>
              <a:avLst/>
              <a:gdLst>
                <a:gd name="T0" fmla="*/ 0 w 18"/>
                <a:gd name="T1" fmla="*/ 49 h 56"/>
                <a:gd name="T2" fmla="*/ 0 w 18"/>
                <a:gd name="T3" fmla="*/ 55 h 56"/>
                <a:gd name="T4" fmla="*/ 0 w 18"/>
                <a:gd name="T5" fmla="*/ 55 h 56"/>
                <a:gd name="T6" fmla="*/ 17 w 18"/>
                <a:gd name="T7" fmla="*/ 0 h 56"/>
                <a:gd name="T8" fmla="*/ 0 w 18"/>
                <a:gd name="T9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6">
                  <a:moveTo>
                    <a:pt x="0" y="49"/>
                  </a:moveTo>
                  <a:lnTo>
                    <a:pt x="0" y="55"/>
                  </a:lnTo>
                  <a:lnTo>
                    <a:pt x="0" y="55"/>
                  </a:lnTo>
                  <a:cubicBezTo>
                    <a:pt x="4" y="45"/>
                    <a:pt x="9" y="29"/>
                    <a:pt x="17" y="0"/>
                  </a:cubicBezTo>
                  <a:lnTo>
                    <a:pt x="0" y="4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Freeform 376">
              <a:extLst>
                <a:ext uri="{FF2B5EF4-FFF2-40B4-BE49-F238E27FC236}">
                  <a16:creationId xmlns:a16="http://schemas.microsoft.com/office/drawing/2014/main" id="{0607E352-ABF6-3A4C-8AFC-0D770C3C60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0380" y="6815872"/>
              <a:ext cx="23406" cy="23404"/>
            </a:xfrm>
            <a:custGeom>
              <a:avLst/>
              <a:gdLst>
                <a:gd name="T0" fmla="*/ 8 w 20"/>
                <a:gd name="T1" fmla="*/ 9 h 23"/>
                <a:gd name="T2" fmla="*/ 0 w 20"/>
                <a:gd name="T3" fmla="*/ 22 h 23"/>
                <a:gd name="T4" fmla="*/ 19 w 20"/>
                <a:gd name="T5" fmla="*/ 0 h 23"/>
                <a:gd name="T6" fmla="*/ 8 w 20"/>
                <a:gd name="T7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3">
                  <a:moveTo>
                    <a:pt x="8" y="9"/>
                  </a:moveTo>
                  <a:lnTo>
                    <a:pt x="0" y="22"/>
                  </a:lnTo>
                  <a:lnTo>
                    <a:pt x="19" y="0"/>
                  </a:lnTo>
                  <a:lnTo>
                    <a:pt x="8" y="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Freeform 377">
              <a:extLst>
                <a:ext uri="{FF2B5EF4-FFF2-40B4-BE49-F238E27FC236}">
                  <a16:creationId xmlns:a16="http://schemas.microsoft.com/office/drawing/2014/main" id="{BC036F5B-4CED-5849-B580-099D92B38A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0378" y="6193321"/>
              <a:ext cx="84255" cy="79576"/>
            </a:xfrm>
            <a:custGeom>
              <a:avLst/>
              <a:gdLst>
                <a:gd name="T0" fmla="*/ 70 w 81"/>
                <a:gd name="T1" fmla="*/ 2 h 74"/>
                <a:gd name="T2" fmla="*/ 70 w 81"/>
                <a:gd name="T3" fmla="*/ 2 h 74"/>
                <a:gd name="T4" fmla="*/ 34 w 81"/>
                <a:gd name="T5" fmla="*/ 37 h 74"/>
                <a:gd name="T6" fmla="*/ 34 w 81"/>
                <a:gd name="T7" fmla="*/ 37 h 74"/>
                <a:gd name="T8" fmla="*/ 0 w 81"/>
                <a:gd name="T9" fmla="*/ 73 h 74"/>
                <a:gd name="T10" fmla="*/ 0 w 81"/>
                <a:gd name="T11" fmla="*/ 73 h 74"/>
                <a:gd name="T12" fmla="*/ 70 w 81"/>
                <a:gd name="T13" fmla="*/ 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4">
                  <a:moveTo>
                    <a:pt x="70" y="2"/>
                  </a:moveTo>
                  <a:lnTo>
                    <a:pt x="70" y="2"/>
                  </a:lnTo>
                  <a:cubicBezTo>
                    <a:pt x="58" y="13"/>
                    <a:pt x="46" y="24"/>
                    <a:pt x="34" y="37"/>
                  </a:cubicBezTo>
                  <a:lnTo>
                    <a:pt x="34" y="37"/>
                  </a:lnTo>
                  <a:cubicBezTo>
                    <a:pt x="23" y="49"/>
                    <a:pt x="11" y="62"/>
                    <a:pt x="0" y="73"/>
                  </a:cubicBezTo>
                  <a:lnTo>
                    <a:pt x="0" y="73"/>
                  </a:lnTo>
                  <a:cubicBezTo>
                    <a:pt x="46" y="23"/>
                    <a:pt x="80" y="0"/>
                    <a:pt x="70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Freeform 540">
              <a:extLst>
                <a:ext uri="{FF2B5EF4-FFF2-40B4-BE49-F238E27FC236}">
                  <a16:creationId xmlns:a16="http://schemas.microsoft.com/office/drawing/2014/main" id="{B7282589-CF9D-E94A-B83D-C30ED70BCE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7392" y="7709911"/>
              <a:ext cx="477445" cy="777019"/>
            </a:xfrm>
            <a:custGeom>
              <a:avLst/>
              <a:gdLst>
                <a:gd name="T0" fmla="*/ 305 w 449"/>
                <a:gd name="T1" fmla="*/ 713 h 733"/>
                <a:gd name="T2" fmla="*/ 305 w 449"/>
                <a:gd name="T3" fmla="*/ 713 h 733"/>
                <a:gd name="T4" fmla="*/ 305 w 449"/>
                <a:gd name="T5" fmla="*/ 713 h 733"/>
                <a:gd name="T6" fmla="*/ 429 w 449"/>
                <a:gd name="T7" fmla="*/ 522 h 733"/>
                <a:gd name="T8" fmla="*/ 315 w 449"/>
                <a:gd name="T9" fmla="*/ 0 h 733"/>
                <a:gd name="T10" fmla="*/ 0 w 449"/>
                <a:gd name="T11" fmla="*/ 69 h 733"/>
                <a:gd name="T12" fmla="*/ 114 w 449"/>
                <a:gd name="T13" fmla="*/ 590 h 733"/>
                <a:gd name="T14" fmla="*/ 114 w 449"/>
                <a:gd name="T15" fmla="*/ 590 h 733"/>
                <a:gd name="T16" fmla="*/ 305 w 449"/>
                <a:gd name="T17" fmla="*/ 71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" h="733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393" y="695"/>
                    <a:pt x="448" y="608"/>
                    <a:pt x="429" y="522"/>
                  </a:cubicBezTo>
                  <a:lnTo>
                    <a:pt x="315" y="0"/>
                  </a:lnTo>
                  <a:lnTo>
                    <a:pt x="0" y="69"/>
                  </a:lnTo>
                  <a:lnTo>
                    <a:pt x="114" y="590"/>
                  </a:lnTo>
                  <a:lnTo>
                    <a:pt x="114" y="590"/>
                  </a:lnTo>
                  <a:cubicBezTo>
                    <a:pt x="133" y="678"/>
                    <a:pt x="219" y="732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Freeform 541">
              <a:extLst>
                <a:ext uri="{FF2B5EF4-FFF2-40B4-BE49-F238E27FC236}">
                  <a16:creationId xmlns:a16="http://schemas.microsoft.com/office/drawing/2014/main" id="{4DB50964-08F0-164C-A7B5-33B7F4ED24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1873" y="2509507"/>
              <a:ext cx="2288928" cy="2288925"/>
            </a:xfrm>
            <a:custGeom>
              <a:avLst/>
              <a:gdLst>
                <a:gd name="T0" fmla="*/ 923 w 2157"/>
                <a:gd name="T1" fmla="*/ 370 h 2157"/>
                <a:gd name="T2" fmla="*/ 923 w 2157"/>
                <a:gd name="T3" fmla="*/ 370 h 2157"/>
                <a:gd name="T4" fmla="*/ 370 w 2157"/>
                <a:gd name="T5" fmla="*/ 1233 h 2157"/>
                <a:gd name="T6" fmla="*/ 370 w 2157"/>
                <a:gd name="T7" fmla="*/ 1233 h 2157"/>
                <a:gd name="T8" fmla="*/ 1232 w 2157"/>
                <a:gd name="T9" fmla="*/ 1786 h 2157"/>
                <a:gd name="T10" fmla="*/ 1232 w 2157"/>
                <a:gd name="T11" fmla="*/ 1786 h 2157"/>
                <a:gd name="T12" fmla="*/ 1785 w 2157"/>
                <a:gd name="T13" fmla="*/ 924 h 2157"/>
                <a:gd name="T14" fmla="*/ 1785 w 2157"/>
                <a:gd name="T15" fmla="*/ 924 h 2157"/>
                <a:gd name="T16" fmla="*/ 923 w 2157"/>
                <a:gd name="T17" fmla="*/ 370 h 2157"/>
                <a:gd name="T18" fmla="*/ 1288 w 2157"/>
                <a:gd name="T19" fmla="*/ 2041 h 2157"/>
                <a:gd name="T20" fmla="*/ 1288 w 2157"/>
                <a:gd name="T21" fmla="*/ 2041 h 2157"/>
                <a:gd name="T22" fmla="*/ 115 w 2157"/>
                <a:gd name="T23" fmla="*/ 1288 h 2157"/>
                <a:gd name="T24" fmla="*/ 115 w 2157"/>
                <a:gd name="T25" fmla="*/ 1288 h 2157"/>
                <a:gd name="T26" fmla="*/ 868 w 2157"/>
                <a:gd name="T27" fmla="*/ 116 h 2157"/>
                <a:gd name="T28" fmla="*/ 868 w 2157"/>
                <a:gd name="T29" fmla="*/ 116 h 2157"/>
                <a:gd name="T30" fmla="*/ 2040 w 2157"/>
                <a:gd name="T31" fmla="*/ 868 h 2157"/>
                <a:gd name="T32" fmla="*/ 2040 w 2157"/>
                <a:gd name="T33" fmla="*/ 868 h 2157"/>
                <a:gd name="T34" fmla="*/ 1288 w 2157"/>
                <a:gd name="T35" fmla="*/ 2041 h 2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57" h="2157">
                  <a:moveTo>
                    <a:pt x="923" y="370"/>
                  </a:moveTo>
                  <a:lnTo>
                    <a:pt x="923" y="370"/>
                  </a:lnTo>
                  <a:cubicBezTo>
                    <a:pt x="533" y="455"/>
                    <a:pt x="285" y="842"/>
                    <a:pt x="370" y="1233"/>
                  </a:cubicBezTo>
                  <a:lnTo>
                    <a:pt x="370" y="1233"/>
                  </a:lnTo>
                  <a:cubicBezTo>
                    <a:pt x="455" y="1623"/>
                    <a:pt x="842" y="1871"/>
                    <a:pt x="1232" y="1786"/>
                  </a:cubicBezTo>
                  <a:lnTo>
                    <a:pt x="1232" y="1786"/>
                  </a:lnTo>
                  <a:cubicBezTo>
                    <a:pt x="1622" y="1701"/>
                    <a:pt x="1870" y="1314"/>
                    <a:pt x="1785" y="924"/>
                  </a:cubicBezTo>
                  <a:lnTo>
                    <a:pt x="1785" y="924"/>
                  </a:lnTo>
                  <a:cubicBezTo>
                    <a:pt x="1701" y="534"/>
                    <a:pt x="1313" y="285"/>
                    <a:pt x="923" y="370"/>
                  </a:cubicBezTo>
                  <a:close/>
                  <a:moveTo>
                    <a:pt x="1288" y="2041"/>
                  </a:moveTo>
                  <a:lnTo>
                    <a:pt x="1288" y="2041"/>
                  </a:lnTo>
                  <a:cubicBezTo>
                    <a:pt x="757" y="2156"/>
                    <a:pt x="231" y="1818"/>
                    <a:pt x="115" y="1288"/>
                  </a:cubicBezTo>
                  <a:lnTo>
                    <a:pt x="115" y="1288"/>
                  </a:lnTo>
                  <a:cubicBezTo>
                    <a:pt x="0" y="758"/>
                    <a:pt x="337" y="231"/>
                    <a:pt x="868" y="116"/>
                  </a:cubicBezTo>
                  <a:lnTo>
                    <a:pt x="868" y="116"/>
                  </a:lnTo>
                  <a:cubicBezTo>
                    <a:pt x="1398" y="0"/>
                    <a:pt x="1924" y="338"/>
                    <a:pt x="2040" y="868"/>
                  </a:cubicBezTo>
                  <a:lnTo>
                    <a:pt x="2040" y="868"/>
                  </a:lnTo>
                  <a:cubicBezTo>
                    <a:pt x="2156" y="1399"/>
                    <a:pt x="1818" y="1925"/>
                    <a:pt x="1288" y="204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Freeform 542">
              <a:extLst>
                <a:ext uri="{FF2B5EF4-FFF2-40B4-BE49-F238E27FC236}">
                  <a16:creationId xmlns:a16="http://schemas.microsoft.com/office/drawing/2014/main" id="{47FED468-38BD-0946-8F7B-6B653B346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3573" y="9090757"/>
              <a:ext cx="126384" cy="313614"/>
            </a:xfrm>
            <a:custGeom>
              <a:avLst/>
              <a:gdLst>
                <a:gd name="T0" fmla="*/ 91 w 118"/>
                <a:gd name="T1" fmla="*/ 292 h 296"/>
                <a:gd name="T2" fmla="*/ 91 w 118"/>
                <a:gd name="T3" fmla="*/ 292 h 296"/>
                <a:gd name="T4" fmla="*/ 91 w 118"/>
                <a:gd name="T5" fmla="*/ 292 h 296"/>
                <a:gd name="T6" fmla="*/ 55 w 118"/>
                <a:gd name="T7" fmla="*/ 269 h 296"/>
                <a:gd name="T8" fmla="*/ 1 w 118"/>
                <a:gd name="T9" fmla="*/ 23 h 296"/>
                <a:gd name="T10" fmla="*/ 1 w 118"/>
                <a:gd name="T11" fmla="*/ 23 h 296"/>
                <a:gd name="T12" fmla="*/ 11 w 118"/>
                <a:gd name="T13" fmla="*/ 9 h 296"/>
                <a:gd name="T14" fmla="*/ 46 w 118"/>
                <a:gd name="T15" fmla="*/ 1 h 296"/>
                <a:gd name="T16" fmla="*/ 46 w 118"/>
                <a:gd name="T17" fmla="*/ 1 h 296"/>
                <a:gd name="T18" fmla="*/ 60 w 118"/>
                <a:gd name="T19" fmla="*/ 10 h 296"/>
                <a:gd name="T20" fmla="*/ 114 w 118"/>
                <a:gd name="T21" fmla="*/ 256 h 296"/>
                <a:gd name="T22" fmla="*/ 114 w 118"/>
                <a:gd name="T23" fmla="*/ 256 h 296"/>
                <a:gd name="T24" fmla="*/ 91 w 118"/>
                <a:gd name="T25" fmla="*/ 29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6">
                  <a:moveTo>
                    <a:pt x="91" y="292"/>
                  </a:moveTo>
                  <a:lnTo>
                    <a:pt x="91" y="292"/>
                  </a:lnTo>
                  <a:lnTo>
                    <a:pt x="91" y="292"/>
                  </a:lnTo>
                  <a:cubicBezTo>
                    <a:pt x="75" y="295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6"/>
                    <a:pt x="5" y="10"/>
                    <a:pt x="11" y="9"/>
                  </a:cubicBezTo>
                  <a:lnTo>
                    <a:pt x="46" y="1"/>
                  </a:lnTo>
                  <a:lnTo>
                    <a:pt x="46" y="1"/>
                  </a:lnTo>
                  <a:cubicBezTo>
                    <a:pt x="52" y="0"/>
                    <a:pt x="59" y="4"/>
                    <a:pt x="60" y="10"/>
                  </a:cubicBezTo>
                  <a:lnTo>
                    <a:pt x="114" y="256"/>
                  </a:lnTo>
                  <a:lnTo>
                    <a:pt x="114" y="256"/>
                  </a:lnTo>
                  <a:cubicBezTo>
                    <a:pt x="117" y="272"/>
                    <a:pt x="107" y="288"/>
                    <a:pt x="91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9" name="Freeform 543">
              <a:extLst>
                <a:ext uri="{FF2B5EF4-FFF2-40B4-BE49-F238E27FC236}">
                  <a16:creationId xmlns:a16="http://schemas.microsoft.com/office/drawing/2014/main" id="{612A4E89-09C0-A944-85B7-558A094F9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93561" y="8369909"/>
              <a:ext cx="126382" cy="313614"/>
            </a:xfrm>
            <a:custGeom>
              <a:avLst/>
              <a:gdLst>
                <a:gd name="T0" fmla="*/ 90 w 118"/>
                <a:gd name="T1" fmla="*/ 292 h 297"/>
                <a:gd name="T2" fmla="*/ 90 w 118"/>
                <a:gd name="T3" fmla="*/ 292 h 297"/>
                <a:gd name="T4" fmla="*/ 90 w 118"/>
                <a:gd name="T5" fmla="*/ 292 h 297"/>
                <a:gd name="T6" fmla="*/ 55 w 118"/>
                <a:gd name="T7" fmla="*/ 269 h 297"/>
                <a:gd name="T8" fmla="*/ 1 w 118"/>
                <a:gd name="T9" fmla="*/ 23 h 297"/>
                <a:gd name="T10" fmla="*/ 1 w 118"/>
                <a:gd name="T11" fmla="*/ 23 h 297"/>
                <a:gd name="T12" fmla="*/ 10 w 118"/>
                <a:gd name="T13" fmla="*/ 10 h 297"/>
                <a:gd name="T14" fmla="*/ 46 w 118"/>
                <a:gd name="T15" fmla="*/ 2 h 297"/>
                <a:gd name="T16" fmla="*/ 46 w 118"/>
                <a:gd name="T17" fmla="*/ 2 h 297"/>
                <a:gd name="T18" fmla="*/ 60 w 118"/>
                <a:gd name="T19" fmla="*/ 11 h 297"/>
                <a:gd name="T20" fmla="*/ 113 w 118"/>
                <a:gd name="T21" fmla="*/ 257 h 297"/>
                <a:gd name="T22" fmla="*/ 113 w 118"/>
                <a:gd name="T23" fmla="*/ 257 h 297"/>
                <a:gd name="T24" fmla="*/ 90 w 118"/>
                <a:gd name="T25" fmla="*/ 29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7">
                  <a:moveTo>
                    <a:pt x="90" y="292"/>
                  </a:moveTo>
                  <a:lnTo>
                    <a:pt x="90" y="292"/>
                  </a:lnTo>
                  <a:lnTo>
                    <a:pt x="90" y="292"/>
                  </a:lnTo>
                  <a:cubicBezTo>
                    <a:pt x="74" y="296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7"/>
                    <a:pt x="4" y="11"/>
                    <a:pt x="10" y="10"/>
                  </a:cubicBezTo>
                  <a:lnTo>
                    <a:pt x="46" y="2"/>
                  </a:lnTo>
                  <a:lnTo>
                    <a:pt x="46" y="2"/>
                  </a:lnTo>
                  <a:cubicBezTo>
                    <a:pt x="52" y="0"/>
                    <a:pt x="59" y="5"/>
                    <a:pt x="60" y="11"/>
                  </a:cubicBezTo>
                  <a:lnTo>
                    <a:pt x="113" y="257"/>
                  </a:lnTo>
                  <a:lnTo>
                    <a:pt x="113" y="257"/>
                  </a:lnTo>
                  <a:cubicBezTo>
                    <a:pt x="117" y="273"/>
                    <a:pt x="107" y="289"/>
                    <a:pt x="90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" name="Freeform 544">
              <a:extLst>
                <a:ext uri="{FF2B5EF4-FFF2-40B4-BE49-F238E27FC236}">
                  <a16:creationId xmlns:a16="http://schemas.microsoft.com/office/drawing/2014/main" id="{3B8E1F7A-2BE1-504D-9183-6AF23C3366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1445" y="2308229"/>
              <a:ext cx="322980" cy="482127"/>
            </a:xfrm>
            <a:custGeom>
              <a:avLst/>
              <a:gdLst>
                <a:gd name="T0" fmla="*/ 302 w 303"/>
                <a:gd name="T1" fmla="*/ 408 h 455"/>
                <a:gd name="T2" fmla="*/ 89 w 303"/>
                <a:gd name="T3" fmla="*/ 454 h 455"/>
                <a:gd name="T4" fmla="*/ 0 w 303"/>
                <a:gd name="T5" fmla="*/ 46 h 455"/>
                <a:gd name="T6" fmla="*/ 213 w 303"/>
                <a:gd name="T7" fmla="*/ 0 h 455"/>
                <a:gd name="T8" fmla="*/ 302 w 303"/>
                <a:gd name="T9" fmla="*/ 40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455">
                  <a:moveTo>
                    <a:pt x="302" y="408"/>
                  </a:moveTo>
                  <a:lnTo>
                    <a:pt x="89" y="454"/>
                  </a:lnTo>
                  <a:lnTo>
                    <a:pt x="0" y="46"/>
                  </a:lnTo>
                  <a:lnTo>
                    <a:pt x="213" y="0"/>
                  </a:lnTo>
                  <a:lnTo>
                    <a:pt x="302" y="40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1" name="Freeform 545">
              <a:extLst>
                <a:ext uri="{FF2B5EF4-FFF2-40B4-BE49-F238E27FC236}">
                  <a16:creationId xmlns:a16="http://schemas.microsoft.com/office/drawing/2014/main" id="{402CB097-762D-8940-B13A-32FDC1CD97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894" y="1671637"/>
              <a:ext cx="496168" cy="861274"/>
            </a:xfrm>
            <a:custGeom>
              <a:avLst/>
              <a:gdLst>
                <a:gd name="T0" fmla="*/ 317 w 467"/>
                <a:gd name="T1" fmla="*/ 791 h 812"/>
                <a:gd name="T2" fmla="*/ 317 w 467"/>
                <a:gd name="T3" fmla="*/ 791 h 812"/>
                <a:gd name="T4" fmla="*/ 317 w 467"/>
                <a:gd name="T5" fmla="*/ 791 h 812"/>
                <a:gd name="T6" fmla="*/ 116 w 467"/>
                <a:gd name="T7" fmla="*/ 662 h 812"/>
                <a:gd name="T8" fmla="*/ 20 w 467"/>
                <a:gd name="T9" fmla="*/ 221 h 812"/>
                <a:gd name="T10" fmla="*/ 20 w 467"/>
                <a:gd name="T11" fmla="*/ 221 h 812"/>
                <a:gd name="T12" fmla="*/ 149 w 467"/>
                <a:gd name="T13" fmla="*/ 20 h 812"/>
                <a:gd name="T14" fmla="*/ 149 w 467"/>
                <a:gd name="T15" fmla="*/ 20 h 812"/>
                <a:gd name="T16" fmla="*/ 351 w 467"/>
                <a:gd name="T17" fmla="*/ 149 h 812"/>
                <a:gd name="T18" fmla="*/ 447 w 467"/>
                <a:gd name="T19" fmla="*/ 590 h 812"/>
                <a:gd name="T20" fmla="*/ 447 w 467"/>
                <a:gd name="T21" fmla="*/ 590 h 812"/>
                <a:gd name="T22" fmla="*/ 317 w 467"/>
                <a:gd name="T23" fmla="*/ 791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7" h="812">
                  <a:moveTo>
                    <a:pt x="317" y="791"/>
                  </a:moveTo>
                  <a:lnTo>
                    <a:pt x="317" y="791"/>
                  </a:lnTo>
                  <a:lnTo>
                    <a:pt x="317" y="791"/>
                  </a:lnTo>
                  <a:cubicBezTo>
                    <a:pt x="226" y="811"/>
                    <a:pt x="136" y="753"/>
                    <a:pt x="116" y="662"/>
                  </a:cubicBezTo>
                  <a:lnTo>
                    <a:pt x="20" y="221"/>
                  </a:lnTo>
                  <a:lnTo>
                    <a:pt x="20" y="221"/>
                  </a:lnTo>
                  <a:cubicBezTo>
                    <a:pt x="0" y="130"/>
                    <a:pt x="58" y="40"/>
                    <a:pt x="149" y="20"/>
                  </a:cubicBezTo>
                  <a:lnTo>
                    <a:pt x="149" y="20"/>
                  </a:lnTo>
                  <a:cubicBezTo>
                    <a:pt x="241" y="0"/>
                    <a:pt x="331" y="58"/>
                    <a:pt x="351" y="149"/>
                  </a:cubicBezTo>
                  <a:lnTo>
                    <a:pt x="447" y="590"/>
                  </a:lnTo>
                  <a:lnTo>
                    <a:pt x="447" y="590"/>
                  </a:lnTo>
                  <a:cubicBezTo>
                    <a:pt x="466" y="681"/>
                    <a:pt x="409" y="771"/>
                    <a:pt x="317" y="79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2" name="Freeform 546">
              <a:extLst>
                <a:ext uri="{FF2B5EF4-FFF2-40B4-BE49-F238E27FC236}">
                  <a16:creationId xmlns:a16="http://schemas.microsoft.com/office/drawing/2014/main" id="{B9BA9A02-4B74-B642-ACF8-4C236D61EF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3151" y="5860984"/>
              <a:ext cx="3014457" cy="809782"/>
            </a:xfrm>
            <a:custGeom>
              <a:avLst/>
              <a:gdLst>
                <a:gd name="T0" fmla="*/ 2807 w 2842"/>
                <a:gd name="T1" fmla="*/ 0 h 764"/>
                <a:gd name="T2" fmla="*/ 0 w 2842"/>
                <a:gd name="T3" fmla="*/ 611 h 764"/>
                <a:gd name="T4" fmla="*/ 34 w 2842"/>
                <a:gd name="T5" fmla="*/ 763 h 764"/>
                <a:gd name="T6" fmla="*/ 2841 w 2842"/>
                <a:gd name="T7" fmla="*/ 151 h 764"/>
                <a:gd name="T8" fmla="*/ 2807 w 2842"/>
                <a:gd name="T9" fmla="*/ 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2" h="764">
                  <a:moveTo>
                    <a:pt x="2807" y="0"/>
                  </a:moveTo>
                  <a:lnTo>
                    <a:pt x="0" y="611"/>
                  </a:lnTo>
                  <a:lnTo>
                    <a:pt x="34" y="763"/>
                  </a:lnTo>
                  <a:lnTo>
                    <a:pt x="2841" y="151"/>
                  </a:lnTo>
                  <a:lnTo>
                    <a:pt x="2807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3" name="Freeform 547">
              <a:extLst>
                <a:ext uri="{FF2B5EF4-FFF2-40B4-BE49-F238E27FC236}">
                  <a16:creationId xmlns:a16="http://schemas.microsoft.com/office/drawing/2014/main" id="{98B36182-654F-1E43-B52E-8F0ADA6846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6755" y="5701835"/>
              <a:ext cx="547660" cy="369784"/>
            </a:xfrm>
            <a:custGeom>
              <a:avLst/>
              <a:gdLst>
                <a:gd name="T0" fmla="*/ 395 w 518"/>
                <a:gd name="T1" fmla="*/ 286 h 350"/>
                <a:gd name="T2" fmla="*/ 181 w 518"/>
                <a:gd name="T3" fmla="*/ 332 h 350"/>
                <a:gd name="T4" fmla="*/ 181 w 518"/>
                <a:gd name="T5" fmla="*/ 332 h 350"/>
                <a:gd name="T6" fmla="*/ 16 w 518"/>
                <a:gd name="T7" fmla="*/ 227 h 350"/>
                <a:gd name="T8" fmla="*/ 16 w 518"/>
                <a:gd name="T9" fmla="*/ 227 h 350"/>
                <a:gd name="T10" fmla="*/ 122 w 518"/>
                <a:gd name="T11" fmla="*/ 62 h 350"/>
                <a:gd name="T12" fmla="*/ 336 w 518"/>
                <a:gd name="T13" fmla="*/ 15 h 350"/>
                <a:gd name="T14" fmla="*/ 336 w 518"/>
                <a:gd name="T15" fmla="*/ 15 h 350"/>
                <a:gd name="T16" fmla="*/ 501 w 518"/>
                <a:gd name="T17" fmla="*/ 121 h 350"/>
                <a:gd name="T18" fmla="*/ 501 w 518"/>
                <a:gd name="T19" fmla="*/ 121 h 350"/>
                <a:gd name="T20" fmla="*/ 395 w 518"/>
                <a:gd name="T21" fmla="*/ 28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50">
                  <a:moveTo>
                    <a:pt x="395" y="286"/>
                  </a:moveTo>
                  <a:lnTo>
                    <a:pt x="181" y="332"/>
                  </a:lnTo>
                  <a:lnTo>
                    <a:pt x="181" y="332"/>
                  </a:lnTo>
                  <a:cubicBezTo>
                    <a:pt x="106" y="349"/>
                    <a:pt x="33" y="302"/>
                    <a:pt x="16" y="227"/>
                  </a:cubicBezTo>
                  <a:lnTo>
                    <a:pt x="16" y="227"/>
                  </a:lnTo>
                  <a:cubicBezTo>
                    <a:pt x="0" y="152"/>
                    <a:pt x="48" y="78"/>
                    <a:pt x="122" y="62"/>
                  </a:cubicBezTo>
                  <a:lnTo>
                    <a:pt x="336" y="15"/>
                  </a:lnTo>
                  <a:lnTo>
                    <a:pt x="336" y="15"/>
                  </a:lnTo>
                  <a:cubicBezTo>
                    <a:pt x="411" y="0"/>
                    <a:pt x="485" y="47"/>
                    <a:pt x="501" y="121"/>
                  </a:cubicBezTo>
                  <a:lnTo>
                    <a:pt x="501" y="121"/>
                  </a:lnTo>
                  <a:cubicBezTo>
                    <a:pt x="517" y="196"/>
                    <a:pt x="470" y="269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Freeform 548">
              <a:extLst>
                <a:ext uri="{FF2B5EF4-FFF2-40B4-BE49-F238E27FC236}">
                  <a16:creationId xmlns:a16="http://schemas.microsoft.com/office/drawing/2014/main" id="{27C4F7B4-F31D-1845-A333-22A5D2CCD4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1024" y="6450768"/>
              <a:ext cx="547660" cy="369784"/>
            </a:xfrm>
            <a:custGeom>
              <a:avLst/>
              <a:gdLst>
                <a:gd name="T0" fmla="*/ 395 w 518"/>
                <a:gd name="T1" fmla="*/ 286 h 349"/>
                <a:gd name="T2" fmla="*/ 181 w 518"/>
                <a:gd name="T3" fmla="*/ 333 h 349"/>
                <a:gd name="T4" fmla="*/ 181 w 518"/>
                <a:gd name="T5" fmla="*/ 333 h 349"/>
                <a:gd name="T6" fmla="*/ 16 w 518"/>
                <a:gd name="T7" fmla="*/ 228 h 349"/>
                <a:gd name="T8" fmla="*/ 16 w 518"/>
                <a:gd name="T9" fmla="*/ 228 h 349"/>
                <a:gd name="T10" fmla="*/ 122 w 518"/>
                <a:gd name="T11" fmla="*/ 63 h 349"/>
                <a:gd name="T12" fmla="*/ 336 w 518"/>
                <a:gd name="T13" fmla="*/ 17 h 349"/>
                <a:gd name="T14" fmla="*/ 336 w 518"/>
                <a:gd name="T15" fmla="*/ 17 h 349"/>
                <a:gd name="T16" fmla="*/ 500 w 518"/>
                <a:gd name="T17" fmla="*/ 122 h 349"/>
                <a:gd name="T18" fmla="*/ 500 w 518"/>
                <a:gd name="T19" fmla="*/ 122 h 349"/>
                <a:gd name="T20" fmla="*/ 395 w 518"/>
                <a:gd name="T21" fmla="*/ 2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49">
                  <a:moveTo>
                    <a:pt x="395" y="286"/>
                  </a:moveTo>
                  <a:lnTo>
                    <a:pt x="181" y="333"/>
                  </a:lnTo>
                  <a:lnTo>
                    <a:pt x="181" y="333"/>
                  </a:lnTo>
                  <a:cubicBezTo>
                    <a:pt x="106" y="348"/>
                    <a:pt x="32" y="303"/>
                    <a:pt x="16" y="228"/>
                  </a:cubicBezTo>
                  <a:lnTo>
                    <a:pt x="16" y="228"/>
                  </a:lnTo>
                  <a:cubicBezTo>
                    <a:pt x="0" y="153"/>
                    <a:pt x="47" y="80"/>
                    <a:pt x="122" y="63"/>
                  </a:cubicBezTo>
                  <a:lnTo>
                    <a:pt x="336" y="17"/>
                  </a:lnTo>
                  <a:lnTo>
                    <a:pt x="336" y="17"/>
                  </a:lnTo>
                  <a:cubicBezTo>
                    <a:pt x="410" y="0"/>
                    <a:pt x="485" y="48"/>
                    <a:pt x="500" y="122"/>
                  </a:cubicBezTo>
                  <a:lnTo>
                    <a:pt x="500" y="122"/>
                  </a:lnTo>
                  <a:cubicBezTo>
                    <a:pt x="517" y="197"/>
                    <a:pt x="470" y="271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Freeform 549">
              <a:extLst>
                <a:ext uri="{FF2B5EF4-FFF2-40B4-BE49-F238E27FC236}">
                  <a16:creationId xmlns:a16="http://schemas.microsoft.com/office/drawing/2014/main" id="{D4A9A63E-9D89-CD40-BA2A-63B10016F4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1231" y="5748643"/>
              <a:ext cx="332339" cy="1057868"/>
            </a:xfrm>
            <a:custGeom>
              <a:avLst/>
              <a:gdLst>
                <a:gd name="T0" fmla="*/ 263 w 312"/>
                <a:gd name="T1" fmla="*/ 990 h 998"/>
                <a:gd name="T2" fmla="*/ 263 w 312"/>
                <a:gd name="T3" fmla="*/ 990 h 998"/>
                <a:gd name="T4" fmla="*/ 263 w 312"/>
                <a:gd name="T5" fmla="*/ 990 h 998"/>
                <a:gd name="T6" fmla="*/ 199 w 312"/>
                <a:gd name="T7" fmla="*/ 949 h 998"/>
                <a:gd name="T8" fmla="*/ 7 w 312"/>
                <a:gd name="T9" fmla="*/ 71 h 998"/>
                <a:gd name="T10" fmla="*/ 7 w 312"/>
                <a:gd name="T11" fmla="*/ 71 h 998"/>
                <a:gd name="T12" fmla="*/ 49 w 312"/>
                <a:gd name="T13" fmla="*/ 6 h 998"/>
                <a:gd name="T14" fmla="*/ 49 w 312"/>
                <a:gd name="T15" fmla="*/ 6 h 998"/>
                <a:gd name="T16" fmla="*/ 114 w 312"/>
                <a:gd name="T17" fmla="*/ 48 h 998"/>
                <a:gd name="T18" fmla="*/ 305 w 312"/>
                <a:gd name="T19" fmla="*/ 926 h 998"/>
                <a:gd name="T20" fmla="*/ 305 w 312"/>
                <a:gd name="T21" fmla="*/ 926 h 998"/>
                <a:gd name="T22" fmla="*/ 263 w 312"/>
                <a:gd name="T23" fmla="*/ 990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" h="998">
                  <a:moveTo>
                    <a:pt x="263" y="990"/>
                  </a:moveTo>
                  <a:lnTo>
                    <a:pt x="263" y="990"/>
                  </a:lnTo>
                  <a:lnTo>
                    <a:pt x="263" y="990"/>
                  </a:lnTo>
                  <a:cubicBezTo>
                    <a:pt x="234" y="997"/>
                    <a:pt x="205" y="978"/>
                    <a:pt x="199" y="949"/>
                  </a:cubicBezTo>
                  <a:lnTo>
                    <a:pt x="7" y="71"/>
                  </a:lnTo>
                  <a:lnTo>
                    <a:pt x="7" y="71"/>
                  </a:lnTo>
                  <a:cubicBezTo>
                    <a:pt x="0" y="41"/>
                    <a:pt x="19" y="12"/>
                    <a:pt x="49" y="6"/>
                  </a:cubicBezTo>
                  <a:lnTo>
                    <a:pt x="49" y="6"/>
                  </a:lnTo>
                  <a:cubicBezTo>
                    <a:pt x="78" y="0"/>
                    <a:pt x="107" y="18"/>
                    <a:pt x="114" y="48"/>
                  </a:cubicBezTo>
                  <a:lnTo>
                    <a:pt x="305" y="926"/>
                  </a:lnTo>
                  <a:lnTo>
                    <a:pt x="305" y="926"/>
                  </a:lnTo>
                  <a:cubicBezTo>
                    <a:pt x="311" y="956"/>
                    <a:pt x="293" y="984"/>
                    <a:pt x="263" y="99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reeform 550">
              <a:extLst>
                <a:ext uri="{FF2B5EF4-FFF2-40B4-BE49-F238E27FC236}">
                  <a16:creationId xmlns:a16="http://schemas.microsoft.com/office/drawing/2014/main" id="{75CCA766-8110-1F4A-863E-4DEEA01D22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3731203"/>
              <a:ext cx="692764" cy="4797855"/>
            </a:xfrm>
            <a:custGeom>
              <a:avLst/>
              <a:gdLst>
                <a:gd name="T0" fmla="*/ 336 w 652"/>
                <a:gd name="T1" fmla="*/ 4518 h 4519"/>
                <a:gd name="T2" fmla="*/ 0 w 652"/>
                <a:gd name="T3" fmla="*/ 4494 h 4519"/>
                <a:gd name="T4" fmla="*/ 308 w 652"/>
                <a:gd name="T5" fmla="*/ 163 h 4519"/>
                <a:gd name="T6" fmla="*/ 308 w 652"/>
                <a:gd name="T7" fmla="*/ 163 h 4519"/>
                <a:gd name="T8" fmla="*/ 488 w 652"/>
                <a:gd name="T9" fmla="*/ 7 h 4519"/>
                <a:gd name="T10" fmla="*/ 488 w 652"/>
                <a:gd name="T11" fmla="*/ 7 h 4519"/>
                <a:gd name="T12" fmla="*/ 645 w 652"/>
                <a:gd name="T13" fmla="*/ 187 h 4519"/>
                <a:gd name="T14" fmla="*/ 336 w 652"/>
                <a:gd name="T15" fmla="*/ 4518 h 4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2" h="4519">
                  <a:moveTo>
                    <a:pt x="336" y="4518"/>
                  </a:moveTo>
                  <a:lnTo>
                    <a:pt x="0" y="4494"/>
                  </a:lnTo>
                  <a:lnTo>
                    <a:pt x="308" y="163"/>
                  </a:lnTo>
                  <a:lnTo>
                    <a:pt x="308" y="163"/>
                  </a:lnTo>
                  <a:cubicBezTo>
                    <a:pt x="315" y="70"/>
                    <a:pt x="395" y="0"/>
                    <a:pt x="488" y="7"/>
                  </a:cubicBezTo>
                  <a:lnTo>
                    <a:pt x="488" y="7"/>
                  </a:lnTo>
                  <a:cubicBezTo>
                    <a:pt x="581" y="13"/>
                    <a:pt x="651" y="94"/>
                    <a:pt x="645" y="187"/>
                  </a:cubicBezTo>
                  <a:lnTo>
                    <a:pt x="336" y="451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 551">
              <a:extLst>
                <a:ext uri="{FF2B5EF4-FFF2-40B4-BE49-F238E27FC236}">
                  <a16:creationId xmlns:a16="http://schemas.microsoft.com/office/drawing/2014/main" id="{BEC61D0F-5051-D44E-82CA-207C755BFC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8430758"/>
              <a:ext cx="477445" cy="777019"/>
            </a:xfrm>
            <a:custGeom>
              <a:avLst/>
              <a:gdLst>
                <a:gd name="T0" fmla="*/ 305 w 448"/>
                <a:gd name="T1" fmla="*/ 713 h 732"/>
                <a:gd name="T2" fmla="*/ 305 w 448"/>
                <a:gd name="T3" fmla="*/ 713 h 732"/>
                <a:gd name="T4" fmla="*/ 305 w 448"/>
                <a:gd name="T5" fmla="*/ 713 h 732"/>
                <a:gd name="T6" fmla="*/ 113 w 448"/>
                <a:gd name="T7" fmla="*/ 590 h 732"/>
                <a:gd name="T8" fmla="*/ 0 w 448"/>
                <a:gd name="T9" fmla="*/ 68 h 732"/>
                <a:gd name="T10" fmla="*/ 315 w 448"/>
                <a:gd name="T11" fmla="*/ 0 h 732"/>
                <a:gd name="T12" fmla="*/ 428 w 448"/>
                <a:gd name="T13" fmla="*/ 520 h 732"/>
                <a:gd name="T14" fmla="*/ 428 w 448"/>
                <a:gd name="T15" fmla="*/ 520 h 732"/>
                <a:gd name="T16" fmla="*/ 305 w 448"/>
                <a:gd name="T17" fmla="*/ 713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8" h="732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218" y="731"/>
                    <a:pt x="132" y="676"/>
                    <a:pt x="113" y="590"/>
                  </a:cubicBezTo>
                  <a:lnTo>
                    <a:pt x="0" y="68"/>
                  </a:lnTo>
                  <a:lnTo>
                    <a:pt x="315" y="0"/>
                  </a:lnTo>
                  <a:lnTo>
                    <a:pt x="428" y="520"/>
                  </a:lnTo>
                  <a:lnTo>
                    <a:pt x="428" y="520"/>
                  </a:lnTo>
                  <a:cubicBezTo>
                    <a:pt x="447" y="608"/>
                    <a:pt x="392" y="694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 552">
              <a:extLst>
                <a:ext uri="{FF2B5EF4-FFF2-40B4-BE49-F238E27FC236}">
                  <a16:creationId xmlns:a16="http://schemas.microsoft.com/office/drawing/2014/main" id="{587147A5-99AE-6D4E-B71E-7C81825DA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5274" y="3548652"/>
              <a:ext cx="2574459" cy="4334451"/>
            </a:xfrm>
            <a:custGeom>
              <a:avLst/>
              <a:gdLst>
                <a:gd name="T0" fmla="*/ 2129 w 2426"/>
                <a:gd name="T1" fmla="*/ 4083 h 4084"/>
                <a:gd name="T2" fmla="*/ 2425 w 2426"/>
                <a:gd name="T3" fmla="*/ 3921 h 4084"/>
                <a:gd name="T4" fmla="*/ 341 w 2426"/>
                <a:gd name="T5" fmla="*/ 111 h 4084"/>
                <a:gd name="T6" fmla="*/ 341 w 2426"/>
                <a:gd name="T7" fmla="*/ 111 h 4084"/>
                <a:gd name="T8" fmla="*/ 112 w 2426"/>
                <a:gd name="T9" fmla="*/ 44 h 4084"/>
                <a:gd name="T10" fmla="*/ 112 w 2426"/>
                <a:gd name="T11" fmla="*/ 44 h 4084"/>
                <a:gd name="T12" fmla="*/ 45 w 2426"/>
                <a:gd name="T13" fmla="*/ 273 h 4084"/>
                <a:gd name="T14" fmla="*/ 2129 w 2426"/>
                <a:gd name="T15" fmla="*/ 4083 h 4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6" h="4084">
                  <a:moveTo>
                    <a:pt x="2129" y="4083"/>
                  </a:moveTo>
                  <a:lnTo>
                    <a:pt x="2425" y="3921"/>
                  </a:lnTo>
                  <a:lnTo>
                    <a:pt x="341" y="111"/>
                  </a:lnTo>
                  <a:lnTo>
                    <a:pt x="341" y="111"/>
                  </a:lnTo>
                  <a:cubicBezTo>
                    <a:pt x="296" y="30"/>
                    <a:pt x="193" y="0"/>
                    <a:pt x="112" y="44"/>
                  </a:cubicBezTo>
                  <a:lnTo>
                    <a:pt x="112" y="44"/>
                  </a:lnTo>
                  <a:cubicBezTo>
                    <a:pt x="30" y="89"/>
                    <a:pt x="0" y="191"/>
                    <a:pt x="45" y="273"/>
                  </a:cubicBezTo>
                  <a:lnTo>
                    <a:pt x="2129" y="408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52" name="Graphic 51">
            <a:extLst>
              <a:ext uri="{FF2B5EF4-FFF2-40B4-BE49-F238E27FC236}">
                <a16:creationId xmlns:a16="http://schemas.microsoft.com/office/drawing/2014/main" id="{AC1D2DD2-2C42-3546-A4C5-534CC5069E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5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ounded Rectangle 3">
            <a:extLst>
              <a:ext uri="{FF2B5EF4-FFF2-40B4-BE49-F238E27FC236}">
                <a16:creationId xmlns:a16="http://schemas.microsoft.com/office/drawing/2014/main" id="{55C2897F-3727-DD46-ADF3-80B4BF348362}"/>
              </a:ext>
            </a:extLst>
          </p:cNvPr>
          <p:cNvSpPr/>
          <p:nvPr userDrawn="1"/>
        </p:nvSpPr>
        <p:spPr>
          <a:xfrm flipH="1">
            <a:off x="91126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87" name="Rounded Rectangle 8">
            <a:extLst>
              <a:ext uri="{FF2B5EF4-FFF2-40B4-BE49-F238E27FC236}">
                <a16:creationId xmlns:a16="http://schemas.microsoft.com/office/drawing/2014/main" id="{7FD3FD11-4E91-0C4A-8F0F-DAD183BFA757}"/>
              </a:ext>
            </a:extLst>
          </p:cNvPr>
          <p:cNvSpPr/>
          <p:nvPr userDrawn="1"/>
        </p:nvSpPr>
        <p:spPr>
          <a:xfrm flipH="1">
            <a:off x="91126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1" eaLnBrk="1" latinLnBrk="0" hangingPunct="1"/>
            <a:endParaRPr lang="ko-KR" altLang="en-US" sz="2700"/>
          </a:p>
        </p:txBody>
      </p:sp>
      <p:sp>
        <p:nvSpPr>
          <p:cNvPr id="88" name="Rounded Rectangle 9">
            <a:extLst>
              <a:ext uri="{FF2B5EF4-FFF2-40B4-BE49-F238E27FC236}">
                <a16:creationId xmlns:a16="http://schemas.microsoft.com/office/drawing/2014/main" id="{0036FE36-DEAA-4842-9D36-13B5B2769AAC}"/>
              </a:ext>
            </a:extLst>
          </p:cNvPr>
          <p:cNvSpPr/>
          <p:nvPr userDrawn="1"/>
        </p:nvSpPr>
        <p:spPr>
          <a:xfrm flipH="1">
            <a:off x="4406568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9" name="Rounded Rectangle 8">
            <a:extLst>
              <a:ext uri="{FF2B5EF4-FFF2-40B4-BE49-F238E27FC236}">
                <a16:creationId xmlns:a16="http://schemas.microsoft.com/office/drawing/2014/main" id="{03B4C5CF-8EF5-014A-A849-D3A7A8D5C8F5}"/>
              </a:ext>
            </a:extLst>
          </p:cNvPr>
          <p:cNvSpPr/>
          <p:nvPr userDrawn="1"/>
        </p:nvSpPr>
        <p:spPr>
          <a:xfrm flipH="1">
            <a:off x="4406567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0" name="Rounded Rectangle 33">
            <a:extLst>
              <a:ext uri="{FF2B5EF4-FFF2-40B4-BE49-F238E27FC236}">
                <a16:creationId xmlns:a16="http://schemas.microsoft.com/office/drawing/2014/main" id="{B70F0CE1-2DBB-BA4B-84C3-C7BD2FD2B386}"/>
              </a:ext>
            </a:extLst>
          </p:cNvPr>
          <p:cNvSpPr/>
          <p:nvPr userDrawn="1"/>
        </p:nvSpPr>
        <p:spPr>
          <a:xfrm flipH="1">
            <a:off x="265891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1" name="Rounded Rectangle 8">
            <a:extLst>
              <a:ext uri="{FF2B5EF4-FFF2-40B4-BE49-F238E27FC236}">
                <a16:creationId xmlns:a16="http://schemas.microsoft.com/office/drawing/2014/main" id="{D73CC576-6143-1243-AB37-57CA282F18CE}"/>
              </a:ext>
            </a:extLst>
          </p:cNvPr>
          <p:cNvSpPr/>
          <p:nvPr userDrawn="1"/>
        </p:nvSpPr>
        <p:spPr>
          <a:xfrm flipH="1">
            <a:off x="265891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2" name="Rounded Rectangle 3">
            <a:extLst>
              <a:ext uri="{FF2B5EF4-FFF2-40B4-BE49-F238E27FC236}">
                <a16:creationId xmlns:a16="http://schemas.microsoft.com/office/drawing/2014/main" id="{495A86B5-DAF5-CB40-A7BC-C1FC819827FF}"/>
              </a:ext>
            </a:extLst>
          </p:cNvPr>
          <p:cNvSpPr/>
          <p:nvPr userDrawn="1"/>
        </p:nvSpPr>
        <p:spPr>
          <a:xfrm flipH="1">
            <a:off x="6143019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93" name="Rounded Rectangle 8">
            <a:extLst>
              <a:ext uri="{FF2B5EF4-FFF2-40B4-BE49-F238E27FC236}">
                <a16:creationId xmlns:a16="http://schemas.microsoft.com/office/drawing/2014/main" id="{A39033EC-B77B-D241-BC5B-4F00F45645A9}"/>
              </a:ext>
            </a:extLst>
          </p:cNvPr>
          <p:cNvSpPr/>
          <p:nvPr userDrawn="1"/>
        </p:nvSpPr>
        <p:spPr>
          <a:xfrm flipH="1">
            <a:off x="6143018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1" eaLnBrk="1" latinLnBrk="0" hangingPunct="1"/>
            <a:endParaRPr lang="ko-KR" altLang="en-US" sz="2700"/>
          </a:p>
        </p:txBody>
      </p:sp>
      <p:sp>
        <p:nvSpPr>
          <p:cNvPr id="94" name="Rounded Rectangle 9">
            <a:extLst>
              <a:ext uri="{FF2B5EF4-FFF2-40B4-BE49-F238E27FC236}">
                <a16:creationId xmlns:a16="http://schemas.microsoft.com/office/drawing/2014/main" id="{4C051729-4071-EE46-A86C-4EEBAFD8EEF8}"/>
              </a:ext>
            </a:extLst>
          </p:cNvPr>
          <p:cNvSpPr/>
          <p:nvPr userDrawn="1"/>
        </p:nvSpPr>
        <p:spPr>
          <a:xfrm flipH="1">
            <a:off x="963832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ko-KR" altLang="en-US" sz="2700"/>
          </a:p>
        </p:txBody>
      </p:sp>
      <p:sp>
        <p:nvSpPr>
          <p:cNvPr id="95" name="Rounded Rectangle 8">
            <a:extLst>
              <a:ext uri="{FF2B5EF4-FFF2-40B4-BE49-F238E27FC236}">
                <a16:creationId xmlns:a16="http://schemas.microsoft.com/office/drawing/2014/main" id="{7076570F-FDEC-CB48-B5D2-33458330EFD1}"/>
              </a:ext>
            </a:extLst>
          </p:cNvPr>
          <p:cNvSpPr/>
          <p:nvPr userDrawn="1"/>
        </p:nvSpPr>
        <p:spPr>
          <a:xfrm flipH="1">
            <a:off x="963832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6" name="Rounded Rectangle 33">
            <a:extLst>
              <a:ext uri="{FF2B5EF4-FFF2-40B4-BE49-F238E27FC236}">
                <a16:creationId xmlns:a16="http://schemas.microsoft.com/office/drawing/2014/main" id="{07559871-A755-4C49-9117-B351B80A49C4}"/>
              </a:ext>
            </a:extLst>
          </p:cNvPr>
          <p:cNvSpPr/>
          <p:nvPr userDrawn="1"/>
        </p:nvSpPr>
        <p:spPr>
          <a:xfrm flipH="1">
            <a:off x="789067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7" name="Rounded Rectangle 8">
            <a:extLst>
              <a:ext uri="{FF2B5EF4-FFF2-40B4-BE49-F238E27FC236}">
                <a16:creationId xmlns:a16="http://schemas.microsoft.com/office/drawing/2014/main" id="{749ED7A5-0B69-2340-AD03-95A26DF4CE4A}"/>
              </a:ext>
            </a:extLst>
          </p:cNvPr>
          <p:cNvSpPr/>
          <p:nvPr userDrawn="1"/>
        </p:nvSpPr>
        <p:spPr>
          <a:xfrm flipH="1">
            <a:off x="789067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EE7A5C2-D981-AA41-8F67-5FED00FA91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862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1415C889-4CE9-BF4C-A672-ABC105B8B1A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8719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4E1013-BB23-FA4B-8BF5-F3DCD5C438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43625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22E1973-5771-D441-A044-ECD25BB3136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895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4939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6" r:id="rId4"/>
    <p:sldLayoutId id="2147483667" r:id="rId5"/>
    <p:sldLayoutId id="2147483650" r:id="rId6"/>
    <p:sldLayoutId id="2147483668" r:id="rId7"/>
    <p:sldLayoutId id="2147483670" r:id="rId8"/>
    <p:sldLayoutId id="2147483671" r:id="rId9"/>
    <p:sldLayoutId id="2147483676" r:id="rId10"/>
    <p:sldLayoutId id="2147483672" r:id="rId11"/>
    <p:sldLayoutId id="2147483675" r:id="rId12"/>
    <p:sldLayoutId id="2147483663" r:id="rId13"/>
    <p:sldLayoutId id="2147483664" r:id="rId14"/>
    <p:sldLayoutId id="2147483665" r:id="rId15"/>
    <p:sldLayoutId id="2147483673" r:id="rId16"/>
    <p:sldLayoutId id="2147483674" r:id="rId17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ubtitle 2">
            <a:extLst>
              <a:ext uri="{FF2B5EF4-FFF2-40B4-BE49-F238E27FC236}">
                <a16:creationId xmlns:a16="http://schemas.microsoft.com/office/drawing/2014/main" id="{F7C93415-2E9D-D34C-A122-3CFEA476A879}"/>
              </a:ext>
            </a:extLst>
          </p:cNvPr>
          <p:cNvSpPr txBox="1">
            <a:spLocks/>
          </p:cNvSpPr>
          <p:nvPr/>
        </p:nvSpPr>
        <p:spPr>
          <a:xfrm>
            <a:off x="5097759" y="4542739"/>
            <a:ext cx="6510177" cy="1313971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latin typeface="Myriad Pro" panose="020B0503030403020204" pitchFamily="34" charset="0"/>
              </a:rPr>
              <a:t>Grade:  Eight		</a:t>
            </a:r>
          </a:p>
        </p:txBody>
      </p:sp>
      <p:pic>
        <p:nvPicPr>
          <p:cNvPr id="192" name="Graphic 191">
            <a:extLst>
              <a:ext uri="{FF2B5EF4-FFF2-40B4-BE49-F238E27FC236}">
                <a16:creationId xmlns:a16="http://schemas.microsoft.com/office/drawing/2014/main" id="{F5F1E9EF-AA92-5943-BB2A-25AB056BB1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5097759" y="2392878"/>
            <a:ext cx="6473388" cy="757130"/>
          </a:xfrm>
          <a:prstGeom prst="rect">
            <a:avLst/>
          </a:prstGeom>
        </p:spPr>
        <p:txBody>
          <a:bodyPr anchor="t" anchorCtr="0">
            <a:spAutoFit/>
          </a:bodyPr>
          <a:lstStyle/>
          <a:p>
            <a:r>
              <a:rPr lang="en-US" sz="4800" b="1" dirty="0">
                <a:latin typeface="Myriad Pro" panose="020B0503030403020204" pitchFamily="34" charset="0"/>
              </a:rPr>
              <a:t>The circle </a:t>
            </a:r>
            <a:endParaRPr lang="en-US" sz="4800" b="1" dirty="0">
              <a:solidFill>
                <a:schemeClr val="bg2">
                  <a:lumMod val="25000"/>
                </a:schemeClr>
              </a:solidFill>
              <a:latin typeface="Myriad Pro" panose="020B0503030403020204" pitchFamily="34" charset="0"/>
              <a:ea typeface="GE SS Two Bold" panose="020A0503020102020204" pitchFamily="18" charset="-78"/>
              <a:cs typeface="GE SS Two Bold" panose="020A0503020102020204" pitchFamily="18" charset="-78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66EDB4BD-0C71-2740-AB3B-5FF173130D86}"/>
              </a:ext>
            </a:extLst>
          </p:cNvPr>
          <p:cNvSpPr/>
          <p:nvPr/>
        </p:nvSpPr>
        <p:spPr>
          <a:xfrm>
            <a:off x="5097759" y="1499171"/>
            <a:ext cx="6473388" cy="46166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r>
              <a:rPr lang="en-US" sz="240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Mathematics</a:t>
            </a:r>
            <a:endParaRPr lang="ar-LB" sz="2400" dirty="0">
              <a:solidFill>
                <a:schemeClr val="bg2">
                  <a:lumMod val="50000"/>
                </a:schemeClr>
              </a:solidFill>
              <a:latin typeface="Myriad Pro" panose="020B05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37F711D4-A36A-474D-9AA3-B9A28E4E07B9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20" r="30220"/>
          <a:stretch>
            <a:fillRect/>
          </a:stretch>
        </p:blipFill>
        <p:spPr>
          <a:xfrm>
            <a:off x="1210019" y="2607882"/>
            <a:ext cx="2975891" cy="2975891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F3F1EA9-1DDA-48D1-B414-C1B22C73EEED}"/>
              </a:ext>
            </a:extLst>
          </p:cNvPr>
          <p:cNvSpPr txBox="1"/>
          <p:nvPr/>
        </p:nvSpPr>
        <p:spPr>
          <a:xfrm>
            <a:off x="5097759" y="3429000"/>
            <a:ext cx="60944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0096D6"/>
                </a:solidFill>
                <a:latin typeface="Myriad Pro" panose="020B0503030403020204" pitchFamily="34" charset="0"/>
              </a:rPr>
              <a:t>Chapter: 02 </a:t>
            </a:r>
            <a:endParaRPr lang="ar-LB" sz="2400" dirty="0">
              <a:solidFill>
                <a:srgbClr val="0096D6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26467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RELATIVE POSITIONS OF TWO CIRCLES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978D2E07-BE24-4AB2-9A2D-5358B95E98C0}"/>
              </a:ext>
            </a:extLst>
          </p:cNvPr>
          <p:cNvSpPr txBox="1">
            <a:spLocks/>
          </p:cNvSpPr>
          <p:nvPr/>
        </p:nvSpPr>
        <p:spPr>
          <a:xfrm>
            <a:off x="588842" y="1187355"/>
            <a:ext cx="11066345" cy="53226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Example 2 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Let [AB] be a segment with AB = 4. C</a:t>
            </a:r>
            <a:r>
              <a:rPr lang="en-US" sz="2000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1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(A, 1) and C</a:t>
            </a:r>
            <a:r>
              <a:rPr lang="en-US" sz="2000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(B, 2).</a:t>
            </a:r>
          </a:p>
        </p:txBody>
      </p:sp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9B13DBA9-F8C0-41B1-B760-E95B59B7DDE8}"/>
              </a:ext>
            </a:extLst>
          </p:cNvPr>
          <p:cNvSpPr txBox="1">
            <a:spLocks/>
          </p:cNvSpPr>
          <p:nvPr/>
        </p:nvSpPr>
        <p:spPr>
          <a:xfrm>
            <a:off x="958045" y="2158523"/>
            <a:ext cx="5538005" cy="15478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Let s = 1 be the radius of (C</a:t>
            </a:r>
            <a:r>
              <a:rPr lang="en-US" sz="2000" baseline="-250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1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).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Let r = 2 be the radius of (C</a:t>
            </a:r>
            <a:r>
              <a:rPr lang="en-US" sz="2000" baseline="-250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).</a:t>
            </a:r>
            <a:endParaRPr lang="en-US" sz="20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AB = 4 &gt; s + r = 3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Thus, (C</a:t>
            </a:r>
            <a:r>
              <a:rPr lang="en-US" sz="2000" baseline="-25000" dirty="0">
                <a:latin typeface="Myriad Pro" panose="020B0503030403020204" charset="0"/>
                <a:cs typeface="Times New Roman" panose="02020603050405020304" pitchFamily="18" charset="0"/>
              </a:rPr>
              <a:t>1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) and (C</a:t>
            </a:r>
            <a:r>
              <a:rPr lang="en-US" sz="2000" baseline="-25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) are externally disjoint.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4F4C4D6-FCAC-4E46-96D6-6A8D7DE3FD9C}"/>
              </a:ext>
            </a:extLst>
          </p:cNvPr>
          <p:cNvSpPr txBox="1">
            <a:spLocks/>
          </p:cNvSpPr>
          <p:nvPr/>
        </p:nvSpPr>
        <p:spPr>
          <a:xfrm>
            <a:off x="588843" y="1719618"/>
            <a:ext cx="11066344" cy="54816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6700" indent="-266700">
              <a:lnSpc>
                <a:spcPct val="110000"/>
              </a:lnSpc>
              <a:spcBef>
                <a:spcPts val="0"/>
              </a:spcBef>
            </a:pP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1) Prove, by calculation, that (C</a:t>
            </a:r>
            <a:r>
              <a:rPr lang="en-US" sz="2000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1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) and (C</a:t>
            </a:r>
            <a:r>
              <a:rPr lang="en-US" sz="2000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) are externally disjoint.</a:t>
            </a:r>
          </a:p>
        </p:txBody>
      </p:sp>
      <p:sp>
        <p:nvSpPr>
          <p:cNvPr id="22" name="Content Placeholder 3">
            <a:extLst>
              <a:ext uri="{FF2B5EF4-FFF2-40B4-BE49-F238E27FC236}">
                <a16:creationId xmlns:a16="http://schemas.microsoft.com/office/drawing/2014/main" id="{8BD844A9-125D-4227-B463-E399224D5479}"/>
              </a:ext>
            </a:extLst>
          </p:cNvPr>
          <p:cNvSpPr txBox="1">
            <a:spLocks/>
          </p:cNvSpPr>
          <p:nvPr/>
        </p:nvSpPr>
        <p:spPr>
          <a:xfrm>
            <a:off x="588842" y="3858911"/>
            <a:ext cx="5115922" cy="49662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2) Verify your work graphically.</a:t>
            </a:r>
          </a:p>
        </p:txBody>
      </p:sp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1E7B310B-B8ED-49C2-8CFA-F9C5A96BF0B7}"/>
              </a:ext>
            </a:extLst>
          </p:cNvPr>
          <p:cNvSpPr txBox="1">
            <a:spLocks/>
          </p:cNvSpPr>
          <p:nvPr/>
        </p:nvSpPr>
        <p:spPr>
          <a:xfrm>
            <a:off x="6306407" y="2158523"/>
            <a:ext cx="5946582" cy="11561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Specify the required lengths: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s = 1 ; r = 2 ; AB = 4.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Compare AB with s + r.</a:t>
            </a:r>
            <a:endParaRPr lang="en-US" sz="2000" dirty="0">
              <a:solidFill>
                <a:srgbClr val="0070C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>
              <a:solidFill>
                <a:srgbClr val="0070C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BB28685D-5A02-4958-B6A7-9531313226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4387" y="3858911"/>
            <a:ext cx="378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613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 uiExpand="1" build="p"/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876645" y="55753"/>
            <a:ext cx="10944652" cy="9013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RELATIVE POSITIONS F TWO CIRCLES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>
            <a:cxnSpLocks/>
          </p:cNvCxnSpPr>
          <p:nvPr/>
        </p:nvCxnSpPr>
        <p:spPr>
          <a:xfrm>
            <a:off x="-31955" y="957132"/>
            <a:ext cx="12223955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EF0FF8-1013-4EF5-B744-7A8E4F4058A8}"/>
              </a:ext>
            </a:extLst>
          </p:cNvPr>
          <p:cNvSpPr txBox="1">
            <a:spLocks/>
          </p:cNvSpPr>
          <p:nvPr/>
        </p:nvSpPr>
        <p:spPr>
          <a:xfrm>
            <a:off x="559838" y="1194318"/>
            <a:ext cx="11095350" cy="5253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Example 3 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Let [AB] be a segment with AB = 2. C</a:t>
            </a:r>
            <a:r>
              <a:rPr lang="en-US" sz="2000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1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(A, 4) and C</a:t>
            </a:r>
            <a:r>
              <a:rPr lang="en-US" sz="2000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(B, 1).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C9A17D2B-1F4C-435A-9486-B59B41279DD3}"/>
              </a:ext>
            </a:extLst>
          </p:cNvPr>
          <p:cNvSpPr txBox="1">
            <a:spLocks/>
          </p:cNvSpPr>
          <p:nvPr/>
        </p:nvSpPr>
        <p:spPr>
          <a:xfrm>
            <a:off x="944029" y="2178771"/>
            <a:ext cx="5361521" cy="15276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Let r = 4 be the radius of (C</a:t>
            </a:r>
            <a:r>
              <a:rPr lang="en-US" sz="2000" baseline="-250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1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).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Let s = 1 be the radius of (C</a:t>
            </a:r>
            <a:r>
              <a:rPr lang="en-US" sz="2000" baseline="-250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).</a:t>
            </a:r>
            <a:endParaRPr lang="en-US" sz="20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AB = 2 &lt; r – s = 3.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Thus, (C</a:t>
            </a:r>
            <a:r>
              <a:rPr lang="en-US" sz="2000" baseline="-25000" dirty="0">
                <a:latin typeface="Myriad Pro" panose="020B0503030403020204" charset="0"/>
                <a:cs typeface="Times New Roman" panose="02020603050405020304" pitchFamily="18" charset="0"/>
              </a:rPr>
              <a:t>1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) and (C</a:t>
            </a:r>
            <a:r>
              <a:rPr lang="en-US" sz="2000" baseline="-25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) are internally disjoint.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F7A46191-5AE8-4C94-98B5-B419F1985669}"/>
              </a:ext>
            </a:extLst>
          </p:cNvPr>
          <p:cNvSpPr txBox="1">
            <a:spLocks/>
          </p:cNvSpPr>
          <p:nvPr/>
        </p:nvSpPr>
        <p:spPr>
          <a:xfrm>
            <a:off x="559838" y="1726789"/>
            <a:ext cx="11095349" cy="54099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6700" indent="-266700">
              <a:lnSpc>
                <a:spcPct val="110000"/>
              </a:lnSpc>
              <a:spcBef>
                <a:spcPts val="0"/>
              </a:spcBef>
            </a:pP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1) Prove, by calculation, that (C</a:t>
            </a:r>
            <a:r>
              <a:rPr lang="en-US" sz="2000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1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) and (C</a:t>
            </a:r>
            <a:r>
              <a:rPr lang="en-US" sz="2000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) are internally disjoint.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2EBA5B30-454F-4F65-A3F9-D3C58DC866AB}"/>
              </a:ext>
            </a:extLst>
          </p:cNvPr>
          <p:cNvSpPr txBox="1">
            <a:spLocks/>
          </p:cNvSpPr>
          <p:nvPr/>
        </p:nvSpPr>
        <p:spPr>
          <a:xfrm>
            <a:off x="575433" y="3756513"/>
            <a:ext cx="5129331" cy="49012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2) Verify your work graphically.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5FC5ED62-D611-46D9-8DD5-1D66A03AF7C1}"/>
              </a:ext>
            </a:extLst>
          </p:cNvPr>
          <p:cNvSpPr txBox="1">
            <a:spLocks/>
          </p:cNvSpPr>
          <p:nvPr/>
        </p:nvSpPr>
        <p:spPr>
          <a:xfrm>
            <a:off x="6252721" y="2173795"/>
            <a:ext cx="5962168" cy="11521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Specify the required lengths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s = 1 ; r = 4 ; AB = 2.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Compare AB with s - r.</a:t>
            </a:r>
            <a:endParaRPr lang="en-US" sz="2000" dirty="0">
              <a:solidFill>
                <a:srgbClr val="0070C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>
              <a:solidFill>
                <a:srgbClr val="0070C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7096658-3937-4967-8E84-547E5C43B2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7988" y="3524520"/>
            <a:ext cx="2893254" cy="2887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53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1286745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RELATIVE POSITIONS OF TWO CIRCLES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8ACB62-19F1-4F69-991E-3F6E8CA91375}"/>
              </a:ext>
            </a:extLst>
          </p:cNvPr>
          <p:cNvSpPr txBox="1">
            <a:spLocks/>
          </p:cNvSpPr>
          <p:nvPr/>
        </p:nvSpPr>
        <p:spPr>
          <a:xfrm>
            <a:off x="588843" y="1187355"/>
            <a:ext cx="9679108" cy="96743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2 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A, B, and C are three collinear points, in this order, such that AB = 1, BC = 4.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C</a:t>
            </a:r>
            <a:r>
              <a:rPr lang="en-US" sz="2000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1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(A, 3), C</a:t>
            </a:r>
            <a:r>
              <a:rPr lang="en-US" sz="2000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(B, 1), and C</a:t>
            </a:r>
            <a:r>
              <a:rPr lang="en-US" sz="2000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3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(C, 2).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1DF35E10-5FA3-4334-AFE5-3DE637B8B179}"/>
              </a:ext>
            </a:extLst>
          </p:cNvPr>
          <p:cNvSpPr txBox="1">
            <a:spLocks/>
          </p:cNvSpPr>
          <p:nvPr/>
        </p:nvSpPr>
        <p:spPr>
          <a:xfrm>
            <a:off x="588843" y="2497691"/>
            <a:ext cx="11066344" cy="134743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10000"/>
              </a:lnSpc>
              <a:spcBef>
                <a:spcPts val="0"/>
              </a:spcBef>
              <a:buAutoNum type="arabicParenR"/>
            </a:pP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Prove, by calculation, that (C</a:t>
            </a:r>
            <a:r>
              <a:rPr lang="en-US" sz="2000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1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) and (C</a:t>
            </a:r>
            <a:r>
              <a:rPr lang="en-US" sz="2000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) are internally disjoint.</a:t>
            </a:r>
          </a:p>
          <a:p>
            <a:pPr marL="457200" indent="-457200">
              <a:lnSpc>
                <a:spcPct val="110000"/>
              </a:lnSpc>
              <a:spcBef>
                <a:spcPts val="0"/>
              </a:spcBef>
              <a:buAutoNum type="arabicParenR"/>
            </a:pP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Prove, by calculation, that (C</a:t>
            </a:r>
            <a:r>
              <a:rPr lang="en-US" sz="2000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1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) and (C</a:t>
            </a:r>
            <a:r>
              <a:rPr lang="en-US" sz="2000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3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) are externally tangent.</a:t>
            </a:r>
          </a:p>
          <a:p>
            <a:pPr marL="457200" indent="-457200">
              <a:lnSpc>
                <a:spcPct val="110000"/>
              </a:lnSpc>
              <a:spcBef>
                <a:spcPts val="0"/>
              </a:spcBef>
              <a:buAutoNum type="arabicParenR"/>
            </a:pP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Verify your work graphically.</a:t>
            </a:r>
          </a:p>
        </p:txBody>
      </p:sp>
    </p:spTree>
    <p:extLst>
      <p:ext uri="{BB962C8B-B14F-4D97-AF65-F5344CB8AC3E}">
        <p14:creationId xmlns:p14="http://schemas.microsoft.com/office/powerpoint/2010/main" val="3257075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6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Activity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635F706-307E-414A-AC2A-475EA4E1C0B1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399231C2-0FF2-4642-A2FD-A8D69FE2E191}"/>
              </a:ext>
            </a:extLst>
          </p:cNvPr>
          <p:cNvSpPr txBox="1">
            <a:spLocks/>
          </p:cNvSpPr>
          <p:nvPr/>
        </p:nvSpPr>
        <p:spPr>
          <a:xfrm>
            <a:off x="549684" y="1279097"/>
            <a:ext cx="7626686" cy="1698149"/>
          </a:xfrm>
          <a:prstGeom prst="rect">
            <a:avLst/>
          </a:prstGeom>
        </p:spPr>
        <p:txBody>
          <a:bodyPr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400" b="1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Part A</a:t>
            </a:r>
            <a:r>
              <a:rPr lang="en-US" sz="2400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In the figure on the right,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C(O ; r) and C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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(P ; s) are externally tangent circles.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A is the point of tangency between (C) and (C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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).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Show that OP = r + s.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D0EE953B-9A48-451A-8929-54FE2971FD57}"/>
              </a:ext>
            </a:extLst>
          </p:cNvPr>
          <p:cNvSpPr txBox="1">
            <a:spLocks/>
          </p:cNvSpPr>
          <p:nvPr/>
        </p:nvSpPr>
        <p:spPr>
          <a:xfrm>
            <a:off x="549684" y="2723646"/>
            <a:ext cx="4762089" cy="434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OP = OA + AP = r + s</a:t>
            </a:r>
            <a:endParaRPr lang="en-US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78CCDEF-8832-4E98-A4B4-216327A3942C}"/>
              </a:ext>
            </a:extLst>
          </p:cNvPr>
          <p:cNvSpPr txBox="1">
            <a:spLocks/>
          </p:cNvSpPr>
          <p:nvPr/>
        </p:nvSpPr>
        <p:spPr>
          <a:xfrm>
            <a:off x="549684" y="3572720"/>
            <a:ext cx="7626686" cy="16981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400" b="1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Part B 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In the figure on the right,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C(O ; r) and C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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(P ; s) are internally tangent circles.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A is the point of tangency between (C) and (C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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).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Show that OP = r – s.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7495F1CE-D0C9-4F98-BE98-02DBA1DDB760}"/>
              </a:ext>
            </a:extLst>
          </p:cNvPr>
          <p:cNvSpPr txBox="1">
            <a:spLocks/>
          </p:cNvSpPr>
          <p:nvPr/>
        </p:nvSpPr>
        <p:spPr>
          <a:xfrm>
            <a:off x="549683" y="5005166"/>
            <a:ext cx="4762089" cy="7059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OP + PA = OA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OP = OA – PA = r – s</a:t>
            </a:r>
            <a:endParaRPr lang="en-US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5165932-3F39-4F3E-A7A7-9E2AFC2002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6463" y="1179417"/>
            <a:ext cx="3845853" cy="216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A8CB9B5-B27B-44F9-91E7-DC7BDACBA5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8796" y="3565166"/>
            <a:ext cx="315352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097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6" grpId="0"/>
      <p:bldP spid="7" grpId="0" uiExpand="1" build="p"/>
      <p:bldP spid="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Text |RELAATIVE POSITIONS OF TWO CIRCLES 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A93FC22-E09B-4080-8D05-18346B2129E6}"/>
              </a:ext>
            </a:extLst>
          </p:cNvPr>
          <p:cNvSpPr txBox="1">
            <a:spLocks/>
          </p:cNvSpPr>
          <p:nvPr/>
        </p:nvSpPr>
        <p:spPr>
          <a:xfrm>
            <a:off x="0" y="1193387"/>
            <a:ext cx="12192000" cy="2428865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r>
              <a:rPr lang="en-US" baseline="3000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54730A9A-8537-4DDB-91B2-0B543544A4F8}"/>
              </a:ext>
            </a:extLst>
          </p:cNvPr>
          <p:cNvSpPr txBox="1">
            <a:spLocks/>
          </p:cNvSpPr>
          <p:nvPr/>
        </p:nvSpPr>
        <p:spPr>
          <a:xfrm>
            <a:off x="628066" y="1585951"/>
            <a:ext cx="1974860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en-US" dirty="0">
                <a:latin typeface="Myriad Pro" panose="020B0503030403020204" charset="0"/>
                <a:cs typeface="Times New Roman" panose="02020603050405020304" pitchFamily="18" charset="0"/>
              </a:rPr>
              <a:t>Verbally</a:t>
            </a:r>
            <a:endParaRPr lang="en-US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18E234FE-BC9D-46AA-A57C-385DA62AEA59}"/>
              </a:ext>
            </a:extLst>
          </p:cNvPr>
          <p:cNvSpPr txBox="1">
            <a:spLocks/>
          </p:cNvSpPr>
          <p:nvPr/>
        </p:nvSpPr>
        <p:spPr>
          <a:xfrm>
            <a:off x="543974" y="2778113"/>
            <a:ext cx="1974860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/>
            <a:r>
              <a:rPr lang="en-US" dirty="0">
                <a:latin typeface="Myriad Pro" panose="020B0503030403020204" charset="0"/>
                <a:cs typeface="Times New Roman" panose="02020603050405020304" pitchFamily="18" charset="0"/>
              </a:rPr>
              <a:t>Symbolically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6BC445F-C4E1-4542-973C-8B9142166264}"/>
              </a:ext>
            </a:extLst>
          </p:cNvPr>
          <p:cNvSpPr txBox="1"/>
          <p:nvPr/>
        </p:nvSpPr>
        <p:spPr>
          <a:xfrm>
            <a:off x="2434741" y="1667702"/>
            <a:ext cx="6340291" cy="1942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sz="2400" b="0" dirty="0">
                <a:latin typeface="Myriad Pro" panose="020B0503030403020204" charset="0"/>
                <a:cs typeface="Times New Roman" panose="02020603050405020304" pitchFamily="18" charset="0"/>
              </a:rPr>
              <a:t>If two circles are externally tangent, then the distance between their centers is equal to the sum of their radii. </a:t>
            </a:r>
            <a:r>
              <a:rPr lang="en-US" sz="2400" b="1" dirty="0">
                <a:latin typeface="Myriad Pro" panose="020B0503030403020204" charset="0"/>
                <a:cs typeface="Times New Roman" panose="02020603050405020304" pitchFamily="18" charset="0"/>
              </a:rPr>
              <a:t>The converse is also true</a:t>
            </a:r>
            <a:r>
              <a:rPr lang="en-US" sz="2400" b="0" dirty="0">
                <a:latin typeface="Myriad Pro" panose="020B050303040302020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80000"/>
              </a:lnSpc>
            </a:pPr>
            <a:r>
              <a:rPr lang="en-US" sz="2400" b="0" dirty="0">
                <a:latin typeface="Myriad Pro" panose="020B0503030403020204" charset="0"/>
                <a:cs typeface="Times New Roman" panose="02020603050405020304" pitchFamily="18" charset="0"/>
              </a:rPr>
              <a:t>Notice that O, A, and P are collinear.</a:t>
            </a:r>
          </a:p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If C(O ; r) and C</a:t>
            </a: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</a:t>
            </a: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(P ; s) are externally tangent, then OP = r + s.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E6878F9-0A65-41A2-BF39-A3BE9ECD3C5A}"/>
              </a:ext>
            </a:extLst>
          </p:cNvPr>
          <p:cNvSpPr txBox="1">
            <a:spLocks/>
          </p:cNvSpPr>
          <p:nvPr/>
        </p:nvSpPr>
        <p:spPr>
          <a:xfrm>
            <a:off x="628066" y="1197697"/>
            <a:ext cx="1974860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Property</a:t>
            </a:r>
            <a:endParaRPr lang="en-US" b="0" dirty="0">
              <a:solidFill>
                <a:srgbClr val="00B0F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ADF1B19-EEF7-44F8-ABB9-AFF1AE5B18CC}"/>
              </a:ext>
            </a:extLst>
          </p:cNvPr>
          <p:cNvSpPr txBox="1">
            <a:spLocks/>
          </p:cNvSpPr>
          <p:nvPr/>
        </p:nvSpPr>
        <p:spPr>
          <a:xfrm>
            <a:off x="0" y="3804517"/>
            <a:ext cx="12192000" cy="2485463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38375">
              <a:lnSpc>
                <a:spcPct val="120000"/>
              </a:lnSpc>
            </a:pPr>
            <a:r>
              <a:rPr lang="en-US" b="0" baseline="3000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  <a:endParaRPr lang="en-US" b="0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205915B9-8572-4BFA-B54F-C512D445F94F}"/>
              </a:ext>
            </a:extLst>
          </p:cNvPr>
          <p:cNvSpPr txBox="1">
            <a:spLocks/>
          </p:cNvSpPr>
          <p:nvPr/>
        </p:nvSpPr>
        <p:spPr>
          <a:xfrm>
            <a:off x="628066" y="4224377"/>
            <a:ext cx="1974860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en-US" dirty="0">
                <a:latin typeface="Myriad Pro" panose="020B0503030403020204" charset="0"/>
                <a:cs typeface="Times New Roman" panose="02020603050405020304" pitchFamily="18" charset="0"/>
              </a:rPr>
              <a:t>Verbally</a:t>
            </a:r>
            <a:endParaRPr lang="en-US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D2FD3DD7-2496-4D5B-B29F-4E21F00C2DA4}"/>
              </a:ext>
            </a:extLst>
          </p:cNvPr>
          <p:cNvSpPr txBox="1">
            <a:spLocks/>
          </p:cNvSpPr>
          <p:nvPr/>
        </p:nvSpPr>
        <p:spPr>
          <a:xfrm>
            <a:off x="543973" y="5445204"/>
            <a:ext cx="1974860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/>
            <a:r>
              <a:rPr lang="en-US" dirty="0">
                <a:latin typeface="Myriad Pro" panose="020B0503030403020204" charset="0"/>
                <a:cs typeface="Times New Roman" panose="02020603050405020304" pitchFamily="18" charset="0"/>
              </a:rPr>
              <a:t>Symbolically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6ABA34C-209E-4896-B50A-977E921616AA}"/>
              </a:ext>
            </a:extLst>
          </p:cNvPr>
          <p:cNvSpPr txBox="1"/>
          <p:nvPr/>
        </p:nvSpPr>
        <p:spPr>
          <a:xfrm>
            <a:off x="2434740" y="4343319"/>
            <a:ext cx="6771765" cy="20219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sz="2400" b="0" dirty="0">
                <a:latin typeface="Myriad Pro" panose="020B0503030403020204" charset="0"/>
                <a:cs typeface="Times New Roman" panose="02020603050405020304" pitchFamily="18" charset="0"/>
              </a:rPr>
              <a:t>If two circles are internally tangent, then the distance between their centers is equal to the difference of their </a:t>
            </a: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radii. </a:t>
            </a:r>
            <a:r>
              <a:rPr lang="en-US" sz="2400" b="1" dirty="0">
                <a:latin typeface="Myriad Pro" panose="020B0503030403020204" charset="0"/>
                <a:cs typeface="Times New Roman" panose="02020603050405020304" pitchFamily="18" charset="0"/>
              </a:rPr>
              <a:t>The converse is also true</a:t>
            </a: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80000"/>
              </a:lnSpc>
            </a:pP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Notice that O, A, and P are collinear.</a:t>
            </a:r>
            <a:endParaRPr lang="en-US" sz="2400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If C(O ; r) and C</a:t>
            </a: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</a:t>
            </a: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(P ; s) are internally tangent, then </a:t>
            </a:r>
          </a:p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OP = r – s, with r &gt; s.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09B7A995-2DA3-4E10-8716-0F54BE79EBE4}"/>
              </a:ext>
            </a:extLst>
          </p:cNvPr>
          <p:cNvSpPr txBox="1">
            <a:spLocks/>
          </p:cNvSpPr>
          <p:nvPr/>
        </p:nvSpPr>
        <p:spPr>
          <a:xfrm>
            <a:off x="628066" y="3836123"/>
            <a:ext cx="1974860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Property</a:t>
            </a:r>
            <a:endParaRPr lang="en-US" b="0" dirty="0">
              <a:solidFill>
                <a:srgbClr val="00B0F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04D3CA0-E802-4635-B0C2-E16B4594A4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8C2"/>
              </a:clrFrom>
              <a:clrTo>
                <a:srgbClr val="FFF8C2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4611" y="1667701"/>
            <a:ext cx="3140781" cy="1764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5C94F07-F537-43E5-89E0-857FA4F95AF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8C2"/>
              </a:clrFrom>
              <a:clrTo>
                <a:srgbClr val="FFF8C2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22414" y="4014816"/>
            <a:ext cx="2382533" cy="2175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751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 animBg="1"/>
      <p:bldP spid="8" grpId="0" animBg="1"/>
      <p:bldP spid="9" grpId="0" animBg="1"/>
      <p:bldP spid="10" grpId="0" uiExpand="1" build="p"/>
      <p:bldP spid="12" grpId="0" animBg="1"/>
      <p:bldP spid="13" grpId="0" uiExpand="1" build="p" animBg="1"/>
      <p:bldP spid="14" grpId="0" animBg="1"/>
      <p:bldP spid="15" grpId="0" animBg="1"/>
      <p:bldP spid="16" grpId="0" uiExpand="1" build="p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1485798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RELATIVE POSITIONS OF TWO CIRCLES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DA1F7D-CB8F-4203-8FF8-EF7538CC60C7}"/>
              </a:ext>
            </a:extLst>
          </p:cNvPr>
          <p:cNvSpPr txBox="1">
            <a:spLocks/>
          </p:cNvSpPr>
          <p:nvPr/>
        </p:nvSpPr>
        <p:spPr>
          <a:xfrm>
            <a:off x="588842" y="1075061"/>
            <a:ext cx="11066345" cy="94935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Example 4 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Let ABC be a right angled triangle at A such that AB = 4 and AC = 2.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C</a:t>
            </a:r>
            <a:r>
              <a:rPr lang="en-US" sz="2000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1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(A, 3), C</a:t>
            </a:r>
            <a:r>
              <a:rPr lang="en-US" sz="2000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(B, 1), and C</a:t>
            </a:r>
            <a:r>
              <a:rPr lang="en-US" sz="2000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3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(C, 1).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57AEC478-EDCB-4866-99DC-416A90433121}"/>
              </a:ext>
            </a:extLst>
          </p:cNvPr>
          <p:cNvSpPr txBox="1">
            <a:spLocks/>
          </p:cNvSpPr>
          <p:nvPr/>
        </p:nvSpPr>
        <p:spPr>
          <a:xfrm>
            <a:off x="958045" y="2361700"/>
            <a:ext cx="5538005" cy="13479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Let s = 3 be the radius of (C</a:t>
            </a:r>
            <a:r>
              <a:rPr lang="en-US" sz="2000" baseline="-250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1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).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Let r = 1 be the radius of (C</a:t>
            </a:r>
            <a:r>
              <a:rPr lang="en-US" sz="2000" baseline="-250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).</a:t>
            </a:r>
            <a:endParaRPr lang="en-US" sz="20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s + r = 4 = AB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Thus, (C</a:t>
            </a:r>
            <a:r>
              <a:rPr lang="en-US" sz="2000" baseline="-25000" dirty="0">
                <a:latin typeface="Myriad Pro" panose="020B0503030403020204" charset="0"/>
                <a:cs typeface="Times New Roman" panose="02020603050405020304" pitchFamily="18" charset="0"/>
              </a:rPr>
              <a:t>1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) and (C</a:t>
            </a:r>
            <a:r>
              <a:rPr lang="en-US" sz="2000" baseline="-25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) are externally tangent.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0D296F5A-8B9D-4DE7-B0E4-9E0A291A736C}"/>
              </a:ext>
            </a:extLst>
          </p:cNvPr>
          <p:cNvSpPr txBox="1">
            <a:spLocks/>
          </p:cNvSpPr>
          <p:nvPr/>
        </p:nvSpPr>
        <p:spPr>
          <a:xfrm>
            <a:off x="588843" y="1901187"/>
            <a:ext cx="11066344" cy="54816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6700" indent="-266700">
              <a:lnSpc>
                <a:spcPct val="100000"/>
              </a:lnSpc>
              <a:spcBef>
                <a:spcPts val="0"/>
              </a:spcBef>
            </a:pP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1) Prove, by calculation, that (C</a:t>
            </a:r>
            <a:r>
              <a:rPr lang="en-US" sz="2000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1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) and (C</a:t>
            </a:r>
            <a:r>
              <a:rPr lang="en-US" sz="2000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) are externally tangent circles.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022CFD3C-E357-425B-9CA4-A13EA77C1BED}"/>
              </a:ext>
            </a:extLst>
          </p:cNvPr>
          <p:cNvSpPr txBox="1">
            <a:spLocks/>
          </p:cNvSpPr>
          <p:nvPr/>
        </p:nvSpPr>
        <p:spPr>
          <a:xfrm>
            <a:off x="588842" y="5959004"/>
            <a:ext cx="5115922" cy="49662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3) Verify your work graphically.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3FFEA3D5-16D0-4672-9B3F-A72707039728}"/>
              </a:ext>
            </a:extLst>
          </p:cNvPr>
          <p:cNvSpPr txBox="1">
            <a:spLocks/>
          </p:cNvSpPr>
          <p:nvPr/>
        </p:nvSpPr>
        <p:spPr>
          <a:xfrm>
            <a:off x="5166400" y="2259999"/>
            <a:ext cx="5946582" cy="9493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Specify the required lengths: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s = 3 ; r = 1 ; AB = 4.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Compare AB with s + r.</a:t>
            </a:r>
            <a:endParaRPr lang="en-US" sz="2000" dirty="0">
              <a:solidFill>
                <a:srgbClr val="0070C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>
              <a:solidFill>
                <a:srgbClr val="0070C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4963A398-EB8F-450E-A9AE-AE1AEDFEFC24}"/>
              </a:ext>
            </a:extLst>
          </p:cNvPr>
          <p:cNvSpPr txBox="1">
            <a:spLocks/>
          </p:cNvSpPr>
          <p:nvPr/>
        </p:nvSpPr>
        <p:spPr>
          <a:xfrm>
            <a:off x="958045" y="4374799"/>
            <a:ext cx="5538005" cy="15525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Let s = 3 be the radius of (C</a:t>
            </a:r>
            <a:r>
              <a:rPr lang="en-US" sz="2000" baseline="-250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1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).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Let R = 1 be the radius of (C</a:t>
            </a:r>
            <a:r>
              <a:rPr lang="en-US" sz="2000" baseline="-250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3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).</a:t>
            </a:r>
            <a:endParaRPr lang="en-US" sz="20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s – R = 3 – 1 = 2 = AC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Thus, (C</a:t>
            </a:r>
            <a:r>
              <a:rPr lang="en-US" sz="2000" baseline="-25000" dirty="0">
                <a:latin typeface="Myriad Pro" panose="020B0503030403020204" charset="0"/>
                <a:cs typeface="Times New Roman" panose="02020603050405020304" pitchFamily="18" charset="0"/>
              </a:rPr>
              <a:t>1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) and (C</a:t>
            </a:r>
            <a:r>
              <a:rPr lang="en-US" sz="2000" baseline="-25000" dirty="0">
                <a:latin typeface="Myriad Pro" panose="020B0503030403020204" charset="0"/>
                <a:cs typeface="Times New Roman" panose="02020603050405020304" pitchFamily="18" charset="0"/>
              </a:rPr>
              <a:t>3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) are internally tangent.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4CD9B6D6-A8DB-44DD-B122-68D588DAB910}"/>
              </a:ext>
            </a:extLst>
          </p:cNvPr>
          <p:cNvSpPr txBox="1">
            <a:spLocks/>
          </p:cNvSpPr>
          <p:nvPr/>
        </p:nvSpPr>
        <p:spPr>
          <a:xfrm>
            <a:off x="588843" y="3914287"/>
            <a:ext cx="11066344" cy="54816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6700" indent="-266700">
              <a:lnSpc>
                <a:spcPct val="100000"/>
              </a:lnSpc>
              <a:spcBef>
                <a:spcPts val="0"/>
              </a:spcBef>
            </a:pP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2) Prove, by calculation, that (C</a:t>
            </a:r>
            <a:r>
              <a:rPr lang="en-US" sz="2000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1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) and (C</a:t>
            </a:r>
            <a:r>
              <a:rPr lang="en-US" sz="2000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3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) are internally tangent.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12719598-20A5-4960-A882-2B8D7351EDF4}"/>
              </a:ext>
            </a:extLst>
          </p:cNvPr>
          <p:cNvSpPr txBox="1">
            <a:spLocks/>
          </p:cNvSpPr>
          <p:nvPr/>
        </p:nvSpPr>
        <p:spPr>
          <a:xfrm>
            <a:off x="5102392" y="4300125"/>
            <a:ext cx="5946582" cy="8509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Specify the required lengths: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s = 3 ; R = 1 ; AC = 2.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Compare AC with s - R.</a:t>
            </a:r>
            <a:endParaRPr lang="en-US" sz="2000" dirty="0">
              <a:solidFill>
                <a:srgbClr val="0070C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>
              <a:solidFill>
                <a:srgbClr val="0070C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7AE5355-CC46-4D92-87B1-55FC06939C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55242" y="3849309"/>
            <a:ext cx="2905600" cy="25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341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6" grpId="0" uiExpand="1" build="p"/>
      <p:bldP spid="7" grpId="0" uiExpand="1" build="p"/>
      <p:bldP spid="8" grpId="0" uiExpand="1" build="p"/>
      <p:bldP spid="9" grpId="0" uiExpand="1" build="p"/>
      <p:bldP spid="10" grpId="0" uiExpand="1" build="p"/>
      <p:bldP spid="12" grpId="0" uiExpand="1" build="p"/>
      <p:bldP spid="1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RELATIVE POSITIONS OF TWO CIRCLES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2B8623-1EA6-49D1-A40A-CA88835EC28B}"/>
              </a:ext>
            </a:extLst>
          </p:cNvPr>
          <p:cNvSpPr txBox="1">
            <a:spLocks/>
          </p:cNvSpPr>
          <p:nvPr/>
        </p:nvSpPr>
        <p:spPr>
          <a:xfrm>
            <a:off x="588843" y="1222322"/>
            <a:ext cx="8166016" cy="220667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3 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Let [AB] be a given segment such that AB = 6.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C is a point of [AB] such that AC = 2BC.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(C</a:t>
            </a:r>
            <a:r>
              <a:rPr lang="en-US" sz="2000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1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) is a circle with center A and radius R = AC.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(C</a:t>
            </a:r>
            <a:r>
              <a:rPr lang="en-US" sz="2000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) is a circle with center B and radius r = BC.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(C</a:t>
            </a:r>
            <a:r>
              <a:rPr lang="en-US" sz="2000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1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) and (C</a:t>
            </a:r>
            <a:r>
              <a:rPr lang="en-US" sz="2000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) are externally tangent.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en-US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Find the radius R of (C</a:t>
            </a:r>
            <a:r>
              <a:rPr lang="en-US" sz="2000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1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) and the radius r of (C</a:t>
            </a:r>
            <a:r>
              <a:rPr lang="en-US" sz="2000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).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en-US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BB4CC7F4-A970-4862-9290-333CDF159155}"/>
              </a:ext>
            </a:extLst>
          </p:cNvPr>
          <p:cNvSpPr txBox="1">
            <a:spLocks/>
          </p:cNvSpPr>
          <p:nvPr/>
        </p:nvSpPr>
        <p:spPr>
          <a:xfrm>
            <a:off x="588843" y="4661279"/>
            <a:ext cx="1938678" cy="434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R = 4 and r = 2</a:t>
            </a:r>
            <a:endParaRPr lang="en-US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02286D48-1327-4CEF-B5B8-EEC59ABA3920}"/>
              </a:ext>
            </a:extLst>
          </p:cNvPr>
          <p:cNvSpPr txBox="1">
            <a:spLocks/>
          </p:cNvSpPr>
          <p:nvPr/>
        </p:nvSpPr>
        <p:spPr>
          <a:xfrm>
            <a:off x="588843" y="4209634"/>
            <a:ext cx="1623526" cy="434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R + r = 6 = AB</a:t>
            </a:r>
            <a:endParaRPr lang="en-US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212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1420484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RELATIVE POSITIONS OF TWO CIRCLES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05CD04-26B4-44F9-B513-58889907DC67}"/>
              </a:ext>
            </a:extLst>
          </p:cNvPr>
          <p:cNvSpPr txBox="1">
            <a:spLocks/>
          </p:cNvSpPr>
          <p:nvPr/>
        </p:nvSpPr>
        <p:spPr>
          <a:xfrm>
            <a:off x="492591" y="1931444"/>
            <a:ext cx="7231072" cy="488275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Complete the following statements.</a:t>
            </a:r>
          </a:p>
          <a:p>
            <a:pPr marL="457200" indent="-457200">
              <a:lnSpc>
                <a:spcPct val="130000"/>
              </a:lnSpc>
              <a:spcBef>
                <a:spcPts val="0"/>
              </a:spcBef>
              <a:buAutoNum type="arabicParenR"/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(C</a:t>
            </a:r>
            <a:r>
              <a:rPr lang="en-US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1</a:t>
            </a: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) is a circle with center ____ and radius ____.</a:t>
            </a:r>
          </a:p>
          <a:p>
            <a:pPr marL="457200" indent="-457200">
              <a:lnSpc>
                <a:spcPct val="130000"/>
              </a:lnSpc>
              <a:spcBef>
                <a:spcPts val="0"/>
              </a:spcBef>
              <a:buAutoNum type="arabicParenR"/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(C</a:t>
            </a:r>
            <a:r>
              <a:rPr lang="en-US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1</a:t>
            </a: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) and (C</a:t>
            </a:r>
            <a:r>
              <a:rPr lang="en-US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) are ___________ tangent.</a:t>
            </a:r>
          </a:p>
          <a:p>
            <a:pPr marL="457200" indent="-457200">
              <a:lnSpc>
                <a:spcPct val="130000"/>
              </a:lnSpc>
              <a:spcBef>
                <a:spcPts val="0"/>
              </a:spcBef>
              <a:buAutoNum type="arabicParenR"/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(C</a:t>
            </a:r>
            <a:r>
              <a:rPr lang="en-US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1</a:t>
            </a: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) and (C</a:t>
            </a:r>
            <a:r>
              <a:rPr lang="en-US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3</a:t>
            </a: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) are ___________ circles.</a:t>
            </a:r>
          </a:p>
          <a:p>
            <a:pPr marL="457200" indent="-457200">
              <a:lnSpc>
                <a:spcPct val="130000"/>
              </a:lnSpc>
              <a:spcBef>
                <a:spcPts val="0"/>
              </a:spcBef>
              <a:buAutoNum type="arabicParenR"/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(C</a:t>
            </a:r>
            <a:r>
              <a:rPr lang="en-US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) and (C</a:t>
            </a:r>
            <a:r>
              <a:rPr lang="en-US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3</a:t>
            </a: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) are ___________ tangent.</a:t>
            </a:r>
          </a:p>
          <a:p>
            <a:pPr marL="457200" indent="-457200">
              <a:lnSpc>
                <a:spcPct val="130000"/>
              </a:lnSpc>
              <a:spcBef>
                <a:spcPts val="0"/>
              </a:spcBef>
              <a:buAutoNum type="arabicParenR"/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____ is the point of tangency between (C</a:t>
            </a:r>
            <a:r>
              <a:rPr lang="en-US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1</a:t>
            </a: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) and (C</a:t>
            </a:r>
            <a:r>
              <a:rPr lang="en-US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).</a:t>
            </a:r>
          </a:p>
          <a:p>
            <a:pPr marL="457200" indent="-457200">
              <a:lnSpc>
                <a:spcPct val="130000"/>
              </a:lnSpc>
              <a:spcBef>
                <a:spcPts val="0"/>
              </a:spcBef>
              <a:buAutoNum type="arabicParenR"/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H is the ___________________ between (C</a:t>
            </a:r>
            <a:r>
              <a:rPr lang="en-US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) and (C</a:t>
            </a:r>
            <a:r>
              <a:rPr lang="en-US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3</a:t>
            </a: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E203FA72-258B-4E7C-A789-9C451C1842CA}"/>
              </a:ext>
            </a:extLst>
          </p:cNvPr>
          <p:cNvSpPr txBox="1">
            <a:spLocks/>
          </p:cNvSpPr>
          <p:nvPr/>
        </p:nvSpPr>
        <p:spPr>
          <a:xfrm>
            <a:off x="492591" y="1073946"/>
            <a:ext cx="10999777" cy="79651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4 </a:t>
            </a: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In the figure on the right, the unit of length is 1 cm.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(C</a:t>
            </a:r>
            <a:r>
              <a:rPr lang="en-US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3</a:t>
            </a: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) is a circle with center G and radius 1 cm.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C1C1EB24-82BD-4E93-A5E5-F8E09F7EC719}"/>
              </a:ext>
            </a:extLst>
          </p:cNvPr>
          <p:cNvSpPr txBox="1">
            <a:spLocks/>
          </p:cNvSpPr>
          <p:nvPr/>
        </p:nvSpPr>
        <p:spPr>
          <a:xfrm>
            <a:off x="2153595" y="4853374"/>
            <a:ext cx="2923871" cy="434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Point of tangency</a:t>
            </a:r>
            <a:endParaRPr lang="en-US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DEDDD881-04C1-49B0-AEED-3AC4582C5866}"/>
              </a:ext>
            </a:extLst>
          </p:cNvPr>
          <p:cNvSpPr txBox="1">
            <a:spLocks/>
          </p:cNvSpPr>
          <p:nvPr/>
        </p:nvSpPr>
        <p:spPr>
          <a:xfrm>
            <a:off x="4356041" y="2478211"/>
            <a:ext cx="641685" cy="434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E</a:t>
            </a:r>
            <a:endParaRPr lang="en-US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04F17DCF-9A2D-4002-9664-8BE556418D6D}"/>
              </a:ext>
            </a:extLst>
          </p:cNvPr>
          <p:cNvSpPr txBox="1">
            <a:spLocks/>
          </p:cNvSpPr>
          <p:nvPr/>
        </p:nvSpPr>
        <p:spPr>
          <a:xfrm>
            <a:off x="3138788" y="2971049"/>
            <a:ext cx="1938678" cy="434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internally</a:t>
            </a:r>
            <a:endParaRPr lang="en-US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C4E4230-FFB2-47C9-8184-2F7203AAF2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3663" y="2088253"/>
            <a:ext cx="3975746" cy="3960000"/>
          </a:xfrm>
          <a:prstGeom prst="rect">
            <a:avLst/>
          </a:prstGeom>
        </p:spPr>
      </p:pic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299F6E54-962F-46FD-9B65-3B94460D6F5F}"/>
              </a:ext>
            </a:extLst>
          </p:cNvPr>
          <p:cNvSpPr txBox="1">
            <a:spLocks/>
          </p:cNvSpPr>
          <p:nvPr/>
        </p:nvSpPr>
        <p:spPr>
          <a:xfrm>
            <a:off x="6343913" y="2478211"/>
            <a:ext cx="641685" cy="434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4</a:t>
            </a:r>
            <a:endParaRPr lang="en-US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C81DD139-7848-4CC6-9842-3FFD6E596E97}"/>
              </a:ext>
            </a:extLst>
          </p:cNvPr>
          <p:cNvSpPr txBox="1">
            <a:spLocks/>
          </p:cNvSpPr>
          <p:nvPr/>
        </p:nvSpPr>
        <p:spPr>
          <a:xfrm>
            <a:off x="3138788" y="3423974"/>
            <a:ext cx="1938678" cy="434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intersecting</a:t>
            </a:r>
            <a:endParaRPr lang="en-US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69B7F539-B53A-4BA8-8B26-FBAD643C7605}"/>
              </a:ext>
            </a:extLst>
          </p:cNvPr>
          <p:cNvSpPr txBox="1">
            <a:spLocks/>
          </p:cNvSpPr>
          <p:nvPr/>
        </p:nvSpPr>
        <p:spPr>
          <a:xfrm>
            <a:off x="3138788" y="3916812"/>
            <a:ext cx="1938678" cy="434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externally</a:t>
            </a:r>
            <a:endParaRPr lang="en-US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96B15FA1-1E6A-4AA0-BDB4-92158AFF24D2}"/>
              </a:ext>
            </a:extLst>
          </p:cNvPr>
          <p:cNvSpPr txBox="1">
            <a:spLocks/>
          </p:cNvSpPr>
          <p:nvPr/>
        </p:nvSpPr>
        <p:spPr>
          <a:xfrm>
            <a:off x="1166218" y="4379201"/>
            <a:ext cx="641685" cy="434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L</a:t>
            </a:r>
            <a:endParaRPr lang="en-US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9847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5" grpId="0" uiExpand="1" build="p"/>
      <p:bldP spid="7" grpId="0"/>
      <p:bldP spid="9" grpId="0"/>
      <p:bldP spid="10" grpId="0"/>
      <p:bldP spid="13" grpId="0"/>
      <p:bldP spid="14" grpId="0"/>
      <p:bldP spid="15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Activity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635F706-307E-414A-AC2A-475EA4E1C0B1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0A0C31BB-991E-4B9C-93F9-751339898641}"/>
              </a:ext>
            </a:extLst>
          </p:cNvPr>
          <p:cNvSpPr txBox="1">
            <a:spLocks/>
          </p:cNvSpPr>
          <p:nvPr/>
        </p:nvSpPr>
        <p:spPr>
          <a:xfrm>
            <a:off x="549123" y="1302746"/>
            <a:ext cx="7626686" cy="2790824"/>
          </a:xfrm>
          <a:prstGeom prst="rect">
            <a:avLst/>
          </a:prstGeom>
        </p:spPr>
        <p:txBody>
          <a:bodyPr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400" b="1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Part A</a:t>
            </a:r>
            <a:r>
              <a:rPr lang="en-US" sz="2400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In the figure on the right,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C(O ; r) and C</a:t>
            </a: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</a:t>
            </a: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(P ; s) are intersecting circles with s </a:t>
            </a: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 r</a:t>
            </a: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A is one of the common points between (C) and (C</a:t>
            </a: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</a:t>
            </a: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).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1) Verify that AP – AO &lt; OP &lt; AP + AO.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US" sz="24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US" sz="24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US" sz="24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2) Deduce that s – r &lt; OP &lt; s + r.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46A7B2EA-3112-4BC8-BC3D-4BAE0DD1F806}"/>
              </a:ext>
            </a:extLst>
          </p:cNvPr>
          <p:cNvSpPr txBox="1">
            <a:spLocks/>
          </p:cNvSpPr>
          <p:nvPr/>
        </p:nvSpPr>
        <p:spPr>
          <a:xfrm>
            <a:off x="824893" y="2782824"/>
            <a:ext cx="5753100" cy="434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In triangle AOP: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AP – AO &lt; OP &lt; AP + AO is true in any triangle</a:t>
            </a:r>
            <a:endParaRPr lang="en-US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DD1FAFF4-2895-4054-A613-C41AC9348225}"/>
              </a:ext>
            </a:extLst>
          </p:cNvPr>
          <p:cNvSpPr txBox="1">
            <a:spLocks/>
          </p:cNvSpPr>
          <p:nvPr/>
        </p:nvSpPr>
        <p:spPr>
          <a:xfrm>
            <a:off x="824893" y="4244447"/>
            <a:ext cx="4762089" cy="7059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AP – AO &lt; OP &lt; AP + AO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s – r &lt; OP &lt; s + r </a:t>
            </a:r>
            <a:endParaRPr lang="en-US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777BA92-C6FD-4103-A941-CAD3645602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8C2"/>
              </a:clrFrom>
              <a:clrTo>
                <a:srgbClr val="FFF8C2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11590" y="1465188"/>
            <a:ext cx="3552232" cy="2283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657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6" grpId="0" build="p"/>
      <p:bldP spid="7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Text | LINES OF CENTERS OF TWO CIRCLES 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1922150-B428-47A7-BBC3-73A6221F5978}"/>
              </a:ext>
            </a:extLst>
          </p:cNvPr>
          <p:cNvSpPr txBox="1">
            <a:spLocks/>
          </p:cNvSpPr>
          <p:nvPr/>
        </p:nvSpPr>
        <p:spPr>
          <a:xfrm>
            <a:off x="480000" y="1137967"/>
            <a:ext cx="11232000" cy="5186633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r>
              <a:rPr lang="en-US" baseline="3000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30B9D23-71BD-47C1-93C5-FFC282FF600C}"/>
              </a:ext>
            </a:extLst>
          </p:cNvPr>
          <p:cNvSpPr txBox="1">
            <a:spLocks/>
          </p:cNvSpPr>
          <p:nvPr/>
        </p:nvSpPr>
        <p:spPr>
          <a:xfrm>
            <a:off x="628066" y="1530531"/>
            <a:ext cx="1974860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en-US" dirty="0">
                <a:latin typeface="Myriad Pro" panose="020B0503030403020204" charset="0"/>
                <a:cs typeface="Times New Roman" panose="02020603050405020304" pitchFamily="18" charset="0"/>
              </a:rPr>
              <a:t>Verbally</a:t>
            </a:r>
            <a:endParaRPr lang="en-US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3B243F58-B8F8-4B9E-867E-6FF58E9D5619}"/>
              </a:ext>
            </a:extLst>
          </p:cNvPr>
          <p:cNvSpPr txBox="1">
            <a:spLocks/>
          </p:cNvSpPr>
          <p:nvPr/>
        </p:nvSpPr>
        <p:spPr>
          <a:xfrm>
            <a:off x="542221" y="2340853"/>
            <a:ext cx="1974860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/>
            <a:r>
              <a:rPr lang="en-US" dirty="0">
                <a:latin typeface="Myriad Pro" panose="020B0503030403020204" charset="0"/>
                <a:cs typeface="Times New Roman" panose="02020603050405020304" pitchFamily="18" charset="0"/>
              </a:rPr>
              <a:t>Symbolically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FE13E38-A996-4A46-9936-3D8593EF94DF}"/>
              </a:ext>
            </a:extLst>
          </p:cNvPr>
          <p:cNvSpPr txBox="1"/>
          <p:nvPr/>
        </p:nvSpPr>
        <p:spPr>
          <a:xfrm>
            <a:off x="2434741" y="1530532"/>
            <a:ext cx="9060573" cy="16466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The line of centers of two circles is an axis of symmetry of the figure formed by the two circles.</a:t>
            </a:r>
            <a:endParaRPr lang="en-US" sz="2400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If C(O ; r) and C</a:t>
            </a: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</a:t>
            </a: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(P ; s) are two circles, then (OP) is an axis of symmetry of the resulting figure.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24F83DB3-BD6E-4C6A-BE06-5B483C8A6665}"/>
              </a:ext>
            </a:extLst>
          </p:cNvPr>
          <p:cNvSpPr txBox="1">
            <a:spLocks/>
          </p:cNvSpPr>
          <p:nvPr/>
        </p:nvSpPr>
        <p:spPr>
          <a:xfrm>
            <a:off x="628066" y="1106556"/>
            <a:ext cx="1974860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Property</a:t>
            </a:r>
            <a:endParaRPr lang="en-US" b="0" dirty="0">
              <a:solidFill>
                <a:srgbClr val="00B0F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A13B518-D0D2-4AF2-B1AF-B975A8B65A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741" y="3924300"/>
            <a:ext cx="4163722" cy="2160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27155CF-8A2C-429D-8BB5-28D1421E08D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66921" y="3924300"/>
            <a:ext cx="3299527" cy="216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610F7BF-A446-4AF4-AE1F-519985942FA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40906" y="3924300"/>
            <a:ext cx="2922353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349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 animBg="1"/>
      <p:bldP spid="8" grpId="0" animBg="1"/>
      <p:bldP spid="9" grpId="0" animBg="1"/>
      <p:bldP spid="10" grpId="0" uiExpand="1" build="p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itle 1">
            <a:extLst>
              <a:ext uri="{FF2B5EF4-FFF2-40B4-BE49-F238E27FC236}">
                <a16:creationId xmlns:a16="http://schemas.microsoft.com/office/drawing/2014/main" id="{D74ECD41-598F-BD4E-AEFD-076D464509A2}"/>
              </a:ext>
            </a:extLst>
          </p:cNvPr>
          <p:cNvSpPr txBox="1">
            <a:spLocks/>
          </p:cNvSpPr>
          <p:nvPr/>
        </p:nvSpPr>
        <p:spPr>
          <a:xfrm>
            <a:off x="1462924" y="1241672"/>
            <a:ext cx="8549441" cy="5721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>
                <a:latin typeface="Myriad Pro" panose="020B050303040302020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At the end of this lesson, students should be able to:</a:t>
            </a:r>
            <a:endParaRPr lang="ar-LB" sz="2400" dirty="0">
              <a:latin typeface="Myriad Pro" panose="020B0503030403020204" charset="0"/>
              <a:ea typeface="GE SS Two Light" panose="020A0503020102020204" pitchFamily="18" charset="-78"/>
              <a:cs typeface="GE SS Two Light" panose="020A0503020102020204" pitchFamily="18" charset="-78"/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C09FDDE5-8029-704D-8837-2E233C518ECD}"/>
              </a:ext>
            </a:extLst>
          </p:cNvPr>
          <p:cNvSpPr txBox="1"/>
          <p:nvPr/>
        </p:nvSpPr>
        <p:spPr>
          <a:xfrm>
            <a:off x="1017186" y="3932379"/>
            <a:ext cx="608376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  <a:latin typeface="Myriad Pro" panose="020B0503030403020204" charset="0"/>
              </a:rPr>
              <a:t>2</a:t>
            </a:r>
            <a:endParaRPr lang="ko-KR" altLang="en-US" sz="2700" b="1" dirty="0">
              <a:solidFill>
                <a:schemeClr val="bg1"/>
              </a:solidFill>
              <a:latin typeface="Myriad Pro" panose="020B0503030403020204" charset="0"/>
            </a:endParaRP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95051552-3588-4842-A1A5-6C72EC38031C}"/>
              </a:ext>
            </a:extLst>
          </p:cNvPr>
          <p:cNvSpPr txBox="1"/>
          <p:nvPr/>
        </p:nvSpPr>
        <p:spPr>
          <a:xfrm>
            <a:off x="1064275" y="2582806"/>
            <a:ext cx="539593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  <a:latin typeface="Myriad Pro" panose="020B0503030403020204" charset="0"/>
              </a:rPr>
              <a:t>1</a:t>
            </a:r>
            <a:endParaRPr lang="ko-KR" altLang="en-US" sz="2700" b="1" dirty="0">
              <a:solidFill>
                <a:schemeClr val="bg1"/>
              </a:solidFill>
              <a:latin typeface="Myriad Pro" panose="020B0503030403020204" charset="0"/>
            </a:endParaRP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FF8E0268-0F03-7A42-AB49-C26C78DFA5C3}"/>
              </a:ext>
            </a:extLst>
          </p:cNvPr>
          <p:cNvSpPr txBox="1"/>
          <p:nvPr/>
        </p:nvSpPr>
        <p:spPr>
          <a:xfrm>
            <a:off x="1064276" y="6321082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  <a:latin typeface="Myriad Pro" panose="020B0503030403020204" charset="0"/>
              </a:rPr>
              <a:t>4</a:t>
            </a:r>
            <a:endParaRPr lang="ko-KR" altLang="en-US" sz="2700" b="1" dirty="0">
              <a:solidFill>
                <a:schemeClr val="bg1"/>
              </a:solidFill>
              <a:latin typeface="Myriad Pro" panose="020B0503030403020204" charset="0"/>
            </a:endParaRPr>
          </a:p>
        </p:txBody>
      </p:sp>
      <p:sp>
        <p:nvSpPr>
          <p:cNvPr id="18" name="Google Shape;741;p2">
            <a:extLst>
              <a:ext uri="{FF2B5EF4-FFF2-40B4-BE49-F238E27FC236}">
                <a16:creationId xmlns:a16="http://schemas.microsoft.com/office/drawing/2014/main" id="{972DD5EA-C94E-4551-AB8E-C3BAC345BF46}"/>
              </a:ext>
            </a:extLst>
          </p:cNvPr>
          <p:cNvSpPr/>
          <p:nvPr/>
        </p:nvSpPr>
        <p:spPr>
          <a:xfrm flipH="1">
            <a:off x="1433690" y="3272995"/>
            <a:ext cx="10058796" cy="792188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l">
              <a:lnSpc>
                <a:spcPct val="100000"/>
              </a:lnSpc>
              <a:spcBef>
                <a:spcPts val="1800"/>
              </a:spcBef>
            </a:pPr>
            <a:endParaRPr lang="en-US" sz="20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pic>
        <p:nvPicPr>
          <p:cNvPr id="19" name="Google Shape;742;p2">
            <a:extLst>
              <a:ext uri="{FF2B5EF4-FFF2-40B4-BE49-F238E27FC236}">
                <a16:creationId xmlns:a16="http://schemas.microsoft.com/office/drawing/2014/main" id="{1FA0F380-23A9-4286-ABD4-996D3531D671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580083" y="2866586"/>
            <a:ext cx="1076790" cy="1517831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743;p2">
            <a:extLst>
              <a:ext uri="{FF2B5EF4-FFF2-40B4-BE49-F238E27FC236}">
                <a16:creationId xmlns:a16="http://schemas.microsoft.com/office/drawing/2014/main" id="{25525B3C-4B56-45ED-BB74-7E122560BF00}"/>
              </a:ext>
            </a:extLst>
          </p:cNvPr>
          <p:cNvSpPr txBox="1"/>
          <p:nvPr/>
        </p:nvSpPr>
        <p:spPr>
          <a:xfrm>
            <a:off x="580083" y="3394035"/>
            <a:ext cx="539593" cy="507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700" b="1" dirty="0">
                <a:solidFill>
                  <a:schemeClr val="lt1"/>
                </a:solidFill>
                <a:latin typeface="Myriad Pro" panose="020B0503030403020204" charset="0"/>
                <a:ea typeface="Arial"/>
                <a:cs typeface="Arial"/>
                <a:sym typeface="Arial"/>
              </a:rPr>
              <a:t>2</a:t>
            </a:r>
            <a:endParaRPr sz="2700" b="1" dirty="0">
              <a:solidFill>
                <a:schemeClr val="lt1"/>
              </a:solidFill>
              <a:latin typeface="Myriad Pro" panose="020B0503030403020204" charset="0"/>
              <a:ea typeface="Arial"/>
              <a:cs typeface="Arial"/>
              <a:sym typeface="Arial"/>
            </a:endParaRPr>
          </a:p>
        </p:txBody>
      </p:sp>
      <p:sp>
        <p:nvSpPr>
          <p:cNvPr id="22" name="Google Shape;745;p2">
            <a:extLst>
              <a:ext uri="{FF2B5EF4-FFF2-40B4-BE49-F238E27FC236}">
                <a16:creationId xmlns:a16="http://schemas.microsoft.com/office/drawing/2014/main" id="{AC86C792-3B3F-4721-AE10-FAC94DD8A69A}"/>
              </a:ext>
            </a:extLst>
          </p:cNvPr>
          <p:cNvSpPr/>
          <p:nvPr/>
        </p:nvSpPr>
        <p:spPr>
          <a:xfrm flipH="1">
            <a:off x="1462924" y="4392614"/>
            <a:ext cx="10029562" cy="794397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l">
              <a:lnSpc>
                <a:spcPct val="100000"/>
              </a:lnSpc>
              <a:spcBef>
                <a:spcPts val="1800"/>
              </a:spcBef>
            </a:pPr>
            <a:endParaRPr lang="en-US" sz="20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pic>
        <p:nvPicPr>
          <p:cNvPr id="23" name="Google Shape;746;p2">
            <a:extLst>
              <a:ext uri="{FF2B5EF4-FFF2-40B4-BE49-F238E27FC236}">
                <a16:creationId xmlns:a16="http://schemas.microsoft.com/office/drawing/2014/main" id="{248B71D3-5ECD-423A-9BDA-1D6D95135D9A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609981" y="3996763"/>
            <a:ext cx="1076790" cy="1517831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747;p2">
            <a:extLst>
              <a:ext uri="{FF2B5EF4-FFF2-40B4-BE49-F238E27FC236}">
                <a16:creationId xmlns:a16="http://schemas.microsoft.com/office/drawing/2014/main" id="{F4029818-202C-4B55-9C23-FE57E98D7057}"/>
              </a:ext>
            </a:extLst>
          </p:cNvPr>
          <p:cNvSpPr txBox="1"/>
          <p:nvPr/>
        </p:nvSpPr>
        <p:spPr>
          <a:xfrm>
            <a:off x="658240" y="4510799"/>
            <a:ext cx="539593" cy="507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700" b="1" dirty="0">
                <a:solidFill>
                  <a:schemeClr val="lt1"/>
                </a:solidFill>
                <a:latin typeface="Myriad Pro" panose="020B0503030403020204" charset="0"/>
                <a:ea typeface="Arial"/>
                <a:cs typeface="Arial"/>
                <a:sym typeface="Arial"/>
              </a:rPr>
              <a:t>3</a:t>
            </a:r>
            <a:endParaRPr sz="2700" b="1" dirty="0">
              <a:solidFill>
                <a:schemeClr val="lt1"/>
              </a:solidFill>
              <a:latin typeface="Myriad Pro" panose="020B0503030403020204" charset="0"/>
              <a:ea typeface="Arial"/>
              <a:cs typeface="Arial"/>
              <a:sym typeface="Arial"/>
            </a:endParaRPr>
          </a:p>
        </p:txBody>
      </p:sp>
      <p:sp>
        <p:nvSpPr>
          <p:cNvPr id="26" name="Google Shape;749;p2">
            <a:extLst>
              <a:ext uri="{FF2B5EF4-FFF2-40B4-BE49-F238E27FC236}">
                <a16:creationId xmlns:a16="http://schemas.microsoft.com/office/drawing/2014/main" id="{6CFDE3CE-448E-4301-ADBD-B8DFD39F6CCC}"/>
              </a:ext>
            </a:extLst>
          </p:cNvPr>
          <p:cNvSpPr/>
          <p:nvPr/>
        </p:nvSpPr>
        <p:spPr>
          <a:xfrm flipH="1">
            <a:off x="1462924" y="2107882"/>
            <a:ext cx="10029562" cy="792189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l">
              <a:lnSpc>
                <a:spcPct val="100000"/>
              </a:lnSpc>
              <a:spcBef>
                <a:spcPts val="1800"/>
              </a:spcBef>
            </a:pPr>
            <a:endParaRPr lang="ar-LB" sz="20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pic>
        <p:nvPicPr>
          <p:cNvPr id="27" name="Google Shape;750;p2">
            <a:extLst>
              <a:ext uri="{FF2B5EF4-FFF2-40B4-BE49-F238E27FC236}">
                <a16:creationId xmlns:a16="http://schemas.microsoft.com/office/drawing/2014/main" id="{C0C8FD48-9642-4FCF-B941-42892CB32339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581281" y="1743482"/>
            <a:ext cx="1076790" cy="1517831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751;p2">
            <a:extLst>
              <a:ext uri="{FF2B5EF4-FFF2-40B4-BE49-F238E27FC236}">
                <a16:creationId xmlns:a16="http://schemas.microsoft.com/office/drawing/2014/main" id="{E54353DD-34C5-431B-87A1-2F7A5F454E82}"/>
              </a:ext>
            </a:extLst>
          </p:cNvPr>
          <p:cNvSpPr txBox="1"/>
          <p:nvPr/>
        </p:nvSpPr>
        <p:spPr>
          <a:xfrm>
            <a:off x="600421" y="2256023"/>
            <a:ext cx="539593" cy="507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700" b="1" dirty="0">
                <a:solidFill>
                  <a:schemeClr val="lt1"/>
                </a:solidFill>
                <a:latin typeface="Myriad Pro" panose="020B0503030403020204" charset="0"/>
                <a:ea typeface="Arial"/>
                <a:cs typeface="Arial"/>
                <a:sym typeface="Arial"/>
              </a:rPr>
              <a:t>1</a:t>
            </a:r>
            <a:endParaRPr sz="2700" b="1" dirty="0">
              <a:solidFill>
                <a:schemeClr val="lt1"/>
              </a:solidFill>
              <a:latin typeface="Myriad Pro" panose="020B0503030403020204" charset="0"/>
              <a:ea typeface="Arial"/>
              <a:cs typeface="Arial"/>
              <a:sym typeface="Arial"/>
            </a:endParaRPr>
          </a:p>
        </p:txBody>
      </p:sp>
      <p:sp>
        <p:nvSpPr>
          <p:cNvPr id="30" name="Google Shape;753;p2">
            <a:extLst>
              <a:ext uri="{FF2B5EF4-FFF2-40B4-BE49-F238E27FC236}">
                <a16:creationId xmlns:a16="http://schemas.microsoft.com/office/drawing/2014/main" id="{8E2E7D57-F20D-439C-9F85-D9961ACE41BC}"/>
              </a:ext>
            </a:extLst>
          </p:cNvPr>
          <p:cNvSpPr/>
          <p:nvPr/>
        </p:nvSpPr>
        <p:spPr>
          <a:xfrm flipH="1">
            <a:off x="1433690" y="5550861"/>
            <a:ext cx="10058796" cy="723085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l">
              <a:lnSpc>
                <a:spcPct val="100000"/>
              </a:lnSpc>
              <a:spcBef>
                <a:spcPts val="1800"/>
              </a:spcBef>
            </a:pPr>
            <a:endParaRPr lang="en-US" sz="20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pic>
        <p:nvPicPr>
          <p:cNvPr id="31" name="Google Shape;754;p2">
            <a:extLst>
              <a:ext uri="{FF2B5EF4-FFF2-40B4-BE49-F238E27FC236}">
                <a16:creationId xmlns:a16="http://schemas.microsoft.com/office/drawing/2014/main" id="{8FEBACAC-B7A2-4E6A-BA43-8282B44E8E6E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602372" y="5180814"/>
            <a:ext cx="1076790" cy="1463957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Google Shape;755;p2">
            <a:extLst>
              <a:ext uri="{FF2B5EF4-FFF2-40B4-BE49-F238E27FC236}">
                <a16:creationId xmlns:a16="http://schemas.microsoft.com/office/drawing/2014/main" id="{1E2ABA09-4347-48CA-8FD6-6717DCB0A446}"/>
              </a:ext>
            </a:extLst>
          </p:cNvPr>
          <p:cNvSpPr txBox="1"/>
          <p:nvPr/>
        </p:nvSpPr>
        <p:spPr>
          <a:xfrm>
            <a:off x="658240" y="5680569"/>
            <a:ext cx="417789" cy="507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700" b="1" dirty="0">
                <a:solidFill>
                  <a:schemeClr val="lt1"/>
                </a:solidFill>
                <a:latin typeface="Myriad Pro" panose="020B0503030403020204" charset="0"/>
                <a:ea typeface="Arial"/>
                <a:cs typeface="Arial"/>
                <a:sym typeface="Arial"/>
              </a:rPr>
              <a:t>4</a:t>
            </a:r>
            <a:endParaRPr sz="2700" b="1" dirty="0">
              <a:solidFill>
                <a:schemeClr val="lt1"/>
              </a:solidFill>
              <a:latin typeface="Myriad Pro" panose="020B0503030403020204" charset="0"/>
              <a:ea typeface="Arial"/>
              <a:cs typeface="Arial"/>
              <a:sym typeface="Arial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BB8C62B-FFC0-43B9-8997-B40B6627A616}"/>
              </a:ext>
            </a:extLst>
          </p:cNvPr>
          <p:cNvSpPr txBox="1"/>
          <p:nvPr/>
        </p:nvSpPr>
        <p:spPr>
          <a:xfrm>
            <a:off x="1782319" y="2180810"/>
            <a:ext cx="609447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Define disjoint (externally and internally), tangent (externally and internally), and intersecting circles.</a:t>
            </a:r>
            <a:endParaRPr lang="en-US" sz="20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FE0DC1C-62D9-4202-8552-D1E23677D4F5}"/>
              </a:ext>
            </a:extLst>
          </p:cNvPr>
          <p:cNvSpPr txBox="1"/>
          <p:nvPr/>
        </p:nvSpPr>
        <p:spPr>
          <a:xfrm>
            <a:off x="1679162" y="3350432"/>
            <a:ext cx="609447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Determine the relative positions of two circles knowing their radii and the distance between their centers.</a:t>
            </a:r>
            <a:endParaRPr lang="en-US" sz="20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B62DCBC-D955-4738-A025-2A87EE827F38}"/>
              </a:ext>
            </a:extLst>
          </p:cNvPr>
          <p:cNvSpPr txBox="1"/>
          <p:nvPr/>
        </p:nvSpPr>
        <p:spPr>
          <a:xfrm>
            <a:off x="1708119" y="4436579"/>
            <a:ext cx="956677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spcBef>
                <a:spcPts val="1800"/>
              </a:spcBef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Determine the relation between the distance of the centers of the two circles and the sum or difference of their radii, knowing the relative position of the two circles.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EE41EF1-E96E-47F0-BDB4-72125E93758B}"/>
              </a:ext>
            </a:extLst>
          </p:cNvPr>
          <p:cNvSpPr txBox="1"/>
          <p:nvPr/>
        </p:nvSpPr>
        <p:spPr>
          <a:xfrm>
            <a:off x="1735030" y="5552930"/>
            <a:ext cx="879728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spcBef>
                <a:spcPts val="1800"/>
              </a:spcBef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Use the property that the line of centers of two circles is an axis of symmetry of the figure thus formed.</a:t>
            </a:r>
          </a:p>
        </p:txBody>
      </p:sp>
    </p:spTree>
    <p:extLst>
      <p:ext uri="{BB962C8B-B14F-4D97-AF65-F5344CB8AC3E}">
        <p14:creationId xmlns:p14="http://schemas.microsoft.com/office/powerpoint/2010/main" val="662433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/>
      <p:bldP spid="22" grpId="0" animBg="1"/>
      <p:bldP spid="24" grpId="0"/>
      <p:bldP spid="26" grpId="0" animBg="1"/>
      <p:bldP spid="28" grpId="0"/>
      <p:bldP spid="30" grpId="0" animBg="1"/>
      <p:bldP spid="32" grpId="0"/>
      <p:bldP spid="21" grpId="0"/>
      <p:bldP spid="25" grpId="0"/>
      <p:bldP spid="29" grpId="0"/>
      <p:bldP spid="3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1187218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RELATIVE POSITIONS OF TWO CIRCLES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4DE83B-E868-48AC-8292-AC3725A2371B}"/>
              </a:ext>
            </a:extLst>
          </p:cNvPr>
          <p:cNvSpPr txBox="1">
            <a:spLocks/>
          </p:cNvSpPr>
          <p:nvPr/>
        </p:nvSpPr>
        <p:spPr>
          <a:xfrm>
            <a:off x="588842" y="1187355"/>
            <a:ext cx="11363672" cy="100339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Example 5 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Let C</a:t>
            </a:r>
            <a:r>
              <a:rPr lang="en-US" sz="2000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1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(E, 6) and C</a:t>
            </a:r>
            <a:r>
              <a:rPr lang="en-US" sz="2000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(F, 2) be two circles.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Sarah drew C</a:t>
            </a:r>
            <a:r>
              <a:rPr lang="en-US" sz="2000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1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 and C</a:t>
            </a:r>
            <a:r>
              <a:rPr lang="en-US" sz="2000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. Which line is the line of symmetry of the figure drawn by Sarah?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709C5695-AF82-421A-B048-5240671CFDA3}"/>
              </a:ext>
            </a:extLst>
          </p:cNvPr>
          <p:cNvSpPr txBox="1">
            <a:spLocks/>
          </p:cNvSpPr>
          <p:nvPr/>
        </p:nvSpPr>
        <p:spPr>
          <a:xfrm>
            <a:off x="588841" y="1987189"/>
            <a:ext cx="1938678" cy="434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(EF)</a:t>
            </a:r>
            <a:endParaRPr lang="en-US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319C4F0-7E43-4D6A-9769-A3E62D497CBC}"/>
              </a:ext>
            </a:extLst>
          </p:cNvPr>
          <p:cNvSpPr txBox="1">
            <a:spLocks/>
          </p:cNvSpPr>
          <p:nvPr/>
        </p:nvSpPr>
        <p:spPr>
          <a:xfrm>
            <a:off x="588841" y="2881600"/>
            <a:ext cx="10974507" cy="254765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5 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Let [AB] be a given segment such that AB = 6.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 C</a:t>
            </a:r>
            <a:r>
              <a:rPr lang="en-US" sz="2000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1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(A, 4) and C</a:t>
            </a:r>
            <a:r>
              <a:rPr lang="en-US" sz="2000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(B, 2) are two circles.</a:t>
            </a:r>
          </a:p>
          <a:p>
            <a:pPr marL="457200" indent="-457200">
              <a:lnSpc>
                <a:spcPct val="110000"/>
              </a:lnSpc>
              <a:spcBef>
                <a:spcPts val="0"/>
              </a:spcBef>
              <a:buAutoNum type="arabicParenR"/>
            </a:pP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Draw the figure.</a:t>
            </a:r>
          </a:p>
          <a:p>
            <a:pPr marL="457200" indent="-457200">
              <a:lnSpc>
                <a:spcPct val="110000"/>
              </a:lnSpc>
              <a:spcBef>
                <a:spcPts val="0"/>
              </a:spcBef>
              <a:buAutoNum type="arabicParenR"/>
            </a:pP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Show that (C</a:t>
            </a:r>
            <a:r>
              <a:rPr lang="en-US" sz="2000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1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) and (C</a:t>
            </a:r>
            <a:r>
              <a:rPr lang="en-US" sz="2000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) are two externally tangent circles.</a:t>
            </a:r>
          </a:p>
          <a:p>
            <a:pPr marL="457200" indent="-457200">
              <a:lnSpc>
                <a:spcPct val="110000"/>
              </a:lnSpc>
              <a:spcBef>
                <a:spcPts val="0"/>
              </a:spcBef>
              <a:buAutoNum type="arabicParenR"/>
            </a:pP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Let D  be the point of tangency between (C</a:t>
            </a:r>
            <a:r>
              <a:rPr lang="en-US" sz="2000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1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) and (C</a:t>
            </a:r>
            <a:r>
              <a:rPr lang="en-US" sz="2000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).</a:t>
            </a:r>
          </a:p>
          <a:p>
            <a:pPr marL="457200">
              <a:lnSpc>
                <a:spcPct val="110000"/>
              </a:lnSpc>
              <a:spcBef>
                <a:spcPts val="0"/>
              </a:spcBef>
            </a:pPr>
            <a:r>
              <a:rPr lang="en-US" sz="2000" b="0" dirty="0" err="1">
                <a:latin typeface="Myriad Pro" panose="020B0503030403020204" charset="0"/>
                <a:cs typeface="Times New Roman" panose="02020603050405020304" pitchFamily="18" charset="0"/>
              </a:rPr>
              <a:t>Fadi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 states that the line of symmetry of the figure thus drawn is (AD) and </a:t>
            </a:r>
            <a:r>
              <a:rPr lang="en-US" sz="2000" b="0" dirty="0" err="1">
                <a:latin typeface="Myriad Pro" panose="020B0503030403020204" charset="0"/>
                <a:cs typeface="Times New Roman" panose="02020603050405020304" pitchFamily="18" charset="0"/>
              </a:rPr>
              <a:t>Hadi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 states that it is (AB). What do you think about what they state? </a:t>
            </a:r>
          </a:p>
          <a:p>
            <a:pPr marL="457200">
              <a:lnSpc>
                <a:spcPct val="110000"/>
              </a:lnSpc>
              <a:spcBef>
                <a:spcPts val="0"/>
              </a:spcBef>
            </a:pP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</a:p>
          <a:p>
            <a:pPr marL="361950">
              <a:lnSpc>
                <a:spcPct val="110000"/>
              </a:lnSpc>
              <a:spcBef>
                <a:spcPts val="0"/>
              </a:spcBef>
            </a:pPr>
            <a:endParaRPr lang="en-US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0467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6" grpId="0"/>
      <p:bldP spid="7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88CC29B1-5D92-40BF-AA59-16C4B67A9A10}"/>
              </a:ext>
            </a:extLst>
          </p:cNvPr>
          <p:cNvSpPr txBox="1">
            <a:spLocks/>
          </p:cNvSpPr>
          <p:nvPr/>
        </p:nvSpPr>
        <p:spPr>
          <a:xfrm>
            <a:off x="862969" y="239570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dirty="0">
                <a:solidFill>
                  <a:srgbClr val="0096D6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Problem of the Chapter</a:t>
            </a:r>
          </a:p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endParaRPr lang="en-US" sz="3600" b="1" cap="all" dirty="0">
              <a:solidFill>
                <a:srgbClr val="0096D6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BF4D9EA-7B00-41A8-B30F-B003BDB7F765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2C14F52F-1A7A-417A-8C3F-5552148D3D79}"/>
              </a:ext>
            </a:extLst>
          </p:cNvPr>
          <p:cNvSpPr txBox="1"/>
          <p:nvPr/>
        </p:nvSpPr>
        <p:spPr>
          <a:xfrm>
            <a:off x="299531" y="1279551"/>
            <a:ext cx="6027347" cy="39363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sz="2400" b="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A gear is a circular part with cut teeth. The teeth of one gear are usually inserted in the teeth of another to transmit torque.</a:t>
            </a:r>
          </a:p>
          <a:p>
            <a:pPr>
              <a:lnSpc>
                <a:spcPct val="80000"/>
              </a:lnSpc>
            </a:pPr>
            <a:r>
              <a:rPr lang="en-US" sz="2400" b="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Gear A, Gear B, and Gear C are three gears in a machine:</a:t>
            </a:r>
          </a:p>
          <a:p>
            <a:pPr marL="342900" indent="-342900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b="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The radius of Gear A is 20 cm including teeth with lengths 2 cm each.</a:t>
            </a: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sz="2400" b="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The radius of Gear B is 20 cm including teeth with lengths 2 cm each.</a:t>
            </a: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sz="2400" b="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The radius of Gear C is 15 cm including teeth with lengths 2 cm each.</a:t>
            </a:r>
          </a:p>
          <a:p>
            <a:pPr>
              <a:lnSpc>
                <a:spcPct val="80000"/>
              </a:lnSpc>
            </a:pPr>
            <a:r>
              <a:rPr lang="en-US" sz="2400" b="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How far is the distance between the center of Gear A and that of Gear C?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25B62A2-756F-426E-82A9-C66E09CEBD67}"/>
              </a:ext>
            </a:extLst>
          </p:cNvPr>
          <p:cNvGrpSpPr/>
          <p:nvPr/>
        </p:nvGrpSpPr>
        <p:grpSpPr>
          <a:xfrm>
            <a:off x="6997959" y="1437449"/>
            <a:ext cx="4781051" cy="2565384"/>
            <a:chOff x="7740680" y="1901483"/>
            <a:chExt cx="3774815" cy="2520000"/>
          </a:xfrm>
        </p:grpSpPr>
        <p:pic>
          <p:nvPicPr>
            <p:cNvPr id="22" name="Picture 4" descr="Image tag: gear, image quantity: 548 | tag | Hippopx">
              <a:extLst>
                <a:ext uri="{FF2B5EF4-FFF2-40B4-BE49-F238E27FC236}">
                  <a16:creationId xmlns:a16="http://schemas.microsoft.com/office/drawing/2014/main" id="{8CF35A31-3121-4266-A124-89F3F15D021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40680" y="1901483"/>
              <a:ext cx="3774815" cy="25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7CD7EE6-5F0C-4695-88FA-FBD394D1408E}"/>
                </a:ext>
              </a:extLst>
            </p:cNvPr>
            <p:cNvSpPr txBox="1"/>
            <p:nvPr/>
          </p:nvSpPr>
          <p:spPr>
            <a:xfrm>
              <a:off x="8011393" y="2088018"/>
              <a:ext cx="1219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Gear A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2F8D3BB-ED78-4164-93A5-46998B5038B5}"/>
                </a:ext>
              </a:extLst>
            </p:cNvPr>
            <p:cNvSpPr txBox="1"/>
            <p:nvPr/>
          </p:nvSpPr>
          <p:spPr>
            <a:xfrm>
              <a:off x="10021541" y="2088018"/>
              <a:ext cx="1219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Gear B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794CEDC-D572-4E0B-A593-8585979312B3}"/>
                </a:ext>
              </a:extLst>
            </p:cNvPr>
            <p:cNvSpPr txBox="1"/>
            <p:nvPr/>
          </p:nvSpPr>
          <p:spPr>
            <a:xfrm>
              <a:off x="9046002" y="3999693"/>
              <a:ext cx="1219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Gear C</a:t>
              </a: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EEEBCC16-0BC1-4EAD-A24F-9E57D566B1B9}"/>
                </a:ext>
              </a:extLst>
            </p:cNvPr>
            <p:cNvSpPr/>
            <p:nvPr/>
          </p:nvSpPr>
          <p:spPr>
            <a:xfrm>
              <a:off x="8461130" y="2595692"/>
              <a:ext cx="216000" cy="21600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979AF4CF-3BC2-4B96-85F5-CDA6B82B2A86}"/>
                </a:ext>
              </a:extLst>
            </p:cNvPr>
            <p:cNvSpPr/>
            <p:nvPr/>
          </p:nvSpPr>
          <p:spPr>
            <a:xfrm>
              <a:off x="9547602" y="3784565"/>
              <a:ext cx="216000" cy="21600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8FA32F42-1265-4BD0-9B4B-E7E210ED0166}"/>
                </a:ext>
              </a:extLst>
            </p:cNvPr>
            <p:cNvCxnSpPr>
              <a:cxnSpLocks/>
            </p:cNvCxnSpPr>
            <p:nvPr/>
          </p:nvCxnSpPr>
          <p:spPr>
            <a:xfrm>
              <a:off x="8569130" y="2701092"/>
              <a:ext cx="1120560" cy="1244102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5D56E15-47A5-414E-B213-0CE75ABA5271}"/>
              </a:ext>
            </a:extLst>
          </p:cNvPr>
          <p:cNvSpPr txBox="1"/>
          <p:nvPr/>
        </p:nvSpPr>
        <p:spPr>
          <a:xfrm>
            <a:off x="2425834" y="5226724"/>
            <a:ext cx="14742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Myriad Pro" panose="020B0503030403020204" charset="0"/>
              </a:rPr>
              <a:t>33  cm</a:t>
            </a:r>
            <a:endParaRPr lang="fr-FR" sz="2400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7634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1168557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endParaRPr lang="en-US" sz="3600" b="1" cap="all" dirty="0">
              <a:solidFill>
                <a:srgbClr val="0097D7"/>
              </a:solidFill>
              <a:latin typeface="Myriad Pro" panose="020B050303040302020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>
            <a:cxnSpLocks/>
          </p:cNvCxnSpPr>
          <p:nvPr/>
        </p:nvCxnSpPr>
        <p:spPr>
          <a:xfrm>
            <a:off x="0" y="957132"/>
            <a:ext cx="12171663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ontent Placeholder 3">
            <a:extLst>
              <a:ext uri="{FF2B5EF4-FFF2-40B4-BE49-F238E27FC236}">
                <a16:creationId xmlns:a16="http://schemas.microsoft.com/office/drawing/2014/main" id="{BB242E12-7EB6-4CB4-AFCD-88E60FC8FFB0}"/>
              </a:ext>
            </a:extLst>
          </p:cNvPr>
          <p:cNvSpPr txBox="1">
            <a:spLocks/>
          </p:cNvSpPr>
          <p:nvPr/>
        </p:nvSpPr>
        <p:spPr>
          <a:xfrm>
            <a:off x="580965" y="1314619"/>
            <a:ext cx="11055750" cy="41949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Observe the following.</a:t>
            </a:r>
          </a:p>
        </p:txBody>
      </p:sp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1F036039-99E1-45ED-BB6E-D9E489CA2A82}"/>
              </a:ext>
            </a:extLst>
          </p:cNvPr>
          <p:cNvSpPr txBox="1">
            <a:spLocks/>
          </p:cNvSpPr>
          <p:nvPr/>
        </p:nvSpPr>
        <p:spPr>
          <a:xfrm>
            <a:off x="548025" y="4907628"/>
            <a:ext cx="4426013" cy="12715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66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The red and blue circles: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66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Sometimes have no points in common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66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Sometimes have one point in common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66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Sometimes have two points in common 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74649EA9-026D-4C70-9DBA-095278A53D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5256" y="139602"/>
            <a:ext cx="492798" cy="612000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051501DD-83E4-46A6-BF2E-5DCE2F9AAE56}"/>
              </a:ext>
            </a:extLst>
          </p:cNvPr>
          <p:cNvGrpSpPr/>
          <p:nvPr/>
        </p:nvGrpSpPr>
        <p:grpSpPr>
          <a:xfrm>
            <a:off x="2944486" y="2091598"/>
            <a:ext cx="1072876" cy="1080000"/>
            <a:chOff x="3158543" y="2889000"/>
            <a:chExt cx="1080000" cy="1080000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8ADFAD9C-8A02-459A-A872-7F488D65B0F8}"/>
                </a:ext>
              </a:extLst>
            </p:cNvPr>
            <p:cNvSpPr/>
            <p:nvPr/>
          </p:nvSpPr>
          <p:spPr>
            <a:xfrm>
              <a:off x="3158543" y="2889000"/>
              <a:ext cx="1080000" cy="108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yriad Pro" panose="020B0503030403020204" charset="0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C96AF5E4-5365-49AD-A8BF-592B9E03C3FD}"/>
                </a:ext>
              </a:extLst>
            </p:cNvPr>
            <p:cNvSpPr/>
            <p:nvPr/>
          </p:nvSpPr>
          <p:spPr>
            <a:xfrm>
              <a:off x="3644543" y="3375000"/>
              <a:ext cx="108000" cy="108000"/>
            </a:xfrm>
            <a:prstGeom prst="ellipse">
              <a:avLst/>
            </a:prstGeom>
            <a:solidFill>
              <a:srgbClr val="FF000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yriad Pro" panose="020B0503030403020204" charset="0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24B4A50A-5B89-45CB-8588-88E668972F31}"/>
              </a:ext>
            </a:extLst>
          </p:cNvPr>
          <p:cNvGrpSpPr/>
          <p:nvPr/>
        </p:nvGrpSpPr>
        <p:grpSpPr>
          <a:xfrm>
            <a:off x="5712691" y="1758787"/>
            <a:ext cx="1788128" cy="1800000"/>
            <a:chOff x="5740215" y="1989059"/>
            <a:chExt cx="1800000" cy="1800000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A438ABC6-5414-472E-8321-D7BE34395A7A}"/>
                </a:ext>
              </a:extLst>
            </p:cNvPr>
            <p:cNvSpPr/>
            <p:nvPr/>
          </p:nvSpPr>
          <p:spPr>
            <a:xfrm>
              <a:off x="5740215" y="1989059"/>
              <a:ext cx="1800000" cy="1800000"/>
            </a:xfrm>
            <a:prstGeom prst="ellipse">
              <a:avLst/>
            </a:prstGeom>
            <a:noFill/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yriad Pro" panose="020B0503030403020204" charset="0"/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63B24685-A3F5-4D50-9958-55746BE209CA}"/>
                </a:ext>
              </a:extLst>
            </p:cNvPr>
            <p:cNvSpPr/>
            <p:nvPr/>
          </p:nvSpPr>
          <p:spPr>
            <a:xfrm>
              <a:off x="6586215" y="2838030"/>
              <a:ext cx="108000" cy="108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yriad Pro" panose="020B0503030403020204" charset="0"/>
              </a:endParaRPr>
            </a:p>
          </p:txBody>
        </p:sp>
      </p:grpSp>
      <p:sp>
        <p:nvSpPr>
          <p:cNvPr id="31" name="Content Placeholder 3">
            <a:extLst>
              <a:ext uri="{FF2B5EF4-FFF2-40B4-BE49-F238E27FC236}">
                <a16:creationId xmlns:a16="http://schemas.microsoft.com/office/drawing/2014/main" id="{BB1BE846-E024-423C-A489-5F1EB425154E}"/>
              </a:ext>
            </a:extLst>
          </p:cNvPr>
          <p:cNvSpPr txBox="1">
            <a:spLocks/>
          </p:cNvSpPr>
          <p:nvPr/>
        </p:nvSpPr>
        <p:spPr>
          <a:xfrm>
            <a:off x="580965" y="3858846"/>
            <a:ext cx="11055750" cy="10800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In your opinion, how many points do the red circle and the blue circle have in common?</a:t>
            </a:r>
          </a:p>
          <a:p>
            <a:pPr>
              <a:lnSpc>
                <a:spcPct val="80000"/>
              </a:lnSpc>
            </a:pP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What does your answer depend on? </a:t>
            </a:r>
          </a:p>
        </p:txBody>
      </p:sp>
      <p:sp>
        <p:nvSpPr>
          <p:cNvPr id="32" name="Content Placeholder 3">
            <a:extLst>
              <a:ext uri="{FF2B5EF4-FFF2-40B4-BE49-F238E27FC236}">
                <a16:creationId xmlns:a16="http://schemas.microsoft.com/office/drawing/2014/main" id="{D39EC308-62E2-4EB9-BDA7-6A24871237B7}"/>
              </a:ext>
            </a:extLst>
          </p:cNvPr>
          <p:cNvSpPr txBox="1">
            <a:spLocks/>
          </p:cNvSpPr>
          <p:nvPr/>
        </p:nvSpPr>
        <p:spPr>
          <a:xfrm>
            <a:off x="6606755" y="4938846"/>
            <a:ext cx="4133961" cy="7391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66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This depends on their radius and the distance between their centers.</a:t>
            </a:r>
            <a:endParaRPr lang="en-US" sz="2000" dirty="0">
              <a:solidFill>
                <a:srgbClr val="FF0066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>
              <a:solidFill>
                <a:srgbClr val="FF0066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A010DA6-7B76-4340-BFE2-7BB23A0EF6A6}"/>
              </a:ext>
            </a:extLst>
          </p:cNvPr>
          <p:cNvSpPr txBox="1"/>
          <p:nvPr/>
        </p:nvSpPr>
        <p:spPr>
          <a:xfrm>
            <a:off x="1632859" y="199129"/>
            <a:ext cx="85686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97D7"/>
                </a:solidFill>
                <a:latin typeface="Myriad Pro" panose="020B0503030403020204" charset="0"/>
              </a:rPr>
              <a:t>IN YOUR OPINION</a:t>
            </a:r>
            <a:endParaRPr lang="fr-FR" sz="3600" b="1" dirty="0">
              <a:solidFill>
                <a:srgbClr val="0097D7"/>
              </a:solidFill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9374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3.7037E-6 L 0.5194 3.7037E-6 " pathEditMode="relative" rAng="0" ptsTypes="AA">
                                      <p:cBhvr>
                                        <p:cTn id="21" dur="1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6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uiExpand="1" build="p"/>
      <p:bldP spid="23" grpId="0"/>
      <p:bldP spid="31" grpId="0" uiExpand="1" build="p"/>
      <p:bldP spid="3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Assignment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ontent Placeholder 3">
            <a:extLst>
              <a:ext uri="{FF2B5EF4-FFF2-40B4-BE49-F238E27FC236}">
                <a16:creationId xmlns:a16="http://schemas.microsoft.com/office/drawing/2014/main" id="{44936D10-7064-4D68-B8F2-D6DB8B9CA24E}"/>
              </a:ext>
            </a:extLst>
          </p:cNvPr>
          <p:cNvSpPr txBox="1">
            <a:spLocks/>
          </p:cNvSpPr>
          <p:nvPr/>
        </p:nvSpPr>
        <p:spPr>
          <a:xfrm>
            <a:off x="614206" y="1825624"/>
            <a:ext cx="10774230" cy="16033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Select the appropriate exercises and problems from the textbook and/or your own resources.</a:t>
            </a:r>
          </a:p>
        </p:txBody>
      </p:sp>
    </p:spTree>
    <p:extLst>
      <p:ext uri="{BB962C8B-B14F-4D97-AF65-F5344CB8AC3E}">
        <p14:creationId xmlns:p14="http://schemas.microsoft.com/office/powerpoint/2010/main" val="778724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-37323"/>
            <a:ext cx="10916041" cy="913327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Focus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13327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340A4F7F-73E3-41F0-A8BA-DF9D824EA8D9}"/>
              </a:ext>
            </a:extLst>
          </p:cNvPr>
          <p:cNvSpPr txBox="1">
            <a:spLocks/>
          </p:cNvSpPr>
          <p:nvPr/>
        </p:nvSpPr>
        <p:spPr>
          <a:xfrm>
            <a:off x="459839" y="1135242"/>
            <a:ext cx="3568065" cy="528393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r>
              <a:rPr lang="en-US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0BD0305-A1E5-4D9C-A4A2-F3B0D467E13B}"/>
              </a:ext>
            </a:extLst>
          </p:cNvPr>
          <p:cNvSpPr txBox="1"/>
          <p:nvPr/>
        </p:nvSpPr>
        <p:spPr>
          <a:xfrm>
            <a:off x="566648" y="1303979"/>
            <a:ext cx="3420000" cy="8330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Two circles are said to be </a:t>
            </a:r>
            <a:r>
              <a:rPr lang="en-US" sz="2000" b="1" dirty="0">
                <a:latin typeface="Myriad Pro" panose="020B0503030403020204" pitchFamily="34" charset="0"/>
                <a:cs typeface="Times New Roman" panose="02020603050405020304" pitchFamily="18" charset="0"/>
              </a:rPr>
              <a:t>disjoint</a:t>
            </a:r>
            <a:r>
              <a:rPr lang="en-US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  <a:r>
              <a:rPr lang="en-US" sz="2000" b="0" dirty="0">
                <a:latin typeface="Myriad Pro" panose="020B0503030403020204" pitchFamily="34" charset="0"/>
                <a:cs typeface="Times New Roman" panose="02020603050405020304" pitchFamily="18" charset="0"/>
              </a:rPr>
              <a:t>if they have </a:t>
            </a:r>
            <a:r>
              <a:rPr lang="en-US" sz="2000" b="1" dirty="0">
                <a:latin typeface="Myriad Pro" panose="020B0503030403020204" pitchFamily="34" charset="0"/>
                <a:cs typeface="Times New Roman" panose="02020603050405020304" pitchFamily="18" charset="0"/>
              </a:rPr>
              <a:t>no points </a:t>
            </a:r>
            <a:r>
              <a:rPr lang="en-US" sz="2000" b="0" dirty="0">
                <a:latin typeface="Myriad Pro" panose="020B0503030403020204" pitchFamily="34" charset="0"/>
                <a:cs typeface="Times New Roman" panose="02020603050405020304" pitchFamily="18" charset="0"/>
              </a:rPr>
              <a:t>in common.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F7EA18D-C508-456A-9E14-B71E86FD5DA1}"/>
              </a:ext>
            </a:extLst>
          </p:cNvPr>
          <p:cNvSpPr txBox="1"/>
          <p:nvPr/>
        </p:nvSpPr>
        <p:spPr>
          <a:xfrm>
            <a:off x="532815" y="2301442"/>
            <a:ext cx="3420000" cy="5872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Externally disjoint circles </a:t>
            </a:r>
          </a:p>
          <a:p>
            <a:pPr algn="ctr">
              <a:lnSpc>
                <a:spcPct val="80000"/>
              </a:lnSpc>
            </a:pPr>
            <a:r>
              <a:rPr lang="en-US" sz="2000" b="0" dirty="0">
                <a:latin typeface="Myriad Pro" panose="020B0503030403020204" pitchFamily="34" charset="0"/>
                <a:cs typeface="Times New Roman" panose="02020603050405020304" pitchFamily="18" charset="0"/>
              </a:rPr>
              <a:t>(Exterior circles)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60C81C4-5234-4B27-A8B6-03874F33CE3D}"/>
              </a:ext>
            </a:extLst>
          </p:cNvPr>
          <p:cNvSpPr txBox="1"/>
          <p:nvPr/>
        </p:nvSpPr>
        <p:spPr>
          <a:xfrm>
            <a:off x="503128" y="4321927"/>
            <a:ext cx="3420000" cy="5872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Internally disjoint circles </a:t>
            </a:r>
          </a:p>
          <a:p>
            <a:pPr algn="ctr">
              <a:lnSpc>
                <a:spcPct val="80000"/>
              </a:lnSpc>
            </a:pPr>
            <a:r>
              <a:rPr lang="en-US" sz="2000" b="0" dirty="0">
                <a:latin typeface="Myriad Pro" panose="020B0503030403020204" pitchFamily="34" charset="0"/>
                <a:cs typeface="Times New Roman" panose="02020603050405020304" pitchFamily="18" charset="0"/>
              </a:rPr>
              <a:t>(Interior circles)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A804A5C9-2C5E-4EC6-9F1D-AB2E0277467A}"/>
              </a:ext>
            </a:extLst>
          </p:cNvPr>
          <p:cNvSpPr txBox="1">
            <a:spLocks/>
          </p:cNvSpPr>
          <p:nvPr/>
        </p:nvSpPr>
        <p:spPr>
          <a:xfrm>
            <a:off x="4140519" y="1137898"/>
            <a:ext cx="4829231" cy="528393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38375">
              <a:lnSpc>
                <a:spcPct val="120000"/>
              </a:lnSpc>
            </a:pPr>
            <a:r>
              <a:rPr lang="en-US" b="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b="0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6DBDC47-A23A-40B8-B6D0-35D58CE93FB1}"/>
              </a:ext>
            </a:extLst>
          </p:cNvPr>
          <p:cNvSpPr txBox="1"/>
          <p:nvPr/>
        </p:nvSpPr>
        <p:spPr>
          <a:xfrm>
            <a:off x="4175231" y="1303978"/>
            <a:ext cx="4831200" cy="8330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Two circles are said to be </a:t>
            </a:r>
            <a:r>
              <a:rPr lang="en-US" sz="2000" b="1" dirty="0">
                <a:latin typeface="Myriad Pro" panose="020B0503030403020204" pitchFamily="34" charset="0"/>
                <a:cs typeface="Times New Roman" panose="02020603050405020304" pitchFamily="18" charset="0"/>
              </a:rPr>
              <a:t>tangent</a:t>
            </a:r>
            <a:r>
              <a:rPr lang="en-US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  <a:r>
              <a:rPr lang="en-US" sz="2000" b="0" dirty="0">
                <a:latin typeface="Myriad Pro" panose="020B0503030403020204" pitchFamily="34" charset="0"/>
                <a:cs typeface="Times New Roman" panose="02020603050405020304" pitchFamily="18" charset="0"/>
              </a:rPr>
              <a:t>if they have only </a:t>
            </a:r>
            <a:r>
              <a:rPr lang="en-US" sz="2000" b="1" dirty="0">
                <a:latin typeface="Myriad Pro" panose="020B0503030403020204" pitchFamily="34" charset="0"/>
                <a:cs typeface="Times New Roman" panose="02020603050405020304" pitchFamily="18" charset="0"/>
              </a:rPr>
              <a:t>one point </a:t>
            </a:r>
            <a:r>
              <a:rPr lang="en-US" sz="2000" b="0" dirty="0">
                <a:latin typeface="Myriad Pro" panose="020B0503030403020204" pitchFamily="34" charset="0"/>
                <a:cs typeface="Times New Roman" panose="02020603050405020304" pitchFamily="18" charset="0"/>
              </a:rPr>
              <a:t>in common, called the </a:t>
            </a:r>
            <a:r>
              <a:rPr lang="en-US" sz="2000" b="1" dirty="0">
                <a:latin typeface="Myriad Pro" panose="020B0503030403020204" pitchFamily="34" charset="0"/>
                <a:cs typeface="Times New Roman" panose="02020603050405020304" pitchFamily="18" charset="0"/>
              </a:rPr>
              <a:t>point of tangency</a:t>
            </a:r>
            <a:r>
              <a:rPr lang="en-US" sz="2000" b="0" dirty="0">
                <a:latin typeface="Myriad Pro" panose="020B050303040302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861C00F-39C9-416F-A332-5B044BBB94B7}"/>
              </a:ext>
            </a:extLst>
          </p:cNvPr>
          <p:cNvSpPr txBox="1"/>
          <p:nvPr/>
        </p:nvSpPr>
        <p:spPr>
          <a:xfrm>
            <a:off x="4392217" y="2439299"/>
            <a:ext cx="3420000" cy="340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Externally tangent circles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C94EB9E-07CC-4961-8726-10C82A693795}"/>
              </a:ext>
            </a:extLst>
          </p:cNvPr>
          <p:cNvSpPr txBox="1"/>
          <p:nvPr/>
        </p:nvSpPr>
        <p:spPr>
          <a:xfrm>
            <a:off x="4362530" y="4364534"/>
            <a:ext cx="3420000" cy="340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Internally tangent circles 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0DE39672-698D-49D7-AB0C-7CD7AAB03424}"/>
              </a:ext>
            </a:extLst>
          </p:cNvPr>
          <p:cNvSpPr txBox="1">
            <a:spLocks/>
          </p:cNvSpPr>
          <p:nvPr/>
        </p:nvSpPr>
        <p:spPr>
          <a:xfrm>
            <a:off x="9082365" y="1137898"/>
            <a:ext cx="2629637" cy="331933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38375">
              <a:lnSpc>
                <a:spcPct val="120000"/>
              </a:lnSpc>
            </a:pPr>
            <a:r>
              <a:rPr lang="en-US" b="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b="0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2559329-2F1C-49EA-880A-2858223160E2}"/>
              </a:ext>
            </a:extLst>
          </p:cNvPr>
          <p:cNvSpPr txBox="1"/>
          <p:nvPr/>
        </p:nvSpPr>
        <p:spPr>
          <a:xfrm>
            <a:off x="9119046" y="1290980"/>
            <a:ext cx="2419350" cy="10792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Two circles are said to be </a:t>
            </a:r>
            <a:r>
              <a:rPr lang="en-US" sz="2000" b="1" dirty="0">
                <a:latin typeface="Myriad Pro" panose="020B0503030403020204" pitchFamily="34" charset="0"/>
                <a:cs typeface="Times New Roman" panose="02020603050405020304" pitchFamily="18" charset="0"/>
              </a:rPr>
              <a:t>intersecting</a:t>
            </a:r>
            <a:r>
              <a:rPr lang="en-US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  <a:r>
              <a:rPr lang="en-US" sz="2000" b="0" dirty="0">
                <a:latin typeface="Myriad Pro" panose="020B0503030403020204" pitchFamily="34" charset="0"/>
                <a:cs typeface="Times New Roman" panose="02020603050405020304" pitchFamily="18" charset="0"/>
              </a:rPr>
              <a:t>if they have </a:t>
            </a:r>
            <a:r>
              <a:rPr lang="en-US" sz="2000" b="1" dirty="0">
                <a:latin typeface="Myriad Pro" panose="020B0503030403020204" pitchFamily="34" charset="0"/>
                <a:cs typeface="Times New Roman" panose="02020603050405020304" pitchFamily="18" charset="0"/>
              </a:rPr>
              <a:t>two points </a:t>
            </a:r>
            <a:r>
              <a:rPr lang="en-US" sz="2000" b="0" dirty="0">
                <a:latin typeface="Myriad Pro" panose="020B0503030403020204" pitchFamily="34" charset="0"/>
                <a:cs typeface="Times New Roman" panose="02020603050405020304" pitchFamily="18" charset="0"/>
              </a:rPr>
              <a:t>in common.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51B2171C-054F-4752-8F7C-3F9EECBA9D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C1E8F7"/>
              </a:clrFrom>
              <a:clrTo>
                <a:srgbClr val="C1E8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1990" y="3048479"/>
            <a:ext cx="2962275" cy="1209675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B32FC560-CAA4-483F-B164-FD1B02BC5B0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C1E8F7"/>
              </a:clrFrom>
              <a:clrTo>
                <a:srgbClr val="C1E8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6523" y="5068964"/>
            <a:ext cx="2000250" cy="123825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66928403-B403-4206-9A0E-DBBFC0C31A5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C1E8F7"/>
              </a:clrFrom>
              <a:clrTo>
                <a:srgbClr val="C1E8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94488" y="3043365"/>
            <a:ext cx="2543175" cy="11049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7AE57F9D-F4EB-4AE1-9A79-BD64BDFCBBD9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C1E8F7"/>
              </a:clrFrom>
              <a:clrTo>
                <a:srgbClr val="C1E8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575" y="5035324"/>
            <a:ext cx="1905000" cy="1104900"/>
          </a:xfrm>
          <a:prstGeom prst="rect">
            <a:avLst/>
          </a:prstGeom>
        </p:spPr>
      </p:pic>
      <p:grpSp>
        <p:nvGrpSpPr>
          <p:cNvPr id="41" name="Group 40">
            <a:extLst>
              <a:ext uri="{FF2B5EF4-FFF2-40B4-BE49-F238E27FC236}">
                <a16:creationId xmlns:a16="http://schemas.microsoft.com/office/drawing/2014/main" id="{7E2F1AC3-2AA2-4925-BE04-49E3A82417AF}"/>
              </a:ext>
            </a:extLst>
          </p:cNvPr>
          <p:cNvGrpSpPr/>
          <p:nvPr/>
        </p:nvGrpSpPr>
        <p:grpSpPr>
          <a:xfrm>
            <a:off x="9639300" y="3043716"/>
            <a:ext cx="1738958" cy="1413515"/>
            <a:chOff x="9639300" y="3758974"/>
            <a:chExt cx="1738958" cy="1413515"/>
          </a:xfrm>
        </p:grpSpPr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52867B8F-5C30-4610-9755-3103D6C8CB1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C1E8F7"/>
                </a:clrFrom>
                <a:clrTo>
                  <a:srgbClr val="C1E8F7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639300" y="3758974"/>
              <a:ext cx="1738958" cy="1131167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AD49A907-7300-43FA-AC6B-05141233732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C1E8F7"/>
                </a:clrFrom>
                <a:clrTo>
                  <a:srgbClr val="C1E8F7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773295" y="4810539"/>
              <a:ext cx="1247775" cy="361950"/>
            </a:xfrm>
            <a:prstGeom prst="rect">
              <a:avLst/>
            </a:prstGeom>
          </p:spPr>
        </p:pic>
      </p:grp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8891A4C6-D1DD-4FDE-84A7-78E8DD0A40AE}"/>
              </a:ext>
            </a:extLst>
          </p:cNvPr>
          <p:cNvSpPr txBox="1">
            <a:spLocks/>
          </p:cNvSpPr>
          <p:nvPr/>
        </p:nvSpPr>
        <p:spPr>
          <a:xfrm>
            <a:off x="9082365" y="4568331"/>
            <a:ext cx="2664000" cy="186478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en-US" sz="2000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D8898CD-2933-4208-81BE-463CB48DF9A0}"/>
              </a:ext>
            </a:extLst>
          </p:cNvPr>
          <p:cNvSpPr txBox="1"/>
          <p:nvPr/>
        </p:nvSpPr>
        <p:spPr>
          <a:xfrm>
            <a:off x="9125594" y="4663204"/>
            <a:ext cx="2543175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2000" b="0" dirty="0">
                <a:latin typeface="Myriad Pro" panose="020B0503030403020204" pitchFamily="34" charset="0"/>
                <a:cs typeface="Times New Roman" panose="02020603050405020304" pitchFamily="18" charset="0"/>
              </a:rPr>
              <a:t>If C(O ; r) ; C</a:t>
            </a:r>
            <a:r>
              <a:rPr lang="en-US" sz="2000" b="0" dirty="0"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</a:t>
            </a:r>
            <a:r>
              <a:rPr lang="en-US" sz="2000" b="0" dirty="0">
                <a:latin typeface="Myriad Pro" panose="020B0503030403020204" pitchFamily="34" charset="0"/>
                <a:cs typeface="Times New Roman" panose="02020603050405020304" pitchFamily="18" charset="0"/>
              </a:rPr>
              <a:t>(P ; s) are two circles, then (OP) is an axis of symmetry of the figure thus formed.</a:t>
            </a:r>
            <a:endParaRPr lang="en-US" sz="2000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5037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uiExpand="1" build="p" animBg="1"/>
      <p:bldP spid="17" grpId="0" build="p"/>
      <p:bldP spid="18" grpId="0" uiExpand="1" build="p"/>
      <p:bldP spid="19" grpId="0" uiExpand="1" build="p"/>
      <p:bldP spid="20" grpId="0" uiExpand="1" build="p" animBg="1"/>
      <p:bldP spid="21" grpId="0" build="p"/>
      <p:bldP spid="22" grpId="0" uiExpand="1" build="p"/>
      <p:bldP spid="23" grpId="0" uiExpand="1" build="p"/>
      <p:bldP spid="24" grpId="0" uiExpand="1" build="p" animBg="1"/>
      <p:bldP spid="25" grpId="0" build="p"/>
      <p:bldP spid="45" grpId="0" animBg="1"/>
      <p:bldP spid="2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5B0144E2-5F68-7D4E-B0FF-9B8D2F8DC7C3}"/>
              </a:ext>
            </a:extLst>
          </p:cNvPr>
          <p:cNvSpPr/>
          <p:nvPr/>
        </p:nvSpPr>
        <p:spPr>
          <a:xfrm>
            <a:off x="1111170" y="2023303"/>
            <a:ext cx="10028363" cy="371774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Building up Mathematics – National Textbook - Grade 8</a:t>
            </a:r>
          </a:p>
          <a:p>
            <a:pPr>
              <a:lnSpc>
                <a:spcPct val="150000"/>
              </a:lnSpc>
            </a:pPr>
            <a:endParaRPr lang="ar-SA" sz="2400" dirty="0">
              <a:latin typeface="Myriad Pro" panose="020B0503030403020204" pitchFamily="34" charset="0"/>
              <a:ea typeface="GE SS Two Medium" panose="020A0503020102020204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362519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D336E8-92FC-9E48-8BC0-60CA2D5A8973}"/>
              </a:ext>
            </a:extLst>
          </p:cNvPr>
          <p:cNvSpPr txBox="1">
            <a:spLocks/>
          </p:cNvSpPr>
          <p:nvPr/>
        </p:nvSpPr>
        <p:spPr>
          <a:xfrm>
            <a:off x="1021491" y="2072760"/>
            <a:ext cx="9926595" cy="3924386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Coordinator: Samer Siefeldeen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Author: Hussein Mohammed Ballout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Reviewer: Georges Habib Maamari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Language Editor: Tatiana </a:t>
            </a:r>
            <a:r>
              <a:rPr lang="en-US" sz="2400" dirty="0" err="1">
                <a:latin typeface="Myriad Pro" panose="020B0503030403020204" pitchFamily="34" charset="0"/>
              </a:rPr>
              <a:t>Aweek</a:t>
            </a:r>
            <a:r>
              <a:rPr lang="en-US" sz="2400" dirty="0">
                <a:latin typeface="Myriad Pro" panose="020B0503030403020204" pitchFamily="34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Validator: Hatem </a:t>
            </a:r>
            <a:r>
              <a:rPr lang="en-US" sz="2400" dirty="0" err="1">
                <a:latin typeface="Myriad Pro" panose="020B0503030403020204" pitchFamily="34" charset="0"/>
              </a:rPr>
              <a:t>Chalak</a:t>
            </a:r>
            <a:endParaRPr lang="en-US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503065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4432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Prerequisites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C113102-42C1-401F-8335-09ABA2828C0D}"/>
              </a:ext>
            </a:extLst>
          </p:cNvPr>
          <p:cNvSpPr txBox="1">
            <a:spLocks/>
          </p:cNvSpPr>
          <p:nvPr/>
        </p:nvSpPr>
        <p:spPr>
          <a:xfrm>
            <a:off x="577515" y="1224155"/>
            <a:ext cx="10619874" cy="93746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At the beginning of this chapter, students should be aware of:</a:t>
            </a:r>
            <a:b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</a:br>
            <a:endParaRPr lang="en-US" sz="24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5F02A3D3-0838-4377-9E47-98737CBC82B8}"/>
              </a:ext>
            </a:extLst>
          </p:cNvPr>
          <p:cNvSpPr txBox="1">
            <a:spLocks/>
          </p:cNvSpPr>
          <p:nvPr/>
        </p:nvSpPr>
        <p:spPr>
          <a:xfrm>
            <a:off x="599035" y="1690529"/>
            <a:ext cx="7073848" cy="1907888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600"/>
              </a:spcBef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532F24-61A5-4E2F-96C0-66A4D7B29FC8}"/>
              </a:ext>
            </a:extLst>
          </p:cNvPr>
          <p:cNvSpPr txBox="1"/>
          <p:nvPr/>
        </p:nvSpPr>
        <p:spPr>
          <a:xfrm>
            <a:off x="581351" y="1801714"/>
            <a:ext cx="6109854" cy="15567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9388" indent="-179388" algn="l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A circle (C) with </a:t>
            </a:r>
            <a:r>
              <a:rPr lang="en-US" sz="200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center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O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 and </a:t>
            </a: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radius r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 is denoted by C(</a:t>
            </a:r>
            <a:r>
              <a:rPr lang="en-US" sz="200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O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 ; </a:t>
            </a: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r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).</a:t>
            </a:r>
          </a:p>
          <a:p>
            <a:pPr marL="179388" indent="-179388" algn="l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The </a:t>
            </a: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radius OA 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= </a:t>
            </a: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r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.</a:t>
            </a:r>
          </a:p>
          <a:p>
            <a:pPr marL="179388" indent="-179388" algn="l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The </a:t>
            </a:r>
            <a:r>
              <a:rPr lang="en-US" sz="2000" dirty="0">
                <a:solidFill>
                  <a:srgbClr val="00B050"/>
                </a:solidFill>
                <a:latin typeface="Myriad Pro" panose="020B0503030403020204" charset="0"/>
                <a:cs typeface="Times New Roman" panose="02020603050405020304" pitchFamily="18" charset="0"/>
              </a:rPr>
              <a:t>diameter BC 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= 2</a:t>
            </a: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r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.</a:t>
            </a:r>
          </a:p>
          <a:p>
            <a:pPr marL="179388" indent="-179388" algn="l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The </a:t>
            </a:r>
            <a:r>
              <a:rPr lang="en-US" sz="2000" dirty="0">
                <a:solidFill>
                  <a:srgbClr val="00B050"/>
                </a:solidFill>
                <a:latin typeface="Myriad Pro" panose="020B0503030403020204" charset="0"/>
                <a:cs typeface="Times New Roman" panose="02020603050405020304" pitchFamily="18" charset="0"/>
              </a:rPr>
              <a:t>diameter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 is an axis of symmetry.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F62FA80-3893-408C-A52F-F14243133375}"/>
              </a:ext>
            </a:extLst>
          </p:cNvPr>
          <p:cNvSpPr/>
          <p:nvPr/>
        </p:nvSpPr>
        <p:spPr>
          <a:xfrm>
            <a:off x="5788212" y="1953000"/>
            <a:ext cx="1476000" cy="1476000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AE3AD38-5CBF-4EFE-AF9A-86DEE13A9FD2}"/>
              </a:ext>
            </a:extLst>
          </p:cNvPr>
          <p:cNvCxnSpPr>
            <a:cxnSpLocks/>
          </p:cNvCxnSpPr>
          <p:nvPr/>
        </p:nvCxnSpPr>
        <p:spPr>
          <a:xfrm flipV="1">
            <a:off x="6507828" y="2170822"/>
            <a:ext cx="516292" cy="52017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53D00C60-F65E-446A-AA03-C02CE2ED73C4}"/>
              </a:ext>
            </a:extLst>
          </p:cNvPr>
          <p:cNvSpPr/>
          <p:nvPr/>
        </p:nvSpPr>
        <p:spPr>
          <a:xfrm>
            <a:off x="6986001" y="2102435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F313649-6770-45D3-B9D5-E781C4C9C6AF}"/>
              </a:ext>
            </a:extLst>
          </p:cNvPr>
          <p:cNvSpPr/>
          <p:nvPr/>
        </p:nvSpPr>
        <p:spPr>
          <a:xfrm>
            <a:off x="6472212" y="2637000"/>
            <a:ext cx="108000" cy="108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A198382-DD0D-4F01-988E-6EF94101A208}"/>
              </a:ext>
            </a:extLst>
          </p:cNvPr>
          <p:cNvGrpSpPr/>
          <p:nvPr/>
        </p:nvGrpSpPr>
        <p:grpSpPr>
          <a:xfrm>
            <a:off x="6507035" y="2745000"/>
            <a:ext cx="799562" cy="400146"/>
            <a:chOff x="9328922" y="2906492"/>
            <a:chExt cx="799562" cy="40014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66E8430-1DC9-4869-8529-8F8AC69FC573}"/>
                </a:ext>
              </a:extLst>
            </p:cNvPr>
            <p:cNvSpPr txBox="1"/>
            <p:nvPr/>
          </p:nvSpPr>
          <p:spPr>
            <a:xfrm>
              <a:off x="9328922" y="2998861"/>
              <a:ext cx="7995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Center</a:t>
              </a:r>
              <a:endPara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AA4A5729-D14B-4296-BC2D-C85DBD55875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402099" y="2906492"/>
              <a:ext cx="288228" cy="16204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10FE12E-D4DC-4B45-AE6F-7D808B0068E3}"/>
              </a:ext>
            </a:extLst>
          </p:cNvPr>
          <p:cNvGrpSpPr/>
          <p:nvPr/>
        </p:nvGrpSpPr>
        <p:grpSpPr>
          <a:xfrm>
            <a:off x="6231039" y="1960886"/>
            <a:ext cx="799561" cy="375870"/>
            <a:chOff x="9328922" y="2998861"/>
            <a:chExt cx="799561" cy="375870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BE9BD60-A3B9-442D-9F65-AA1925BF7A50}"/>
                </a:ext>
              </a:extLst>
            </p:cNvPr>
            <p:cNvSpPr txBox="1"/>
            <p:nvPr/>
          </p:nvSpPr>
          <p:spPr>
            <a:xfrm>
              <a:off x="9328922" y="2998861"/>
              <a:ext cx="7995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Radius</a:t>
              </a:r>
              <a:endPara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6593561E-8518-4FA5-8DB5-134910843B0A}"/>
                </a:ext>
              </a:extLst>
            </p:cNvPr>
            <p:cNvCxnSpPr>
              <a:cxnSpLocks/>
            </p:cNvCxnSpPr>
            <p:nvPr/>
          </p:nvCxnSpPr>
          <p:spPr>
            <a:xfrm rot="10800000" flipH="1" flipV="1">
              <a:off x="9756176" y="3238545"/>
              <a:ext cx="158165" cy="136186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76B0459-AF02-4FC2-9AE4-8F38B05D7F9E}"/>
              </a:ext>
            </a:extLst>
          </p:cNvPr>
          <p:cNvCxnSpPr>
            <a:cxnSpLocks/>
          </p:cNvCxnSpPr>
          <p:nvPr/>
        </p:nvCxnSpPr>
        <p:spPr>
          <a:xfrm flipV="1">
            <a:off x="5787159" y="2684534"/>
            <a:ext cx="1476173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108AFD8-5D5C-4F46-88F5-CB68F728B17A}"/>
              </a:ext>
            </a:extLst>
          </p:cNvPr>
          <p:cNvGrpSpPr/>
          <p:nvPr/>
        </p:nvGrpSpPr>
        <p:grpSpPr>
          <a:xfrm>
            <a:off x="5832391" y="2202867"/>
            <a:ext cx="883650" cy="391150"/>
            <a:chOff x="9263958" y="2935181"/>
            <a:chExt cx="883650" cy="391150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32E2B2B-F370-469A-AB54-73ED90BBBAF7}"/>
                </a:ext>
              </a:extLst>
            </p:cNvPr>
            <p:cNvSpPr txBox="1"/>
            <p:nvPr/>
          </p:nvSpPr>
          <p:spPr>
            <a:xfrm>
              <a:off x="9263958" y="2935181"/>
              <a:ext cx="8836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Diameter</a:t>
              </a:r>
              <a:endParaRPr lang="en-US" sz="1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9582FB26-31D5-44D4-A90E-F9656704F25E}"/>
                </a:ext>
              </a:extLst>
            </p:cNvPr>
            <p:cNvCxnSpPr>
              <a:cxnSpLocks/>
            </p:cNvCxnSpPr>
            <p:nvPr/>
          </p:nvCxnSpPr>
          <p:spPr>
            <a:xfrm>
              <a:off x="9565159" y="3213869"/>
              <a:ext cx="58943" cy="112462"/>
            </a:xfrm>
            <a:prstGeom prst="straightConnector1">
              <a:avLst/>
            </a:prstGeom>
            <a:ln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Oval 24">
            <a:extLst>
              <a:ext uri="{FF2B5EF4-FFF2-40B4-BE49-F238E27FC236}">
                <a16:creationId xmlns:a16="http://schemas.microsoft.com/office/drawing/2014/main" id="{C202FA2A-8BD0-40AF-9A89-61AC0E3B1578}"/>
              </a:ext>
            </a:extLst>
          </p:cNvPr>
          <p:cNvSpPr/>
          <p:nvPr/>
        </p:nvSpPr>
        <p:spPr>
          <a:xfrm>
            <a:off x="5736823" y="2634437"/>
            <a:ext cx="108000" cy="108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B3945970-710B-470E-B55D-4C4660638DBF}"/>
              </a:ext>
            </a:extLst>
          </p:cNvPr>
          <p:cNvSpPr/>
          <p:nvPr/>
        </p:nvSpPr>
        <p:spPr>
          <a:xfrm>
            <a:off x="7218114" y="2632344"/>
            <a:ext cx="108000" cy="108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5E2ACCE-385B-43DB-AFFF-B45859A469A2}"/>
              </a:ext>
            </a:extLst>
          </p:cNvPr>
          <p:cNvSpPr txBox="1"/>
          <p:nvPr/>
        </p:nvSpPr>
        <p:spPr>
          <a:xfrm>
            <a:off x="7020143" y="1895701"/>
            <a:ext cx="360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7CCDB3F-959D-492D-9F8B-9DE61A4DFF0D}"/>
              </a:ext>
            </a:extLst>
          </p:cNvPr>
          <p:cNvSpPr txBox="1"/>
          <p:nvPr/>
        </p:nvSpPr>
        <p:spPr>
          <a:xfrm>
            <a:off x="5474141" y="2521056"/>
            <a:ext cx="360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sz="1600" dirty="0">
              <a:solidFill>
                <a:srgbClr val="00B050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A2C84AE-E136-436F-B4A8-2C2F121A8E98}"/>
              </a:ext>
            </a:extLst>
          </p:cNvPr>
          <p:cNvSpPr txBox="1"/>
          <p:nvPr/>
        </p:nvSpPr>
        <p:spPr>
          <a:xfrm>
            <a:off x="7259282" y="2513254"/>
            <a:ext cx="360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sz="1600" dirty="0">
              <a:solidFill>
                <a:srgbClr val="00B050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0513206-D70C-4FDA-B5A6-3FC642854C0C}"/>
              </a:ext>
            </a:extLst>
          </p:cNvPr>
          <p:cNvSpPr txBox="1"/>
          <p:nvPr/>
        </p:nvSpPr>
        <p:spPr>
          <a:xfrm>
            <a:off x="6364326" y="2674557"/>
            <a:ext cx="360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en-US" sz="1600" dirty="0">
              <a:solidFill>
                <a:srgbClr val="0070C0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7474880-3C39-44E5-BFF0-44090C33D17B}"/>
              </a:ext>
            </a:extLst>
          </p:cNvPr>
          <p:cNvSpPr txBox="1"/>
          <p:nvPr/>
        </p:nvSpPr>
        <p:spPr>
          <a:xfrm>
            <a:off x="5654141" y="3205864"/>
            <a:ext cx="56621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(C)</a:t>
            </a:r>
            <a:endParaRPr lang="en-US" sz="1600" dirty="0"/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398D11E8-2846-474D-877F-FC894C7B7CC4}"/>
              </a:ext>
            </a:extLst>
          </p:cNvPr>
          <p:cNvSpPr txBox="1">
            <a:spLocks/>
          </p:cNvSpPr>
          <p:nvPr/>
        </p:nvSpPr>
        <p:spPr>
          <a:xfrm>
            <a:off x="7793517" y="1690529"/>
            <a:ext cx="3893693" cy="1894646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  <a:spcBef>
                <a:spcPts val="600"/>
              </a:spcBef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Two circles are said to be </a:t>
            </a:r>
            <a:r>
              <a:rPr lang="en-US" sz="2000" b="1" dirty="0">
                <a:latin typeface="Myriad Pro" panose="020B0503030403020204" charset="0"/>
                <a:cs typeface="Times New Roman" panose="02020603050405020304" pitchFamily="18" charset="0"/>
              </a:rPr>
              <a:t>concentric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 if they have the same center.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E2940149-1C55-4545-9631-C624763D3733}"/>
              </a:ext>
            </a:extLst>
          </p:cNvPr>
          <p:cNvSpPr/>
          <p:nvPr/>
        </p:nvSpPr>
        <p:spPr>
          <a:xfrm>
            <a:off x="10302541" y="2352528"/>
            <a:ext cx="1080000" cy="1080000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76DF9EB7-6E97-49AA-AA5C-08E0CB709E2A}"/>
              </a:ext>
            </a:extLst>
          </p:cNvPr>
          <p:cNvSpPr/>
          <p:nvPr/>
        </p:nvSpPr>
        <p:spPr>
          <a:xfrm>
            <a:off x="10788541" y="2843834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D9F0FBD0-9613-4321-AF7C-1DE4E1600063}"/>
              </a:ext>
            </a:extLst>
          </p:cNvPr>
          <p:cNvSpPr/>
          <p:nvPr/>
        </p:nvSpPr>
        <p:spPr>
          <a:xfrm>
            <a:off x="10536541" y="2590229"/>
            <a:ext cx="612000" cy="612000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 Placeholder 2">
            <a:extLst>
              <a:ext uri="{FF2B5EF4-FFF2-40B4-BE49-F238E27FC236}">
                <a16:creationId xmlns:a16="http://schemas.microsoft.com/office/drawing/2014/main" id="{EEC545EA-A501-4C46-8956-DC18C7E91958}"/>
              </a:ext>
            </a:extLst>
          </p:cNvPr>
          <p:cNvSpPr txBox="1">
            <a:spLocks/>
          </p:cNvSpPr>
          <p:nvPr/>
        </p:nvSpPr>
        <p:spPr>
          <a:xfrm>
            <a:off x="595771" y="3753492"/>
            <a:ext cx="5191388" cy="2730168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The line passing through the two centers of two non-concentric circles is called </a:t>
            </a:r>
            <a:r>
              <a:rPr lang="en-US" sz="2000" dirty="0">
                <a:solidFill>
                  <a:srgbClr val="7030A0"/>
                </a:solidFill>
                <a:latin typeface="Myriad Pro" panose="020B0503030403020204" charset="0"/>
                <a:cs typeface="Times New Roman" panose="02020603050405020304" pitchFamily="18" charset="0"/>
              </a:rPr>
              <a:t>the line of centers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 of the two circles. In other words, the </a:t>
            </a:r>
            <a:r>
              <a:rPr lang="en-US" sz="2000" dirty="0">
                <a:solidFill>
                  <a:srgbClr val="7030A0"/>
                </a:solidFill>
                <a:latin typeface="Myriad Pro" panose="020B0503030403020204" charset="0"/>
                <a:cs typeface="Times New Roman" panose="02020603050405020304" pitchFamily="18" charset="0"/>
              </a:rPr>
              <a:t>line of centers 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is the segment joining the two centers.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sz="2000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sz="2000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sz="2000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sz="2000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sz="2000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2B031E2A-22D6-44C3-AAEF-4E09DB2E551F}"/>
              </a:ext>
            </a:extLst>
          </p:cNvPr>
          <p:cNvSpPr/>
          <p:nvPr/>
        </p:nvSpPr>
        <p:spPr>
          <a:xfrm>
            <a:off x="1872797" y="5241590"/>
            <a:ext cx="1080000" cy="1080000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029A6AAE-E702-4617-91EF-E7789DF50D26}"/>
              </a:ext>
            </a:extLst>
          </p:cNvPr>
          <p:cNvSpPr/>
          <p:nvPr/>
        </p:nvSpPr>
        <p:spPr>
          <a:xfrm>
            <a:off x="2358797" y="5718382"/>
            <a:ext cx="108000" cy="108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0DEED4DA-7FE7-4A17-B8D0-8E68623E85BB}"/>
              </a:ext>
            </a:extLst>
          </p:cNvPr>
          <p:cNvSpPr/>
          <p:nvPr/>
        </p:nvSpPr>
        <p:spPr>
          <a:xfrm>
            <a:off x="3690797" y="5718382"/>
            <a:ext cx="108000" cy="108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BDD4F3D1-EDFA-4CDE-8DC3-E30676FD2670}"/>
              </a:ext>
            </a:extLst>
          </p:cNvPr>
          <p:cNvSpPr/>
          <p:nvPr/>
        </p:nvSpPr>
        <p:spPr>
          <a:xfrm>
            <a:off x="3438797" y="5453022"/>
            <a:ext cx="612000" cy="612000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2BAF999C-E07F-4903-926B-C49B3FEC34BB}"/>
              </a:ext>
            </a:extLst>
          </p:cNvPr>
          <p:cNvCxnSpPr/>
          <p:nvPr/>
        </p:nvCxnSpPr>
        <p:spPr>
          <a:xfrm>
            <a:off x="2384273" y="5776438"/>
            <a:ext cx="1368000" cy="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42" name="Group 41">
            <a:extLst>
              <a:ext uri="{FF2B5EF4-FFF2-40B4-BE49-F238E27FC236}">
                <a16:creationId xmlns:a16="http://schemas.microsoft.com/office/drawing/2014/main" id="{DFA6C195-DEF1-451B-B857-91C5A2FA7445}"/>
              </a:ext>
            </a:extLst>
          </p:cNvPr>
          <p:cNvGrpSpPr/>
          <p:nvPr/>
        </p:nvGrpSpPr>
        <p:grpSpPr>
          <a:xfrm>
            <a:off x="2746568" y="5826382"/>
            <a:ext cx="1493943" cy="467068"/>
            <a:chOff x="9328921" y="2839570"/>
            <a:chExt cx="1493943" cy="467068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97F1545A-15CA-485A-8776-2D54377DF511}"/>
                </a:ext>
              </a:extLst>
            </p:cNvPr>
            <p:cNvSpPr txBox="1"/>
            <p:nvPr/>
          </p:nvSpPr>
          <p:spPr>
            <a:xfrm>
              <a:off x="9328921" y="2998861"/>
              <a:ext cx="149394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Line of Centers</a:t>
              </a:r>
              <a:endParaRPr lang="en-US" sz="1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5" name="Straight Arrow Connector 44">
              <a:extLst>
                <a:ext uri="{FF2B5EF4-FFF2-40B4-BE49-F238E27FC236}">
                  <a16:creationId xmlns:a16="http://schemas.microsoft.com/office/drawing/2014/main" id="{C8795C14-79EC-4444-852B-FB87A4076C9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650626" y="2839570"/>
              <a:ext cx="39701" cy="228964"/>
            </a:xfrm>
            <a:prstGeom prst="straightConnector1">
              <a:avLst/>
            </a:prstGeom>
            <a:ln>
              <a:solidFill>
                <a:srgbClr val="7030A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EAB4B319-3735-4C27-923A-36AC19BC04CD}"/>
              </a:ext>
            </a:extLst>
          </p:cNvPr>
          <p:cNvSpPr txBox="1">
            <a:spLocks/>
          </p:cNvSpPr>
          <p:nvPr/>
        </p:nvSpPr>
        <p:spPr>
          <a:xfrm>
            <a:off x="5906813" y="3751341"/>
            <a:ext cx="5758349" cy="272880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In a triangle, the length of one side is less than the sum and greater than the difference of the other two sides.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24956407-4F4C-44DE-91D2-A1CBC6A24E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88824" y="4881590"/>
            <a:ext cx="3072000" cy="1440000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611C6F92-F4EF-4F5B-BEFE-055D6FB9D27B}"/>
              </a:ext>
            </a:extLst>
          </p:cNvPr>
          <p:cNvSpPr txBox="1"/>
          <p:nvPr/>
        </p:nvSpPr>
        <p:spPr>
          <a:xfrm>
            <a:off x="9197348" y="4947350"/>
            <a:ext cx="2185193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200" dirty="0">
                <a:solidFill>
                  <a:srgbClr val="00C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&lt; 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&lt; </a:t>
            </a:r>
            <a:r>
              <a:rPr lang="en-US" sz="2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sz="2200" dirty="0">
                <a:solidFill>
                  <a:srgbClr val="00C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  <a:p>
            <a:r>
              <a:rPr lang="en-US" sz="2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&lt; </a:t>
            </a:r>
            <a:r>
              <a:rPr lang="en-US" sz="2200" dirty="0">
                <a:solidFill>
                  <a:srgbClr val="00C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&lt; </a:t>
            </a:r>
            <a:r>
              <a:rPr lang="en-US" sz="2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  <a:p>
            <a:r>
              <a:rPr lang="en-US" sz="2200" dirty="0">
                <a:solidFill>
                  <a:srgbClr val="00C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&lt; </a:t>
            </a:r>
            <a:r>
              <a:rPr lang="en-US" sz="2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&lt; </a:t>
            </a:r>
            <a:r>
              <a:rPr lang="en-US" sz="2200" dirty="0">
                <a:solidFill>
                  <a:srgbClr val="00C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932117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 animBg="1"/>
      <p:bldP spid="9" grpId="0" uiExpand="1" build="p"/>
      <p:bldP spid="10" grpId="0" animBg="1"/>
      <p:bldP spid="13" grpId="0" animBg="1"/>
      <p:bldP spid="14" grpId="0" animBg="1"/>
      <p:bldP spid="25" grpId="0" animBg="1"/>
      <p:bldP spid="26" grpId="0" animBg="1"/>
      <p:bldP spid="27" grpId="0"/>
      <p:bldP spid="28" grpId="0"/>
      <p:bldP spid="29" grpId="0"/>
      <p:bldP spid="30" grpId="0"/>
      <p:bldP spid="31" grpId="0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6" grpId="0" animBg="1"/>
      <p:bldP spid="4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88CC29B1-5D92-40BF-AA59-16C4B67A9A10}"/>
              </a:ext>
            </a:extLst>
          </p:cNvPr>
          <p:cNvSpPr txBox="1">
            <a:spLocks/>
          </p:cNvSpPr>
          <p:nvPr/>
        </p:nvSpPr>
        <p:spPr>
          <a:xfrm>
            <a:off x="909086" y="44618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Introduction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BF4D9EA-7B00-41A8-B30F-B003BDB7F765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22C6D938-F525-47DC-9734-95428D7CEE57}"/>
              </a:ext>
            </a:extLst>
          </p:cNvPr>
          <p:cNvSpPr txBox="1"/>
          <p:nvPr/>
        </p:nvSpPr>
        <p:spPr>
          <a:xfrm>
            <a:off x="1276739" y="1073024"/>
            <a:ext cx="58518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Problem of the Chapter</a:t>
            </a:r>
            <a:endParaRPr lang="en-US" sz="2400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855246F-5BFA-4043-874E-E2A73C13A068}"/>
              </a:ext>
            </a:extLst>
          </p:cNvPr>
          <p:cNvSpPr txBox="1"/>
          <p:nvPr/>
        </p:nvSpPr>
        <p:spPr>
          <a:xfrm>
            <a:off x="289146" y="1649768"/>
            <a:ext cx="6065934" cy="39363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sz="2400" b="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A gear is a circular part with cut teeth. The teeth of one gear are usually inserted in the teeth of another to transmit torque.</a:t>
            </a:r>
          </a:p>
          <a:p>
            <a:pPr>
              <a:lnSpc>
                <a:spcPct val="80000"/>
              </a:lnSpc>
            </a:pPr>
            <a:r>
              <a:rPr lang="en-US" sz="2400" b="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Gear A, Gear B, and Gear C are three gears in a machine:</a:t>
            </a:r>
          </a:p>
          <a:p>
            <a:pPr marL="342900" indent="-342900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b="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The radius of Gear A is 20 cm including teeth with lengths 2 cm each.</a:t>
            </a: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sz="2400" b="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The radius of Gear B is 20 cm including teeth with lengths 2 cm each.</a:t>
            </a: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sz="2400" b="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The radius of Gear C is 15 cm including teeth with lengths 2 cm each.</a:t>
            </a:r>
          </a:p>
          <a:p>
            <a:pPr>
              <a:lnSpc>
                <a:spcPct val="80000"/>
              </a:lnSpc>
            </a:pPr>
            <a:r>
              <a:rPr lang="en-US" sz="2400" b="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How far is the distance between the center of Gear A and that of Gear C?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2C0A906-552E-405C-B851-6AA4719770D8}"/>
              </a:ext>
            </a:extLst>
          </p:cNvPr>
          <p:cNvGrpSpPr/>
          <p:nvPr/>
        </p:nvGrpSpPr>
        <p:grpSpPr>
          <a:xfrm>
            <a:off x="7128589" y="2024313"/>
            <a:ext cx="4605756" cy="2557018"/>
            <a:chOff x="7740680" y="1901483"/>
            <a:chExt cx="3774815" cy="2520000"/>
          </a:xfrm>
        </p:grpSpPr>
        <p:pic>
          <p:nvPicPr>
            <p:cNvPr id="23" name="Picture 4" descr="Image tag: gear, image quantity: 548 | tag | Hippopx">
              <a:extLst>
                <a:ext uri="{FF2B5EF4-FFF2-40B4-BE49-F238E27FC236}">
                  <a16:creationId xmlns:a16="http://schemas.microsoft.com/office/drawing/2014/main" id="{5D368ABF-7B95-44CD-93A6-515B1744099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40680" y="1901483"/>
              <a:ext cx="3774815" cy="25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69926A71-3522-466F-BC17-9CD792B484E9}"/>
                </a:ext>
              </a:extLst>
            </p:cNvPr>
            <p:cNvSpPr txBox="1"/>
            <p:nvPr/>
          </p:nvSpPr>
          <p:spPr>
            <a:xfrm>
              <a:off x="8011393" y="2088018"/>
              <a:ext cx="1219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Gear A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087670B3-E0BD-4E57-9CA6-591E7D7904CD}"/>
                </a:ext>
              </a:extLst>
            </p:cNvPr>
            <p:cNvSpPr txBox="1"/>
            <p:nvPr/>
          </p:nvSpPr>
          <p:spPr>
            <a:xfrm>
              <a:off x="10021541" y="2088018"/>
              <a:ext cx="1219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Gear B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E6EFC7E-1C9B-4147-AB20-0C5FAA9F8452}"/>
                </a:ext>
              </a:extLst>
            </p:cNvPr>
            <p:cNvSpPr txBox="1"/>
            <p:nvPr/>
          </p:nvSpPr>
          <p:spPr>
            <a:xfrm>
              <a:off x="9046002" y="3999693"/>
              <a:ext cx="1219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Gear C</a:t>
              </a: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6E216F12-435C-4540-BD7D-C732A4E9836B}"/>
                </a:ext>
              </a:extLst>
            </p:cNvPr>
            <p:cNvSpPr/>
            <p:nvPr/>
          </p:nvSpPr>
          <p:spPr>
            <a:xfrm>
              <a:off x="8461130" y="2595692"/>
              <a:ext cx="216000" cy="21600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C10EB623-399E-46DE-957E-EEF17010DDE1}"/>
                </a:ext>
              </a:extLst>
            </p:cNvPr>
            <p:cNvSpPr/>
            <p:nvPr/>
          </p:nvSpPr>
          <p:spPr>
            <a:xfrm>
              <a:off x="9547602" y="3784565"/>
              <a:ext cx="216000" cy="21600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2" name="Straight Arrow Connector 41">
              <a:extLst>
                <a:ext uri="{FF2B5EF4-FFF2-40B4-BE49-F238E27FC236}">
                  <a16:creationId xmlns:a16="http://schemas.microsoft.com/office/drawing/2014/main" id="{50D4B170-39A2-4DB7-A3CF-24E5D405B047}"/>
                </a:ext>
              </a:extLst>
            </p:cNvPr>
            <p:cNvCxnSpPr>
              <a:cxnSpLocks/>
            </p:cNvCxnSpPr>
            <p:nvPr/>
          </p:nvCxnSpPr>
          <p:spPr>
            <a:xfrm>
              <a:off x="8569130" y="2701092"/>
              <a:ext cx="1120560" cy="1244102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71738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20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Text |RELATIVE POSITIONS OF TWO CIRCLES 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C586E58F-A887-40D5-A01B-0C7F2E2A7227}"/>
              </a:ext>
            </a:extLst>
          </p:cNvPr>
          <p:cNvSpPr txBox="1">
            <a:spLocks/>
          </p:cNvSpPr>
          <p:nvPr/>
        </p:nvSpPr>
        <p:spPr>
          <a:xfrm>
            <a:off x="459839" y="1137896"/>
            <a:ext cx="3601679" cy="5400061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r>
              <a:rPr lang="en-US" baseline="3000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85CC05B-3BA1-472F-A8F9-62EB3F1D5FD2}"/>
              </a:ext>
            </a:extLst>
          </p:cNvPr>
          <p:cNvSpPr txBox="1"/>
          <p:nvPr/>
        </p:nvSpPr>
        <p:spPr>
          <a:xfrm>
            <a:off x="532815" y="1608418"/>
            <a:ext cx="3420000" cy="8330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Two circles are said to be </a:t>
            </a:r>
            <a:r>
              <a:rPr lang="en-US" sz="2000" b="1" dirty="0">
                <a:latin typeface="Myriad Pro" panose="020B0503030403020204" charset="0"/>
                <a:cs typeface="Times New Roman" panose="02020603050405020304" pitchFamily="18" charset="0"/>
              </a:rPr>
              <a:t>disjoint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if they have </a:t>
            </a:r>
            <a:r>
              <a:rPr lang="en-US" sz="2000" b="1" dirty="0">
                <a:latin typeface="Myriad Pro" panose="020B0503030403020204" charset="0"/>
                <a:cs typeface="Times New Roman" panose="02020603050405020304" pitchFamily="18" charset="0"/>
              </a:rPr>
              <a:t>no points 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in common.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13571810-F0F9-45B5-B7C8-FA157D318937}"/>
              </a:ext>
            </a:extLst>
          </p:cNvPr>
          <p:cNvSpPr txBox="1">
            <a:spLocks/>
          </p:cNvSpPr>
          <p:nvPr/>
        </p:nvSpPr>
        <p:spPr>
          <a:xfrm>
            <a:off x="553421" y="1159027"/>
            <a:ext cx="1974860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Definition</a:t>
            </a:r>
            <a:endParaRPr lang="en-US" b="0" dirty="0">
              <a:solidFill>
                <a:srgbClr val="00B0F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D50EFF9-162F-4C62-88B8-41BEF3F379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40851" y="5255399"/>
            <a:ext cx="1300075" cy="11880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453B662-568A-4051-BCB4-689AEB6EA095}"/>
              </a:ext>
            </a:extLst>
          </p:cNvPr>
          <p:cNvSpPr txBox="1"/>
          <p:nvPr/>
        </p:nvSpPr>
        <p:spPr>
          <a:xfrm>
            <a:off x="532815" y="2701492"/>
            <a:ext cx="3420000" cy="5872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Externally disjoint circles </a:t>
            </a:r>
          </a:p>
          <a:p>
            <a:pPr algn="ctr">
              <a:lnSpc>
                <a:spcPct val="80000"/>
              </a:lnSpc>
            </a:pP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(Exterior circles)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9BF25B2-6102-49C3-A23D-EA43DD55ACEB}"/>
              </a:ext>
            </a:extLst>
          </p:cNvPr>
          <p:cNvSpPr txBox="1"/>
          <p:nvPr/>
        </p:nvSpPr>
        <p:spPr>
          <a:xfrm>
            <a:off x="503128" y="4626727"/>
            <a:ext cx="3420000" cy="5872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Internally disjoint circles </a:t>
            </a:r>
          </a:p>
          <a:p>
            <a:pPr algn="ctr">
              <a:lnSpc>
                <a:spcPct val="80000"/>
              </a:lnSpc>
            </a:pP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(Interior circles)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FEB30D9-AFFC-444C-894F-8980D170E0A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0400" y="3399366"/>
            <a:ext cx="2052001" cy="1188000"/>
          </a:xfrm>
          <a:prstGeom prst="rect">
            <a:avLst/>
          </a:prstGeom>
        </p:spPr>
      </p:pic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7B72A794-46BF-4225-8B70-62596B072BFD}"/>
              </a:ext>
            </a:extLst>
          </p:cNvPr>
          <p:cNvSpPr txBox="1">
            <a:spLocks/>
          </p:cNvSpPr>
          <p:nvPr/>
        </p:nvSpPr>
        <p:spPr>
          <a:xfrm>
            <a:off x="4140519" y="1137898"/>
            <a:ext cx="4829231" cy="5400062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38375">
              <a:lnSpc>
                <a:spcPct val="120000"/>
              </a:lnSpc>
            </a:pPr>
            <a:r>
              <a:rPr lang="en-US" b="0" baseline="3000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  <a:endParaRPr lang="en-US" b="0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8730172-AD97-4A38-800C-3BCD911FE183}"/>
              </a:ext>
            </a:extLst>
          </p:cNvPr>
          <p:cNvSpPr txBox="1"/>
          <p:nvPr/>
        </p:nvSpPr>
        <p:spPr>
          <a:xfrm>
            <a:off x="4194334" y="1608418"/>
            <a:ext cx="4873520" cy="8330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Two circles are said to be </a:t>
            </a:r>
            <a:r>
              <a:rPr lang="en-US" sz="2000" b="1" dirty="0">
                <a:latin typeface="Myriad Pro" panose="020B0503030403020204" charset="0"/>
                <a:cs typeface="Times New Roman" panose="02020603050405020304" pitchFamily="18" charset="0"/>
              </a:rPr>
              <a:t>tangent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if they have only </a:t>
            </a:r>
            <a:r>
              <a:rPr lang="en-US" sz="2000" b="1" dirty="0">
                <a:latin typeface="Myriad Pro" panose="020B0503030403020204" charset="0"/>
                <a:cs typeface="Times New Roman" panose="02020603050405020304" pitchFamily="18" charset="0"/>
              </a:rPr>
              <a:t>one point 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in common, called the </a:t>
            </a:r>
            <a:r>
              <a:rPr lang="en-US" sz="2000" b="1" dirty="0">
                <a:latin typeface="Myriad Pro" panose="020B0503030403020204" charset="0"/>
                <a:cs typeface="Times New Roman" panose="02020603050405020304" pitchFamily="18" charset="0"/>
              </a:rPr>
              <a:t>point of tangency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400CC60B-11C7-4770-9703-0F20AE13D89C}"/>
              </a:ext>
            </a:extLst>
          </p:cNvPr>
          <p:cNvSpPr txBox="1">
            <a:spLocks/>
          </p:cNvSpPr>
          <p:nvPr/>
        </p:nvSpPr>
        <p:spPr>
          <a:xfrm>
            <a:off x="4195837" y="1144852"/>
            <a:ext cx="1974860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Definition</a:t>
            </a:r>
            <a:endParaRPr lang="en-US" b="0" dirty="0">
              <a:solidFill>
                <a:srgbClr val="00B0F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DB5681B-D497-4551-A893-B70AA37B170A}"/>
              </a:ext>
            </a:extLst>
          </p:cNvPr>
          <p:cNvSpPr txBox="1"/>
          <p:nvPr/>
        </p:nvSpPr>
        <p:spPr>
          <a:xfrm>
            <a:off x="4555085" y="2875471"/>
            <a:ext cx="3616380" cy="340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Externally tangent circles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78D0863-6C6B-4146-A18F-DAAE3BC4B41A}"/>
              </a:ext>
            </a:extLst>
          </p:cNvPr>
          <p:cNvSpPr txBox="1"/>
          <p:nvPr/>
        </p:nvSpPr>
        <p:spPr>
          <a:xfrm>
            <a:off x="4689151" y="4602732"/>
            <a:ext cx="3420000" cy="340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Internally tangent circles 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57D15B46-1433-4A81-AFD3-93C04CED11C3}"/>
              </a:ext>
            </a:extLst>
          </p:cNvPr>
          <p:cNvSpPr txBox="1">
            <a:spLocks/>
          </p:cNvSpPr>
          <p:nvPr/>
        </p:nvSpPr>
        <p:spPr>
          <a:xfrm>
            <a:off x="9082365" y="1137897"/>
            <a:ext cx="2629637" cy="540006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38375">
              <a:lnSpc>
                <a:spcPct val="120000"/>
              </a:lnSpc>
            </a:pPr>
            <a:r>
              <a:rPr lang="en-US" b="0" baseline="3000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  <a:endParaRPr lang="en-US" b="0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89BE0E0-60BC-4721-8B44-297F1D034139}"/>
              </a:ext>
            </a:extLst>
          </p:cNvPr>
          <p:cNvSpPr txBox="1"/>
          <p:nvPr/>
        </p:nvSpPr>
        <p:spPr>
          <a:xfrm>
            <a:off x="9082365" y="1622222"/>
            <a:ext cx="2419350" cy="10792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Two circles are said to be </a:t>
            </a:r>
            <a:r>
              <a:rPr lang="en-US" sz="2000" b="1" dirty="0">
                <a:latin typeface="Myriad Pro" panose="020B0503030403020204" charset="0"/>
                <a:cs typeface="Times New Roman" panose="02020603050405020304" pitchFamily="18" charset="0"/>
              </a:rPr>
              <a:t>intersecting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if they have </a:t>
            </a:r>
            <a:r>
              <a:rPr lang="en-US" sz="2000" b="1" dirty="0">
                <a:latin typeface="Myriad Pro" panose="020B0503030403020204" charset="0"/>
                <a:cs typeface="Times New Roman" panose="02020603050405020304" pitchFamily="18" charset="0"/>
              </a:rPr>
              <a:t>two points 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in common.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167F5B3C-2FF2-458C-B6CF-02215BD26E2A}"/>
              </a:ext>
            </a:extLst>
          </p:cNvPr>
          <p:cNvSpPr txBox="1">
            <a:spLocks/>
          </p:cNvSpPr>
          <p:nvPr/>
        </p:nvSpPr>
        <p:spPr>
          <a:xfrm>
            <a:off x="9104069" y="1137896"/>
            <a:ext cx="1974860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Definition</a:t>
            </a:r>
            <a:endParaRPr lang="en-US" b="0" dirty="0">
              <a:solidFill>
                <a:srgbClr val="00B0F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192BF8C5-31F2-482A-A204-B9AB56BB7DE8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00252" y="3399366"/>
            <a:ext cx="1768313" cy="1188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5166DB1-D60D-42B7-B07E-D004F4CB168D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20000" y="5209440"/>
            <a:ext cx="1267200" cy="1188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67866FF-0B85-4962-B948-A89A57AAF479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54045" y="3993366"/>
            <a:ext cx="1574660" cy="11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461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 animBg="1"/>
      <p:bldP spid="8" grpId="0" build="p"/>
      <p:bldP spid="9" grpId="0" animBg="1"/>
      <p:bldP spid="12" grpId="0" uiExpand="1" build="p"/>
      <p:bldP spid="13" grpId="0" uiExpand="1" build="p"/>
      <p:bldP spid="15" grpId="0" uiExpand="1" build="p" animBg="1"/>
      <p:bldP spid="16" grpId="0" build="p"/>
      <p:bldP spid="17" grpId="0" animBg="1"/>
      <p:bldP spid="18" grpId="0" uiExpand="1" build="p"/>
      <p:bldP spid="19" grpId="0" uiExpand="1" build="p"/>
      <p:bldP spid="20" grpId="0" uiExpand="1" build="p" animBg="1"/>
      <p:bldP spid="21" grpId="0" build="p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RELATIVE POSITIONS OF TWO CIRCLES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3EF92D7C-1B36-42A3-B726-2F74CFF67408}"/>
              </a:ext>
            </a:extLst>
          </p:cNvPr>
          <p:cNvSpPr txBox="1">
            <a:spLocks/>
          </p:cNvSpPr>
          <p:nvPr/>
        </p:nvSpPr>
        <p:spPr>
          <a:xfrm>
            <a:off x="479998" y="1232082"/>
            <a:ext cx="11500507" cy="95413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Example 1 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In each of the cases below, study the relative positions of the two circles. Write internally (tangent or disjoint), externally (tangent or disjoint), or intersecting.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6432465-CE94-4443-97C2-E39E5D6A5C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73522" y="2186215"/>
            <a:ext cx="1484603" cy="1440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A3E5E16-C2B2-4119-897C-B2B314B3BB8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49022" y="2186215"/>
            <a:ext cx="1887568" cy="1440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B3133D6-433D-44BD-A783-50660E6A42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6131" y="2253806"/>
            <a:ext cx="2187961" cy="1440000"/>
          </a:xfrm>
          <a:prstGeom prst="rect">
            <a:avLst/>
          </a:prstGeom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2B75C297-3085-4431-9214-8F020B6FEDA8}"/>
              </a:ext>
            </a:extLst>
          </p:cNvPr>
          <p:cNvSpPr txBox="1">
            <a:spLocks/>
          </p:cNvSpPr>
          <p:nvPr/>
        </p:nvSpPr>
        <p:spPr>
          <a:xfrm>
            <a:off x="546609" y="2210062"/>
            <a:ext cx="912074" cy="40630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latin typeface="Myriad Pro" panose="020B0503030403020204" charset="0"/>
                <a:cs typeface="Times New Roman" panose="02020603050405020304" pitchFamily="18" charset="0"/>
              </a:rPr>
              <a:t>A.</a:t>
            </a:r>
            <a:endParaRPr lang="en-US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0EAF3ED5-3128-4683-90A6-EE42EA5014C8}"/>
              </a:ext>
            </a:extLst>
          </p:cNvPr>
          <p:cNvSpPr txBox="1">
            <a:spLocks/>
          </p:cNvSpPr>
          <p:nvPr/>
        </p:nvSpPr>
        <p:spPr>
          <a:xfrm>
            <a:off x="4546849" y="2210061"/>
            <a:ext cx="912074" cy="40630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latin typeface="Myriad Pro" panose="020B0503030403020204" charset="0"/>
                <a:cs typeface="Times New Roman" panose="02020603050405020304" pitchFamily="18" charset="0"/>
              </a:rPr>
              <a:t>B.</a:t>
            </a:r>
            <a:endParaRPr lang="en-US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01274C7B-F0C3-4B00-8CFE-A47DB5B95C38}"/>
              </a:ext>
            </a:extLst>
          </p:cNvPr>
          <p:cNvSpPr txBox="1">
            <a:spLocks/>
          </p:cNvSpPr>
          <p:nvPr/>
        </p:nvSpPr>
        <p:spPr>
          <a:xfrm>
            <a:off x="8547088" y="2210061"/>
            <a:ext cx="912074" cy="40630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latin typeface="Myriad Pro" panose="020B0503030403020204" charset="0"/>
                <a:cs typeface="Times New Roman" panose="02020603050405020304" pitchFamily="18" charset="0"/>
              </a:rPr>
              <a:t>C.</a:t>
            </a:r>
            <a:endParaRPr lang="en-US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7438AE03-C952-4923-8525-4406C9DEAC91}"/>
              </a:ext>
            </a:extLst>
          </p:cNvPr>
          <p:cNvSpPr txBox="1">
            <a:spLocks/>
          </p:cNvSpPr>
          <p:nvPr/>
        </p:nvSpPr>
        <p:spPr>
          <a:xfrm>
            <a:off x="899766" y="3669569"/>
            <a:ext cx="2187962" cy="4063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Internally disjoint</a:t>
            </a:r>
            <a:endParaRPr lang="en-US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25FD5E6A-C1E1-468E-AE02-1E63688BCA5A}"/>
              </a:ext>
            </a:extLst>
          </p:cNvPr>
          <p:cNvSpPr txBox="1">
            <a:spLocks/>
          </p:cNvSpPr>
          <p:nvPr/>
        </p:nvSpPr>
        <p:spPr>
          <a:xfrm>
            <a:off x="5219707" y="5912402"/>
            <a:ext cx="2531289" cy="4482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Externally disjoint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198F9492-ECDF-40C5-B1CE-ECA56E407009}"/>
              </a:ext>
            </a:extLst>
          </p:cNvPr>
          <p:cNvSpPr txBox="1">
            <a:spLocks/>
          </p:cNvSpPr>
          <p:nvPr/>
        </p:nvSpPr>
        <p:spPr>
          <a:xfrm>
            <a:off x="9537237" y="3669569"/>
            <a:ext cx="1878885" cy="4482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Intersecting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CFD0923B-4A6E-436D-A5D1-1193BD157E66}"/>
              </a:ext>
            </a:extLst>
          </p:cNvPr>
          <p:cNvSpPr txBox="1">
            <a:spLocks/>
          </p:cNvSpPr>
          <p:nvPr/>
        </p:nvSpPr>
        <p:spPr>
          <a:xfrm>
            <a:off x="5391372" y="3704794"/>
            <a:ext cx="2187961" cy="4482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Externally tangent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33EB43C-F9F2-4C49-9E85-FB7384CA39D8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99061" y="4490718"/>
            <a:ext cx="2298835" cy="144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F0FF830-C933-44CC-B9D6-D0DB7D5457B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2552" y="4490718"/>
            <a:ext cx="1426542" cy="1440000"/>
          </a:xfrm>
          <a:prstGeom prst="rect">
            <a:avLst/>
          </a:prstGeom>
        </p:spPr>
      </p:pic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80EF9179-6AD8-47BD-A3CC-7C8B2E8063B8}"/>
              </a:ext>
            </a:extLst>
          </p:cNvPr>
          <p:cNvSpPr txBox="1">
            <a:spLocks/>
          </p:cNvSpPr>
          <p:nvPr/>
        </p:nvSpPr>
        <p:spPr>
          <a:xfrm>
            <a:off x="546609" y="4495952"/>
            <a:ext cx="912074" cy="40630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latin typeface="Myriad Pro" panose="020B0503030403020204" charset="0"/>
                <a:cs typeface="Times New Roman" panose="02020603050405020304" pitchFamily="18" charset="0"/>
              </a:rPr>
              <a:t>D.</a:t>
            </a:r>
            <a:endParaRPr lang="en-US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BB3B9FAE-8F92-4116-9AB9-91F4A1F50ECD}"/>
              </a:ext>
            </a:extLst>
          </p:cNvPr>
          <p:cNvSpPr txBox="1">
            <a:spLocks/>
          </p:cNvSpPr>
          <p:nvPr/>
        </p:nvSpPr>
        <p:spPr>
          <a:xfrm>
            <a:off x="4546849" y="4495951"/>
            <a:ext cx="912074" cy="40630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latin typeface="Myriad Pro" panose="020B0503030403020204" charset="0"/>
                <a:cs typeface="Times New Roman" panose="02020603050405020304" pitchFamily="18" charset="0"/>
              </a:rPr>
              <a:t>E.</a:t>
            </a:r>
            <a:endParaRPr lang="en-US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588AE2E8-269D-4A37-AB6F-63E072A97715}"/>
              </a:ext>
            </a:extLst>
          </p:cNvPr>
          <p:cNvSpPr txBox="1">
            <a:spLocks/>
          </p:cNvSpPr>
          <p:nvPr/>
        </p:nvSpPr>
        <p:spPr>
          <a:xfrm>
            <a:off x="8547088" y="4495951"/>
            <a:ext cx="912074" cy="40630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latin typeface="Myriad Pro" panose="020B0503030403020204" charset="0"/>
                <a:cs typeface="Times New Roman" panose="02020603050405020304" pitchFamily="18" charset="0"/>
              </a:rPr>
              <a:t>F.</a:t>
            </a:r>
            <a:endParaRPr lang="en-US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22" name="Content Placeholder 3">
            <a:extLst>
              <a:ext uri="{FF2B5EF4-FFF2-40B4-BE49-F238E27FC236}">
                <a16:creationId xmlns:a16="http://schemas.microsoft.com/office/drawing/2014/main" id="{FA5623BB-2DD8-4BC8-859C-E2F13ACA76DE}"/>
              </a:ext>
            </a:extLst>
          </p:cNvPr>
          <p:cNvSpPr txBox="1">
            <a:spLocks/>
          </p:cNvSpPr>
          <p:nvPr/>
        </p:nvSpPr>
        <p:spPr>
          <a:xfrm>
            <a:off x="850873" y="5955459"/>
            <a:ext cx="2187961" cy="4482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Internally tangent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49EC00FF-7EC3-47AE-A0F6-EE62102A6820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29271" y="4490718"/>
            <a:ext cx="1527070" cy="1440000"/>
          </a:xfrm>
          <a:prstGeom prst="rect">
            <a:avLst/>
          </a:prstGeom>
        </p:spPr>
      </p:pic>
      <p:sp>
        <p:nvSpPr>
          <p:cNvPr id="24" name="Content Placeholder 3">
            <a:extLst>
              <a:ext uri="{FF2B5EF4-FFF2-40B4-BE49-F238E27FC236}">
                <a16:creationId xmlns:a16="http://schemas.microsoft.com/office/drawing/2014/main" id="{8E06895F-E90F-4941-B3EB-F87FDA688A81}"/>
              </a:ext>
            </a:extLst>
          </p:cNvPr>
          <p:cNvSpPr txBox="1">
            <a:spLocks/>
          </p:cNvSpPr>
          <p:nvPr/>
        </p:nvSpPr>
        <p:spPr>
          <a:xfrm>
            <a:off x="9211036" y="5912402"/>
            <a:ext cx="2531289" cy="4482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Internally disjoint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59BB498-A4F3-4EDB-B7C1-BC8644FFF2DC}"/>
              </a:ext>
            </a:extLst>
          </p:cNvPr>
          <p:cNvCxnSpPr/>
          <p:nvPr/>
        </p:nvCxnSpPr>
        <p:spPr>
          <a:xfrm>
            <a:off x="3716456" y="2616364"/>
            <a:ext cx="0" cy="3600000"/>
          </a:xfrm>
          <a:prstGeom prst="line">
            <a:avLst/>
          </a:prstGeom>
          <a:ln w="19050">
            <a:solidFill>
              <a:srgbClr val="B4C7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D57F7B93-3D5D-408C-88F0-3445A42C0660}"/>
              </a:ext>
            </a:extLst>
          </p:cNvPr>
          <p:cNvCxnSpPr/>
          <p:nvPr/>
        </p:nvCxnSpPr>
        <p:spPr>
          <a:xfrm>
            <a:off x="8097956" y="2564181"/>
            <a:ext cx="0" cy="3600000"/>
          </a:xfrm>
          <a:prstGeom prst="line">
            <a:avLst/>
          </a:prstGeom>
          <a:ln w="19050">
            <a:solidFill>
              <a:srgbClr val="B4C7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1517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9" grpId="0" uiExpand="1" build="p"/>
      <p:bldP spid="10" grpId="0" uiExpand="1" build="p"/>
      <p:bldP spid="12" grpId="0" uiExpand="1" build="p"/>
      <p:bldP spid="13" grpId="0" build="p"/>
      <p:bldP spid="14" grpId="0" build="p"/>
      <p:bldP spid="15" grpId="0"/>
      <p:bldP spid="16" grpId="0"/>
      <p:bldP spid="19" grpId="0" uiExpand="1" build="p"/>
      <p:bldP spid="20" grpId="0" uiExpand="1" build="p"/>
      <p:bldP spid="21" grpId="0" uiExpand="1" build="p"/>
      <p:bldP spid="22" grpId="0"/>
      <p:bldP spid="2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RELATIVE POSITIONS OF TWO CIRCLES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2E045D3A-E551-4073-AE5C-EC0615199315}"/>
              </a:ext>
            </a:extLst>
          </p:cNvPr>
          <p:cNvSpPr txBox="1">
            <a:spLocks/>
          </p:cNvSpPr>
          <p:nvPr/>
        </p:nvSpPr>
        <p:spPr>
          <a:xfrm>
            <a:off x="526912" y="1177745"/>
            <a:ext cx="5751925" cy="97490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1 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In the figure on the right, (C</a:t>
            </a:r>
            <a:r>
              <a:rPr lang="en-US" sz="2000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1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), (C</a:t>
            </a:r>
            <a:r>
              <a:rPr lang="en-US" sz="2000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), (C</a:t>
            </a:r>
            <a:r>
              <a:rPr lang="en-US" sz="2000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3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), (C</a:t>
            </a:r>
            <a:r>
              <a:rPr lang="en-US" sz="2000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4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), (C</a:t>
            </a:r>
            <a:r>
              <a:rPr lang="en-US" sz="2000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5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), and (C</a:t>
            </a:r>
            <a:r>
              <a:rPr lang="en-US" sz="2000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6</a:t>
            </a: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) are six circles.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6CE9EB46-C464-4246-B930-8BB93E1DC4E9}"/>
              </a:ext>
            </a:extLst>
          </p:cNvPr>
          <p:cNvSpPr txBox="1">
            <a:spLocks/>
          </p:cNvSpPr>
          <p:nvPr/>
        </p:nvSpPr>
        <p:spPr>
          <a:xfrm>
            <a:off x="526911" y="2152650"/>
            <a:ext cx="5366627" cy="36957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Name:</a:t>
            </a: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AutoNum type="arabicParenR"/>
            </a:pP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Two disjoint circles.</a:t>
            </a: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AutoNum type="arabicParenR"/>
            </a:pP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Two interior circles</a:t>
            </a: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AutoNum type="arabicParenR"/>
            </a:pP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Two exterior circles.</a:t>
            </a: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AutoNum type="arabicParenR"/>
            </a:pP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Two tangent circles</a:t>
            </a: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AutoNum type="arabicParenR"/>
            </a:pP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Two externally tangent circles</a:t>
            </a: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AutoNum type="arabicParenR"/>
            </a:pP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Two internally tangent circles.</a:t>
            </a: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AutoNum type="arabicParenR"/>
            </a:pP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Two intersecting circles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8397A5F-4207-408E-8FD8-F269903508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7635" y="1140082"/>
            <a:ext cx="5089524" cy="5111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356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6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Activity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635F706-307E-414A-AC2A-475EA4E1C0B1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A83981C0-26C0-454A-8603-501EBF55734F}"/>
              </a:ext>
            </a:extLst>
          </p:cNvPr>
          <p:cNvSpPr txBox="1">
            <a:spLocks/>
          </p:cNvSpPr>
          <p:nvPr/>
        </p:nvSpPr>
        <p:spPr>
          <a:xfrm>
            <a:off x="536145" y="1275421"/>
            <a:ext cx="7626686" cy="1819599"/>
          </a:xfrm>
          <a:prstGeom prst="rect">
            <a:avLst/>
          </a:prstGeom>
        </p:spPr>
        <p:txBody>
          <a:bodyPr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400" b="1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Part A</a:t>
            </a:r>
            <a:r>
              <a:rPr lang="en-US" sz="2400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In the figure on the right,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C(O ; r) and C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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(P ; s) are externally disjoint circles.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A is a common point between (OP) and (C).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B is a common point between (OP) and (C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).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Show that OP &gt; r + s.</a:t>
            </a:r>
          </a:p>
        </p:txBody>
      </p:sp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272A4E52-B331-4870-82DF-4FDB1EFCC3AB}"/>
              </a:ext>
            </a:extLst>
          </p:cNvPr>
          <p:cNvSpPr txBox="1">
            <a:spLocks/>
          </p:cNvSpPr>
          <p:nvPr/>
        </p:nvSpPr>
        <p:spPr>
          <a:xfrm>
            <a:off x="536145" y="3137833"/>
            <a:ext cx="4762089" cy="434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OP = OA + AB + BP = r + AB + s &gt; r + s</a:t>
            </a:r>
            <a:endParaRPr lang="en-US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07B5386-5711-47A4-8427-35858F965ABD}"/>
              </a:ext>
            </a:extLst>
          </p:cNvPr>
          <p:cNvSpPr txBox="1">
            <a:spLocks/>
          </p:cNvSpPr>
          <p:nvPr/>
        </p:nvSpPr>
        <p:spPr>
          <a:xfrm>
            <a:off x="536145" y="3720548"/>
            <a:ext cx="7626686" cy="203792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400" b="1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Part B 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In the figure on right,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C(O ; r) and C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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(P ; s) are internally disjoint circles.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C is one of the common points between (OP) and (C).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B is one of the common points between (OP) and (C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).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Show that OP &lt; r – s.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47408E36-B4F9-4D9C-A397-63E52B7E9E8A}"/>
              </a:ext>
            </a:extLst>
          </p:cNvPr>
          <p:cNvSpPr txBox="1">
            <a:spLocks/>
          </p:cNvSpPr>
          <p:nvPr/>
        </p:nvSpPr>
        <p:spPr>
          <a:xfrm>
            <a:off x="536145" y="5400228"/>
            <a:ext cx="4762089" cy="7059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OC = OP + PB + BC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OP = OC – PB – BC = r – s – BC &lt; r – s</a:t>
            </a:r>
            <a:endParaRPr lang="en-US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BF247A3-2E0F-4DA7-9A26-311DD4B358ED}"/>
              </a:ext>
            </a:extLst>
          </p:cNvPr>
          <p:cNvGrpSpPr/>
          <p:nvPr/>
        </p:nvGrpSpPr>
        <p:grpSpPr>
          <a:xfrm>
            <a:off x="7234989" y="1123751"/>
            <a:ext cx="4420866" cy="2430259"/>
            <a:chOff x="7234989" y="1123751"/>
            <a:chExt cx="4420866" cy="2430259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09A9176B-5F3F-4E75-9D57-E726E446F8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234989" y="1123751"/>
              <a:ext cx="4420866" cy="2407608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2EF23A5-5BD6-43C1-A380-784B5C1AA1BB}"/>
                </a:ext>
              </a:extLst>
            </p:cNvPr>
            <p:cNvSpPr txBox="1"/>
            <p:nvPr/>
          </p:nvSpPr>
          <p:spPr>
            <a:xfrm>
              <a:off x="7275094" y="3153900"/>
              <a:ext cx="68981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latin typeface="Myriad Pro" panose="020B0503030403020204" charset="0"/>
                  <a:cs typeface="Times New Roman" panose="02020603050405020304" pitchFamily="18" charset="0"/>
                </a:rPr>
                <a:t>(C)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819EB46-A6DC-43B7-B47A-08987FADBAA5}"/>
                </a:ext>
              </a:extLst>
            </p:cNvPr>
            <p:cNvSpPr txBox="1"/>
            <p:nvPr/>
          </p:nvSpPr>
          <p:spPr>
            <a:xfrm>
              <a:off x="10560444" y="3142575"/>
              <a:ext cx="68981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latin typeface="Myriad Pro" panose="020B0503030403020204" charset="0"/>
                  <a:cs typeface="Times New Roman" panose="02020603050405020304" pitchFamily="18" charset="0"/>
                </a:rPr>
                <a:t>(C</a:t>
              </a:r>
              <a:r>
                <a:rPr lang="en-US" sz="2000" dirty="0">
                  <a:latin typeface="Myriad Pro" panose="020B0503030403020204" charset="0"/>
                  <a:cs typeface="Times New Roman" panose="02020603050405020304" pitchFamily="18" charset="0"/>
                  <a:sym typeface="Symbol" panose="05050102010706020507" pitchFamily="18" charset="2"/>
                </a:rPr>
                <a:t></a:t>
              </a:r>
              <a:r>
                <a:rPr lang="en-US" sz="2000" dirty="0">
                  <a:latin typeface="Myriad Pro" panose="020B0503030403020204" charset="0"/>
                  <a:cs typeface="Times New Roman" panose="02020603050405020304" pitchFamily="18" charset="0"/>
                </a:rPr>
                <a:t>)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E68E212-6B5E-43B2-B277-F356846D1D77}"/>
              </a:ext>
            </a:extLst>
          </p:cNvPr>
          <p:cNvGrpSpPr/>
          <p:nvPr/>
        </p:nvGrpSpPr>
        <p:grpSpPr>
          <a:xfrm>
            <a:off x="8240902" y="3791515"/>
            <a:ext cx="3017056" cy="2602700"/>
            <a:chOff x="8240902" y="3791515"/>
            <a:chExt cx="3017056" cy="2602700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0FEB6351-173B-4519-9B62-3858A1BB35F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476991" y="3791515"/>
              <a:ext cx="2780967" cy="2602700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000FA07-EC97-4749-ACAE-37C046ED0DE8}"/>
                </a:ext>
              </a:extLst>
            </p:cNvPr>
            <p:cNvSpPr txBox="1"/>
            <p:nvPr/>
          </p:nvSpPr>
          <p:spPr>
            <a:xfrm>
              <a:off x="8240902" y="4057362"/>
              <a:ext cx="68981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latin typeface="Myriad Pro" panose="020B0503030403020204" charset="0"/>
                  <a:cs typeface="Times New Roman" panose="02020603050405020304" pitchFamily="18" charset="0"/>
                </a:rPr>
                <a:t>(C)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20ECF553-120C-4761-8E9B-8DFCDFCF4F1E}"/>
                </a:ext>
              </a:extLst>
            </p:cNvPr>
            <p:cNvSpPr txBox="1"/>
            <p:nvPr/>
          </p:nvSpPr>
          <p:spPr>
            <a:xfrm>
              <a:off x="9976173" y="4339401"/>
              <a:ext cx="68981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latin typeface="Myriad Pro" panose="020B0503030403020204" charset="0"/>
                  <a:cs typeface="Times New Roman" panose="02020603050405020304" pitchFamily="18" charset="0"/>
                </a:rPr>
                <a:t>(C</a:t>
              </a:r>
              <a:r>
                <a:rPr lang="en-US" sz="2000" dirty="0">
                  <a:latin typeface="Myriad Pro" panose="020B0503030403020204" charset="0"/>
                  <a:cs typeface="Times New Roman" panose="02020603050405020304" pitchFamily="18" charset="0"/>
                  <a:sym typeface="Symbol" panose="05050102010706020507" pitchFamily="18" charset="2"/>
                </a:rPr>
                <a:t></a:t>
              </a:r>
              <a:r>
                <a:rPr lang="en-US" sz="2000" dirty="0">
                  <a:latin typeface="Myriad Pro" panose="020B0503030403020204" charset="0"/>
                  <a:cs typeface="Times New Roman" panose="02020603050405020304" pitchFamily="18" charset="0"/>
                </a:rPr>
                <a:t>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03499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uiExpand="1" build="p"/>
      <p:bldP spid="14" grpId="0"/>
      <p:bldP spid="15" grpId="0" uiExpand="1" build="p"/>
      <p:bldP spid="1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Text |RELATIVE POSITIONS OF TWO CIRCLES 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E54309D7-55A2-4C46-B221-B28643E4318A}"/>
              </a:ext>
            </a:extLst>
          </p:cNvPr>
          <p:cNvSpPr txBox="1">
            <a:spLocks/>
          </p:cNvSpPr>
          <p:nvPr/>
        </p:nvSpPr>
        <p:spPr>
          <a:xfrm>
            <a:off x="0" y="1139397"/>
            <a:ext cx="12192000" cy="2482855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en-US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546DA823-A13B-4AC0-8E3E-A73E177425A9}"/>
              </a:ext>
            </a:extLst>
          </p:cNvPr>
          <p:cNvSpPr txBox="1">
            <a:spLocks/>
          </p:cNvSpPr>
          <p:nvPr/>
        </p:nvSpPr>
        <p:spPr>
          <a:xfrm>
            <a:off x="628066" y="1585951"/>
            <a:ext cx="1974860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en-US" dirty="0">
                <a:latin typeface="Myriad Pro" panose="020B0503030403020204" charset="0"/>
                <a:cs typeface="Times New Roman" panose="02020603050405020304" pitchFamily="18" charset="0"/>
              </a:rPr>
              <a:t>Verbally</a:t>
            </a:r>
            <a:endParaRPr lang="en-US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E4973B78-B605-403C-92EF-2C172927E5D2}"/>
              </a:ext>
            </a:extLst>
          </p:cNvPr>
          <p:cNvSpPr txBox="1">
            <a:spLocks/>
          </p:cNvSpPr>
          <p:nvPr/>
        </p:nvSpPr>
        <p:spPr>
          <a:xfrm>
            <a:off x="543974" y="2750403"/>
            <a:ext cx="1974860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/>
            <a:r>
              <a:rPr lang="en-US" dirty="0">
                <a:latin typeface="Myriad Pro" panose="020B0503030403020204" charset="0"/>
                <a:cs typeface="Times New Roman" panose="02020603050405020304" pitchFamily="18" charset="0"/>
              </a:rPr>
              <a:t>Symbolically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3BCDCF4-417B-46FC-88EF-E5C2A179281A}"/>
              </a:ext>
            </a:extLst>
          </p:cNvPr>
          <p:cNvSpPr txBox="1"/>
          <p:nvPr/>
        </p:nvSpPr>
        <p:spPr>
          <a:xfrm>
            <a:off x="2434740" y="1638033"/>
            <a:ext cx="6400502" cy="20159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0" dirty="0">
                <a:latin typeface="Myriad Pro" panose="020B0503030403020204" charset="0"/>
                <a:cs typeface="Times New Roman" panose="02020603050405020304" pitchFamily="18" charset="0"/>
              </a:rPr>
              <a:t>If two circles are externally disjoint, then the distance between their centers is greater than the sum of their radii. </a:t>
            </a:r>
            <a:r>
              <a:rPr lang="en-US" sz="2400" b="1" dirty="0">
                <a:latin typeface="Myriad Pro" panose="020B0503030403020204" charset="0"/>
                <a:cs typeface="Times New Roman" panose="02020603050405020304" pitchFamily="18" charset="0"/>
              </a:rPr>
              <a:t>The converse is also true</a:t>
            </a:r>
            <a:r>
              <a:rPr lang="en-US" sz="2400" b="0" dirty="0">
                <a:latin typeface="Myriad Pro" panose="020B0503030403020204" charset="0"/>
                <a:cs typeface="Times New Roman" panose="02020603050405020304" pitchFamily="18" charset="0"/>
              </a:rPr>
              <a:t>.</a:t>
            </a:r>
          </a:p>
          <a:p>
            <a:pPr>
              <a:spcBef>
                <a:spcPts val="600"/>
              </a:spcBef>
            </a:pP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If C(O ; r) and C</a:t>
            </a: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</a:t>
            </a: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(P ; s) are externally disjoint, then OP &gt; r + s.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5BECE856-88C5-4530-8FCF-4130B943B0CE}"/>
              </a:ext>
            </a:extLst>
          </p:cNvPr>
          <p:cNvSpPr txBox="1">
            <a:spLocks/>
          </p:cNvSpPr>
          <p:nvPr/>
        </p:nvSpPr>
        <p:spPr>
          <a:xfrm>
            <a:off x="628066" y="1197697"/>
            <a:ext cx="1974860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Property</a:t>
            </a:r>
            <a:endParaRPr lang="en-US" b="0" dirty="0">
              <a:solidFill>
                <a:srgbClr val="00B0F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CB82535B-6E29-494C-9450-574FDC416F80}"/>
              </a:ext>
            </a:extLst>
          </p:cNvPr>
          <p:cNvSpPr txBox="1">
            <a:spLocks/>
          </p:cNvSpPr>
          <p:nvPr/>
        </p:nvSpPr>
        <p:spPr>
          <a:xfrm>
            <a:off x="0" y="3868223"/>
            <a:ext cx="12192000" cy="2421757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38375">
              <a:lnSpc>
                <a:spcPct val="120000"/>
              </a:lnSpc>
            </a:pPr>
            <a:r>
              <a:rPr lang="en-US" b="0" baseline="3000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  <a:endParaRPr lang="en-US" b="0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44CEA27C-7D00-4D19-B87B-776CA51017CF}"/>
              </a:ext>
            </a:extLst>
          </p:cNvPr>
          <p:cNvSpPr txBox="1">
            <a:spLocks/>
          </p:cNvSpPr>
          <p:nvPr/>
        </p:nvSpPr>
        <p:spPr>
          <a:xfrm>
            <a:off x="628066" y="4224377"/>
            <a:ext cx="1974860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en-US" dirty="0">
                <a:latin typeface="Myriad Pro" panose="020B0503030403020204" charset="0"/>
                <a:cs typeface="Times New Roman" panose="02020603050405020304" pitchFamily="18" charset="0"/>
              </a:rPr>
              <a:t>Verbally</a:t>
            </a:r>
            <a:endParaRPr lang="en-US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id="{50F0D2BB-832F-48E2-A479-9629006F83C8}"/>
              </a:ext>
            </a:extLst>
          </p:cNvPr>
          <p:cNvSpPr txBox="1">
            <a:spLocks/>
          </p:cNvSpPr>
          <p:nvPr/>
        </p:nvSpPr>
        <p:spPr>
          <a:xfrm>
            <a:off x="543974" y="5408628"/>
            <a:ext cx="1974860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/>
            <a:r>
              <a:rPr lang="en-US" dirty="0">
                <a:latin typeface="Myriad Pro" panose="020B0503030403020204" charset="0"/>
                <a:cs typeface="Times New Roman" panose="02020603050405020304" pitchFamily="18" charset="0"/>
              </a:rPr>
              <a:t>Symbolically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A9C7014-D904-49FB-B9BF-2FEAFD5661EA}"/>
              </a:ext>
            </a:extLst>
          </p:cNvPr>
          <p:cNvSpPr txBox="1"/>
          <p:nvPr/>
        </p:nvSpPr>
        <p:spPr>
          <a:xfrm>
            <a:off x="2434740" y="4274044"/>
            <a:ext cx="6663025" cy="20159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0" dirty="0">
                <a:latin typeface="Myriad Pro" panose="020B0503030403020204" charset="0"/>
                <a:cs typeface="Times New Roman" panose="02020603050405020304" pitchFamily="18" charset="0"/>
              </a:rPr>
              <a:t>If two circles are internally disjoint, then the distance between their centers is smaller than the difference of their radii. </a:t>
            </a:r>
            <a:r>
              <a:rPr lang="en-US" sz="2400" b="1" dirty="0">
                <a:latin typeface="Myriad Pro" panose="020B0503030403020204" charset="0"/>
                <a:cs typeface="Times New Roman" panose="02020603050405020304" pitchFamily="18" charset="0"/>
              </a:rPr>
              <a:t>The converse is also true</a:t>
            </a:r>
            <a:r>
              <a:rPr lang="en-US" sz="2400" b="0" dirty="0">
                <a:latin typeface="Myriad Pro" panose="020B0503030403020204" charset="0"/>
                <a:cs typeface="Times New Roman" panose="02020603050405020304" pitchFamily="18" charset="0"/>
              </a:rPr>
              <a:t>.</a:t>
            </a:r>
          </a:p>
          <a:p>
            <a:pPr>
              <a:spcBef>
                <a:spcPts val="600"/>
              </a:spcBef>
            </a:pP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If C(O ; r) and C</a:t>
            </a: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</a:t>
            </a: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(P ; s) are internally disjoint, then OP &lt; r – s, with r &gt; s.</a:t>
            </a:r>
          </a:p>
        </p:txBody>
      </p:sp>
      <p:sp>
        <p:nvSpPr>
          <p:cNvPr id="33" name="Text Placeholder 2">
            <a:extLst>
              <a:ext uri="{FF2B5EF4-FFF2-40B4-BE49-F238E27FC236}">
                <a16:creationId xmlns:a16="http://schemas.microsoft.com/office/drawing/2014/main" id="{C12B98E1-A53D-4B34-BF85-D8A614C7CF7E}"/>
              </a:ext>
            </a:extLst>
          </p:cNvPr>
          <p:cNvSpPr txBox="1">
            <a:spLocks/>
          </p:cNvSpPr>
          <p:nvPr/>
        </p:nvSpPr>
        <p:spPr>
          <a:xfrm>
            <a:off x="628066" y="3836123"/>
            <a:ext cx="1974860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Property</a:t>
            </a:r>
            <a:endParaRPr lang="en-US" b="0" dirty="0">
              <a:solidFill>
                <a:srgbClr val="00B0F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5614125F-57FA-442A-932F-4B059DECD46D}"/>
              </a:ext>
            </a:extLst>
          </p:cNvPr>
          <p:cNvGrpSpPr/>
          <p:nvPr/>
        </p:nvGrpSpPr>
        <p:grpSpPr>
          <a:xfrm>
            <a:off x="8712179" y="1325493"/>
            <a:ext cx="3359021" cy="2263581"/>
            <a:chOff x="8119067" y="1435563"/>
            <a:chExt cx="3444867" cy="2186689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7E37EE57-FA0F-49F3-B72F-8E7336BB1F0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8C2"/>
                </a:clrFrom>
                <a:clrTo>
                  <a:srgbClr val="FFF8C2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119067" y="1746174"/>
              <a:ext cx="3444867" cy="1876078"/>
            </a:xfrm>
            <a:prstGeom prst="rect">
              <a:avLst/>
            </a:prstGeom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3B945DD2-3131-4810-BE41-25E61F29C5D3}"/>
                </a:ext>
              </a:extLst>
            </p:cNvPr>
            <p:cNvSpPr txBox="1"/>
            <p:nvPr/>
          </p:nvSpPr>
          <p:spPr>
            <a:xfrm>
              <a:off x="8686800" y="1435563"/>
              <a:ext cx="68981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latin typeface="Myriad Pro" panose="020B0503030403020204" charset="0"/>
                  <a:cs typeface="Times New Roman" panose="02020603050405020304" pitchFamily="18" charset="0"/>
                </a:rPr>
                <a:t>(C)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776FAF94-8AFE-477D-AFB8-DE28EF68E390}"/>
                </a:ext>
              </a:extLst>
            </p:cNvPr>
            <p:cNvSpPr txBox="1"/>
            <p:nvPr/>
          </p:nvSpPr>
          <p:spPr>
            <a:xfrm>
              <a:off x="10519659" y="1635618"/>
              <a:ext cx="68981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latin typeface="Myriad Pro" panose="020B0503030403020204" charset="0"/>
                  <a:cs typeface="Times New Roman" panose="02020603050405020304" pitchFamily="18" charset="0"/>
                </a:rPr>
                <a:t>(C</a:t>
              </a:r>
              <a:r>
                <a:rPr lang="en-US" sz="2000" dirty="0">
                  <a:latin typeface="Myriad Pro" panose="020B0503030403020204" charset="0"/>
                  <a:cs typeface="Times New Roman" panose="02020603050405020304" pitchFamily="18" charset="0"/>
                  <a:sym typeface="Symbol" panose="05050102010706020507" pitchFamily="18" charset="2"/>
                </a:rPr>
                <a:t></a:t>
              </a:r>
              <a:r>
                <a:rPr lang="en-US" sz="2000" dirty="0">
                  <a:latin typeface="Myriad Pro" panose="020B0503030403020204" charset="0"/>
                  <a:cs typeface="Times New Roman" panose="02020603050405020304" pitchFamily="18" charset="0"/>
                </a:rPr>
                <a:t>)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43F2820-7F27-44F2-B3E1-06C1AB3EADBE}"/>
              </a:ext>
            </a:extLst>
          </p:cNvPr>
          <p:cNvGrpSpPr/>
          <p:nvPr/>
        </p:nvGrpSpPr>
        <p:grpSpPr>
          <a:xfrm>
            <a:off x="9097764" y="3912732"/>
            <a:ext cx="2845419" cy="2236443"/>
            <a:chOff x="8569934" y="3866082"/>
            <a:chExt cx="2784374" cy="2283093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125BE64D-7B12-4FCB-A55C-BEFB5A5BE9F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8C2"/>
                </a:clrFrom>
                <a:clrTo>
                  <a:srgbClr val="FFF8C2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914839" y="3866082"/>
              <a:ext cx="2439469" cy="2283093"/>
            </a:xfrm>
            <a:prstGeom prst="rect">
              <a:avLst/>
            </a:prstGeom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B938572E-60C8-478B-ADA3-816F4FA10B5D}"/>
                </a:ext>
              </a:extLst>
            </p:cNvPr>
            <p:cNvSpPr txBox="1"/>
            <p:nvPr/>
          </p:nvSpPr>
          <p:spPr>
            <a:xfrm>
              <a:off x="8569934" y="4275997"/>
              <a:ext cx="68981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latin typeface="Myriad Pro" panose="020B0503030403020204" charset="0"/>
                  <a:cs typeface="Times New Roman" panose="02020603050405020304" pitchFamily="18" charset="0"/>
                </a:rPr>
                <a:t>(C)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FCF7293E-3DBD-4259-B84D-976770AF4687}"/>
                </a:ext>
              </a:extLst>
            </p:cNvPr>
            <p:cNvSpPr txBox="1"/>
            <p:nvPr/>
          </p:nvSpPr>
          <p:spPr>
            <a:xfrm>
              <a:off x="10174754" y="4339473"/>
              <a:ext cx="6898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latin typeface="Myriad Pro" panose="020B0503030403020204" charset="0"/>
                  <a:cs typeface="Times New Roman" panose="02020603050405020304" pitchFamily="18" charset="0"/>
                </a:rPr>
                <a:t>(C</a:t>
              </a:r>
              <a:r>
                <a:rPr lang="en-US" dirty="0">
                  <a:latin typeface="Myriad Pro" panose="020B0503030403020204" charset="0"/>
                  <a:cs typeface="Times New Roman" panose="02020603050405020304" pitchFamily="18" charset="0"/>
                  <a:sym typeface="Symbol" panose="05050102010706020507" pitchFamily="18" charset="2"/>
                </a:rPr>
                <a:t></a:t>
              </a:r>
              <a:r>
                <a:rPr lang="en-US" dirty="0">
                  <a:latin typeface="Myriad Pro" panose="020B0503030403020204" charset="0"/>
                  <a:cs typeface="Times New Roman" panose="02020603050405020304" pitchFamily="18" charset="0"/>
                </a:rPr>
                <a:t>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13417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uiExpand="1" build="p" animBg="1"/>
      <p:bldP spid="25" grpId="0" animBg="1"/>
      <p:bldP spid="26" grpId="0" animBg="1"/>
      <p:bldP spid="27" grpId="0" uiExpand="1" build="p"/>
      <p:bldP spid="28" grpId="0" animBg="1"/>
      <p:bldP spid="29" grpId="0" uiExpand="1" build="p" animBg="1"/>
      <p:bldP spid="30" grpId="0" animBg="1"/>
      <p:bldP spid="31" grpId="0" animBg="1"/>
      <p:bldP spid="32" grpId="0" uiExpand="1" build="p"/>
      <p:bldP spid="3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2976</TotalTime>
  <Words>2714</Words>
  <Application>Microsoft Office PowerPoint</Application>
  <PresentationFormat>Widescreen</PresentationFormat>
  <Paragraphs>301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5" baseType="lpstr">
      <vt:lpstr>Times New Roman</vt:lpstr>
      <vt:lpstr>Myriad Pro</vt:lpstr>
      <vt:lpstr>Tw Cen MT</vt:lpstr>
      <vt:lpstr>Arial</vt:lpstr>
      <vt:lpstr>Myriad Pro Light</vt:lpstr>
      <vt:lpstr>Calibri</vt:lpstr>
      <vt:lpstr>Adobe Arabic</vt:lpstr>
      <vt:lpstr>Office Theme</vt:lpstr>
      <vt:lpstr>The circle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العنوان (Activity)</dc:title>
  <dc:creator>MSI-PC</dc:creator>
  <cp:lastModifiedBy>Acer</cp:lastModifiedBy>
  <cp:revision>170</cp:revision>
  <dcterms:created xsi:type="dcterms:W3CDTF">2021-05-31T08:15:25Z</dcterms:created>
  <dcterms:modified xsi:type="dcterms:W3CDTF">2021-12-04T08:12:01Z</dcterms:modified>
</cp:coreProperties>
</file>